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4" r:id="rId25"/>
    <p:sldId id="293" r:id="rId26"/>
    <p:sldId id="295" r:id="rId27"/>
    <p:sldId id="297" r:id="rId28"/>
    <p:sldId id="296" r:id="rId29"/>
    <p:sldId id="298" r:id="rId30"/>
    <p:sldId id="268" r:id="rId31"/>
    <p:sldId id="269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</p:sldIdLst>
  <p:sldSz cx="18288000" cy="10287000"/>
  <p:notesSz cx="6858000" cy="9144000"/>
  <p:embeddedFontLst>
    <p:embeddedFont>
      <p:font typeface="Fredoka" panose="020B0604020202020204" charset="0"/>
      <p:regular r:id="rId44"/>
    </p:embeddedFont>
    <p:embeddedFont>
      <p:font typeface="Nunito" pitchFamily="2" charset="0"/>
      <p:regular r:id="rId45"/>
      <p:bold r:id="rId46"/>
      <p:italic r:id="rId47"/>
      <p:boldItalic r:id="rId48"/>
    </p:embeddedFont>
    <p:embeddedFont>
      <p:font typeface="Nunito Bold" charset="0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E6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sv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76325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91562" y="2030656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399945" y="6643233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68630" y="2620597"/>
            <a:ext cx="14950738" cy="304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it-IT" sz="6600" dirty="0">
                <a:latin typeface="Fredoka" panose="020B0604020202020204" charset="0"/>
              </a:rPr>
              <a:t>Sicurezza delle </a:t>
            </a:r>
            <a:r>
              <a:rPr lang="it-IT" sz="6600" dirty="0" err="1">
                <a:latin typeface="Fredoka" panose="020B0604020202020204" charset="0"/>
              </a:rPr>
              <a:t>eSIM</a:t>
            </a:r>
            <a:r>
              <a:rPr lang="it-IT" sz="6600" dirty="0">
                <a:latin typeface="Fredoka" panose="020B0604020202020204" charset="0"/>
              </a:rPr>
              <a:t>: analisi e sperimentazione mediante sviluppo di user agent e server SM-DP+ </a:t>
            </a:r>
            <a:endParaRPr lang="en-US" sz="6600" dirty="0">
              <a:solidFill>
                <a:srgbClr val="000000"/>
              </a:solidFill>
              <a:latin typeface="Fredoka" panose="020B0604020202020204" charset="0"/>
              <a:ea typeface="Fredoka"/>
              <a:cs typeface="Fredoka"/>
              <a:sym typeface="Fredok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90453" y="5905909"/>
            <a:ext cx="9907094" cy="692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Matteo Fanfarillo – </a:t>
            </a:r>
            <a:r>
              <a:rPr lang="en-US" sz="4002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matricola</a:t>
            </a:r>
            <a:r>
              <a:rPr lang="en-US" sz="4002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: 0316179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534750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Relatore</a:t>
            </a: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prof. Giuseppe Bianchi</a:t>
            </a:r>
          </a:p>
          <a:p>
            <a:pPr algn="l">
              <a:lnSpc>
                <a:spcPts val="4200"/>
              </a:lnSpc>
            </a:pPr>
            <a:r>
              <a:rPr lang="en-US" sz="3000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Correlatori</a:t>
            </a: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prof. Francesco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Gringoli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dott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 Lorenzo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Valeriani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Bold" charset="0"/>
                <a:ea typeface="Nunito"/>
                <a:cs typeface="Nunito"/>
                <a:sym typeface="Nunito"/>
              </a:rPr>
              <a:t>17/07/2024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34B72D02-4665-CE69-511E-9C457EF5D8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13" y="651503"/>
            <a:ext cx="7038373" cy="16260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2737091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FD0B0991-F4DC-AA6E-D1BB-46B3AC0EE947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88132" y="2966391"/>
            <a:ext cx="17645062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IMPLEMENTAZIONE DEI SIMULATORI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3 out of 5</a:t>
            </a:r>
          </a:p>
        </p:txBody>
      </p:sp>
      <p:sp>
        <p:nvSpPr>
          <p:cNvPr id="8" name="Nastro inclinato in basso 7">
            <a:extLst>
              <a:ext uri="{FF2B5EF4-FFF2-40B4-BE49-F238E27FC236}">
                <a16:creationId xmlns:a16="http://schemas.microsoft.com/office/drawing/2014/main" id="{0AB3BB63-EA7D-59A3-49E2-965E20434372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10/30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055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2057400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IMPLEMENTAZIONE DEI SIMULATORI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6073228C-4429-5640-0749-3BE90E7E300F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11/30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2081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CATTURE WIRESHARK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A49A38C6-B92C-32C6-DDF6-06952C628667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12/30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8663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SCENARI DI ATTACCO MITM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A49A38C6-B92C-32C6-DDF6-06952C628667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13/30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0933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ANALISI DEI MESSAGGI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A49A38C6-B92C-32C6-DDF6-06952C628667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14/30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0568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SCRITTURA DEL CODICE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A49A38C6-B92C-32C6-DDF6-06952C628667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15/30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9612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VALIDAZIONE DEI SIMULATORI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A49A38C6-B92C-32C6-DDF6-06952C628667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16/30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2703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2737091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FD0B0991-F4DC-AA6E-D1BB-46B3AC0EE947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88132" y="2966391"/>
            <a:ext cx="17645062" cy="4185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ANALISI DI SICUREZZA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4 out of 5</a:t>
            </a:r>
          </a:p>
        </p:txBody>
      </p:sp>
      <p:sp>
        <p:nvSpPr>
          <p:cNvPr id="8" name="Nastro inclinato in basso 7">
            <a:extLst>
              <a:ext uri="{FF2B5EF4-FFF2-40B4-BE49-F238E27FC236}">
                <a16:creationId xmlns:a16="http://schemas.microsoft.com/office/drawing/2014/main" id="{0AB3BB63-EA7D-59A3-49E2-965E20434372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17/30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4927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ANALISI DI SICUREZZA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A49A38C6-B92C-32C6-DDF6-06952C628667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18/30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7771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OTTENIMENTO DEI SERVER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A49A38C6-B92C-32C6-DDF6-06952C628667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19/30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0998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1993638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FD0B0991-F4DC-AA6E-D1BB-46B3AC0EE947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21469" y="4464172"/>
            <a:ext cx="17645062" cy="1344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INTRODUZIONE 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1 out of 5</a:t>
            </a:r>
          </a:p>
        </p:txBody>
      </p:sp>
      <p:sp>
        <p:nvSpPr>
          <p:cNvPr id="8" name="Nastro inclinato in basso 7">
            <a:extLst>
              <a:ext uri="{FF2B5EF4-FFF2-40B4-BE49-F238E27FC236}">
                <a16:creationId xmlns:a16="http://schemas.microsoft.com/office/drawing/2014/main" id="{44857E0C-88D7-D224-6510-C91920ECBA90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287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TEST DEFINITI PER I SERVER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A49A38C6-B92C-32C6-DDF6-06952C628667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20/30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7919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X.Y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A49A38C6-B92C-32C6-DDF6-06952C628667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21/30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6281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Z.W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A49A38C6-B92C-32C6-DDF6-06952C628667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2020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OTTENIMENTO DEI CLIENT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A49A38C6-B92C-32C6-DDF6-06952C628667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23/30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3074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TEST DEFINITI PER I CLIENT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A49A38C6-B92C-32C6-DDF6-06952C628667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24/30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0637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X.W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A49A38C6-B92C-32C6-DDF6-06952C628667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25/30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4996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Z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A49A38C6-B92C-32C6-DDF6-06952C628667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26/30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5154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1993638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FD0B0991-F4DC-AA6E-D1BB-46B3AC0EE947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21469" y="4464172"/>
            <a:ext cx="17645062" cy="1344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CONCLUSIONE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5 out of 5</a:t>
            </a:r>
          </a:p>
        </p:txBody>
      </p:sp>
      <p:sp>
        <p:nvSpPr>
          <p:cNvPr id="8" name="Nastro inclinato in basso 7">
            <a:extLst>
              <a:ext uri="{FF2B5EF4-FFF2-40B4-BE49-F238E27FC236}">
                <a16:creationId xmlns:a16="http://schemas.microsoft.com/office/drawing/2014/main" id="{44857E0C-88D7-D224-6510-C91920ECBA90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27/30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7522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CONCLUSIONE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A49A38C6-B92C-32C6-DDF6-06952C628667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28/30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0471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SVILUPPI FUTURI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A49A38C6-B92C-32C6-DDF6-06952C628667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29/30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3431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17F8B7F0-C4AF-D324-33D8-3454C37EF95B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INTRODUZIONE </a:t>
            </a: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Nastro inclinato in basso 10">
            <a:extLst>
              <a:ext uri="{FF2B5EF4-FFF2-40B4-BE49-F238E27FC236}">
                <a16:creationId xmlns:a16="http://schemas.microsoft.com/office/drawing/2014/main" id="{034DB2A3-4E3B-9582-A82D-05861B289868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3/30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2556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95347" y="65698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2115043" y="5956494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72761" y="1408773"/>
            <a:ext cx="13875527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FINE DEI GIOCHI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90453" y="3359991"/>
            <a:ext cx="9907094" cy="792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661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 solo per il </a:t>
            </a:r>
            <a:r>
              <a:rPr lang="en-US" sz="6610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momento</a:t>
            </a:r>
            <a:r>
              <a:rPr lang="en-US" sz="661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…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743950"/>
            <a:ext cx="557789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Bold" charset="0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Bold" charset="0"/>
                <a:ea typeface="Nunito"/>
                <a:cs typeface="Nunito"/>
                <a:sym typeface="Nunito"/>
              </a:rPr>
              <a:t>17/07/2024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6CDA3BD-FA8D-FB2E-0979-D4757DBAC8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895" y="4513033"/>
            <a:ext cx="7038373" cy="162607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A013AC6-475E-4729-05AA-3565789F52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987903"/>
            <a:ext cx="8362896" cy="25083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8146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INTRODUCTION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amet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consectetur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adipiscing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elit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Morbi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mauris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feugiat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tincidunt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ac et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Suspendisse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et cursus dui.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Vivamus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lacinia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orci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nibh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luctus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pulvinar.</a:t>
            </a:r>
          </a:p>
          <a:p>
            <a:pPr algn="ctr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imperdiet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nisl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nec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magna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eleifend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odio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sodales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aliquet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ex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bibendum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sed,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interdum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enim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amet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consectetur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adipiscing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elit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Morbi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mauris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feugiat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tincidunt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ac et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Suspendisse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et cursus dui.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Vivamus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lacinia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orci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nibh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luctus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pulvinar.</a:t>
            </a:r>
          </a:p>
          <a:p>
            <a:pPr algn="ctr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imperdiet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nisl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nec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magna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eleifend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odio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sodales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aliquet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ex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bibendum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sed,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interdum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enim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BACKGROUND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Aronowitz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| Business Marketing | 2024 |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Rimberio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University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97602" y="3293323"/>
            <a:ext cx="5960851" cy="3689844"/>
            <a:chOff x="0" y="0"/>
            <a:chExt cx="6973570" cy="431673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73570" cy="4316730"/>
            </a:xfrm>
            <a:custGeom>
              <a:avLst/>
              <a:gdLst/>
              <a:ahLst/>
              <a:cxnLst/>
              <a:rect l="l" t="t" r="r" b="b"/>
              <a:pathLst>
                <a:path w="6973570" h="431673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4"/>
              <a:stretch>
                <a:fillRect t="-3512" b="-3512"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6228080" y="0"/>
              <a:ext cx="745490" cy="745490"/>
            </a:xfrm>
            <a:custGeom>
              <a:avLst/>
              <a:gdLst/>
              <a:ahLst/>
              <a:cxnLst/>
              <a:rect l="l" t="t" r="r" b="b"/>
              <a:pathLst>
                <a:path w="745490" h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B2E69D"/>
            </a:solidFill>
          </p:spPr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402477" y="3300167"/>
            <a:ext cx="8009976" cy="368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3142605" y="3407052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7718" y="6893588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28700" y="3357317"/>
            <a:ext cx="7373777" cy="5068331"/>
            <a:chOff x="0" y="0"/>
            <a:chExt cx="1942065" cy="13348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2065" cy="1334869"/>
            </a:xfrm>
            <a:custGeom>
              <a:avLst/>
              <a:gdLst/>
              <a:ahLst/>
              <a:cxnLst/>
              <a:rect l="l" t="t" r="r" b="b"/>
              <a:pathLst>
                <a:path w="1942065" h="1334869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979113" y="687305"/>
            <a:ext cx="12329775" cy="1730229"/>
            <a:chOff x="0" y="0"/>
            <a:chExt cx="3247348" cy="45569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247348" cy="455698"/>
            </a:xfrm>
            <a:custGeom>
              <a:avLst/>
              <a:gdLst/>
              <a:ahLst/>
              <a:cxnLst/>
              <a:rect l="l" t="t" r="r" b="b"/>
              <a:pathLst>
                <a:path w="3247348" h="455698">
                  <a:moveTo>
                    <a:pt x="0" y="0"/>
                  </a:moveTo>
                  <a:lnTo>
                    <a:pt x="3247348" y="0"/>
                  </a:lnTo>
                  <a:lnTo>
                    <a:pt x="3247348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247348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885523" y="3357317"/>
            <a:ext cx="7373777" cy="5068331"/>
            <a:chOff x="0" y="0"/>
            <a:chExt cx="1942065" cy="133486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42065" cy="1334869"/>
            </a:xfrm>
            <a:custGeom>
              <a:avLst/>
              <a:gdLst/>
              <a:ahLst/>
              <a:cxnLst/>
              <a:rect l="l" t="t" r="r" b="b"/>
              <a:pathLst>
                <a:path w="1942065" h="1334869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4285782" y="2417534"/>
            <a:ext cx="859614" cy="1291769"/>
          </a:xfrm>
          <a:custGeom>
            <a:avLst/>
            <a:gdLst/>
            <a:ahLst/>
            <a:cxnLst/>
            <a:rect l="l" t="t" r="r" b="b"/>
            <a:pathLst>
              <a:path w="859614" h="1291769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517916" y="904875"/>
            <a:ext cx="13252168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THEORITICAL FRAMEWORK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52123" y="4865774"/>
            <a:ext cx="6526930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308947" y="4865774"/>
            <a:ext cx="6526930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17916" y="3811767"/>
            <a:ext cx="415625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OVERVIEW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494285" y="3811767"/>
            <a:ext cx="415625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PROPONENTS</a:t>
            </a:r>
          </a:p>
        </p:txBody>
      </p:sp>
      <p:sp>
        <p:nvSpPr>
          <p:cNvPr id="26" name="Freeform 26"/>
          <p:cNvSpPr/>
          <p:nvPr/>
        </p:nvSpPr>
        <p:spPr>
          <a:xfrm>
            <a:off x="13142605" y="2417534"/>
            <a:ext cx="859614" cy="1291769"/>
          </a:xfrm>
          <a:custGeom>
            <a:avLst/>
            <a:gdLst/>
            <a:ahLst/>
            <a:cxnLst/>
            <a:rect l="l" t="t" r="r" b="b"/>
            <a:pathLst>
              <a:path w="859614" h="1291769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52123" y="2957390"/>
            <a:ext cx="15383753" cy="2637935"/>
            <a:chOff x="0" y="0"/>
            <a:chExt cx="4051688" cy="6947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METHODOLOGY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89944" y="3334970"/>
            <a:ext cx="9104784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452123" y="5879245"/>
            <a:ext cx="15383753" cy="2637935"/>
            <a:chOff x="0" y="0"/>
            <a:chExt cx="4051688" cy="69476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059652" y="3581668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QUANTITATIVE 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059652" y="6503523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QUALITATIVE 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389944" y="6256825"/>
            <a:ext cx="9104784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id="24" name="AutoShape 24"/>
          <p:cNvSpPr/>
          <p:nvPr/>
        </p:nvSpPr>
        <p:spPr>
          <a:xfrm rot="-5369237">
            <a:off x="5617498" y="4209683"/>
            <a:ext cx="2128873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-5369237">
            <a:off x="5617498" y="7131538"/>
            <a:ext cx="2128873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Freeform 26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27048" y="3978076"/>
            <a:ext cx="3490544" cy="4208359"/>
            <a:chOff x="0" y="0"/>
            <a:chExt cx="919320" cy="1108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48279" y="687305"/>
            <a:ext cx="9191441" cy="1730229"/>
            <a:chOff x="0" y="0"/>
            <a:chExt cx="2420791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20791" cy="455698"/>
            </a:xfrm>
            <a:custGeom>
              <a:avLst/>
              <a:gdLst/>
              <a:ahLst/>
              <a:cxnLst/>
              <a:rect l="l" t="t" r="r" b="b"/>
              <a:pathLst>
                <a:path w="2420791" h="455698">
                  <a:moveTo>
                    <a:pt x="0" y="0"/>
                  </a:moveTo>
                  <a:lnTo>
                    <a:pt x="2420791" y="0"/>
                  </a:lnTo>
                  <a:lnTo>
                    <a:pt x="2420791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420791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IMPLEMENTATION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106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1</a:t>
            </a:r>
          </a:p>
        </p:txBody>
      </p:sp>
      <p:sp>
        <p:nvSpPr>
          <p:cNvPr id="18" name="AutoShape 18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903853" y="3326721"/>
            <a:ext cx="480294" cy="655427"/>
            <a:chOff x="0" y="0"/>
            <a:chExt cx="126497" cy="17262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875533" y="3326721"/>
            <a:ext cx="480294" cy="655427"/>
            <a:chOff x="0" y="0"/>
            <a:chExt cx="126497" cy="17262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398728" y="3982147"/>
            <a:ext cx="3490544" cy="4208359"/>
            <a:chOff x="0" y="0"/>
            <a:chExt cx="919320" cy="110837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3370408" y="3986219"/>
            <a:ext cx="3490544" cy="4208359"/>
            <a:chOff x="0" y="0"/>
            <a:chExt cx="919320" cy="110837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59046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14274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116930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56214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53382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5727381" y="687305"/>
            <a:ext cx="6833238" cy="1730229"/>
            <a:chOff x="0" y="0"/>
            <a:chExt cx="1799700" cy="4556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99700" cy="455698"/>
            </a:xfrm>
            <a:custGeom>
              <a:avLst/>
              <a:gdLst/>
              <a:ahLst/>
              <a:cxnLst/>
              <a:rect l="l" t="t" r="r" b="b"/>
              <a:pathLst>
                <a:path w="1799700" h="455698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910979" y="904875"/>
            <a:ext cx="646604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RESULT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3300167"/>
            <a:ext cx="7998308" cy="368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4" name="Freeform 14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96855" y="2607420"/>
            <a:ext cx="6102047" cy="592942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27048" y="3978076"/>
            <a:ext cx="3490544" cy="4208359"/>
            <a:chOff x="0" y="0"/>
            <a:chExt cx="919320" cy="1108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845512" y="687305"/>
            <a:ext cx="6596976" cy="1730229"/>
            <a:chOff x="0" y="0"/>
            <a:chExt cx="1737475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37475" cy="455698"/>
            </a:xfrm>
            <a:custGeom>
              <a:avLst/>
              <a:gdLst/>
              <a:ahLst/>
              <a:cxnLst/>
              <a:rect l="l" t="t" r="r" b="b"/>
              <a:pathLst>
                <a:path w="1737475" h="455698">
                  <a:moveTo>
                    <a:pt x="0" y="0"/>
                  </a:moveTo>
                  <a:lnTo>
                    <a:pt x="1737475" y="0"/>
                  </a:lnTo>
                  <a:lnTo>
                    <a:pt x="173747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3747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171070" y="904875"/>
            <a:ext cx="794586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106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1</a:t>
            </a:r>
          </a:p>
        </p:txBody>
      </p:sp>
      <p:sp>
        <p:nvSpPr>
          <p:cNvPr id="17" name="AutoShape 17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903853" y="3326721"/>
            <a:ext cx="480294" cy="655427"/>
            <a:chOff x="0" y="0"/>
            <a:chExt cx="126497" cy="17262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875533" y="3326721"/>
            <a:ext cx="480294" cy="655427"/>
            <a:chOff x="0" y="0"/>
            <a:chExt cx="126497" cy="17262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398728" y="3982147"/>
            <a:ext cx="3490544" cy="4208359"/>
            <a:chOff x="0" y="0"/>
            <a:chExt cx="919320" cy="110837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3370408" y="3986219"/>
            <a:ext cx="3490544" cy="4208359"/>
            <a:chOff x="0" y="0"/>
            <a:chExt cx="919320" cy="110837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59046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14274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116930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56214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53382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8" name="Freeform 38"/>
          <p:cNvSpPr/>
          <p:nvPr/>
        </p:nvSpPr>
        <p:spPr>
          <a:xfrm>
            <a:off x="17119441" y="55951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7"/>
                </a:lnTo>
                <a:lnTo>
                  <a:pt x="0" y="2942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-1183252" y="2277294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CD8A15A5-4345-F42D-8D23-3FB46C080D56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OBIETTIVI 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AB6A3AA9-9364-C090-4178-EBDD9195D3A2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4/30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4299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  <a:p>
            <a:pPr algn="ctr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imperdiet nisl nec magna pellentesque, vitae eleifend odio sodales. Donec aliquet ex bibendum, pellentesque nunc sed, interdum enim.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700227"/>
            <a:chOff x="0" y="0"/>
            <a:chExt cx="4274726" cy="1764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64669"/>
            </a:xfrm>
            <a:custGeom>
              <a:avLst/>
              <a:gdLst/>
              <a:ahLst/>
              <a:cxnLst/>
              <a:rect l="l" t="t" r="r" b="b"/>
              <a:pathLst>
                <a:path w="4274726" h="1764669">
                  <a:moveTo>
                    <a:pt x="0" y="0"/>
                  </a:moveTo>
                  <a:lnTo>
                    <a:pt x="4274726" y="0"/>
                  </a:lnTo>
                  <a:lnTo>
                    <a:pt x="4274726" y="1764669"/>
                  </a:lnTo>
                  <a:lnTo>
                    <a:pt x="0" y="17646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802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272999" y="687305"/>
            <a:ext cx="9742003" cy="1730229"/>
            <a:chOff x="0" y="0"/>
            <a:chExt cx="2565795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65795" cy="455698"/>
            </a:xfrm>
            <a:custGeom>
              <a:avLst/>
              <a:gdLst/>
              <a:ahLst/>
              <a:cxnLst/>
              <a:rect l="l" t="t" r="r" b="b"/>
              <a:pathLst>
                <a:path w="2565795" h="455698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82993" y="3156442"/>
            <a:ext cx="417900" cy="428815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246042" y="3824880"/>
            <a:ext cx="13795916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RECOMMENDATIONS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46042" y="3009535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 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46042" y="5621930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6042" y="6439810"/>
            <a:ext cx="13795916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id="23" name="Freeform 23"/>
          <p:cNvSpPr/>
          <p:nvPr/>
        </p:nvSpPr>
        <p:spPr>
          <a:xfrm>
            <a:off x="1682993" y="5768838"/>
            <a:ext cx="417900" cy="428815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296667" y="687305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1505943"/>
            <a:ext cx="16230600" cy="6382179"/>
            <a:chOff x="0" y="0"/>
            <a:chExt cx="4274726" cy="16809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680903"/>
            </a:xfrm>
            <a:custGeom>
              <a:avLst/>
              <a:gdLst/>
              <a:ahLst/>
              <a:cxnLst/>
              <a:rect l="l" t="t" r="r" b="b"/>
              <a:pathLst>
                <a:path w="4274726" h="1680903">
                  <a:moveTo>
                    <a:pt x="0" y="0"/>
                  </a:moveTo>
                  <a:lnTo>
                    <a:pt x="4274726" y="0"/>
                  </a:lnTo>
                  <a:lnTo>
                    <a:pt x="4274726" y="1680903"/>
                  </a:lnTo>
                  <a:lnTo>
                    <a:pt x="0" y="168090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1719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272999" y="687305"/>
            <a:ext cx="9742003" cy="1730229"/>
            <a:chOff x="0" y="0"/>
            <a:chExt cx="2565795" cy="4556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65795" cy="455698"/>
            </a:xfrm>
            <a:custGeom>
              <a:avLst/>
              <a:gdLst/>
              <a:ahLst/>
              <a:cxnLst/>
              <a:rect l="l" t="t" r="r" b="b"/>
              <a:pathLst>
                <a:path w="2565795" h="455698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5561698" y="98123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246042" y="3598815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46042" y="3009535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46042" y="4444000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46042" y="5857163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6042" y="5012613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46042" y="6409613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24" name="Freeform 24"/>
          <p:cNvSpPr/>
          <p:nvPr/>
        </p:nvSpPr>
        <p:spPr>
          <a:xfrm>
            <a:off x="1672742" y="3168359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672742" y="4602824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72742" y="6015988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2737091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FD0B0991-F4DC-AA6E-D1BB-46B3AC0EE947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88132" y="2966391"/>
            <a:ext cx="17645062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FUNZIONAMENTO DELL’ESIM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2 out of 5</a:t>
            </a:r>
          </a:p>
        </p:txBody>
      </p:sp>
      <p:sp>
        <p:nvSpPr>
          <p:cNvPr id="9" name="Nastro inclinato in basso 8">
            <a:extLst>
              <a:ext uri="{FF2B5EF4-FFF2-40B4-BE49-F238E27FC236}">
                <a16:creationId xmlns:a16="http://schemas.microsoft.com/office/drawing/2014/main" id="{0F906BAD-4362-F182-36D9-68E520CFFD11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5/30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186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BDF9DC7-955C-97CC-D9AC-33D91F8581DF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FUNZIONAMENTO DELL’ESIM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0884C1BB-7517-7139-77EA-A5453E97E080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6/30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4309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CERTIFICATE CHAIN 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D1E821B7-1EBA-5C89-8C8C-406EAF09E483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7/30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790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274C6AD2-7DB9-8F76-0654-558A0B9C9A8B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8/30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941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SCAMBIO DI MESSAGGI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A49A38C6-B92C-32C6-DDF6-06952C628667}"/>
              </a:ext>
            </a:extLst>
          </p:cNvPr>
          <p:cNvSpPr/>
          <p:nvPr/>
        </p:nvSpPr>
        <p:spPr>
          <a:xfrm>
            <a:off x="14935200" y="9127142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9/30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6422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971</Words>
  <Application>Microsoft Office PowerPoint</Application>
  <PresentationFormat>Personalizzato</PresentationFormat>
  <Paragraphs>191</Paragraphs>
  <Slides>42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48" baseType="lpstr">
      <vt:lpstr>Arial</vt:lpstr>
      <vt:lpstr>Calibri</vt:lpstr>
      <vt:lpstr>Fredoka</vt:lpstr>
      <vt:lpstr>Nunito Bold</vt:lpstr>
      <vt:lpstr>Nunito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tesi</dc:title>
  <cp:lastModifiedBy>Matteo Fanfarillo</cp:lastModifiedBy>
  <cp:revision>19</cp:revision>
  <dcterms:created xsi:type="dcterms:W3CDTF">2006-08-16T00:00:00Z</dcterms:created>
  <dcterms:modified xsi:type="dcterms:W3CDTF">2024-07-09T10:30:45Z</dcterms:modified>
  <dc:identifier>DAGKWGsDkog</dc:identifier>
</cp:coreProperties>
</file>