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99" r:id="rId8"/>
    <p:sldId id="277" r:id="rId9"/>
    <p:sldId id="300" r:id="rId10"/>
    <p:sldId id="301" r:id="rId11"/>
    <p:sldId id="302" r:id="rId12"/>
    <p:sldId id="303" r:id="rId13"/>
    <p:sldId id="304" r:id="rId14"/>
    <p:sldId id="279" r:id="rId15"/>
    <p:sldId id="280" r:id="rId16"/>
    <p:sldId id="281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4" r:id="rId26"/>
    <p:sldId id="293" r:id="rId27"/>
    <p:sldId id="295" r:id="rId28"/>
    <p:sldId id="297" r:id="rId29"/>
    <p:sldId id="296" r:id="rId30"/>
    <p:sldId id="298" r:id="rId31"/>
    <p:sldId id="268" r:id="rId32"/>
    <p:sldId id="269" r:id="rId33"/>
    <p:sldId id="257" r:id="rId34"/>
    <p:sldId id="258" r:id="rId35"/>
    <p:sldId id="259" r:id="rId36"/>
    <p:sldId id="260" r:id="rId37"/>
    <p:sldId id="261" r:id="rId38"/>
    <p:sldId id="262" r:id="rId39"/>
    <p:sldId id="263" r:id="rId40"/>
    <p:sldId id="264" r:id="rId41"/>
    <p:sldId id="265" r:id="rId42"/>
    <p:sldId id="266" r:id="rId43"/>
    <p:sldId id="267" r:id="rId44"/>
  </p:sldIdLst>
  <p:sldSz cx="18288000" cy="10287000"/>
  <p:notesSz cx="6858000" cy="9144000"/>
  <p:embeddedFontLst>
    <p:embeddedFont>
      <p:font typeface="Fredoka" panose="020B0604020202020204" charset="0"/>
      <p:regular r:id="rId45"/>
    </p:embeddedFont>
    <p:embeddedFont>
      <p:font typeface="Nunito" pitchFamily="2" charset="0"/>
      <p:regular r:id="rId46"/>
      <p:bold r:id="rId47"/>
      <p:italic r:id="rId48"/>
      <p:boldItalic r:id="rId49"/>
    </p:embeddedFont>
    <p:embeddedFont>
      <p:font typeface="Nunito Bold" charset="0"/>
      <p:regular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E69D"/>
    <a:srgbClr val="56B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1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2.sv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8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5.sv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76325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91562" y="2030656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399945" y="6643233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668630" y="2620597"/>
            <a:ext cx="14950738" cy="3046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it-IT" sz="6600" dirty="0">
                <a:latin typeface="Fredoka" panose="020B0604020202020204" charset="0"/>
              </a:rPr>
              <a:t>Sicurezza delle </a:t>
            </a:r>
            <a:r>
              <a:rPr lang="it-IT" sz="6600" dirty="0" err="1">
                <a:latin typeface="Fredoka" panose="020B0604020202020204" charset="0"/>
              </a:rPr>
              <a:t>eSIM</a:t>
            </a:r>
            <a:r>
              <a:rPr lang="it-IT" sz="6600" dirty="0">
                <a:latin typeface="Fredoka" panose="020B0604020202020204" charset="0"/>
              </a:rPr>
              <a:t>: analisi e sperimentazione mediante sviluppo di user agent e server SM-DP+ </a:t>
            </a:r>
            <a:endParaRPr lang="en-US" sz="6600" dirty="0">
              <a:solidFill>
                <a:srgbClr val="000000"/>
              </a:solidFill>
              <a:latin typeface="Fredoka" panose="020B0604020202020204" charset="0"/>
              <a:ea typeface="Fredoka"/>
              <a:cs typeface="Fredoka"/>
              <a:sym typeface="Fredoka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190453" y="5905909"/>
            <a:ext cx="9907094" cy="692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Matteo Fanfarillo – 0316179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8534750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Relatore</a:t>
            </a: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prof. Giuseppe Bianchi</a:t>
            </a:r>
          </a:p>
          <a:p>
            <a:pPr algn="l">
              <a:lnSpc>
                <a:spcPts val="4200"/>
              </a:lnSpc>
            </a:pPr>
            <a:r>
              <a:rPr lang="en-US" sz="3000" b="1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Correlatori</a:t>
            </a: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prof. Francesco </a:t>
            </a:r>
            <a:r>
              <a:rPr lang="en-US" sz="3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Gringoli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dott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 Lorenzo </a:t>
            </a:r>
            <a:r>
              <a:rPr lang="en-US" sz="3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Valeriani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777754" y="8743950"/>
            <a:ext cx="4481546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Nunito Bold" charset="0"/>
                <a:ea typeface="Nunito"/>
                <a:cs typeface="Nunito"/>
                <a:sym typeface="Nunito"/>
              </a:rPr>
              <a:t>17/07/2024</a:t>
            </a:r>
          </a:p>
        </p:txBody>
      </p:sp>
      <p:sp>
        <p:nvSpPr>
          <p:cNvPr id="14" name="Freeform 14"/>
          <p:cNvSpPr/>
          <p:nvPr/>
        </p:nvSpPr>
        <p:spPr>
          <a:xfrm>
            <a:off x="1721691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34B72D02-4665-CE69-511E-9C457EF5D8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13" y="651503"/>
            <a:ext cx="7038373" cy="16260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4777" y="-120417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INTERAZIONE IN RSP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A6CFDDFC-EED3-641B-611E-0245BCE19692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4/30</a:t>
            </a:r>
          </a:p>
          <a:p>
            <a:pPr algn="ctr"/>
            <a:endParaRPr lang="it-IT" dirty="0"/>
          </a:p>
        </p:txBody>
      </p:sp>
      <p:sp>
        <p:nvSpPr>
          <p:cNvPr id="32" name="Nuvola 31">
            <a:extLst>
              <a:ext uri="{FF2B5EF4-FFF2-40B4-BE49-F238E27FC236}">
                <a16:creationId xmlns:a16="http://schemas.microsoft.com/office/drawing/2014/main" id="{E50F7C8E-63B4-B23E-2F4B-6A7DFC594BC7}"/>
              </a:ext>
            </a:extLst>
          </p:cNvPr>
          <p:cNvSpPr/>
          <p:nvPr/>
        </p:nvSpPr>
        <p:spPr>
          <a:xfrm>
            <a:off x="5186379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SM-DP+</a:t>
            </a:r>
            <a:endParaRPr lang="it-IT" sz="4000" dirty="0"/>
          </a:p>
        </p:txBody>
      </p:sp>
      <p:sp>
        <p:nvSpPr>
          <p:cNvPr id="33" name="Nuvola 32">
            <a:extLst>
              <a:ext uri="{FF2B5EF4-FFF2-40B4-BE49-F238E27FC236}">
                <a16:creationId xmlns:a16="http://schemas.microsoft.com/office/drawing/2014/main" id="{078DF176-4E26-13F6-44F3-52F5A265D26C}"/>
              </a:ext>
            </a:extLst>
          </p:cNvPr>
          <p:cNvSpPr/>
          <p:nvPr/>
        </p:nvSpPr>
        <p:spPr>
          <a:xfrm>
            <a:off x="9448800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LPAd</a:t>
            </a:r>
            <a:endParaRPr lang="it-IT" sz="4000" dirty="0"/>
          </a:p>
        </p:txBody>
      </p:sp>
      <p:sp>
        <p:nvSpPr>
          <p:cNvPr id="34" name="Nuvola 33">
            <a:extLst>
              <a:ext uri="{FF2B5EF4-FFF2-40B4-BE49-F238E27FC236}">
                <a16:creationId xmlns:a16="http://schemas.microsoft.com/office/drawing/2014/main" id="{256F9C06-83BF-032F-491E-3C7EC9F08619}"/>
              </a:ext>
            </a:extLst>
          </p:cNvPr>
          <p:cNvSpPr/>
          <p:nvPr/>
        </p:nvSpPr>
        <p:spPr>
          <a:xfrm>
            <a:off x="13720779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eUICC</a:t>
            </a:r>
            <a:endParaRPr lang="it-IT" sz="4000" dirty="0"/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54D2FA2E-7951-7D25-7063-7C9E7171FC2F}"/>
              </a:ext>
            </a:extLst>
          </p:cNvPr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6" name="Nuvola 35">
            <a:extLst>
              <a:ext uri="{FF2B5EF4-FFF2-40B4-BE49-F238E27FC236}">
                <a16:creationId xmlns:a16="http://schemas.microsoft.com/office/drawing/2014/main" id="{AC5A91DC-CA3F-CB39-ADCB-0EFD3AAD4F32}"/>
              </a:ext>
            </a:extLst>
          </p:cNvPr>
          <p:cNvSpPr/>
          <p:nvPr/>
        </p:nvSpPr>
        <p:spPr>
          <a:xfrm>
            <a:off x="914400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Operator</a:t>
            </a:r>
            <a:endParaRPr lang="it-IT" sz="4000" dirty="0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58FACAF1-CE69-04FF-0650-7CC11CD9D6A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740810" y="3998968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CE87930-83C9-EEB2-E7C0-DF3FC89DFA46}"/>
              </a:ext>
            </a:extLst>
          </p:cNvPr>
          <p:cNvCxnSpPr>
            <a:cxnSpLocks/>
          </p:cNvCxnSpPr>
          <p:nvPr/>
        </p:nvCxnSpPr>
        <p:spPr>
          <a:xfrm flipH="1">
            <a:off x="7012788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8C10AA83-81CC-39E6-E80E-C96423D1DEC7}"/>
              </a:ext>
            </a:extLst>
          </p:cNvPr>
          <p:cNvCxnSpPr>
            <a:cxnSpLocks/>
          </p:cNvCxnSpPr>
          <p:nvPr/>
        </p:nvCxnSpPr>
        <p:spPr>
          <a:xfrm flipH="1">
            <a:off x="11275209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46B11B07-56D4-C784-CC06-D957F0601BFF}"/>
              </a:ext>
            </a:extLst>
          </p:cNvPr>
          <p:cNvCxnSpPr>
            <a:cxnSpLocks/>
          </p:cNvCxnSpPr>
          <p:nvPr/>
        </p:nvCxnSpPr>
        <p:spPr>
          <a:xfrm flipH="1">
            <a:off x="15547189" y="3985624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53C62F84-1B9D-EAAD-6416-2D94148F7885}"/>
              </a:ext>
            </a:extLst>
          </p:cNvPr>
          <p:cNvGrpSpPr/>
          <p:nvPr/>
        </p:nvGrpSpPr>
        <p:grpSpPr>
          <a:xfrm>
            <a:off x="8213240" y="4709933"/>
            <a:ext cx="6271269" cy="1688293"/>
            <a:chOff x="8209936" y="5204570"/>
            <a:chExt cx="6271269" cy="1688293"/>
          </a:xfrm>
        </p:grpSpPr>
        <p:pic>
          <p:nvPicPr>
            <p:cNvPr id="51" name="Immagine 50">
              <a:extLst>
                <a:ext uri="{FF2B5EF4-FFF2-40B4-BE49-F238E27FC236}">
                  <a16:creationId xmlns:a16="http://schemas.microsoft.com/office/drawing/2014/main" id="{E2207616-7403-13DD-BA34-143AFC245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D1863BCD-72ED-58A0-A6BD-4EB5E252F4DD}"/>
                </a:ext>
              </a:extLst>
            </p:cNvPr>
            <p:cNvSpPr txBox="1"/>
            <p:nvPr/>
          </p:nvSpPr>
          <p:spPr>
            <a:xfrm>
              <a:off x="8209936" y="5204570"/>
              <a:ext cx="627126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3200" dirty="0" err="1">
                  <a:latin typeface="Nunito Bold" charset="0"/>
                </a:rPr>
                <a:t>initiateAuthentication</a:t>
              </a:r>
              <a:br>
                <a:rPr lang="it-IT" sz="3200" dirty="0">
                  <a:latin typeface="Nunito Bold" charset="0"/>
                </a:rPr>
              </a:br>
              <a:r>
                <a:rPr lang="it-IT" sz="2400" dirty="0">
                  <a:latin typeface="Nunito Bold" charset="0"/>
                </a:rPr>
                <a:t>(</a:t>
              </a:r>
              <a:r>
                <a:rPr lang="it-IT" sz="2400" dirty="0" err="1">
                  <a:latin typeface="Nunito Bold" charset="0"/>
                </a:rPr>
                <a:t>euiccChallenge</a:t>
              </a:r>
              <a:r>
                <a:rPr lang="it-IT" sz="2400" dirty="0">
                  <a:latin typeface="Nunito Bold" charset="0"/>
                </a:rPr>
                <a:t>, euiccInfo1, </a:t>
              </a:r>
              <a:r>
                <a:rPr lang="it-IT" sz="2400" dirty="0" err="1">
                  <a:latin typeface="Nunito Bold" charset="0"/>
                </a:rPr>
                <a:t>smdpAddress</a:t>
              </a:r>
              <a:r>
                <a:rPr lang="it-IT" sz="2400" dirty="0">
                  <a:latin typeface="Nunito Bold" charset="0"/>
                </a:rPr>
                <a:t>)</a:t>
              </a:r>
            </a:p>
          </p:txBody>
        </p:sp>
      </p:grpSp>
      <p:sp>
        <p:nvSpPr>
          <p:cNvPr id="53" name="Freeform 14">
            <a:extLst>
              <a:ext uri="{FF2B5EF4-FFF2-40B4-BE49-F238E27FC236}">
                <a16:creationId xmlns:a16="http://schemas.microsoft.com/office/drawing/2014/main" id="{2F25FF30-7B38-CA19-5512-96A8A27DCF39}"/>
              </a:ext>
            </a:extLst>
          </p:cNvPr>
          <p:cNvSpPr/>
          <p:nvPr/>
        </p:nvSpPr>
        <p:spPr>
          <a:xfrm rot="2006345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Scorrimento verticale 4">
            <a:extLst>
              <a:ext uri="{FF2B5EF4-FFF2-40B4-BE49-F238E27FC236}">
                <a16:creationId xmlns:a16="http://schemas.microsoft.com/office/drawing/2014/main" id="{D200354D-D78D-5B5D-1AEF-0A7860B500F7}"/>
              </a:ext>
            </a:extLst>
          </p:cNvPr>
          <p:cNvSpPr/>
          <p:nvPr/>
        </p:nvSpPr>
        <p:spPr>
          <a:xfrm>
            <a:off x="4430960" y="4717553"/>
            <a:ext cx="2356789" cy="1874890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Nunito Bold" charset="0"/>
              </a:rPr>
              <a:t>VERIFY</a:t>
            </a:r>
          </a:p>
          <a:p>
            <a:pPr algn="ctr"/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euiccInfo1</a:t>
            </a:r>
          </a:p>
          <a:p>
            <a:pPr algn="ctr"/>
            <a:r>
              <a:rPr lang="it-IT" sz="2000" dirty="0" err="1">
                <a:solidFill>
                  <a:schemeClr val="tx1"/>
                </a:solidFill>
                <a:latin typeface="Nunito Bold" charset="0"/>
              </a:rPr>
              <a:t>smdpAddress</a:t>
            </a:r>
            <a:endParaRPr lang="it-IT" sz="2000" dirty="0">
              <a:solidFill>
                <a:schemeClr val="tx1"/>
              </a:solidFill>
              <a:latin typeface="Nunito Bold" charset="0"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02161A71-2DC6-98F8-144B-790089178584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CED1663-EC73-4F29-1714-B30AC92F1377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966365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81481E-6 L -0.23724 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66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4777" y="-120417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INTERAZIONE IN RSP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A6CFDDFC-EED3-641B-611E-0245BCE19692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4/30</a:t>
            </a:r>
          </a:p>
          <a:p>
            <a:pPr algn="ctr"/>
            <a:endParaRPr lang="it-IT" dirty="0"/>
          </a:p>
        </p:txBody>
      </p:sp>
      <p:sp>
        <p:nvSpPr>
          <p:cNvPr id="32" name="Nuvola 31">
            <a:extLst>
              <a:ext uri="{FF2B5EF4-FFF2-40B4-BE49-F238E27FC236}">
                <a16:creationId xmlns:a16="http://schemas.microsoft.com/office/drawing/2014/main" id="{E50F7C8E-63B4-B23E-2F4B-6A7DFC594BC7}"/>
              </a:ext>
            </a:extLst>
          </p:cNvPr>
          <p:cNvSpPr/>
          <p:nvPr/>
        </p:nvSpPr>
        <p:spPr>
          <a:xfrm>
            <a:off x="5186379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SM-DP+</a:t>
            </a:r>
            <a:endParaRPr lang="it-IT" sz="4000" dirty="0"/>
          </a:p>
        </p:txBody>
      </p:sp>
      <p:sp>
        <p:nvSpPr>
          <p:cNvPr id="33" name="Nuvola 32">
            <a:extLst>
              <a:ext uri="{FF2B5EF4-FFF2-40B4-BE49-F238E27FC236}">
                <a16:creationId xmlns:a16="http://schemas.microsoft.com/office/drawing/2014/main" id="{078DF176-4E26-13F6-44F3-52F5A265D26C}"/>
              </a:ext>
            </a:extLst>
          </p:cNvPr>
          <p:cNvSpPr/>
          <p:nvPr/>
        </p:nvSpPr>
        <p:spPr>
          <a:xfrm>
            <a:off x="9448800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LPAd</a:t>
            </a:r>
            <a:endParaRPr lang="it-IT" sz="4000" dirty="0"/>
          </a:p>
        </p:txBody>
      </p:sp>
      <p:sp>
        <p:nvSpPr>
          <p:cNvPr id="34" name="Nuvola 33">
            <a:extLst>
              <a:ext uri="{FF2B5EF4-FFF2-40B4-BE49-F238E27FC236}">
                <a16:creationId xmlns:a16="http://schemas.microsoft.com/office/drawing/2014/main" id="{256F9C06-83BF-032F-491E-3C7EC9F08619}"/>
              </a:ext>
            </a:extLst>
          </p:cNvPr>
          <p:cNvSpPr/>
          <p:nvPr/>
        </p:nvSpPr>
        <p:spPr>
          <a:xfrm>
            <a:off x="13720779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eUICC</a:t>
            </a:r>
            <a:endParaRPr lang="it-IT" sz="4000" dirty="0"/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54D2FA2E-7951-7D25-7063-7C9E7171FC2F}"/>
              </a:ext>
            </a:extLst>
          </p:cNvPr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6" name="Nuvola 35">
            <a:extLst>
              <a:ext uri="{FF2B5EF4-FFF2-40B4-BE49-F238E27FC236}">
                <a16:creationId xmlns:a16="http://schemas.microsoft.com/office/drawing/2014/main" id="{AC5A91DC-CA3F-CB39-ADCB-0EFD3AAD4F32}"/>
              </a:ext>
            </a:extLst>
          </p:cNvPr>
          <p:cNvSpPr/>
          <p:nvPr/>
        </p:nvSpPr>
        <p:spPr>
          <a:xfrm>
            <a:off x="914400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Operator</a:t>
            </a:r>
            <a:endParaRPr lang="it-IT" sz="4000" dirty="0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58FACAF1-CE69-04FF-0650-7CC11CD9D6A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740810" y="3998968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CE87930-83C9-EEB2-E7C0-DF3FC89DFA46}"/>
              </a:ext>
            </a:extLst>
          </p:cNvPr>
          <p:cNvCxnSpPr>
            <a:cxnSpLocks/>
          </p:cNvCxnSpPr>
          <p:nvPr/>
        </p:nvCxnSpPr>
        <p:spPr>
          <a:xfrm flipH="1">
            <a:off x="7012788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8C10AA83-81CC-39E6-E80E-C96423D1DEC7}"/>
              </a:ext>
            </a:extLst>
          </p:cNvPr>
          <p:cNvCxnSpPr>
            <a:cxnSpLocks/>
          </p:cNvCxnSpPr>
          <p:nvPr/>
        </p:nvCxnSpPr>
        <p:spPr>
          <a:xfrm flipH="1">
            <a:off x="11275209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46B11B07-56D4-C784-CC06-D957F0601BFF}"/>
              </a:ext>
            </a:extLst>
          </p:cNvPr>
          <p:cNvCxnSpPr>
            <a:cxnSpLocks/>
          </p:cNvCxnSpPr>
          <p:nvPr/>
        </p:nvCxnSpPr>
        <p:spPr>
          <a:xfrm flipH="1">
            <a:off x="15547189" y="3985624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53C62F84-1B9D-EAAD-6416-2D94148F7885}"/>
              </a:ext>
            </a:extLst>
          </p:cNvPr>
          <p:cNvGrpSpPr/>
          <p:nvPr/>
        </p:nvGrpSpPr>
        <p:grpSpPr>
          <a:xfrm>
            <a:off x="3672388" y="4457475"/>
            <a:ext cx="6655989" cy="2057625"/>
            <a:chOff x="7942793" y="4835238"/>
            <a:chExt cx="6655989" cy="2057625"/>
          </a:xfrm>
        </p:grpSpPr>
        <p:pic>
          <p:nvPicPr>
            <p:cNvPr id="51" name="Immagine 50">
              <a:extLst>
                <a:ext uri="{FF2B5EF4-FFF2-40B4-BE49-F238E27FC236}">
                  <a16:creationId xmlns:a16="http://schemas.microsoft.com/office/drawing/2014/main" id="{E2207616-7403-13DD-BA34-143AFC245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D1863BCD-72ED-58A0-A6BD-4EB5E252F4DD}"/>
                </a:ext>
              </a:extLst>
            </p:cNvPr>
            <p:cNvSpPr txBox="1"/>
            <p:nvPr/>
          </p:nvSpPr>
          <p:spPr>
            <a:xfrm>
              <a:off x="7942793" y="4835238"/>
              <a:ext cx="665598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3200" dirty="0" err="1">
                  <a:latin typeface="Nunito Bold" charset="0"/>
                </a:rPr>
                <a:t>initiateAuthenticationResponse</a:t>
              </a:r>
              <a:br>
                <a:rPr lang="it-IT" sz="3200" dirty="0">
                  <a:latin typeface="Nunito Bold" charset="0"/>
                </a:rPr>
              </a:br>
              <a:r>
                <a:rPr lang="it-IT" sz="2400" dirty="0">
                  <a:latin typeface="Nunito Bold" charset="0"/>
                </a:rPr>
                <a:t>(</a:t>
              </a:r>
              <a:r>
                <a:rPr lang="it-IT" sz="2400" dirty="0" err="1">
                  <a:latin typeface="Nunito Bold" charset="0"/>
                </a:rPr>
                <a:t>transactID</a:t>
              </a:r>
              <a:r>
                <a:rPr lang="it-IT" sz="2400" dirty="0">
                  <a:latin typeface="Nunito Bold" charset="0"/>
                </a:rPr>
                <a:t>, serverSigned1, serverSignature1,</a:t>
              </a:r>
              <a:br>
                <a:rPr lang="it-IT" sz="2400" dirty="0">
                  <a:latin typeface="Nunito Bold" charset="0"/>
                </a:rPr>
              </a:br>
              <a:r>
                <a:rPr lang="it-IT" sz="2400" dirty="0" err="1">
                  <a:latin typeface="Nunito Bold" charset="0"/>
                </a:rPr>
                <a:t>euiccCIPKToBeUsed</a:t>
              </a:r>
              <a:r>
                <a:rPr lang="it-IT" sz="2400" dirty="0">
                  <a:latin typeface="Nunito Bold" charset="0"/>
                </a:rPr>
                <a:t>, </a:t>
              </a:r>
              <a:r>
                <a:rPr lang="it-IT" sz="2400" dirty="0" err="1">
                  <a:latin typeface="Nunito Bold" charset="0"/>
                </a:rPr>
                <a:t>CERT.DPauth.SIG</a:t>
              </a:r>
              <a:r>
                <a:rPr lang="it-IT" sz="2400" dirty="0">
                  <a:latin typeface="Nunito Bold" charset="0"/>
                </a:rPr>
                <a:t>)</a:t>
              </a:r>
            </a:p>
          </p:txBody>
        </p:sp>
      </p:grpSp>
      <p:sp>
        <p:nvSpPr>
          <p:cNvPr id="53" name="Freeform 14">
            <a:extLst>
              <a:ext uri="{FF2B5EF4-FFF2-40B4-BE49-F238E27FC236}">
                <a16:creationId xmlns:a16="http://schemas.microsoft.com/office/drawing/2014/main" id="{2F25FF30-7B38-CA19-5512-96A8A27DCF39}"/>
              </a:ext>
            </a:extLst>
          </p:cNvPr>
          <p:cNvSpPr/>
          <p:nvPr/>
        </p:nvSpPr>
        <p:spPr>
          <a:xfrm rot="2006345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1EB88BC4-D3C6-4CDB-6E6D-C00B9BF4ACA6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3CB9BF8-415A-F44E-9247-EDE5497A549F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727186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0556E-6 -3.33333E-6 L 0.23376 -0.0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4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4777" y="-120417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INTERAZIONE IN RSP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A6CFDDFC-EED3-641B-611E-0245BCE19692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4/30</a:t>
            </a:r>
          </a:p>
          <a:p>
            <a:pPr algn="ctr"/>
            <a:endParaRPr lang="it-IT" dirty="0"/>
          </a:p>
        </p:txBody>
      </p:sp>
      <p:sp>
        <p:nvSpPr>
          <p:cNvPr id="32" name="Nuvola 31">
            <a:extLst>
              <a:ext uri="{FF2B5EF4-FFF2-40B4-BE49-F238E27FC236}">
                <a16:creationId xmlns:a16="http://schemas.microsoft.com/office/drawing/2014/main" id="{E50F7C8E-63B4-B23E-2F4B-6A7DFC594BC7}"/>
              </a:ext>
            </a:extLst>
          </p:cNvPr>
          <p:cNvSpPr/>
          <p:nvPr/>
        </p:nvSpPr>
        <p:spPr>
          <a:xfrm>
            <a:off x="5186379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SM-DP+</a:t>
            </a:r>
            <a:endParaRPr lang="it-IT" sz="4000" dirty="0"/>
          </a:p>
        </p:txBody>
      </p:sp>
      <p:sp>
        <p:nvSpPr>
          <p:cNvPr id="33" name="Nuvola 32">
            <a:extLst>
              <a:ext uri="{FF2B5EF4-FFF2-40B4-BE49-F238E27FC236}">
                <a16:creationId xmlns:a16="http://schemas.microsoft.com/office/drawing/2014/main" id="{078DF176-4E26-13F6-44F3-52F5A265D26C}"/>
              </a:ext>
            </a:extLst>
          </p:cNvPr>
          <p:cNvSpPr/>
          <p:nvPr/>
        </p:nvSpPr>
        <p:spPr>
          <a:xfrm>
            <a:off x="9448800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LPAd</a:t>
            </a:r>
            <a:endParaRPr lang="it-IT" sz="4000" dirty="0"/>
          </a:p>
        </p:txBody>
      </p:sp>
      <p:sp>
        <p:nvSpPr>
          <p:cNvPr id="34" name="Nuvola 33">
            <a:extLst>
              <a:ext uri="{FF2B5EF4-FFF2-40B4-BE49-F238E27FC236}">
                <a16:creationId xmlns:a16="http://schemas.microsoft.com/office/drawing/2014/main" id="{256F9C06-83BF-032F-491E-3C7EC9F08619}"/>
              </a:ext>
            </a:extLst>
          </p:cNvPr>
          <p:cNvSpPr/>
          <p:nvPr/>
        </p:nvSpPr>
        <p:spPr>
          <a:xfrm>
            <a:off x="13720779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eUICC</a:t>
            </a:r>
            <a:endParaRPr lang="it-IT" sz="4000" dirty="0"/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54D2FA2E-7951-7D25-7063-7C9E7171FC2F}"/>
              </a:ext>
            </a:extLst>
          </p:cNvPr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6" name="Nuvola 35">
            <a:extLst>
              <a:ext uri="{FF2B5EF4-FFF2-40B4-BE49-F238E27FC236}">
                <a16:creationId xmlns:a16="http://schemas.microsoft.com/office/drawing/2014/main" id="{AC5A91DC-CA3F-CB39-ADCB-0EFD3AAD4F32}"/>
              </a:ext>
            </a:extLst>
          </p:cNvPr>
          <p:cNvSpPr/>
          <p:nvPr/>
        </p:nvSpPr>
        <p:spPr>
          <a:xfrm>
            <a:off x="914400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Operator</a:t>
            </a:r>
            <a:endParaRPr lang="it-IT" sz="4000" dirty="0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58FACAF1-CE69-04FF-0650-7CC11CD9D6A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740810" y="3998968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CE87930-83C9-EEB2-E7C0-DF3FC89DFA46}"/>
              </a:ext>
            </a:extLst>
          </p:cNvPr>
          <p:cNvCxnSpPr>
            <a:cxnSpLocks/>
          </p:cNvCxnSpPr>
          <p:nvPr/>
        </p:nvCxnSpPr>
        <p:spPr>
          <a:xfrm flipH="1">
            <a:off x="7012788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8C10AA83-81CC-39E6-E80E-C96423D1DEC7}"/>
              </a:ext>
            </a:extLst>
          </p:cNvPr>
          <p:cNvCxnSpPr>
            <a:cxnSpLocks/>
          </p:cNvCxnSpPr>
          <p:nvPr/>
        </p:nvCxnSpPr>
        <p:spPr>
          <a:xfrm flipH="1">
            <a:off x="11275209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46B11B07-56D4-C784-CC06-D957F0601BFF}"/>
              </a:ext>
            </a:extLst>
          </p:cNvPr>
          <p:cNvCxnSpPr>
            <a:cxnSpLocks/>
          </p:cNvCxnSpPr>
          <p:nvPr/>
        </p:nvCxnSpPr>
        <p:spPr>
          <a:xfrm flipH="1">
            <a:off x="15547189" y="3985624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14">
            <a:extLst>
              <a:ext uri="{FF2B5EF4-FFF2-40B4-BE49-F238E27FC236}">
                <a16:creationId xmlns:a16="http://schemas.microsoft.com/office/drawing/2014/main" id="{2F25FF30-7B38-CA19-5512-96A8A27DCF39}"/>
              </a:ext>
            </a:extLst>
          </p:cNvPr>
          <p:cNvSpPr/>
          <p:nvPr/>
        </p:nvSpPr>
        <p:spPr>
          <a:xfrm rot="2006345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0FE56A1D-3CE0-4D0E-B1D5-F09C5FED24AF}"/>
              </a:ext>
            </a:extLst>
          </p:cNvPr>
          <p:cNvGrpSpPr/>
          <p:nvPr/>
        </p:nvGrpSpPr>
        <p:grpSpPr>
          <a:xfrm>
            <a:off x="8776238" y="4229100"/>
            <a:ext cx="4985659" cy="2446858"/>
            <a:chOff x="8794231" y="4446005"/>
            <a:chExt cx="4985659" cy="2446858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8B6835D5-FC28-C64E-400C-AF0512CF6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3C9E8677-F63B-9093-25BE-AF04AB64AF19}"/>
                </a:ext>
              </a:extLst>
            </p:cNvPr>
            <p:cNvSpPr txBox="1"/>
            <p:nvPr/>
          </p:nvSpPr>
          <p:spPr>
            <a:xfrm>
              <a:off x="8794231" y="4446005"/>
              <a:ext cx="4985659" cy="169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3200" dirty="0" err="1">
                  <a:latin typeface="Nunito Bold" charset="0"/>
                </a:rPr>
                <a:t>authenticateServer</a:t>
              </a:r>
              <a:br>
                <a:rPr lang="it-IT" sz="3200" dirty="0">
                  <a:latin typeface="Nunito Bold" charset="0"/>
                </a:rPr>
              </a:br>
              <a:r>
                <a:rPr lang="it-IT" sz="2400" dirty="0">
                  <a:latin typeface="Nunito Bold" charset="0"/>
                </a:rPr>
                <a:t>(serverSigned1, serverSignature1,</a:t>
              </a:r>
              <a:br>
                <a:rPr lang="it-IT" sz="2400" dirty="0">
                  <a:latin typeface="Nunito Bold" charset="0"/>
                </a:rPr>
              </a:br>
              <a:r>
                <a:rPr lang="it-IT" sz="2400" dirty="0" err="1">
                  <a:latin typeface="Nunito Bold" charset="0"/>
                </a:rPr>
                <a:t>euiccCIPKToBeUsed</a:t>
              </a:r>
              <a:r>
                <a:rPr lang="it-IT" sz="2400" dirty="0">
                  <a:latin typeface="Nunito Bold" charset="0"/>
                </a:rPr>
                <a:t>, </a:t>
              </a:r>
              <a:r>
                <a:rPr lang="it-IT" sz="2400" dirty="0" err="1">
                  <a:latin typeface="Nunito Bold" charset="0"/>
                </a:rPr>
                <a:t>matchingId</a:t>
              </a:r>
              <a:r>
                <a:rPr lang="it-IT" sz="2400" dirty="0">
                  <a:latin typeface="Nunito Bold" charset="0"/>
                </a:rPr>
                <a:t>,</a:t>
              </a:r>
              <a:br>
                <a:rPr lang="it-IT" sz="2400" dirty="0">
                  <a:latin typeface="Nunito Bold" charset="0"/>
                </a:rPr>
              </a:br>
              <a:r>
                <a:rPr lang="it-IT" sz="2400" dirty="0" err="1">
                  <a:latin typeface="Nunito Bold" charset="0"/>
                </a:rPr>
                <a:t>CERT.DPauth.SIG</a:t>
              </a:r>
              <a:r>
                <a:rPr lang="it-IT" sz="2400" dirty="0">
                  <a:latin typeface="Nunito Bold" charset="0"/>
                </a:rPr>
                <a:t>)</a:t>
              </a:r>
            </a:p>
          </p:txBody>
        </p:sp>
      </p:grpSp>
      <p:sp>
        <p:nvSpPr>
          <p:cNvPr id="14" name="Scorrimento verticale 13">
            <a:extLst>
              <a:ext uri="{FF2B5EF4-FFF2-40B4-BE49-F238E27FC236}">
                <a16:creationId xmlns:a16="http://schemas.microsoft.com/office/drawing/2014/main" id="{0FAEF33A-A174-1E34-9666-9472B9EDA976}"/>
              </a:ext>
            </a:extLst>
          </p:cNvPr>
          <p:cNvSpPr/>
          <p:nvPr/>
        </p:nvSpPr>
        <p:spPr>
          <a:xfrm>
            <a:off x="12493410" y="4488849"/>
            <a:ext cx="2822790" cy="2102451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Nunito Bold" charset="0"/>
              </a:rPr>
              <a:t>VERIFY</a:t>
            </a:r>
          </a:p>
          <a:p>
            <a:pPr algn="ctr"/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serverSigned1</a:t>
            </a:r>
          </a:p>
          <a:p>
            <a:pPr algn="ctr"/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serverSignature1</a:t>
            </a:r>
          </a:p>
          <a:p>
            <a:pPr algn="ctr"/>
            <a:r>
              <a:rPr lang="it-IT" sz="2000" dirty="0" err="1">
                <a:solidFill>
                  <a:schemeClr val="tx1"/>
                </a:solidFill>
                <a:latin typeface="Nunito Bold" charset="0"/>
              </a:rPr>
              <a:t>cert</a:t>
            </a:r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. chain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A4ECEE8B-8287-52B7-3945-72B5001DACEB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B04B4E1-747F-858D-9533-7574416A0A1E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048190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7284E-6 L 0.23376 -0.003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4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INTERAZIONE IN RSP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A6CFDDFC-EED3-641B-611E-0245BCE19692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4/30</a:t>
            </a:r>
          </a:p>
          <a:p>
            <a:pPr algn="ctr"/>
            <a:endParaRPr lang="it-IT" dirty="0"/>
          </a:p>
        </p:txBody>
      </p:sp>
      <p:sp>
        <p:nvSpPr>
          <p:cNvPr id="32" name="Nuvola 31">
            <a:extLst>
              <a:ext uri="{FF2B5EF4-FFF2-40B4-BE49-F238E27FC236}">
                <a16:creationId xmlns:a16="http://schemas.microsoft.com/office/drawing/2014/main" id="{E50F7C8E-63B4-B23E-2F4B-6A7DFC594BC7}"/>
              </a:ext>
            </a:extLst>
          </p:cNvPr>
          <p:cNvSpPr/>
          <p:nvPr/>
        </p:nvSpPr>
        <p:spPr>
          <a:xfrm>
            <a:off x="5186379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SM-DP+</a:t>
            </a:r>
            <a:endParaRPr lang="it-IT" sz="4000" dirty="0"/>
          </a:p>
        </p:txBody>
      </p:sp>
      <p:sp>
        <p:nvSpPr>
          <p:cNvPr id="33" name="Nuvola 32">
            <a:extLst>
              <a:ext uri="{FF2B5EF4-FFF2-40B4-BE49-F238E27FC236}">
                <a16:creationId xmlns:a16="http://schemas.microsoft.com/office/drawing/2014/main" id="{078DF176-4E26-13F6-44F3-52F5A265D26C}"/>
              </a:ext>
            </a:extLst>
          </p:cNvPr>
          <p:cNvSpPr/>
          <p:nvPr/>
        </p:nvSpPr>
        <p:spPr>
          <a:xfrm>
            <a:off x="9448800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LPAd</a:t>
            </a:r>
            <a:endParaRPr lang="it-IT" sz="4000" dirty="0"/>
          </a:p>
        </p:txBody>
      </p:sp>
      <p:sp>
        <p:nvSpPr>
          <p:cNvPr id="34" name="Nuvola 33">
            <a:extLst>
              <a:ext uri="{FF2B5EF4-FFF2-40B4-BE49-F238E27FC236}">
                <a16:creationId xmlns:a16="http://schemas.microsoft.com/office/drawing/2014/main" id="{256F9C06-83BF-032F-491E-3C7EC9F08619}"/>
              </a:ext>
            </a:extLst>
          </p:cNvPr>
          <p:cNvSpPr/>
          <p:nvPr/>
        </p:nvSpPr>
        <p:spPr>
          <a:xfrm>
            <a:off x="13720779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eUICC</a:t>
            </a:r>
            <a:endParaRPr lang="it-IT" sz="4000" dirty="0"/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54D2FA2E-7951-7D25-7063-7C9E7171FC2F}"/>
              </a:ext>
            </a:extLst>
          </p:cNvPr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6" name="Nuvola 35">
            <a:extLst>
              <a:ext uri="{FF2B5EF4-FFF2-40B4-BE49-F238E27FC236}">
                <a16:creationId xmlns:a16="http://schemas.microsoft.com/office/drawing/2014/main" id="{AC5A91DC-CA3F-CB39-ADCB-0EFD3AAD4F32}"/>
              </a:ext>
            </a:extLst>
          </p:cNvPr>
          <p:cNvSpPr/>
          <p:nvPr/>
        </p:nvSpPr>
        <p:spPr>
          <a:xfrm>
            <a:off x="914400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Operator</a:t>
            </a:r>
            <a:endParaRPr lang="it-IT" sz="4000" dirty="0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58FACAF1-CE69-04FF-0650-7CC11CD9D6A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740810" y="3998968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CE87930-83C9-EEB2-E7C0-DF3FC89DFA46}"/>
              </a:ext>
            </a:extLst>
          </p:cNvPr>
          <p:cNvCxnSpPr>
            <a:cxnSpLocks/>
          </p:cNvCxnSpPr>
          <p:nvPr/>
        </p:nvCxnSpPr>
        <p:spPr>
          <a:xfrm flipH="1">
            <a:off x="7012788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8C10AA83-81CC-39E6-E80E-C96423D1DEC7}"/>
              </a:ext>
            </a:extLst>
          </p:cNvPr>
          <p:cNvCxnSpPr>
            <a:cxnSpLocks/>
          </p:cNvCxnSpPr>
          <p:nvPr/>
        </p:nvCxnSpPr>
        <p:spPr>
          <a:xfrm flipH="1">
            <a:off x="11275209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46B11B07-56D4-C784-CC06-D957F0601BFF}"/>
              </a:ext>
            </a:extLst>
          </p:cNvPr>
          <p:cNvCxnSpPr>
            <a:cxnSpLocks/>
          </p:cNvCxnSpPr>
          <p:nvPr/>
        </p:nvCxnSpPr>
        <p:spPr>
          <a:xfrm flipH="1">
            <a:off x="15547189" y="3985624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53C62F84-1B9D-EAAD-6416-2D94148F7885}"/>
              </a:ext>
            </a:extLst>
          </p:cNvPr>
          <p:cNvGrpSpPr/>
          <p:nvPr/>
        </p:nvGrpSpPr>
        <p:grpSpPr>
          <a:xfrm>
            <a:off x="13568923" y="4714314"/>
            <a:ext cx="3956531" cy="1953186"/>
            <a:chOff x="9338412" y="4939677"/>
            <a:chExt cx="3956531" cy="1953186"/>
          </a:xfrm>
        </p:grpSpPr>
        <p:pic>
          <p:nvPicPr>
            <p:cNvPr id="51" name="Immagine 50">
              <a:extLst>
                <a:ext uri="{FF2B5EF4-FFF2-40B4-BE49-F238E27FC236}">
                  <a16:creationId xmlns:a16="http://schemas.microsoft.com/office/drawing/2014/main" id="{E2207616-7403-13DD-BA34-143AFC245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D1863BCD-72ED-58A0-A6BD-4EB5E252F4DD}"/>
                </a:ext>
              </a:extLst>
            </p:cNvPr>
            <p:cNvSpPr txBox="1"/>
            <p:nvPr/>
          </p:nvSpPr>
          <p:spPr>
            <a:xfrm>
              <a:off x="9338412" y="4939677"/>
              <a:ext cx="39565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2400" dirty="0">
                  <a:latin typeface="Nunito Bold" charset="0"/>
                </a:rPr>
                <a:t>euiccSigned1 (euiccInfo2,</a:t>
              </a:r>
            </a:p>
            <a:p>
              <a:pPr algn="ctr"/>
              <a:r>
                <a:rPr lang="it-IT" sz="2400" dirty="0" err="1">
                  <a:latin typeface="Nunito Bold" charset="0"/>
                </a:rPr>
                <a:t>matchingId</a:t>
              </a:r>
              <a:r>
                <a:rPr lang="it-IT" sz="2400" dirty="0">
                  <a:latin typeface="Nunito Bold" charset="0"/>
                </a:rPr>
                <a:t>, ecc.),</a:t>
              </a:r>
            </a:p>
            <a:p>
              <a:pPr algn="ctr"/>
              <a:r>
                <a:rPr lang="it-IT" sz="2400" dirty="0">
                  <a:latin typeface="Nunito Bold" charset="0"/>
                </a:rPr>
                <a:t>euiccSignature1, </a:t>
              </a:r>
              <a:r>
                <a:rPr lang="it-IT" sz="2400" dirty="0" err="1">
                  <a:latin typeface="Nunito Bold" charset="0"/>
                </a:rPr>
                <a:t>euiccCert</a:t>
              </a:r>
              <a:endParaRPr lang="it-IT" sz="2400" dirty="0">
                <a:latin typeface="Nunito Bold" charset="0"/>
              </a:endParaRPr>
            </a:p>
          </p:txBody>
        </p:sp>
      </p:grpSp>
      <p:sp>
        <p:nvSpPr>
          <p:cNvPr id="53" name="Freeform 14">
            <a:extLst>
              <a:ext uri="{FF2B5EF4-FFF2-40B4-BE49-F238E27FC236}">
                <a16:creationId xmlns:a16="http://schemas.microsoft.com/office/drawing/2014/main" id="{2F25FF30-7B38-CA19-5512-96A8A27DCF39}"/>
              </a:ext>
            </a:extLst>
          </p:cNvPr>
          <p:cNvSpPr/>
          <p:nvPr/>
        </p:nvSpPr>
        <p:spPr>
          <a:xfrm rot="2006345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D010B03E-7CC5-5E46-7394-72B2965438C2}"/>
              </a:ext>
            </a:extLst>
          </p:cNvPr>
          <p:cNvGrpSpPr/>
          <p:nvPr/>
        </p:nvGrpSpPr>
        <p:grpSpPr>
          <a:xfrm>
            <a:off x="8902243" y="4591204"/>
            <a:ext cx="4709944" cy="2084754"/>
            <a:chOff x="8920236" y="4808109"/>
            <a:chExt cx="4709944" cy="2084754"/>
          </a:xfrm>
        </p:grpSpPr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8DCEF3EA-4C2C-0A8C-4C43-51E29EE88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15E9B2BB-7E88-6D45-36C6-D8DAA9549CB5}"/>
                </a:ext>
              </a:extLst>
            </p:cNvPr>
            <p:cNvSpPr txBox="1"/>
            <p:nvPr/>
          </p:nvSpPr>
          <p:spPr>
            <a:xfrm>
              <a:off x="8920236" y="4808109"/>
              <a:ext cx="470994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3200" dirty="0" err="1">
                  <a:latin typeface="Nunito Bold" charset="0"/>
                </a:rPr>
                <a:t>authenticateClient</a:t>
              </a:r>
              <a:br>
                <a:rPr lang="it-IT" sz="3200" dirty="0">
                  <a:latin typeface="Nunito Bold" charset="0"/>
                </a:rPr>
              </a:br>
              <a:r>
                <a:rPr lang="it-IT" sz="2400" dirty="0">
                  <a:latin typeface="Nunito Bold" charset="0"/>
                </a:rPr>
                <a:t>(euiccSigned1, euiccSignature1,</a:t>
              </a:r>
              <a:br>
                <a:rPr lang="it-IT" sz="2400" dirty="0">
                  <a:latin typeface="Nunito Bold" charset="0"/>
                </a:rPr>
              </a:br>
              <a:r>
                <a:rPr lang="it-IT" sz="2400" dirty="0" err="1">
                  <a:latin typeface="Nunito Bold" charset="0"/>
                </a:rPr>
                <a:t>euiccCertificate</a:t>
              </a:r>
              <a:r>
                <a:rPr lang="it-IT" sz="2400" dirty="0">
                  <a:latin typeface="Nunito Bold" charset="0"/>
                </a:rPr>
                <a:t>)</a:t>
              </a:r>
            </a:p>
          </p:txBody>
        </p:sp>
      </p:grpSp>
      <p:sp>
        <p:nvSpPr>
          <p:cNvPr id="16" name="Scorrimento verticale 15">
            <a:extLst>
              <a:ext uri="{FF2B5EF4-FFF2-40B4-BE49-F238E27FC236}">
                <a16:creationId xmlns:a16="http://schemas.microsoft.com/office/drawing/2014/main" id="{F58342DE-BC68-720A-D1C3-27A80D47AD86}"/>
              </a:ext>
            </a:extLst>
          </p:cNvPr>
          <p:cNvSpPr/>
          <p:nvPr/>
        </p:nvSpPr>
        <p:spPr>
          <a:xfrm>
            <a:off x="3959010" y="4641249"/>
            <a:ext cx="2822790" cy="2102451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Nunito Bold" charset="0"/>
              </a:rPr>
              <a:t>VERIFY</a:t>
            </a:r>
          </a:p>
          <a:p>
            <a:pPr algn="ctr"/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euiccSigned1</a:t>
            </a:r>
          </a:p>
          <a:p>
            <a:pPr algn="ctr"/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euiccSignature1</a:t>
            </a:r>
          </a:p>
          <a:p>
            <a:pPr algn="ctr"/>
            <a:r>
              <a:rPr lang="it-IT" sz="2000" dirty="0" err="1">
                <a:solidFill>
                  <a:schemeClr val="tx1"/>
                </a:solidFill>
                <a:latin typeface="Nunito Bold" charset="0"/>
              </a:rPr>
              <a:t>cert</a:t>
            </a:r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. chain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4960C63B-82F0-7808-39DF-EA210271D738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A857EB9-D201-0E7D-8AB5-988D77524E52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140971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9444E-6 -7.40741E-7 L -0.2336 -0.00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84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0556E-6 -8.64198E-7 L -0.23203 0.0023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06" y="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447274" y="2737091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288132" y="2966391"/>
            <a:ext cx="17645062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36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IMPLEMENTAZIONE DEI SIMULATORI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C0D91496-7379-8523-8B58-6C7607D551B7}"/>
              </a:ext>
            </a:extLst>
          </p:cNvPr>
          <p:cNvSpPr/>
          <p:nvPr/>
        </p:nvSpPr>
        <p:spPr>
          <a:xfrm>
            <a:off x="11201400" y="-2400300"/>
            <a:ext cx="8923976" cy="5015495"/>
          </a:xfrm>
          <a:prstGeom prst="ellipse">
            <a:avLst/>
          </a:prstGeom>
          <a:solidFill>
            <a:srgbClr val="B2E69D"/>
          </a:solidFill>
          <a:ln w="3175">
            <a:solidFill>
              <a:srgbClr val="B2E6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7C71B03-4F16-68CA-6A3A-6ED9D143FD9A}"/>
              </a:ext>
            </a:extLst>
          </p:cNvPr>
          <p:cNvSpPr txBox="1"/>
          <p:nvPr/>
        </p:nvSpPr>
        <p:spPr>
          <a:xfrm>
            <a:off x="12162476" y="486331"/>
            <a:ext cx="5973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latin typeface="Fredoka" panose="020B0604020202020204" charset="0"/>
              </a:rPr>
              <a:t>Step 3 out of 5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FA0AAA4D-5696-451E-73F2-8972A2C2E236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93080BD-06A8-C955-4722-EDE2D35778E9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180553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2057400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IMPLEMENTAZIONE DEI SIMULATORI</a:t>
            </a:r>
          </a:p>
        </p:txBody>
      </p:sp>
      <p:sp>
        <p:nvSpPr>
          <p:cNvPr id="13" name="Nastro inclinato in basso 12">
            <a:extLst>
              <a:ext uri="{FF2B5EF4-FFF2-40B4-BE49-F238E27FC236}">
                <a16:creationId xmlns:a16="http://schemas.microsoft.com/office/drawing/2014/main" id="{181FA53D-F90C-9E72-8FA6-20149B79B46F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D3CE9BAF-0A71-0CA7-C85F-B43036BAA2F8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F8B47B9-EE06-579F-AAD0-001C702B89A3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3E198CE-79D8-015E-DDF3-023F5F0574E1}"/>
              </a:ext>
            </a:extLst>
          </p:cNvPr>
          <p:cNvSpPr txBox="1"/>
          <p:nvPr/>
        </p:nvSpPr>
        <p:spPr>
          <a:xfrm>
            <a:off x="4038600" y="5067300"/>
            <a:ext cx="7652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Linguaggio di programmazione + moduli implementati + cosa fa ciascun modulo</a:t>
            </a:r>
          </a:p>
        </p:txBody>
      </p:sp>
    </p:spTree>
    <p:extLst>
      <p:ext uri="{BB962C8B-B14F-4D97-AF65-F5344CB8AC3E}">
        <p14:creationId xmlns:p14="http://schemas.microsoft.com/office/powerpoint/2010/main" val="792081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CHALLENGE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35A99ED5-F157-D63D-5D5C-F53BECFB2D79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62A3DF-9E03-566A-F7EC-C93F68C6FB5F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6F463BA-0546-629F-D81A-2F69379D865A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12B4009-FABC-126E-0908-BC38074875B0}"/>
              </a:ext>
            </a:extLst>
          </p:cNvPr>
          <p:cNvSpPr txBox="1"/>
          <p:nvPr/>
        </p:nvSpPr>
        <p:spPr>
          <a:xfrm>
            <a:off x="4038600" y="5067300"/>
            <a:ext cx="966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Difficoltà nell’implementare tutto in modo preciso e puntuale -&gt; catture </a:t>
            </a:r>
            <a:r>
              <a:rPr lang="it-IT" dirty="0" err="1"/>
              <a:t>Wireshark</a:t>
            </a:r>
            <a:r>
              <a:rPr lang="it-IT" dirty="0"/>
              <a:t> con attacco MITM</a:t>
            </a:r>
          </a:p>
        </p:txBody>
      </p:sp>
    </p:spTree>
    <p:extLst>
      <p:ext uri="{BB962C8B-B14F-4D97-AF65-F5344CB8AC3E}">
        <p14:creationId xmlns:p14="http://schemas.microsoft.com/office/powerpoint/2010/main" val="3758663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VALIDAZIONE DEI SIMULATORI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D0EA87D7-E3E0-59F9-D7F1-DE1B8864DC01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28D277-A5D1-43B9-9D02-4A959DD66D03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C7F141C-18C9-D72B-0349-C73B4FF03E40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722703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447274" y="2737091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288132" y="2966391"/>
            <a:ext cx="17645062" cy="41857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36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ANALISI DI SICUREZZA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C0D91496-7379-8523-8B58-6C7607D551B7}"/>
              </a:ext>
            </a:extLst>
          </p:cNvPr>
          <p:cNvSpPr/>
          <p:nvPr/>
        </p:nvSpPr>
        <p:spPr>
          <a:xfrm>
            <a:off x="11201400" y="-2400300"/>
            <a:ext cx="8923976" cy="5015495"/>
          </a:xfrm>
          <a:prstGeom prst="ellipse">
            <a:avLst/>
          </a:prstGeom>
          <a:solidFill>
            <a:srgbClr val="B2E69D"/>
          </a:solidFill>
          <a:ln w="3175">
            <a:solidFill>
              <a:srgbClr val="B2E6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7C71B03-4F16-68CA-6A3A-6ED9D143FD9A}"/>
              </a:ext>
            </a:extLst>
          </p:cNvPr>
          <p:cNvSpPr txBox="1"/>
          <p:nvPr/>
        </p:nvSpPr>
        <p:spPr>
          <a:xfrm>
            <a:off x="12162476" y="486331"/>
            <a:ext cx="5973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latin typeface="Fredoka" panose="020B0604020202020204" charset="0"/>
              </a:rPr>
              <a:t>Step 4 out of 5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B52526E6-79F6-624B-5E04-C88F97F7EC1A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6F55CD0-2811-C902-DEAE-27943CA55023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594927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ANALISI DI SICUREZZA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66760663-6CC4-E0D3-D81A-C81089BCD94D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F8654-F4D9-0D71-991C-C1FDB7C3C4DC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51A9AEF-5BA5-3F26-05D0-F214AB8BD5D7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687771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447274" y="1993638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C0D91496-7379-8523-8B58-6C7607D551B7}"/>
              </a:ext>
            </a:extLst>
          </p:cNvPr>
          <p:cNvSpPr/>
          <p:nvPr/>
        </p:nvSpPr>
        <p:spPr>
          <a:xfrm>
            <a:off x="11201400" y="-2400300"/>
            <a:ext cx="8923976" cy="5015495"/>
          </a:xfrm>
          <a:prstGeom prst="ellipse">
            <a:avLst/>
          </a:prstGeom>
          <a:solidFill>
            <a:srgbClr val="B2E69D"/>
          </a:solidFill>
          <a:ln w="3175">
            <a:solidFill>
              <a:srgbClr val="B2E6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7C71B03-4F16-68CA-6A3A-6ED9D143FD9A}"/>
              </a:ext>
            </a:extLst>
          </p:cNvPr>
          <p:cNvSpPr txBox="1"/>
          <p:nvPr/>
        </p:nvSpPr>
        <p:spPr>
          <a:xfrm>
            <a:off x="12162476" y="486331"/>
            <a:ext cx="5973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latin typeface="Fredoka" panose="020B0604020202020204" charset="0"/>
              </a:rPr>
              <a:t>Step 1 out of 5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id="{95520B1F-4D1E-C796-632A-BC58016C63EB}"/>
              </a:ext>
            </a:extLst>
          </p:cNvPr>
          <p:cNvSpPr txBox="1"/>
          <p:nvPr/>
        </p:nvSpPr>
        <p:spPr>
          <a:xfrm>
            <a:off x="288132" y="2966391"/>
            <a:ext cx="17645062" cy="20928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36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CONTESTO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E061C27-305D-2D0F-5D11-760EED04FA7C}"/>
              </a:ext>
            </a:extLst>
          </p:cNvPr>
          <p:cNvSpPr txBox="1"/>
          <p:nvPr/>
        </p:nvSpPr>
        <p:spPr>
          <a:xfrm>
            <a:off x="3364538" y="4966938"/>
            <a:ext cx="11492249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600" dirty="0">
                <a:latin typeface="Fredoka" panose="020B0604020202020204" charset="0"/>
              </a:rPr>
              <a:t>E OBIETTIVO</a:t>
            </a:r>
          </a:p>
        </p:txBody>
      </p:sp>
      <p:sp>
        <p:nvSpPr>
          <p:cNvPr id="24" name="TextBox 12">
            <a:extLst>
              <a:ext uri="{FF2B5EF4-FFF2-40B4-BE49-F238E27FC236}">
                <a16:creationId xmlns:a16="http://schemas.microsoft.com/office/drawing/2014/main" id="{4AE1E698-F366-5857-663E-9BA144655538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1B0E95A-FC01-ECDB-51FD-3E54074528B0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606287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OTTENIMENTO DEI SERVER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3EFFFECE-80D8-3F6C-2C54-47B1FD9D6BEE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04F71D-3FBE-59F7-330C-DCCC38AD16CF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9838E04-81D3-067C-5820-99BE28784FBE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340998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TEST DEFINITI PER I SERVER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4AD34767-7660-8D30-7887-E3634078FB90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A0FC35-E99C-1FC7-393A-9637E609E4E8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F296ED3-1320-ACF7-DA7F-487A6C495CB7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027919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CASO DI TEST X.Y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0635CD57-83A3-D138-76AA-FDB68058A5F8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AE12BA-A72C-BD38-5766-8564D50BD508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D9A10EE-B86D-B966-9DF1-1C66594A001A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56281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CASO DI TEST Z.W</a:t>
            </a:r>
          </a:p>
        </p:txBody>
      </p:sp>
      <p:sp>
        <p:nvSpPr>
          <p:cNvPr id="14" name="Nastro inclinato in basso 13">
            <a:extLst>
              <a:ext uri="{FF2B5EF4-FFF2-40B4-BE49-F238E27FC236}">
                <a16:creationId xmlns:a16="http://schemas.microsoft.com/office/drawing/2014/main" id="{B8E3640A-17F0-A8D5-A904-B151AF61D09E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CD3EA44-8E4D-B9B7-CB7D-D716F13087F1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86C9E66-A0D0-B8A3-855A-C057011F1EC2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112020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OTTENIMENTO DEI CLIENT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0CE38177-564B-1BED-49A9-10809FE1D179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3B1FB-120E-9F1B-4C2E-EE854EB59EF7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F4F9338-529B-E0B6-DA25-11058B9E2F4D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533074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TEST DEFINITI PER I CLIENT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717060CA-31CE-E2A8-B2DB-B9252970493E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80BE34-8106-E2DE-AEFD-FCD3C5DFA39E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D565131-ED1F-88F3-DBBB-D633ECD4CC2C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530637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CASO DI TEST X.W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DA46FDD1-20B7-1D01-3C07-42342C2B28E5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A8D347-F9F7-323A-6BD6-D032A4AA3637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7160F69-D448-CC2E-F4F9-09A549BB1171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854996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CASO DI TEST Z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F3238BC4-3D1B-2CE1-B8B0-9D4240DDE656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D327F3-B46E-6A38-00DF-6D82887308C6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D4A071D-4114-D891-74BD-B89CD5454291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705154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447274" y="1993638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321469" y="4464172"/>
            <a:ext cx="17645062" cy="1344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136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CONCLUSIONE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C0D91496-7379-8523-8B58-6C7607D551B7}"/>
              </a:ext>
            </a:extLst>
          </p:cNvPr>
          <p:cNvSpPr/>
          <p:nvPr/>
        </p:nvSpPr>
        <p:spPr>
          <a:xfrm>
            <a:off x="11201400" y="-2400300"/>
            <a:ext cx="8923976" cy="5015495"/>
          </a:xfrm>
          <a:prstGeom prst="ellipse">
            <a:avLst/>
          </a:prstGeom>
          <a:solidFill>
            <a:srgbClr val="B2E69D"/>
          </a:solidFill>
          <a:ln w="3175">
            <a:solidFill>
              <a:srgbClr val="B2E6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7C71B03-4F16-68CA-6A3A-6ED9D143FD9A}"/>
              </a:ext>
            </a:extLst>
          </p:cNvPr>
          <p:cNvSpPr txBox="1"/>
          <p:nvPr/>
        </p:nvSpPr>
        <p:spPr>
          <a:xfrm>
            <a:off x="12162476" y="486331"/>
            <a:ext cx="5973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latin typeface="Fredoka" panose="020B0604020202020204" charset="0"/>
              </a:rPr>
              <a:t>Step 5 out of 5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0C461CFF-6D18-F89A-DA33-2AEED91F1FC4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9711684-B5FD-57E8-9F25-725BB9EA9F42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857522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CONCLUSIONE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1C6EE12A-F9E4-6029-FC95-D7DDA89CB02B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15E194-CFD3-3635-3881-E4C4C8212EBF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B7C2E8C-0C29-4496-5E00-47256E6BCDEA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440471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17F8B7F0-C4AF-D324-33D8-3454C37EF95B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CONTESTO </a:t>
            </a: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C133BBE5-A513-3FFC-FC99-DF7E6FC62EFB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1/30</a:t>
            </a:r>
          </a:p>
          <a:p>
            <a:pPr algn="ctr"/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3C76561-7910-F9DE-BC4D-9FD1343C9AD3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672556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SVILUPPI FUTURI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49ADFB46-C286-B70F-8971-AD968FFAB2CD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354D8-372D-52DE-FE17-80A710D9854B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8525F16-421E-8236-A683-E9C46940D71C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383431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895347" y="656988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2115043" y="5956494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5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5" y="1049427"/>
                </a:lnTo>
                <a:lnTo>
                  <a:pt x="33952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472761" y="1408773"/>
            <a:ext cx="13875527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36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FINE DEI GIOCHI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190453" y="3359991"/>
            <a:ext cx="9907094" cy="792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6610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 solo per il </a:t>
            </a:r>
            <a:r>
              <a:rPr lang="en-US" sz="6610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momento</a:t>
            </a:r>
            <a:r>
              <a:rPr lang="en-US" sz="6610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…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8743950"/>
            <a:ext cx="557789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Nunito Bold" charset="0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777754" y="8743950"/>
            <a:ext cx="4481546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Nunito Bold" charset="0"/>
                <a:ea typeface="Nunito"/>
                <a:cs typeface="Nunito"/>
                <a:sym typeface="Nunito"/>
              </a:rPr>
              <a:t>17/07/2024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E6CDA3BD-FA8D-FB2E-0979-D4757DBAC8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895" y="4513033"/>
            <a:ext cx="7038373" cy="162607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3A013AC6-475E-4729-05AA-3565789F521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987903"/>
            <a:ext cx="8362896" cy="25083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48146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INTRODUCTION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246042" y="3205755"/>
            <a:ext cx="13795916" cy="430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amet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consectetur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adipiscing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elit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Morbi vitae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mauris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nunc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feugiat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tincidunt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ac et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purus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Suspendisse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et cursus dui.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Vivamus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lacinia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orci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nibh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luctus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pulvinar.</a:t>
            </a:r>
          </a:p>
          <a:p>
            <a:pPr algn="ctr">
              <a:lnSpc>
                <a:spcPts val="4899"/>
              </a:lnSpc>
            </a:pPr>
            <a:endParaRPr lang="en-US" sz="3499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Donec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imperdiet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nisl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nec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magna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pellentesque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vitae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eleifend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odio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sodales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Donec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aliquet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ex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bibendum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pellentesque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nunc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sed,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interdum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enim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246042" y="3205755"/>
            <a:ext cx="13795916" cy="430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amet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consectetur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adipiscing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elit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Morbi vitae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mauris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nunc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feugiat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tincidunt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ac et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purus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Suspendisse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et cursus dui.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Vivamus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lacinia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orci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nibh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luctus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pulvinar.</a:t>
            </a:r>
          </a:p>
          <a:p>
            <a:pPr algn="ctr">
              <a:lnSpc>
                <a:spcPts val="4899"/>
              </a:lnSpc>
            </a:pPr>
            <a:endParaRPr lang="en-US" sz="3499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Donec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imperdiet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nisl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nec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magna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pellentesque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vitae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eleifend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odio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sodales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Donec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aliquet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ex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bibendum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pellentesque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nunc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sed,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interdum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enim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</a:t>
            </a:r>
          </a:p>
        </p:txBody>
      </p:sp>
      <p:sp>
        <p:nvSpPr>
          <p:cNvPr id="15" name="Freeform 15"/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BACKGROUND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</a:t>
            </a:r>
            <a:r>
              <a:rPr lang="en-US" sz="3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Aronowitz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| Business Marketing | 2024 | </a:t>
            </a:r>
            <a:r>
              <a:rPr lang="en-US" sz="3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Rimberio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University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697602" y="3293323"/>
            <a:ext cx="5960851" cy="3689844"/>
            <a:chOff x="0" y="0"/>
            <a:chExt cx="6973570" cy="431673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973570" cy="4316730"/>
            </a:xfrm>
            <a:custGeom>
              <a:avLst/>
              <a:gdLst/>
              <a:ahLst/>
              <a:cxnLst/>
              <a:rect l="l" t="t" r="r" b="b"/>
              <a:pathLst>
                <a:path w="6973570" h="4316730">
                  <a:moveTo>
                    <a:pt x="6228080" y="0"/>
                  </a:moveTo>
                  <a:lnTo>
                    <a:pt x="0" y="0"/>
                  </a:lnTo>
                  <a:lnTo>
                    <a:pt x="0" y="4316730"/>
                  </a:lnTo>
                  <a:lnTo>
                    <a:pt x="6973570" y="4316730"/>
                  </a:lnTo>
                  <a:lnTo>
                    <a:pt x="6973570" y="745490"/>
                  </a:lnTo>
                  <a:close/>
                </a:path>
              </a:pathLst>
            </a:custGeom>
            <a:blipFill>
              <a:blip r:embed="rId4"/>
              <a:stretch>
                <a:fillRect t="-3512" b="-3512"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6228080" y="0"/>
              <a:ext cx="745490" cy="745490"/>
            </a:xfrm>
            <a:custGeom>
              <a:avLst/>
              <a:gdLst/>
              <a:ahLst/>
              <a:cxnLst/>
              <a:rect l="l" t="t" r="r" b="b"/>
              <a:pathLst>
                <a:path w="745490" h="745490">
                  <a:moveTo>
                    <a:pt x="0" y="0"/>
                  </a:moveTo>
                  <a:lnTo>
                    <a:pt x="0" y="745490"/>
                  </a:lnTo>
                  <a:lnTo>
                    <a:pt x="745490" y="745490"/>
                  </a:lnTo>
                  <a:close/>
                </a:path>
              </a:pathLst>
            </a:custGeom>
            <a:solidFill>
              <a:srgbClr val="B2E69D"/>
            </a:solidFill>
          </p:spPr>
        </p:sp>
      </p:grpSp>
      <p:sp>
        <p:nvSpPr>
          <p:cNvPr id="17" name="Freeform 17"/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PROBLEM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402477" y="3300167"/>
            <a:ext cx="8009976" cy="368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amet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consectetur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adipiscing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elit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Morbi vitae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mauris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nunc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feugiat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tincidunt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ac et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purus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Suspendisse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et cursus dui.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Vivamus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lacinia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orci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nibh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luctus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pulvinar.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13142605" y="3407052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17718" y="6893588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59"/>
                </a:lnTo>
                <a:lnTo>
                  <a:pt x="0" y="1532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028700" y="3357317"/>
            <a:ext cx="7373777" cy="5068331"/>
            <a:chOff x="0" y="0"/>
            <a:chExt cx="1942065" cy="133486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42065" cy="1334869"/>
            </a:xfrm>
            <a:custGeom>
              <a:avLst/>
              <a:gdLst/>
              <a:ahLst/>
              <a:cxnLst/>
              <a:rect l="l" t="t" r="r" b="b"/>
              <a:pathLst>
                <a:path w="1942065" h="1334869">
                  <a:moveTo>
                    <a:pt x="0" y="0"/>
                  </a:moveTo>
                  <a:lnTo>
                    <a:pt x="1942065" y="0"/>
                  </a:lnTo>
                  <a:lnTo>
                    <a:pt x="1942065" y="1334869"/>
                  </a:lnTo>
                  <a:lnTo>
                    <a:pt x="0" y="13348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942065" cy="13729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979113" y="687305"/>
            <a:ext cx="12329775" cy="1730229"/>
            <a:chOff x="0" y="0"/>
            <a:chExt cx="3247348" cy="45569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247348" cy="455698"/>
            </a:xfrm>
            <a:custGeom>
              <a:avLst/>
              <a:gdLst/>
              <a:ahLst/>
              <a:cxnLst/>
              <a:rect l="l" t="t" r="r" b="b"/>
              <a:pathLst>
                <a:path w="3247348" h="455698">
                  <a:moveTo>
                    <a:pt x="0" y="0"/>
                  </a:moveTo>
                  <a:lnTo>
                    <a:pt x="3247348" y="0"/>
                  </a:lnTo>
                  <a:lnTo>
                    <a:pt x="3247348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3247348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885523" y="3357317"/>
            <a:ext cx="7373777" cy="5068331"/>
            <a:chOff x="0" y="0"/>
            <a:chExt cx="1942065" cy="133486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42065" cy="1334869"/>
            </a:xfrm>
            <a:custGeom>
              <a:avLst/>
              <a:gdLst/>
              <a:ahLst/>
              <a:cxnLst/>
              <a:rect l="l" t="t" r="r" b="b"/>
              <a:pathLst>
                <a:path w="1942065" h="1334869">
                  <a:moveTo>
                    <a:pt x="0" y="0"/>
                  </a:moveTo>
                  <a:lnTo>
                    <a:pt x="1942065" y="0"/>
                  </a:lnTo>
                  <a:lnTo>
                    <a:pt x="1942065" y="1334869"/>
                  </a:lnTo>
                  <a:lnTo>
                    <a:pt x="0" y="13348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942065" cy="13729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4285782" y="2417534"/>
            <a:ext cx="859614" cy="1291769"/>
          </a:xfrm>
          <a:custGeom>
            <a:avLst/>
            <a:gdLst/>
            <a:ahLst/>
            <a:cxnLst/>
            <a:rect l="l" t="t" r="r" b="b"/>
            <a:pathLst>
              <a:path w="859614" h="1291769">
                <a:moveTo>
                  <a:pt x="0" y="0"/>
                </a:moveTo>
                <a:lnTo>
                  <a:pt x="859613" y="0"/>
                </a:lnTo>
                <a:lnTo>
                  <a:pt x="859613" y="1291769"/>
                </a:lnTo>
                <a:lnTo>
                  <a:pt x="0" y="1291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517916" y="904875"/>
            <a:ext cx="13252168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THEORITICAL FRAMEWORK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452123" y="4865774"/>
            <a:ext cx="6526930" cy="306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Suspendisse et cursus dui.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308947" y="4865774"/>
            <a:ext cx="6526930" cy="306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Suspendisse et cursus dui.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517916" y="3811767"/>
            <a:ext cx="4156254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OVERVIEW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494285" y="3811767"/>
            <a:ext cx="4156254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PROPONENTS</a:t>
            </a:r>
          </a:p>
        </p:txBody>
      </p:sp>
      <p:sp>
        <p:nvSpPr>
          <p:cNvPr id="26" name="Freeform 26"/>
          <p:cNvSpPr/>
          <p:nvPr/>
        </p:nvSpPr>
        <p:spPr>
          <a:xfrm>
            <a:off x="13142605" y="2417534"/>
            <a:ext cx="859614" cy="1291769"/>
          </a:xfrm>
          <a:custGeom>
            <a:avLst/>
            <a:gdLst/>
            <a:ahLst/>
            <a:cxnLst/>
            <a:rect l="l" t="t" r="r" b="b"/>
            <a:pathLst>
              <a:path w="859614" h="1291769">
                <a:moveTo>
                  <a:pt x="0" y="0"/>
                </a:moveTo>
                <a:lnTo>
                  <a:pt x="859613" y="0"/>
                </a:lnTo>
                <a:lnTo>
                  <a:pt x="859613" y="1291769"/>
                </a:lnTo>
                <a:lnTo>
                  <a:pt x="0" y="1291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452123" y="2957390"/>
            <a:ext cx="15383753" cy="2637935"/>
            <a:chOff x="0" y="0"/>
            <a:chExt cx="4051688" cy="69476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051688" cy="694765"/>
            </a:xfrm>
            <a:custGeom>
              <a:avLst/>
              <a:gdLst/>
              <a:ahLst/>
              <a:cxnLst/>
              <a:rect l="l" t="t" r="r" b="b"/>
              <a:pathLst>
                <a:path w="4051688" h="694765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153654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METHODOLOGY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389944" y="3334970"/>
            <a:ext cx="9104784" cy="182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452123" y="5879245"/>
            <a:ext cx="15383753" cy="2637935"/>
            <a:chOff x="0" y="0"/>
            <a:chExt cx="4051688" cy="69476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051688" cy="694765"/>
            </a:xfrm>
            <a:custGeom>
              <a:avLst/>
              <a:gdLst/>
              <a:ahLst/>
              <a:cxnLst/>
              <a:rect l="l" t="t" r="r" b="b"/>
              <a:pathLst>
                <a:path w="4051688" h="694765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059652" y="3581668"/>
            <a:ext cx="4156254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QUANTITATIVE </a:t>
            </a:r>
          </a:p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METHOD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059652" y="6503523"/>
            <a:ext cx="4156254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QUALITATIVE </a:t>
            </a:r>
          </a:p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METHOD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389944" y="6256825"/>
            <a:ext cx="9104784" cy="182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</a:t>
            </a:r>
          </a:p>
        </p:txBody>
      </p:sp>
      <p:sp>
        <p:nvSpPr>
          <p:cNvPr id="24" name="AutoShape 24"/>
          <p:cNvSpPr/>
          <p:nvPr/>
        </p:nvSpPr>
        <p:spPr>
          <a:xfrm rot="-5369237">
            <a:off x="5617498" y="4209683"/>
            <a:ext cx="2128873" cy="0"/>
          </a:xfrm>
          <a:prstGeom prst="line">
            <a:avLst/>
          </a:prstGeom>
          <a:ln w="133350" cap="flat">
            <a:solidFill>
              <a:srgbClr val="B2E69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 rot="-5369237">
            <a:off x="5617498" y="7131538"/>
            <a:ext cx="2128873" cy="0"/>
          </a:xfrm>
          <a:prstGeom prst="line">
            <a:avLst/>
          </a:prstGeom>
          <a:ln w="133350" cap="flat">
            <a:solidFill>
              <a:srgbClr val="B2E69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Freeform 26"/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427048" y="3978076"/>
            <a:ext cx="3490544" cy="4208359"/>
            <a:chOff x="0" y="0"/>
            <a:chExt cx="919320" cy="110837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48279" y="687305"/>
            <a:ext cx="9191441" cy="1730229"/>
            <a:chOff x="0" y="0"/>
            <a:chExt cx="2420791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20791" cy="455698"/>
            </a:xfrm>
            <a:custGeom>
              <a:avLst/>
              <a:gdLst/>
              <a:ahLst/>
              <a:cxnLst/>
              <a:rect l="l" t="t" r="r" b="b"/>
              <a:pathLst>
                <a:path w="2420791" h="455698">
                  <a:moveTo>
                    <a:pt x="0" y="0"/>
                  </a:moveTo>
                  <a:lnTo>
                    <a:pt x="2420791" y="0"/>
                  </a:lnTo>
                  <a:lnTo>
                    <a:pt x="2420791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420791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153654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IMPLEMENTATION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71065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PHASE 1</a:t>
            </a:r>
          </a:p>
        </p:txBody>
      </p:sp>
      <p:sp>
        <p:nvSpPr>
          <p:cNvPr id="18" name="AutoShape 18"/>
          <p:cNvSpPr/>
          <p:nvPr/>
        </p:nvSpPr>
        <p:spPr>
          <a:xfrm>
            <a:off x="2932173" y="3260046"/>
            <a:ext cx="12423654" cy="0"/>
          </a:xfrm>
          <a:prstGeom prst="line">
            <a:avLst/>
          </a:prstGeom>
          <a:ln w="133350" cap="flat">
            <a:solidFill>
              <a:srgbClr val="B2E69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2932173" y="3326721"/>
            <a:ext cx="480294" cy="655427"/>
            <a:chOff x="0" y="0"/>
            <a:chExt cx="126497" cy="17262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8903853" y="3326721"/>
            <a:ext cx="480294" cy="655427"/>
            <a:chOff x="0" y="0"/>
            <a:chExt cx="126497" cy="17262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4875533" y="3326721"/>
            <a:ext cx="480294" cy="655427"/>
            <a:chOff x="0" y="0"/>
            <a:chExt cx="126497" cy="172623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7398728" y="3982147"/>
            <a:ext cx="3490544" cy="4208359"/>
            <a:chOff x="0" y="0"/>
            <a:chExt cx="919320" cy="110837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3370408" y="3986219"/>
            <a:ext cx="3490544" cy="4208359"/>
            <a:chOff x="0" y="0"/>
            <a:chExt cx="919320" cy="1108374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59046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142745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PHASE 2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3116930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PHASE 3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56214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353382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5727381" y="687305"/>
            <a:ext cx="6833238" cy="1730229"/>
            <a:chOff x="0" y="0"/>
            <a:chExt cx="1799700" cy="4556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99700" cy="455698"/>
            </a:xfrm>
            <a:custGeom>
              <a:avLst/>
              <a:gdLst/>
              <a:ahLst/>
              <a:cxnLst/>
              <a:rect l="l" t="t" r="r" b="b"/>
              <a:pathLst>
                <a:path w="1799700" h="455698">
                  <a:moveTo>
                    <a:pt x="0" y="0"/>
                  </a:moveTo>
                  <a:lnTo>
                    <a:pt x="1799700" y="0"/>
                  </a:lnTo>
                  <a:lnTo>
                    <a:pt x="179970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799700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910979" y="904875"/>
            <a:ext cx="6466041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RESULT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3300167"/>
            <a:ext cx="7998308" cy="368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Suspendisse et cursus dui. Vivamus lacinia orci ut nibh luctus pulvinar.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4" name="Freeform 14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flipH="1">
            <a:off x="15561698" y="48025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96855" y="2607420"/>
            <a:ext cx="6102047" cy="59294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CD8A15A5-4345-F42D-8D23-3FB46C080D56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OBIETTIVO DELLA TESI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6996B475-8F8D-FDCA-5635-E653059E37E9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E88332-32B6-E201-A861-C99AE8A35004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B0641C3-D945-2F43-9C1C-D16A42D92691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004299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427048" y="3978076"/>
            <a:ext cx="3490544" cy="4208359"/>
            <a:chOff x="0" y="0"/>
            <a:chExt cx="919320" cy="110837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845512" y="687305"/>
            <a:ext cx="6596976" cy="1730229"/>
            <a:chOff x="0" y="0"/>
            <a:chExt cx="1737475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37475" cy="455698"/>
            </a:xfrm>
            <a:custGeom>
              <a:avLst/>
              <a:gdLst/>
              <a:ahLst/>
              <a:cxnLst/>
              <a:rect l="l" t="t" r="r" b="b"/>
              <a:pathLst>
                <a:path w="1737475" h="455698">
                  <a:moveTo>
                    <a:pt x="0" y="0"/>
                  </a:moveTo>
                  <a:lnTo>
                    <a:pt x="1737475" y="0"/>
                  </a:lnTo>
                  <a:lnTo>
                    <a:pt x="173747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737475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171070" y="904875"/>
            <a:ext cx="7945861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SOLUTION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71065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SOLUTION 1</a:t>
            </a:r>
          </a:p>
        </p:txBody>
      </p:sp>
      <p:sp>
        <p:nvSpPr>
          <p:cNvPr id="17" name="AutoShape 17"/>
          <p:cNvSpPr/>
          <p:nvPr/>
        </p:nvSpPr>
        <p:spPr>
          <a:xfrm>
            <a:off x="2932173" y="3260046"/>
            <a:ext cx="12423654" cy="0"/>
          </a:xfrm>
          <a:prstGeom prst="line">
            <a:avLst/>
          </a:prstGeom>
          <a:ln w="133350" cap="flat">
            <a:solidFill>
              <a:srgbClr val="B2E69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8" name="Group 18"/>
          <p:cNvGrpSpPr/>
          <p:nvPr/>
        </p:nvGrpSpPr>
        <p:grpSpPr>
          <a:xfrm>
            <a:off x="2932173" y="3326721"/>
            <a:ext cx="480294" cy="655427"/>
            <a:chOff x="0" y="0"/>
            <a:chExt cx="126497" cy="17262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8903853" y="3326721"/>
            <a:ext cx="480294" cy="655427"/>
            <a:chOff x="0" y="0"/>
            <a:chExt cx="126497" cy="17262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4875533" y="3326721"/>
            <a:ext cx="480294" cy="655427"/>
            <a:chOff x="0" y="0"/>
            <a:chExt cx="126497" cy="17262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7398728" y="3982147"/>
            <a:ext cx="3490544" cy="4208359"/>
            <a:chOff x="0" y="0"/>
            <a:chExt cx="919320" cy="110837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3370408" y="3986219"/>
            <a:ext cx="3490544" cy="4208359"/>
            <a:chOff x="0" y="0"/>
            <a:chExt cx="919320" cy="110837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59046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142745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SOLUTION 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3116930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SOLUTION 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56214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353382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8" name="Freeform 38"/>
          <p:cNvSpPr/>
          <p:nvPr/>
        </p:nvSpPr>
        <p:spPr>
          <a:xfrm>
            <a:off x="17119441" y="559518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7"/>
                </a:lnTo>
                <a:lnTo>
                  <a:pt x="0" y="2942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 flipH="1">
            <a:off x="-1183252" y="2277294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246042" y="3205755"/>
            <a:ext cx="13795916" cy="430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Suspendisse et cursus dui. Vivamus lacinia orci ut nibh luctus pulvinar.</a:t>
            </a:r>
          </a:p>
          <a:p>
            <a:pPr algn="ctr">
              <a:lnSpc>
                <a:spcPts val="4899"/>
              </a:lnSpc>
            </a:pPr>
            <a:endParaRPr lang="en-US" sz="3499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Donec imperdiet nisl nec magna pellentesque, vitae eleifend odio sodales. Donec aliquet ex bibendum, pellentesque nunc sed, interdum enim.</a:t>
            </a:r>
          </a:p>
        </p:txBody>
      </p:sp>
      <p:sp>
        <p:nvSpPr>
          <p:cNvPr id="15" name="Freeform 15"/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CONCLUSION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700227"/>
            <a:chOff x="0" y="0"/>
            <a:chExt cx="4274726" cy="17646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64669"/>
            </a:xfrm>
            <a:custGeom>
              <a:avLst/>
              <a:gdLst/>
              <a:ahLst/>
              <a:cxnLst/>
              <a:rect l="l" t="t" r="r" b="b"/>
              <a:pathLst>
                <a:path w="4274726" h="1764669">
                  <a:moveTo>
                    <a:pt x="0" y="0"/>
                  </a:moveTo>
                  <a:lnTo>
                    <a:pt x="4274726" y="0"/>
                  </a:lnTo>
                  <a:lnTo>
                    <a:pt x="4274726" y="1764669"/>
                  </a:lnTo>
                  <a:lnTo>
                    <a:pt x="0" y="17646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8027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272999" y="687305"/>
            <a:ext cx="9742003" cy="1730229"/>
            <a:chOff x="0" y="0"/>
            <a:chExt cx="2565795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65795" cy="455698"/>
            </a:xfrm>
            <a:custGeom>
              <a:avLst/>
              <a:gdLst/>
              <a:ahLst/>
              <a:cxnLst/>
              <a:rect l="l" t="t" r="r" b="b"/>
              <a:pathLst>
                <a:path w="2565795" h="455698">
                  <a:moveTo>
                    <a:pt x="0" y="0"/>
                  </a:moveTo>
                  <a:lnTo>
                    <a:pt x="2565795" y="0"/>
                  </a:lnTo>
                  <a:lnTo>
                    <a:pt x="256579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565795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682993" y="3156442"/>
            <a:ext cx="417900" cy="428815"/>
          </a:xfrm>
          <a:custGeom>
            <a:avLst/>
            <a:gdLst/>
            <a:ahLst/>
            <a:cxnLst/>
            <a:rect l="l" t="t" r="r" b="b"/>
            <a:pathLst>
              <a:path w="417900" h="428815">
                <a:moveTo>
                  <a:pt x="0" y="0"/>
                </a:moveTo>
                <a:lnTo>
                  <a:pt x="417899" y="0"/>
                </a:lnTo>
                <a:lnTo>
                  <a:pt x="417899" y="428815"/>
                </a:lnTo>
                <a:lnTo>
                  <a:pt x="0" y="4288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2246042" y="3824880"/>
            <a:ext cx="13795916" cy="120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RECOMMENDATIONS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246042" y="3009535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RECOMMENDATION 1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246042" y="5621930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RECOMMENDATION 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246042" y="6439810"/>
            <a:ext cx="13795916" cy="120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</a:t>
            </a:r>
          </a:p>
        </p:txBody>
      </p:sp>
      <p:sp>
        <p:nvSpPr>
          <p:cNvPr id="23" name="Freeform 23"/>
          <p:cNvSpPr/>
          <p:nvPr/>
        </p:nvSpPr>
        <p:spPr>
          <a:xfrm>
            <a:off x="1682993" y="5768838"/>
            <a:ext cx="417900" cy="428815"/>
          </a:xfrm>
          <a:custGeom>
            <a:avLst/>
            <a:gdLst/>
            <a:ahLst/>
            <a:cxnLst/>
            <a:rect l="l" t="t" r="r" b="b"/>
            <a:pathLst>
              <a:path w="417900" h="428815">
                <a:moveTo>
                  <a:pt x="0" y="0"/>
                </a:moveTo>
                <a:lnTo>
                  <a:pt x="417899" y="0"/>
                </a:lnTo>
                <a:lnTo>
                  <a:pt x="417899" y="428815"/>
                </a:lnTo>
                <a:lnTo>
                  <a:pt x="0" y="4288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296667" y="687305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028700" y="1505943"/>
            <a:ext cx="16230600" cy="6382179"/>
            <a:chOff x="0" y="0"/>
            <a:chExt cx="4274726" cy="168090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1680903"/>
            </a:xfrm>
            <a:custGeom>
              <a:avLst/>
              <a:gdLst/>
              <a:ahLst/>
              <a:cxnLst/>
              <a:rect l="l" t="t" r="r" b="b"/>
              <a:pathLst>
                <a:path w="4274726" h="1680903">
                  <a:moveTo>
                    <a:pt x="0" y="0"/>
                  </a:moveTo>
                  <a:lnTo>
                    <a:pt x="4274726" y="0"/>
                  </a:lnTo>
                  <a:lnTo>
                    <a:pt x="4274726" y="1680903"/>
                  </a:lnTo>
                  <a:lnTo>
                    <a:pt x="0" y="168090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274726" cy="17190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272999" y="687305"/>
            <a:ext cx="9742003" cy="1730229"/>
            <a:chOff x="0" y="0"/>
            <a:chExt cx="2565795" cy="4556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565795" cy="455698"/>
            </a:xfrm>
            <a:custGeom>
              <a:avLst/>
              <a:gdLst/>
              <a:ahLst/>
              <a:cxnLst/>
              <a:rect l="l" t="t" r="r" b="b"/>
              <a:pathLst>
                <a:path w="2565795" h="455698">
                  <a:moveTo>
                    <a:pt x="0" y="0"/>
                  </a:moveTo>
                  <a:lnTo>
                    <a:pt x="2565795" y="0"/>
                  </a:lnTo>
                  <a:lnTo>
                    <a:pt x="256579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565795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5561698" y="98123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6"/>
                </a:lnTo>
                <a:lnTo>
                  <a:pt x="0" y="10494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246042" y="3598815"/>
            <a:ext cx="12720924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REFERENCES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246042" y="3009535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REFERENCES 1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246042" y="4444000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REFERENCES 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246042" y="5857163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REFERENCES 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246042" y="5012613"/>
            <a:ext cx="12720924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246042" y="6409613"/>
            <a:ext cx="12720924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24" name="Freeform 24"/>
          <p:cNvSpPr/>
          <p:nvPr/>
        </p:nvSpPr>
        <p:spPr>
          <a:xfrm>
            <a:off x="1672742" y="3168359"/>
            <a:ext cx="404981" cy="404981"/>
          </a:xfrm>
          <a:custGeom>
            <a:avLst/>
            <a:gdLst/>
            <a:ahLst/>
            <a:cxnLst/>
            <a:rect l="l" t="t" r="r" b="b"/>
            <a:pathLst>
              <a:path w="404981" h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672742" y="4602824"/>
            <a:ext cx="404981" cy="404981"/>
          </a:xfrm>
          <a:custGeom>
            <a:avLst/>
            <a:gdLst/>
            <a:ahLst/>
            <a:cxnLst/>
            <a:rect l="l" t="t" r="r" b="b"/>
            <a:pathLst>
              <a:path w="404981" h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672742" y="6015988"/>
            <a:ext cx="404981" cy="404981"/>
          </a:xfrm>
          <a:custGeom>
            <a:avLst/>
            <a:gdLst/>
            <a:ahLst/>
            <a:cxnLst/>
            <a:rect l="l" t="t" r="r" b="b"/>
            <a:pathLst>
              <a:path w="404981" h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447274" y="2737091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C0D91496-7379-8523-8B58-6C7607D551B7}"/>
              </a:ext>
            </a:extLst>
          </p:cNvPr>
          <p:cNvSpPr/>
          <p:nvPr/>
        </p:nvSpPr>
        <p:spPr>
          <a:xfrm>
            <a:off x="11201400" y="-2400300"/>
            <a:ext cx="8923976" cy="5015495"/>
          </a:xfrm>
          <a:prstGeom prst="ellipse">
            <a:avLst/>
          </a:prstGeom>
          <a:solidFill>
            <a:srgbClr val="B2E69D"/>
          </a:solidFill>
          <a:ln w="3175">
            <a:solidFill>
              <a:srgbClr val="B2E6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7C71B03-4F16-68CA-6A3A-6ED9D143FD9A}"/>
              </a:ext>
            </a:extLst>
          </p:cNvPr>
          <p:cNvSpPr txBox="1"/>
          <p:nvPr/>
        </p:nvSpPr>
        <p:spPr>
          <a:xfrm>
            <a:off x="12162476" y="486331"/>
            <a:ext cx="5973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latin typeface="Fredoka" panose="020B0604020202020204" charset="0"/>
              </a:rPr>
              <a:t>Step 2 out of 5</a:t>
            </a: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81BEF27B-A013-D254-E4CB-86483B1D4BFC}"/>
              </a:ext>
            </a:extLst>
          </p:cNvPr>
          <p:cNvSpPr txBox="1"/>
          <p:nvPr/>
        </p:nvSpPr>
        <p:spPr>
          <a:xfrm>
            <a:off x="321469" y="4464172"/>
            <a:ext cx="17645062" cy="1344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136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BACKGROUND</a:t>
            </a: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98FDA71B-2CCD-A71A-45A0-39D82ADC6BDE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BF5FB2B-641A-2CF3-455F-7D44ED3B4410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130186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4BDF9DC7-955C-97CC-D9AC-33D91F8581DF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BACKGROUND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CCEC7F28-B230-9343-3E08-D012AC7D37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4406364"/>
            <a:ext cx="5861532" cy="362440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25896C7E-827D-2BF5-2955-AF808AC936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4034" y="4406364"/>
            <a:ext cx="4219930" cy="3624401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2B244278-1324-9730-CBC2-5018F18B40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91968" y="4490899"/>
            <a:ext cx="4355754" cy="3624401"/>
          </a:xfrm>
          <a:prstGeom prst="rect">
            <a:avLst/>
          </a:prstGeom>
        </p:spPr>
      </p:pic>
      <p:sp>
        <p:nvSpPr>
          <p:cNvPr id="19" name="TextBox 20">
            <a:extLst>
              <a:ext uri="{FF2B5EF4-FFF2-40B4-BE49-F238E27FC236}">
                <a16:creationId xmlns:a16="http://schemas.microsoft.com/office/drawing/2014/main" id="{B23B4C4C-08A8-C9E5-AC6C-A87C544F42EE}"/>
              </a:ext>
            </a:extLst>
          </p:cNvPr>
          <p:cNvSpPr txBox="1"/>
          <p:nvPr/>
        </p:nvSpPr>
        <p:spPr>
          <a:xfrm>
            <a:off x="1028700" y="2445668"/>
            <a:ext cx="16230600" cy="1284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4800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Protocollo</a:t>
            </a:r>
            <a:r>
              <a:rPr lang="en-US" sz="4800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RSP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utilizzato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 per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gestire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 la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comunicazione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tra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eUICC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, LPA e server SM-DP+</a:t>
            </a:r>
          </a:p>
        </p:txBody>
      </p:sp>
      <p:sp>
        <p:nvSpPr>
          <p:cNvPr id="20" name="Nastro inclinato in basso 19">
            <a:extLst>
              <a:ext uri="{FF2B5EF4-FFF2-40B4-BE49-F238E27FC236}">
                <a16:creationId xmlns:a16="http://schemas.microsoft.com/office/drawing/2014/main" id="{7C0C3140-66DB-04B8-8364-D47273DC318C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3/30</a:t>
            </a:r>
          </a:p>
          <a:p>
            <a:pPr algn="ctr"/>
            <a:endParaRPr lang="it-IT" dirty="0"/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72861214-8BA7-015D-61CC-C8F964329683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76EBBCD-3E7B-7A93-51C9-1C1D035392B8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394309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4BDF9DC7-955C-97CC-D9AC-33D91F8581DF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BACKGROUND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B23B4C4C-08A8-C9E5-AC6C-A87C544F42EE}"/>
              </a:ext>
            </a:extLst>
          </p:cNvPr>
          <p:cNvSpPr txBox="1"/>
          <p:nvPr/>
        </p:nvSpPr>
        <p:spPr>
          <a:xfrm>
            <a:off x="1028700" y="2445668"/>
            <a:ext cx="16230600" cy="1284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4800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Protocollo</a:t>
            </a:r>
            <a:r>
              <a:rPr lang="en-US" sz="4800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RSP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utilizzato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 per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gestire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 la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comunicazione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tra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eUICC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, LPA e server SM-DP+</a:t>
            </a:r>
          </a:p>
        </p:txBody>
      </p:sp>
      <p:sp>
        <p:nvSpPr>
          <p:cNvPr id="20" name="Nastro inclinato in basso 19">
            <a:extLst>
              <a:ext uri="{FF2B5EF4-FFF2-40B4-BE49-F238E27FC236}">
                <a16:creationId xmlns:a16="http://schemas.microsoft.com/office/drawing/2014/main" id="{7C0C3140-66DB-04B8-8364-D47273DC318C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3/30</a:t>
            </a:r>
          </a:p>
          <a:p>
            <a:pPr algn="ctr"/>
            <a:endParaRPr lang="it-IT" dirty="0"/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1BF786A8-2356-A16F-0E52-933FFC88E1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8032" y="4381016"/>
            <a:ext cx="5944937" cy="362440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E362360-5C91-DD4D-54DC-951BA63E88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9000" y="4381016"/>
            <a:ext cx="4011307" cy="3624401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EEBE6FD-7711-8AEE-BA85-5A96FBE20B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5978" y="4490899"/>
            <a:ext cx="4108822" cy="3624401"/>
          </a:xfrm>
          <a:prstGeom prst="rect">
            <a:avLst/>
          </a:prstGeom>
        </p:spPr>
      </p:pic>
      <p:sp>
        <p:nvSpPr>
          <p:cNvPr id="5" name="TextBox 12">
            <a:extLst>
              <a:ext uri="{FF2B5EF4-FFF2-40B4-BE49-F238E27FC236}">
                <a16:creationId xmlns:a16="http://schemas.microsoft.com/office/drawing/2014/main" id="{97461213-D3D3-8752-CF54-7E0C5369C950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9475B9-D3D8-4C96-E086-6CE733C23564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001329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INTERAZIONE IN RSP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A6CFDDFC-EED3-641B-611E-0245BCE19692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4/30</a:t>
            </a:r>
          </a:p>
          <a:p>
            <a:pPr algn="ctr"/>
            <a:endParaRPr lang="it-IT" dirty="0"/>
          </a:p>
        </p:txBody>
      </p:sp>
      <p:sp>
        <p:nvSpPr>
          <p:cNvPr id="32" name="Nuvola 31">
            <a:extLst>
              <a:ext uri="{FF2B5EF4-FFF2-40B4-BE49-F238E27FC236}">
                <a16:creationId xmlns:a16="http://schemas.microsoft.com/office/drawing/2014/main" id="{E50F7C8E-63B4-B23E-2F4B-6A7DFC594BC7}"/>
              </a:ext>
            </a:extLst>
          </p:cNvPr>
          <p:cNvSpPr/>
          <p:nvPr/>
        </p:nvSpPr>
        <p:spPr>
          <a:xfrm>
            <a:off x="5186379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SM-DP+</a:t>
            </a:r>
            <a:endParaRPr lang="it-IT" sz="4000" dirty="0"/>
          </a:p>
        </p:txBody>
      </p:sp>
      <p:sp>
        <p:nvSpPr>
          <p:cNvPr id="33" name="Nuvola 32">
            <a:extLst>
              <a:ext uri="{FF2B5EF4-FFF2-40B4-BE49-F238E27FC236}">
                <a16:creationId xmlns:a16="http://schemas.microsoft.com/office/drawing/2014/main" id="{078DF176-4E26-13F6-44F3-52F5A265D26C}"/>
              </a:ext>
            </a:extLst>
          </p:cNvPr>
          <p:cNvSpPr/>
          <p:nvPr/>
        </p:nvSpPr>
        <p:spPr>
          <a:xfrm>
            <a:off x="9448800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LPAd</a:t>
            </a:r>
            <a:endParaRPr lang="it-IT" sz="4000" dirty="0"/>
          </a:p>
        </p:txBody>
      </p:sp>
      <p:sp>
        <p:nvSpPr>
          <p:cNvPr id="34" name="Nuvola 33">
            <a:extLst>
              <a:ext uri="{FF2B5EF4-FFF2-40B4-BE49-F238E27FC236}">
                <a16:creationId xmlns:a16="http://schemas.microsoft.com/office/drawing/2014/main" id="{256F9C06-83BF-032F-491E-3C7EC9F08619}"/>
              </a:ext>
            </a:extLst>
          </p:cNvPr>
          <p:cNvSpPr/>
          <p:nvPr/>
        </p:nvSpPr>
        <p:spPr>
          <a:xfrm>
            <a:off x="13720779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eUICC</a:t>
            </a:r>
            <a:endParaRPr lang="it-IT" sz="4000" dirty="0"/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54D2FA2E-7951-7D25-7063-7C9E7171FC2F}"/>
              </a:ext>
            </a:extLst>
          </p:cNvPr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6" name="Nuvola 35">
            <a:extLst>
              <a:ext uri="{FF2B5EF4-FFF2-40B4-BE49-F238E27FC236}">
                <a16:creationId xmlns:a16="http://schemas.microsoft.com/office/drawing/2014/main" id="{AC5A91DC-CA3F-CB39-ADCB-0EFD3AAD4F32}"/>
              </a:ext>
            </a:extLst>
          </p:cNvPr>
          <p:cNvSpPr/>
          <p:nvPr/>
        </p:nvSpPr>
        <p:spPr>
          <a:xfrm>
            <a:off x="914400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Operator</a:t>
            </a:r>
            <a:endParaRPr lang="it-IT" sz="4000" dirty="0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58FACAF1-CE69-04FF-0650-7CC11CD9D6A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740810" y="3998968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CE87930-83C9-EEB2-E7C0-DF3FC89DFA46}"/>
              </a:ext>
            </a:extLst>
          </p:cNvPr>
          <p:cNvCxnSpPr>
            <a:cxnSpLocks/>
          </p:cNvCxnSpPr>
          <p:nvPr/>
        </p:nvCxnSpPr>
        <p:spPr>
          <a:xfrm flipH="1">
            <a:off x="7012788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8C10AA83-81CC-39E6-E80E-C96423D1DEC7}"/>
              </a:ext>
            </a:extLst>
          </p:cNvPr>
          <p:cNvCxnSpPr>
            <a:cxnSpLocks/>
          </p:cNvCxnSpPr>
          <p:nvPr/>
        </p:nvCxnSpPr>
        <p:spPr>
          <a:xfrm flipH="1">
            <a:off x="11275209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46B11B07-56D4-C784-CC06-D957F0601BFF}"/>
              </a:ext>
            </a:extLst>
          </p:cNvPr>
          <p:cNvCxnSpPr>
            <a:cxnSpLocks/>
          </p:cNvCxnSpPr>
          <p:nvPr/>
        </p:nvCxnSpPr>
        <p:spPr>
          <a:xfrm flipH="1">
            <a:off x="15547189" y="3985624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53C62F84-1B9D-EAAD-6416-2D94148F7885}"/>
              </a:ext>
            </a:extLst>
          </p:cNvPr>
          <p:cNvGrpSpPr/>
          <p:nvPr/>
        </p:nvGrpSpPr>
        <p:grpSpPr>
          <a:xfrm>
            <a:off x="10455112" y="5079265"/>
            <a:ext cx="1640193" cy="1318961"/>
            <a:chOff x="10451808" y="5573902"/>
            <a:chExt cx="1640193" cy="1318961"/>
          </a:xfrm>
        </p:grpSpPr>
        <p:pic>
          <p:nvPicPr>
            <p:cNvPr id="51" name="Immagine 50">
              <a:extLst>
                <a:ext uri="{FF2B5EF4-FFF2-40B4-BE49-F238E27FC236}">
                  <a16:creationId xmlns:a16="http://schemas.microsoft.com/office/drawing/2014/main" id="{E2207616-7403-13DD-BA34-143AFC245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D1863BCD-72ED-58A0-A6BD-4EB5E252F4DD}"/>
                </a:ext>
              </a:extLst>
            </p:cNvPr>
            <p:cNvSpPr txBox="1"/>
            <p:nvPr/>
          </p:nvSpPr>
          <p:spPr>
            <a:xfrm>
              <a:off x="10451808" y="5573902"/>
              <a:ext cx="16401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dirty="0" err="1">
                  <a:latin typeface="Nunito Bold" charset="0"/>
                </a:rPr>
                <a:t>get</a:t>
              </a:r>
              <a:r>
                <a:rPr lang="it-IT" sz="3200" dirty="0">
                  <a:latin typeface="Nunito Bold" charset="0"/>
                </a:rPr>
                <a:t> info</a:t>
              </a:r>
            </a:p>
          </p:txBody>
        </p:sp>
      </p:grpSp>
      <p:sp>
        <p:nvSpPr>
          <p:cNvPr id="53" name="Freeform 14">
            <a:extLst>
              <a:ext uri="{FF2B5EF4-FFF2-40B4-BE49-F238E27FC236}">
                <a16:creationId xmlns:a16="http://schemas.microsoft.com/office/drawing/2014/main" id="{2F25FF30-7B38-CA19-5512-96A8A27DCF39}"/>
              </a:ext>
            </a:extLst>
          </p:cNvPr>
          <p:cNvSpPr/>
          <p:nvPr/>
        </p:nvSpPr>
        <p:spPr>
          <a:xfrm rot="2006345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77695732-448E-E5A4-3394-855512CDB18E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D73FB8B-DEB1-94C7-58A3-F3FA7A6FD07E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199412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7 L 0.23056 -0.0041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8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INTERAZIONE IN RSP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A6CFDDFC-EED3-641B-611E-0245BCE19692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4/30</a:t>
            </a:r>
          </a:p>
          <a:p>
            <a:pPr algn="ctr"/>
            <a:endParaRPr lang="it-IT" dirty="0"/>
          </a:p>
        </p:txBody>
      </p:sp>
      <p:sp>
        <p:nvSpPr>
          <p:cNvPr id="32" name="Nuvola 31">
            <a:extLst>
              <a:ext uri="{FF2B5EF4-FFF2-40B4-BE49-F238E27FC236}">
                <a16:creationId xmlns:a16="http://schemas.microsoft.com/office/drawing/2014/main" id="{E50F7C8E-63B4-B23E-2F4B-6A7DFC594BC7}"/>
              </a:ext>
            </a:extLst>
          </p:cNvPr>
          <p:cNvSpPr/>
          <p:nvPr/>
        </p:nvSpPr>
        <p:spPr>
          <a:xfrm>
            <a:off x="5186379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SM-DP+</a:t>
            </a:r>
            <a:endParaRPr lang="it-IT" sz="4000" dirty="0"/>
          </a:p>
        </p:txBody>
      </p:sp>
      <p:sp>
        <p:nvSpPr>
          <p:cNvPr id="33" name="Nuvola 32">
            <a:extLst>
              <a:ext uri="{FF2B5EF4-FFF2-40B4-BE49-F238E27FC236}">
                <a16:creationId xmlns:a16="http://schemas.microsoft.com/office/drawing/2014/main" id="{078DF176-4E26-13F6-44F3-52F5A265D26C}"/>
              </a:ext>
            </a:extLst>
          </p:cNvPr>
          <p:cNvSpPr/>
          <p:nvPr/>
        </p:nvSpPr>
        <p:spPr>
          <a:xfrm>
            <a:off x="9448800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LPAd</a:t>
            </a:r>
            <a:endParaRPr lang="it-IT" sz="4000" dirty="0"/>
          </a:p>
        </p:txBody>
      </p:sp>
      <p:sp>
        <p:nvSpPr>
          <p:cNvPr id="34" name="Nuvola 33">
            <a:extLst>
              <a:ext uri="{FF2B5EF4-FFF2-40B4-BE49-F238E27FC236}">
                <a16:creationId xmlns:a16="http://schemas.microsoft.com/office/drawing/2014/main" id="{256F9C06-83BF-032F-491E-3C7EC9F08619}"/>
              </a:ext>
            </a:extLst>
          </p:cNvPr>
          <p:cNvSpPr/>
          <p:nvPr/>
        </p:nvSpPr>
        <p:spPr>
          <a:xfrm>
            <a:off x="13720779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eUICC</a:t>
            </a:r>
            <a:endParaRPr lang="it-IT" sz="4000" dirty="0"/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54D2FA2E-7951-7D25-7063-7C9E7171FC2F}"/>
              </a:ext>
            </a:extLst>
          </p:cNvPr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6" name="Nuvola 35">
            <a:extLst>
              <a:ext uri="{FF2B5EF4-FFF2-40B4-BE49-F238E27FC236}">
                <a16:creationId xmlns:a16="http://schemas.microsoft.com/office/drawing/2014/main" id="{AC5A91DC-CA3F-CB39-ADCB-0EFD3AAD4F32}"/>
              </a:ext>
            </a:extLst>
          </p:cNvPr>
          <p:cNvSpPr/>
          <p:nvPr/>
        </p:nvSpPr>
        <p:spPr>
          <a:xfrm>
            <a:off x="914400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Operator</a:t>
            </a:r>
            <a:endParaRPr lang="it-IT" sz="4000" dirty="0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58FACAF1-CE69-04FF-0650-7CC11CD9D6A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740810" y="3998968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CE87930-83C9-EEB2-E7C0-DF3FC89DFA46}"/>
              </a:ext>
            </a:extLst>
          </p:cNvPr>
          <p:cNvCxnSpPr>
            <a:cxnSpLocks/>
          </p:cNvCxnSpPr>
          <p:nvPr/>
        </p:nvCxnSpPr>
        <p:spPr>
          <a:xfrm flipH="1">
            <a:off x="7012788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8C10AA83-81CC-39E6-E80E-C96423D1DEC7}"/>
              </a:ext>
            </a:extLst>
          </p:cNvPr>
          <p:cNvCxnSpPr>
            <a:cxnSpLocks/>
          </p:cNvCxnSpPr>
          <p:nvPr/>
        </p:nvCxnSpPr>
        <p:spPr>
          <a:xfrm flipH="1">
            <a:off x="11275209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46B11B07-56D4-C784-CC06-D957F0601BFF}"/>
              </a:ext>
            </a:extLst>
          </p:cNvPr>
          <p:cNvCxnSpPr>
            <a:cxnSpLocks/>
          </p:cNvCxnSpPr>
          <p:nvPr/>
        </p:nvCxnSpPr>
        <p:spPr>
          <a:xfrm flipH="1">
            <a:off x="15547189" y="3985624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53C62F84-1B9D-EAAD-6416-2D94148F7885}"/>
              </a:ext>
            </a:extLst>
          </p:cNvPr>
          <p:cNvGrpSpPr/>
          <p:nvPr/>
        </p:nvGrpSpPr>
        <p:grpSpPr>
          <a:xfrm>
            <a:off x="14037801" y="4568151"/>
            <a:ext cx="3018775" cy="1830075"/>
            <a:chOff x="9807290" y="5062788"/>
            <a:chExt cx="3018775" cy="1830075"/>
          </a:xfrm>
        </p:grpSpPr>
        <p:pic>
          <p:nvPicPr>
            <p:cNvPr id="51" name="Immagine 50">
              <a:extLst>
                <a:ext uri="{FF2B5EF4-FFF2-40B4-BE49-F238E27FC236}">
                  <a16:creationId xmlns:a16="http://schemas.microsoft.com/office/drawing/2014/main" id="{E2207616-7403-13DD-BA34-143AFC245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D1863BCD-72ED-58A0-A6BD-4EB5E252F4DD}"/>
                </a:ext>
              </a:extLst>
            </p:cNvPr>
            <p:cNvSpPr txBox="1"/>
            <p:nvPr/>
          </p:nvSpPr>
          <p:spPr>
            <a:xfrm>
              <a:off x="9807290" y="5062788"/>
              <a:ext cx="301877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3200" dirty="0">
                  <a:latin typeface="Nunito Bold" charset="0"/>
                </a:rPr>
                <a:t>euiccInfo1,</a:t>
              </a:r>
            </a:p>
            <a:p>
              <a:pPr algn="ctr"/>
              <a:r>
                <a:rPr lang="it-IT" sz="3200" dirty="0" err="1">
                  <a:latin typeface="Nunito Bold" charset="0"/>
                </a:rPr>
                <a:t>euiccChallenge</a:t>
              </a:r>
              <a:endParaRPr lang="it-IT" sz="3200" dirty="0">
                <a:latin typeface="Nunito Bold" charset="0"/>
              </a:endParaRPr>
            </a:p>
          </p:txBody>
        </p:sp>
      </p:grpSp>
      <p:sp>
        <p:nvSpPr>
          <p:cNvPr id="53" name="Freeform 14">
            <a:extLst>
              <a:ext uri="{FF2B5EF4-FFF2-40B4-BE49-F238E27FC236}">
                <a16:creationId xmlns:a16="http://schemas.microsoft.com/office/drawing/2014/main" id="{2F25FF30-7B38-CA19-5512-96A8A27DCF39}"/>
              </a:ext>
            </a:extLst>
          </p:cNvPr>
          <p:cNvSpPr/>
          <p:nvPr/>
        </p:nvSpPr>
        <p:spPr>
          <a:xfrm rot="2006345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B5EF7A6-5EF7-DD65-45E4-9222C9DBCCD4}"/>
              </a:ext>
            </a:extLst>
          </p:cNvPr>
          <p:cNvGrpSpPr/>
          <p:nvPr/>
        </p:nvGrpSpPr>
        <p:grpSpPr>
          <a:xfrm>
            <a:off x="7049582" y="5387150"/>
            <a:ext cx="4188833" cy="752856"/>
            <a:chOff x="7060035" y="5645356"/>
            <a:chExt cx="4188833" cy="752856"/>
          </a:xfrm>
        </p:grpSpPr>
        <p:sp>
          <p:nvSpPr>
            <p:cNvPr id="5" name="Cilindro 4">
              <a:extLst>
                <a:ext uri="{FF2B5EF4-FFF2-40B4-BE49-F238E27FC236}">
                  <a16:creationId xmlns:a16="http://schemas.microsoft.com/office/drawing/2014/main" id="{F93CB91B-665F-9EA0-12B2-F9C19AF07E5D}"/>
                </a:ext>
              </a:extLst>
            </p:cNvPr>
            <p:cNvSpPr/>
            <p:nvPr/>
          </p:nvSpPr>
          <p:spPr>
            <a:xfrm rot="16200000">
              <a:off x="8778024" y="3927367"/>
              <a:ext cx="752856" cy="4188833"/>
            </a:xfrm>
            <a:prstGeom prst="can">
              <a:avLst/>
            </a:prstGeom>
            <a:solidFill>
              <a:schemeClr val="bg1"/>
            </a:solidFill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12DBDEDD-7145-85B7-6BEB-51FA3A01441C}"/>
                </a:ext>
              </a:extLst>
            </p:cNvPr>
            <p:cNvSpPr txBox="1"/>
            <p:nvPr/>
          </p:nvSpPr>
          <p:spPr>
            <a:xfrm>
              <a:off x="7255024" y="5729395"/>
              <a:ext cx="37112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dirty="0">
                  <a:latin typeface="Nunito Bold" charset="0"/>
                </a:rPr>
                <a:t>HTTPS connection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C0FE455-00FD-D7C5-0254-0238018155A0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8A0FCF7-43C1-980F-AC24-E35444C357B3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331105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9444E-6 -4.69136E-6 L -0.2336 -0.003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84" y="-1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1146</Words>
  <Application>Microsoft Office PowerPoint</Application>
  <PresentationFormat>Personalizzato</PresentationFormat>
  <Paragraphs>241</Paragraphs>
  <Slides>43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43</vt:i4>
      </vt:variant>
    </vt:vector>
  </HeadingPairs>
  <TitlesOfParts>
    <vt:vector size="49" baseType="lpstr">
      <vt:lpstr>Nunito Bold</vt:lpstr>
      <vt:lpstr>Fredoka</vt:lpstr>
      <vt:lpstr>Nunito</vt:lpstr>
      <vt:lpstr>Calibri</vt:lpstr>
      <vt:lpstr>Arial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tesi</dc:title>
  <cp:lastModifiedBy>Matteo Fanfarillo</cp:lastModifiedBy>
  <cp:revision>57</cp:revision>
  <dcterms:created xsi:type="dcterms:W3CDTF">2006-08-16T00:00:00Z</dcterms:created>
  <dcterms:modified xsi:type="dcterms:W3CDTF">2024-07-10T16:53:05Z</dcterms:modified>
  <dc:identifier>DAGKWGsDkog</dc:identifier>
</cp:coreProperties>
</file>