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99" r:id="rId8"/>
    <p:sldId id="276" r:id="rId9"/>
    <p:sldId id="278" r:id="rId10"/>
    <p:sldId id="277" r:id="rId11"/>
    <p:sldId id="300" r:id="rId12"/>
    <p:sldId id="301" r:id="rId13"/>
    <p:sldId id="302" r:id="rId14"/>
    <p:sldId id="303" r:id="rId15"/>
    <p:sldId id="304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3" r:id="rId32"/>
    <p:sldId id="295" r:id="rId33"/>
    <p:sldId id="297" r:id="rId34"/>
    <p:sldId id="296" r:id="rId35"/>
    <p:sldId id="298" r:id="rId36"/>
    <p:sldId id="268" r:id="rId37"/>
    <p:sldId id="269" r:id="rId38"/>
    <p:sldId id="257" r:id="rId39"/>
    <p:sldId id="258" r:id="rId40"/>
    <p:sldId id="259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</p:sldIdLst>
  <p:sldSz cx="18288000" cy="10287000"/>
  <p:notesSz cx="6858000" cy="9144000"/>
  <p:embeddedFontLst>
    <p:embeddedFont>
      <p:font typeface="Fredoka" panose="020B0604020202020204" charset="0"/>
      <p:regular r:id="rId50"/>
    </p:embeddedFont>
    <p:embeddedFont>
      <p:font typeface="Nunito" pitchFamily="2" charset="0"/>
      <p:regular r:id="rId51"/>
      <p:bold r:id="rId52"/>
      <p:italic r:id="rId53"/>
      <p:boldItalic r:id="rId54"/>
    </p:embeddedFont>
    <p:embeddedFont>
      <p:font typeface="Nunito Bold" charset="0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69D"/>
    <a:srgbClr val="56B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8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6325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1562" y="203065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643233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0" y="2620597"/>
            <a:ext cx="14950738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t-IT" sz="6600" dirty="0">
                <a:latin typeface="Fredoka" panose="020B0604020202020204" charset="0"/>
              </a:rPr>
              <a:t>Sicurezza delle </a:t>
            </a:r>
            <a:r>
              <a:rPr lang="it-IT" sz="6600" dirty="0" err="1">
                <a:latin typeface="Fredoka" panose="020B0604020202020204" charset="0"/>
              </a:rPr>
              <a:t>eSIM</a:t>
            </a:r>
            <a:r>
              <a:rPr lang="it-IT" sz="6600" dirty="0">
                <a:latin typeface="Fredoka" panose="020B0604020202020204" charset="0"/>
              </a:rPr>
              <a:t>: analisi e sperimentazione mediante sviluppo di user agent e server SM-DP+ </a:t>
            </a:r>
            <a:endParaRPr lang="en-US" sz="6600" dirty="0">
              <a:solidFill>
                <a:srgbClr val="000000"/>
              </a:solidFill>
              <a:latin typeface="Fredoka" panose="020B0604020202020204" charset="0"/>
              <a:ea typeface="Fredoka"/>
              <a:cs typeface="Fredoka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5905909"/>
            <a:ext cx="9907094" cy="69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Matteo Fanfarillo – </a:t>
            </a:r>
            <a:r>
              <a:rPr lang="en-US" sz="4002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matricola</a:t>
            </a: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: 0316179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534750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Relatore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Giuseppe Bianchi</a:t>
            </a:r>
          </a:p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Correlatori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Francesco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Gringoli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dott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Lorenzo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Valeriani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4B72D02-4665-CE69-511E-9C457EF5D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3" y="651503"/>
            <a:ext cx="7038373" cy="1626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SCAMBIO DI MESSAGGI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0455112" y="5079265"/>
            <a:ext cx="1640193" cy="1318961"/>
            <a:chOff x="10451808" y="5573902"/>
            <a:chExt cx="1640193" cy="1318961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10451808" y="5573902"/>
              <a:ext cx="16401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 err="1">
                  <a:latin typeface="Nunito Bold" charset="0"/>
                </a:rPr>
                <a:t>get</a:t>
              </a:r>
              <a:r>
                <a:rPr lang="it-IT" sz="3200" dirty="0">
                  <a:latin typeface="Nunito Bold" charset="0"/>
                </a:rPr>
                <a:t> info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99412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7037E-7 L 0.23056 -0.0041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SCAMBIO DI MESSAGGI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4037801" y="4568151"/>
            <a:ext cx="3018775" cy="1830075"/>
            <a:chOff x="9807290" y="5062788"/>
            <a:chExt cx="3018775" cy="1830075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9807290" y="5062788"/>
              <a:ext cx="301877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>
                  <a:latin typeface="Nunito Bold" charset="0"/>
                </a:rPr>
                <a:t>euiccInfo1,</a:t>
              </a:r>
            </a:p>
            <a:p>
              <a:pPr algn="ctr"/>
              <a:r>
                <a:rPr lang="it-IT" sz="3200" dirty="0" err="1">
                  <a:latin typeface="Nunito Bold" charset="0"/>
                </a:rPr>
                <a:t>euiccChallenge</a:t>
              </a:r>
              <a:endParaRPr lang="it-IT" sz="32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B5EF7A6-5EF7-DD65-45E4-9222C9DBCCD4}"/>
              </a:ext>
            </a:extLst>
          </p:cNvPr>
          <p:cNvGrpSpPr/>
          <p:nvPr/>
        </p:nvGrpSpPr>
        <p:grpSpPr>
          <a:xfrm>
            <a:off x="7049582" y="5387150"/>
            <a:ext cx="4188833" cy="752856"/>
            <a:chOff x="7060035" y="5645356"/>
            <a:chExt cx="4188833" cy="752856"/>
          </a:xfrm>
        </p:grpSpPr>
        <p:sp>
          <p:nvSpPr>
            <p:cNvPr id="5" name="Cilindro 4">
              <a:extLst>
                <a:ext uri="{FF2B5EF4-FFF2-40B4-BE49-F238E27FC236}">
                  <a16:creationId xmlns:a16="http://schemas.microsoft.com/office/drawing/2014/main" id="{F93CB91B-665F-9EA0-12B2-F9C19AF07E5D}"/>
                </a:ext>
              </a:extLst>
            </p:cNvPr>
            <p:cNvSpPr/>
            <p:nvPr/>
          </p:nvSpPr>
          <p:spPr>
            <a:xfrm rot="16200000">
              <a:off x="8778024" y="3927367"/>
              <a:ext cx="752856" cy="4188833"/>
            </a:xfrm>
            <a:prstGeom prst="can">
              <a:avLst/>
            </a:prstGeom>
            <a:solidFill>
              <a:schemeClr val="bg1"/>
            </a:solidFill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2DBDEDD-7145-85B7-6BEB-51FA3A01441C}"/>
                </a:ext>
              </a:extLst>
            </p:cNvPr>
            <p:cNvSpPr txBox="1"/>
            <p:nvPr/>
          </p:nvSpPr>
          <p:spPr>
            <a:xfrm>
              <a:off x="7255024" y="5729395"/>
              <a:ext cx="37112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>
                  <a:latin typeface="Nunito Bold" charset="0"/>
                </a:rPr>
                <a:t>HTTPS connection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105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4.69136E-6 L -0.2336 -0.003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SCAMBIO DI MESSAGGI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8213240" y="4709933"/>
            <a:ext cx="6271269" cy="1688293"/>
            <a:chOff x="8209936" y="5204570"/>
            <a:chExt cx="6271269" cy="1688293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8209936" y="5204570"/>
              <a:ext cx="627126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initiateAuthentication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euiccChallenge</a:t>
              </a:r>
              <a:r>
                <a:rPr lang="it-IT" sz="2400" dirty="0">
                  <a:latin typeface="Nunito Bold" charset="0"/>
                </a:rPr>
                <a:t>, euiccInfo1, </a:t>
              </a:r>
              <a:r>
                <a:rPr lang="it-IT" sz="2400" dirty="0" err="1">
                  <a:latin typeface="Nunito Bold" charset="0"/>
                </a:rPr>
                <a:t>smdpAddress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Scorrimento verticale 4">
            <a:extLst>
              <a:ext uri="{FF2B5EF4-FFF2-40B4-BE49-F238E27FC236}">
                <a16:creationId xmlns:a16="http://schemas.microsoft.com/office/drawing/2014/main" id="{D200354D-D78D-5B5D-1AEF-0A7860B500F7}"/>
              </a:ext>
            </a:extLst>
          </p:cNvPr>
          <p:cNvSpPr/>
          <p:nvPr/>
        </p:nvSpPr>
        <p:spPr>
          <a:xfrm>
            <a:off x="4430960" y="4717553"/>
            <a:ext cx="2356789" cy="1874890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euiccInfo1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smdpAddress</a:t>
            </a:r>
            <a:endParaRPr lang="it-IT" sz="2000" dirty="0">
              <a:solidFill>
                <a:schemeClr val="tx1"/>
              </a:solidFill>
              <a:latin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365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0.23724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66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SCAMBIO DI MESSAGGI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3672388" y="4457475"/>
            <a:ext cx="6655989" cy="2057625"/>
            <a:chOff x="7942793" y="4835238"/>
            <a:chExt cx="6655989" cy="2057625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7942793" y="4835238"/>
              <a:ext cx="66559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initiateAuthenticationResponse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</a:t>
              </a:r>
              <a:r>
                <a:rPr lang="it-IT" sz="2400" dirty="0" err="1">
                  <a:latin typeface="Nunito Bold" charset="0"/>
                </a:rPr>
                <a:t>transactID</a:t>
              </a:r>
              <a:r>
                <a:rPr lang="it-IT" sz="2400" dirty="0">
                  <a:latin typeface="Nunito Bold" charset="0"/>
                </a:rPr>
                <a:t>, serverSigned1, serverSignature1,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euiccCIPKToBeUsed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CERT.DPauth.SIG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27186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0556E-6 -3.33333E-6 L 0.23376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4777" y="-120417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SCAMBIO DI MESSAGGI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0FE56A1D-3CE0-4D0E-B1D5-F09C5FED24AF}"/>
              </a:ext>
            </a:extLst>
          </p:cNvPr>
          <p:cNvGrpSpPr/>
          <p:nvPr/>
        </p:nvGrpSpPr>
        <p:grpSpPr>
          <a:xfrm>
            <a:off x="8776238" y="4229100"/>
            <a:ext cx="4985659" cy="2446858"/>
            <a:chOff x="8794231" y="4446005"/>
            <a:chExt cx="4985659" cy="244685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8B6835D5-FC28-C64E-400C-AF0512CF6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C9E8677-F63B-9093-25BE-AF04AB64AF19}"/>
                </a:ext>
              </a:extLst>
            </p:cNvPr>
            <p:cNvSpPr txBox="1"/>
            <p:nvPr/>
          </p:nvSpPr>
          <p:spPr>
            <a:xfrm>
              <a:off x="8794231" y="4446005"/>
              <a:ext cx="4985659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authenticateServer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(serverSigned1, serverSignature1,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euiccCIPKToBeUsed</a:t>
              </a:r>
              <a:r>
                <a:rPr lang="it-IT" sz="2400" dirty="0">
                  <a:latin typeface="Nunito Bold" charset="0"/>
                </a:rPr>
                <a:t>, </a:t>
              </a:r>
              <a:r>
                <a:rPr lang="it-IT" sz="2400" dirty="0" err="1">
                  <a:latin typeface="Nunito Bold" charset="0"/>
                </a:rPr>
                <a:t>matchingId</a:t>
              </a:r>
              <a:r>
                <a:rPr lang="it-IT" sz="2400" dirty="0">
                  <a:latin typeface="Nunito Bold" charset="0"/>
                </a:rPr>
                <a:t>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CERT.DPauth.SIG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14" name="Scorrimento verticale 13">
            <a:extLst>
              <a:ext uri="{FF2B5EF4-FFF2-40B4-BE49-F238E27FC236}">
                <a16:creationId xmlns:a16="http://schemas.microsoft.com/office/drawing/2014/main" id="{0FAEF33A-A174-1E34-9666-9472B9EDA976}"/>
              </a:ext>
            </a:extLst>
          </p:cNvPr>
          <p:cNvSpPr/>
          <p:nvPr/>
        </p:nvSpPr>
        <p:spPr>
          <a:xfrm>
            <a:off x="12493410" y="44888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serverSigned1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serverSignature1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</p:spTree>
    <p:extLst>
      <p:ext uri="{BB962C8B-B14F-4D97-AF65-F5344CB8AC3E}">
        <p14:creationId xmlns:p14="http://schemas.microsoft.com/office/powerpoint/2010/main" val="2048190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7284E-6 L 0.23376 -0.0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SCAMBIO DI MESSAGGI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A6CFDDFC-EED3-641B-611E-0245BCE19692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sp>
        <p:nvSpPr>
          <p:cNvPr id="32" name="Nuvola 31">
            <a:extLst>
              <a:ext uri="{FF2B5EF4-FFF2-40B4-BE49-F238E27FC236}">
                <a16:creationId xmlns:a16="http://schemas.microsoft.com/office/drawing/2014/main" id="{E50F7C8E-63B4-B23E-2F4B-6A7DFC594BC7}"/>
              </a:ext>
            </a:extLst>
          </p:cNvPr>
          <p:cNvSpPr/>
          <p:nvPr/>
        </p:nvSpPr>
        <p:spPr>
          <a:xfrm>
            <a:off x="5186379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SM-DP+</a:t>
            </a:r>
            <a:endParaRPr lang="it-IT" sz="4000" dirty="0"/>
          </a:p>
        </p:txBody>
      </p:sp>
      <p:sp>
        <p:nvSpPr>
          <p:cNvPr id="33" name="Nuvola 32">
            <a:extLst>
              <a:ext uri="{FF2B5EF4-FFF2-40B4-BE49-F238E27FC236}">
                <a16:creationId xmlns:a16="http://schemas.microsoft.com/office/drawing/2014/main" id="{078DF176-4E26-13F6-44F3-52F5A265D26C}"/>
              </a:ext>
            </a:extLst>
          </p:cNvPr>
          <p:cNvSpPr/>
          <p:nvPr/>
        </p:nvSpPr>
        <p:spPr>
          <a:xfrm>
            <a:off x="9448800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LPAd</a:t>
            </a:r>
            <a:endParaRPr lang="it-IT" sz="4000" dirty="0"/>
          </a:p>
        </p:txBody>
      </p:sp>
      <p:sp>
        <p:nvSpPr>
          <p:cNvPr id="34" name="Nuvola 33">
            <a:extLst>
              <a:ext uri="{FF2B5EF4-FFF2-40B4-BE49-F238E27FC236}">
                <a16:creationId xmlns:a16="http://schemas.microsoft.com/office/drawing/2014/main" id="{256F9C06-83BF-032F-491E-3C7EC9F08619}"/>
              </a:ext>
            </a:extLst>
          </p:cNvPr>
          <p:cNvSpPr/>
          <p:nvPr/>
        </p:nvSpPr>
        <p:spPr>
          <a:xfrm>
            <a:off x="13720779" y="2562377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 err="1">
                <a:solidFill>
                  <a:schemeClr val="tx1"/>
                </a:solidFill>
                <a:latin typeface="Nunito Bold" charset="0"/>
              </a:rPr>
              <a:t>eUICC</a:t>
            </a:r>
            <a:endParaRPr lang="it-IT" sz="4000" dirty="0"/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54D2FA2E-7951-7D25-7063-7C9E7171FC2F}"/>
              </a:ext>
            </a:extLst>
          </p:cNvPr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Nuvola 35">
            <a:extLst>
              <a:ext uri="{FF2B5EF4-FFF2-40B4-BE49-F238E27FC236}">
                <a16:creationId xmlns:a16="http://schemas.microsoft.com/office/drawing/2014/main" id="{AC5A91DC-CA3F-CB39-ADCB-0EFD3AAD4F32}"/>
              </a:ext>
            </a:extLst>
          </p:cNvPr>
          <p:cNvSpPr/>
          <p:nvPr/>
        </p:nvSpPr>
        <p:spPr>
          <a:xfrm>
            <a:off x="914400" y="2562376"/>
            <a:ext cx="3652821" cy="1438123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  <a:latin typeface="Nunito Bold" charset="0"/>
              </a:rPr>
              <a:t>Operator</a:t>
            </a:r>
            <a:endParaRPr lang="it-IT" sz="4000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8FACAF1-CE69-04FF-0650-7CC11CD9D6AF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2740810" y="3998968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ACE87930-83C9-EEB2-E7C0-DF3FC89DFA46}"/>
              </a:ext>
            </a:extLst>
          </p:cNvPr>
          <p:cNvCxnSpPr>
            <a:cxnSpLocks/>
          </p:cNvCxnSpPr>
          <p:nvPr/>
        </p:nvCxnSpPr>
        <p:spPr>
          <a:xfrm flipH="1">
            <a:off x="7012788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C10AA83-81CC-39E6-E80E-C96423D1DEC7}"/>
              </a:ext>
            </a:extLst>
          </p:cNvPr>
          <p:cNvCxnSpPr>
            <a:cxnSpLocks/>
          </p:cNvCxnSpPr>
          <p:nvPr/>
        </p:nvCxnSpPr>
        <p:spPr>
          <a:xfrm flipH="1">
            <a:off x="11275209" y="3986492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46B11B07-56D4-C784-CC06-D957F0601BFF}"/>
              </a:ext>
            </a:extLst>
          </p:cNvPr>
          <p:cNvCxnSpPr>
            <a:cxnSpLocks/>
          </p:cNvCxnSpPr>
          <p:nvPr/>
        </p:nvCxnSpPr>
        <p:spPr>
          <a:xfrm flipH="1">
            <a:off x="15547189" y="3985624"/>
            <a:ext cx="1" cy="4282076"/>
          </a:xfrm>
          <a:prstGeom prst="straightConnector1">
            <a:avLst/>
          </a:prstGeom>
          <a:ln w="76200">
            <a:solidFill>
              <a:srgbClr val="B2E6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C62F84-1B9D-EAAD-6416-2D94148F7885}"/>
              </a:ext>
            </a:extLst>
          </p:cNvPr>
          <p:cNvGrpSpPr/>
          <p:nvPr/>
        </p:nvGrpSpPr>
        <p:grpSpPr>
          <a:xfrm>
            <a:off x="13568923" y="4714314"/>
            <a:ext cx="3956531" cy="1953186"/>
            <a:chOff x="9338412" y="4939677"/>
            <a:chExt cx="3956531" cy="1953186"/>
          </a:xfrm>
        </p:grpSpPr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E2207616-7403-13DD-BA34-143AFC24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D1863BCD-72ED-58A0-A6BD-4EB5E252F4DD}"/>
                </a:ext>
              </a:extLst>
            </p:cNvPr>
            <p:cNvSpPr txBox="1"/>
            <p:nvPr/>
          </p:nvSpPr>
          <p:spPr>
            <a:xfrm>
              <a:off x="9338412" y="4939677"/>
              <a:ext cx="39565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2400" dirty="0">
                  <a:latin typeface="Nunito Bold" charset="0"/>
                </a:rPr>
                <a:t>euiccSigned1 (euiccInfo2,</a:t>
              </a:r>
            </a:p>
            <a:p>
              <a:pPr algn="ctr"/>
              <a:r>
                <a:rPr lang="it-IT" sz="2400" dirty="0" err="1">
                  <a:latin typeface="Nunito Bold" charset="0"/>
                </a:rPr>
                <a:t>matchingId</a:t>
              </a:r>
              <a:r>
                <a:rPr lang="it-IT" sz="2400" dirty="0">
                  <a:latin typeface="Nunito Bold" charset="0"/>
                </a:rPr>
                <a:t>, ecc.),</a:t>
              </a:r>
            </a:p>
            <a:p>
              <a:pPr algn="ctr"/>
              <a:r>
                <a:rPr lang="it-IT" sz="2400" dirty="0">
                  <a:latin typeface="Nunito Bold" charset="0"/>
                </a:rPr>
                <a:t>euiccSignature1, </a:t>
              </a:r>
              <a:r>
                <a:rPr lang="it-IT" sz="2400" dirty="0" err="1">
                  <a:latin typeface="Nunito Bold" charset="0"/>
                </a:rPr>
                <a:t>euiccCert</a:t>
              </a:r>
              <a:endParaRPr lang="it-IT" sz="2400" dirty="0">
                <a:latin typeface="Nunito Bold" charset="0"/>
              </a:endParaRPr>
            </a:p>
          </p:txBody>
        </p:sp>
      </p:grpSp>
      <p:sp>
        <p:nvSpPr>
          <p:cNvPr id="53" name="Freeform 14">
            <a:extLst>
              <a:ext uri="{FF2B5EF4-FFF2-40B4-BE49-F238E27FC236}">
                <a16:creationId xmlns:a16="http://schemas.microsoft.com/office/drawing/2014/main" id="{2F25FF30-7B38-CA19-5512-96A8A27DCF39}"/>
              </a:ext>
            </a:extLst>
          </p:cNvPr>
          <p:cNvSpPr/>
          <p:nvPr/>
        </p:nvSpPr>
        <p:spPr>
          <a:xfrm rot="2006345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010B03E-7CC5-5E46-7394-72B2965438C2}"/>
              </a:ext>
            </a:extLst>
          </p:cNvPr>
          <p:cNvGrpSpPr/>
          <p:nvPr/>
        </p:nvGrpSpPr>
        <p:grpSpPr>
          <a:xfrm>
            <a:off x="8902243" y="4591204"/>
            <a:ext cx="4709944" cy="2084754"/>
            <a:chOff x="8920236" y="4808109"/>
            <a:chExt cx="4709944" cy="2084754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8DCEF3EA-4C2C-0A8C-4C43-51E29EE8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5149" y="6140006"/>
              <a:ext cx="1280119" cy="752857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5E9B2BB-7E88-6D45-36C6-D8DAA9549CB5}"/>
                </a:ext>
              </a:extLst>
            </p:cNvPr>
            <p:cNvSpPr txBox="1"/>
            <p:nvPr/>
          </p:nvSpPr>
          <p:spPr>
            <a:xfrm>
              <a:off x="8920236" y="4808109"/>
              <a:ext cx="470994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3200" dirty="0" err="1">
                  <a:latin typeface="Nunito Bold" charset="0"/>
                </a:rPr>
                <a:t>authenticateClient</a:t>
              </a:r>
              <a:br>
                <a:rPr lang="it-IT" sz="3200" dirty="0">
                  <a:latin typeface="Nunito Bold" charset="0"/>
                </a:rPr>
              </a:br>
              <a:r>
                <a:rPr lang="it-IT" sz="2400" dirty="0">
                  <a:latin typeface="Nunito Bold" charset="0"/>
                </a:rPr>
                <a:t>(euiccSigned1, euiccSignature1,</a:t>
              </a:r>
              <a:br>
                <a:rPr lang="it-IT" sz="2400" dirty="0">
                  <a:latin typeface="Nunito Bold" charset="0"/>
                </a:rPr>
              </a:br>
              <a:r>
                <a:rPr lang="it-IT" sz="2400" dirty="0" err="1">
                  <a:latin typeface="Nunito Bold" charset="0"/>
                </a:rPr>
                <a:t>euiccCertificate</a:t>
              </a:r>
              <a:r>
                <a:rPr lang="it-IT" sz="2400" dirty="0">
                  <a:latin typeface="Nunito Bold" charset="0"/>
                </a:rPr>
                <a:t>)</a:t>
              </a:r>
            </a:p>
          </p:txBody>
        </p:sp>
      </p:grpSp>
      <p:sp>
        <p:nvSpPr>
          <p:cNvPr id="16" name="Scorrimento verticale 15">
            <a:extLst>
              <a:ext uri="{FF2B5EF4-FFF2-40B4-BE49-F238E27FC236}">
                <a16:creationId xmlns:a16="http://schemas.microsoft.com/office/drawing/2014/main" id="{F58342DE-BC68-720A-D1C3-27A80D47AD86}"/>
              </a:ext>
            </a:extLst>
          </p:cNvPr>
          <p:cNvSpPr/>
          <p:nvPr/>
        </p:nvSpPr>
        <p:spPr>
          <a:xfrm>
            <a:off x="3959010" y="4641249"/>
            <a:ext cx="2822790" cy="210245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Nunito Bold" charset="0"/>
              </a:rPr>
              <a:t>VERIFY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euiccSigned1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euiccSignature1</a:t>
            </a:r>
          </a:p>
          <a:p>
            <a:pPr algn="ctr"/>
            <a:r>
              <a:rPr lang="it-IT" sz="2000" dirty="0" err="1">
                <a:solidFill>
                  <a:schemeClr val="tx1"/>
                </a:solidFill>
                <a:latin typeface="Nunito Bold" charset="0"/>
              </a:rPr>
              <a:t>cert</a:t>
            </a:r>
            <a:r>
              <a:rPr lang="it-IT" sz="2000" dirty="0">
                <a:solidFill>
                  <a:schemeClr val="tx1"/>
                </a:solidFill>
                <a:latin typeface="Nunito Bold" charset="0"/>
              </a:rPr>
              <a:t>. chain</a:t>
            </a:r>
          </a:p>
        </p:txBody>
      </p:sp>
    </p:spTree>
    <p:extLst>
      <p:ext uri="{BB962C8B-B14F-4D97-AF65-F5344CB8AC3E}">
        <p14:creationId xmlns:p14="http://schemas.microsoft.com/office/powerpoint/2010/main" val="1140971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444E-6 -7.40741E-7 L -0.2336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4" y="-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556E-6 -8.64198E-7 L -0.23203 0.002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6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3 out of 5</a:t>
            </a:r>
          </a:p>
        </p:txBody>
      </p:sp>
      <p:sp>
        <p:nvSpPr>
          <p:cNvPr id="9" name="Nastro inclinato in basso 8">
            <a:extLst>
              <a:ext uri="{FF2B5EF4-FFF2-40B4-BE49-F238E27FC236}">
                <a16:creationId xmlns:a16="http://schemas.microsoft.com/office/drawing/2014/main" id="{817AACDC-6ECA-CA9E-A067-B8F58419414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055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2057400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IMPLEMENTAZIONE DEI SIMULATORI</a:t>
            </a:r>
          </a:p>
        </p:txBody>
      </p:sp>
      <p:sp>
        <p:nvSpPr>
          <p:cNvPr id="13" name="Nastro inclinato in basso 12">
            <a:extLst>
              <a:ext uri="{FF2B5EF4-FFF2-40B4-BE49-F238E27FC236}">
                <a16:creationId xmlns:a16="http://schemas.microsoft.com/office/drawing/2014/main" id="{181FA53D-F90C-9E72-8FA6-20149B79B46F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208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CATTURE WIRESHARK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35A99ED5-F157-D63D-5D5C-F53BECFB2D7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866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SCENARI DI ATTACCO MITM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3545FC7-AAEC-68B6-1D4A-7AD3B69E2D85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093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INTRODUZIONE 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1 out of 5</a:t>
            </a:r>
          </a:p>
        </p:txBody>
      </p:sp>
      <p:sp>
        <p:nvSpPr>
          <p:cNvPr id="8" name="Nastro inclinato in basso 7">
            <a:extLst>
              <a:ext uri="{FF2B5EF4-FFF2-40B4-BE49-F238E27FC236}">
                <a16:creationId xmlns:a16="http://schemas.microsoft.com/office/drawing/2014/main" id="{44857E0C-88D7-D224-6510-C91920ECBA90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628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DEI MESSAGGI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9CEC0510-127D-7CB4-4396-B0956BA9A23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0568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SCRITTURA DEL CODICE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75C40116-5FCD-911C-B14E-BE84DE6D0DD7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9612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VALIDAZIONE DEI SIMULATORI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D0EA87D7-E3E0-59F9-D7F1-DE1B8864DC01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2703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4 out of 5</a:t>
            </a:r>
          </a:p>
        </p:txBody>
      </p:sp>
      <p:sp>
        <p:nvSpPr>
          <p:cNvPr id="9" name="Nastro inclinato in basso 8">
            <a:extLst>
              <a:ext uri="{FF2B5EF4-FFF2-40B4-BE49-F238E27FC236}">
                <a16:creationId xmlns:a16="http://schemas.microsoft.com/office/drawing/2014/main" id="{5D139AF8-5C2E-A805-1CA5-A563EABDA536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492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ANALISI DI SICUREZZA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6760663-6CC4-E0D3-D81A-C81089BCD94D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7771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SERVER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3EFFFECE-80D8-3F6C-2C54-47B1FD9D6BE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099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SERVER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4AD34767-7660-8D30-7887-E3634078FB90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791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X.Y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0635CD57-83A3-D138-76AA-FDB68058A5F8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628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Z.W</a:t>
            </a:r>
          </a:p>
        </p:txBody>
      </p:sp>
      <p:sp>
        <p:nvSpPr>
          <p:cNvPr id="14" name="Nastro inclinato in basso 13">
            <a:extLst>
              <a:ext uri="{FF2B5EF4-FFF2-40B4-BE49-F238E27FC236}">
                <a16:creationId xmlns:a16="http://schemas.microsoft.com/office/drawing/2014/main" id="{B8E3640A-17F0-A8D5-A904-B151AF61D09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2020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OTTENIMENTO DEI CLIENT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0CE38177-564B-1BED-49A9-10809FE1D17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307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17F8B7F0-C4AF-D324-33D8-3454C37EF95B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INTRODUZIONE </a:t>
            </a: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C133BBE5-A513-3FFC-FC99-DF7E6FC62EFB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255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TEST DEFINITI PER I CLIENT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717060CA-31CE-E2A8-B2DB-B9252970493E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063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X.W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DA46FDD1-20B7-1D01-3C07-42342C2B28E5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4996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CASO DI TEST Z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F3238BC4-3D1B-2CE1-B8B0-9D4240DDE656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5154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1993638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1469" y="4464172"/>
            <a:ext cx="17645062" cy="1344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5 out of 5</a:t>
            </a:r>
          </a:p>
        </p:txBody>
      </p:sp>
      <p:sp>
        <p:nvSpPr>
          <p:cNvPr id="9" name="Nastro inclinato in basso 8">
            <a:extLst>
              <a:ext uri="{FF2B5EF4-FFF2-40B4-BE49-F238E27FC236}">
                <a16:creationId xmlns:a16="http://schemas.microsoft.com/office/drawing/2014/main" id="{D34F0B5A-3096-B4B6-B010-C2471D42C030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52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CONCLUSIONE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1C6EE12A-F9E4-6029-FC95-D7DDA89CB02B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047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SVILUPPI FUTURI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49ADFB46-C286-B70F-8971-AD968FFAB2CD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3431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95347" y="65698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2115043" y="59564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72761" y="1408773"/>
            <a:ext cx="13875527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FINE DEI GIOCHI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3359991"/>
            <a:ext cx="9907094" cy="79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 solo per il </a:t>
            </a:r>
            <a:r>
              <a:rPr lang="en-US" sz="661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momento</a:t>
            </a:r>
            <a:r>
              <a:rPr lang="en-US" sz="661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…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Matteo Fanfarillo – 0316179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6CDA3BD-FA8D-FB2E-0979-D4757DBAC8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895" y="4513033"/>
            <a:ext cx="7038373" cy="162607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A013AC6-475E-4729-05AA-3565789F52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987903"/>
            <a:ext cx="8362896" cy="2508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81466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Aronowitz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| Business Marketing | 2024 |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University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CD8A15A5-4345-F42D-8D23-3FB46C080D56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OBIETTIVI 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6996B475-8F8D-FDCA-5635-E653059E37E9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429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97602" y="3293323"/>
            <a:ext cx="5960851" cy="3689844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t="-3512" b="-3512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B2E69D"/>
            </a:solidFill>
          </p:spPr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02477" y="3300167"/>
            <a:ext cx="8009976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3142605" y="3407052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7718" y="6893588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357317"/>
            <a:ext cx="7373777" cy="5068331"/>
            <a:chOff x="0" y="0"/>
            <a:chExt cx="1942065" cy="13348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85523" y="3357317"/>
            <a:ext cx="7373777" cy="5068331"/>
            <a:chOff x="0" y="0"/>
            <a:chExt cx="1942065" cy="13348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4285782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THEORITICAL FRAMEWORK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52123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8947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17916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94285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PROPONENTS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3142605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METHODOLOGY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34970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QUANTITATIVE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QUALITATIVE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89944" y="6256825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24" name="AutoShape 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Freeform 26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1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300167"/>
            <a:ext cx="7998308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6855" y="2607420"/>
            <a:ext cx="6102047" cy="592942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5512" y="687305"/>
            <a:ext cx="6596976" cy="1730229"/>
            <a:chOff x="0" y="0"/>
            <a:chExt cx="173747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475" cy="455698"/>
            </a:xfrm>
            <a:custGeom>
              <a:avLst/>
              <a:gdLst/>
              <a:ahLst/>
              <a:cxnLst/>
              <a:rect l="l" t="t" r="r" b="b"/>
              <a:pathLst>
                <a:path w="1737475" h="455698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71070" y="904875"/>
            <a:ext cx="794586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1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8" name="Freeform 38"/>
          <p:cNvSpPr/>
          <p:nvPr/>
        </p:nvSpPr>
        <p:spPr>
          <a:xfrm>
            <a:off x="17119441" y="55951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-1183252" y="22772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82993" y="31564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46042" y="382488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62193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643981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682993" y="5768838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46042" y="3598815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444400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857163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5012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6042" y="6409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4" name="Freeform 24"/>
          <p:cNvSpPr/>
          <p:nvPr/>
        </p:nvSpPr>
        <p:spPr>
          <a:xfrm>
            <a:off x="1672742" y="3168359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72742" y="4602824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2742" y="6015988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447274" y="2737091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88132" y="2966391"/>
            <a:ext cx="17645062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6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FUNZIONAMENTO DELL’ESIM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C0D91496-7379-8523-8B58-6C7607D551B7}"/>
              </a:ext>
            </a:extLst>
          </p:cNvPr>
          <p:cNvSpPr/>
          <p:nvPr/>
        </p:nvSpPr>
        <p:spPr>
          <a:xfrm>
            <a:off x="11201400" y="-2400300"/>
            <a:ext cx="8923976" cy="5015495"/>
          </a:xfrm>
          <a:prstGeom prst="ellipse">
            <a:avLst/>
          </a:prstGeom>
          <a:solidFill>
            <a:srgbClr val="B2E69D"/>
          </a:solidFill>
          <a:ln w="3175">
            <a:solidFill>
              <a:srgbClr val="B2E6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7C71B03-4F16-68CA-6A3A-6ED9D143FD9A}"/>
              </a:ext>
            </a:extLst>
          </p:cNvPr>
          <p:cNvSpPr txBox="1"/>
          <p:nvPr/>
        </p:nvSpPr>
        <p:spPr>
          <a:xfrm>
            <a:off x="12162476" y="486331"/>
            <a:ext cx="5973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Fredoka" panose="020B0604020202020204" charset="0"/>
              </a:rPr>
              <a:t>Step 2 out of 5</a:t>
            </a:r>
          </a:p>
        </p:txBody>
      </p:sp>
      <p:sp>
        <p:nvSpPr>
          <p:cNvPr id="8" name="Nastro inclinato in basso 7">
            <a:extLst>
              <a:ext uri="{FF2B5EF4-FFF2-40B4-BE49-F238E27FC236}">
                <a16:creationId xmlns:a16="http://schemas.microsoft.com/office/drawing/2014/main" id="{4B7D6241-2C85-CE46-7689-E73BBA02B75F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018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FUNZIONAMENTO DELL’ESIM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CEC7F28-B230-9343-3E08-D012AC7D37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406364"/>
            <a:ext cx="5861532" cy="362440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5896C7E-827D-2BF5-2955-AF808AC93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4034" y="4406364"/>
            <a:ext cx="4219930" cy="3624401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B244278-1324-9730-CBC2-5018F18B40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91968" y="4490899"/>
            <a:ext cx="4355754" cy="3624401"/>
          </a:xfrm>
          <a:prstGeom prst="rect">
            <a:avLst/>
          </a:prstGeom>
        </p:spPr>
      </p:pic>
      <p:sp>
        <p:nvSpPr>
          <p:cNvPr id="19" name="TextBox 20">
            <a:extLst>
              <a:ext uri="{FF2B5EF4-FFF2-40B4-BE49-F238E27FC236}">
                <a16:creationId xmlns:a16="http://schemas.microsoft.com/office/drawing/2014/main" id="{B23B4C4C-08A8-C9E5-AC6C-A87C544F42EE}"/>
              </a:ext>
            </a:extLst>
          </p:cNvPr>
          <p:cNvSpPr txBox="1"/>
          <p:nvPr/>
        </p:nvSpPr>
        <p:spPr>
          <a:xfrm>
            <a:off x="1028700" y="2445668"/>
            <a:ext cx="16230600" cy="128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Protocollo</a:t>
            </a:r>
            <a:r>
              <a:rPr lang="en-US" sz="480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RSP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utilizzato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per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gestire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la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comunicazione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tra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eUICC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, LPA e server SM-DP+</a:t>
            </a:r>
          </a:p>
        </p:txBody>
      </p:sp>
      <p:sp>
        <p:nvSpPr>
          <p:cNvPr id="20" name="Nastro inclinato in basso 19">
            <a:extLst>
              <a:ext uri="{FF2B5EF4-FFF2-40B4-BE49-F238E27FC236}">
                <a16:creationId xmlns:a16="http://schemas.microsoft.com/office/drawing/2014/main" id="{7C0C3140-66DB-04B8-8364-D47273DC318C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430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BDF9DC7-955C-97CC-D9AC-33D91F8581DF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FUNZIONAMENTO DELL’ESIM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B23B4C4C-08A8-C9E5-AC6C-A87C544F42EE}"/>
              </a:ext>
            </a:extLst>
          </p:cNvPr>
          <p:cNvSpPr txBox="1"/>
          <p:nvPr/>
        </p:nvSpPr>
        <p:spPr>
          <a:xfrm>
            <a:off x="1028700" y="2445668"/>
            <a:ext cx="16230600" cy="1284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Protocollo</a:t>
            </a:r>
            <a:r>
              <a:rPr lang="en-US" sz="4800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RSP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utilizzato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per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gestire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la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comunicazione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tra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eUICC</a:t>
            </a:r>
            <a:r>
              <a:rPr lang="en-US" sz="4800" dirty="0">
                <a:solidFill>
                  <a:srgbClr val="000000"/>
                </a:solidFill>
                <a:latin typeface="Nunito" pitchFamily="2" charset="0"/>
                <a:ea typeface="Nunito Bold"/>
                <a:cs typeface="Nunito Bold"/>
                <a:sym typeface="Nunito Bold"/>
              </a:rPr>
              <a:t>, LPA e server SM-DP+</a:t>
            </a:r>
          </a:p>
        </p:txBody>
      </p:sp>
      <p:sp>
        <p:nvSpPr>
          <p:cNvPr id="20" name="Nastro inclinato in basso 19">
            <a:extLst>
              <a:ext uri="{FF2B5EF4-FFF2-40B4-BE49-F238E27FC236}">
                <a16:creationId xmlns:a16="http://schemas.microsoft.com/office/drawing/2014/main" id="{7C0C3140-66DB-04B8-8364-D47273DC318C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1BF786A8-2356-A16F-0E52-933FFC88E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032" y="4381016"/>
            <a:ext cx="5944937" cy="362440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E362360-5C91-DD4D-54DC-951BA63E88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000" y="4381016"/>
            <a:ext cx="4011307" cy="362440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EEBE6FD-7711-8AEE-BA85-5A96FBE20B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5978" y="4490899"/>
            <a:ext cx="4108822" cy="36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29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CERTIFICATE CHAIN 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0FB98F00-8CBF-7FD5-27BF-34D9A1B0A87B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790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995363" y="1481082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950938" y="688298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DE1EB6C-1FCC-B7FC-E706-403525B3AA90}"/>
              </a:ext>
            </a:extLst>
          </p:cNvPr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BF35A3F-4B96-7408-0D4A-F3F626623309}"/>
                </a:ext>
              </a:extLst>
            </p:cNvPr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4" name="TextBox 13">
              <a:extLst>
                <a:ext uri="{FF2B5EF4-FFF2-40B4-BE49-F238E27FC236}">
                  <a16:creationId xmlns:a16="http://schemas.microsoft.com/office/drawing/2014/main" id="{B3E36431-349C-2E9C-DC3C-8CA60F451BEA}"/>
                </a:ext>
              </a:extLst>
            </p:cNvPr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12">
            <a:extLst>
              <a:ext uri="{FF2B5EF4-FFF2-40B4-BE49-F238E27FC236}">
                <a16:creationId xmlns:a16="http://schemas.microsoft.com/office/drawing/2014/main" id="{FB617A55-B2A4-863B-7113-882BECB3558E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79C9D005-80B1-4EC7-2623-7C3804D47085}"/>
              </a:ext>
            </a:extLst>
          </p:cNvPr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311FADD3-979E-3E0B-BF8F-C43CA49387AF}"/>
              </a:ext>
            </a:extLst>
          </p:cNvPr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77FFFB1F-DBED-B5AD-8120-382B75784DF5}"/>
              </a:ext>
            </a:extLst>
          </p:cNvPr>
          <p:cNvSpPr txBox="1"/>
          <p:nvPr/>
        </p:nvSpPr>
        <p:spPr>
          <a:xfrm>
            <a:off x="0" y="904875"/>
            <a:ext cx="18287999" cy="1125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INTERAZIONE IN RSP</a:t>
            </a:r>
          </a:p>
        </p:txBody>
      </p:sp>
      <p:sp>
        <p:nvSpPr>
          <p:cNvPr id="12" name="Nastro inclinato in basso 11">
            <a:extLst>
              <a:ext uri="{FF2B5EF4-FFF2-40B4-BE49-F238E27FC236}">
                <a16:creationId xmlns:a16="http://schemas.microsoft.com/office/drawing/2014/main" id="{C057DD06-8E05-9C66-2778-7D75113B0C98}"/>
              </a:ext>
            </a:extLst>
          </p:cNvPr>
          <p:cNvSpPr/>
          <p:nvPr/>
        </p:nvSpPr>
        <p:spPr>
          <a:xfrm>
            <a:off x="14346127" y="9082830"/>
            <a:ext cx="2913173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642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1173</Words>
  <Application>Microsoft Office PowerPoint</Application>
  <PresentationFormat>Personalizzato</PresentationFormat>
  <Paragraphs>263</Paragraphs>
  <Slides>48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4" baseType="lpstr">
      <vt:lpstr>Nunito Bold</vt:lpstr>
      <vt:lpstr>Fredoka</vt:lpstr>
      <vt:lpstr>Nunito</vt:lpstr>
      <vt:lpstr>Calibri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</dc:title>
  <cp:lastModifiedBy>Matteo Fanfarillo</cp:lastModifiedBy>
  <cp:revision>52</cp:revision>
  <dcterms:created xsi:type="dcterms:W3CDTF">2006-08-16T00:00:00Z</dcterms:created>
  <dcterms:modified xsi:type="dcterms:W3CDTF">2024-07-10T12:37:40Z</dcterms:modified>
  <dc:identifier>DAGKWGsDkog</dc:identifier>
</cp:coreProperties>
</file>