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80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531CF2-E1E8-0220-17D7-58A83237E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CD9E305-5D91-D71F-6508-A69F224C0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4AA59-7665-0821-1FE3-2D5A01F1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8C9700-4480-68E1-9AF9-C9BB0001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74913F-ED0E-07FA-09C5-2EB19DCF0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96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66E136-78F9-D20A-B2C2-B6A61607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EFDF29E-249F-D529-8BBA-AF4F2D6E4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CDF28B-ACB2-0E5C-CCAE-478E3228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A64C7B-A6EA-5D91-D79E-5F3261F8F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927854-271D-3B40-0B72-A9FC9770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96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A94C7AB-7BD6-04CE-F2AC-EF7C783DE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29A9E9D-B23A-D6FC-AC2B-4144CA0C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AAE5D43-5C9C-072B-1C4A-D376D78D7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3707B8-5A0B-DA43-7276-B8C2F3F8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6A63C0-7041-8B9E-E9C4-313AD7B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396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6C719-D39F-B84D-8EC4-98FCAD61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F7EC1F-DC85-DAB6-254E-D42D903EE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517999-0867-61B6-CA7F-0D3B6DB9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4F498D3-FA57-AE4E-AB6A-466D5A59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1368C3-37A9-D216-1A6A-51BD71457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1326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62072E-6D8B-4207-E787-124DF3A3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A28041-3B08-27B5-881F-43387B3A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15C426-9C2A-7051-1149-8D1FDDEA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252E5C-E62C-8E0E-8EAE-9DEB5632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B8E658-A408-759D-DFD7-57185F81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1447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8717CF-AA7D-7B68-0949-14BB1B00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072415-42F1-3F31-C154-F789D4A61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E6D1225-902F-79E2-F059-0B7F1138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4C9D4C-260B-4403-670E-0C393F3F4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51E12C-B509-39E6-15B8-45C15809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43638C-DF5A-383D-94A8-DAA78DCA5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043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4BC189-BD0C-B016-9347-3B62C3BAE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D47EF9-9FCD-98C0-D235-31432784D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F467DAD-4681-08CC-6790-6D2F325D6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2092934-709D-3490-EF97-CAC07194AD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19703C7-8D14-E23C-BBF6-052F7BCB19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22391A4-69D5-A2EF-8BDD-A05B0868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1635D41-1C37-0540-BDDC-7110D145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94A9F7F-077D-08FB-56C8-E63AD641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00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D38A88-9642-3B83-28C2-05A154BB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1DFAC81-791C-BA74-8A85-D263DC37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2BCE9D0-AD6B-7459-12B0-CCC841AF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055A429-1968-767D-1411-92542C4C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963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574B9D8-1983-94C5-D07A-118A4F674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A7FCD6C-2408-539E-DC66-0C1BE4B7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FA2D9E-3110-EC7A-7B8F-733645BC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9243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7ADDB3-0AA9-A779-B6C8-C785A2B94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E3891BC-D3F2-9013-832F-A7FE3623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D74309-BF49-C3C1-D611-F8954E2CB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B5A0728-62E6-7DE0-2569-5D8CA2C2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207293-15A6-8AD8-AEF4-88F415867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807B32C-2DB2-0F7D-15D8-48BDA36D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49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2F5312-9C48-AA9D-E0DF-FBEDFC0C8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1BFE8CA-3C73-7887-B8AE-54EEEBF12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1331557-056D-BB74-89EC-34480449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C4F725-97B1-DBE9-87B8-9519339F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2A0456-B094-7E1E-FAF1-C2838A2A7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3093BB-A9E0-69C3-3798-091B35B5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09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0CAB214-E6BA-5A8D-F1AD-E7FC94746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044E0B-B437-18AA-304B-897E4D28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B128C7-DEBB-1C0E-CEC3-F7A951DA0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0BD36-8804-4A2B-8CE3-176F36E3002A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897155-504E-CB36-6B29-627DDE985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C4FB9-D296-D25F-DBF9-AB25B80DA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06F82-DA00-42AF-8BB4-6F9798AF00C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993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6FDF5ECC-D909-9B94-A4BB-8170C2F3F8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3657602"/>
            <a:ext cx="5766061" cy="2871978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23053C2-2056-2A30-8DCA-EBFAFB9ED8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7110" y="3912124"/>
            <a:ext cx="5614952" cy="2615938"/>
          </a:xfrm>
          <a:prstGeom prst="rect">
            <a:avLst/>
          </a:prstGeom>
        </p:spPr>
      </p:pic>
      <p:sp>
        <p:nvSpPr>
          <p:cNvPr id="7" name="Scorrimento orizzontale 6">
            <a:extLst>
              <a:ext uri="{FF2B5EF4-FFF2-40B4-BE49-F238E27FC236}">
                <a16:creationId xmlns:a16="http://schemas.microsoft.com/office/drawing/2014/main" id="{10B1B835-850E-A65E-1548-948081AE42D0}"/>
              </a:ext>
            </a:extLst>
          </p:cNvPr>
          <p:cNvSpPr/>
          <p:nvPr/>
        </p:nvSpPr>
        <p:spPr>
          <a:xfrm>
            <a:off x="2714920" y="1804690"/>
            <a:ext cx="9087441" cy="825222"/>
          </a:xfrm>
          <a:prstGeom prst="horizontalScroll">
            <a:avLst/>
          </a:prstGeom>
          <a:solidFill>
            <a:schemeClr val="bg1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b="0" i="0" dirty="0">
                <a:solidFill>
                  <a:srgbClr val="274C77"/>
                </a:solidFill>
                <a:effectLst/>
                <a:latin typeface="Nunito bold" pitchFamily="2" charset="0"/>
              </a:rPr>
            </a:br>
            <a:r>
              <a:rPr lang="en-US" b="0" i="0" dirty="0">
                <a:solidFill>
                  <a:srgbClr val="274C77"/>
                </a:solidFill>
                <a:effectLst/>
                <a:latin typeface="Nunito bold" pitchFamily="2" charset="0"/>
              </a:rPr>
              <a:t>Identify the critical issues and vulnerabilities of the protocol that defines the operation of </a:t>
            </a:r>
            <a:r>
              <a:rPr lang="en-US" b="0" i="0" dirty="0" err="1">
                <a:solidFill>
                  <a:srgbClr val="274C77"/>
                </a:solidFill>
                <a:effectLst/>
                <a:latin typeface="Nunito bold" pitchFamily="2" charset="0"/>
              </a:rPr>
              <a:t>eSIMs</a:t>
            </a:r>
            <a:r>
              <a:rPr lang="en-US" b="0" i="0" dirty="0">
                <a:solidFill>
                  <a:srgbClr val="274C77"/>
                </a:solidFill>
                <a:effectLst/>
                <a:latin typeface="Nunito bold" pitchFamily="2" charset="0"/>
              </a:rPr>
              <a:t> (RSP protocol) and its respective implementations.</a:t>
            </a:r>
            <a:endParaRPr lang="it-IT" dirty="0">
              <a:latin typeface="Nunito bold" pitchFamily="2" charset="0"/>
            </a:endParaRPr>
          </a:p>
          <a:p>
            <a:pPr algn="ctr"/>
            <a:endParaRPr lang="it-IT" dirty="0"/>
          </a:p>
        </p:txBody>
      </p:sp>
      <p:sp>
        <p:nvSpPr>
          <p:cNvPr id="8" name="Nuvola 7">
            <a:extLst>
              <a:ext uri="{FF2B5EF4-FFF2-40B4-BE49-F238E27FC236}">
                <a16:creationId xmlns:a16="http://schemas.microsoft.com/office/drawing/2014/main" id="{4563E095-AC3E-478A-E7CF-70812ED16CB2}"/>
              </a:ext>
            </a:extLst>
          </p:cNvPr>
          <p:cNvSpPr/>
          <p:nvPr/>
        </p:nvSpPr>
        <p:spPr>
          <a:xfrm>
            <a:off x="329939" y="1937957"/>
            <a:ext cx="2117746" cy="567962"/>
          </a:xfrm>
          <a:prstGeom prst="cloud">
            <a:avLst/>
          </a:prstGeom>
          <a:solidFill>
            <a:srgbClr val="C8E7F4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400" b="1" dirty="0">
                <a:solidFill>
                  <a:srgbClr val="4D80BC"/>
                </a:solidFill>
                <a:latin typeface="Nunito bold" pitchFamily="2" charset="0"/>
              </a:rPr>
              <a:t>GOAL</a:t>
            </a:r>
          </a:p>
        </p:txBody>
      </p:sp>
      <p:sp>
        <p:nvSpPr>
          <p:cNvPr id="9" name="Nuvola 8">
            <a:extLst>
              <a:ext uri="{FF2B5EF4-FFF2-40B4-BE49-F238E27FC236}">
                <a16:creationId xmlns:a16="http://schemas.microsoft.com/office/drawing/2014/main" id="{77978FFB-B036-3540-487F-DCD9BBD39127}"/>
              </a:ext>
            </a:extLst>
          </p:cNvPr>
          <p:cNvSpPr/>
          <p:nvPr/>
        </p:nvSpPr>
        <p:spPr>
          <a:xfrm>
            <a:off x="9744316" y="2900417"/>
            <a:ext cx="2117746" cy="573022"/>
          </a:xfrm>
          <a:prstGeom prst="cloud">
            <a:avLst/>
          </a:prstGeom>
          <a:solidFill>
            <a:srgbClr val="C8E7F4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4D80BC"/>
                </a:solidFill>
                <a:latin typeface="Nunito bold" pitchFamily="2" charset="0"/>
              </a:rPr>
              <a:t>RESULTS</a:t>
            </a:r>
          </a:p>
        </p:txBody>
      </p:sp>
      <p:sp>
        <p:nvSpPr>
          <p:cNvPr id="10" name="Nuvola 9">
            <a:extLst>
              <a:ext uri="{FF2B5EF4-FFF2-40B4-BE49-F238E27FC236}">
                <a16:creationId xmlns:a16="http://schemas.microsoft.com/office/drawing/2014/main" id="{E31C2703-5301-DEA4-3E9E-4F820F6C4F8E}"/>
              </a:ext>
            </a:extLst>
          </p:cNvPr>
          <p:cNvSpPr/>
          <p:nvPr/>
        </p:nvSpPr>
        <p:spPr>
          <a:xfrm>
            <a:off x="329939" y="2900417"/>
            <a:ext cx="2117746" cy="567962"/>
          </a:xfrm>
          <a:prstGeom prst="cloud">
            <a:avLst/>
          </a:prstGeom>
          <a:solidFill>
            <a:srgbClr val="C8E7F4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4D80BC"/>
                </a:solidFill>
                <a:latin typeface="Nunito bold" pitchFamily="2" charset="0"/>
              </a:rPr>
              <a:t>STRATEGY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F0230F1-CB4C-AFF5-D6F7-EADDAE6A1640}"/>
              </a:ext>
            </a:extLst>
          </p:cNvPr>
          <p:cNvSpPr txBox="1"/>
          <p:nvPr/>
        </p:nvSpPr>
        <p:spPr>
          <a:xfrm>
            <a:off x="6247110" y="3447854"/>
            <a:ext cx="488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74C77"/>
                </a:solidFill>
                <a:latin typeface="Nunito bold" pitchFamily="2" charset="0"/>
              </a:rPr>
              <a:t>EXAMPLE: use of a malformed challenge</a:t>
            </a:r>
            <a:endParaRPr lang="it-IT" dirty="0"/>
          </a:p>
        </p:txBody>
      </p: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DDE90291-5A51-E6A1-8010-AC4BFF70E9FC}"/>
              </a:ext>
            </a:extLst>
          </p:cNvPr>
          <p:cNvCxnSpPr>
            <a:cxnSpLocks/>
          </p:cNvCxnSpPr>
          <p:nvPr/>
        </p:nvCxnSpPr>
        <p:spPr>
          <a:xfrm>
            <a:off x="9428" y="2726700"/>
            <a:ext cx="121920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35C96D5-056F-830D-480F-085A1D12E99A}"/>
              </a:ext>
            </a:extLst>
          </p:cNvPr>
          <p:cNvCxnSpPr>
            <a:cxnSpLocks/>
          </p:cNvCxnSpPr>
          <p:nvPr/>
        </p:nvCxnSpPr>
        <p:spPr>
          <a:xfrm flipV="1">
            <a:off x="6123460" y="2762054"/>
            <a:ext cx="0" cy="4086519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617D1A3-E2E7-0957-64E3-0FE84277B19C}"/>
              </a:ext>
            </a:extLst>
          </p:cNvPr>
          <p:cNvSpPr txBox="1"/>
          <p:nvPr/>
        </p:nvSpPr>
        <p:spPr>
          <a:xfrm>
            <a:off x="2436794" y="158579"/>
            <a:ext cx="733726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dirty="0" err="1">
                <a:solidFill>
                  <a:srgbClr val="4D80BC"/>
                </a:solidFill>
                <a:latin typeface="Neue Haas Grotesk Text Pro Blac" panose="020B0504020202020204" pitchFamily="34" charset="0"/>
              </a:rPr>
              <a:t>eSIM</a:t>
            </a:r>
            <a:r>
              <a:rPr lang="en-US" sz="2500" dirty="0">
                <a:solidFill>
                  <a:srgbClr val="4D80BC"/>
                </a:solidFill>
                <a:latin typeface="Neue Haas Grotesk Text Pro Blac" panose="020B0504020202020204" pitchFamily="34" charset="0"/>
              </a:rPr>
              <a:t> Security: Analysis Through User-Agent and SM-DP+ Server Development</a:t>
            </a:r>
            <a:endParaRPr lang="it-IT" sz="2500" dirty="0">
              <a:solidFill>
                <a:srgbClr val="4D80BC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7CC71B17-123F-17B8-2699-06929C51F5BF}"/>
              </a:ext>
            </a:extLst>
          </p:cNvPr>
          <p:cNvSpPr txBox="1"/>
          <p:nvPr/>
        </p:nvSpPr>
        <p:spPr>
          <a:xfrm>
            <a:off x="10146205" y="196287"/>
            <a:ext cx="1715857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500" dirty="0">
                <a:solidFill>
                  <a:srgbClr val="4D80BC"/>
                </a:solidFill>
                <a:latin typeface="Nunito Bold" pitchFamily="2" charset="0"/>
              </a:rPr>
              <a:t>Matteo Fanfarillo</a:t>
            </a:r>
            <a:br>
              <a:rPr lang="it-IT" sz="1500" dirty="0">
                <a:solidFill>
                  <a:srgbClr val="4D80BC"/>
                </a:solidFill>
                <a:latin typeface="Nunito Bold" pitchFamily="2" charset="0"/>
              </a:rPr>
            </a:br>
            <a:r>
              <a:rPr lang="it-IT" sz="1500" dirty="0">
                <a:solidFill>
                  <a:srgbClr val="4D80BC"/>
                </a:solidFill>
                <a:latin typeface="Nunito Bold" pitchFamily="2" charset="0"/>
              </a:rPr>
              <a:t>Lorenzo Valeriani</a:t>
            </a:r>
            <a:br>
              <a:rPr lang="it-IT" sz="1500" dirty="0">
                <a:solidFill>
                  <a:srgbClr val="4D80BC"/>
                </a:solidFill>
                <a:latin typeface="Nunito Bold" pitchFamily="2" charset="0"/>
              </a:rPr>
            </a:br>
            <a:r>
              <a:rPr lang="it-IT" sz="1500" dirty="0">
                <a:solidFill>
                  <a:srgbClr val="4D80BC"/>
                </a:solidFill>
                <a:latin typeface="Nunito Bold" pitchFamily="2" charset="0"/>
              </a:rPr>
              <a:t>Giuseppe Bianchi </a:t>
            </a:r>
            <a:endParaRPr lang="it-IT" sz="1500" dirty="0"/>
          </a:p>
        </p:txBody>
      </p:sp>
      <p:sp>
        <p:nvSpPr>
          <p:cNvPr id="20" name="Scorrimento orizzontale 19">
            <a:extLst>
              <a:ext uri="{FF2B5EF4-FFF2-40B4-BE49-F238E27FC236}">
                <a16:creationId xmlns:a16="http://schemas.microsoft.com/office/drawing/2014/main" id="{57D66AAA-58E1-5143-1A65-A14876D065AE}"/>
              </a:ext>
            </a:extLst>
          </p:cNvPr>
          <p:cNvSpPr/>
          <p:nvPr/>
        </p:nvSpPr>
        <p:spPr>
          <a:xfrm>
            <a:off x="2714919" y="948666"/>
            <a:ext cx="9087441" cy="825222"/>
          </a:xfrm>
          <a:prstGeom prst="horizontalScroll">
            <a:avLst/>
          </a:prstGeom>
          <a:solidFill>
            <a:schemeClr val="bg1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 err="1">
                <a:solidFill>
                  <a:srgbClr val="274C77"/>
                </a:solidFill>
                <a:effectLst/>
                <a:latin typeface="Nunito bold" pitchFamily="2" charset="0"/>
              </a:rPr>
              <a:t>eSIMs</a:t>
            </a:r>
            <a:r>
              <a:rPr lang="en-US" b="0" i="0" dirty="0">
                <a:solidFill>
                  <a:srgbClr val="274C77"/>
                </a:solidFill>
                <a:effectLst/>
                <a:latin typeface="Nunito bold" pitchFamily="2" charset="0"/>
              </a:rPr>
              <a:t> represent a technology that has been gaining significant traction in recent years.</a:t>
            </a:r>
            <a:endParaRPr lang="it-IT" dirty="0"/>
          </a:p>
        </p:txBody>
      </p:sp>
      <p:sp>
        <p:nvSpPr>
          <p:cNvPr id="21" name="Nuvola 20">
            <a:extLst>
              <a:ext uri="{FF2B5EF4-FFF2-40B4-BE49-F238E27FC236}">
                <a16:creationId xmlns:a16="http://schemas.microsoft.com/office/drawing/2014/main" id="{999FDE53-3BE5-05BF-677E-E30321EF7ECD}"/>
              </a:ext>
            </a:extLst>
          </p:cNvPr>
          <p:cNvSpPr/>
          <p:nvPr/>
        </p:nvSpPr>
        <p:spPr>
          <a:xfrm>
            <a:off x="329938" y="1081933"/>
            <a:ext cx="2117746" cy="567962"/>
          </a:xfrm>
          <a:prstGeom prst="cloud">
            <a:avLst/>
          </a:prstGeom>
          <a:solidFill>
            <a:srgbClr val="C8E7F4"/>
          </a:solidFill>
          <a:ln>
            <a:solidFill>
              <a:srgbClr val="4D80B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rgbClr val="4D80BC"/>
                </a:solidFill>
                <a:latin typeface="Nunito bold" pitchFamily="2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433359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69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Neue Haas Grotesk Text Pro Blac</vt:lpstr>
      <vt:lpstr>Nunito bold</vt:lpstr>
      <vt:lpstr>Nunito bold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Fanfarillo</dc:creator>
  <cp:lastModifiedBy>Matteo Fanfarillo</cp:lastModifiedBy>
  <cp:revision>6</cp:revision>
  <dcterms:created xsi:type="dcterms:W3CDTF">2024-09-10T15:44:13Z</dcterms:created>
  <dcterms:modified xsi:type="dcterms:W3CDTF">2024-09-11T08:11:16Z</dcterms:modified>
</cp:coreProperties>
</file>