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325" r:id="rId3"/>
    <p:sldId id="257" r:id="rId4"/>
    <p:sldId id="307" r:id="rId5"/>
    <p:sldId id="259" r:id="rId6"/>
    <p:sldId id="258" r:id="rId7"/>
    <p:sldId id="312" r:id="rId8"/>
    <p:sldId id="308" r:id="rId9"/>
    <p:sldId id="321" r:id="rId10"/>
    <p:sldId id="322" r:id="rId11"/>
    <p:sldId id="324" r:id="rId12"/>
    <p:sldId id="323" r:id="rId13"/>
    <p:sldId id="260" r:id="rId14"/>
    <p:sldId id="261" r:id="rId15"/>
    <p:sldId id="273" r:id="rId16"/>
    <p:sldId id="274" r:id="rId17"/>
    <p:sldId id="276" r:id="rId18"/>
    <p:sldId id="309" r:id="rId19"/>
    <p:sldId id="268" r:id="rId20"/>
    <p:sldId id="277" r:id="rId21"/>
    <p:sldId id="280" r:id="rId22"/>
    <p:sldId id="285" r:id="rId23"/>
    <p:sldId id="286" r:id="rId24"/>
    <p:sldId id="320" r:id="rId25"/>
    <p:sldId id="314" r:id="rId26"/>
    <p:sldId id="316" r:id="rId27"/>
    <p:sldId id="292" r:id="rId28"/>
    <p:sldId id="291" r:id="rId29"/>
    <p:sldId id="293" r:id="rId30"/>
    <p:sldId id="294" r:id="rId31"/>
    <p:sldId id="317" r:id="rId32"/>
    <p:sldId id="318" r:id="rId33"/>
    <p:sldId id="319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F5F1"/>
    <a:srgbClr val="66FFCC"/>
    <a:srgbClr val="FFFFFF"/>
    <a:srgbClr val="0000CC"/>
    <a:srgbClr val="FF0000"/>
    <a:srgbClr val="FFFF66"/>
    <a:srgbClr val="B6B34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9" autoAdjust="0"/>
  </p:normalViewPr>
  <p:slideViewPr>
    <p:cSldViewPr>
      <p:cViewPr varScale="1">
        <p:scale>
          <a:sx n="78" d="100"/>
          <a:sy n="78" d="100"/>
        </p:scale>
        <p:origin x="152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709-5927-4231-BEC3-5FCB7F5D7C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96067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B322-48CB-46F6-82E1-2D2CAF273CE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436699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D810-EFD0-40E3-9212-87B215A38D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21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4530-806C-4891-850E-ECB23A73E4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416688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486-9AC8-47D7-8984-E1B9567F79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71532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65F4-8B3B-4A34-AB18-A000452F9B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309109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5DF-5683-4F52-8B1E-1C99D3DFDB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67957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27B-DE2C-40C7-A3EF-1EA7633C4C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1761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5AFE-0221-44AC-99C3-7D9BE3043D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740031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F6D-EE9E-45B5-BCBE-4ACA92D82E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65427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5AA4-A3D0-40C3-A31F-29EE50C88B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385841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D810-EFD0-40E3-9212-87B215A38D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3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>
            <a:extLst>
              <a:ext uri="{FF2B5EF4-FFF2-40B4-BE49-F238E27FC236}">
                <a16:creationId xmlns:a16="http://schemas.microsoft.com/office/drawing/2014/main" id="{C9C96191-C72A-47B3-A327-FA279340B2F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35696" y="1506601"/>
            <a:ext cx="5688632" cy="1008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69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第</a:t>
            </a:r>
            <a:r>
              <a:rPr lang="en-US" altLang="zh-CN" sz="3600" kern="10" dirty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7</a:t>
            </a:r>
            <a:r>
              <a:rPr lang="zh-CN" altLang="en-US" sz="3600" kern="10" dirty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章 文件</a:t>
            </a:r>
          </a:p>
        </p:txBody>
      </p:sp>
      <p:sp>
        <p:nvSpPr>
          <p:cNvPr id="216068" name="WordArt 4">
            <a:extLst>
              <a:ext uri="{FF2B5EF4-FFF2-40B4-BE49-F238E27FC236}">
                <a16:creationId xmlns:a16="http://schemas.microsoft.com/office/drawing/2014/main" id="{D64F1702-77B5-4F2D-8E23-433C744914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67944" y="4365104"/>
            <a:ext cx="43910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计算机与信息技术学院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17D6B400-EF19-41AA-8A6C-1A2ABA808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9700" y="260350"/>
            <a:ext cx="3754438" cy="884238"/>
          </a:xfrm>
        </p:spPr>
        <p:txBody>
          <a:bodyPr/>
          <a:lstStyle/>
          <a:p>
            <a:pPr eaLnBrk="1" hangingPunct="1"/>
            <a:r>
              <a:rPr lang="zh-CN" altLang="en-US"/>
              <a:t>源程序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19669DF-89DB-40E1-9E21-E816C1645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820150" cy="6092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int main(void)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 FILE *fp;                  	/* </a:t>
            </a:r>
            <a:r>
              <a:rPr lang="zh-CN" altLang="en-US" sz="2800" b="1"/>
              <a:t>定义文件指针*</a:t>
            </a:r>
            <a:r>
              <a:rPr lang="en-US" altLang="zh-CN" sz="2800" b="1"/>
              <a:t>/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 if( ( fp = fopen("f1.txt", "w") ) == NULL){	/* </a:t>
            </a:r>
            <a:r>
              <a:rPr lang="zh-CN" altLang="en-US" sz="2800" b="1"/>
              <a:t>打开文件 *</a:t>
            </a:r>
            <a:r>
              <a:rPr lang="en-US" altLang="zh-CN" sz="2800" b="1"/>
              <a:t>/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	    printf("File open error!\n");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	    exit(0);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	fprintf( fp, "%s", "Hello World! " );   	/* </a:t>
            </a:r>
            <a:r>
              <a:rPr lang="zh-CN" altLang="en-US" sz="2800" b="1"/>
              <a:t>写文件 *</a:t>
            </a:r>
            <a:r>
              <a:rPr lang="en-US" altLang="zh-CN" sz="2800" b="1"/>
              <a:t>/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 	if( fclose( fp ) ){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     printf( "Can not close the file!\n" 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     exit(0);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    return 0;}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ADB60FE-EB73-4771-93E7-89FAFCBE2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685087" cy="1036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0"/>
              <a:t>例</a:t>
            </a:r>
            <a:r>
              <a:rPr lang="en-US" altLang="zh-CN" sz="3600" b="0"/>
              <a:t>8.2-2 </a:t>
            </a:r>
            <a:r>
              <a:rPr lang="zh-CN" altLang="en-US" sz="3600"/>
              <a:t>将该文件的内容读出并显示到屏幕</a:t>
            </a:r>
            <a:r>
              <a:rPr lang="en-US" altLang="zh-CN" sz="3600"/>
              <a:t>(c822)</a:t>
            </a:r>
            <a:endParaRPr lang="zh-CN" altLang="en-US" sz="3600"/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37D765C8-89E7-475C-99D2-D2F3DAFA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0838"/>
            <a:ext cx="739775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F285B3CB-6E53-4BE2-A817-51FC34E30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66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#include &lt;</a:t>
            </a:r>
            <a:r>
              <a:rPr lang="en-US" altLang="zh-CN" sz="2200" b="1" dirty="0" err="1"/>
              <a:t>stdio.h</a:t>
            </a:r>
            <a:r>
              <a:rPr lang="en-US" altLang="zh-CN" sz="22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#include &lt;</a:t>
            </a:r>
            <a:r>
              <a:rPr lang="en-US" altLang="zh-CN" sz="2200" b="1" dirty="0" err="1"/>
              <a:t>process.h</a:t>
            </a:r>
            <a:r>
              <a:rPr lang="en-US" altLang="zh-CN" sz="22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int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{ FILE *</a:t>
            </a:r>
            <a:r>
              <a:rPr lang="en-US" altLang="zh-CN" sz="2200" b="1" dirty="0" err="1"/>
              <a:t>fp</a:t>
            </a:r>
            <a:r>
              <a:rPr lang="en-US" altLang="zh-CN" sz="22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long num;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char </a:t>
            </a:r>
            <a:r>
              <a:rPr lang="en-US" altLang="zh-CN" sz="2200" b="1" dirty="0" err="1"/>
              <a:t>stname</a:t>
            </a:r>
            <a:r>
              <a:rPr lang="en-US" altLang="zh-CN" sz="2200" b="1" dirty="0"/>
              <a:t>[20];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int </a:t>
            </a:r>
            <a:r>
              <a:rPr lang="en-US" altLang="zh-CN" sz="2200" b="1" dirty="0"/>
              <a:t>score;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if((</a:t>
            </a:r>
            <a:r>
              <a:rPr lang="en-US" altLang="zh-CN" sz="2200" b="1" dirty="0" err="1"/>
              <a:t>fp</a:t>
            </a:r>
            <a:r>
              <a:rPr lang="en-US" altLang="zh-CN" sz="2200" b="1" dirty="0"/>
              <a:t>=</a:t>
            </a:r>
            <a:r>
              <a:rPr lang="en-US" altLang="zh-CN" sz="2200" b="1" dirty="0" err="1"/>
              <a:t>fopen</a:t>
            </a:r>
            <a:r>
              <a:rPr lang="en-US" altLang="zh-CN" sz="2200" b="1" dirty="0"/>
              <a:t>("</a:t>
            </a:r>
            <a:r>
              <a:rPr lang="en-US" altLang="zh-CN" sz="2200" b="1" dirty="0" err="1"/>
              <a:t>f.txt","r</a:t>
            </a:r>
            <a:r>
              <a:rPr lang="en-US" altLang="zh-CN" sz="2200" b="1" dirty="0"/>
              <a:t>"))==NULL)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{ </a:t>
            </a:r>
            <a:r>
              <a:rPr lang="en-US" altLang="zh-CN" sz="2200" b="1" dirty="0" err="1"/>
              <a:t>printf</a:t>
            </a:r>
            <a:r>
              <a:rPr lang="en-US" altLang="zh-CN" sz="2200" b="1" dirty="0"/>
              <a:t>("File open error!\n");  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while (!</a:t>
            </a:r>
            <a:r>
              <a:rPr lang="en-US" altLang="zh-CN" sz="2600" b="1" dirty="0" err="1"/>
              <a:t>feof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fp</a:t>
            </a:r>
            <a:r>
              <a:rPr lang="en-US" altLang="zh-CN" sz="2600" b="1" dirty="0"/>
              <a:t>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{  </a:t>
            </a:r>
            <a:r>
              <a:rPr lang="en-US" altLang="zh-CN" sz="2600" b="1" dirty="0" err="1"/>
              <a:t>fscanf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fp</a:t>
            </a:r>
            <a:r>
              <a:rPr lang="en-US" altLang="zh-CN" sz="2600" b="1" dirty="0"/>
              <a:t>,"%</a:t>
            </a:r>
            <a:r>
              <a:rPr lang="en-US" altLang="zh-CN" sz="2600" b="1" dirty="0" err="1"/>
              <a:t>ld%s%d</a:t>
            </a:r>
            <a:r>
              <a:rPr lang="en-US" altLang="zh-CN" sz="2600" b="1" dirty="0"/>
              <a:t>",&amp;num,</a:t>
            </a:r>
            <a:r>
              <a:rPr lang="en-US" altLang="zh-CN" sz="2600" b="1" dirty="0" err="1"/>
              <a:t>stname</a:t>
            </a:r>
            <a:r>
              <a:rPr lang="en-US" altLang="zh-CN" sz="2600" b="1" dirty="0"/>
              <a:t>,&amp;score);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   </a:t>
            </a:r>
            <a:r>
              <a:rPr lang="en-US" altLang="zh-CN" sz="2600" b="1" dirty="0" err="1"/>
              <a:t>printf</a:t>
            </a:r>
            <a:r>
              <a:rPr lang="en-US" altLang="zh-CN" sz="2600" b="1" dirty="0"/>
              <a:t>("%</a:t>
            </a:r>
            <a:r>
              <a:rPr lang="en-US" altLang="zh-CN" sz="2600" b="1" dirty="0" err="1"/>
              <a:t>ld</a:t>
            </a:r>
            <a:r>
              <a:rPr lang="en-US" altLang="zh-CN" sz="2600" b="1" dirty="0"/>
              <a:t> %-10s %d\n",</a:t>
            </a:r>
            <a:r>
              <a:rPr lang="en-US" altLang="zh-CN" sz="2600" b="1" dirty="0" err="1"/>
              <a:t>num,stname,score</a:t>
            </a:r>
            <a:r>
              <a:rPr lang="en-US" altLang="zh-CN" sz="2600" b="1" dirty="0"/>
              <a:t>);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if(</a:t>
            </a:r>
            <a:r>
              <a:rPr lang="en-US" altLang="zh-CN" sz="2200" b="1" dirty="0" err="1"/>
              <a:t>fclose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fp</a:t>
            </a:r>
            <a:r>
              <a:rPr lang="en-US" altLang="zh-CN" sz="2200" b="1" dirty="0"/>
              <a:t>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{  </a:t>
            </a:r>
            <a:r>
              <a:rPr lang="en-US" altLang="zh-CN" sz="2200" b="1" dirty="0" err="1"/>
              <a:t>printf</a:t>
            </a:r>
            <a:r>
              <a:rPr lang="en-US" altLang="zh-CN" sz="2200" b="1" dirty="0"/>
              <a:t>("can not close the file!\n");   exit(0);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AD7EA283-2663-4DD8-A183-0C6638E13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7543800" cy="4953000"/>
          </a:xfrm>
          <a:noFill/>
        </p:spPr>
        <p:txBody>
          <a:bodyPr/>
          <a:lstStyle/>
          <a:p>
            <a:pPr lvl="2" eaLnBrk="1" hangingPunct="1"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None/>
            </a:pPr>
            <a:endParaRPr lang="en-US" altLang="zh-CN" b="1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15363" name="Text Box 9">
            <a:extLst>
              <a:ext uri="{FF2B5EF4-FFF2-40B4-BE49-F238E27FC236}">
                <a16:creationId xmlns:a16="http://schemas.microsoft.com/office/drawing/2014/main" id="{ABF5EA38-547F-4A99-9F94-4733A74B4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"/>
            <a:ext cx="641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4400" b="1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文件指针  </a:t>
            </a:r>
            <a:r>
              <a:rPr lang="en-US" altLang="zh-CN" sz="4400" b="1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FILE *fp;</a:t>
            </a:r>
          </a:p>
        </p:txBody>
      </p:sp>
      <p:sp>
        <p:nvSpPr>
          <p:cNvPr id="15364" name="Text Box 10">
            <a:extLst>
              <a:ext uri="{FF2B5EF4-FFF2-40B4-BE49-F238E27FC236}">
                <a16:creationId xmlns:a16="http://schemas.microsoft.com/office/drawing/2014/main" id="{A26F979D-14E4-4623-B478-4A1C9C02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0"/>
            <a:ext cx="4343400" cy="33258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3A1A80"/>
                </a:solidFill>
                <a:latin typeface="宋体" panose="02010600030101010101" pitchFamily="2" charset="-122"/>
              </a:rPr>
              <a:t>文件号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3A1A80"/>
                </a:solidFill>
                <a:latin typeface="宋体" panose="02010600030101010101" pitchFamily="2" charset="-122"/>
              </a:rPr>
              <a:t>缓冲区中剩下的字符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3A1A80"/>
                </a:solidFill>
                <a:latin typeface="宋体" panose="02010600030101010101" pitchFamily="2" charset="-122"/>
              </a:rPr>
              <a:t>文件操作的模式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3A1A80"/>
                </a:solidFill>
                <a:latin typeface="宋体" panose="02010600030101010101" pitchFamily="2" charset="-122"/>
              </a:rPr>
              <a:t>下一个字符的位置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3A1A80"/>
                </a:solidFill>
                <a:latin typeface="宋体" panose="02010600030101010101" pitchFamily="2" charset="-122"/>
              </a:rPr>
              <a:t>文件缓冲区的位置</a:t>
            </a:r>
            <a:endParaRPr kumimoji="1" lang="zh-CN" altLang="en-US" sz="36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15365" name="Text Box 11">
            <a:extLst>
              <a:ext uri="{FF2B5EF4-FFF2-40B4-BE49-F238E27FC236}">
                <a16:creationId xmlns:a16="http://schemas.microsoft.com/office/drawing/2014/main" id="{A481949A-6CA4-4632-B3E8-B22805BA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3962400" cy="33877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宋体" panose="02010600030101010101" pitchFamily="2" charset="-122"/>
              </a:rPr>
              <a:t>{int _fd;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宋体" panose="02010600030101010101" pitchFamily="2" charset="-122"/>
              </a:rPr>
              <a:t>int _cleft;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宋体" panose="02010600030101010101" pitchFamily="2" charset="-122"/>
              </a:rPr>
              <a:t>int_mode;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宋体" panose="02010600030101010101" pitchFamily="2" charset="-122"/>
              </a:rPr>
              <a:t>char *_nextc;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宋体" panose="02010600030101010101" pitchFamily="2" charset="-122"/>
              </a:rPr>
              <a:t>char *_buff;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宋体" panose="02010600030101010101" pitchFamily="2" charset="-122"/>
              </a:rPr>
              <a:t>}FILE;        </a:t>
            </a:r>
            <a:endParaRPr kumimoji="1" lang="en-US" altLang="zh-CN" sz="3600" b="1">
              <a:solidFill>
                <a:srgbClr val="FFFFCC"/>
              </a:solidFill>
              <a:latin typeface="宋体" panose="02010600030101010101" pitchFamily="2" charset="-122"/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21FD7C2-4CA0-45C2-BB4C-4A4A0EDB9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6391275" cy="609600"/>
          </a:xfrm>
          <a:noFill/>
        </p:spPr>
        <p:txBody>
          <a:bodyPr>
            <a:normAutofit fontScale="90000"/>
          </a:bodyPr>
          <a:lstStyle/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文件的打开和关闭</a:t>
            </a:r>
            <a:endParaRPr lang="zh-CN" altLang="en-US" sz="4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F5A6E0C-1043-4555-8D9B-34A7C01A4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1719263"/>
            <a:ext cx="7710487" cy="1635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1. </a:t>
            </a:r>
            <a:r>
              <a:rPr lang="zh-CN" altLang="en-US" b="1">
                <a:latin typeface="宋体" panose="02010600030101010101" pitchFamily="2" charset="-122"/>
              </a:rPr>
              <a:t>文件的打开</a:t>
            </a:r>
            <a:r>
              <a:rPr lang="en-US" altLang="zh-CN" b="1"/>
              <a:t>——</a:t>
            </a:r>
            <a:r>
              <a:rPr lang="en-US" altLang="zh-CN" b="1">
                <a:latin typeface="宋体" panose="02010600030101010101" pitchFamily="2" charset="-122"/>
              </a:rPr>
              <a:t>fopen( )</a:t>
            </a:r>
            <a:r>
              <a:rPr lang="zh-CN" altLang="en-US" b="1">
                <a:latin typeface="宋体" panose="02010600030101010101" pitchFamily="2" charset="-122"/>
              </a:rPr>
              <a:t>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  </a:t>
            </a:r>
            <a:r>
              <a:rPr lang="en-US" altLang="zh-CN" b="1">
                <a:latin typeface="宋体" panose="02010600030101010101" pitchFamily="2" charset="-122"/>
              </a:rPr>
              <a:t>fopen(</a:t>
            </a:r>
            <a:r>
              <a:rPr lang="zh-CN" altLang="en-US" b="1">
                <a:latin typeface="宋体" panose="02010600030101010101" pitchFamily="2" charset="-122"/>
              </a:rPr>
              <a:t>文件名，使用方式</a:t>
            </a:r>
            <a:r>
              <a:rPr lang="en-US" altLang="zh-CN" b="1">
                <a:latin typeface="宋体" panose="02010600030101010101" pitchFamily="2" charset="-122"/>
              </a:rPr>
              <a:t>)	</a:t>
            </a:r>
          </a:p>
        </p:txBody>
      </p:sp>
      <p:sp>
        <p:nvSpPr>
          <p:cNvPr id="16388" name="Text Box 11">
            <a:extLst>
              <a:ext uri="{FF2B5EF4-FFF2-40B4-BE49-F238E27FC236}">
                <a16:creationId xmlns:a16="http://schemas.microsoft.com/office/drawing/2014/main" id="{F498DA7D-98AD-4B76-94D4-91AEB0E9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895600"/>
            <a:ext cx="549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6389" name="AutoShape 16">
            <a:extLst>
              <a:ext uri="{FF2B5EF4-FFF2-40B4-BE49-F238E27FC236}">
                <a16:creationId xmlns:a16="http://schemas.microsoft.com/office/drawing/2014/main" id="{54B68254-8F10-4424-A097-B345EBB5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8229600" cy="26670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驱动器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:\\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\\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文件名</a:t>
            </a:r>
            <a:endParaRPr kumimoji="1" lang="zh-CN" altLang="en-US" sz="3600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幼圆" panose="02010509060101010101" pitchFamily="49" charset="-122"/>
                <a:ea typeface="幼圆" panose="02010509060101010101" pitchFamily="49" charset="-122"/>
              </a:rPr>
              <a:t>例如：</a:t>
            </a:r>
            <a:r>
              <a:rPr kumimoji="1" lang="en-US" altLang="zh-CN" sz="3600" b="1">
                <a:latin typeface="宋体" panose="02010600030101010101" pitchFamily="2" charset="-122"/>
              </a:rPr>
              <a:t>fopen(</a:t>
            </a:r>
            <a:r>
              <a:rPr kumimoji="1" lang="en-US" altLang="zh-CN" sz="3600" b="1"/>
              <a:t>“</a:t>
            </a:r>
            <a:r>
              <a:rPr kumimoji="1" lang="en-US" altLang="zh-CN" sz="3600" b="1">
                <a:solidFill>
                  <a:srgbClr val="FF3300"/>
                </a:solidFill>
                <a:latin typeface="宋体" panose="02010600030101010101" pitchFamily="2" charset="-122"/>
              </a:rPr>
              <a:t>c:\\dos\\smp.c</a:t>
            </a:r>
            <a:r>
              <a:rPr kumimoji="1" lang="en-US" altLang="zh-CN" sz="3600" b="1"/>
              <a:t>”</a:t>
            </a:r>
            <a:r>
              <a:rPr kumimoji="1" lang="en-US" altLang="zh-CN" sz="3600" b="1">
                <a:latin typeface="宋体" panose="02010600030101010101" pitchFamily="2" charset="-122"/>
              </a:rPr>
              <a:t>, </a:t>
            </a:r>
            <a:r>
              <a:rPr kumimoji="1" lang="en-US" altLang="zh-CN" sz="3600" b="1"/>
              <a:t>“</a:t>
            </a:r>
            <a:r>
              <a:rPr kumimoji="1" lang="en-US" altLang="zh-CN" sz="3600" b="1">
                <a:latin typeface="宋体" panose="02010600030101010101" pitchFamily="2" charset="-122"/>
              </a:rPr>
              <a:t>r</a:t>
            </a:r>
            <a:r>
              <a:rPr kumimoji="1" lang="en-US" altLang="zh-CN" sz="3600" b="1"/>
              <a:t>”</a:t>
            </a:r>
            <a:r>
              <a:rPr kumimoji="1" lang="en-US" altLang="zh-CN" sz="3600" b="1">
                <a:latin typeface="宋体" panose="02010600030101010101" pitchFamily="2" charset="-122"/>
              </a:rPr>
              <a:t>);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390" name="AutoShape 17">
            <a:extLst>
              <a:ext uri="{FF2B5EF4-FFF2-40B4-BE49-F238E27FC236}">
                <a16:creationId xmlns:a16="http://schemas.microsoft.com/office/drawing/2014/main" id="{D7CC8A09-49D4-4EB7-B121-6E2FDB263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0"/>
            <a:ext cx="6858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1" name="Text Box 18">
            <a:extLst>
              <a:ext uri="{FF2B5EF4-FFF2-40B4-BE49-F238E27FC236}">
                <a16:creationId xmlns:a16="http://schemas.microsoft.com/office/drawing/2014/main" id="{3AB4119D-BB9D-4568-B968-A8B846DFF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43600"/>
            <a:ext cx="7848600" cy="5794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该函数返回指向打开的文件的文件指针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76BCC95-4DA3-4B71-9B83-C80AEA09C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使用方式速记表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544F1CC8-A0CB-430A-AE12-A1F4818F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12" name="Text Box 17">
            <a:extLst>
              <a:ext uri="{FF2B5EF4-FFF2-40B4-BE49-F238E27FC236}">
                <a16:creationId xmlns:a16="http://schemas.microsoft.com/office/drawing/2014/main" id="{383E69C8-C92F-4AD6-92CE-632309B5E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28800"/>
            <a:ext cx="7239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13" name="Text Box 18">
            <a:extLst>
              <a:ext uri="{FF2B5EF4-FFF2-40B4-BE49-F238E27FC236}">
                <a16:creationId xmlns:a16="http://schemas.microsoft.com/office/drawing/2014/main" id="{407835C4-DF91-400B-A7C5-705B2F9D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070850" cy="3937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读</a:t>
            </a:r>
            <a:r>
              <a:rPr kumimoji="1"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kumimoji="1"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写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)    </a:t>
            </a:r>
            <a:r>
              <a:rPr kumimoji="1" lang="en-US" altLang="zh-CN" sz="3600" dirty="0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二进制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)     </a:t>
            </a:r>
            <a:r>
              <a:rPr kumimoji="1"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dirty="0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 +</a:t>
            </a:r>
            <a:endParaRPr kumimoji="1"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anose="02020603050405020304" pitchFamily="18" charset="0"/>
              </a:rPr>
              <a:t>r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只读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3600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3600" dirty="0" err="1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600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3600" dirty="0" err="1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kumimoji="1"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只写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w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600" dirty="0" err="1">
                <a:latin typeface="Times New Roman" panose="02020603050405020304" pitchFamily="18" charset="0"/>
              </a:rPr>
              <a:t>w</a:t>
            </a:r>
            <a:r>
              <a:rPr kumimoji="1" lang="en-US" altLang="zh-CN" sz="3600" dirty="0" err="1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3600" dirty="0" err="1">
                <a:latin typeface="Times New Roman" panose="02020603050405020304" pitchFamily="18" charset="0"/>
              </a:rPr>
              <a:t>w</a:t>
            </a:r>
            <a:r>
              <a:rPr kumimoji="1" lang="en-US" altLang="zh-CN" sz="3600" dirty="0" err="1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kumimoji="1"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追加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                a</a:t>
            </a:r>
            <a:r>
              <a:rPr kumimoji="1" lang="en-US" altLang="zh-CN" sz="3600" dirty="0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3600" dirty="0" err="1">
                <a:latin typeface="Times New Roman" panose="02020603050405020304" pitchFamily="18" charset="0"/>
              </a:rPr>
              <a:t>a</a:t>
            </a:r>
            <a:r>
              <a:rPr kumimoji="1" lang="en-US" altLang="zh-CN" sz="3600" dirty="0" err="1">
                <a:solidFill>
                  <a:srgbClr val="B729A6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kumimoji="1"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17414" name="Line 19">
            <a:extLst>
              <a:ext uri="{FF2B5EF4-FFF2-40B4-BE49-F238E27FC236}">
                <a16:creationId xmlns:a16="http://schemas.microsoft.com/office/drawing/2014/main" id="{286F13D9-9492-4474-86D3-2FEB9DEB9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905000"/>
            <a:ext cx="769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20">
            <a:extLst>
              <a:ext uri="{FF2B5EF4-FFF2-40B4-BE49-F238E27FC236}">
                <a16:creationId xmlns:a16="http://schemas.microsoft.com/office/drawing/2014/main" id="{B569313F-0727-423A-977C-C4E8F4FE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777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21">
            <a:extLst>
              <a:ext uri="{FF2B5EF4-FFF2-40B4-BE49-F238E27FC236}">
                <a16:creationId xmlns:a16="http://schemas.microsoft.com/office/drawing/2014/main" id="{48D73C16-FAA3-43B2-A520-19962F9C0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038600"/>
            <a:ext cx="769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22">
            <a:extLst>
              <a:ext uri="{FF2B5EF4-FFF2-40B4-BE49-F238E27FC236}">
                <a16:creationId xmlns:a16="http://schemas.microsoft.com/office/drawing/2014/main" id="{2F2B099E-BC97-4A9B-8C92-B66155CD8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143000"/>
            <a:ext cx="0" cy="396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23">
            <a:extLst>
              <a:ext uri="{FF2B5EF4-FFF2-40B4-BE49-F238E27FC236}">
                <a16:creationId xmlns:a16="http://schemas.microsoft.com/office/drawing/2014/main" id="{8C7894FA-1D37-4FB8-99B9-F713703AE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1920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24">
            <a:extLst>
              <a:ext uri="{FF2B5EF4-FFF2-40B4-BE49-F238E27FC236}">
                <a16:creationId xmlns:a16="http://schemas.microsoft.com/office/drawing/2014/main" id="{664BA9B1-8DF3-428B-A34A-1D4FD3784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219200"/>
            <a:ext cx="0" cy="388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AutoShape 29">
            <a:extLst>
              <a:ext uri="{FF2B5EF4-FFF2-40B4-BE49-F238E27FC236}">
                <a16:creationId xmlns:a16="http://schemas.microsoft.com/office/drawing/2014/main" id="{1DDAB3F4-EB1C-4FFE-9784-7E93E70F04DE}"/>
              </a:ext>
            </a:extLst>
          </p:cNvPr>
          <p:cNvSpPr>
            <a:spLocks noChangeArrowheads="1"/>
          </p:cNvSpPr>
          <p:nvPr/>
        </p:nvSpPr>
        <p:spPr bwMode="auto">
          <a:xfrm rot="4621184">
            <a:off x="152400" y="5257800"/>
            <a:ext cx="990600" cy="685800"/>
          </a:xfrm>
          <a:prstGeom prst="curvedUpArrow">
            <a:avLst>
              <a:gd name="adj1" fmla="val 21667"/>
              <a:gd name="adj2" fmla="val 57778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1" name="AutoShape 30">
            <a:extLst>
              <a:ext uri="{FF2B5EF4-FFF2-40B4-BE49-F238E27FC236}">
                <a16:creationId xmlns:a16="http://schemas.microsoft.com/office/drawing/2014/main" id="{C203E3B6-598D-4280-BFBB-DFB24EE5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38800"/>
            <a:ext cx="2286000" cy="609600"/>
          </a:xfrm>
          <a:prstGeom prst="flowChartAlternateProcess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文本文件</a:t>
            </a:r>
          </a:p>
        </p:txBody>
      </p:sp>
      <p:sp>
        <p:nvSpPr>
          <p:cNvPr id="17422" name="AutoShape 31">
            <a:extLst>
              <a:ext uri="{FF2B5EF4-FFF2-40B4-BE49-F238E27FC236}">
                <a16:creationId xmlns:a16="http://schemas.microsoft.com/office/drawing/2014/main" id="{C155EE9A-1EA0-41DB-9C5D-DAAFFC30B75E}"/>
              </a:ext>
            </a:extLst>
          </p:cNvPr>
          <p:cNvSpPr>
            <a:spLocks noChangeArrowheads="1"/>
          </p:cNvSpPr>
          <p:nvPr/>
        </p:nvSpPr>
        <p:spPr bwMode="auto">
          <a:xfrm rot="5270950">
            <a:off x="3200400" y="5181600"/>
            <a:ext cx="990600" cy="685800"/>
          </a:xfrm>
          <a:prstGeom prst="curvedDownArrow">
            <a:avLst>
              <a:gd name="adj1" fmla="val 17012"/>
              <a:gd name="adj2" fmla="val 45901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3" name="AutoShape 32">
            <a:extLst>
              <a:ext uri="{FF2B5EF4-FFF2-40B4-BE49-F238E27FC236}">
                <a16:creationId xmlns:a16="http://schemas.microsoft.com/office/drawing/2014/main" id="{0BE5C046-7310-40E7-9B0E-3DA8BE25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562600"/>
            <a:ext cx="2590800" cy="6096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Times New Roman" panose="02020603050405020304" pitchFamily="18" charset="0"/>
                <a:ea typeface="隶书" panose="02010509060101010101" pitchFamily="49" charset="-122"/>
              </a:rPr>
              <a:t>二进制</a:t>
            </a:r>
            <a:r>
              <a:rPr kumimoji="1"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文件</a:t>
            </a:r>
          </a:p>
        </p:txBody>
      </p:sp>
      <p:sp>
        <p:nvSpPr>
          <p:cNvPr id="17424" name="AutoShape 33">
            <a:extLst>
              <a:ext uri="{FF2B5EF4-FFF2-40B4-BE49-F238E27FC236}">
                <a16:creationId xmlns:a16="http://schemas.microsoft.com/office/drawing/2014/main" id="{02B7D984-283D-4187-AA46-AB93F0F07B52}"/>
              </a:ext>
            </a:extLst>
          </p:cNvPr>
          <p:cNvSpPr>
            <a:spLocks noChangeArrowheads="1"/>
          </p:cNvSpPr>
          <p:nvPr/>
        </p:nvSpPr>
        <p:spPr bwMode="auto">
          <a:xfrm rot="4621184">
            <a:off x="4114800" y="5334000"/>
            <a:ext cx="990600" cy="685800"/>
          </a:xfrm>
          <a:prstGeom prst="curvedUpArrow">
            <a:avLst>
              <a:gd name="adj1" fmla="val 21667"/>
              <a:gd name="adj2" fmla="val 57778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5" name="AutoShape 34">
            <a:extLst>
              <a:ext uri="{FF2B5EF4-FFF2-40B4-BE49-F238E27FC236}">
                <a16:creationId xmlns:a16="http://schemas.microsoft.com/office/drawing/2014/main" id="{4BE75884-F562-403A-BA73-C24595C66A6F}"/>
              </a:ext>
            </a:extLst>
          </p:cNvPr>
          <p:cNvSpPr>
            <a:spLocks noChangeArrowheads="1"/>
          </p:cNvSpPr>
          <p:nvPr/>
        </p:nvSpPr>
        <p:spPr bwMode="auto">
          <a:xfrm rot="5270950">
            <a:off x="7427118" y="5218907"/>
            <a:ext cx="1065213" cy="685800"/>
          </a:xfrm>
          <a:prstGeom prst="curvedDownArrow">
            <a:avLst>
              <a:gd name="adj1" fmla="val 18294"/>
              <a:gd name="adj2" fmla="val 49359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CACB7D7-5373-4A9B-8FCF-BE135DB3C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466725"/>
            <a:ext cx="2882900" cy="950913"/>
          </a:xfrm>
        </p:spPr>
        <p:txBody>
          <a:bodyPr/>
          <a:lstStyle/>
          <a:p>
            <a:pPr eaLnBrk="1" hangingPunct="1"/>
            <a:r>
              <a:rPr lang="zh-CN" altLang="en-US" sz="4800">
                <a:ea typeface="隶书" panose="02010509060101010101" pitchFamily="49" charset="-122"/>
              </a:rPr>
              <a:t>例如：</a:t>
            </a:r>
            <a:endParaRPr lang="zh-CN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F5D2A27-A57C-497F-B4BF-1DE93C6F1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981200"/>
            <a:ext cx="8588375" cy="3657600"/>
          </a:xfrm>
        </p:spPr>
        <p:txBody>
          <a:bodyPr/>
          <a:lstStyle/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if((fp=fopen(</a:t>
            </a:r>
            <a:r>
              <a:rPr lang="en-US" altLang="zh-CN" sz="3200" b="1">
                <a:ea typeface="黑体" panose="02010609060101010101" pitchFamily="49" charset="-122"/>
              </a:rPr>
              <a:t>“</a:t>
            </a: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file</a:t>
            </a:r>
            <a:r>
              <a:rPr lang="en-US" altLang="zh-CN" sz="3200" b="1"/>
              <a:t>”</a:t>
            </a: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, </a:t>
            </a:r>
            <a:r>
              <a:rPr lang="en-US" altLang="zh-CN" sz="3200" b="1">
                <a:ea typeface="黑体" panose="02010609060101010101" pitchFamily="49" charset="-122"/>
              </a:rPr>
              <a:t>“</a:t>
            </a: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r</a:t>
            </a:r>
            <a:r>
              <a:rPr lang="en-US" altLang="zh-CN" sz="3200" b="1"/>
              <a:t>”</a:t>
            </a: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) )==NULL)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{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printf(</a:t>
            </a:r>
            <a:r>
              <a:rPr lang="en-US" altLang="zh-CN" sz="3200" b="1">
                <a:ea typeface="黑体" panose="02010609060101010101" pitchFamily="49" charset="-122"/>
              </a:rPr>
              <a:t>“</a:t>
            </a: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Can</a:t>
            </a:r>
            <a:r>
              <a:rPr lang="en-US" altLang="zh-CN" sz="3200" b="1">
                <a:ea typeface="黑体" panose="02010609060101010101" pitchFamily="49" charset="-122"/>
              </a:rPr>
              <a:t>’</a:t>
            </a: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t open this file! \n</a:t>
            </a:r>
            <a:r>
              <a:rPr lang="en-US" altLang="zh-CN" sz="3200" b="1">
                <a:ea typeface="黑体" panose="02010609060101010101" pitchFamily="49" charset="-122"/>
              </a:rPr>
              <a:t>”</a:t>
            </a: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  exit(0);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黑体" panose="02010609060101010101" pitchFamily="49" charset="-122"/>
              </a:rPr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47113" name="AutoShape 9">
            <a:extLst>
              <a:ext uri="{FF2B5EF4-FFF2-40B4-BE49-F238E27FC236}">
                <a16:creationId xmlns:a16="http://schemas.microsoft.com/office/drawing/2014/main" id="{1D1037F5-3A56-4962-8422-521D1177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48200"/>
            <a:ext cx="3200400" cy="1143000"/>
          </a:xfrm>
          <a:prstGeom prst="wedgeRoundRectCallout">
            <a:avLst>
              <a:gd name="adj1" fmla="val -65227"/>
              <a:gd name="adj2" fmla="val -103750"/>
              <a:gd name="adj3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终止程序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关闭文件</a:t>
            </a:r>
          </a:p>
        </p:txBody>
      </p:sp>
      <p:sp>
        <p:nvSpPr>
          <p:cNvPr id="47115" name="AutoShape 11">
            <a:extLst>
              <a:ext uri="{FF2B5EF4-FFF2-40B4-BE49-F238E27FC236}">
                <a16:creationId xmlns:a16="http://schemas.microsoft.com/office/drawing/2014/main" id="{73C76E20-E958-4048-9D4E-E53E2099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"/>
            <a:ext cx="3200400" cy="1447800"/>
          </a:xfrm>
          <a:prstGeom prst="wedgeRoundRectCallout">
            <a:avLst>
              <a:gd name="adj1" fmla="val 53722"/>
              <a:gd name="adj2" fmla="val 76866"/>
              <a:gd name="adj3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</a:rPr>
              <a:t>空指针</a:t>
            </a:r>
          </a:p>
        </p:txBody>
      </p:sp>
      <p:sp>
        <p:nvSpPr>
          <p:cNvPr id="47116" name="AutoShape 12">
            <a:extLst>
              <a:ext uri="{FF2B5EF4-FFF2-40B4-BE49-F238E27FC236}">
                <a16:creationId xmlns:a16="http://schemas.microsoft.com/office/drawing/2014/main" id="{D03749C2-01BF-4684-AA3D-B61DCC256EC6}"/>
              </a:ext>
            </a:extLst>
          </p:cNvPr>
          <p:cNvSpPr>
            <a:spLocks noChangeArrowheads="1"/>
          </p:cNvSpPr>
          <p:nvPr/>
        </p:nvSpPr>
        <p:spPr bwMode="auto">
          <a:xfrm rot="-51625">
            <a:off x="2133600" y="2438400"/>
            <a:ext cx="2819400" cy="762000"/>
          </a:xfrm>
          <a:prstGeom prst="curvedUpArrow">
            <a:avLst>
              <a:gd name="adj1" fmla="val 25163"/>
              <a:gd name="adj2" fmla="val 99163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 autoUpdateAnimBg="0"/>
      <p:bldP spid="47115" grpId="0" animBg="1" autoUpdateAnimBg="0"/>
      <p:bldP spid="471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9">
            <a:extLst>
              <a:ext uri="{FF2B5EF4-FFF2-40B4-BE49-F238E27FC236}">
                <a16:creationId xmlns:a16="http://schemas.microsoft.com/office/drawing/2014/main" id="{0F2C094C-85C2-4CAF-A9A8-B1011BB16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8534400" cy="1447800"/>
          </a:xfrm>
          <a:noFill/>
        </p:spPr>
        <p:txBody>
          <a:bodyPr/>
          <a:lstStyle/>
          <a:p>
            <a:pPr eaLnBrk="1" hangingPunct="1">
              <a:spcAft>
                <a:spcPct val="60000"/>
              </a:spcAft>
            </a:pPr>
            <a:r>
              <a:rPr lang="en-US" altLang="zh-CN" sz="3500">
                <a:solidFill>
                  <a:schemeClr val="tx1"/>
                </a:solidFill>
              </a:rPr>
              <a:t>2</a:t>
            </a:r>
            <a:r>
              <a:rPr lang="zh-CN" altLang="en-US" sz="3500">
                <a:solidFill>
                  <a:schemeClr val="tx1"/>
                </a:solidFill>
              </a:rPr>
              <a:t>．文件的关闭</a:t>
            </a:r>
            <a:r>
              <a:rPr lang="en-US" altLang="zh-CN" sz="3500">
                <a:solidFill>
                  <a:schemeClr val="tx1"/>
                </a:solidFill>
              </a:rPr>
              <a:t>—</a:t>
            </a:r>
            <a:r>
              <a:rPr lang="en-US" altLang="zh-CN" sz="3500">
                <a:solidFill>
                  <a:schemeClr val="tx1"/>
                </a:solidFill>
                <a:latin typeface="宋体" panose="02010600030101010101" pitchFamily="2" charset="-122"/>
              </a:rPr>
              <a:t>fclose( )</a:t>
            </a:r>
            <a:r>
              <a:rPr lang="zh-CN" altLang="en-US" sz="3500">
                <a:solidFill>
                  <a:schemeClr val="tx1"/>
                </a:solidFill>
              </a:rPr>
              <a:t>函数</a:t>
            </a:r>
            <a:br>
              <a:rPr lang="zh-CN" altLang="en-US" sz="3500">
                <a:solidFill>
                  <a:schemeClr val="tx1"/>
                </a:solidFill>
              </a:rPr>
            </a:br>
            <a:r>
              <a:rPr lang="zh-CN" altLang="en-US" sz="35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3500">
                <a:solidFill>
                  <a:schemeClr val="tx1"/>
                </a:solidFill>
                <a:latin typeface="宋体" panose="02010600030101010101" pitchFamily="2" charset="-122"/>
              </a:rPr>
              <a:t>fclose(</a:t>
            </a:r>
            <a:r>
              <a:rPr lang="zh-CN" altLang="en-US" sz="3500">
                <a:solidFill>
                  <a:schemeClr val="tx1"/>
                </a:solidFill>
                <a:latin typeface="宋体" panose="02010600030101010101" pitchFamily="2" charset="-122"/>
              </a:rPr>
              <a:t>文件指针</a:t>
            </a:r>
            <a:r>
              <a:rPr lang="en-US" altLang="zh-CN" sz="350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en-US" altLang="zh-CN" sz="3500">
              <a:solidFill>
                <a:schemeClr val="tx1"/>
              </a:solidFill>
            </a:endParaRPr>
          </a:p>
        </p:txBody>
      </p:sp>
      <p:sp>
        <p:nvSpPr>
          <p:cNvPr id="19459" name="AutoShape 1030">
            <a:extLst>
              <a:ext uri="{FF2B5EF4-FFF2-40B4-BE49-F238E27FC236}">
                <a16:creationId xmlns:a16="http://schemas.microsoft.com/office/drawing/2014/main" id="{46330887-152A-480C-A44A-E0228F62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52738"/>
            <a:ext cx="7010400" cy="12954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0000CC"/>
                </a:solidFill>
                <a:latin typeface="宋体" panose="02010600030101010101" pitchFamily="2" charset="-122"/>
              </a:rPr>
              <a:t>例如：</a:t>
            </a:r>
            <a:r>
              <a:rPr kumimoji="1" lang="en-US" altLang="zh-CN" sz="4000">
                <a:solidFill>
                  <a:srgbClr val="0000CC"/>
                </a:solidFill>
                <a:latin typeface="宋体" panose="02010600030101010101" pitchFamily="2" charset="-122"/>
              </a:rPr>
              <a:t>fclose(fp);</a:t>
            </a:r>
            <a:endParaRPr kumimoji="1" lang="en-US" altLang="zh-CN" sz="3200">
              <a:latin typeface="宋体" panose="02010600030101010101" pitchFamily="2" charset="-122"/>
            </a:endParaRPr>
          </a:p>
        </p:txBody>
      </p:sp>
      <p:sp>
        <p:nvSpPr>
          <p:cNvPr id="19460" name="Rectangle 1032">
            <a:extLst>
              <a:ext uri="{FF2B5EF4-FFF2-40B4-BE49-F238E27FC236}">
                <a16:creationId xmlns:a16="http://schemas.microsoft.com/office/drawing/2014/main" id="{99CFAA85-3D8B-48E8-B165-178EE7C9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6391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4400" b="1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文件的打开和关闭</a:t>
            </a:r>
          </a:p>
        </p:txBody>
      </p:sp>
      <p:sp>
        <p:nvSpPr>
          <p:cNvPr id="19461" name="Rectangle 1033">
            <a:extLst>
              <a:ext uri="{FF2B5EF4-FFF2-40B4-BE49-F238E27FC236}">
                <a16:creationId xmlns:a16="http://schemas.microsoft.com/office/drawing/2014/main" id="{F03ECCDB-5899-4F61-BD1C-01987645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08500"/>
            <a:ext cx="8497887" cy="584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宋体" panose="02010600030101010101" pitchFamily="2" charset="-122"/>
              </a:rPr>
              <a:t>该函数调用成功返回</a:t>
            </a:r>
            <a:r>
              <a:rPr kumimoji="1" lang="en-US" altLang="zh-CN" sz="3200" b="1">
                <a:latin typeface="Times New Roman" panose="02020603050405020304" pitchFamily="18" charset="0"/>
              </a:rPr>
              <a:t>0</a:t>
            </a:r>
            <a:r>
              <a:rPr kumimoji="1" lang="zh-CN" altLang="en-US" sz="3200" b="1">
                <a:latin typeface="宋体" panose="02010600030101010101" pitchFamily="2" charset="-122"/>
              </a:rPr>
              <a:t>，调用失败返回</a:t>
            </a:r>
            <a:r>
              <a:rPr kumimoji="1" lang="en-US" altLang="zh-CN" sz="3200" b="1">
                <a:latin typeface="Times New Roman" panose="02020603050405020304" pitchFamily="18" charset="0"/>
              </a:rPr>
              <a:t>EOF(-1)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7">
            <a:extLst>
              <a:ext uri="{FF2B5EF4-FFF2-40B4-BE49-F238E27FC236}">
                <a16:creationId xmlns:a16="http://schemas.microsoft.com/office/drawing/2014/main" id="{E1B60748-DB58-4EDD-9111-53F7F837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052513"/>
            <a:ext cx="7200900" cy="547211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84C8D006-99D3-497B-84AF-C1031F1C0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0"/>
            <a:ext cx="6083300" cy="928688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第三节 文件的读写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C5656B2-5164-4CDE-8DB6-112A1E19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557338"/>
            <a:ext cx="7046913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读写一个字符的函数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en-US" altLang="zh-CN" sz="4000" b="1">
                <a:latin typeface="Plotter"/>
                <a:ea typeface="隶书" panose="02010509060101010101" pitchFamily="49" charset="-122"/>
              </a:rPr>
              <a:t>—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fgetc( )</a:t>
            </a: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fputc(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读写数据块的函数</a:t>
            </a:r>
            <a:b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en-US" altLang="zh-CN" sz="4000" b="1">
                <a:latin typeface="Plotter"/>
                <a:ea typeface="隶书" panose="02010509060101010101" pitchFamily="49" charset="-122"/>
              </a:rPr>
              <a:t>—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fread( )</a:t>
            </a: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fwrite(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读写字符串的函数</a:t>
            </a:r>
            <a:b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1" lang="zh-CN" altLang="en-US" sz="3600" i="1">
                <a:latin typeface="宋体" panose="02010600030101010101" pitchFamily="2" charset="-122"/>
              </a:rPr>
              <a:t>    </a:t>
            </a:r>
            <a:r>
              <a:rPr kumimoji="1" lang="en-US" altLang="zh-CN" sz="4000" b="1">
                <a:latin typeface="Plotter"/>
                <a:ea typeface="隶书" panose="02010509060101010101" pitchFamily="49" charset="-122"/>
              </a:rPr>
              <a:t>—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fgets( )</a:t>
            </a: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fputs(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格式化读写函数</a:t>
            </a:r>
            <a:b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en-US" altLang="zh-CN" sz="4000" b="1">
                <a:latin typeface="Plotter"/>
                <a:ea typeface="隶书" panose="02010509060101010101" pitchFamily="49" charset="-122"/>
              </a:rPr>
              <a:t>—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fscanf( )</a:t>
            </a:r>
            <a:r>
              <a:rPr kumimoji="1"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kumimoji="1"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fprintf(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600" b="1">
              <a:solidFill>
                <a:srgbClr val="00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216F81D-B9A5-4600-8F7C-E04C44CE9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391400" cy="762000"/>
          </a:xfrm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10000"/>
              </a:spcBef>
            </a:pPr>
            <a:b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</a:rPr>
            </a:br>
            <a:endParaRPr lang="en-US" altLang="zh-CN" sz="5900">
              <a:latin typeface="宋体" panose="0201060003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1212E1E-99C4-46B4-B38F-4AA686511F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8675" y="1719263"/>
            <a:ext cx="4002088" cy="419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9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900" b="1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900" b="1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900" b="1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900" b="1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900" b="1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1509" name="Rectangle 9">
            <a:extLst>
              <a:ext uri="{FF2B5EF4-FFF2-40B4-BE49-F238E27FC236}">
                <a16:creationId xmlns:a16="http://schemas.microsoft.com/office/drawing/2014/main" id="{33298834-59D1-47B6-A67E-29E43F4C773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990600" y="1524000"/>
            <a:ext cx="74676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04F33B93-BB60-4ED5-991D-A613A4595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707F585-7511-4E8D-91D9-35C49F52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22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4400" b="1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读写一个字符的函数</a:t>
            </a:r>
          </a:p>
          <a:p>
            <a:pPr lvl="2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FF00"/>
                </a:solidFill>
                <a:latin typeface="宋体" panose="02010600030101010101" pitchFamily="2" charset="-122"/>
              </a:rPr>
              <a:t>        </a:t>
            </a:r>
            <a:endParaRPr lang="zh-CN" altLang="en-US" sz="4400" b="1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D307817A-B0BE-493E-8227-86672DAA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001000" cy="19812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>
                <a:latin typeface="宋体" panose="02010600030101010101" pitchFamily="2" charset="-122"/>
              </a:rPr>
              <a:t>1</a:t>
            </a:r>
            <a:r>
              <a:rPr kumimoji="1" lang="zh-CN" altLang="en-US" sz="4000" b="1">
                <a:latin typeface="宋体" panose="02010600030101010101" pitchFamily="2" charset="-122"/>
              </a:rPr>
              <a:t>．</a:t>
            </a:r>
            <a:r>
              <a:rPr kumimoji="1" lang="en-US" altLang="zh-CN" sz="4000" b="1">
                <a:latin typeface="宋体" panose="02010600030101010101" pitchFamily="2" charset="-122"/>
              </a:rPr>
              <a:t>fgetc( )</a:t>
            </a:r>
            <a:r>
              <a:rPr kumimoji="1" lang="zh-CN" altLang="en-US" sz="3600" b="1">
                <a:latin typeface="宋体" panose="02010600030101010101" pitchFamily="2" charset="-122"/>
              </a:rPr>
              <a:t>函数</a:t>
            </a:r>
            <a:endParaRPr kumimoji="1" lang="zh-CN" altLang="en-US" sz="4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>
                <a:latin typeface="宋体" panose="02010600030101010101" pitchFamily="2" charset="-122"/>
              </a:rPr>
              <a:t>int fgetc( FILE *fp )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0973" name="AutoShape 13">
            <a:extLst>
              <a:ext uri="{FF2B5EF4-FFF2-40B4-BE49-F238E27FC236}">
                <a16:creationId xmlns:a16="http://schemas.microsoft.com/office/drawing/2014/main" id="{38275E80-D457-4483-9E8D-9E7D7645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208963" cy="205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>
                <a:latin typeface="宋体" panose="02010600030101010101" pitchFamily="2" charset="-122"/>
              </a:rPr>
              <a:t>2. fputc( )</a:t>
            </a:r>
            <a:r>
              <a:rPr kumimoji="1" lang="zh-CN" altLang="en-US" sz="4000" b="1">
                <a:latin typeface="宋体" panose="02010600030101010101" pitchFamily="2" charset="-122"/>
              </a:rPr>
              <a:t>函数</a:t>
            </a:r>
            <a:br>
              <a:rPr kumimoji="1" lang="zh-CN" altLang="en-US" sz="4000" b="1">
                <a:latin typeface="宋体" panose="02010600030101010101" pitchFamily="2" charset="-122"/>
              </a:rPr>
            </a:br>
            <a:r>
              <a:rPr kumimoji="1" lang="en-US" altLang="zh-CN" sz="4000" b="1">
                <a:latin typeface="宋体" panose="02010600030101010101" pitchFamily="2" charset="-122"/>
              </a:rPr>
              <a:t>int fputc( char ch,FILE *fp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autoUpdateAnimBg="0"/>
      <p:bldP spid="40972" grpId="0" animBg="1" autoUpdateAnimBg="0"/>
      <p:bldP spid="4097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353B1023-05A1-434B-99F2-E6C3D401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1143000"/>
          </a:xfrm>
        </p:spPr>
        <p:txBody>
          <a:bodyPr/>
          <a:lstStyle/>
          <a:p>
            <a:pPr algn="ctr"/>
            <a:r>
              <a:rPr lang="zh-CN" altLang="en-US" sz="4000">
                <a:solidFill>
                  <a:srgbClr val="010704"/>
                </a:solidFill>
              </a:rPr>
              <a:t>内 容 提 要</a:t>
            </a:r>
          </a:p>
        </p:txBody>
      </p:sp>
      <p:sp>
        <p:nvSpPr>
          <p:cNvPr id="4099" name="内容占位符 3">
            <a:extLst>
              <a:ext uri="{FF2B5EF4-FFF2-40B4-BE49-F238E27FC236}">
                <a16:creationId xmlns:a16="http://schemas.microsoft.com/office/drawing/2014/main" id="{CC35C731-7DA7-40F8-B902-50EB26F5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773238"/>
            <a:ext cx="6769100" cy="3887787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/>
              <a:t>文件的概念</a:t>
            </a:r>
            <a:endParaRPr lang="en-US" altLang="zh-CN" b="1"/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/>
              <a:t>文件的打开和关闭；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/>
              <a:t>涉及文件操作的函数（</a:t>
            </a:r>
            <a:r>
              <a:rPr lang="en-US" altLang="zh-CN" b="1"/>
              <a:t>4</a:t>
            </a:r>
            <a:r>
              <a:rPr lang="zh-CN" altLang="en-US" b="1"/>
              <a:t>对）；</a:t>
            </a:r>
            <a:endParaRPr lang="en-US" altLang="zh-CN" b="1"/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     </a:t>
            </a:r>
            <a:r>
              <a:rPr lang="zh-CN" altLang="en-US" b="1"/>
              <a:t>重点：文件的读写操作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8D9D9F1D-36AA-40E5-8858-88B04CC11F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16650" y="5300663"/>
            <a:ext cx="2617788" cy="1081087"/>
            <a:chOff x="1824" y="2592"/>
            <a:chExt cx="2313" cy="955"/>
          </a:xfrm>
        </p:grpSpPr>
        <p:grpSp>
          <p:nvGrpSpPr>
            <p:cNvPr id="4102" name="Group 5">
              <a:extLst>
                <a:ext uri="{FF2B5EF4-FFF2-40B4-BE49-F238E27FC236}">
                  <a16:creationId xmlns:a16="http://schemas.microsoft.com/office/drawing/2014/main" id="{8FA09063-75CD-47B3-8090-152EEB2F39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24" y="2611"/>
              <a:ext cx="464" cy="915"/>
              <a:chOff x="3460" y="3383"/>
              <a:chExt cx="464" cy="915"/>
            </a:xfrm>
          </p:grpSpPr>
          <p:sp>
            <p:nvSpPr>
              <p:cNvPr id="4140" name="Freeform 6">
                <a:extLst>
                  <a:ext uri="{FF2B5EF4-FFF2-40B4-BE49-F238E27FC236}">
                    <a16:creationId xmlns:a16="http://schemas.microsoft.com/office/drawing/2014/main" id="{D8EB2F7C-3C27-4E7D-9F5D-C0D3247979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72" y="3383"/>
                <a:ext cx="191" cy="204"/>
              </a:xfrm>
              <a:custGeom>
                <a:avLst/>
                <a:gdLst>
                  <a:gd name="T0" fmla="*/ 64 w 191"/>
                  <a:gd name="T1" fmla="*/ 97 h 204"/>
                  <a:gd name="T2" fmla="*/ 60 w 191"/>
                  <a:gd name="T3" fmla="*/ 68 h 204"/>
                  <a:gd name="T4" fmla="*/ 60 w 191"/>
                  <a:gd name="T5" fmla="*/ 40 h 204"/>
                  <a:gd name="T6" fmla="*/ 68 w 191"/>
                  <a:gd name="T7" fmla="*/ 16 h 204"/>
                  <a:gd name="T8" fmla="*/ 86 w 191"/>
                  <a:gd name="T9" fmla="*/ 6 h 204"/>
                  <a:gd name="T10" fmla="*/ 111 w 191"/>
                  <a:gd name="T11" fmla="*/ 0 h 204"/>
                  <a:gd name="T12" fmla="*/ 142 w 191"/>
                  <a:gd name="T13" fmla="*/ 11 h 204"/>
                  <a:gd name="T14" fmla="*/ 165 w 191"/>
                  <a:gd name="T15" fmla="*/ 41 h 204"/>
                  <a:gd name="T16" fmla="*/ 183 w 191"/>
                  <a:gd name="T17" fmla="*/ 88 h 204"/>
                  <a:gd name="T18" fmla="*/ 189 w 191"/>
                  <a:gd name="T19" fmla="*/ 124 h 204"/>
                  <a:gd name="T20" fmla="*/ 190 w 191"/>
                  <a:gd name="T21" fmla="*/ 168 h 204"/>
                  <a:gd name="T22" fmla="*/ 180 w 191"/>
                  <a:gd name="T23" fmla="*/ 192 h 204"/>
                  <a:gd name="T24" fmla="*/ 164 w 191"/>
                  <a:gd name="T25" fmla="*/ 203 h 204"/>
                  <a:gd name="T26" fmla="*/ 133 w 191"/>
                  <a:gd name="T27" fmla="*/ 203 h 204"/>
                  <a:gd name="T28" fmla="*/ 110 w 191"/>
                  <a:gd name="T29" fmla="*/ 188 h 204"/>
                  <a:gd name="T30" fmla="*/ 89 w 191"/>
                  <a:gd name="T31" fmla="*/ 157 h 204"/>
                  <a:gd name="T32" fmla="*/ 72 w 191"/>
                  <a:gd name="T33" fmla="*/ 132 h 204"/>
                  <a:gd name="T34" fmla="*/ 6 w 191"/>
                  <a:gd name="T35" fmla="*/ 125 h 204"/>
                  <a:gd name="T36" fmla="*/ 0 w 191"/>
                  <a:gd name="T37" fmla="*/ 114 h 204"/>
                  <a:gd name="T38" fmla="*/ 2 w 191"/>
                  <a:gd name="T39" fmla="*/ 107 h 204"/>
                  <a:gd name="T40" fmla="*/ 67 w 191"/>
                  <a:gd name="T41" fmla="*/ 106 h 204"/>
                  <a:gd name="T42" fmla="*/ 64 w 191"/>
                  <a:gd name="T43" fmla="*/ 97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1"/>
                  <a:gd name="T67" fmla="*/ 0 h 204"/>
                  <a:gd name="T68" fmla="*/ 191 w 191"/>
                  <a:gd name="T69" fmla="*/ 204 h 20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1" h="204">
                    <a:moveTo>
                      <a:pt x="64" y="97"/>
                    </a:moveTo>
                    <a:lnTo>
                      <a:pt x="60" y="68"/>
                    </a:lnTo>
                    <a:lnTo>
                      <a:pt x="60" y="40"/>
                    </a:lnTo>
                    <a:lnTo>
                      <a:pt x="68" y="16"/>
                    </a:lnTo>
                    <a:lnTo>
                      <a:pt x="86" y="6"/>
                    </a:lnTo>
                    <a:lnTo>
                      <a:pt x="111" y="0"/>
                    </a:lnTo>
                    <a:lnTo>
                      <a:pt x="142" y="11"/>
                    </a:lnTo>
                    <a:lnTo>
                      <a:pt x="165" y="41"/>
                    </a:lnTo>
                    <a:lnTo>
                      <a:pt x="183" y="88"/>
                    </a:lnTo>
                    <a:lnTo>
                      <a:pt x="189" y="124"/>
                    </a:lnTo>
                    <a:lnTo>
                      <a:pt x="190" y="168"/>
                    </a:lnTo>
                    <a:lnTo>
                      <a:pt x="180" y="192"/>
                    </a:lnTo>
                    <a:lnTo>
                      <a:pt x="164" y="203"/>
                    </a:lnTo>
                    <a:lnTo>
                      <a:pt x="133" y="203"/>
                    </a:lnTo>
                    <a:lnTo>
                      <a:pt x="110" y="188"/>
                    </a:lnTo>
                    <a:lnTo>
                      <a:pt x="89" y="157"/>
                    </a:lnTo>
                    <a:lnTo>
                      <a:pt x="72" y="132"/>
                    </a:lnTo>
                    <a:lnTo>
                      <a:pt x="6" y="125"/>
                    </a:lnTo>
                    <a:lnTo>
                      <a:pt x="0" y="114"/>
                    </a:lnTo>
                    <a:lnTo>
                      <a:pt x="2" y="107"/>
                    </a:lnTo>
                    <a:lnTo>
                      <a:pt x="67" y="106"/>
                    </a:lnTo>
                    <a:lnTo>
                      <a:pt x="64" y="9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1" name="Freeform 7">
                <a:extLst>
                  <a:ext uri="{FF2B5EF4-FFF2-40B4-BE49-F238E27FC236}">
                    <a16:creationId xmlns:a16="http://schemas.microsoft.com/office/drawing/2014/main" id="{BE9B8058-CE19-46EF-B18F-C0A3B580D1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60" y="3533"/>
                <a:ext cx="374" cy="136"/>
              </a:xfrm>
              <a:custGeom>
                <a:avLst/>
                <a:gdLst>
                  <a:gd name="T0" fmla="*/ 372 w 374"/>
                  <a:gd name="T1" fmla="*/ 113 h 136"/>
                  <a:gd name="T2" fmla="*/ 323 w 374"/>
                  <a:gd name="T3" fmla="*/ 97 h 136"/>
                  <a:gd name="T4" fmla="*/ 304 w 374"/>
                  <a:gd name="T5" fmla="*/ 92 h 136"/>
                  <a:gd name="T6" fmla="*/ 247 w 374"/>
                  <a:gd name="T7" fmla="*/ 78 h 136"/>
                  <a:gd name="T8" fmla="*/ 135 w 374"/>
                  <a:gd name="T9" fmla="*/ 46 h 136"/>
                  <a:gd name="T10" fmla="*/ 61 w 374"/>
                  <a:gd name="T11" fmla="*/ 24 h 136"/>
                  <a:gd name="T12" fmla="*/ 11 w 374"/>
                  <a:gd name="T13" fmla="*/ 0 h 136"/>
                  <a:gd name="T14" fmla="*/ 0 w 374"/>
                  <a:gd name="T15" fmla="*/ 7 h 136"/>
                  <a:gd name="T16" fmla="*/ 7 w 374"/>
                  <a:gd name="T17" fmla="*/ 17 h 136"/>
                  <a:gd name="T18" fmla="*/ 43 w 374"/>
                  <a:gd name="T19" fmla="*/ 35 h 136"/>
                  <a:gd name="T20" fmla="*/ 67 w 374"/>
                  <a:gd name="T21" fmla="*/ 39 h 136"/>
                  <a:gd name="T22" fmla="*/ 57 w 374"/>
                  <a:gd name="T23" fmla="*/ 50 h 136"/>
                  <a:gd name="T24" fmla="*/ 61 w 374"/>
                  <a:gd name="T25" fmla="*/ 67 h 136"/>
                  <a:gd name="T26" fmla="*/ 90 w 374"/>
                  <a:gd name="T27" fmla="*/ 86 h 136"/>
                  <a:gd name="T28" fmla="*/ 121 w 374"/>
                  <a:gd name="T29" fmla="*/ 93 h 136"/>
                  <a:gd name="T30" fmla="*/ 139 w 374"/>
                  <a:gd name="T31" fmla="*/ 81 h 136"/>
                  <a:gd name="T32" fmla="*/ 146 w 374"/>
                  <a:gd name="T33" fmla="*/ 64 h 136"/>
                  <a:gd name="T34" fmla="*/ 187 w 374"/>
                  <a:gd name="T35" fmla="*/ 72 h 136"/>
                  <a:gd name="T36" fmla="*/ 226 w 374"/>
                  <a:gd name="T37" fmla="*/ 88 h 136"/>
                  <a:gd name="T38" fmla="*/ 272 w 374"/>
                  <a:gd name="T39" fmla="*/ 104 h 136"/>
                  <a:gd name="T40" fmla="*/ 307 w 374"/>
                  <a:gd name="T41" fmla="*/ 120 h 136"/>
                  <a:gd name="T42" fmla="*/ 343 w 374"/>
                  <a:gd name="T43" fmla="*/ 133 h 136"/>
                  <a:gd name="T44" fmla="*/ 362 w 374"/>
                  <a:gd name="T45" fmla="*/ 135 h 136"/>
                  <a:gd name="T46" fmla="*/ 373 w 374"/>
                  <a:gd name="T47" fmla="*/ 126 h 136"/>
                  <a:gd name="T48" fmla="*/ 372 w 374"/>
                  <a:gd name="T49" fmla="*/ 113 h 1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74"/>
                  <a:gd name="T76" fmla="*/ 0 h 136"/>
                  <a:gd name="T77" fmla="*/ 374 w 374"/>
                  <a:gd name="T78" fmla="*/ 136 h 1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74" h="136">
                    <a:moveTo>
                      <a:pt x="372" y="113"/>
                    </a:moveTo>
                    <a:lnTo>
                      <a:pt x="323" y="97"/>
                    </a:lnTo>
                    <a:lnTo>
                      <a:pt x="304" y="92"/>
                    </a:lnTo>
                    <a:lnTo>
                      <a:pt x="247" y="78"/>
                    </a:lnTo>
                    <a:lnTo>
                      <a:pt x="135" y="46"/>
                    </a:lnTo>
                    <a:lnTo>
                      <a:pt x="61" y="24"/>
                    </a:lnTo>
                    <a:lnTo>
                      <a:pt x="11" y="0"/>
                    </a:lnTo>
                    <a:lnTo>
                      <a:pt x="0" y="7"/>
                    </a:lnTo>
                    <a:lnTo>
                      <a:pt x="7" y="17"/>
                    </a:lnTo>
                    <a:lnTo>
                      <a:pt x="43" y="35"/>
                    </a:lnTo>
                    <a:lnTo>
                      <a:pt x="67" y="39"/>
                    </a:lnTo>
                    <a:lnTo>
                      <a:pt x="57" y="50"/>
                    </a:lnTo>
                    <a:lnTo>
                      <a:pt x="61" y="67"/>
                    </a:lnTo>
                    <a:lnTo>
                      <a:pt x="90" y="86"/>
                    </a:lnTo>
                    <a:lnTo>
                      <a:pt x="121" y="93"/>
                    </a:lnTo>
                    <a:lnTo>
                      <a:pt x="139" y="81"/>
                    </a:lnTo>
                    <a:lnTo>
                      <a:pt x="146" y="64"/>
                    </a:lnTo>
                    <a:lnTo>
                      <a:pt x="187" y="72"/>
                    </a:lnTo>
                    <a:lnTo>
                      <a:pt x="226" y="88"/>
                    </a:lnTo>
                    <a:lnTo>
                      <a:pt x="272" y="104"/>
                    </a:lnTo>
                    <a:lnTo>
                      <a:pt x="307" y="120"/>
                    </a:lnTo>
                    <a:lnTo>
                      <a:pt x="343" y="133"/>
                    </a:lnTo>
                    <a:lnTo>
                      <a:pt x="362" y="135"/>
                    </a:lnTo>
                    <a:lnTo>
                      <a:pt x="373" y="126"/>
                    </a:lnTo>
                    <a:lnTo>
                      <a:pt x="372" y="1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" name="Freeform 8">
                <a:extLst>
                  <a:ext uri="{FF2B5EF4-FFF2-40B4-BE49-F238E27FC236}">
                    <a16:creationId xmlns:a16="http://schemas.microsoft.com/office/drawing/2014/main" id="{1FF78AA1-9C6B-489C-BB5F-A1A46EF166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9" y="3601"/>
                <a:ext cx="125" cy="390"/>
              </a:xfrm>
              <a:custGeom>
                <a:avLst/>
                <a:gdLst>
                  <a:gd name="T0" fmla="*/ 19 w 125"/>
                  <a:gd name="T1" fmla="*/ 19 h 390"/>
                  <a:gd name="T2" fmla="*/ 27 w 125"/>
                  <a:gd name="T3" fmla="*/ 4 h 390"/>
                  <a:gd name="T4" fmla="*/ 49 w 125"/>
                  <a:gd name="T5" fmla="*/ 0 h 390"/>
                  <a:gd name="T6" fmla="*/ 76 w 125"/>
                  <a:gd name="T7" fmla="*/ 14 h 390"/>
                  <a:gd name="T8" fmla="*/ 101 w 125"/>
                  <a:gd name="T9" fmla="*/ 60 h 390"/>
                  <a:gd name="T10" fmla="*/ 112 w 125"/>
                  <a:gd name="T11" fmla="*/ 96 h 390"/>
                  <a:gd name="T12" fmla="*/ 121 w 125"/>
                  <a:gd name="T13" fmla="*/ 139 h 390"/>
                  <a:gd name="T14" fmla="*/ 124 w 125"/>
                  <a:gd name="T15" fmla="*/ 198 h 390"/>
                  <a:gd name="T16" fmla="*/ 123 w 125"/>
                  <a:gd name="T17" fmla="*/ 250 h 390"/>
                  <a:gd name="T18" fmla="*/ 121 w 125"/>
                  <a:gd name="T19" fmla="*/ 312 h 390"/>
                  <a:gd name="T20" fmla="*/ 117 w 125"/>
                  <a:gd name="T21" fmla="*/ 359 h 390"/>
                  <a:gd name="T22" fmla="*/ 106 w 125"/>
                  <a:gd name="T23" fmla="*/ 378 h 390"/>
                  <a:gd name="T24" fmla="*/ 88 w 125"/>
                  <a:gd name="T25" fmla="*/ 386 h 390"/>
                  <a:gd name="T26" fmla="*/ 66 w 125"/>
                  <a:gd name="T27" fmla="*/ 389 h 390"/>
                  <a:gd name="T28" fmla="*/ 38 w 125"/>
                  <a:gd name="T29" fmla="*/ 382 h 390"/>
                  <a:gd name="T30" fmla="*/ 17 w 125"/>
                  <a:gd name="T31" fmla="*/ 373 h 390"/>
                  <a:gd name="T32" fmla="*/ 6 w 125"/>
                  <a:gd name="T33" fmla="*/ 351 h 390"/>
                  <a:gd name="T34" fmla="*/ 0 w 125"/>
                  <a:gd name="T35" fmla="*/ 312 h 390"/>
                  <a:gd name="T36" fmla="*/ 2 w 125"/>
                  <a:gd name="T37" fmla="*/ 264 h 390"/>
                  <a:gd name="T38" fmla="*/ 13 w 125"/>
                  <a:gd name="T39" fmla="*/ 232 h 390"/>
                  <a:gd name="T40" fmla="*/ 17 w 125"/>
                  <a:gd name="T41" fmla="*/ 182 h 390"/>
                  <a:gd name="T42" fmla="*/ 15 w 125"/>
                  <a:gd name="T43" fmla="*/ 157 h 390"/>
                  <a:gd name="T44" fmla="*/ 9 w 125"/>
                  <a:gd name="T45" fmla="*/ 128 h 390"/>
                  <a:gd name="T46" fmla="*/ 4 w 125"/>
                  <a:gd name="T47" fmla="*/ 100 h 390"/>
                  <a:gd name="T48" fmla="*/ 2 w 125"/>
                  <a:gd name="T49" fmla="*/ 65 h 390"/>
                  <a:gd name="T50" fmla="*/ 2 w 125"/>
                  <a:gd name="T51" fmla="*/ 40 h 390"/>
                  <a:gd name="T52" fmla="*/ 11 w 125"/>
                  <a:gd name="T53" fmla="*/ 26 h 390"/>
                  <a:gd name="T54" fmla="*/ 19 w 125"/>
                  <a:gd name="T55" fmla="*/ 19 h 3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5"/>
                  <a:gd name="T85" fmla="*/ 0 h 390"/>
                  <a:gd name="T86" fmla="*/ 125 w 125"/>
                  <a:gd name="T87" fmla="*/ 390 h 39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5" h="390">
                    <a:moveTo>
                      <a:pt x="19" y="19"/>
                    </a:moveTo>
                    <a:lnTo>
                      <a:pt x="27" y="4"/>
                    </a:lnTo>
                    <a:lnTo>
                      <a:pt x="49" y="0"/>
                    </a:lnTo>
                    <a:lnTo>
                      <a:pt x="76" y="14"/>
                    </a:lnTo>
                    <a:lnTo>
                      <a:pt x="101" y="60"/>
                    </a:lnTo>
                    <a:lnTo>
                      <a:pt x="112" y="96"/>
                    </a:lnTo>
                    <a:lnTo>
                      <a:pt x="121" y="139"/>
                    </a:lnTo>
                    <a:lnTo>
                      <a:pt x="124" y="198"/>
                    </a:lnTo>
                    <a:lnTo>
                      <a:pt x="123" y="250"/>
                    </a:lnTo>
                    <a:lnTo>
                      <a:pt x="121" y="312"/>
                    </a:lnTo>
                    <a:lnTo>
                      <a:pt x="117" y="359"/>
                    </a:lnTo>
                    <a:lnTo>
                      <a:pt x="106" y="378"/>
                    </a:lnTo>
                    <a:lnTo>
                      <a:pt x="88" y="386"/>
                    </a:lnTo>
                    <a:lnTo>
                      <a:pt x="66" y="389"/>
                    </a:lnTo>
                    <a:lnTo>
                      <a:pt x="38" y="382"/>
                    </a:lnTo>
                    <a:lnTo>
                      <a:pt x="17" y="373"/>
                    </a:lnTo>
                    <a:lnTo>
                      <a:pt x="6" y="351"/>
                    </a:lnTo>
                    <a:lnTo>
                      <a:pt x="0" y="312"/>
                    </a:lnTo>
                    <a:lnTo>
                      <a:pt x="2" y="264"/>
                    </a:lnTo>
                    <a:lnTo>
                      <a:pt x="13" y="232"/>
                    </a:lnTo>
                    <a:lnTo>
                      <a:pt x="17" y="182"/>
                    </a:lnTo>
                    <a:lnTo>
                      <a:pt x="15" y="157"/>
                    </a:lnTo>
                    <a:lnTo>
                      <a:pt x="9" y="128"/>
                    </a:lnTo>
                    <a:lnTo>
                      <a:pt x="4" y="100"/>
                    </a:lnTo>
                    <a:lnTo>
                      <a:pt x="2" y="65"/>
                    </a:lnTo>
                    <a:lnTo>
                      <a:pt x="2" y="40"/>
                    </a:lnTo>
                    <a:lnTo>
                      <a:pt x="11" y="26"/>
                    </a:lnTo>
                    <a:lnTo>
                      <a:pt x="19" y="1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Freeform 9">
                <a:extLst>
                  <a:ext uri="{FF2B5EF4-FFF2-40B4-BE49-F238E27FC236}">
                    <a16:creationId xmlns:a16="http://schemas.microsoft.com/office/drawing/2014/main" id="{CBC41703-8450-4DD1-9298-D448441ED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61" y="3925"/>
                <a:ext cx="159" cy="373"/>
              </a:xfrm>
              <a:custGeom>
                <a:avLst/>
                <a:gdLst>
                  <a:gd name="T0" fmla="*/ 99 w 159"/>
                  <a:gd name="T1" fmla="*/ 0 h 373"/>
                  <a:gd name="T2" fmla="*/ 128 w 159"/>
                  <a:gd name="T3" fmla="*/ 7 h 373"/>
                  <a:gd name="T4" fmla="*/ 133 w 159"/>
                  <a:gd name="T5" fmla="*/ 30 h 373"/>
                  <a:gd name="T6" fmla="*/ 135 w 159"/>
                  <a:gd name="T7" fmla="*/ 72 h 373"/>
                  <a:gd name="T8" fmla="*/ 128 w 159"/>
                  <a:gd name="T9" fmla="*/ 122 h 373"/>
                  <a:gd name="T10" fmla="*/ 122 w 159"/>
                  <a:gd name="T11" fmla="*/ 177 h 373"/>
                  <a:gd name="T12" fmla="*/ 117 w 159"/>
                  <a:gd name="T13" fmla="*/ 238 h 373"/>
                  <a:gd name="T14" fmla="*/ 121 w 159"/>
                  <a:gd name="T15" fmla="*/ 269 h 373"/>
                  <a:gd name="T16" fmla="*/ 129 w 159"/>
                  <a:gd name="T17" fmla="*/ 298 h 373"/>
                  <a:gd name="T18" fmla="*/ 150 w 159"/>
                  <a:gd name="T19" fmla="*/ 326 h 373"/>
                  <a:gd name="T20" fmla="*/ 158 w 159"/>
                  <a:gd name="T21" fmla="*/ 337 h 373"/>
                  <a:gd name="T22" fmla="*/ 154 w 159"/>
                  <a:gd name="T23" fmla="*/ 348 h 373"/>
                  <a:gd name="T24" fmla="*/ 131 w 159"/>
                  <a:gd name="T25" fmla="*/ 348 h 373"/>
                  <a:gd name="T26" fmla="*/ 97 w 159"/>
                  <a:gd name="T27" fmla="*/ 354 h 373"/>
                  <a:gd name="T28" fmla="*/ 51 w 159"/>
                  <a:gd name="T29" fmla="*/ 366 h 373"/>
                  <a:gd name="T30" fmla="*/ 22 w 159"/>
                  <a:gd name="T31" fmla="*/ 372 h 373"/>
                  <a:gd name="T32" fmla="*/ 4 w 159"/>
                  <a:gd name="T33" fmla="*/ 359 h 373"/>
                  <a:gd name="T34" fmla="*/ 0 w 159"/>
                  <a:gd name="T35" fmla="*/ 340 h 373"/>
                  <a:gd name="T36" fmla="*/ 22 w 159"/>
                  <a:gd name="T37" fmla="*/ 334 h 373"/>
                  <a:gd name="T38" fmla="*/ 60 w 159"/>
                  <a:gd name="T39" fmla="*/ 333 h 373"/>
                  <a:gd name="T40" fmla="*/ 103 w 159"/>
                  <a:gd name="T41" fmla="*/ 333 h 373"/>
                  <a:gd name="T42" fmla="*/ 135 w 159"/>
                  <a:gd name="T43" fmla="*/ 334 h 373"/>
                  <a:gd name="T44" fmla="*/ 133 w 159"/>
                  <a:gd name="T45" fmla="*/ 329 h 373"/>
                  <a:gd name="T46" fmla="*/ 119 w 159"/>
                  <a:gd name="T47" fmla="*/ 315 h 373"/>
                  <a:gd name="T48" fmla="*/ 107 w 159"/>
                  <a:gd name="T49" fmla="*/ 290 h 373"/>
                  <a:gd name="T50" fmla="*/ 97 w 159"/>
                  <a:gd name="T51" fmla="*/ 258 h 373"/>
                  <a:gd name="T52" fmla="*/ 97 w 159"/>
                  <a:gd name="T53" fmla="*/ 236 h 373"/>
                  <a:gd name="T54" fmla="*/ 103 w 159"/>
                  <a:gd name="T55" fmla="*/ 172 h 373"/>
                  <a:gd name="T56" fmla="*/ 103 w 159"/>
                  <a:gd name="T57" fmla="*/ 126 h 373"/>
                  <a:gd name="T58" fmla="*/ 99 w 159"/>
                  <a:gd name="T59" fmla="*/ 76 h 373"/>
                  <a:gd name="T60" fmla="*/ 92 w 159"/>
                  <a:gd name="T61" fmla="*/ 52 h 373"/>
                  <a:gd name="T62" fmla="*/ 86 w 159"/>
                  <a:gd name="T63" fmla="*/ 22 h 373"/>
                  <a:gd name="T64" fmla="*/ 96 w 159"/>
                  <a:gd name="T65" fmla="*/ 7 h 373"/>
                  <a:gd name="T66" fmla="*/ 99 w 159"/>
                  <a:gd name="T67" fmla="*/ 0 h 37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9"/>
                  <a:gd name="T103" fmla="*/ 0 h 373"/>
                  <a:gd name="T104" fmla="*/ 159 w 159"/>
                  <a:gd name="T105" fmla="*/ 373 h 37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9" h="373">
                    <a:moveTo>
                      <a:pt x="99" y="0"/>
                    </a:moveTo>
                    <a:lnTo>
                      <a:pt x="128" y="7"/>
                    </a:lnTo>
                    <a:lnTo>
                      <a:pt x="133" y="30"/>
                    </a:lnTo>
                    <a:lnTo>
                      <a:pt x="135" y="72"/>
                    </a:lnTo>
                    <a:lnTo>
                      <a:pt x="128" y="122"/>
                    </a:lnTo>
                    <a:lnTo>
                      <a:pt x="122" y="177"/>
                    </a:lnTo>
                    <a:lnTo>
                      <a:pt x="117" y="238"/>
                    </a:lnTo>
                    <a:lnTo>
                      <a:pt x="121" y="269"/>
                    </a:lnTo>
                    <a:lnTo>
                      <a:pt x="129" y="298"/>
                    </a:lnTo>
                    <a:lnTo>
                      <a:pt x="150" y="326"/>
                    </a:lnTo>
                    <a:lnTo>
                      <a:pt x="158" y="337"/>
                    </a:lnTo>
                    <a:lnTo>
                      <a:pt x="154" y="348"/>
                    </a:lnTo>
                    <a:lnTo>
                      <a:pt x="131" y="348"/>
                    </a:lnTo>
                    <a:lnTo>
                      <a:pt x="97" y="354"/>
                    </a:lnTo>
                    <a:lnTo>
                      <a:pt x="51" y="366"/>
                    </a:lnTo>
                    <a:lnTo>
                      <a:pt x="22" y="372"/>
                    </a:lnTo>
                    <a:lnTo>
                      <a:pt x="4" y="359"/>
                    </a:lnTo>
                    <a:lnTo>
                      <a:pt x="0" y="340"/>
                    </a:lnTo>
                    <a:lnTo>
                      <a:pt x="22" y="334"/>
                    </a:lnTo>
                    <a:lnTo>
                      <a:pt x="60" y="333"/>
                    </a:lnTo>
                    <a:lnTo>
                      <a:pt x="103" y="333"/>
                    </a:lnTo>
                    <a:lnTo>
                      <a:pt x="135" y="334"/>
                    </a:lnTo>
                    <a:lnTo>
                      <a:pt x="133" y="329"/>
                    </a:lnTo>
                    <a:lnTo>
                      <a:pt x="119" y="315"/>
                    </a:lnTo>
                    <a:lnTo>
                      <a:pt x="107" y="290"/>
                    </a:lnTo>
                    <a:lnTo>
                      <a:pt x="97" y="258"/>
                    </a:lnTo>
                    <a:lnTo>
                      <a:pt x="97" y="236"/>
                    </a:lnTo>
                    <a:lnTo>
                      <a:pt x="103" y="172"/>
                    </a:lnTo>
                    <a:lnTo>
                      <a:pt x="103" y="126"/>
                    </a:lnTo>
                    <a:lnTo>
                      <a:pt x="99" y="76"/>
                    </a:lnTo>
                    <a:lnTo>
                      <a:pt x="92" y="52"/>
                    </a:lnTo>
                    <a:lnTo>
                      <a:pt x="86" y="22"/>
                    </a:lnTo>
                    <a:lnTo>
                      <a:pt x="96" y="7"/>
                    </a:lnTo>
                    <a:lnTo>
                      <a:pt x="99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" name="Freeform 10">
                <a:extLst>
                  <a:ext uri="{FF2B5EF4-FFF2-40B4-BE49-F238E27FC236}">
                    <a16:creationId xmlns:a16="http://schemas.microsoft.com/office/drawing/2014/main" id="{9D194376-6031-46B6-B4D5-1BCF478B41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98" y="3878"/>
                <a:ext cx="159" cy="365"/>
              </a:xfrm>
              <a:custGeom>
                <a:avLst/>
                <a:gdLst>
                  <a:gd name="T0" fmla="*/ 123 w 159"/>
                  <a:gd name="T1" fmla="*/ 0 h 365"/>
                  <a:gd name="T2" fmla="*/ 151 w 159"/>
                  <a:gd name="T3" fmla="*/ 8 h 365"/>
                  <a:gd name="T4" fmla="*/ 154 w 159"/>
                  <a:gd name="T5" fmla="*/ 31 h 365"/>
                  <a:gd name="T6" fmla="*/ 154 w 159"/>
                  <a:gd name="T7" fmla="*/ 74 h 365"/>
                  <a:gd name="T8" fmla="*/ 143 w 159"/>
                  <a:gd name="T9" fmla="*/ 123 h 365"/>
                  <a:gd name="T10" fmla="*/ 132 w 159"/>
                  <a:gd name="T11" fmla="*/ 177 h 365"/>
                  <a:gd name="T12" fmla="*/ 124 w 159"/>
                  <a:gd name="T13" fmla="*/ 236 h 365"/>
                  <a:gd name="T14" fmla="*/ 125 w 159"/>
                  <a:gd name="T15" fmla="*/ 267 h 365"/>
                  <a:gd name="T16" fmla="*/ 131 w 159"/>
                  <a:gd name="T17" fmla="*/ 298 h 365"/>
                  <a:gd name="T18" fmla="*/ 151 w 159"/>
                  <a:gd name="T19" fmla="*/ 327 h 365"/>
                  <a:gd name="T20" fmla="*/ 158 w 159"/>
                  <a:gd name="T21" fmla="*/ 339 h 365"/>
                  <a:gd name="T22" fmla="*/ 153 w 159"/>
                  <a:gd name="T23" fmla="*/ 350 h 365"/>
                  <a:gd name="T24" fmla="*/ 130 w 159"/>
                  <a:gd name="T25" fmla="*/ 348 h 365"/>
                  <a:gd name="T26" fmla="*/ 96 w 159"/>
                  <a:gd name="T27" fmla="*/ 352 h 365"/>
                  <a:gd name="T28" fmla="*/ 49 w 159"/>
                  <a:gd name="T29" fmla="*/ 360 h 365"/>
                  <a:gd name="T30" fmla="*/ 20 w 159"/>
                  <a:gd name="T31" fmla="*/ 364 h 365"/>
                  <a:gd name="T32" fmla="*/ 3 w 159"/>
                  <a:gd name="T33" fmla="*/ 350 h 365"/>
                  <a:gd name="T34" fmla="*/ 0 w 159"/>
                  <a:gd name="T35" fmla="*/ 330 h 365"/>
                  <a:gd name="T36" fmla="*/ 21 w 159"/>
                  <a:gd name="T37" fmla="*/ 326 h 365"/>
                  <a:gd name="T38" fmla="*/ 60 w 159"/>
                  <a:gd name="T39" fmla="*/ 328 h 365"/>
                  <a:gd name="T40" fmla="*/ 103 w 159"/>
                  <a:gd name="T41" fmla="*/ 330 h 365"/>
                  <a:gd name="T42" fmla="*/ 135 w 159"/>
                  <a:gd name="T43" fmla="*/ 334 h 365"/>
                  <a:gd name="T44" fmla="*/ 134 w 159"/>
                  <a:gd name="T45" fmla="*/ 329 h 365"/>
                  <a:gd name="T46" fmla="*/ 120 w 159"/>
                  <a:gd name="T47" fmla="*/ 314 h 365"/>
                  <a:gd name="T48" fmla="*/ 110 w 159"/>
                  <a:gd name="T49" fmla="*/ 288 h 365"/>
                  <a:gd name="T50" fmla="*/ 103 w 159"/>
                  <a:gd name="T51" fmla="*/ 256 h 365"/>
                  <a:gd name="T52" fmla="*/ 104 w 159"/>
                  <a:gd name="T53" fmla="*/ 234 h 365"/>
                  <a:gd name="T54" fmla="*/ 114 w 159"/>
                  <a:gd name="T55" fmla="*/ 170 h 365"/>
                  <a:gd name="T56" fmla="*/ 118 w 159"/>
                  <a:gd name="T57" fmla="*/ 125 h 365"/>
                  <a:gd name="T58" fmla="*/ 117 w 159"/>
                  <a:gd name="T59" fmla="*/ 74 h 365"/>
                  <a:gd name="T60" fmla="*/ 112 w 159"/>
                  <a:gd name="T61" fmla="*/ 50 h 365"/>
                  <a:gd name="T62" fmla="*/ 109 w 159"/>
                  <a:gd name="T63" fmla="*/ 20 h 365"/>
                  <a:gd name="T64" fmla="*/ 118 w 159"/>
                  <a:gd name="T65" fmla="*/ 6 h 365"/>
                  <a:gd name="T66" fmla="*/ 123 w 159"/>
                  <a:gd name="T67" fmla="*/ 0 h 3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9"/>
                  <a:gd name="T103" fmla="*/ 0 h 365"/>
                  <a:gd name="T104" fmla="*/ 159 w 159"/>
                  <a:gd name="T105" fmla="*/ 365 h 3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9" h="365">
                    <a:moveTo>
                      <a:pt x="123" y="0"/>
                    </a:moveTo>
                    <a:lnTo>
                      <a:pt x="151" y="8"/>
                    </a:lnTo>
                    <a:lnTo>
                      <a:pt x="154" y="31"/>
                    </a:lnTo>
                    <a:lnTo>
                      <a:pt x="154" y="74"/>
                    </a:lnTo>
                    <a:lnTo>
                      <a:pt x="143" y="123"/>
                    </a:lnTo>
                    <a:lnTo>
                      <a:pt x="132" y="177"/>
                    </a:lnTo>
                    <a:lnTo>
                      <a:pt x="124" y="236"/>
                    </a:lnTo>
                    <a:lnTo>
                      <a:pt x="125" y="267"/>
                    </a:lnTo>
                    <a:lnTo>
                      <a:pt x="131" y="298"/>
                    </a:lnTo>
                    <a:lnTo>
                      <a:pt x="151" y="327"/>
                    </a:lnTo>
                    <a:lnTo>
                      <a:pt x="158" y="339"/>
                    </a:lnTo>
                    <a:lnTo>
                      <a:pt x="153" y="350"/>
                    </a:lnTo>
                    <a:lnTo>
                      <a:pt x="130" y="348"/>
                    </a:lnTo>
                    <a:lnTo>
                      <a:pt x="96" y="352"/>
                    </a:lnTo>
                    <a:lnTo>
                      <a:pt x="49" y="360"/>
                    </a:lnTo>
                    <a:lnTo>
                      <a:pt x="20" y="364"/>
                    </a:lnTo>
                    <a:lnTo>
                      <a:pt x="3" y="350"/>
                    </a:lnTo>
                    <a:lnTo>
                      <a:pt x="0" y="330"/>
                    </a:lnTo>
                    <a:lnTo>
                      <a:pt x="21" y="326"/>
                    </a:lnTo>
                    <a:lnTo>
                      <a:pt x="60" y="328"/>
                    </a:lnTo>
                    <a:lnTo>
                      <a:pt x="103" y="330"/>
                    </a:lnTo>
                    <a:lnTo>
                      <a:pt x="135" y="334"/>
                    </a:lnTo>
                    <a:lnTo>
                      <a:pt x="134" y="329"/>
                    </a:lnTo>
                    <a:lnTo>
                      <a:pt x="120" y="314"/>
                    </a:lnTo>
                    <a:lnTo>
                      <a:pt x="110" y="288"/>
                    </a:lnTo>
                    <a:lnTo>
                      <a:pt x="103" y="256"/>
                    </a:lnTo>
                    <a:lnTo>
                      <a:pt x="104" y="234"/>
                    </a:lnTo>
                    <a:lnTo>
                      <a:pt x="114" y="170"/>
                    </a:lnTo>
                    <a:lnTo>
                      <a:pt x="118" y="125"/>
                    </a:lnTo>
                    <a:lnTo>
                      <a:pt x="117" y="74"/>
                    </a:lnTo>
                    <a:lnTo>
                      <a:pt x="112" y="50"/>
                    </a:lnTo>
                    <a:lnTo>
                      <a:pt x="109" y="20"/>
                    </a:lnTo>
                    <a:lnTo>
                      <a:pt x="118" y="6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3" name="Group 11">
              <a:extLst>
                <a:ext uri="{FF2B5EF4-FFF2-40B4-BE49-F238E27FC236}">
                  <a16:creationId xmlns:a16="http://schemas.microsoft.com/office/drawing/2014/main" id="{C8B928C8-BB29-478D-9960-DDF92AFD56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88" y="2703"/>
              <a:ext cx="327" cy="833"/>
              <a:chOff x="4924" y="3475"/>
              <a:chExt cx="327" cy="833"/>
            </a:xfrm>
          </p:grpSpPr>
          <p:sp>
            <p:nvSpPr>
              <p:cNvPr id="4135" name="Freeform 12">
                <a:extLst>
                  <a:ext uri="{FF2B5EF4-FFF2-40B4-BE49-F238E27FC236}">
                    <a16:creationId xmlns:a16="http://schemas.microsoft.com/office/drawing/2014/main" id="{83184BE6-13EF-4592-8757-9735512B43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8" y="3680"/>
                <a:ext cx="136" cy="336"/>
              </a:xfrm>
              <a:custGeom>
                <a:avLst/>
                <a:gdLst>
                  <a:gd name="T0" fmla="*/ 37 w 136"/>
                  <a:gd name="T1" fmla="*/ 14 h 336"/>
                  <a:gd name="T2" fmla="*/ 51 w 136"/>
                  <a:gd name="T3" fmla="*/ 4 h 336"/>
                  <a:gd name="T4" fmla="*/ 69 w 136"/>
                  <a:gd name="T5" fmla="*/ 0 h 336"/>
                  <a:gd name="T6" fmla="*/ 83 w 136"/>
                  <a:gd name="T7" fmla="*/ 2 h 336"/>
                  <a:gd name="T8" fmla="*/ 95 w 136"/>
                  <a:gd name="T9" fmla="*/ 18 h 336"/>
                  <a:gd name="T10" fmla="*/ 105 w 136"/>
                  <a:gd name="T11" fmla="*/ 50 h 336"/>
                  <a:gd name="T12" fmla="*/ 113 w 136"/>
                  <a:gd name="T13" fmla="*/ 92 h 336"/>
                  <a:gd name="T14" fmla="*/ 122 w 136"/>
                  <a:gd name="T15" fmla="*/ 134 h 336"/>
                  <a:gd name="T16" fmla="*/ 130 w 136"/>
                  <a:gd name="T17" fmla="*/ 170 h 336"/>
                  <a:gd name="T18" fmla="*/ 130 w 136"/>
                  <a:gd name="T19" fmla="*/ 211 h 336"/>
                  <a:gd name="T20" fmla="*/ 135 w 136"/>
                  <a:gd name="T21" fmla="*/ 260 h 336"/>
                  <a:gd name="T22" fmla="*/ 130 w 136"/>
                  <a:gd name="T23" fmla="*/ 289 h 336"/>
                  <a:gd name="T24" fmla="*/ 124 w 136"/>
                  <a:gd name="T25" fmla="*/ 314 h 336"/>
                  <a:gd name="T26" fmla="*/ 102 w 136"/>
                  <a:gd name="T27" fmla="*/ 328 h 336"/>
                  <a:gd name="T28" fmla="*/ 63 w 136"/>
                  <a:gd name="T29" fmla="*/ 335 h 336"/>
                  <a:gd name="T30" fmla="*/ 34 w 136"/>
                  <a:gd name="T31" fmla="*/ 327 h 336"/>
                  <a:gd name="T32" fmla="*/ 7 w 136"/>
                  <a:gd name="T33" fmla="*/ 307 h 336"/>
                  <a:gd name="T34" fmla="*/ 0 w 136"/>
                  <a:gd name="T35" fmla="*/ 275 h 336"/>
                  <a:gd name="T36" fmla="*/ 0 w 136"/>
                  <a:gd name="T37" fmla="*/ 242 h 336"/>
                  <a:gd name="T38" fmla="*/ 9 w 136"/>
                  <a:gd name="T39" fmla="*/ 180 h 336"/>
                  <a:gd name="T40" fmla="*/ 9 w 136"/>
                  <a:gd name="T41" fmla="*/ 132 h 336"/>
                  <a:gd name="T42" fmla="*/ 11 w 136"/>
                  <a:gd name="T43" fmla="*/ 85 h 336"/>
                  <a:gd name="T44" fmla="*/ 22 w 136"/>
                  <a:gd name="T45" fmla="*/ 56 h 336"/>
                  <a:gd name="T46" fmla="*/ 34 w 136"/>
                  <a:gd name="T47" fmla="*/ 36 h 336"/>
                  <a:gd name="T48" fmla="*/ 37 w 136"/>
                  <a:gd name="T49" fmla="*/ 14 h 3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6"/>
                  <a:gd name="T76" fmla="*/ 0 h 336"/>
                  <a:gd name="T77" fmla="*/ 136 w 136"/>
                  <a:gd name="T78" fmla="*/ 336 h 3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6" h="336">
                    <a:moveTo>
                      <a:pt x="37" y="14"/>
                    </a:moveTo>
                    <a:lnTo>
                      <a:pt x="51" y="4"/>
                    </a:lnTo>
                    <a:lnTo>
                      <a:pt x="69" y="0"/>
                    </a:lnTo>
                    <a:lnTo>
                      <a:pt x="83" y="2"/>
                    </a:lnTo>
                    <a:lnTo>
                      <a:pt x="95" y="18"/>
                    </a:lnTo>
                    <a:lnTo>
                      <a:pt x="105" y="50"/>
                    </a:lnTo>
                    <a:lnTo>
                      <a:pt x="113" y="92"/>
                    </a:lnTo>
                    <a:lnTo>
                      <a:pt x="122" y="134"/>
                    </a:lnTo>
                    <a:lnTo>
                      <a:pt x="130" y="170"/>
                    </a:lnTo>
                    <a:lnTo>
                      <a:pt x="130" y="211"/>
                    </a:lnTo>
                    <a:lnTo>
                      <a:pt x="135" y="260"/>
                    </a:lnTo>
                    <a:lnTo>
                      <a:pt x="130" y="289"/>
                    </a:lnTo>
                    <a:lnTo>
                      <a:pt x="124" y="314"/>
                    </a:lnTo>
                    <a:lnTo>
                      <a:pt x="102" y="328"/>
                    </a:lnTo>
                    <a:lnTo>
                      <a:pt x="63" y="335"/>
                    </a:lnTo>
                    <a:lnTo>
                      <a:pt x="34" y="327"/>
                    </a:lnTo>
                    <a:lnTo>
                      <a:pt x="7" y="307"/>
                    </a:lnTo>
                    <a:lnTo>
                      <a:pt x="0" y="275"/>
                    </a:lnTo>
                    <a:lnTo>
                      <a:pt x="0" y="242"/>
                    </a:lnTo>
                    <a:lnTo>
                      <a:pt x="9" y="180"/>
                    </a:lnTo>
                    <a:lnTo>
                      <a:pt x="9" y="132"/>
                    </a:lnTo>
                    <a:lnTo>
                      <a:pt x="11" y="85"/>
                    </a:lnTo>
                    <a:lnTo>
                      <a:pt x="22" y="56"/>
                    </a:lnTo>
                    <a:lnTo>
                      <a:pt x="34" y="36"/>
                    </a:lnTo>
                    <a:lnTo>
                      <a:pt x="37" y="14"/>
                    </a:lnTo>
                  </a:path>
                </a:pathLst>
              </a:cu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Freeform 13">
                <a:extLst>
                  <a:ext uri="{FF2B5EF4-FFF2-40B4-BE49-F238E27FC236}">
                    <a16:creationId xmlns:a16="http://schemas.microsoft.com/office/drawing/2014/main" id="{E8B0C49D-E539-4209-A0DF-7AB6E6BA28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88" y="3954"/>
                <a:ext cx="163" cy="333"/>
              </a:xfrm>
              <a:custGeom>
                <a:avLst/>
                <a:gdLst>
                  <a:gd name="T0" fmla="*/ 0 w 163"/>
                  <a:gd name="T1" fmla="*/ 29 h 333"/>
                  <a:gd name="T2" fmla="*/ 2 w 163"/>
                  <a:gd name="T3" fmla="*/ 4 h 333"/>
                  <a:gd name="T4" fmla="*/ 15 w 163"/>
                  <a:gd name="T5" fmla="*/ 0 h 333"/>
                  <a:gd name="T6" fmla="*/ 40 w 163"/>
                  <a:gd name="T7" fmla="*/ 1 h 333"/>
                  <a:gd name="T8" fmla="*/ 47 w 163"/>
                  <a:gd name="T9" fmla="*/ 23 h 333"/>
                  <a:gd name="T10" fmla="*/ 68 w 163"/>
                  <a:gd name="T11" fmla="*/ 68 h 333"/>
                  <a:gd name="T12" fmla="*/ 79 w 163"/>
                  <a:gd name="T13" fmla="*/ 104 h 333"/>
                  <a:gd name="T14" fmla="*/ 86 w 163"/>
                  <a:gd name="T15" fmla="*/ 146 h 333"/>
                  <a:gd name="T16" fmla="*/ 84 w 163"/>
                  <a:gd name="T17" fmla="*/ 171 h 333"/>
                  <a:gd name="T18" fmla="*/ 69 w 163"/>
                  <a:gd name="T19" fmla="*/ 211 h 333"/>
                  <a:gd name="T20" fmla="*/ 55 w 163"/>
                  <a:gd name="T21" fmla="*/ 248 h 333"/>
                  <a:gd name="T22" fmla="*/ 51 w 163"/>
                  <a:gd name="T23" fmla="*/ 279 h 333"/>
                  <a:gd name="T24" fmla="*/ 51 w 163"/>
                  <a:gd name="T25" fmla="*/ 291 h 333"/>
                  <a:gd name="T26" fmla="*/ 66 w 163"/>
                  <a:gd name="T27" fmla="*/ 293 h 333"/>
                  <a:gd name="T28" fmla="*/ 86 w 163"/>
                  <a:gd name="T29" fmla="*/ 286 h 333"/>
                  <a:gd name="T30" fmla="*/ 140 w 163"/>
                  <a:gd name="T31" fmla="*/ 291 h 333"/>
                  <a:gd name="T32" fmla="*/ 162 w 163"/>
                  <a:gd name="T33" fmla="*/ 304 h 333"/>
                  <a:gd name="T34" fmla="*/ 158 w 163"/>
                  <a:gd name="T35" fmla="*/ 312 h 333"/>
                  <a:gd name="T36" fmla="*/ 129 w 163"/>
                  <a:gd name="T37" fmla="*/ 329 h 333"/>
                  <a:gd name="T38" fmla="*/ 113 w 163"/>
                  <a:gd name="T39" fmla="*/ 332 h 333"/>
                  <a:gd name="T40" fmla="*/ 97 w 163"/>
                  <a:gd name="T41" fmla="*/ 318 h 333"/>
                  <a:gd name="T42" fmla="*/ 61 w 163"/>
                  <a:gd name="T43" fmla="*/ 311 h 333"/>
                  <a:gd name="T44" fmla="*/ 30 w 163"/>
                  <a:gd name="T45" fmla="*/ 311 h 333"/>
                  <a:gd name="T46" fmla="*/ 20 w 163"/>
                  <a:gd name="T47" fmla="*/ 308 h 333"/>
                  <a:gd name="T48" fmla="*/ 18 w 163"/>
                  <a:gd name="T49" fmla="*/ 297 h 333"/>
                  <a:gd name="T50" fmla="*/ 37 w 163"/>
                  <a:gd name="T51" fmla="*/ 241 h 333"/>
                  <a:gd name="T52" fmla="*/ 55 w 163"/>
                  <a:gd name="T53" fmla="*/ 198 h 333"/>
                  <a:gd name="T54" fmla="*/ 62 w 163"/>
                  <a:gd name="T55" fmla="*/ 169 h 333"/>
                  <a:gd name="T56" fmla="*/ 62 w 163"/>
                  <a:gd name="T57" fmla="*/ 130 h 333"/>
                  <a:gd name="T58" fmla="*/ 48 w 163"/>
                  <a:gd name="T59" fmla="*/ 94 h 333"/>
                  <a:gd name="T60" fmla="*/ 18 w 163"/>
                  <a:gd name="T61" fmla="*/ 57 h 333"/>
                  <a:gd name="T62" fmla="*/ 5 w 163"/>
                  <a:gd name="T63" fmla="*/ 40 h 333"/>
                  <a:gd name="T64" fmla="*/ 0 w 163"/>
                  <a:gd name="T65" fmla="*/ 29 h 3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3"/>
                  <a:gd name="T100" fmla="*/ 0 h 333"/>
                  <a:gd name="T101" fmla="*/ 163 w 163"/>
                  <a:gd name="T102" fmla="*/ 333 h 3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3" h="333">
                    <a:moveTo>
                      <a:pt x="0" y="29"/>
                    </a:moveTo>
                    <a:lnTo>
                      <a:pt x="2" y="4"/>
                    </a:lnTo>
                    <a:lnTo>
                      <a:pt x="15" y="0"/>
                    </a:lnTo>
                    <a:lnTo>
                      <a:pt x="40" y="1"/>
                    </a:lnTo>
                    <a:lnTo>
                      <a:pt x="47" y="23"/>
                    </a:lnTo>
                    <a:lnTo>
                      <a:pt x="68" y="68"/>
                    </a:lnTo>
                    <a:lnTo>
                      <a:pt x="79" y="104"/>
                    </a:lnTo>
                    <a:lnTo>
                      <a:pt x="86" y="146"/>
                    </a:lnTo>
                    <a:lnTo>
                      <a:pt x="84" y="171"/>
                    </a:lnTo>
                    <a:lnTo>
                      <a:pt x="69" y="211"/>
                    </a:lnTo>
                    <a:lnTo>
                      <a:pt x="55" y="248"/>
                    </a:lnTo>
                    <a:lnTo>
                      <a:pt x="51" y="279"/>
                    </a:lnTo>
                    <a:lnTo>
                      <a:pt x="51" y="291"/>
                    </a:lnTo>
                    <a:lnTo>
                      <a:pt x="66" y="293"/>
                    </a:lnTo>
                    <a:lnTo>
                      <a:pt x="86" y="286"/>
                    </a:lnTo>
                    <a:lnTo>
                      <a:pt x="140" y="291"/>
                    </a:lnTo>
                    <a:lnTo>
                      <a:pt x="162" y="304"/>
                    </a:lnTo>
                    <a:lnTo>
                      <a:pt x="158" y="312"/>
                    </a:lnTo>
                    <a:lnTo>
                      <a:pt x="129" y="329"/>
                    </a:lnTo>
                    <a:lnTo>
                      <a:pt x="113" y="332"/>
                    </a:lnTo>
                    <a:lnTo>
                      <a:pt x="97" y="318"/>
                    </a:lnTo>
                    <a:lnTo>
                      <a:pt x="61" y="311"/>
                    </a:lnTo>
                    <a:lnTo>
                      <a:pt x="30" y="311"/>
                    </a:lnTo>
                    <a:lnTo>
                      <a:pt x="20" y="308"/>
                    </a:lnTo>
                    <a:lnTo>
                      <a:pt x="18" y="297"/>
                    </a:lnTo>
                    <a:lnTo>
                      <a:pt x="37" y="241"/>
                    </a:lnTo>
                    <a:lnTo>
                      <a:pt x="55" y="198"/>
                    </a:lnTo>
                    <a:lnTo>
                      <a:pt x="62" y="169"/>
                    </a:lnTo>
                    <a:lnTo>
                      <a:pt x="62" y="130"/>
                    </a:lnTo>
                    <a:lnTo>
                      <a:pt x="48" y="94"/>
                    </a:lnTo>
                    <a:lnTo>
                      <a:pt x="18" y="57"/>
                    </a:lnTo>
                    <a:lnTo>
                      <a:pt x="5" y="40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14">
                <a:extLst>
                  <a:ext uri="{FF2B5EF4-FFF2-40B4-BE49-F238E27FC236}">
                    <a16:creationId xmlns:a16="http://schemas.microsoft.com/office/drawing/2014/main" id="{E1AE2FAE-DEDF-4772-B6BE-5F24A9F116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4" y="3958"/>
                <a:ext cx="144" cy="350"/>
              </a:xfrm>
              <a:custGeom>
                <a:avLst/>
                <a:gdLst>
                  <a:gd name="T0" fmla="*/ 84 w 144"/>
                  <a:gd name="T1" fmla="*/ 57 h 350"/>
                  <a:gd name="T2" fmla="*/ 93 w 144"/>
                  <a:gd name="T3" fmla="*/ 28 h 350"/>
                  <a:gd name="T4" fmla="*/ 111 w 144"/>
                  <a:gd name="T5" fmla="*/ 0 h 350"/>
                  <a:gd name="T6" fmla="*/ 128 w 144"/>
                  <a:gd name="T7" fmla="*/ 0 h 350"/>
                  <a:gd name="T8" fmla="*/ 143 w 144"/>
                  <a:gd name="T9" fmla="*/ 15 h 350"/>
                  <a:gd name="T10" fmla="*/ 142 w 144"/>
                  <a:gd name="T11" fmla="*/ 32 h 350"/>
                  <a:gd name="T12" fmla="*/ 121 w 144"/>
                  <a:gd name="T13" fmla="*/ 57 h 350"/>
                  <a:gd name="T14" fmla="*/ 99 w 144"/>
                  <a:gd name="T15" fmla="*/ 103 h 350"/>
                  <a:gd name="T16" fmla="*/ 90 w 144"/>
                  <a:gd name="T17" fmla="*/ 144 h 350"/>
                  <a:gd name="T18" fmla="*/ 88 w 144"/>
                  <a:gd name="T19" fmla="*/ 190 h 350"/>
                  <a:gd name="T20" fmla="*/ 99 w 144"/>
                  <a:gd name="T21" fmla="*/ 243 h 350"/>
                  <a:gd name="T22" fmla="*/ 110 w 144"/>
                  <a:gd name="T23" fmla="*/ 272 h 350"/>
                  <a:gd name="T24" fmla="*/ 121 w 144"/>
                  <a:gd name="T25" fmla="*/ 296 h 350"/>
                  <a:gd name="T26" fmla="*/ 124 w 144"/>
                  <a:gd name="T27" fmla="*/ 308 h 350"/>
                  <a:gd name="T28" fmla="*/ 122 w 144"/>
                  <a:gd name="T29" fmla="*/ 325 h 350"/>
                  <a:gd name="T30" fmla="*/ 104 w 144"/>
                  <a:gd name="T31" fmla="*/ 326 h 350"/>
                  <a:gd name="T32" fmla="*/ 60 w 144"/>
                  <a:gd name="T33" fmla="*/ 335 h 350"/>
                  <a:gd name="T34" fmla="*/ 21 w 144"/>
                  <a:gd name="T35" fmla="*/ 349 h 350"/>
                  <a:gd name="T36" fmla="*/ 13 w 144"/>
                  <a:gd name="T37" fmla="*/ 344 h 350"/>
                  <a:gd name="T38" fmla="*/ 0 w 144"/>
                  <a:gd name="T39" fmla="*/ 328 h 350"/>
                  <a:gd name="T40" fmla="*/ 4 w 144"/>
                  <a:gd name="T41" fmla="*/ 319 h 350"/>
                  <a:gd name="T42" fmla="*/ 42 w 144"/>
                  <a:gd name="T43" fmla="*/ 314 h 350"/>
                  <a:gd name="T44" fmla="*/ 75 w 144"/>
                  <a:gd name="T45" fmla="*/ 314 h 350"/>
                  <a:gd name="T46" fmla="*/ 93 w 144"/>
                  <a:gd name="T47" fmla="*/ 314 h 350"/>
                  <a:gd name="T48" fmla="*/ 104 w 144"/>
                  <a:gd name="T49" fmla="*/ 304 h 350"/>
                  <a:gd name="T50" fmla="*/ 99 w 144"/>
                  <a:gd name="T51" fmla="*/ 283 h 350"/>
                  <a:gd name="T52" fmla="*/ 81 w 144"/>
                  <a:gd name="T53" fmla="*/ 240 h 350"/>
                  <a:gd name="T54" fmla="*/ 70 w 144"/>
                  <a:gd name="T55" fmla="*/ 200 h 350"/>
                  <a:gd name="T56" fmla="*/ 67 w 144"/>
                  <a:gd name="T57" fmla="*/ 158 h 350"/>
                  <a:gd name="T58" fmla="*/ 70 w 144"/>
                  <a:gd name="T59" fmla="*/ 119 h 350"/>
                  <a:gd name="T60" fmla="*/ 77 w 144"/>
                  <a:gd name="T61" fmla="*/ 85 h 350"/>
                  <a:gd name="T62" fmla="*/ 84 w 144"/>
                  <a:gd name="T63" fmla="*/ 57 h 35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44"/>
                  <a:gd name="T97" fmla="*/ 0 h 350"/>
                  <a:gd name="T98" fmla="*/ 144 w 144"/>
                  <a:gd name="T99" fmla="*/ 350 h 35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44" h="350">
                    <a:moveTo>
                      <a:pt x="84" y="57"/>
                    </a:moveTo>
                    <a:lnTo>
                      <a:pt x="93" y="28"/>
                    </a:lnTo>
                    <a:lnTo>
                      <a:pt x="111" y="0"/>
                    </a:lnTo>
                    <a:lnTo>
                      <a:pt x="128" y="0"/>
                    </a:lnTo>
                    <a:lnTo>
                      <a:pt x="143" y="15"/>
                    </a:lnTo>
                    <a:lnTo>
                      <a:pt x="142" y="32"/>
                    </a:lnTo>
                    <a:lnTo>
                      <a:pt x="121" y="57"/>
                    </a:lnTo>
                    <a:lnTo>
                      <a:pt x="99" y="103"/>
                    </a:lnTo>
                    <a:lnTo>
                      <a:pt x="90" y="144"/>
                    </a:lnTo>
                    <a:lnTo>
                      <a:pt x="88" y="190"/>
                    </a:lnTo>
                    <a:lnTo>
                      <a:pt x="99" y="243"/>
                    </a:lnTo>
                    <a:lnTo>
                      <a:pt x="110" y="272"/>
                    </a:lnTo>
                    <a:lnTo>
                      <a:pt x="121" y="296"/>
                    </a:lnTo>
                    <a:lnTo>
                      <a:pt x="124" y="308"/>
                    </a:lnTo>
                    <a:lnTo>
                      <a:pt x="122" y="325"/>
                    </a:lnTo>
                    <a:lnTo>
                      <a:pt x="104" y="326"/>
                    </a:lnTo>
                    <a:lnTo>
                      <a:pt x="60" y="335"/>
                    </a:lnTo>
                    <a:lnTo>
                      <a:pt x="21" y="349"/>
                    </a:lnTo>
                    <a:lnTo>
                      <a:pt x="13" y="344"/>
                    </a:lnTo>
                    <a:lnTo>
                      <a:pt x="0" y="328"/>
                    </a:lnTo>
                    <a:lnTo>
                      <a:pt x="4" y="319"/>
                    </a:lnTo>
                    <a:lnTo>
                      <a:pt x="42" y="314"/>
                    </a:lnTo>
                    <a:lnTo>
                      <a:pt x="75" y="314"/>
                    </a:lnTo>
                    <a:lnTo>
                      <a:pt x="93" y="314"/>
                    </a:lnTo>
                    <a:lnTo>
                      <a:pt x="104" y="304"/>
                    </a:lnTo>
                    <a:lnTo>
                      <a:pt x="99" y="283"/>
                    </a:lnTo>
                    <a:lnTo>
                      <a:pt x="81" y="240"/>
                    </a:lnTo>
                    <a:lnTo>
                      <a:pt x="70" y="200"/>
                    </a:lnTo>
                    <a:lnTo>
                      <a:pt x="67" y="158"/>
                    </a:lnTo>
                    <a:lnTo>
                      <a:pt x="70" y="119"/>
                    </a:lnTo>
                    <a:lnTo>
                      <a:pt x="77" y="85"/>
                    </a:lnTo>
                    <a:lnTo>
                      <a:pt x="84" y="57"/>
                    </a:lnTo>
                  </a:path>
                </a:pathLst>
              </a:cu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Freeform 15">
                <a:extLst>
                  <a:ext uri="{FF2B5EF4-FFF2-40B4-BE49-F238E27FC236}">
                    <a16:creationId xmlns:a16="http://schemas.microsoft.com/office/drawing/2014/main" id="{6C02C75B-CFDE-4B41-8960-82C46B48CD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44" y="3687"/>
                <a:ext cx="103" cy="282"/>
              </a:xfrm>
              <a:custGeom>
                <a:avLst/>
                <a:gdLst>
                  <a:gd name="T0" fmla="*/ 52 w 103"/>
                  <a:gd name="T1" fmla="*/ 7 h 282"/>
                  <a:gd name="T2" fmla="*/ 72 w 103"/>
                  <a:gd name="T3" fmla="*/ 0 h 282"/>
                  <a:gd name="T4" fmla="*/ 94 w 103"/>
                  <a:gd name="T5" fmla="*/ 2 h 282"/>
                  <a:gd name="T6" fmla="*/ 102 w 103"/>
                  <a:gd name="T7" fmla="*/ 14 h 282"/>
                  <a:gd name="T8" fmla="*/ 97 w 103"/>
                  <a:gd name="T9" fmla="*/ 46 h 282"/>
                  <a:gd name="T10" fmla="*/ 73 w 103"/>
                  <a:gd name="T11" fmla="*/ 56 h 282"/>
                  <a:gd name="T12" fmla="*/ 45 w 103"/>
                  <a:gd name="T13" fmla="*/ 77 h 282"/>
                  <a:gd name="T14" fmla="*/ 34 w 103"/>
                  <a:gd name="T15" fmla="*/ 105 h 282"/>
                  <a:gd name="T16" fmla="*/ 26 w 103"/>
                  <a:gd name="T17" fmla="*/ 132 h 282"/>
                  <a:gd name="T18" fmla="*/ 23 w 103"/>
                  <a:gd name="T19" fmla="*/ 171 h 282"/>
                  <a:gd name="T20" fmla="*/ 27 w 103"/>
                  <a:gd name="T21" fmla="*/ 209 h 282"/>
                  <a:gd name="T22" fmla="*/ 33 w 103"/>
                  <a:gd name="T23" fmla="*/ 224 h 282"/>
                  <a:gd name="T24" fmla="*/ 41 w 103"/>
                  <a:gd name="T25" fmla="*/ 235 h 282"/>
                  <a:gd name="T26" fmla="*/ 55 w 103"/>
                  <a:gd name="T27" fmla="*/ 239 h 282"/>
                  <a:gd name="T28" fmla="*/ 55 w 103"/>
                  <a:gd name="T29" fmla="*/ 256 h 282"/>
                  <a:gd name="T30" fmla="*/ 34 w 103"/>
                  <a:gd name="T31" fmla="*/ 273 h 282"/>
                  <a:gd name="T32" fmla="*/ 23 w 103"/>
                  <a:gd name="T33" fmla="*/ 281 h 282"/>
                  <a:gd name="T34" fmla="*/ 9 w 103"/>
                  <a:gd name="T35" fmla="*/ 270 h 282"/>
                  <a:gd name="T36" fmla="*/ 0 w 103"/>
                  <a:gd name="T37" fmla="*/ 239 h 282"/>
                  <a:gd name="T38" fmla="*/ 0 w 103"/>
                  <a:gd name="T39" fmla="*/ 200 h 282"/>
                  <a:gd name="T40" fmla="*/ 2 w 103"/>
                  <a:gd name="T41" fmla="*/ 150 h 282"/>
                  <a:gd name="T42" fmla="*/ 16 w 103"/>
                  <a:gd name="T43" fmla="*/ 98 h 282"/>
                  <a:gd name="T44" fmla="*/ 33 w 103"/>
                  <a:gd name="T45" fmla="*/ 56 h 282"/>
                  <a:gd name="T46" fmla="*/ 45 w 103"/>
                  <a:gd name="T47" fmla="*/ 24 h 282"/>
                  <a:gd name="T48" fmla="*/ 52 w 103"/>
                  <a:gd name="T49" fmla="*/ 7 h 2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282"/>
                  <a:gd name="T77" fmla="*/ 103 w 103"/>
                  <a:gd name="T78" fmla="*/ 282 h 28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282">
                    <a:moveTo>
                      <a:pt x="52" y="7"/>
                    </a:moveTo>
                    <a:lnTo>
                      <a:pt x="72" y="0"/>
                    </a:lnTo>
                    <a:lnTo>
                      <a:pt x="94" y="2"/>
                    </a:lnTo>
                    <a:lnTo>
                      <a:pt x="102" y="14"/>
                    </a:lnTo>
                    <a:lnTo>
                      <a:pt x="97" y="46"/>
                    </a:lnTo>
                    <a:lnTo>
                      <a:pt x="73" y="56"/>
                    </a:lnTo>
                    <a:lnTo>
                      <a:pt x="45" y="77"/>
                    </a:lnTo>
                    <a:lnTo>
                      <a:pt x="34" y="105"/>
                    </a:lnTo>
                    <a:lnTo>
                      <a:pt x="26" y="132"/>
                    </a:lnTo>
                    <a:lnTo>
                      <a:pt x="23" y="171"/>
                    </a:lnTo>
                    <a:lnTo>
                      <a:pt x="27" y="209"/>
                    </a:lnTo>
                    <a:lnTo>
                      <a:pt x="33" y="224"/>
                    </a:lnTo>
                    <a:lnTo>
                      <a:pt x="41" y="235"/>
                    </a:lnTo>
                    <a:lnTo>
                      <a:pt x="55" y="239"/>
                    </a:lnTo>
                    <a:lnTo>
                      <a:pt x="55" y="256"/>
                    </a:lnTo>
                    <a:lnTo>
                      <a:pt x="34" y="273"/>
                    </a:lnTo>
                    <a:lnTo>
                      <a:pt x="23" y="281"/>
                    </a:lnTo>
                    <a:lnTo>
                      <a:pt x="9" y="270"/>
                    </a:lnTo>
                    <a:lnTo>
                      <a:pt x="0" y="239"/>
                    </a:lnTo>
                    <a:lnTo>
                      <a:pt x="0" y="200"/>
                    </a:lnTo>
                    <a:lnTo>
                      <a:pt x="2" y="150"/>
                    </a:lnTo>
                    <a:lnTo>
                      <a:pt x="16" y="98"/>
                    </a:lnTo>
                    <a:lnTo>
                      <a:pt x="33" y="56"/>
                    </a:lnTo>
                    <a:lnTo>
                      <a:pt x="45" y="24"/>
                    </a:lnTo>
                    <a:lnTo>
                      <a:pt x="52" y="7"/>
                    </a:lnTo>
                  </a:path>
                </a:pathLst>
              </a:cu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9" name="Freeform 16">
                <a:extLst>
                  <a:ext uri="{FF2B5EF4-FFF2-40B4-BE49-F238E27FC236}">
                    <a16:creationId xmlns:a16="http://schemas.microsoft.com/office/drawing/2014/main" id="{3624C74B-DE9E-4A03-9FDA-A8CE0C4AEB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35" y="3475"/>
                <a:ext cx="176" cy="201"/>
              </a:xfrm>
              <a:custGeom>
                <a:avLst/>
                <a:gdLst>
                  <a:gd name="T0" fmla="*/ 92 w 176"/>
                  <a:gd name="T1" fmla="*/ 3 h 201"/>
                  <a:gd name="T2" fmla="*/ 109 w 176"/>
                  <a:gd name="T3" fmla="*/ 0 h 201"/>
                  <a:gd name="T4" fmla="*/ 132 w 176"/>
                  <a:gd name="T5" fmla="*/ 10 h 201"/>
                  <a:gd name="T6" fmla="*/ 159 w 176"/>
                  <a:gd name="T7" fmla="*/ 41 h 201"/>
                  <a:gd name="T8" fmla="*/ 175 w 176"/>
                  <a:gd name="T9" fmla="*/ 86 h 201"/>
                  <a:gd name="T10" fmla="*/ 173 w 176"/>
                  <a:gd name="T11" fmla="*/ 116 h 201"/>
                  <a:gd name="T12" fmla="*/ 168 w 176"/>
                  <a:gd name="T13" fmla="*/ 153 h 201"/>
                  <a:gd name="T14" fmla="*/ 156 w 176"/>
                  <a:gd name="T15" fmla="*/ 179 h 201"/>
                  <a:gd name="T16" fmla="*/ 131 w 176"/>
                  <a:gd name="T17" fmla="*/ 200 h 201"/>
                  <a:gd name="T18" fmla="*/ 104 w 176"/>
                  <a:gd name="T19" fmla="*/ 195 h 201"/>
                  <a:gd name="T20" fmla="*/ 75 w 176"/>
                  <a:gd name="T21" fmla="*/ 175 h 201"/>
                  <a:gd name="T22" fmla="*/ 62 w 176"/>
                  <a:gd name="T23" fmla="*/ 144 h 201"/>
                  <a:gd name="T24" fmla="*/ 51 w 176"/>
                  <a:gd name="T25" fmla="*/ 123 h 201"/>
                  <a:gd name="T26" fmla="*/ 20 w 176"/>
                  <a:gd name="T27" fmla="*/ 137 h 201"/>
                  <a:gd name="T28" fmla="*/ 6 w 176"/>
                  <a:gd name="T29" fmla="*/ 137 h 201"/>
                  <a:gd name="T30" fmla="*/ 0 w 176"/>
                  <a:gd name="T31" fmla="*/ 134 h 201"/>
                  <a:gd name="T32" fmla="*/ 5 w 176"/>
                  <a:gd name="T33" fmla="*/ 123 h 201"/>
                  <a:gd name="T34" fmla="*/ 35 w 176"/>
                  <a:gd name="T35" fmla="*/ 115 h 201"/>
                  <a:gd name="T36" fmla="*/ 49 w 176"/>
                  <a:gd name="T37" fmla="*/ 112 h 201"/>
                  <a:gd name="T38" fmla="*/ 48 w 176"/>
                  <a:gd name="T39" fmla="*/ 88 h 201"/>
                  <a:gd name="T40" fmla="*/ 55 w 176"/>
                  <a:gd name="T41" fmla="*/ 65 h 201"/>
                  <a:gd name="T42" fmla="*/ 62 w 176"/>
                  <a:gd name="T43" fmla="*/ 39 h 201"/>
                  <a:gd name="T44" fmla="*/ 77 w 176"/>
                  <a:gd name="T45" fmla="*/ 12 h 201"/>
                  <a:gd name="T46" fmla="*/ 92 w 176"/>
                  <a:gd name="T47" fmla="*/ 3 h 2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76"/>
                  <a:gd name="T73" fmla="*/ 0 h 201"/>
                  <a:gd name="T74" fmla="*/ 176 w 176"/>
                  <a:gd name="T75" fmla="*/ 201 h 2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76" h="201">
                    <a:moveTo>
                      <a:pt x="92" y="3"/>
                    </a:moveTo>
                    <a:lnTo>
                      <a:pt x="109" y="0"/>
                    </a:lnTo>
                    <a:lnTo>
                      <a:pt x="132" y="10"/>
                    </a:lnTo>
                    <a:lnTo>
                      <a:pt x="159" y="41"/>
                    </a:lnTo>
                    <a:lnTo>
                      <a:pt x="175" y="86"/>
                    </a:lnTo>
                    <a:lnTo>
                      <a:pt x="173" y="116"/>
                    </a:lnTo>
                    <a:lnTo>
                      <a:pt x="168" y="153"/>
                    </a:lnTo>
                    <a:lnTo>
                      <a:pt x="156" y="179"/>
                    </a:lnTo>
                    <a:lnTo>
                      <a:pt x="131" y="200"/>
                    </a:lnTo>
                    <a:lnTo>
                      <a:pt x="104" y="195"/>
                    </a:lnTo>
                    <a:lnTo>
                      <a:pt x="75" y="175"/>
                    </a:lnTo>
                    <a:lnTo>
                      <a:pt x="62" y="144"/>
                    </a:lnTo>
                    <a:lnTo>
                      <a:pt x="51" y="123"/>
                    </a:lnTo>
                    <a:lnTo>
                      <a:pt x="20" y="137"/>
                    </a:lnTo>
                    <a:lnTo>
                      <a:pt x="6" y="137"/>
                    </a:lnTo>
                    <a:lnTo>
                      <a:pt x="0" y="134"/>
                    </a:lnTo>
                    <a:lnTo>
                      <a:pt x="5" y="123"/>
                    </a:lnTo>
                    <a:lnTo>
                      <a:pt x="35" y="115"/>
                    </a:lnTo>
                    <a:lnTo>
                      <a:pt x="49" y="112"/>
                    </a:lnTo>
                    <a:lnTo>
                      <a:pt x="48" y="88"/>
                    </a:lnTo>
                    <a:lnTo>
                      <a:pt x="55" y="65"/>
                    </a:lnTo>
                    <a:lnTo>
                      <a:pt x="62" y="39"/>
                    </a:lnTo>
                    <a:lnTo>
                      <a:pt x="77" y="12"/>
                    </a:lnTo>
                    <a:lnTo>
                      <a:pt x="92" y="3"/>
                    </a:lnTo>
                  </a:path>
                </a:pathLst>
              </a:cu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4" name="Group 17">
              <a:extLst>
                <a:ext uri="{FF2B5EF4-FFF2-40B4-BE49-F238E27FC236}">
                  <a16:creationId xmlns:a16="http://schemas.microsoft.com/office/drawing/2014/main" id="{051439F4-F306-4CC7-945C-DAF04FDD1B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2" y="2636"/>
              <a:ext cx="274" cy="911"/>
              <a:chOff x="4488" y="3408"/>
              <a:chExt cx="274" cy="911"/>
            </a:xfrm>
          </p:grpSpPr>
          <p:sp>
            <p:nvSpPr>
              <p:cNvPr id="4130" name="Freeform 18">
                <a:extLst>
                  <a:ext uri="{FF2B5EF4-FFF2-40B4-BE49-F238E27FC236}">
                    <a16:creationId xmlns:a16="http://schemas.microsoft.com/office/drawing/2014/main" id="{1FBADEE2-42EC-4282-8449-737E3A17B3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80" y="3629"/>
                <a:ext cx="134" cy="391"/>
              </a:xfrm>
              <a:custGeom>
                <a:avLst/>
                <a:gdLst>
                  <a:gd name="T0" fmla="*/ 45 w 134"/>
                  <a:gd name="T1" fmla="*/ 33 h 391"/>
                  <a:gd name="T2" fmla="*/ 61 w 134"/>
                  <a:gd name="T3" fmla="*/ 8 h 391"/>
                  <a:gd name="T4" fmla="*/ 78 w 134"/>
                  <a:gd name="T5" fmla="*/ 0 h 391"/>
                  <a:gd name="T6" fmla="*/ 92 w 134"/>
                  <a:gd name="T7" fmla="*/ 4 h 391"/>
                  <a:gd name="T8" fmla="*/ 110 w 134"/>
                  <a:gd name="T9" fmla="*/ 26 h 391"/>
                  <a:gd name="T10" fmla="*/ 124 w 134"/>
                  <a:gd name="T11" fmla="*/ 60 h 391"/>
                  <a:gd name="T12" fmla="*/ 133 w 134"/>
                  <a:gd name="T13" fmla="*/ 105 h 391"/>
                  <a:gd name="T14" fmla="*/ 133 w 134"/>
                  <a:gd name="T15" fmla="*/ 168 h 391"/>
                  <a:gd name="T16" fmla="*/ 126 w 134"/>
                  <a:gd name="T17" fmla="*/ 240 h 391"/>
                  <a:gd name="T18" fmla="*/ 121 w 134"/>
                  <a:gd name="T19" fmla="*/ 314 h 391"/>
                  <a:gd name="T20" fmla="*/ 110 w 134"/>
                  <a:gd name="T21" fmla="*/ 350 h 391"/>
                  <a:gd name="T22" fmla="*/ 99 w 134"/>
                  <a:gd name="T23" fmla="*/ 369 h 391"/>
                  <a:gd name="T24" fmla="*/ 86 w 134"/>
                  <a:gd name="T25" fmla="*/ 383 h 391"/>
                  <a:gd name="T26" fmla="*/ 68 w 134"/>
                  <a:gd name="T27" fmla="*/ 390 h 391"/>
                  <a:gd name="T28" fmla="*/ 36 w 134"/>
                  <a:gd name="T29" fmla="*/ 390 h 391"/>
                  <a:gd name="T30" fmla="*/ 18 w 134"/>
                  <a:gd name="T31" fmla="*/ 383 h 391"/>
                  <a:gd name="T32" fmla="*/ 2 w 134"/>
                  <a:gd name="T33" fmla="*/ 350 h 391"/>
                  <a:gd name="T34" fmla="*/ 0 w 134"/>
                  <a:gd name="T35" fmla="*/ 305 h 391"/>
                  <a:gd name="T36" fmla="*/ 0 w 134"/>
                  <a:gd name="T37" fmla="*/ 248 h 391"/>
                  <a:gd name="T38" fmla="*/ 7 w 134"/>
                  <a:gd name="T39" fmla="*/ 172 h 391"/>
                  <a:gd name="T40" fmla="*/ 17 w 134"/>
                  <a:gd name="T41" fmla="*/ 111 h 391"/>
                  <a:gd name="T42" fmla="*/ 31 w 134"/>
                  <a:gd name="T43" fmla="*/ 57 h 391"/>
                  <a:gd name="T44" fmla="*/ 45 w 134"/>
                  <a:gd name="T45" fmla="*/ 33 h 3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4"/>
                  <a:gd name="T70" fmla="*/ 0 h 391"/>
                  <a:gd name="T71" fmla="*/ 134 w 134"/>
                  <a:gd name="T72" fmla="*/ 391 h 39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4" h="391">
                    <a:moveTo>
                      <a:pt x="45" y="33"/>
                    </a:moveTo>
                    <a:lnTo>
                      <a:pt x="61" y="8"/>
                    </a:lnTo>
                    <a:lnTo>
                      <a:pt x="78" y="0"/>
                    </a:lnTo>
                    <a:lnTo>
                      <a:pt x="92" y="4"/>
                    </a:lnTo>
                    <a:lnTo>
                      <a:pt x="110" y="26"/>
                    </a:lnTo>
                    <a:lnTo>
                      <a:pt x="124" y="60"/>
                    </a:lnTo>
                    <a:lnTo>
                      <a:pt x="133" y="105"/>
                    </a:lnTo>
                    <a:lnTo>
                      <a:pt x="133" y="168"/>
                    </a:lnTo>
                    <a:lnTo>
                      <a:pt x="126" y="240"/>
                    </a:lnTo>
                    <a:lnTo>
                      <a:pt x="121" y="314"/>
                    </a:lnTo>
                    <a:lnTo>
                      <a:pt x="110" y="350"/>
                    </a:lnTo>
                    <a:lnTo>
                      <a:pt x="99" y="369"/>
                    </a:lnTo>
                    <a:lnTo>
                      <a:pt x="86" y="383"/>
                    </a:lnTo>
                    <a:lnTo>
                      <a:pt x="68" y="390"/>
                    </a:lnTo>
                    <a:lnTo>
                      <a:pt x="36" y="390"/>
                    </a:lnTo>
                    <a:lnTo>
                      <a:pt x="18" y="383"/>
                    </a:lnTo>
                    <a:lnTo>
                      <a:pt x="2" y="350"/>
                    </a:lnTo>
                    <a:lnTo>
                      <a:pt x="0" y="305"/>
                    </a:lnTo>
                    <a:lnTo>
                      <a:pt x="0" y="248"/>
                    </a:lnTo>
                    <a:lnTo>
                      <a:pt x="7" y="172"/>
                    </a:lnTo>
                    <a:lnTo>
                      <a:pt x="17" y="111"/>
                    </a:lnTo>
                    <a:lnTo>
                      <a:pt x="31" y="57"/>
                    </a:lnTo>
                    <a:lnTo>
                      <a:pt x="45" y="33"/>
                    </a:lnTo>
                  </a:path>
                </a:pathLst>
              </a:custGeom>
              <a:solidFill>
                <a:srgbClr val="99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1" name="Freeform 19">
                <a:extLst>
                  <a:ext uri="{FF2B5EF4-FFF2-40B4-BE49-F238E27FC236}">
                    <a16:creationId xmlns:a16="http://schemas.microsoft.com/office/drawing/2014/main" id="{C1211334-3957-435A-9C91-5310EE7857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" y="3633"/>
                <a:ext cx="125" cy="343"/>
              </a:xfrm>
              <a:custGeom>
                <a:avLst/>
                <a:gdLst>
                  <a:gd name="T0" fmla="*/ 66 w 125"/>
                  <a:gd name="T1" fmla="*/ 27 h 343"/>
                  <a:gd name="T2" fmla="*/ 86 w 125"/>
                  <a:gd name="T3" fmla="*/ 0 h 343"/>
                  <a:gd name="T4" fmla="*/ 111 w 125"/>
                  <a:gd name="T5" fmla="*/ 0 h 343"/>
                  <a:gd name="T6" fmla="*/ 124 w 125"/>
                  <a:gd name="T7" fmla="*/ 21 h 343"/>
                  <a:gd name="T8" fmla="*/ 118 w 125"/>
                  <a:gd name="T9" fmla="*/ 44 h 343"/>
                  <a:gd name="T10" fmla="*/ 102 w 125"/>
                  <a:gd name="T11" fmla="*/ 49 h 343"/>
                  <a:gd name="T12" fmla="*/ 83 w 125"/>
                  <a:gd name="T13" fmla="*/ 60 h 343"/>
                  <a:gd name="T14" fmla="*/ 66 w 125"/>
                  <a:gd name="T15" fmla="*/ 80 h 343"/>
                  <a:gd name="T16" fmla="*/ 55 w 125"/>
                  <a:gd name="T17" fmla="*/ 101 h 343"/>
                  <a:gd name="T18" fmla="*/ 40 w 125"/>
                  <a:gd name="T19" fmla="*/ 139 h 343"/>
                  <a:gd name="T20" fmla="*/ 24 w 125"/>
                  <a:gd name="T21" fmla="*/ 188 h 343"/>
                  <a:gd name="T22" fmla="*/ 19 w 125"/>
                  <a:gd name="T23" fmla="*/ 240 h 343"/>
                  <a:gd name="T24" fmla="*/ 26 w 125"/>
                  <a:gd name="T25" fmla="*/ 275 h 343"/>
                  <a:gd name="T26" fmla="*/ 29 w 125"/>
                  <a:gd name="T27" fmla="*/ 300 h 343"/>
                  <a:gd name="T28" fmla="*/ 38 w 125"/>
                  <a:gd name="T29" fmla="*/ 318 h 343"/>
                  <a:gd name="T30" fmla="*/ 35 w 125"/>
                  <a:gd name="T31" fmla="*/ 336 h 343"/>
                  <a:gd name="T32" fmla="*/ 22 w 125"/>
                  <a:gd name="T33" fmla="*/ 342 h 343"/>
                  <a:gd name="T34" fmla="*/ 11 w 125"/>
                  <a:gd name="T35" fmla="*/ 328 h 343"/>
                  <a:gd name="T36" fmla="*/ 0 w 125"/>
                  <a:gd name="T37" fmla="*/ 307 h 343"/>
                  <a:gd name="T38" fmla="*/ 4 w 125"/>
                  <a:gd name="T39" fmla="*/ 290 h 343"/>
                  <a:gd name="T40" fmla="*/ 7 w 125"/>
                  <a:gd name="T41" fmla="*/ 237 h 343"/>
                  <a:gd name="T42" fmla="*/ 7 w 125"/>
                  <a:gd name="T43" fmla="*/ 198 h 343"/>
                  <a:gd name="T44" fmla="*/ 13 w 125"/>
                  <a:gd name="T45" fmla="*/ 157 h 343"/>
                  <a:gd name="T46" fmla="*/ 26 w 125"/>
                  <a:gd name="T47" fmla="*/ 102 h 343"/>
                  <a:gd name="T48" fmla="*/ 48 w 125"/>
                  <a:gd name="T49" fmla="*/ 60 h 343"/>
                  <a:gd name="T50" fmla="*/ 66 w 125"/>
                  <a:gd name="T51" fmla="*/ 27 h 34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5"/>
                  <a:gd name="T79" fmla="*/ 0 h 343"/>
                  <a:gd name="T80" fmla="*/ 125 w 125"/>
                  <a:gd name="T81" fmla="*/ 343 h 34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5" h="343">
                    <a:moveTo>
                      <a:pt x="66" y="27"/>
                    </a:moveTo>
                    <a:lnTo>
                      <a:pt x="86" y="0"/>
                    </a:lnTo>
                    <a:lnTo>
                      <a:pt x="111" y="0"/>
                    </a:lnTo>
                    <a:lnTo>
                      <a:pt x="124" y="21"/>
                    </a:lnTo>
                    <a:lnTo>
                      <a:pt x="118" y="44"/>
                    </a:lnTo>
                    <a:lnTo>
                      <a:pt x="102" y="49"/>
                    </a:lnTo>
                    <a:lnTo>
                      <a:pt x="83" y="60"/>
                    </a:lnTo>
                    <a:lnTo>
                      <a:pt x="66" y="80"/>
                    </a:lnTo>
                    <a:lnTo>
                      <a:pt x="55" y="101"/>
                    </a:lnTo>
                    <a:lnTo>
                      <a:pt x="40" y="139"/>
                    </a:lnTo>
                    <a:lnTo>
                      <a:pt x="24" y="188"/>
                    </a:lnTo>
                    <a:lnTo>
                      <a:pt x="19" y="240"/>
                    </a:lnTo>
                    <a:lnTo>
                      <a:pt x="26" y="275"/>
                    </a:lnTo>
                    <a:lnTo>
                      <a:pt x="29" y="300"/>
                    </a:lnTo>
                    <a:lnTo>
                      <a:pt x="38" y="318"/>
                    </a:lnTo>
                    <a:lnTo>
                      <a:pt x="35" y="336"/>
                    </a:lnTo>
                    <a:lnTo>
                      <a:pt x="22" y="342"/>
                    </a:lnTo>
                    <a:lnTo>
                      <a:pt x="11" y="328"/>
                    </a:lnTo>
                    <a:lnTo>
                      <a:pt x="0" y="307"/>
                    </a:lnTo>
                    <a:lnTo>
                      <a:pt x="4" y="290"/>
                    </a:lnTo>
                    <a:lnTo>
                      <a:pt x="7" y="237"/>
                    </a:lnTo>
                    <a:lnTo>
                      <a:pt x="7" y="198"/>
                    </a:lnTo>
                    <a:lnTo>
                      <a:pt x="13" y="157"/>
                    </a:lnTo>
                    <a:lnTo>
                      <a:pt x="26" y="102"/>
                    </a:lnTo>
                    <a:lnTo>
                      <a:pt x="48" y="60"/>
                    </a:lnTo>
                    <a:lnTo>
                      <a:pt x="66" y="27"/>
                    </a:lnTo>
                  </a:path>
                </a:pathLst>
              </a:custGeom>
              <a:solidFill>
                <a:srgbClr val="99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Freeform 20">
                <a:extLst>
                  <a:ext uri="{FF2B5EF4-FFF2-40B4-BE49-F238E27FC236}">
                    <a16:creationId xmlns:a16="http://schemas.microsoft.com/office/drawing/2014/main" id="{68B8B11E-BB60-43FF-879E-87E6073B8D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88" y="3936"/>
                <a:ext cx="139" cy="352"/>
              </a:xfrm>
              <a:custGeom>
                <a:avLst/>
                <a:gdLst>
                  <a:gd name="T0" fmla="*/ 116 w 139"/>
                  <a:gd name="T1" fmla="*/ 0 h 352"/>
                  <a:gd name="T2" fmla="*/ 138 w 139"/>
                  <a:gd name="T3" fmla="*/ 18 h 352"/>
                  <a:gd name="T4" fmla="*/ 137 w 139"/>
                  <a:gd name="T5" fmla="*/ 48 h 352"/>
                  <a:gd name="T6" fmla="*/ 127 w 139"/>
                  <a:gd name="T7" fmla="*/ 75 h 352"/>
                  <a:gd name="T8" fmla="*/ 115 w 139"/>
                  <a:gd name="T9" fmla="*/ 126 h 352"/>
                  <a:gd name="T10" fmla="*/ 105 w 139"/>
                  <a:gd name="T11" fmla="*/ 179 h 352"/>
                  <a:gd name="T12" fmla="*/ 105 w 139"/>
                  <a:gd name="T13" fmla="*/ 220 h 352"/>
                  <a:gd name="T14" fmla="*/ 109 w 139"/>
                  <a:gd name="T15" fmla="*/ 273 h 352"/>
                  <a:gd name="T16" fmla="*/ 116 w 139"/>
                  <a:gd name="T17" fmla="*/ 304 h 352"/>
                  <a:gd name="T18" fmla="*/ 127 w 139"/>
                  <a:gd name="T19" fmla="*/ 319 h 352"/>
                  <a:gd name="T20" fmla="*/ 127 w 139"/>
                  <a:gd name="T21" fmla="*/ 337 h 352"/>
                  <a:gd name="T22" fmla="*/ 109 w 139"/>
                  <a:gd name="T23" fmla="*/ 341 h 352"/>
                  <a:gd name="T24" fmla="*/ 84 w 139"/>
                  <a:gd name="T25" fmla="*/ 348 h 352"/>
                  <a:gd name="T26" fmla="*/ 52 w 139"/>
                  <a:gd name="T27" fmla="*/ 351 h 352"/>
                  <a:gd name="T28" fmla="*/ 12 w 139"/>
                  <a:gd name="T29" fmla="*/ 351 h 352"/>
                  <a:gd name="T30" fmla="*/ 0 w 139"/>
                  <a:gd name="T31" fmla="*/ 341 h 352"/>
                  <a:gd name="T32" fmla="*/ 9 w 139"/>
                  <a:gd name="T33" fmla="*/ 329 h 352"/>
                  <a:gd name="T34" fmla="*/ 43 w 139"/>
                  <a:gd name="T35" fmla="*/ 330 h 352"/>
                  <a:gd name="T36" fmla="*/ 66 w 139"/>
                  <a:gd name="T37" fmla="*/ 330 h 352"/>
                  <a:gd name="T38" fmla="*/ 95 w 139"/>
                  <a:gd name="T39" fmla="*/ 326 h 352"/>
                  <a:gd name="T40" fmla="*/ 102 w 139"/>
                  <a:gd name="T41" fmla="*/ 316 h 352"/>
                  <a:gd name="T42" fmla="*/ 98 w 139"/>
                  <a:gd name="T43" fmla="*/ 291 h 352"/>
                  <a:gd name="T44" fmla="*/ 88 w 139"/>
                  <a:gd name="T45" fmla="*/ 243 h 352"/>
                  <a:gd name="T46" fmla="*/ 88 w 139"/>
                  <a:gd name="T47" fmla="*/ 195 h 352"/>
                  <a:gd name="T48" fmla="*/ 91 w 139"/>
                  <a:gd name="T49" fmla="*/ 133 h 352"/>
                  <a:gd name="T50" fmla="*/ 95 w 139"/>
                  <a:gd name="T51" fmla="*/ 72 h 352"/>
                  <a:gd name="T52" fmla="*/ 105 w 139"/>
                  <a:gd name="T53" fmla="*/ 25 h 352"/>
                  <a:gd name="T54" fmla="*/ 113 w 139"/>
                  <a:gd name="T55" fmla="*/ 8 h 352"/>
                  <a:gd name="T56" fmla="*/ 116 w 139"/>
                  <a:gd name="T57" fmla="*/ 0 h 3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9"/>
                  <a:gd name="T88" fmla="*/ 0 h 352"/>
                  <a:gd name="T89" fmla="*/ 139 w 139"/>
                  <a:gd name="T90" fmla="*/ 352 h 35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9" h="352">
                    <a:moveTo>
                      <a:pt x="116" y="0"/>
                    </a:moveTo>
                    <a:lnTo>
                      <a:pt x="138" y="18"/>
                    </a:lnTo>
                    <a:lnTo>
                      <a:pt x="137" y="48"/>
                    </a:lnTo>
                    <a:lnTo>
                      <a:pt x="127" y="75"/>
                    </a:lnTo>
                    <a:lnTo>
                      <a:pt x="115" y="126"/>
                    </a:lnTo>
                    <a:lnTo>
                      <a:pt x="105" y="179"/>
                    </a:lnTo>
                    <a:lnTo>
                      <a:pt x="105" y="220"/>
                    </a:lnTo>
                    <a:lnTo>
                      <a:pt x="109" y="273"/>
                    </a:lnTo>
                    <a:lnTo>
                      <a:pt x="116" y="304"/>
                    </a:lnTo>
                    <a:lnTo>
                      <a:pt x="127" y="319"/>
                    </a:lnTo>
                    <a:lnTo>
                      <a:pt x="127" y="337"/>
                    </a:lnTo>
                    <a:lnTo>
                      <a:pt x="109" y="341"/>
                    </a:lnTo>
                    <a:lnTo>
                      <a:pt x="84" y="348"/>
                    </a:lnTo>
                    <a:lnTo>
                      <a:pt x="52" y="351"/>
                    </a:lnTo>
                    <a:lnTo>
                      <a:pt x="12" y="351"/>
                    </a:lnTo>
                    <a:lnTo>
                      <a:pt x="0" y="341"/>
                    </a:lnTo>
                    <a:lnTo>
                      <a:pt x="9" y="329"/>
                    </a:lnTo>
                    <a:lnTo>
                      <a:pt x="43" y="330"/>
                    </a:lnTo>
                    <a:lnTo>
                      <a:pt x="66" y="330"/>
                    </a:lnTo>
                    <a:lnTo>
                      <a:pt x="95" y="326"/>
                    </a:lnTo>
                    <a:lnTo>
                      <a:pt x="102" y="316"/>
                    </a:lnTo>
                    <a:lnTo>
                      <a:pt x="98" y="291"/>
                    </a:lnTo>
                    <a:lnTo>
                      <a:pt x="88" y="243"/>
                    </a:lnTo>
                    <a:lnTo>
                      <a:pt x="88" y="195"/>
                    </a:lnTo>
                    <a:lnTo>
                      <a:pt x="91" y="133"/>
                    </a:lnTo>
                    <a:lnTo>
                      <a:pt x="95" y="72"/>
                    </a:lnTo>
                    <a:lnTo>
                      <a:pt x="105" y="25"/>
                    </a:lnTo>
                    <a:lnTo>
                      <a:pt x="113" y="8"/>
                    </a:lnTo>
                    <a:lnTo>
                      <a:pt x="116" y="0"/>
                    </a:lnTo>
                  </a:path>
                </a:pathLst>
              </a:custGeom>
              <a:solidFill>
                <a:srgbClr val="99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Freeform 21">
                <a:extLst>
                  <a:ext uri="{FF2B5EF4-FFF2-40B4-BE49-F238E27FC236}">
                    <a16:creationId xmlns:a16="http://schemas.microsoft.com/office/drawing/2014/main" id="{5939D9B2-773D-4D67-B72F-C830180DF2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04" y="3944"/>
                <a:ext cx="97" cy="375"/>
              </a:xfrm>
              <a:custGeom>
                <a:avLst/>
                <a:gdLst>
                  <a:gd name="T0" fmla="*/ 65 w 97"/>
                  <a:gd name="T1" fmla="*/ 7 h 375"/>
                  <a:gd name="T2" fmla="*/ 44 w 97"/>
                  <a:gd name="T3" fmla="*/ 0 h 375"/>
                  <a:gd name="T4" fmla="*/ 31 w 97"/>
                  <a:gd name="T5" fmla="*/ 17 h 375"/>
                  <a:gd name="T6" fmla="*/ 29 w 97"/>
                  <a:gd name="T7" fmla="*/ 43 h 375"/>
                  <a:gd name="T8" fmla="*/ 36 w 97"/>
                  <a:gd name="T9" fmla="*/ 67 h 375"/>
                  <a:gd name="T10" fmla="*/ 47 w 97"/>
                  <a:gd name="T11" fmla="*/ 92 h 375"/>
                  <a:gd name="T12" fmla="*/ 56 w 97"/>
                  <a:gd name="T13" fmla="*/ 131 h 375"/>
                  <a:gd name="T14" fmla="*/ 58 w 97"/>
                  <a:gd name="T15" fmla="*/ 170 h 375"/>
                  <a:gd name="T16" fmla="*/ 58 w 97"/>
                  <a:gd name="T17" fmla="*/ 211 h 375"/>
                  <a:gd name="T18" fmla="*/ 60 w 97"/>
                  <a:gd name="T19" fmla="*/ 296 h 375"/>
                  <a:gd name="T20" fmla="*/ 64 w 97"/>
                  <a:gd name="T21" fmla="*/ 318 h 375"/>
                  <a:gd name="T22" fmla="*/ 33 w 97"/>
                  <a:gd name="T23" fmla="*/ 331 h 375"/>
                  <a:gd name="T24" fmla="*/ 10 w 97"/>
                  <a:gd name="T25" fmla="*/ 354 h 375"/>
                  <a:gd name="T26" fmla="*/ 0 w 97"/>
                  <a:gd name="T27" fmla="*/ 363 h 375"/>
                  <a:gd name="T28" fmla="*/ 6 w 97"/>
                  <a:gd name="T29" fmla="*/ 370 h 375"/>
                  <a:gd name="T30" fmla="*/ 36 w 97"/>
                  <a:gd name="T31" fmla="*/ 374 h 375"/>
                  <a:gd name="T32" fmla="*/ 44 w 97"/>
                  <a:gd name="T33" fmla="*/ 353 h 375"/>
                  <a:gd name="T34" fmla="*/ 68 w 97"/>
                  <a:gd name="T35" fmla="*/ 333 h 375"/>
                  <a:gd name="T36" fmla="*/ 90 w 97"/>
                  <a:gd name="T37" fmla="*/ 321 h 375"/>
                  <a:gd name="T38" fmla="*/ 96 w 97"/>
                  <a:gd name="T39" fmla="*/ 311 h 375"/>
                  <a:gd name="T40" fmla="*/ 86 w 97"/>
                  <a:gd name="T41" fmla="*/ 303 h 375"/>
                  <a:gd name="T42" fmla="*/ 78 w 97"/>
                  <a:gd name="T43" fmla="*/ 286 h 375"/>
                  <a:gd name="T44" fmla="*/ 78 w 97"/>
                  <a:gd name="T45" fmla="*/ 247 h 375"/>
                  <a:gd name="T46" fmla="*/ 75 w 97"/>
                  <a:gd name="T47" fmla="*/ 175 h 375"/>
                  <a:gd name="T48" fmla="*/ 72 w 97"/>
                  <a:gd name="T49" fmla="*/ 118 h 375"/>
                  <a:gd name="T50" fmla="*/ 72 w 97"/>
                  <a:gd name="T51" fmla="*/ 71 h 375"/>
                  <a:gd name="T52" fmla="*/ 72 w 97"/>
                  <a:gd name="T53" fmla="*/ 28 h 375"/>
                  <a:gd name="T54" fmla="*/ 65 w 97"/>
                  <a:gd name="T55" fmla="*/ 7 h 37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7"/>
                  <a:gd name="T85" fmla="*/ 0 h 375"/>
                  <a:gd name="T86" fmla="*/ 97 w 97"/>
                  <a:gd name="T87" fmla="*/ 375 h 37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7" h="375">
                    <a:moveTo>
                      <a:pt x="65" y="7"/>
                    </a:moveTo>
                    <a:lnTo>
                      <a:pt x="44" y="0"/>
                    </a:lnTo>
                    <a:lnTo>
                      <a:pt x="31" y="17"/>
                    </a:lnTo>
                    <a:lnTo>
                      <a:pt x="29" y="43"/>
                    </a:lnTo>
                    <a:lnTo>
                      <a:pt x="36" y="67"/>
                    </a:lnTo>
                    <a:lnTo>
                      <a:pt x="47" y="92"/>
                    </a:lnTo>
                    <a:lnTo>
                      <a:pt x="56" y="131"/>
                    </a:lnTo>
                    <a:lnTo>
                      <a:pt x="58" y="170"/>
                    </a:lnTo>
                    <a:lnTo>
                      <a:pt x="58" y="211"/>
                    </a:lnTo>
                    <a:lnTo>
                      <a:pt x="60" y="296"/>
                    </a:lnTo>
                    <a:lnTo>
                      <a:pt x="64" y="318"/>
                    </a:lnTo>
                    <a:lnTo>
                      <a:pt x="33" y="331"/>
                    </a:lnTo>
                    <a:lnTo>
                      <a:pt x="10" y="354"/>
                    </a:lnTo>
                    <a:lnTo>
                      <a:pt x="0" y="363"/>
                    </a:lnTo>
                    <a:lnTo>
                      <a:pt x="6" y="370"/>
                    </a:lnTo>
                    <a:lnTo>
                      <a:pt x="36" y="374"/>
                    </a:lnTo>
                    <a:lnTo>
                      <a:pt x="44" y="353"/>
                    </a:lnTo>
                    <a:lnTo>
                      <a:pt x="68" y="333"/>
                    </a:lnTo>
                    <a:lnTo>
                      <a:pt x="90" y="321"/>
                    </a:lnTo>
                    <a:lnTo>
                      <a:pt x="96" y="311"/>
                    </a:lnTo>
                    <a:lnTo>
                      <a:pt x="86" y="303"/>
                    </a:lnTo>
                    <a:lnTo>
                      <a:pt x="78" y="286"/>
                    </a:lnTo>
                    <a:lnTo>
                      <a:pt x="78" y="247"/>
                    </a:lnTo>
                    <a:lnTo>
                      <a:pt x="75" y="175"/>
                    </a:lnTo>
                    <a:lnTo>
                      <a:pt x="72" y="118"/>
                    </a:lnTo>
                    <a:lnTo>
                      <a:pt x="72" y="71"/>
                    </a:lnTo>
                    <a:lnTo>
                      <a:pt x="72" y="28"/>
                    </a:lnTo>
                    <a:lnTo>
                      <a:pt x="65" y="7"/>
                    </a:lnTo>
                  </a:path>
                </a:pathLst>
              </a:custGeom>
              <a:solidFill>
                <a:srgbClr val="99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Freeform 22">
                <a:extLst>
                  <a:ext uri="{FF2B5EF4-FFF2-40B4-BE49-F238E27FC236}">
                    <a16:creationId xmlns:a16="http://schemas.microsoft.com/office/drawing/2014/main" id="{987A7E93-DFC6-4C32-936E-7AB99CCF78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77" y="3408"/>
                <a:ext cx="185" cy="208"/>
              </a:xfrm>
              <a:custGeom>
                <a:avLst/>
                <a:gdLst>
                  <a:gd name="T0" fmla="*/ 171 w 185"/>
                  <a:gd name="T1" fmla="*/ 117 h 208"/>
                  <a:gd name="T2" fmla="*/ 177 w 185"/>
                  <a:gd name="T3" fmla="*/ 94 h 208"/>
                  <a:gd name="T4" fmla="*/ 184 w 185"/>
                  <a:gd name="T5" fmla="*/ 60 h 208"/>
                  <a:gd name="T6" fmla="*/ 169 w 185"/>
                  <a:gd name="T7" fmla="*/ 28 h 208"/>
                  <a:gd name="T8" fmla="*/ 140 w 185"/>
                  <a:gd name="T9" fmla="*/ 0 h 208"/>
                  <a:gd name="T10" fmla="*/ 115 w 185"/>
                  <a:gd name="T11" fmla="*/ 2 h 208"/>
                  <a:gd name="T12" fmla="*/ 94 w 185"/>
                  <a:gd name="T13" fmla="*/ 18 h 208"/>
                  <a:gd name="T14" fmla="*/ 69 w 185"/>
                  <a:gd name="T15" fmla="*/ 48 h 208"/>
                  <a:gd name="T16" fmla="*/ 55 w 185"/>
                  <a:gd name="T17" fmla="*/ 81 h 208"/>
                  <a:gd name="T18" fmla="*/ 38 w 185"/>
                  <a:gd name="T19" fmla="*/ 93 h 208"/>
                  <a:gd name="T20" fmla="*/ 12 w 185"/>
                  <a:gd name="T21" fmla="*/ 101 h 208"/>
                  <a:gd name="T22" fmla="*/ 0 w 185"/>
                  <a:gd name="T23" fmla="*/ 115 h 208"/>
                  <a:gd name="T24" fmla="*/ 6 w 185"/>
                  <a:gd name="T25" fmla="*/ 121 h 208"/>
                  <a:gd name="T26" fmla="*/ 32 w 185"/>
                  <a:gd name="T27" fmla="*/ 114 h 208"/>
                  <a:gd name="T28" fmla="*/ 46 w 185"/>
                  <a:gd name="T29" fmla="*/ 113 h 208"/>
                  <a:gd name="T30" fmla="*/ 43 w 185"/>
                  <a:gd name="T31" fmla="*/ 144 h 208"/>
                  <a:gd name="T32" fmla="*/ 49 w 185"/>
                  <a:gd name="T33" fmla="*/ 176 h 208"/>
                  <a:gd name="T34" fmla="*/ 59 w 185"/>
                  <a:gd name="T35" fmla="*/ 195 h 208"/>
                  <a:gd name="T36" fmla="*/ 74 w 185"/>
                  <a:gd name="T37" fmla="*/ 207 h 208"/>
                  <a:gd name="T38" fmla="*/ 109 w 185"/>
                  <a:gd name="T39" fmla="*/ 197 h 208"/>
                  <a:gd name="T40" fmla="*/ 142 w 185"/>
                  <a:gd name="T41" fmla="*/ 176 h 208"/>
                  <a:gd name="T42" fmla="*/ 161 w 185"/>
                  <a:gd name="T43" fmla="*/ 150 h 208"/>
                  <a:gd name="T44" fmla="*/ 171 w 185"/>
                  <a:gd name="T45" fmla="*/ 117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5"/>
                  <a:gd name="T70" fmla="*/ 0 h 208"/>
                  <a:gd name="T71" fmla="*/ 185 w 185"/>
                  <a:gd name="T72" fmla="*/ 208 h 20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5" h="208">
                    <a:moveTo>
                      <a:pt x="171" y="117"/>
                    </a:moveTo>
                    <a:lnTo>
                      <a:pt x="177" y="94"/>
                    </a:lnTo>
                    <a:lnTo>
                      <a:pt x="184" y="60"/>
                    </a:lnTo>
                    <a:lnTo>
                      <a:pt x="169" y="28"/>
                    </a:lnTo>
                    <a:lnTo>
                      <a:pt x="140" y="0"/>
                    </a:lnTo>
                    <a:lnTo>
                      <a:pt x="115" y="2"/>
                    </a:lnTo>
                    <a:lnTo>
                      <a:pt x="94" y="18"/>
                    </a:lnTo>
                    <a:lnTo>
                      <a:pt x="69" y="48"/>
                    </a:lnTo>
                    <a:lnTo>
                      <a:pt x="55" y="81"/>
                    </a:lnTo>
                    <a:lnTo>
                      <a:pt x="38" y="93"/>
                    </a:lnTo>
                    <a:lnTo>
                      <a:pt x="12" y="101"/>
                    </a:lnTo>
                    <a:lnTo>
                      <a:pt x="0" y="115"/>
                    </a:lnTo>
                    <a:lnTo>
                      <a:pt x="6" y="121"/>
                    </a:lnTo>
                    <a:lnTo>
                      <a:pt x="32" y="114"/>
                    </a:lnTo>
                    <a:lnTo>
                      <a:pt x="46" y="113"/>
                    </a:lnTo>
                    <a:lnTo>
                      <a:pt x="43" y="144"/>
                    </a:lnTo>
                    <a:lnTo>
                      <a:pt x="49" y="176"/>
                    </a:lnTo>
                    <a:lnTo>
                      <a:pt x="59" y="195"/>
                    </a:lnTo>
                    <a:lnTo>
                      <a:pt x="74" y="207"/>
                    </a:lnTo>
                    <a:lnTo>
                      <a:pt x="109" y="197"/>
                    </a:lnTo>
                    <a:lnTo>
                      <a:pt x="142" y="176"/>
                    </a:lnTo>
                    <a:lnTo>
                      <a:pt x="161" y="150"/>
                    </a:lnTo>
                    <a:lnTo>
                      <a:pt x="171" y="117"/>
                    </a:lnTo>
                  </a:path>
                </a:pathLst>
              </a:custGeom>
              <a:solidFill>
                <a:srgbClr val="99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5" name="Group 23">
              <a:extLst>
                <a:ext uri="{FF2B5EF4-FFF2-40B4-BE49-F238E27FC236}">
                  <a16:creationId xmlns:a16="http://schemas.microsoft.com/office/drawing/2014/main" id="{B4F52570-47DC-473E-9769-CFA723E036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98" y="2592"/>
              <a:ext cx="227" cy="937"/>
              <a:chOff x="4134" y="3364"/>
              <a:chExt cx="227" cy="937"/>
            </a:xfrm>
          </p:grpSpPr>
          <p:sp>
            <p:nvSpPr>
              <p:cNvPr id="4125" name="Freeform 24">
                <a:extLst>
                  <a:ext uri="{FF2B5EF4-FFF2-40B4-BE49-F238E27FC236}">
                    <a16:creationId xmlns:a16="http://schemas.microsoft.com/office/drawing/2014/main" id="{D0AFA824-6CD4-44C0-824B-3A7DDFF211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6" y="3579"/>
                <a:ext cx="135" cy="409"/>
              </a:xfrm>
              <a:custGeom>
                <a:avLst/>
                <a:gdLst>
                  <a:gd name="T0" fmla="*/ 22 w 135"/>
                  <a:gd name="T1" fmla="*/ 31 h 409"/>
                  <a:gd name="T2" fmla="*/ 32 w 135"/>
                  <a:gd name="T3" fmla="*/ 11 h 409"/>
                  <a:gd name="T4" fmla="*/ 50 w 135"/>
                  <a:gd name="T5" fmla="*/ 0 h 409"/>
                  <a:gd name="T6" fmla="*/ 70 w 135"/>
                  <a:gd name="T7" fmla="*/ 0 h 409"/>
                  <a:gd name="T8" fmla="*/ 104 w 135"/>
                  <a:gd name="T9" fmla="*/ 8 h 409"/>
                  <a:gd name="T10" fmla="*/ 112 w 135"/>
                  <a:gd name="T11" fmla="*/ 40 h 409"/>
                  <a:gd name="T12" fmla="*/ 126 w 135"/>
                  <a:gd name="T13" fmla="*/ 107 h 409"/>
                  <a:gd name="T14" fmla="*/ 130 w 135"/>
                  <a:gd name="T15" fmla="*/ 161 h 409"/>
                  <a:gd name="T16" fmla="*/ 134 w 135"/>
                  <a:gd name="T17" fmla="*/ 215 h 409"/>
                  <a:gd name="T18" fmla="*/ 134 w 135"/>
                  <a:gd name="T19" fmla="*/ 294 h 409"/>
                  <a:gd name="T20" fmla="*/ 126 w 135"/>
                  <a:gd name="T21" fmla="*/ 365 h 409"/>
                  <a:gd name="T22" fmla="*/ 111 w 135"/>
                  <a:gd name="T23" fmla="*/ 404 h 409"/>
                  <a:gd name="T24" fmla="*/ 87 w 135"/>
                  <a:gd name="T25" fmla="*/ 408 h 409"/>
                  <a:gd name="T26" fmla="*/ 34 w 135"/>
                  <a:gd name="T27" fmla="*/ 408 h 409"/>
                  <a:gd name="T28" fmla="*/ 9 w 135"/>
                  <a:gd name="T29" fmla="*/ 387 h 409"/>
                  <a:gd name="T30" fmla="*/ 0 w 135"/>
                  <a:gd name="T31" fmla="*/ 337 h 409"/>
                  <a:gd name="T32" fmla="*/ 4 w 135"/>
                  <a:gd name="T33" fmla="*/ 271 h 409"/>
                  <a:gd name="T34" fmla="*/ 9 w 135"/>
                  <a:gd name="T35" fmla="*/ 218 h 409"/>
                  <a:gd name="T36" fmla="*/ 23 w 135"/>
                  <a:gd name="T37" fmla="*/ 186 h 409"/>
                  <a:gd name="T38" fmla="*/ 23 w 135"/>
                  <a:gd name="T39" fmla="*/ 140 h 409"/>
                  <a:gd name="T40" fmla="*/ 23 w 135"/>
                  <a:gd name="T41" fmla="*/ 90 h 409"/>
                  <a:gd name="T42" fmla="*/ 19 w 135"/>
                  <a:gd name="T43" fmla="*/ 53 h 409"/>
                  <a:gd name="T44" fmla="*/ 22 w 135"/>
                  <a:gd name="T45" fmla="*/ 31 h 40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5"/>
                  <a:gd name="T70" fmla="*/ 0 h 409"/>
                  <a:gd name="T71" fmla="*/ 135 w 135"/>
                  <a:gd name="T72" fmla="*/ 409 h 40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5" h="409">
                    <a:moveTo>
                      <a:pt x="22" y="31"/>
                    </a:moveTo>
                    <a:lnTo>
                      <a:pt x="32" y="11"/>
                    </a:lnTo>
                    <a:lnTo>
                      <a:pt x="50" y="0"/>
                    </a:lnTo>
                    <a:lnTo>
                      <a:pt x="70" y="0"/>
                    </a:lnTo>
                    <a:lnTo>
                      <a:pt x="104" y="8"/>
                    </a:lnTo>
                    <a:lnTo>
                      <a:pt x="112" y="40"/>
                    </a:lnTo>
                    <a:lnTo>
                      <a:pt x="126" y="107"/>
                    </a:lnTo>
                    <a:lnTo>
                      <a:pt x="130" y="161"/>
                    </a:lnTo>
                    <a:lnTo>
                      <a:pt x="134" y="215"/>
                    </a:lnTo>
                    <a:lnTo>
                      <a:pt x="134" y="294"/>
                    </a:lnTo>
                    <a:lnTo>
                      <a:pt x="126" y="365"/>
                    </a:lnTo>
                    <a:lnTo>
                      <a:pt x="111" y="404"/>
                    </a:lnTo>
                    <a:lnTo>
                      <a:pt x="87" y="408"/>
                    </a:lnTo>
                    <a:lnTo>
                      <a:pt x="34" y="408"/>
                    </a:lnTo>
                    <a:lnTo>
                      <a:pt x="9" y="387"/>
                    </a:lnTo>
                    <a:lnTo>
                      <a:pt x="0" y="337"/>
                    </a:lnTo>
                    <a:lnTo>
                      <a:pt x="4" y="271"/>
                    </a:lnTo>
                    <a:lnTo>
                      <a:pt x="9" y="218"/>
                    </a:lnTo>
                    <a:lnTo>
                      <a:pt x="23" y="186"/>
                    </a:lnTo>
                    <a:lnTo>
                      <a:pt x="23" y="140"/>
                    </a:lnTo>
                    <a:lnTo>
                      <a:pt x="23" y="90"/>
                    </a:lnTo>
                    <a:lnTo>
                      <a:pt x="19" y="53"/>
                    </a:lnTo>
                    <a:lnTo>
                      <a:pt x="22" y="3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Freeform 25">
                <a:extLst>
                  <a:ext uri="{FF2B5EF4-FFF2-40B4-BE49-F238E27FC236}">
                    <a16:creationId xmlns:a16="http://schemas.microsoft.com/office/drawing/2014/main" id="{D43F00D7-94FB-42A1-BE57-633B0A1288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17" y="3925"/>
                <a:ext cx="144" cy="376"/>
              </a:xfrm>
              <a:custGeom>
                <a:avLst/>
                <a:gdLst>
                  <a:gd name="T0" fmla="*/ 90 w 144"/>
                  <a:gd name="T1" fmla="*/ 0 h 376"/>
                  <a:gd name="T2" fmla="*/ 111 w 144"/>
                  <a:gd name="T3" fmla="*/ 15 h 376"/>
                  <a:gd name="T4" fmla="*/ 118 w 144"/>
                  <a:gd name="T5" fmla="*/ 38 h 376"/>
                  <a:gd name="T6" fmla="*/ 121 w 144"/>
                  <a:gd name="T7" fmla="*/ 90 h 376"/>
                  <a:gd name="T8" fmla="*/ 125 w 144"/>
                  <a:gd name="T9" fmla="*/ 140 h 376"/>
                  <a:gd name="T10" fmla="*/ 131 w 144"/>
                  <a:gd name="T11" fmla="*/ 198 h 376"/>
                  <a:gd name="T12" fmla="*/ 135 w 144"/>
                  <a:gd name="T13" fmla="*/ 258 h 376"/>
                  <a:gd name="T14" fmla="*/ 136 w 144"/>
                  <a:gd name="T15" fmla="*/ 297 h 376"/>
                  <a:gd name="T16" fmla="*/ 142 w 144"/>
                  <a:gd name="T17" fmla="*/ 319 h 376"/>
                  <a:gd name="T18" fmla="*/ 143 w 144"/>
                  <a:gd name="T19" fmla="*/ 329 h 376"/>
                  <a:gd name="T20" fmla="*/ 135 w 144"/>
                  <a:gd name="T21" fmla="*/ 337 h 376"/>
                  <a:gd name="T22" fmla="*/ 115 w 144"/>
                  <a:gd name="T23" fmla="*/ 341 h 376"/>
                  <a:gd name="T24" fmla="*/ 83 w 144"/>
                  <a:gd name="T25" fmla="*/ 348 h 376"/>
                  <a:gd name="T26" fmla="*/ 50 w 144"/>
                  <a:gd name="T27" fmla="*/ 365 h 376"/>
                  <a:gd name="T28" fmla="*/ 25 w 144"/>
                  <a:gd name="T29" fmla="*/ 375 h 376"/>
                  <a:gd name="T30" fmla="*/ 11 w 144"/>
                  <a:gd name="T31" fmla="*/ 368 h 376"/>
                  <a:gd name="T32" fmla="*/ 0 w 144"/>
                  <a:gd name="T33" fmla="*/ 351 h 376"/>
                  <a:gd name="T34" fmla="*/ 13 w 144"/>
                  <a:gd name="T35" fmla="*/ 341 h 376"/>
                  <a:gd name="T36" fmla="*/ 52 w 144"/>
                  <a:gd name="T37" fmla="*/ 334 h 376"/>
                  <a:gd name="T38" fmla="*/ 97 w 144"/>
                  <a:gd name="T39" fmla="*/ 329 h 376"/>
                  <a:gd name="T40" fmla="*/ 117 w 144"/>
                  <a:gd name="T41" fmla="*/ 329 h 376"/>
                  <a:gd name="T42" fmla="*/ 122 w 144"/>
                  <a:gd name="T43" fmla="*/ 316 h 376"/>
                  <a:gd name="T44" fmla="*/ 121 w 144"/>
                  <a:gd name="T45" fmla="*/ 280 h 376"/>
                  <a:gd name="T46" fmla="*/ 115 w 144"/>
                  <a:gd name="T47" fmla="*/ 222 h 376"/>
                  <a:gd name="T48" fmla="*/ 107 w 144"/>
                  <a:gd name="T49" fmla="*/ 162 h 376"/>
                  <a:gd name="T50" fmla="*/ 99 w 144"/>
                  <a:gd name="T51" fmla="*/ 102 h 376"/>
                  <a:gd name="T52" fmla="*/ 79 w 144"/>
                  <a:gd name="T53" fmla="*/ 56 h 376"/>
                  <a:gd name="T54" fmla="*/ 68 w 144"/>
                  <a:gd name="T55" fmla="*/ 20 h 376"/>
                  <a:gd name="T56" fmla="*/ 76 w 144"/>
                  <a:gd name="T57" fmla="*/ 8 h 376"/>
                  <a:gd name="T58" fmla="*/ 90 w 144"/>
                  <a:gd name="T59" fmla="*/ 0 h 37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4"/>
                  <a:gd name="T91" fmla="*/ 0 h 376"/>
                  <a:gd name="T92" fmla="*/ 144 w 144"/>
                  <a:gd name="T93" fmla="*/ 376 h 37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4" h="376">
                    <a:moveTo>
                      <a:pt x="90" y="0"/>
                    </a:moveTo>
                    <a:lnTo>
                      <a:pt x="111" y="15"/>
                    </a:lnTo>
                    <a:lnTo>
                      <a:pt x="118" y="38"/>
                    </a:lnTo>
                    <a:lnTo>
                      <a:pt x="121" y="90"/>
                    </a:lnTo>
                    <a:lnTo>
                      <a:pt x="125" y="140"/>
                    </a:lnTo>
                    <a:lnTo>
                      <a:pt x="131" y="198"/>
                    </a:lnTo>
                    <a:lnTo>
                      <a:pt x="135" y="258"/>
                    </a:lnTo>
                    <a:lnTo>
                      <a:pt x="136" y="297"/>
                    </a:lnTo>
                    <a:lnTo>
                      <a:pt x="142" y="319"/>
                    </a:lnTo>
                    <a:lnTo>
                      <a:pt x="143" y="329"/>
                    </a:lnTo>
                    <a:lnTo>
                      <a:pt x="135" y="337"/>
                    </a:lnTo>
                    <a:lnTo>
                      <a:pt x="115" y="341"/>
                    </a:lnTo>
                    <a:lnTo>
                      <a:pt x="83" y="348"/>
                    </a:lnTo>
                    <a:lnTo>
                      <a:pt x="50" y="365"/>
                    </a:lnTo>
                    <a:lnTo>
                      <a:pt x="25" y="375"/>
                    </a:lnTo>
                    <a:lnTo>
                      <a:pt x="11" y="368"/>
                    </a:lnTo>
                    <a:lnTo>
                      <a:pt x="0" y="351"/>
                    </a:lnTo>
                    <a:lnTo>
                      <a:pt x="13" y="341"/>
                    </a:lnTo>
                    <a:lnTo>
                      <a:pt x="52" y="334"/>
                    </a:lnTo>
                    <a:lnTo>
                      <a:pt x="97" y="329"/>
                    </a:lnTo>
                    <a:lnTo>
                      <a:pt x="117" y="329"/>
                    </a:lnTo>
                    <a:lnTo>
                      <a:pt x="122" y="316"/>
                    </a:lnTo>
                    <a:lnTo>
                      <a:pt x="121" y="280"/>
                    </a:lnTo>
                    <a:lnTo>
                      <a:pt x="115" y="222"/>
                    </a:lnTo>
                    <a:lnTo>
                      <a:pt x="107" y="162"/>
                    </a:lnTo>
                    <a:lnTo>
                      <a:pt x="99" y="102"/>
                    </a:lnTo>
                    <a:lnTo>
                      <a:pt x="79" y="56"/>
                    </a:lnTo>
                    <a:lnTo>
                      <a:pt x="68" y="20"/>
                    </a:lnTo>
                    <a:lnTo>
                      <a:pt x="76" y="8"/>
                    </a:lnTo>
                    <a:lnTo>
                      <a:pt x="9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" name="Freeform 26">
                <a:extLst>
                  <a:ext uri="{FF2B5EF4-FFF2-40B4-BE49-F238E27FC236}">
                    <a16:creationId xmlns:a16="http://schemas.microsoft.com/office/drawing/2014/main" id="{5C785FBE-3DFA-4FA3-BBF5-DC9C5B5974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34" y="3934"/>
                <a:ext cx="148" cy="333"/>
              </a:xfrm>
              <a:custGeom>
                <a:avLst/>
                <a:gdLst>
                  <a:gd name="T0" fmla="*/ 93 w 148"/>
                  <a:gd name="T1" fmla="*/ 71 h 333"/>
                  <a:gd name="T2" fmla="*/ 101 w 148"/>
                  <a:gd name="T3" fmla="*/ 29 h 333"/>
                  <a:gd name="T4" fmla="*/ 123 w 148"/>
                  <a:gd name="T5" fmla="*/ 0 h 333"/>
                  <a:gd name="T6" fmla="*/ 136 w 148"/>
                  <a:gd name="T7" fmla="*/ 8 h 333"/>
                  <a:gd name="T8" fmla="*/ 147 w 148"/>
                  <a:gd name="T9" fmla="*/ 26 h 333"/>
                  <a:gd name="T10" fmla="*/ 141 w 148"/>
                  <a:gd name="T11" fmla="*/ 45 h 333"/>
                  <a:gd name="T12" fmla="*/ 130 w 148"/>
                  <a:gd name="T13" fmla="*/ 56 h 333"/>
                  <a:gd name="T14" fmla="*/ 119 w 148"/>
                  <a:gd name="T15" fmla="*/ 92 h 333"/>
                  <a:gd name="T16" fmla="*/ 115 w 148"/>
                  <a:gd name="T17" fmla="*/ 125 h 333"/>
                  <a:gd name="T18" fmla="*/ 115 w 148"/>
                  <a:gd name="T19" fmla="*/ 170 h 333"/>
                  <a:gd name="T20" fmla="*/ 112 w 148"/>
                  <a:gd name="T21" fmla="*/ 209 h 333"/>
                  <a:gd name="T22" fmla="*/ 115 w 148"/>
                  <a:gd name="T23" fmla="*/ 260 h 333"/>
                  <a:gd name="T24" fmla="*/ 119 w 148"/>
                  <a:gd name="T25" fmla="*/ 288 h 333"/>
                  <a:gd name="T26" fmla="*/ 122 w 148"/>
                  <a:gd name="T27" fmla="*/ 300 h 333"/>
                  <a:gd name="T28" fmla="*/ 116 w 148"/>
                  <a:gd name="T29" fmla="*/ 307 h 333"/>
                  <a:gd name="T30" fmla="*/ 98 w 148"/>
                  <a:gd name="T31" fmla="*/ 310 h 333"/>
                  <a:gd name="T32" fmla="*/ 66 w 148"/>
                  <a:gd name="T33" fmla="*/ 314 h 333"/>
                  <a:gd name="T34" fmla="*/ 37 w 148"/>
                  <a:gd name="T35" fmla="*/ 328 h 333"/>
                  <a:gd name="T36" fmla="*/ 22 w 148"/>
                  <a:gd name="T37" fmla="*/ 332 h 333"/>
                  <a:gd name="T38" fmla="*/ 0 w 148"/>
                  <a:gd name="T39" fmla="*/ 318 h 333"/>
                  <a:gd name="T40" fmla="*/ 0 w 148"/>
                  <a:gd name="T41" fmla="*/ 311 h 333"/>
                  <a:gd name="T42" fmla="*/ 21 w 148"/>
                  <a:gd name="T43" fmla="*/ 307 h 333"/>
                  <a:gd name="T44" fmla="*/ 77 w 148"/>
                  <a:gd name="T45" fmla="*/ 300 h 333"/>
                  <a:gd name="T46" fmla="*/ 101 w 148"/>
                  <a:gd name="T47" fmla="*/ 300 h 333"/>
                  <a:gd name="T48" fmla="*/ 105 w 148"/>
                  <a:gd name="T49" fmla="*/ 289 h 333"/>
                  <a:gd name="T50" fmla="*/ 104 w 148"/>
                  <a:gd name="T51" fmla="*/ 260 h 333"/>
                  <a:gd name="T52" fmla="*/ 101 w 148"/>
                  <a:gd name="T53" fmla="*/ 206 h 333"/>
                  <a:gd name="T54" fmla="*/ 98 w 148"/>
                  <a:gd name="T55" fmla="*/ 156 h 333"/>
                  <a:gd name="T56" fmla="*/ 97 w 148"/>
                  <a:gd name="T57" fmla="*/ 104 h 333"/>
                  <a:gd name="T58" fmla="*/ 93 w 148"/>
                  <a:gd name="T59" fmla="*/ 71 h 33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33"/>
                  <a:gd name="T92" fmla="*/ 148 w 148"/>
                  <a:gd name="T93" fmla="*/ 333 h 33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33">
                    <a:moveTo>
                      <a:pt x="93" y="71"/>
                    </a:moveTo>
                    <a:lnTo>
                      <a:pt x="101" y="29"/>
                    </a:lnTo>
                    <a:lnTo>
                      <a:pt x="123" y="0"/>
                    </a:lnTo>
                    <a:lnTo>
                      <a:pt x="136" y="8"/>
                    </a:lnTo>
                    <a:lnTo>
                      <a:pt x="147" y="26"/>
                    </a:lnTo>
                    <a:lnTo>
                      <a:pt x="141" y="45"/>
                    </a:lnTo>
                    <a:lnTo>
                      <a:pt x="130" y="56"/>
                    </a:lnTo>
                    <a:lnTo>
                      <a:pt x="119" y="92"/>
                    </a:lnTo>
                    <a:lnTo>
                      <a:pt x="115" y="125"/>
                    </a:lnTo>
                    <a:lnTo>
                      <a:pt x="115" y="170"/>
                    </a:lnTo>
                    <a:lnTo>
                      <a:pt x="112" y="209"/>
                    </a:lnTo>
                    <a:lnTo>
                      <a:pt x="115" y="260"/>
                    </a:lnTo>
                    <a:lnTo>
                      <a:pt x="119" y="288"/>
                    </a:lnTo>
                    <a:lnTo>
                      <a:pt x="122" y="300"/>
                    </a:lnTo>
                    <a:lnTo>
                      <a:pt x="116" y="307"/>
                    </a:lnTo>
                    <a:lnTo>
                      <a:pt x="98" y="310"/>
                    </a:lnTo>
                    <a:lnTo>
                      <a:pt x="66" y="314"/>
                    </a:lnTo>
                    <a:lnTo>
                      <a:pt x="37" y="328"/>
                    </a:lnTo>
                    <a:lnTo>
                      <a:pt x="22" y="332"/>
                    </a:lnTo>
                    <a:lnTo>
                      <a:pt x="0" y="318"/>
                    </a:lnTo>
                    <a:lnTo>
                      <a:pt x="0" y="311"/>
                    </a:lnTo>
                    <a:lnTo>
                      <a:pt x="21" y="307"/>
                    </a:lnTo>
                    <a:lnTo>
                      <a:pt x="77" y="300"/>
                    </a:lnTo>
                    <a:lnTo>
                      <a:pt x="101" y="300"/>
                    </a:lnTo>
                    <a:lnTo>
                      <a:pt x="105" y="289"/>
                    </a:lnTo>
                    <a:lnTo>
                      <a:pt x="104" y="260"/>
                    </a:lnTo>
                    <a:lnTo>
                      <a:pt x="101" y="206"/>
                    </a:lnTo>
                    <a:lnTo>
                      <a:pt x="98" y="156"/>
                    </a:lnTo>
                    <a:lnTo>
                      <a:pt x="97" y="104"/>
                    </a:lnTo>
                    <a:lnTo>
                      <a:pt x="93" y="7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8" name="Freeform 27">
                <a:extLst>
                  <a:ext uri="{FF2B5EF4-FFF2-40B4-BE49-F238E27FC236}">
                    <a16:creationId xmlns:a16="http://schemas.microsoft.com/office/drawing/2014/main" id="{2701A45B-09DD-47F9-B50A-B51A6C2A9D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69" y="3595"/>
                <a:ext cx="99" cy="367"/>
              </a:xfrm>
              <a:custGeom>
                <a:avLst/>
                <a:gdLst>
                  <a:gd name="T0" fmla="*/ 41 w 99"/>
                  <a:gd name="T1" fmla="*/ 33 h 367"/>
                  <a:gd name="T2" fmla="*/ 58 w 99"/>
                  <a:gd name="T3" fmla="*/ 2 h 367"/>
                  <a:gd name="T4" fmla="*/ 83 w 99"/>
                  <a:gd name="T5" fmla="*/ 0 h 367"/>
                  <a:gd name="T6" fmla="*/ 98 w 99"/>
                  <a:gd name="T7" fmla="*/ 21 h 367"/>
                  <a:gd name="T8" fmla="*/ 95 w 99"/>
                  <a:gd name="T9" fmla="*/ 45 h 367"/>
                  <a:gd name="T10" fmla="*/ 79 w 99"/>
                  <a:gd name="T11" fmla="*/ 53 h 367"/>
                  <a:gd name="T12" fmla="*/ 62 w 99"/>
                  <a:gd name="T13" fmla="*/ 66 h 367"/>
                  <a:gd name="T14" fmla="*/ 47 w 99"/>
                  <a:gd name="T15" fmla="*/ 89 h 367"/>
                  <a:gd name="T16" fmla="*/ 37 w 99"/>
                  <a:gd name="T17" fmla="*/ 112 h 367"/>
                  <a:gd name="T18" fmla="*/ 27 w 99"/>
                  <a:gd name="T19" fmla="*/ 154 h 367"/>
                  <a:gd name="T20" fmla="*/ 16 w 99"/>
                  <a:gd name="T21" fmla="*/ 206 h 367"/>
                  <a:gd name="T22" fmla="*/ 16 w 99"/>
                  <a:gd name="T23" fmla="*/ 262 h 367"/>
                  <a:gd name="T24" fmla="*/ 27 w 99"/>
                  <a:gd name="T25" fmla="*/ 296 h 367"/>
                  <a:gd name="T26" fmla="*/ 34 w 99"/>
                  <a:gd name="T27" fmla="*/ 323 h 367"/>
                  <a:gd name="T28" fmla="*/ 44 w 99"/>
                  <a:gd name="T29" fmla="*/ 340 h 367"/>
                  <a:gd name="T30" fmla="*/ 44 w 99"/>
                  <a:gd name="T31" fmla="*/ 359 h 367"/>
                  <a:gd name="T32" fmla="*/ 30 w 99"/>
                  <a:gd name="T33" fmla="*/ 366 h 367"/>
                  <a:gd name="T34" fmla="*/ 18 w 99"/>
                  <a:gd name="T35" fmla="*/ 353 h 367"/>
                  <a:gd name="T36" fmla="*/ 5 w 99"/>
                  <a:gd name="T37" fmla="*/ 334 h 367"/>
                  <a:gd name="T38" fmla="*/ 7 w 99"/>
                  <a:gd name="T39" fmla="*/ 315 h 367"/>
                  <a:gd name="T40" fmla="*/ 4 w 99"/>
                  <a:gd name="T41" fmla="*/ 259 h 367"/>
                  <a:gd name="T42" fmla="*/ 0 w 99"/>
                  <a:gd name="T43" fmla="*/ 217 h 367"/>
                  <a:gd name="T44" fmla="*/ 2 w 99"/>
                  <a:gd name="T45" fmla="*/ 175 h 367"/>
                  <a:gd name="T46" fmla="*/ 9 w 99"/>
                  <a:gd name="T47" fmla="*/ 116 h 367"/>
                  <a:gd name="T48" fmla="*/ 25 w 99"/>
                  <a:gd name="T49" fmla="*/ 70 h 367"/>
                  <a:gd name="T50" fmla="*/ 41 w 99"/>
                  <a:gd name="T51" fmla="*/ 33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9"/>
                  <a:gd name="T79" fmla="*/ 0 h 367"/>
                  <a:gd name="T80" fmla="*/ 99 w 99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9" h="367">
                    <a:moveTo>
                      <a:pt x="41" y="33"/>
                    </a:moveTo>
                    <a:lnTo>
                      <a:pt x="58" y="2"/>
                    </a:lnTo>
                    <a:lnTo>
                      <a:pt x="83" y="0"/>
                    </a:lnTo>
                    <a:lnTo>
                      <a:pt x="98" y="21"/>
                    </a:lnTo>
                    <a:lnTo>
                      <a:pt x="95" y="45"/>
                    </a:lnTo>
                    <a:lnTo>
                      <a:pt x="79" y="53"/>
                    </a:lnTo>
                    <a:lnTo>
                      <a:pt x="62" y="66"/>
                    </a:lnTo>
                    <a:lnTo>
                      <a:pt x="47" y="89"/>
                    </a:lnTo>
                    <a:lnTo>
                      <a:pt x="37" y="112"/>
                    </a:lnTo>
                    <a:lnTo>
                      <a:pt x="27" y="154"/>
                    </a:lnTo>
                    <a:lnTo>
                      <a:pt x="16" y="206"/>
                    </a:lnTo>
                    <a:lnTo>
                      <a:pt x="16" y="262"/>
                    </a:lnTo>
                    <a:lnTo>
                      <a:pt x="27" y="296"/>
                    </a:lnTo>
                    <a:lnTo>
                      <a:pt x="34" y="323"/>
                    </a:lnTo>
                    <a:lnTo>
                      <a:pt x="44" y="340"/>
                    </a:lnTo>
                    <a:lnTo>
                      <a:pt x="44" y="359"/>
                    </a:lnTo>
                    <a:lnTo>
                      <a:pt x="30" y="366"/>
                    </a:lnTo>
                    <a:lnTo>
                      <a:pt x="18" y="353"/>
                    </a:lnTo>
                    <a:lnTo>
                      <a:pt x="5" y="334"/>
                    </a:lnTo>
                    <a:lnTo>
                      <a:pt x="7" y="315"/>
                    </a:lnTo>
                    <a:lnTo>
                      <a:pt x="4" y="259"/>
                    </a:lnTo>
                    <a:lnTo>
                      <a:pt x="0" y="217"/>
                    </a:lnTo>
                    <a:lnTo>
                      <a:pt x="2" y="175"/>
                    </a:lnTo>
                    <a:lnTo>
                      <a:pt x="9" y="116"/>
                    </a:lnTo>
                    <a:lnTo>
                      <a:pt x="25" y="70"/>
                    </a:lnTo>
                    <a:lnTo>
                      <a:pt x="41" y="3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Freeform 28">
                <a:extLst>
                  <a:ext uri="{FF2B5EF4-FFF2-40B4-BE49-F238E27FC236}">
                    <a16:creationId xmlns:a16="http://schemas.microsoft.com/office/drawing/2014/main" id="{05AD5CC9-C713-43B7-BFD1-CCB17282F2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42" y="3364"/>
                <a:ext cx="185" cy="202"/>
              </a:xfrm>
              <a:custGeom>
                <a:avLst/>
                <a:gdLst>
                  <a:gd name="T0" fmla="*/ 47 w 185"/>
                  <a:gd name="T1" fmla="*/ 98 h 202"/>
                  <a:gd name="T2" fmla="*/ 43 w 185"/>
                  <a:gd name="T3" fmla="*/ 69 h 202"/>
                  <a:gd name="T4" fmla="*/ 43 w 185"/>
                  <a:gd name="T5" fmla="*/ 41 h 202"/>
                  <a:gd name="T6" fmla="*/ 51 w 185"/>
                  <a:gd name="T7" fmla="*/ 19 h 202"/>
                  <a:gd name="T8" fmla="*/ 65 w 185"/>
                  <a:gd name="T9" fmla="*/ 8 h 202"/>
                  <a:gd name="T10" fmla="*/ 94 w 185"/>
                  <a:gd name="T11" fmla="*/ 0 h 202"/>
                  <a:gd name="T12" fmla="*/ 115 w 185"/>
                  <a:gd name="T13" fmla="*/ 1 h 202"/>
                  <a:gd name="T14" fmla="*/ 138 w 185"/>
                  <a:gd name="T15" fmla="*/ 11 h 202"/>
                  <a:gd name="T16" fmla="*/ 156 w 185"/>
                  <a:gd name="T17" fmla="*/ 33 h 202"/>
                  <a:gd name="T18" fmla="*/ 169 w 185"/>
                  <a:gd name="T19" fmla="*/ 59 h 202"/>
                  <a:gd name="T20" fmla="*/ 178 w 185"/>
                  <a:gd name="T21" fmla="*/ 93 h 202"/>
                  <a:gd name="T22" fmla="*/ 184 w 185"/>
                  <a:gd name="T23" fmla="*/ 127 h 202"/>
                  <a:gd name="T24" fmla="*/ 184 w 185"/>
                  <a:gd name="T25" fmla="*/ 152 h 202"/>
                  <a:gd name="T26" fmla="*/ 176 w 185"/>
                  <a:gd name="T27" fmla="*/ 179 h 202"/>
                  <a:gd name="T28" fmla="*/ 160 w 185"/>
                  <a:gd name="T29" fmla="*/ 194 h 202"/>
                  <a:gd name="T30" fmla="*/ 134 w 185"/>
                  <a:gd name="T31" fmla="*/ 201 h 202"/>
                  <a:gd name="T32" fmla="*/ 119 w 185"/>
                  <a:gd name="T33" fmla="*/ 201 h 202"/>
                  <a:gd name="T34" fmla="*/ 101 w 185"/>
                  <a:gd name="T35" fmla="*/ 190 h 202"/>
                  <a:gd name="T36" fmla="*/ 83 w 185"/>
                  <a:gd name="T37" fmla="*/ 166 h 202"/>
                  <a:gd name="T38" fmla="*/ 69 w 185"/>
                  <a:gd name="T39" fmla="*/ 143 h 202"/>
                  <a:gd name="T40" fmla="*/ 23 w 185"/>
                  <a:gd name="T41" fmla="*/ 158 h 202"/>
                  <a:gd name="T42" fmla="*/ 9 w 185"/>
                  <a:gd name="T43" fmla="*/ 162 h 202"/>
                  <a:gd name="T44" fmla="*/ 0 w 185"/>
                  <a:gd name="T45" fmla="*/ 159 h 202"/>
                  <a:gd name="T46" fmla="*/ 2 w 185"/>
                  <a:gd name="T47" fmla="*/ 150 h 202"/>
                  <a:gd name="T48" fmla="*/ 55 w 185"/>
                  <a:gd name="T49" fmla="*/ 127 h 202"/>
                  <a:gd name="T50" fmla="*/ 47 w 185"/>
                  <a:gd name="T51" fmla="*/ 98 h 20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202"/>
                  <a:gd name="T80" fmla="*/ 185 w 185"/>
                  <a:gd name="T81" fmla="*/ 202 h 20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202">
                    <a:moveTo>
                      <a:pt x="47" y="98"/>
                    </a:moveTo>
                    <a:lnTo>
                      <a:pt x="43" y="69"/>
                    </a:lnTo>
                    <a:lnTo>
                      <a:pt x="43" y="41"/>
                    </a:lnTo>
                    <a:lnTo>
                      <a:pt x="51" y="19"/>
                    </a:lnTo>
                    <a:lnTo>
                      <a:pt x="65" y="8"/>
                    </a:lnTo>
                    <a:lnTo>
                      <a:pt x="94" y="0"/>
                    </a:lnTo>
                    <a:lnTo>
                      <a:pt x="115" y="1"/>
                    </a:lnTo>
                    <a:lnTo>
                      <a:pt x="138" y="11"/>
                    </a:lnTo>
                    <a:lnTo>
                      <a:pt x="156" y="33"/>
                    </a:lnTo>
                    <a:lnTo>
                      <a:pt x="169" y="59"/>
                    </a:lnTo>
                    <a:lnTo>
                      <a:pt x="178" y="93"/>
                    </a:lnTo>
                    <a:lnTo>
                      <a:pt x="184" y="127"/>
                    </a:lnTo>
                    <a:lnTo>
                      <a:pt x="184" y="152"/>
                    </a:lnTo>
                    <a:lnTo>
                      <a:pt x="176" y="179"/>
                    </a:lnTo>
                    <a:lnTo>
                      <a:pt x="160" y="194"/>
                    </a:lnTo>
                    <a:lnTo>
                      <a:pt x="134" y="201"/>
                    </a:lnTo>
                    <a:lnTo>
                      <a:pt x="119" y="201"/>
                    </a:lnTo>
                    <a:lnTo>
                      <a:pt x="101" y="190"/>
                    </a:lnTo>
                    <a:lnTo>
                      <a:pt x="83" y="166"/>
                    </a:lnTo>
                    <a:lnTo>
                      <a:pt x="69" y="143"/>
                    </a:lnTo>
                    <a:lnTo>
                      <a:pt x="23" y="158"/>
                    </a:lnTo>
                    <a:lnTo>
                      <a:pt x="9" y="162"/>
                    </a:lnTo>
                    <a:lnTo>
                      <a:pt x="0" y="159"/>
                    </a:lnTo>
                    <a:lnTo>
                      <a:pt x="2" y="150"/>
                    </a:lnTo>
                    <a:lnTo>
                      <a:pt x="55" y="127"/>
                    </a:lnTo>
                    <a:lnTo>
                      <a:pt x="47" y="9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6" name="Group 29">
              <a:extLst>
                <a:ext uri="{FF2B5EF4-FFF2-40B4-BE49-F238E27FC236}">
                  <a16:creationId xmlns:a16="http://schemas.microsoft.com/office/drawing/2014/main" id="{6286731B-E4D9-4363-A25E-54A11DAA0B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20" y="2832"/>
              <a:ext cx="2217" cy="631"/>
              <a:chOff x="3542" y="3596"/>
              <a:chExt cx="2217" cy="631"/>
            </a:xfrm>
          </p:grpSpPr>
          <p:sp>
            <p:nvSpPr>
              <p:cNvPr id="4111" name="Freeform 30">
                <a:extLst>
                  <a:ext uri="{FF2B5EF4-FFF2-40B4-BE49-F238E27FC236}">
                    <a16:creationId xmlns:a16="http://schemas.microsoft.com/office/drawing/2014/main" id="{A9A8A125-D3B0-4A73-BB50-CE0249616F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45" y="3621"/>
                <a:ext cx="514" cy="606"/>
              </a:xfrm>
              <a:custGeom>
                <a:avLst/>
                <a:gdLst>
                  <a:gd name="T0" fmla="*/ 51 w 514"/>
                  <a:gd name="T1" fmla="*/ 306 h 606"/>
                  <a:gd name="T2" fmla="*/ 29 w 514"/>
                  <a:gd name="T3" fmla="*/ 337 h 606"/>
                  <a:gd name="T4" fmla="*/ 9 w 514"/>
                  <a:gd name="T5" fmla="*/ 391 h 606"/>
                  <a:gd name="T6" fmla="*/ 0 w 514"/>
                  <a:gd name="T7" fmla="*/ 459 h 606"/>
                  <a:gd name="T8" fmla="*/ 8 w 514"/>
                  <a:gd name="T9" fmla="*/ 510 h 606"/>
                  <a:gd name="T10" fmla="*/ 34 w 514"/>
                  <a:gd name="T11" fmla="*/ 551 h 606"/>
                  <a:gd name="T12" fmla="*/ 69 w 514"/>
                  <a:gd name="T13" fmla="*/ 587 h 606"/>
                  <a:gd name="T14" fmla="*/ 106 w 514"/>
                  <a:gd name="T15" fmla="*/ 605 h 606"/>
                  <a:gd name="T16" fmla="*/ 154 w 514"/>
                  <a:gd name="T17" fmla="*/ 598 h 606"/>
                  <a:gd name="T18" fmla="*/ 193 w 514"/>
                  <a:gd name="T19" fmla="*/ 587 h 606"/>
                  <a:gd name="T20" fmla="*/ 227 w 514"/>
                  <a:gd name="T21" fmla="*/ 569 h 606"/>
                  <a:gd name="T22" fmla="*/ 255 w 514"/>
                  <a:gd name="T23" fmla="*/ 529 h 606"/>
                  <a:gd name="T24" fmla="*/ 272 w 514"/>
                  <a:gd name="T25" fmla="*/ 492 h 606"/>
                  <a:gd name="T26" fmla="*/ 275 w 514"/>
                  <a:gd name="T27" fmla="*/ 443 h 606"/>
                  <a:gd name="T28" fmla="*/ 275 w 514"/>
                  <a:gd name="T29" fmla="*/ 420 h 606"/>
                  <a:gd name="T30" fmla="*/ 303 w 514"/>
                  <a:gd name="T31" fmla="*/ 459 h 606"/>
                  <a:gd name="T32" fmla="*/ 357 w 514"/>
                  <a:gd name="T33" fmla="*/ 487 h 606"/>
                  <a:gd name="T34" fmla="*/ 383 w 514"/>
                  <a:gd name="T35" fmla="*/ 492 h 606"/>
                  <a:gd name="T36" fmla="*/ 428 w 514"/>
                  <a:gd name="T37" fmla="*/ 484 h 606"/>
                  <a:gd name="T38" fmla="*/ 458 w 514"/>
                  <a:gd name="T39" fmla="*/ 472 h 606"/>
                  <a:gd name="T40" fmla="*/ 482 w 514"/>
                  <a:gd name="T41" fmla="*/ 431 h 606"/>
                  <a:gd name="T42" fmla="*/ 510 w 514"/>
                  <a:gd name="T43" fmla="*/ 393 h 606"/>
                  <a:gd name="T44" fmla="*/ 511 w 514"/>
                  <a:gd name="T45" fmla="*/ 336 h 606"/>
                  <a:gd name="T46" fmla="*/ 513 w 514"/>
                  <a:gd name="T47" fmla="*/ 294 h 606"/>
                  <a:gd name="T48" fmla="*/ 511 w 514"/>
                  <a:gd name="T49" fmla="*/ 257 h 606"/>
                  <a:gd name="T50" fmla="*/ 477 w 514"/>
                  <a:gd name="T51" fmla="*/ 206 h 606"/>
                  <a:gd name="T52" fmla="*/ 443 w 514"/>
                  <a:gd name="T53" fmla="*/ 182 h 606"/>
                  <a:gd name="T54" fmla="*/ 404 w 514"/>
                  <a:gd name="T55" fmla="*/ 171 h 606"/>
                  <a:gd name="T56" fmla="*/ 358 w 514"/>
                  <a:gd name="T57" fmla="*/ 171 h 606"/>
                  <a:gd name="T58" fmla="*/ 322 w 514"/>
                  <a:gd name="T59" fmla="*/ 178 h 606"/>
                  <a:gd name="T60" fmla="*/ 307 w 514"/>
                  <a:gd name="T61" fmla="*/ 199 h 606"/>
                  <a:gd name="T62" fmla="*/ 287 w 514"/>
                  <a:gd name="T63" fmla="*/ 216 h 606"/>
                  <a:gd name="T64" fmla="*/ 289 w 514"/>
                  <a:gd name="T65" fmla="*/ 162 h 606"/>
                  <a:gd name="T66" fmla="*/ 284 w 514"/>
                  <a:gd name="T67" fmla="*/ 101 h 606"/>
                  <a:gd name="T68" fmla="*/ 251 w 514"/>
                  <a:gd name="T69" fmla="*/ 54 h 606"/>
                  <a:gd name="T70" fmla="*/ 222 w 514"/>
                  <a:gd name="T71" fmla="*/ 25 h 606"/>
                  <a:gd name="T72" fmla="*/ 189 w 514"/>
                  <a:gd name="T73" fmla="*/ 5 h 606"/>
                  <a:gd name="T74" fmla="*/ 167 w 514"/>
                  <a:gd name="T75" fmla="*/ 0 h 606"/>
                  <a:gd name="T76" fmla="*/ 133 w 514"/>
                  <a:gd name="T77" fmla="*/ 1 h 606"/>
                  <a:gd name="T78" fmla="*/ 101 w 514"/>
                  <a:gd name="T79" fmla="*/ 11 h 606"/>
                  <a:gd name="T80" fmla="*/ 66 w 514"/>
                  <a:gd name="T81" fmla="*/ 29 h 606"/>
                  <a:gd name="T82" fmla="*/ 41 w 514"/>
                  <a:gd name="T83" fmla="*/ 62 h 606"/>
                  <a:gd name="T84" fmla="*/ 28 w 514"/>
                  <a:gd name="T85" fmla="*/ 95 h 606"/>
                  <a:gd name="T86" fmla="*/ 23 w 514"/>
                  <a:gd name="T87" fmla="*/ 155 h 606"/>
                  <a:gd name="T88" fmla="*/ 21 w 514"/>
                  <a:gd name="T89" fmla="*/ 184 h 606"/>
                  <a:gd name="T90" fmla="*/ 31 w 514"/>
                  <a:gd name="T91" fmla="*/ 219 h 606"/>
                  <a:gd name="T92" fmla="*/ 40 w 514"/>
                  <a:gd name="T93" fmla="*/ 242 h 606"/>
                  <a:gd name="T94" fmla="*/ 47 w 514"/>
                  <a:gd name="T95" fmla="*/ 257 h 606"/>
                  <a:gd name="T96" fmla="*/ 51 w 514"/>
                  <a:gd name="T97" fmla="*/ 306 h 60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14"/>
                  <a:gd name="T148" fmla="*/ 0 h 606"/>
                  <a:gd name="T149" fmla="*/ 514 w 514"/>
                  <a:gd name="T150" fmla="*/ 606 h 60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14" h="606">
                    <a:moveTo>
                      <a:pt x="51" y="306"/>
                    </a:moveTo>
                    <a:lnTo>
                      <a:pt x="29" y="337"/>
                    </a:lnTo>
                    <a:lnTo>
                      <a:pt x="9" y="391"/>
                    </a:lnTo>
                    <a:lnTo>
                      <a:pt x="0" y="459"/>
                    </a:lnTo>
                    <a:lnTo>
                      <a:pt x="8" y="510"/>
                    </a:lnTo>
                    <a:lnTo>
                      <a:pt x="34" y="551"/>
                    </a:lnTo>
                    <a:lnTo>
                      <a:pt x="69" y="587"/>
                    </a:lnTo>
                    <a:lnTo>
                      <a:pt x="106" y="605"/>
                    </a:lnTo>
                    <a:lnTo>
                      <a:pt x="154" y="598"/>
                    </a:lnTo>
                    <a:lnTo>
                      <a:pt x="193" y="587"/>
                    </a:lnTo>
                    <a:lnTo>
                      <a:pt x="227" y="569"/>
                    </a:lnTo>
                    <a:lnTo>
                      <a:pt x="255" y="529"/>
                    </a:lnTo>
                    <a:lnTo>
                      <a:pt x="272" y="492"/>
                    </a:lnTo>
                    <a:lnTo>
                      <a:pt x="275" y="443"/>
                    </a:lnTo>
                    <a:lnTo>
                      <a:pt x="275" y="420"/>
                    </a:lnTo>
                    <a:lnTo>
                      <a:pt x="303" y="459"/>
                    </a:lnTo>
                    <a:lnTo>
                      <a:pt x="357" y="487"/>
                    </a:lnTo>
                    <a:lnTo>
                      <a:pt x="383" y="492"/>
                    </a:lnTo>
                    <a:lnTo>
                      <a:pt x="428" y="484"/>
                    </a:lnTo>
                    <a:lnTo>
                      <a:pt x="458" y="472"/>
                    </a:lnTo>
                    <a:lnTo>
                      <a:pt x="482" y="431"/>
                    </a:lnTo>
                    <a:lnTo>
                      <a:pt x="510" y="393"/>
                    </a:lnTo>
                    <a:lnTo>
                      <a:pt x="511" y="336"/>
                    </a:lnTo>
                    <a:lnTo>
                      <a:pt x="513" y="294"/>
                    </a:lnTo>
                    <a:lnTo>
                      <a:pt x="511" y="257"/>
                    </a:lnTo>
                    <a:lnTo>
                      <a:pt x="477" y="206"/>
                    </a:lnTo>
                    <a:lnTo>
                      <a:pt x="443" y="182"/>
                    </a:lnTo>
                    <a:lnTo>
                      <a:pt x="404" y="171"/>
                    </a:lnTo>
                    <a:lnTo>
                      <a:pt x="358" y="171"/>
                    </a:lnTo>
                    <a:lnTo>
                      <a:pt x="322" y="178"/>
                    </a:lnTo>
                    <a:lnTo>
                      <a:pt x="307" y="199"/>
                    </a:lnTo>
                    <a:lnTo>
                      <a:pt x="287" y="216"/>
                    </a:lnTo>
                    <a:lnTo>
                      <a:pt x="289" y="162"/>
                    </a:lnTo>
                    <a:lnTo>
                      <a:pt x="284" y="101"/>
                    </a:lnTo>
                    <a:lnTo>
                      <a:pt x="251" y="54"/>
                    </a:lnTo>
                    <a:lnTo>
                      <a:pt x="222" y="25"/>
                    </a:lnTo>
                    <a:lnTo>
                      <a:pt x="189" y="5"/>
                    </a:lnTo>
                    <a:lnTo>
                      <a:pt x="167" y="0"/>
                    </a:lnTo>
                    <a:lnTo>
                      <a:pt x="133" y="1"/>
                    </a:lnTo>
                    <a:lnTo>
                      <a:pt x="101" y="11"/>
                    </a:lnTo>
                    <a:lnTo>
                      <a:pt x="66" y="29"/>
                    </a:lnTo>
                    <a:lnTo>
                      <a:pt x="41" y="62"/>
                    </a:lnTo>
                    <a:lnTo>
                      <a:pt x="28" y="95"/>
                    </a:lnTo>
                    <a:lnTo>
                      <a:pt x="23" y="155"/>
                    </a:lnTo>
                    <a:lnTo>
                      <a:pt x="21" y="184"/>
                    </a:lnTo>
                    <a:lnTo>
                      <a:pt x="31" y="219"/>
                    </a:lnTo>
                    <a:lnTo>
                      <a:pt x="40" y="242"/>
                    </a:lnTo>
                    <a:lnTo>
                      <a:pt x="47" y="257"/>
                    </a:lnTo>
                    <a:lnTo>
                      <a:pt x="51" y="306"/>
                    </a:lnTo>
                  </a:path>
                </a:pathLst>
              </a:cu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" name="Freeform 31">
                <a:extLst>
                  <a:ext uri="{FF2B5EF4-FFF2-40B4-BE49-F238E27FC236}">
                    <a16:creationId xmlns:a16="http://schemas.microsoft.com/office/drawing/2014/main" id="{C7467ED4-C336-405F-B848-85BB4C23B9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34" y="3596"/>
                <a:ext cx="514" cy="604"/>
              </a:xfrm>
              <a:custGeom>
                <a:avLst/>
                <a:gdLst>
                  <a:gd name="T0" fmla="*/ 47 w 514"/>
                  <a:gd name="T1" fmla="*/ 306 h 604"/>
                  <a:gd name="T2" fmla="*/ 31 w 514"/>
                  <a:gd name="T3" fmla="*/ 340 h 604"/>
                  <a:gd name="T4" fmla="*/ 8 w 514"/>
                  <a:gd name="T5" fmla="*/ 389 h 604"/>
                  <a:gd name="T6" fmla="*/ 0 w 514"/>
                  <a:gd name="T7" fmla="*/ 455 h 604"/>
                  <a:gd name="T8" fmla="*/ 11 w 514"/>
                  <a:gd name="T9" fmla="*/ 513 h 604"/>
                  <a:gd name="T10" fmla="*/ 31 w 514"/>
                  <a:gd name="T11" fmla="*/ 550 h 604"/>
                  <a:gd name="T12" fmla="*/ 71 w 514"/>
                  <a:gd name="T13" fmla="*/ 588 h 604"/>
                  <a:gd name="T14" fmla="*/ 106 w 514"/>
                  <a:gd name="T15" fmla="*/ 603 h 604"/>
                  <a:gd name="T16" fmla="*/ 150 w 514"/>
                  <a:gd name="T17" fmla="*/ 598 h 604"/>
                  <a:gd name="T18" fmla="*/ 195 w 514"/>
                  <a:gd name="T19" fmla="*/ 591 h 604"/>
                  <a:gd name="T20" fmla="*/ 228 w 514"/>
                  <a:gd name="T21" fmla="*/ 567 h 604"/>
                  <a:gd name="T22" fmla="*/ 251 w 514"/>
                  <a:gd name="T23" fmla="*/ 528 h 604"/>
                  <a:gd name="T24" fmla="*/ 272 w 514"/>
                  <a:gd name="T25" fmla="*/ 491 h 604"/>
                  <a:gd name="T26" fmla="*/ 271 w 514"/>
                  <a:gd name="T27" fmla="*/ 441 h 604"/>
                  <a:gd name="T28" fmla="*/ 276 w 514"/>
                  <a:gd name="T29" fmla="*/ 420 h 604"/>
                  <a:gd name="T30" fmla="*/ 300 w 514"/>
                  <a:gd name="T31" fmla="*/ 458 h 604"/>
                  <a:gd name="T32" fmla="*/ 358 w 514"/>
                  <a:gd name="T33" fmla="*/ 490 h 604"/>
                  <a:gd name="T34" fmla="*/ 381 w 514"/>
                  <a:gd name="T35" fmla="*/ 490 h 604"/>
                  <a:gd name="T36" fmla="*/ 428 w 514"/>
                  <a:gd name="T37" fmla="*/ 483 h 604"/>
                  <a:gd name="T38" fmla="*/ 455 w 514"/>
                  <a:gd name="T39" fmla="*/ 471 h 604"/>
                  <a:gd name="T40" fmla="*/ 482 w 514"/>
                  <a:gd name="T41" fmla="*/ 428 h 604"/>
                  <a:gd name="T42" fmla="*/ 508 w 514"/>
                  <a:gd name="T43" fmla="*/ 392 h 604"/>
                  <a:gd name="T44" fmla="*/ 512 w 514"/>
                  <a:gd name="T45" fmla="*/ 334 h 604"/>
                  <a:gd name="T46" fmla="*/ 513 w 514"/>
                  <a:gd name="T47" fmla="*/ 297 h 604"/>
                  <a:gd name="T48" fmla="*/ 508 w 514"/>
                  <a:gd name="T49" fmla="*/ 257 h 604"/>
                  <a:gd name="T50" fmla="*/ 473 w 514"/>
                  <a:gd name="T51" fmla="*/ 205 h 604"/>
                  <a:gd name="T52" fmla="*/ 443 w 514"/>
                  <a:gd name="T53" fmla="*/ 180 h 604"/>
                  <a:gd name="T54" fmla="*/ 401 w 514"/>
                  <a:gd name="T55" fmla="*/ 176 h 604"/>
                  <a:gd name="T56" fmla="*/ 359 w 514"/>
                  <a:gd name="T57" fmla="*/ 169 h 604"/>
                  <a:gd name="T58" fmla="*/ 318 w 514"/>
                  <a:gd name="T59" fmla="*/ 176 h 604"/>
                  <a:gd name="T60" fmla="*/ 307 w 514"/>
                  <a:gd name="T61" fmla="*/ 198 h 604"/>
                  <a:gd name="T62" fmla="*/ 284 w 514"/>
                  <a:gd name="T63" fmla="*/ 214 h 604"/>
                  <a:gd name="T64" fmla="*/ 286 w 514"/>
                  <a:gd name="T65" fmla="*/ 160 h 604"/>
                  <a:gd name="T66" fmla="*/ 280 w 514"/>
                  <a:gd name="T67" fmla="*/ 99 h 604"/>
                  <a:gd name="T68" fmla="*/ 249 w 514"/>
                  <a:gd name="T69" fmla="*/ 50 h 604"/>
                  <a:gd name="T70" fmla="*/ 223 w 514"/>
                  <a:gd name="T71" fmla="*/ 23 h 604"/>
                  <a:gd name="T72" fmla="*/ 191 w 514"/>
                  <a:gd name="T73" fmla="*/ 4 h 604"/>
                  <a:gd name="T74" fmla="*/ 164 w 514"/>
                  <a:gd name="T75" fmla="*/ 3 h 604"/>
                  <a:gd name="T76" fmla="*/ 130 w 514"/>
                  <a:gd name="T77" fmla="*/ 0 h 604"/>
                  <a:gd name="T78" fmla="*/ 102 w 514"/>
                  <a:gd name="T79" fmla="*/ 9 h 604"/>
                  <a:gd name="T80" fmla="*/ 67 w 514"/>
                  <a:gd name="T81" fmla="*/ 27 h 604"/>
                  <a:gd name="T82" fmla="*/ 43 w 514"/>
                  <a:gd name="T83" fmla="*/ 59 h 604"/>
                  <a:gd name="T84" fmla="*/ 29 w 514"/>
                  <a:gd name="T85" fmla="*/ 94 h 604"/>
                  <a:gd name="T86" fmla="*/ 20 w 514"/>
                  <a:gd name="T87" fmla="*/ 158 h 604"/>
                  <a:gd name="T88" fmla="*/ 16 w 514"/>
                  <a:gd name="T89" fmla="*/ 183 h 604"/>
                  <a:gd name="T90" fmla="*/ 26 w 514"/>
                  <a:gd name="T91" fmla="*/ 218 h 604"/>
                  <a:gd name="T92" fmla="*/ 43 w 514"/>
                  <a:gd name="T93" fmla="*/ 243 h 604"/>
                  <a:gd name="T94" fmla="*/ 47 w 514"/>
                  <a:gd name="T95" fmla="*/ 257 h 604"/>
                  <a:gd name="T96" fmla="*/ 47 w 514"/>
                  <a:gd name="T97" fmla="*/ 306 h 60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14"/>
                  <a:gd name="T148" fmla="*/ 0 h 604"/>
                  <a:gd name="T149" fmla="*/ 514 w 514"/>
                  <a:gd name="T150" fmla="*/ 604 h 60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14" h="604">
                    <a:moveTo>
                      <a:pt x="47" y="306"/>
                    </a:moveTo>
                    <a:lnTo>
                      <a:pt x="31" y="340"/>
                    </a:lnTo>
                    <a:lnTo>
                      <a:pt x="8" y="389"/>
                    </a:lnTo>
                    <a:lnTo>
                      <a:pt x="0" y="455"/>
                    </a:lnTo>
                    <a:lnTo>
                      <a:pt x="11" y="513"/>
                    </a:lnTo>
                    <a:lnTo>
                      <a:pt x="31" y="550"/>
                    </a:lnTo>
                    <a:lnTo>
                      <a:pt x="71" y="588"/>
                    </a:lnTo>
                    <a:lnTo>
                      <a:pt x="106" y="603"/>
                    </a:lnTo>
                    <a:lnTo>
                      <a:pt x="150" y="598"/>
                    </a:lnTo>
                    <a:lnTo>
                      <a:pt x="195" y="591"/>
                    </a:lnTo>
                    <a:lnTo>
                      <a:pt x="228" y="567"/>
                    </a:lnTo>
                    <a:lnTo>
                      <a:pt x="251" y="528"/>
                    </a:lnTo>
                    <a:lnTo>
                      <a:pt x="272" y="491"/>
                    </a:lnTo>
                    <a:lnTo>
                      <a:pt x="271" y="441"/>
                    </a:lnTo>
                    <a:lnTo>
                      <a:pt x="276" y="420"/>
                    </a:lnTo>
                    <a:lnTo>
                      <a:pt x="300" y="458"/>
                    </a:lnTo>
                    <a:lnTo>
                      <a:pt x="358" y="490"/>
                    </a:lnTo>
                    <a:lnTo>
                      <a:pt x="381" y="490"/>
                    </a:lnTo>
                    <a:lnTo>
                      <a:pt x="428" y="483"/>
                    </a:lnTo>
                    <a:lnTo>
                      <a:pt x="455" y="471"/>
                    </a:lnTo>
                    <a:lnTo>
                      <a:pt x="482" y="428"/>
                    </a:lnTo>
                    <a:lnTo>
                      <a:pt x="508" y="392"/>
                    </a:lnTo>
                    <a:lnTo>
                      <a:pt x="512" y="334"/>
                    </a:lnTo>
                    <a:lnTo>
                      <a:pt x="513" y="297"/>
                    </a:lnTo>
                    <a:lnTo>
                      <a:pt x="508" y="257"/>
                    </a:lnTo>
                    <a:lnTo>
                      <a:pt x="473" y="205"/>
                    </a:lnTo>
                    <a:lnTo>
                      <a:pt x="443" y="180"/>
                    </a:lnTo>
                    <a:lnTo>
                      <a:pt x="401" y="176"/>
                    </a:lnTo>
                    <a:lnTo>
                      <a:pt x="359" y="169"/>
                    </a:lnTo>
                    <a:lnTo>
                      <a:pt x="318" y="176"/>
                    </a:lnTo>
                    <a:lnTo>
                      <a:pt x="307" y="198"/>
                    </a:lnTo>
                    <a:lnTo>
                      <a:pt x="284" y="214"/>
                    </a:lnTo>
                    <a:lnTo>
                      <a:pt x="286" y="160"/>
                    </a:lnTo>
                    <a:lnTo>
                      <a:pt x="280" y="99"/>
                    </a:lnTo>
                    <a:lnTo>
                      <a:pt x="249" y="50"/>
                    </a:lnTo>
                    <a:lnTo>
                      <a:pt x="223" y="23"/>
                    </a:lnTo>
                    <a:lnTo>
                      <a:pt x="191" y="4"/>
                    </a:lnTo>
                    <a:lnTo>
                      <a:pt x="164" y="3"/>
                    </a:lnTo>
                    <a:lnTo>
                      <a:pt x="130" y="0"/>
                    </a:lnTo>
                    <a:lnTo>
                      <a:pt x="102" y="9"/>
                    </a:lnTo>
                    <a:lnTo>
                      <a:pt x="67" y="27"/>
                    </a:lnTo>
                    <a:lnTo>
                      <a:pt x="43" y="59"/>
                    </a:lnTo>
                    <a:lnTo>
                      <a:pt x="29" y="94"/>
                    </a:lnTo>
                    <a:lnTo>
                      <a:pt x="20" y="158"/>
                    </a:lnTo>
                    <a:lnTo>
                      <a:pt x="16" y="183"/>
                    </a:lnTo>
                    <a:lnTo>
                      <a:pt x="26" y="218"/>
                    </a:lnTo>
                    <a:lnTo>
                      <a:pt x="43" y="243"/>
                    </a:lnTo>
                    <a:lnTo>
                      <a:pt x="47" y="257"/>
                    </a:lnTo>
                    <a:lnTo>
                      <a:pt x="47" y="306"/>
                    </a:lnTo>
                  </a:path>
                </a:pathLst>
              </a:cu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3" name="Freeform 32">
                <a:extLst>
                  <a:ext uri="{FF2B5EF4-FFF2-40B4-BE49-F238E27FC236}">
                    <a16:creationId xmlns:a16="http://schemas.microsoft.com/office/drawing/2014/main" id="{47AA85A2-AB2E-417C-B7F1-D0BEFACDF7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42" y="3693"/>
                <a:ext cx="1853" cy="262"/>
              </a:xfrm>
              <a:custGeom>
                <a:avLst/>
                <a:gdLst>
                  <a:gd name="T0" fmla="*/ 1851 w 1853"/>
                  <a:gd name="T1" fmla="*/ 211 h 262"/>
                  <a:gd name="T2" fmla="*/ 1852 w 1853"/>
                  <a:gd name="T3" fmla="*/ 202 h 262"/>
                  <a:gd name="T4" fmla="*/ 1850 w 1853"/>
                  <a:gd name="T5" fmla="*/ 193 h 262"/>
                  <a:gd name="T6" fmla="*/ 1847 w 1853"/>
                  <a:gd name="T7" fmla="*/ 184 h 262"/>
                  <a:gd name="T8" fmla="*/ 1841 w 1853"/>
                  <a:gd name="T9" fmla="*/ 175 h 262"/>
                  <a:gd name="T10" fmla="*/ 1836 w 1853"/>
                  <a:gd name="T11" fmla="*/ 168 h 262"/>
                  <a:gd name="T12" fmla="*/ 1828 w 1853"/>
                  <a:gd name="T13" fmla="*/ 162 h 262"/>
                  <a:gd name="T14" fmla="*/ 1820 w 1853"/>
                  <a:gd name="T15" fmla="*/ 157 h 262"/>
                  <a:gd name="T16" fmla="*/ 1811 w 1853"/>
                  <a:gd name="T17" fmla="*/ 154 h 262"/>
                  <a:gd name="T18" fmla="*/ 1801 w 1853"/>
                  <a:gd name="T19" fmla="*/ 152 h 262"/>
                  <a:gd name="T20" fmla="*/ 60 w 1853"/>
                  <a:gd name="T21" fmla="*/ 0 h 262"/>
                  <a:gd name="T22" fmla="*/ 50 w 1853"/>
                  <a:gd name="T23" fmla="*/ 0 h 262"/>
                  <a:gd name="T24" fmla="*/ 41 w 1853"/>
                  <a:gd name="T25" fmla="*/ 2 h 262"/>
                  <a:gd name="T26" fmla="*/ 32 w 1853"/>
                  <a:gd name="T27" fmla="*/ 5 h 262"/>
                  <a:gd name="T28" fmla="*/ 23 w 1853"/>
                  <a:gd name="T29" fmla="*/ 10 h 262"/>
                  <a:gd name="T30" fmla="*/ 16 w 1853"/>
                  <a:gd name="T31" fmla="*/ 16 h 262"/>
                  <a:gd name="T32" fmla="*/ 10 w 1853"/>
                  <a:gd name="T33" fmla="*/ 24 h 262"/>
                  <a:gd name="T34" fmla="*/ 5 w 1853"/>
                  <a:gd name="T35" fmla="*/ 32 h 262"/>
                  <a:gd name="T36" fmla="*/ 2 w 1853"/>
                  <a:gd name="T37" fmla="*/ 41 h 262"/>
                  <a:gd name="T38" fmla="*/ 1 w 1853"/>
                  <a:gd name="T39" fmla="*/ 50 h 262"/>
                  <a:gd name="T40" fmla="*/ 1 w 1853"/>
                  <a:gd name="T41" fmla="*/ 50 h 262"/>
                  <a:gd name="T42" fmla="*/ 0 w 1853"/>
                  <a:gd name="T43" fmla="*/ 60 h 262"/>
                  <a:gd name="T44" fmla="*/ 2 w 1853"/>
                  <a:gd name="T45" fmla="*/ 69 h 262"/>
                  <a:gd name="T46" fmla="*/ 5 w 1853"/>
                  <a:gd name="T47" fmla="*/ 77 h 262"/>
                  <a:gd name="T48" fmla="*/ 10 w 1853"/>
                  <a:gd name="T49" fmla="*/ 86 h 262"/>
                  <a:gd name="T50" fmla="*/ 16 w 1853"/>
                  <a:gd name="T51" fmla="*/ 94 h 262"/>
                  <a:gd name="T52" fmla="*/ 24 w 1853"/>
                  <a:gd name="T53" fmla="*/ 100 h 262"/>
                  <a:gd name="T54" fmla="*/ 32 w 1853"/>
                  <a:gd name="T55" fmla="*/ 104 h 262"/>
                  <a:gd name="T56" fmla="*/ 41 w 1853"/>
                  <a:gd name="T57" fmla="*/ 108 h 262"/>
                  <a:gd name="T58" fmla="*/ 50 w 1853"/>
                  <a:gd name="T59" fmla="*/ 110 h 262"/>
                  <a:gd name="T60" fmla="*/ 1792 w 1853"/>
                  <a:gd name="T61" fmla="*/ 261 h 262"/>
                  <a:gd name="T62" fmla="*/ 1801 w 1853"/>
                  <a:gd name="T63" fmla="*/ 261 h 262"/>
                  <a:gd name="T64" fmla="*/ 1811 w 1853"/>
                  <a:gd name="T65" fmla="*/ 259 h 262"/>
                  <a:gd name="T66" fmla="*/ 1819 w 1853"/>
                  <a:gd name="T67" fmla="*/ 256 h 262"/>
                  <a:gd name="T68" fmla="*/ 1828 w 1853"/>
                  <a:gd name="T69" fmla="*/ 252 h 262"/>
                  <a:gd name="T70" fmla="*/ 1836 w 1853"/>
                  <a:gd name="T71" fmla="*/ 245 h 262"/>
                  <a:gd name="T72" fmla="*/ 1842 w 1853"/>
                  <a:gd name="T73" fmla="*/ 238 h 262"/>
                  <a:gd name="T74" fmla="*/ 1847 w 1853"/>
                  <a:gd name="T75" fmla="*/ 230 h 262"/>
                  <a:gd name="T76" fmla="*/ 1850 w 1853"/>
                  <a:gd name="T77" fmla="*/ 221 h 262"/>
                  <a:gd name="T78" fmla="*/ 1851 w 1853"/>
                  <a:gd name="T79" fmla="*/ 211 h 26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53"/>
                  <a:gd name="T121" fmla="*/ 0 h 262"/>
                  <a:gd name="T122" fmla="*/ 1853 w 1853"/>
                  <a:gd name="T123" fmla="*/ 262 h 26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53" h="262">
                    <a:moveTo>
                      <a:pt x="1851" y="211"/>
                    </a:moveTo>
                    <a:lnTo>
                      <a:pt x="1852" y="202"/>
                    </a:lnTo>
                    <a:lnTo>
                      <a:pt x="1850" y="193"/>
                    </a:lnTo>
                    <a:lnTo>
                      <a:pt x="1847" y="184"/>
                    </a:lnTo>
                    <a:lnTo>
                      <a:pt x="1841" y="175"/>
                    </a:lnTo>
                    <a:lnTo>
                      <a:pt x="1836" y="168"/>
                    </a:lnTo>
                    <a:lnTo>
                      <a:pt x="1828" y="162"/>
                    </a:lnTo>
                    <a:lnTo>
                      <a:pt x="1820" y="157"/>
                    </a:lnTo>
                    <a:lnTo>
                      <a:pt x="1811" y="154"/>
                    </a:lnTo>
                    <a:lnTo>
                      <a:pt x="1801" y="152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41" y="2"/>
                    </a:lnTo>
                    <a:lnTo>
                      <a:pt x="32" y="5"/>
                    </a:lnTo>
                    <a:lnTo>
                      <a:pt x="23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5" y="32"/>
                    </a:lnTo>
                    <a:lnTo>
                      <a:pt x="2" y="41"/>
                    </a:lnTo>
                    <a:lnTo>
                      <a:pt x="1" y="50"/>
                    </a:lnTo>
                    <a:lnTo>
                      <a:pt x="0" y="60"/>
                    </a:lnTo>
                    <a:lnTo>
                      <a:pt x="2" y="69"/>
                    </a:lnTo>
                    <a:lnTo>
                      <a:pt x="5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2" y="104"/>
                    </a:lnTo>
                    <a:lnTo>
                      <a:pt x="41" y="108"/>
                    </a:lnTo>
                    <a:lnTo>
                      <a:pt x="50" y="110"/>
                    </a:lnTo>
                    <a:lnTo>
                      <a:pt x="1792" y="261"/>
                    </a:lnTo>
                    <a:lnTo>
                      <a:pt x="1801" y="261"/>
                    </a:lnTo>
                    <a:lnTo>
                      <a:pt x="1811" y="259"/>
                    </a:lnTo>
                    <a:lnTo>
                      <a:pt x="1819" y="256"/>
                    </a:lnTo>
                    <a:lnTo>
                      <a:pt x="1828" y="252"/>
                    </a:lnTo>
                    <a:lnTo>
                      <a:pt x="1836" y="245"/>
                    </a:lnTo>
                    <a:lnTo>
                      <a:pt x="1842" y="238"/>
                    </a:lnTo>
                    <a:lnTo>
                      <a:pt x="1847" y="230"/>
                    </a:lnTo>
                    <a:lnTo>
                      <a:pt x="1850" y="221"/>
                    </a:lnTo>
                    <a:lnTo>
                      <a:pt x="1851" y="211"/>
                    </a:lnTo>
                  </a:path>
                </a:pathLst>
              </a:cu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4" name="Freeform 33">
                <a:extLst>
                  <a:ext uri="{FF2B5EF4-FFF2-40B4-BE49-F238E27FC236}">
                    <a16:creationId xmlns:a16="http://schemas.microsoft.com/office/drawing/2014/main" id="{BD2B451D-970E-4B51-AB77-E79E06E63F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56" y="3856"/>
                <a:ext cx="115" cy="136"/>
              </a:xfrm>
              <a:custGeom>
                <a:avLst/>
                <a:gdLst>
                  <a:gd name="T0" fmla="*/ 51 w 115"/>
                  <a:gd name="T1" fmla="*/ 135 h 136"/>
                  <a:gd name="T2" fmla="*/ 61 w 115"/>
                  <a:gd name="T3" fmla="*/ 134 h 136"/>
                  <a:gd name="T4" fmla="*/ 71 w 115"/>
                  <a:gd name="T5" fmla="*/ 132 h 136"/>
                  <a:gd name="T6" fmla="*/ 80 w 115"/>
                  <a:gd name="T7" fmla="*/ 128 h 136"/>
                  <a:gd name="T8" fmla="*/ 89 w 115"/>
                  <a:gd name="T9" fmla="*/ 122 h 136"/>
                  <a:gd name="T10" fmla="*/ 97 w 115"/>
                  <a:gd name="T11" fmla="*/ 114 h 136"/>
                  <a:gd name="T12" fmla="*/ 103 w 115"/>
                  <a:gd name="T13" fmla="*/ 105 h 136"/>
                  <a:gd name="T14" fmla="*/ 109 w 115"/>
                  <a:gd name="T15" fmla="*/ 95 h 136"/>
                  <a:gd name="T16" fmla="*/ 112 w 115"/>
                  <a:gd name="T17" fmla="*/ 84 h 136"/>
                  <a:gd name="T18" fmla="*/ 114 w 115"/>
                  <a:gd name="T19" fmla="*/ 73 h 136"/>
                  <a:gd name="T20" fmla="*/ 114 w 115"/>
                  <a:gd name="T21" fmla="*/ 61 h 136"/>
                  <a:gd name="T22" fmla="*/ 113 w 115"/>
                  <a:gd name="T23" fmla="*/ 49 h 136"/>
                  <a:gd name="T24" fmla="*/ 109 w 115"/>
                  <a:gd name="T25" fmla="*/ 39 h 136"/>
                  <a:gd name="T26" fmla="*/ 104 w 115"/>
                  <a:gd name="T27" fmla="*/ 28 h 136"/>
                  <a:gd name="T28" fmla="*/ 98 w 115"/>
                  <a:gd name="T29" fmla="*/ 19 h 136"/>
                  <a:gd name="T30" fmla="*/ 91 w 115"/>
                  <a:gd name="T31" fmla="*/ 12 h 136"/>
                  <a:gd name="T32" fmla="*/ 82 w 115"/>
                  <a:gd name="T33" fmla="*/ 6 h 136"/>
                  <a:gd name="T34" fmla="*/ 73 w 115"/>
                  <a:gd name="T35" fmla="*/ 3 h 136"/>
                  <a:gd name="T36" fmla="*/ 63 w 115"/>
                  <a:gd name="T37" fmla="*/ 0 h 136"/>
                  <a:gd name="T38" fmla="*/ 53 w 115"/>
                  <a:gd name="T39" fmla="*/ 1 h 136"/>
                  <a:gd name="T40" fmla="*/ 44 w 115"/>
                  <a:gd name="T41" fmla="*/ 3 h 136"/>
                  <a:gd name="T42" fmla="*/ 34 w 115"/>
                  <a:gd name="T43" fmla="*/ 7 h 136"/>
                  <a:gd name="T44" fmla="*/ 25 w 115"/>
                  <a:gd name="T45" fmla="*/ 13 h 136"/>
                  <a:gd name="T46" fmla="*/ 18 w 115"/>
                  <a:gd name="T47" fmla="*/ 21 h 136"/>
                  <a:gd name="T48" fmla="*/ 11 w 115"/>
                  <a:gd name="T49" fmla="*/ 30 h 136"/>
                  <a:gd name="T50" fmla="*/ 6 w 115"/>
                  <a:gd name="T51" fmla="*/ 40 h 136"/>
                  <a:gd name="T52" fmla="*/ 2 w 115"/>
                  <a:gd name="T53" fmla="*/ 51 h 136"/>
                  <a:gd name="T54" fmla="*/ 0 w 115"/>
                  <a:gd name="T55" fmla="*/ 62 h 136"/>
                  <a:gd name="T56" fmla="*/ 0 w 115"/>
                  <a:gd name="T57" fmla="*/ 74 h 136"/>
                  <a:gd name="T58" fmla="*/ 2 w 115"/>
                  <a:gd name="T59" fmla="*/ 86 h 136"/>
                  <a:gd name="T60" fmla="*/ 6 w 115"/>
                  <a:gd name="T61" fmla="*/ 96 h 136"/>
                  <a:gd name="T62" fmla="*/ 10 w 115"/>
                  <a:gd name="T63" fmla="*/ 107 h 136"/>
                  <a:gd name="T64" fmla="*/ 16 w 115"/>
                  <a:gd name="T65" fmla="*/ 116 h 136"/>
                  <a:gd name="T66" fmla="*/ 24 w 115"/>
                  <a:gd name="T67" fmla="*/ 123 h 136"/>
                  <a:gd name="T68" fmla="*/ 32 w 115"/>
                  <a:gd name="T69" fmla="*/ 129 h 136"/>
                  <a:gd name="T70" fmla="*/ 42 w 115"/>
                  <a:gd name="T71" fmla="*/ 132 h 136"/>
                  <a:gd name="T72" fmla="*/ 51 w 115"/>
                  <a:gd name="T73" fmla="*/ 135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5"/>
                  <a:gd name="T112" fmla="*/ 0 h 136"/>
                  <a:gd name="T113" fmla="*/ 115 w 115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5" h="136">
                    <a:moveTo>
                      <a:pt x="51" y="135"/>
                    </a:moveTo>
                    <a:lnTo>
                      <a:pt x="61" y="134"/>
                    </a:lnTo>
                    <a:lnTo>
                      <a:pt x="71" y="132"/>
                    </a:lnTo>
                    <a:lnTo>
                      <a:pt x="80" y="128"/>
                    </a:lnTo>
                    <a:lnTo>
                      <a:pt x="89" y="122"/>
                    </a:lnTo>
                    <a:lnTo>
                      <a:pt x="97" y="114"/>
                    </a:lnTo>
                    <a:lnTo>
                      <a:pt x="103" y="105"/>
                    </a:lnTo>
                    <a:lnTo>
                      <a:pt x="109" y="95"/>
                    </a:lnTo>
                    <a:lnTo>
                      <a:pt x="112" y="84"/>
                    </a:lnTo>
                    <a:lnTo>
                      <a:pt x="114" y="73"/>
                    </a:lnTo>
                    <a:lnTo>
                      <a:pt x="114" y="61"/>
                    </a:lnTo>
                    <a:lnTo>
                      <a:pt x="113" y="49"/>
                    </a:lnTo>
                    <a:lnTo>
                      <a:pt x="109" y="39"/>
                    </a:lnTo>
                    <a:lnTo>
                      <a:pt x="104" y="28"/>
                    </a:lnTo>
                    <a:lnTo>
                      <a:pt x="98" y="19"/>
                    </a:lnTo>
                    <a:lnTo>
                      <a:pt x="91" y="12"/>
                    </a:lnTo>
                    <a:lnTo>
                      <a:pt x="82" y="6"/>
                    </a:lnTo>
                    <a:lnTo>
                      <a:pt x="73" y="3"/>
                    </a:lnTo>
                    <a:lnTo>
                      <a:pt x="63" y="0"/>
                    </a:lnTo>
                    <a:lnTo>
                      <a:pt x="53" y="1"/>
                    </a:lnTo>
                    <a:lnTo>
                      <a:pt x="44" y="3"/>
                    </a:lnTo>
                    <a:lnTo>
                      <a:pt x="34" y="7"/>
                    </a:lnTo>
                    <a:lnTo>
                      <a:pt x="25" y="13"/>
                    </a:lnTo>
                    <a:lnTo>
                      <a:pt x="18" y="21"/>
                    </a:lnTo>
                    <a:lnTo>
                      <a:pt x="11" y="30"/>
                    </a:lnTo>
                    <a:lnTo>
                      <a:pt x="6" y="40"/>
                    </a:lnTo>
                    <a:lnTo>
                      <a:pt x="2" y="51"/>
                    </a:lnTo>
                    <a:lnTo>
                      <a:pt x="0" y="62"/>
                    </a:lnTo>
                    <a:lnTo>
                      <a:pt x="0" y="74"/>
                    </a:lnTo>
                    <a:lnTo>
                      <a:pt x="2" y="86"/>
                    </a:lnTo>
                    <a:lnTo>
                      <a:pt x="6" y="96"/>
                    </a:lnTo>
                    <a:lnTo>
                      <a:pt x="10" y="107"/>
                    </a:lnTo>
                    <a:lnTo>
                      <a:pt x="16" y="116"/>
                    </a:lnTo>
                    <a:lnTo>
                      <a:pt x="24" y="123"/>
                    </a:lnTo>
                    <a:lnTo>
                      <a:pt x="32" y="129"/>
                    </a:lnTo>
                    <a:lnTo>
                      <a:pt x="42" y="132"/>
                    </a:lnTo>
                    <a:lnTo>
                      <a:pt x="51" y="1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15" name="Group 34">
                <a:extLst>
                  <a:ext uri="{FF2B5EF4-FFF2-40B4-BE49-F238E27FC236}">
                    <a16:creationId xmlns:a16="http://schemas.microsoft.com/office/drawing/2014/main" id="{5C39EA33-7F28-4E62-AE12-A28F428E3C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68" y="3775"/>
                <a:ext cx="626" cy="274"/>
                <a:chOff x="3668" y="3775"/>
                <a:chExt cx="626" cy="274"/>
              </a:xfrm>
            </p:grpSpPr>
            <p:sp>
              <p:nvSpPr>
                <p:cNvPr id="4121" name="Freeform 35">
                  <a:extLst>
                    <a:ext uri="{FF2B5EF4-FFF2-40B4-BE49-F238E27FC236}">
                      <a16:creationId xmlns:a16="http://schemas.microsoft.com/office/drawing/2014/main" id="{2F08948C-8A5F-44FD-A17D-A74F6E441FE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68" y="3775"/>
                  <a:ext cx="118" cy="202"/>
                </a:xfrm>
                <a:custGeom>
                  <a:avLst/>
                  <a:gdLst>
                    <a:gd name="T0" fmla="*/ 117 w 118"/>
                    <a:gd name="T1" fmla="*/ 8 h 202"/>
                    <a:gd name="T2" fmla="*/ 17 w 118"/>
                    <a:gd name="T3" fmla="*/ 0 h 202"/>
                    <a:gd name="T4" fmla="*/ 0 w 118"/>
                    <a:gd name="T5" fmla="*/ 192 h 202"/>
                    <a:gd name="T6" fmla="*/ 101 w 118"/>
                    <a:gd name="T7" fmla="*/ 201 h 202"/>
                    <a:gd name="T8" fmla="*/ 117 w 118"/>
                    <a:gd name="T9" fmla="*/ 8 h 2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8"/>
                    <a:gd name="T16" fmla="*/ 0 h 202"/>
                    <a:gd name="T17" fmla="*/ 118 w 118"/>
                    <a:gd name="T18" fmla="*/ 202 h 2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8" h="202">
                      <a:moveTo>
                        <a:pt x="117" y="8"/>
                      </a:moveTo>
                      <a:lnTo>
                        <a:pt x="17" y="0"/>
                      </a:lnTo>
                      <a:lnTo>
                        <a:pt x="0" y="192"/>
                      </a:lnTo>
                      <a:lnTo>
                        <a:pt x="101" y="201"/>
                      </a:lnTo>
                      <a:lnTo>
                        <a:pt x="117" y="8"/>
                      </a:lnTo>
                    </a:path>
                  </a:pathLst>
                </a:custGeom>
                <a:solidFill>
                  <a:srgbClr val="CC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2" name="Freeform 36">
                  <a:extLst>
                    <a:ext uri="{FF2B5EF4-FFF2-40B4-BE49-F238E27FC236}">
                      <a16:creationId xmlns:a16="http://schemas.microsoft.com/office/drawing/2014/main" id="{18236D58-6133-4186-B956-7BF97592BE9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869" y="3800"/>
                  <a:ext cx="126" cy="148"/>
                </a:xfrm>
                <a:custGeom>
                  <a:avLst/>
                  <a:gdLst>
                    <a:gd name="T0" fmla="*/ 125 w 126"/>
                    <a:gd name="T1" fmla="*/ 10 h 148"/>
                    <a:gd name="T2" fmla="*/ 12 w 126"/>
                    <a:gd name="T3" fmla="*/ 0 h 148"/>
                    <a:gd name="T4" fmla="*/ 0 w 126"/>
                    <a:gd name="T5" fmla="*/ 138 h 148"/>
                    <a:gd name="T6" fmla="*/ 113 w 126"/>
                    <a:gd name="T7" fmla="*/ 147 h 148"/>
                    <a:gd name="T8" fmla="*/ 125 w 126"/>
                    <a:gd name="T9" fmla="*/ 10 h 1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"/>
                    <a:gd name="T16" fmla="*/ 0 h 148"/>
                    <a:gd name="T17" fmla="*/ 126 w 126"/>
                    <a:gd name="T18" fmla="*/ 148 h 1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" h="148">
                      <a:moveTo>
                        <a:pt x="125" y="10"/>
                      </a:moveTo>
                      <a:lnTo>
                        <a:pt x="12" y="0"/>
                      </a:lnTo>
                      <a:lnTo>
                        <a:pt x="0" y="138"/>
                      </a:lnTo>
                      <a:lnTo>
                        <a:pt x="113" y="147"/>
                      </a:lnTo>
                      <a:lnTo>
                        <a:pt x="125" y="10"/>
                      </a:lnTo>
                    </a:path>
                  </a:pathLst>
                </a:custGeom>
                <a:solidFill>
                  <a:srgbClr val="CC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3" name="Freeform 37">
                  <a:extLst>
                    <a:ext uri="{FF2B5EF4-FFF2-40B4-BE49-F238E27FC236}">
                      <a16:creationId xmlns:a16="http://schemas.microsoft.com/office/drawing/2014/main" id="{3F7B3A09-D796-411E-9ADC-4886EF3D5D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063" y="3821"/>
                  <a:ext cx="129" cy="228"/>
                </a:xfrm>
                <a:custGeom>
                  <a:avLst/>
                  <a:gdLst>
                    <a:gd name="T0" fmla="*/ 128 w 129"/>
                    <a:gd name="T1" fmla="*/ 9 h 228"/>
                    <a:gd name="T2" fmla="*/ 19 w 129"/>
                    <a:gd name="T3" fmla="*/ 0 h 228"/>
                    <a:gd name="T4" fmla="*/ 0 w 129"/>
                    <a:gd name="T5" fmla="*/ 217 h 228"/>
                    <a:gd name="T6" fmla="*/ 109 w 129"/>
                    <a:gd name="T7" fmla="*/ 227 h 228"/>
                    <a:gd name="T8" fmla="*/ 128 w 129"/>
                    <a:gd name="T9" fmla="*/ 9 h 2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"/>
                    <a:gd name="T16" fmla="*/ 0 h 228"/>
                    <a:gd name="T17" fmla="*/ 129 w 129"/>
                    <a:gd name="T18" fmla="*/ 228 h 2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" h="228">
                      <a:moveTo>
                        <a:pt x="128" y="9"/>
                      </a:moveTo>
                      <a:lnTo>
                        <a:pt x="19" y="0"/>
                      </a:lnTo>
                      <a:lnTo>
                        <a:pt x="0" y="217"/>
                      </a:lnTo>
                      <a:lnTo>
                        <a:pt x="109" y="227"/>
                      </a:lnTo>
                      <a:lnTo>
                        <a:pt x="128" y="9"/>
                      </a:lnTo>
                    </a:path>
                  </a:pathLst>
                </a:custGeom>
                <a:solidFill>
                  <a:srgbClr val="CC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4" name="Freeform 38">
                  <a:extLst>
                    <a:ext uri="{FF2B5EF4-FFF2-40B4-BE49-F238E27FC236}">
                      <a16:creationId xmlns:a16="http://schemas.microsoft.com/office/drawing/2014/main" id="{B130B1F8-741E-455C-A067-BD9464174A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173" y="3833"/>
                  <a:ext cx="121" cy="137"/>
                </a:xfrm>
                <a:custGeom>
                  <a:avLst/>
                  <a:gdLst>
                    <a:gd name="T0" fmla="*/ 120 w 121"/>
                    <a:gd name="T1" fmla="*/ 9 h 137"/>
                    <a:gd name="T2" fmla="*/ 11 w 121"/>
                    <a:gd name="T3" fmla="*/ 0 h 137"/>
                    <a:gd name="T4" fmla="*/ 0 w 121"/>
                    <a:gd name="T5" fmla="*/ 127 h 137"/>
                    <a:gd name="T6" fmla="*/ 109 w 121"/>
                    <a:gd name="T7" fmla="*/ 136 h 137"/>
                    <a:gd name="T8" fmla="*/ 120 w 121"/>
                    <a:gd name="T9" fmla="*/ 9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137"/>
                    <a:gd name="T17" fmla="*/ 121 w 121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137">
                      <a:moveTo>
                        <a:pt x="120" y="9"/>
                      </a:moveTo>
                      <a:lnTo>
                        <a:pt x="11" y="0"/>
                      </a:lnTo>
                      <a:lnTo>
                        <a:pt x="0" y="127"/>
                      </a:lnTo>
                      <a:lnTo>
                        <a:pt x="109" y="136"/>
                      </a:lnTo>
                      <a:lnTo>
                        <a:pt x="120" y="9"/>
                      </a:lnTo>
                    </a:path>
                  </a:pathLst>
                </a:custGeom>
                <a:solidFill>
                  <a:srgbClr val="CC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6" name="Group 39">
                <a:extLst>
                  <a:ext uri="{FF2B5EF4-FFF2-40B4-BE49-F238E27FC236}">
                    <a16:creationId xmlns:a16="http://schemas.microsoft.com/office/drawing/2014/main" id="{DD61DDFD-9BC0-4F36-A8F3-44A7E0FC0D8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3" y="3744"/>
                <a:ext cx="625" cy="278"/>
                <a:chOff x="3643" y="3744"/>
                <a:chExt cx="625" cy="278"/>
              </a:xfrm>
            </p:grpSpPr>
            <p:sp>
              <p:nvSpPr>
                <p:cNvPr id="4117" name="Freeform 40">
                  <a:extLst>
                    <a:ext uri="{FF2B5EF4-FFF2-40B4-BE49-F238E27FC236}">
                      <a16:creationId xmlns:a16="http://schemas.microsoft.com/office/drawing/2014/main" id="{E7F505A6-ECB3-43F2-9AED-ACE61584668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43" y="3744"/>
                  <a:ext cx="125" cy="208"/>
                </a:xfrm>
                <a:custGeom>
                  <a:avLst/>
                  <a:gdLst>
                    <a:gd name="T0" fmla="*/ 124 w 125"/>
                    <a:gd name="T1" fmla="*/ 10 h 208"/>
                    <a:gd name="T2" fmla="*/ 17 w 125"/>
                    <a:gd name="T3" fmla="*/ 0 h 208"/>
                    <a:gd name="T4" fmla="*/ 0 w 125"/>
                    <a:gd name="T5" fmla="*/ 198 h 208"/>
                    <a:gd name="T6" fmla="*/ 107 w 125"/>
                    <a:gd name="T7" fmla="*/ 207 h 208"/>
                    <a:gd name="T8" fmla="*/ 124 w 125"/>
                    <a:gd name="T9" fmla="*/ 10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208"/>
                    <a:gd name="T17" fmla="*/ 125 w 125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208">
                      <a:moveTo>
                        <a:pt x="124" y="10"/>
                      </a:moveTo>
                      <a:lnTo>
                        <a:pt x="17" y="0"/>
                      </a:lnTo>
                      <a:lnTo>
                        <a:pt x="0" y="198"/>
                      </a:lnTo>
                      <a:lnTo>
                        <a:pt x="107" y="207"/>
                      </a:lnTo>
                      <a:lnTo>
                        <a:pt x="124" y="10"/>
                      </a:lnTo>
                    </a:path>
                  </a:pathLst>
                </a:cu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8" name="Freeform 41">
                  <a:extLst>
                    <a:ext uri="{FF2B5EF4-FFF2-40B4-BE49-F238E27FC236}">
                      <a16:creationId xmlns:a16="http://schemas.microsoft.com/office/drawing/2014/main" id="{1C795D1A-AA63-450E-95FB-CC94A1E64E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854" y="3774"/>
                  <a:ext cx="121" cy="148"/>
                </a:xfrm>
                <a:custGeom>
                  <a:avLst/>
                  <a:gdLst>
                    <a:gd name="T0" fmla="*/ 120 w 121"/>
                    <a:gd name="T1" fmla="*/ 9 h 148"/>
                    <a:gd name="T2" fmla="*/ 12 w 121"/>
                    <a:gd name="T3" fmla="*/ 0 h 148"/>
                    <a:gd name="T4" fmla="*/ 0 w 121"/>
                    <a:gd name="T5" fmla="*/ 137 h 148"/>
                    <a:gd name="T6" fmla="*/ 108 w 121"/>
                    <a:gd name="T7" fmla="*/ 147 h 148"/>
                    <a:gd name="T8" fmla="*/ 120 w 121"/>
                    <a:gd name="T9" fmla="*/ 9 h 1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148"/>
                    <a:gd name="T17" fmla="*/ 121 w 121"/>
                    <a:gd name="T18" fmla="*/ 148 h 1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148">
                      <a:moveTo>
                        <a:pt x="120" y="9"/>
                      </a:moveTo>
                      <a:lnTo>
                        <a:pt x="12" y="0"/>
                      </a:lnTo>
                      <a:lnTo>
                        <a:pt x="0" y="137"/>
                      </a:lnTo>
                      <a:lnTo>
                        <a:pt x="108" y="147"/>
                      </a:lnTo>
                      <a:lnTo>
                        <a:pt x="120" y="9"/>
                      </a:lnTo>
                    </a:path>
                  </a:pathLst>
                </a:cu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9" name="Freeform 42">
                  <a:extLst>
                    <a:ext uri="{FF2B5EF4-FFF2-40B4-BE49-F238E27FC236}">
                      <a16:creationId xmlns:a16="http://schemas.microsoft.com/office/drawing/2014/main" id="{9ABD8E20-C425-431F-A1AE-7E60B51F7C1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047" y="3797"/>
                  <a:ext cx="121" cy="225"/>
                </a:xfrm>
                <a:custGeom>
                  <a:avLst/>
                  <a:gdLst>
                    <a:gd name="T0" fmla="*/ 120 w 121"/>
                    <a:gd name="T1" fmla="*/ 9 h 225"/>
                    <a:gd name="T2" fmla="*/ 19 w 121"/>
                    <a:gd name="T3" fmla="*/ 0 h 225"/>
                    <a:gd name="T4" fmla="*/ 0 w 121"/>
                    <a:gd name="T5" fmla="*/ 215 h 225"/>
                    <a:gd name="T6" fmla="*/ 101 w 121"/>
                    <a:gd name="T7" fmla="*/ 224 h 225"/>
                    <a:gd name="T8" fmla="*/ 120 w 121"/>
                    <a:gd name="T9" fmla="*/ 9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225"/>
                    <a:gd name="T17" fmla="*/ 121 w 121"/>
                    <a:gd name="T18" fmla="*/ 225 h 2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225">
                      <a:moveTo>
                        <a:pt x="120" y="9"/>
                      </a:moveTo>
                      <a:lnTo>
                        <a:pt x="19" y="0"/>
                      </a:lnTo>
                      <a:lnTo>
                        <a:pt x="0" y="215"/>
                      </a:lnTo>
                      <a:lnTo>
                        <a:pt x="101" y="224"/>
                      </a:lnTo>
                      <a:lnTo>
                        <a:pt x="120" y="9"/>
                      </a:lnTo>
                    </a:path>
                  </a:pathLst>
                </a:cu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0" name="Freeform 43">
                  <a:extLst>
                    <a:ext uri="{FF2B5EF4-FFF2-40B4-BE49-F238E27FC236}">
                      <a16:creationId xmlns:a16="http://schemas.microsoft.com/office/drawing/2014/main" id="{CF8580F3-8E9F-4053-9D54-D31B04194F9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152" y="3803"/>
                  <a:ext cx="116" cy="144"/>
                </a:xfrm>
                <a:custGeom>
                  <a:avLst/>
                  <a:gdLst>
                    <a:gd name="T0" fmla="*/ 115 w 116"/>
                    <a:gd name="T1" fmla="*/ 9 h 144"/>
                    <a:gd name="T2" fmla="*/ 12 w 116"/>
                    <a:gd name="T3" fmla="*/ 0 h 144"/>
                    <a:gd name="T4" fmla="*/ 0 w 116"/>
                    <a:gd name="T5" fmla="*/ 134 h 144"/>
                    <a:gd name="T6" fmla="*/ 104 w 116"/>
                    <a:gd name="T7" fmla="*/ 143 h 144"/>
                    <a:gd name="T8" fmla="*/ 115 w 116"/>
                    <a:gd name="T9" fmla="*/ 9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6"/>
                    <a:gd name="T16" fmla="*/ 0 h 144"/>
                    <a:gd name="T17" fmla="*/ 116 w 116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6" h="144">
                      <a:moveTo>
                        <a:pt x="115" y="9"/>
                      </a:moveTo>
                      <a:lnTo>
                        <a:pt x="12" y="0"/>
                      </a:lnTo>
                      <a:lnTo>
                        <a:pt x="0" y="134"/>
                      </a:lnTo>
                      <a:lnTo>
                        <a:pt x="104" y="143"/>
                      </a:lnTo>
                      <a:lnTo>
                        <a:pt x="115" y="9"/>
                      </a:lnTo>
                    </a:path>
                  </a:pathLst>
                </a:custGeom>
                <a:solidFill>
                  <a:srgbClr val="FFC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7" name="Freeform 44">
              <a:extLst>
                <a:ext uri="{FF2B5EF4-FFF2-40B4-BE49-F238E27FC236}">
                  <a16:creationId xmlns:a16="http://schemas.microsoft.com/office/drawing/2014/main" id="{58018400-58E1-470A-B7C4-6DB38D9825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77" y="2804"/>
              <a:ext cx="95" cy="318"/>
            </a:xfrm>
            <a:custGeom>
              <a:avLst/>
              <a:gdLst>
                <a:gd name="T0" fmla="*/ 0 w 95"/>
                <a:gd name="T1" fmla="*/ 13 h 318"/>
                <a:gd name="T2" fmla="*/ 9 w 95"/>
                <a:gd name="T3" fmla="*/ 2 h 318"/>
                <a:gd name="T4" fmla="*/ 22 w 95"/>
                <a:gd name="T5" fmla="*/ 0 h 318"/>
                <a:gd name="T6" fmla="*/ 36 w 95"/>
                <a:gd name="T7" fmla="*/ 11 h 318"/>
                <a:gd name="T8" fmla="*/ 55 w 95"/>
                <a:gd name="T9" fmla="*/ 39 h 318"/>
                <a:gd name="T10" fmla="*/ 69 w 95"/>
                <a:gd name="T11" fmla="*/ 81 h 318"/>
                <a:gd name="T12" fmla="*/ 82 w 95"/>
                <a:gd name="T13" fmla="*/ 131 h 318"/>
                <a:gd name="T14" fmla="*/ 91 w 95"/>
                <a:gd name="T15" fmla="*/ 186 h 318"/>
                <a:gd name="T16" fmla="*/ 94 w 95"/>
                <a:gd name="T17" fmla="*/ 232 h 318"/>
                <a:gd name="T18" fmla="*/ 91 w 95"/>
                <a:gd name="T19" fmla="*/ 275 h 318"/>
                <a:gd name="T20" fmla="*/ 79 w 95"/>
                <a:gd name="T21" fmla="*/ 301 h 318"/>
                <a:gd name="T22" fmla="*/ 58 w 95"/>
                <a:gd name="T23" fmla="*/ 317 h 318"/>
                <a:gd name="T24" fmla="*/ 36 w 95"/>
                <a:gd name="T25" fmla="*/ 317 h 318"/>
                <a:gd name="T26" fmla="*/ 25 w 95"/>
                <a:gd name="T27" fmla="*/ 310 h 318"/>
                <a:gd name="T28" fmla="*/ 25 w 95"/>
                <a:gd name="T29" fmla="*/ 293 h 318"/>
                <a:gd name="T30" fmla="*/ 36 w 95"/>
                <a:gd name="T31" fmla="*/ 277 h 318"/>
                <a:gd name="T32" fmla="*/ 62 w 95"/>
                <a:gd name="T33" fmla="*/ 293 h 318"/>
                <a:gd name="T34" fmla="*/ 73 w 95"/>
                <a:gd name="T35" fmla="*/ 283 h 318"/>
                <a:gd name="T36" fmla="*/ 80 w 95"/>
                <a:gd name="T37" fmla="*/ 243 h 318"/>
                <a:gd name="T38" fmla="*/ 75 w 95"/>
                <a:gd name="T39" fmla="*/ 200 h 318"/>
                <a:gd name="T40" fmla="*/ 62 w 95"/>
                <a:gd name="T41" fmla="*/ 161 h 318"/>
                <a:gd name="T42" fmla="*/ 43 w 95"/>
                <a:gd name="T43" fmla="*/ 106 h 318"/>
                <a:gd name="T44" fmla="*/ 19 w 95"/>
                <a:gd name="T45" fmla="*/ 75 h 318"/>
                <a:gd name="T46" fmla="*/ 2 w 95"/>
                <a:gd name="T47" fmla="*/ 41 h 318"/>
                <a:gd name="T48" fmla="*/ 0 w 95"/>
                <a:gd name="T49" fmla="*/ 13 h 3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5"/>
                <a:gd name="T76" fmla="*/ 0 h 318"/>
                <a:gd name="T77" fmla="*/ 95 w 95"/>
                <a:gd name="T78" fmla="*/ 318 h 3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5" h="318">
                  <a:moveTo>
                    <a:pt x="0" y="13"/>
                  </a:moveTo>
                  <a:lnTo>
                    <a:pt x="9" y="2"/>
                  </a:lnTo>
                  <a:lnTo>
                    <a:pt x="22" y="0"/>
                  </a:lnTo>
                  <a:lnTo>
                    <a:pt x="36" y="11"/>
                  </a:lnTo>
                  <a:lnTo>
                    <a:pt x="55" y="39"/>
                  </a:lnTo>
                  <a:lnTo>
                    <a:pt x="69" y="81"/>
                  </a:lnTo>
                  <a:lnTo>
                    <a:pt x="82" y="131"/>
                  </a:lnTo>
                  <a:lnTo>
                    <a:pt x="91" y="186"/>
                  </a:lnTo>
                  <a:lnTo>
                    <a:pt x="94" y="232"/>
                  </a:lnTo>
                  <a:lnTo>
                    <a:pt x="91" y="275"/>
                  </a:lnTo>
                  <a:lnTo>
                    <a:pt x="79" y="301"/>
                  </a:lnTo>
                  <a:lnTo>
                    <a:pt x="58" y="317"/>
                  </a:lnTo>
                  <a:lnTo>
                    <a:pt x="36" y="317"/>
                  </a:lnTo>
                  <a:lnTo>
                    <a:pt x="25" y="310"/>
                  </a:lnTo>
                  <a:lnTo>
                    <a:pt x="25" y="293"/>
                  </a:lnTo>
                  <a:lnTo>
                    <a:pt x="36" y="277"/>
                  </a:lnTo>
                  <a:lnTo>
                    <a:pt x="62" y="293"/>
                  </a:lnTo>
                  <a:lnTo>
                    <a:pt x="73" y="283"/>
                  </a:lnTo>
                  <a:lnTo>
                    <a:pt x="80" y="243"/>
                  </a:lnTo>
                  <a:lnTo>
                    <a:pt x="75" y="200"/>
                  </a:lnTo>
                  <a:lnTo>
                    <a:pt x="62" y="161"/>
                  </a:lnTo>
                  <a:lnTo>
                    <a:pt x="43" y="106"/>
                  </a:lnTo>
                  <a:lnTo>
                    <a:pt x="19" y="75"/>
                  </a:lnTo>
                  <a:lnTo>
                    <a:pt x="2" y="41"/>
                  </a:lnTo>
                  <a:lnTo>
                    <a:pt x="0" y="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45">
              <a:extLst>
                <a:ext uri="{FF2B5EF4-FFF2-40B4-BE49-F238E27FC236}">
                  <a16:creationId xmlns:a16="http://schemas.microsoft.com/office/drawing/2014/main" id="{4390D448-C7F6-4B24-9AF0-AAE793627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9" y="2865"/>
              <a:ext cx="176" cy="282"/>
            </a:xfrm>
            <a:custGeom>
              <a:avLst/>
              <a:gdLst>
                <a:gd name="T0" fmla="*/ 62 w 176"/>
                <a:gd name="T1" fmla="*/ 9 h 282"/>
                <a:gd name="T2" fmla="*/ 78 w 176"/>
                <a:gd name="T3" fmla="*/ 0 h 282"/>
                <a:gd name="T4" fmla="*/ 91 w 176"/>
                <a:gd name="T5" fmla="*/ 0 h 282"/>
                <a:gd name="T6" fmla="*/ 119 w 176"/>
                <a:gd name="T7" fmla="*/ 31 h 282"/>
                <a:gd name="T8" fmla="*/ 136 w 176"/>
                <a:gd name="T9" fmla="*/ 60 h 282"/>
                <a:gd name="T10" fmla="*/ 158 w 176"/>
                <a:gd name="T11" fmla="*/ 98 h 282"/>
                <a:gd name="T12" fmla="*/ 173 w 176"/>
                <a:gd name="T13" fmla="*/ 137 h 282"/>
                <a:gd name="T14" fmla="*/ 175 w 176"/>
                <a:gd name="T15" fmla="*/ 180 h 282"/>
                <a:gd name="T16" fmla="*/ 169 w 176"/>
                <a:gd name="T17" fmla="*/ 191 h 282"/>
                <a:gd name="T18" fmla="*/ 126 w 176"/>
                <a:gd name="T19" fmla="*/ 210 h 282"/>
                <a:gd name="T20" fmla="*/ 83 w 176"/>
                <a:gd name="T21" fmla="*/ 235 h 282"/>
                <a:gd name="T22" fmla="*/ 53 w 176"/>
                <a:gd name="T23" fmla="*/ 259 h 282"/>
                <a:gd name="T24" fmla="*/ 47 w 176"/>
                <a:gd name="T25" fmla="*/ 267 h 282"/>
                <a:gd name="T26" fmla="*/ 28 w 176"/>
                <a:gd name="T27" fmla="*/ 281 h 282"/>
                <a:gd name="T28" fmla="*/ 11 w 176"/>
                <a:gd name="T29" fmla="*/ 274 h 282"/>
                <a:gd name="T30" fmla="*/ 1 w 176"/>
                <a:gd name="T31" fmla="*/ 256 h 282"/>
                <a:gd name="T32" fmla="*/ 0 w 176"/>
                <a:gd name="T33" fmla="*/ 246 h 282"/>
                <a:gd name="T34" fmla="*/ 4 w 176"/>
                <a:gd name="T35" fmla="*/ 239 h 282"/>
                <a:gd name="T36" fmla="*/ 21 w 176"/>
                <a:gd name="T37" fmla="*/ 238 h 282"/>
                <a:gd name="T38" fmla="*/ 36 w 176"/>
                <a:gd name="T39" fmla="*/ 235 h 282"/>
                <a:gd name="T40" fmla="*/ 78 w 176"/>
                <a:gd name="T41" fmla="*/ 221 h 282"/>
                <a:gd name="T42" fmla="*/ 115 w 176"/>
                <a:gd name="T43" fmla="*/ 202 h 282"/>
                <a:gd name="T44" fmla="*/ 147 w 176"/>
                <a:gd name="T45" fmla="*/ 180 h 282"/>
                <a:gd name="T46" fmla="*/ 157 w 176"/>
                <a:gd name="T47" fmla="*/ 166 h 282"/>
                <a:gd name="T48" fmla="*/ 151 w 176"/>
                <a:gd name="T49" fmla="*/ 135 h 282"/>
                <a:gd name="T50" fmla="*/ 130 w 176"/>
                <a:gd name="T51" fmla="*/ 99 h 282"/>
                <a:gd name="T52" fmla="*/ 105 w 176"/>
                <a:gd name="T53" fmla="*/ 73 h 282"/>
                <a:gd name="T54" fmla="*/ 78 w 176"/>
                <a:gd name="T55" fmla="*/ 60 h 282"/>
                <a:gd name="T56" fmla="*/ 57 w 176"/>
                <a:gd name="T57" fmla="*/ 39 h 282"/>
                <a:gd name="T58" fmla="*/ 58 w 176"/>
                <a:gd name="T59" fmla="*/ 20 h 282"/>
                <a:gd name="T60" fmla="*/ 62 w 176"/>
                <a:gd name="T61" fmla="*/ 9 h 28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6"/>
                <a:gd name="T94" fmla="*/ 0 h 282"/>
                <a:gd name="T95" fmla="*/ 176 w 176"/>
                <a:gd name="T96" fmla="*/ 282 h 28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6" h="282">
                  <a:moveTo>
                    <a:pt x="62" y="9"/>
                  </a:moveTo>
                  <a:lnTo>
                    <a:pt x="78" y="0"/>
                  </a:lnTo>
                  <a:lnTo>
                    <a:pt x="91" y="0"/>
                  </a:lnTo>
                  <a:lnTo>
                    <a:pt x="119" y="31"/>
                  </a:lnTo>
                  <a:lnTo>
                    <a:pt x="136" y="60"/>
                  </a:lnTo>
                  <a:lnTo>
                    <a:pt x="158" y="98"/>
                  </a:lnTo>
                  <a:lnTo>
                    <a:pt x="173" y="137"/>
                  </a:lnTo>
                  <a:lnTo>
                    <a:pt x="175" y="180"/>
                  </a:lnTo>
                  <a:lnTo>
                    <a:pt x="169" y="191"/>
                  </a:lnTo>
                  <a:lnTo>
                    <a:pt x="126" y="210"/>
                  </a:lnTo>
                  <a:lnTo>
                    <a:pt x="83" y="235"/>
                  </a:lnTo>
                  <a:lnTo>
                    <a:pt x="53" y="259"/>
                  </a:lnTo>
                  <a:lnTo>
                    <a:pt x="47" y="267"/>
                  </a:lnTo>
                  <a:lnTo>
                    <a:pt x="28" y="281"/>
                  </a:lnTo>
                  <a:lnTo>
                    <a:pt x="11" y="274"/>
                  </a:lnTo>
                  <a:lnTo>
                    <a:pt x="1" y="256"/>
                  </a:lnTo>
                  <a:lnTo>
                    <a:pt x="0" y="246"/>
                  </a:lnTo>
                  <a:lnTo>
                    <a:pt x="4" y="239"/>
                  </a:lnTo>
                  <a:lnTo>
                    <a:pt x="21" y="238"/>
                  </a:lnTo>
                  <a:lnTo>
                    <a:pt x="36" y="235"/>
                  </a:lnTo>
                  <a:lnTo>
                    <a:pt x="78" y="221"/>
                  </a:lnTo>
                  <a:lnTo>
                    <a:pt x="115" y="202"/>
                  </a:lnTo>
                  <a:lnTo>
                    <a:pt x="147" y="180"/>
                  </a:lnTo>
                  <a:lnTo>
                    <a:pt x="157" y="166"/>
                  </a:lnTo>
                  <a:lnTo>
                    <a:pt x="151" y="135"/>
                  </a:lnTo>
                  <a:lnTo>
                    <a:pt x="130" y="99"/>
                  </a:lnTo>
                  <a:lnTo>
                    <a:pt x="105" y="73"/>
                  </a:lnTo>
                  <a:lnTo>
                    <a:pt x="78" y="60"/>
                  </a:lnTo>
                  <a:lnTo>
                    <a:pt x="57" y="39"/>
                  </a:lnTo>
                  <a:lnTo>
                    <a:pt x="58" y="20"/>
                  </a:lnTo>
                  <a:lnTo>
                    <a:pt x="62" y="9"/>
                  </a:lnTo>
                </a:path>
              </a:pathLst>
            </a:cu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46">
              <a:extLst>
                <a:ext uri="{FF2B5EF4-FFF2-40B4-BE49-F238E27FC236}">
                  <a16:creationId xmlns:a16="http://schemas.microsoft.com/office/drawing/2014/main" id="{938D42D7-BD92-41C1-B847-D73C14AE90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5" y="2904"/>
              <a:ext cx="178" cy="291"/>
            </a:xfrm>
            <a:custGeom>
              <a:avLst/>
              <a:gdLst>
                <a:gd name="T0" fmla="*/ 50 w 178"/>
                <a:gd name="T1" fmla="*/ 11 h 291"/>
                <a:gd name="T2" fmla="*/ 65 w 178"/>
                <a:gd name="T3" fmla="*/ 0 h 291"/>
                <a:gd name="T4" fmla="*/ 105 w 178"/>
                <a:gd name="T5" fmla="*/ 11 h 291"/>
                <a:gd name="T6" fmla="*/ 129 w 178"/>
                <a:gd name="T7" fmla="*/ 38 h 291"/>
                <a:gd name="T8" fmla="*/ 143 w 178"/>
                <a:gd name="T9" fmla="*/ 74 h 291"/>
                <a:gd name="T10" fmla="*/ 161 w 178"/>
                <a:gd name="T11" fmla="*/ 110 h 291"/>
                <a:gd name="T12" fmla="*/ 177 w 178"/>
                <a:gd name="T13" fmla="*/ 149 h 291"/>
                <a:gd name="T14" fmla="*/ 176 w 178"/>
                <a:gd name="T15" fmla="*/ 167 h 291"/>
                <a:gd name="T16" fmla="*/ 162 w 178"/>
                <a:gd name="T17" fmla="*/ 190 h 291"/>
                <a:gd name="T18" fmla="*/ 116 w 178"/>
                <a:gd name="T19" fmla="*/ 228 h 291"/>
                <a:gd name="T20" fmla="*/ 73 w 178"/>
                <a:gd name="T21" fmla="*/ 255 h 291"/>
                <a:gd name="T22" fmla="*/ 71 w 178"/>
                <a:gd name="T23" fmla="*/ 267 h 291"/>
                <a:gd name="T24" fmla="*/ 67 w 178"/>
                <a:gd name="T25" fmla="*/ 275 h 291"/>
                <a:gd name="T26" fmla="*/ 50 w 178"/>
                <a:gd name="T27" fmla="*/ 287 h 291"/>
                <a:gd name="T28" fmla="*/ 29 w 178"/>
                <a:gd name="T29" fmla="*/ 290 h 291"/>
                <a:gd name="T30" fmla="*/ 14 w 178"/>
                <a:gd name="T31" fmla="*/ 282 h 291"/>
                <a:gd name="T32" fmla="*/ 0 w 178"/>
                <a:gd name="T33" fmla="*/ 267 h 291"/>
                <a:gd name="T34" fmla="*/ 0 w 178"/>
                <a:gd name="T35" fmla="*/ 256 h 291"/>
                <a:gd name="T36" fmla="*/ 8 w 178"/>
                <a:gd name="T37" fmla="*/ 251 h 291"/>
                <a:gd name="T38" fmla="*/ 32 w 178"/>
                <a:gd name="T39" fmla="*/ 255 h 291"/>
                <a:gd name="T40" fmla="*/ 53 w 178"/>
                <a:gd name="T41" fmla="*/ 249 h 291"/>
                <a:gd name="T42" fmla="*/ 58 w 178"/>
                <a:gd name="T43" fmla="*/ 242 h 291"/>
                <a:gd name="T44" fmla="*/ 80 w 178"/>
                <a:gd name="T45" fmla="*/ 233 h 291"/>
                <a:gd name="T46" fmla="*/ 116 w 178"/>
                <a:gd name="T47" fmla="*/ 208 h 291"/>
                <a:gd name="T48" fmla="*/ 143 w 178"/>
                <a:gd name="T49" fmla="*/ 186 h 291"/>
                <a:gd name="T50" fmla="*/ 151 w 178"/>
                <a:gd name="T51" fmla="*/ 161 h 291"/>
                <a:gd name="T52" fmla="*/ 143 w 178"/>
                <a:gd name="T53" fmla="*/ 121 h 291"/>
                <a:gd name="T54" fmla="*/ 116 w 178"/>
                <a:gd name="T55" fmla="*/ 78 h 291"/>
                <a:gd name="T56" fmla="*/ 82 w 178"/>
                <a:gd name="T57" fmla="*/ 58 h 291"/>
                <a:gd name="T58" fmla="*/ 58 w 178"/>
                <a:gd name="T59" fmla="*/ 53 h 291"/>
                <a:gd name="T60" fmla="*/ 50 w 178"/>
                <a:gd name="T61" fmla="*/ 33 h 291"/>
                <a:gd name="T62" fmla="*/ 50 w 178"/>
                <a:gd name="T63" fmla="*/ 11 h 2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8"/>
                <a:gd name="T97" fmla="*/ 0 h 291"/>
                <a:gd name="T98" fmla="*/ 178 w 178"/>
                <a:gd name="T99" fmla="*/ 291 h 29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8" h="291">
                  <a:moveTo>
                    <a:pt x="50" y="11"/>
                  </a:moveTo>
                  <a:lnTo>
                    <a:pt x="65" y="0"/>
                  </a:lnTo>
                  <a:lnTo>
                    <a:pt x="105" y="11"/>
                  </a:lnTo>
                  <a:lnTo>
                    <a:pt x="129" y="38"/>
                  </a:lnTo>
                  <a:lnTo>
                    <a:pt x="143" y="74"/>
                  </a:lnTo>
                  <a:lnTo>
                    <a:pt x="161" y="110"/>
                  </a:lnTo>
                  <a:lnTo>
                    <a:pt x="177" y="149"/>
                  </a:lnTo>
                  <a:lnTo>
                    <a:pt x="176" y="167"/>
                  </a:lnTo>
                  <a:lnTo>
                    <a:pt x="162" y="190"/>
                  </a:lnTo>
                  <a:lnTo>
                    <a:pt x="116" y="228"/>
                  </a:lnTo>
                  <a:lnTo>
                    <a:pt x="73" y="255"/>
                  </a:lnTo>
                  <a:lnTo>
                    <a:pt x="71" y="267"/>
                  </a:lnTo>
                  <a:lnTo>
                    <a:pt x="67" y="275"/>
                  </a:lnTo>
                  <a:lnTo>
                    <a:pt x="50" y="287"/>
                  </a:lnTo>
                  <a:lnTo>
                    <a:pt x="29" y="290"/>
                  </a:lnTo>
                  <a:lnTo>
                    <a:pt x="14" y="282"/>
                  </a:lnTo>
                  <a:lnTo>
                    <a:pt x="0" y="267"/>
                  </a:lnTo>
                  <a:lnTo>
                    <a:pt x="0" y="256"/>
                  </a:lnTo>
                  <a:lnTo>
                    <a:pt x="8" y="251"/>
                  </a:lnTo>
                  <a:lnTo>
                    <a:pt x="32" y="255"/>
                  </a:lnTo>
                  <a:lnTo>
                    <a:pt x="53" y="249"/>
                  </a:lnTo>
                  <a:lnTo>
                    <a:pt x="58" y="242"/>
                  </a:lnTo>
                  <a:lnTo>
                    <a:pt x="80" y="233"/>
                  </a:lnTo>
                  <a:lnTo>
                    <a:pt x="116" y="208"/>
                  </a:lnTo>
                  <a:lnTo>
                    <a:pt x="143" y="186"/>
                  </a:lnTo>
                  <a:lnTo>
                    <a:pt x="151" y="161"/>
                  </a:lnTo>
                  <a:lnTo>
                    <a:pt x="143" y="121"/>
                  </a:lnTo>
                  <a:lnTo>
                    <a:pt x="116" y="78"/>
                  </a:lnTo>
                  <a:lnTo>
                    <a:pt x="82" y="58"/>
                  </a:lnTo>
                  <a:lnTo>
                    <a:pt x="58" y="53"/>
                  </a:lnTo>
                  <a:lnTo>
                    <a:pt x="50" y="33"/>
                  </a:lnTo>
                  <a:lnTo>
                    <a:pt x="50" y="11"/>
                  </a:lnTo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47">
              <a:extLst>
                <a:ext uri="{FF2B5EF4-FFF2-40B4-BE49-F238E27FC236}">
                  <a16:creationId xmlns:a16="http://schemas.microsoft.com/office/drawing/2014/main" id="{C6B5D5C0-8873-481E-933C-7664FB1B87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94" y="2836"/>
              <a:ext cx="147" cy="287"/>
            </a:xfrm>
            <a:custGeom>
              <a:avLst/>
              <a:gdLst>
                <a:gd name="T0" fmla="*/ 13 w 147"/>
                <a:gd name="T1" fmla="*/ 52 h 287"/>
                <a:gd name="T2" fmla="*/ 0 w 147"/>
                <a:gd name="T3" fmla="*/ 28 h 287"/>
                <a:gd name="T4" fmla="*/ 4 w 147"/>
                <a:gd name="T5" fmla="*/ 6 h 287"/>
                <a:gd name="T6" fmla="*/ 18 w 147"/>
                <a:gd name="T7" fmla="*/ 0 h 287"/>
                <a:gd name="T8" fmla="*/ 32 w 147"/>
                <a:gd name="T9" fmla="*/ 4 h 287"/>
                <a:gd name="T10" fmla="*/ 56 w 147"/>
                <a:gd name="T11" fmla="*/ 22 h 287"/>
                <a:gd name="T12" fmla="*/ 75 w 147"/>
                <a:gd name="T13" fmla="*/ 52 h 287"/>
                <a:gd name="T14" fmla="*/ 104 w 147"/>
                <a:gd name="T15" fmla="*/ 106 h 287"/>
                <a:gd name="T16" fmla="*/ 126 w 147"/>
                <a:gd name="T17" fmla="*/ 139 h 287"/>
                <a:gd name="T18" fmla="*/ 140 w 147"/>
                <a:gd name="T19" fmla="*/ 171 h 287"/>
                <a:gd name="T20" fmla="*/ 146 w 147"/>
                <a:gd name="T21" fmla="*/ 188 h 287"/>
                <a:gd name="T22" fmla="*/ 135 w 147"/>
                <a:gd name="T23" fmla="*/ 200 h 287"/>
                <a:gd name="T24" fmla="*/ 102 w 147"/>
                <a:gd name="T25" fmla="*/ 204 h 287"/>
                <a:gd name="T26" fmla="*/ 63 w 147"/>
                <a:gd name="T27" fmla="*/ 213 h 287"/>
                <a:gd name="T28" fmla="*/ 46 w 147"/>
                <a:gd name="T29" fmla="*/ 222 h 287"/>
                <a:gd name="T30" fmla="*/ 39 w 147"/>
                <a:gd name="T31" fmla="*/ 247 h 287"/>
                <a:gd name="T32" fmla="*/ 46 w 147"/>
                <a:gd name="T33" fmla="*/ 258 h 287"/>
                <a:gd name="T34" fmla="*/ 42 w 147"/>
                <a:gd name="T35" fmla="*/ 274 h 287"/>
                <a:gd name="T36" fmla="*/ 20 w 147"/>
                <a:gd name="T37" fmla="*/ 286 h 287"/>
                <a:gd name="T38" fmla="*/ 17 w 147"/>
                <a:gd name="T39" fmla="*/ 278 h 287"/>
                <a:gd name="T40" fmla="*/ 6 w 147"/>
                <a:gd name="T41" fmla="*/ 263 h 287"/>
                <a:gd name="T42" fmla="*/ 4 w 147"/>
                <a:gd name="T43" fmla="*/ 243 h 287"/>
                <a:gd name="T44" fmla="*/ 13 w 147"/>
                <a:gd name="T45" fmla="*/ 233 h 287"/>
                <a:gd name="T46" fmla="*/ 31 w 147"/>
                <a:gd name="T47" fmla="*/ 217 h 287"/>
                <a:gd name="T48" fmla="*/ 56 w 147"/>
                <a:gd name="T49" fmla="*/ 195 h 287"/>
                <a:gd name="T50" fmla="*/ 93 w 147"/>
                <a:gd name="T51" fmla="*/ 188 h 287"/>
                <a:gd name="T52" fmla="*/ 117 w 147"/>
                <a:gd name="T53" fmla="*/ 179 h 287"/>
                <a:gd name="T54" fmla="*/ 111 w 147"/>
                <a:gd name="T55" fmla="*/ 161 h 287"/>
                <a:gd name="T56" fmla="*/ 86 w 147"/>
                <a:gd name="T57" fmla="*/ 132 h 287"/>
                <a:gd name="T58" fmla="*/ 45 w 147"/>
                <a:gd name="T59" fmla="*/ 104 h 287"/>
                <a:gd name="T60" fmla="*/ 18 w 147"/>
                <a:gd name="T61" fmla="*/ 70 h 287"/>
                <a:gd name="T62" fmla="*/ 13 w 147"/>
                <a:gd name="T63" fmla="*/ 52 h 28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7"/>
                <a:gd name="T97" fmla="*/ 0 h 287"/>
                <a:gd name="T98" fmla="*/ 147 w 147"/>
                <a:gd name="T99" fmla="*/ 287 h 28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7" h="287">
                  <a:moveTo>
                    <a:pt x="13" y="52"/>
                  </a:moveTo>
                  <a:lnTo>
                    <a:pt x="0" y="28"/>
                  </a:lnTo>
                  <a:lnTo>
                    <a:pt x="4" y="6"/>
                  </a:lnTo>
                  <a:lnTo>
                    <a:pt x="18" y="0"/>
                  </a:lnTo>
                  <a:lnTo>
                    <a:pt x="32" y="4"/>
                  </a:lnTo>
                  <a:lnTo>
                    <a:pt x="56" y="22"/>
                  </a:lnTo>
                  <a:lnTo>
                    <a:pt x="75" y="52"/>
                  </a:lnTo>
                  <a:lnTo>
                    <a:pt x="104" y="106"/>
                  </a:lnTo>
                  <a:lnTo>
                    <a:pt x="126" y="139"/>
                  </a:lnTo>
                  <a:lnTo>
                    <a:pt x="140" y="171"/>
                  </a:lnTo>
                  <a:lnTo>
                    <a:pt x="146" y="188"/>
                  </a:lnTo>
                  <a:lnTo>
                    <a:pt x="135" y="200"/>
                  </a:lnTo>
                  <a:lnTo>
                    <a:pt x="102" y="204"/>
                  </a:lnTo>
                  <a:lnTo>
                    <a:pt x="63" y="213"/>
                  </a:lnTo>
                  <a:lnTo>
                    <a:pt x="46" y="222"/>
                  </a:lnTo>
                  <a:lnTo>
                    <a:pt x="39" y="247"/>
                  </a:lnTo>
                  <a:lnTo>
                    <a:pt x="46" y="258"/>
                  </a:lnTo>
                  <a:lnTo>
                    <a:pt x="42" y="274"/>
                  </a:lnTo>
                  <a:lnTo>
                    <a:pt x="20" y="286"/>
                  </a:lnTo>
                  <a:lnTo>
                    <a:pt x="17" y="278"/>
                  </a:lnTo>
                  <a:lnTo>
                    <a:pt x="6" y="263"/>
                  </a:lnTo>
                  <a:lnTo>
                    <a:pt x="4" y="243"/>
                  </a:lnTo>
                  <a:lnTo>
                    <a:pt x="13" y="233"/>
                  </a:lnTo>
                  <a:lnTo>
                    <a:pt x="31" y="217"/>
                  </a:lnTo>
                  <a:lnTo>
                    <a:pt x="56" y="195"/>
                  </a:lnTo>
                  <a:lnTo>
                    <a:pt x="93" y="188"/>
                  </a:lnTo>
                  <a:lnTo>
                    <a:pt x="117" y="179"/>
                  </a:lnTo>
                  <a:lnTo>
                    <a:pt x="111" y="161"/>
                  </a:lnTo>
                  <a:lnTo>
                    <a:pt x="86" y="132"/>
                  </a:lnTo>
                  <a:lnTo>
                    <a:pt x="45" y="104"/>
                  </a:lnTo>
                  <a:lnTo>
                    <a:pt x="18" y="70"/>
                  </a:lnTo>
                  <a:lnTo>
                    <a:pt x="13" y="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矩形 47">
            <a:extLst>
              <a:ext uri="{FF2B5EF4-FFF2-40B4-BE49-F238E27FC236}">
                <a16:creationId xmlns:a16="http://schemas.microsoft.com/office/drawing/2014/main" id="{7750CAC5-B5CB-4848-B2A2-A169EC28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640763" cy="460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52B8923-0FAB-4CB5-B3DE-94322839A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9072563" cy="990600"/>
          </a:xfrm>
          <a:noFill/>
        </p:spPr>
        <p:txBody>
          <a:bodyPr/>
          <a:lstStyle/>
          <a:p>
            <a:pPr eaLnBrk="1" hangingPunct="1"/>
            <a:r>
              <a:rPr lang="zh-CN" altLang="en-US" sz="3000">
                <a:latin typeface="宋体" panose="02010600030101010101" pitchFamily="2" charset="-122"/>
              </a:rPr>
              <a:t>例</a:t>
            </a:r>
            <a:r>
              <a:rPr lang="en-US" altLang="zh-CN" sz="3000">
                <a:latin typeface="宋体" panose="02010600030101010101" pitchFamily="2" charset="-122"/>
              </a:rPr>
              <a:t>8.3-1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读出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a.txt</a:t>
            </a:r>
            <a:r>
              <a:rPr lang="zh-CN" altLang="en-US" sz="2800">
                <a:latin typeface="宋体" panose="02010600030101010101" pitchFamily="2" charset="-122"/>
              </a:rPr>
              <a:t>文件中的字符，然后依次输出。</a:t>
            </a:r>
            <a:r>
              <a:rPr lang="en-US" altLang="zh-CN" sz="2800">
                <a:latin typeface="宋体" panose="02010600030101010101" pitchFamily="2" charset="-122"/>
              </a:rPr>
              <a:t>(c831)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177A121-5F97-4274-9497-774694F3138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052512"/>
            <a:ext cx="8610600" cy="5805487"/>
          </a:xfrm>
          <a:solidFill>
            <a:srgbClr val="FFFF66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#include &lt;</a:t>
            </a:r>
            <a:r>
              <a:rPr lang="en-US" altLang="zh-CN" sz="2200" b="1" dirty="0" err="1">
                <a:latin typeface="宋体" panose="02010600030101010101" pitchFamily="2" charset="-122"/>
              </a:rPr>
              <a:t>stdio.h</a:t>
            </a:r>
            <a:r>
              <a:rPr lang="en-US" altLang="zh-CN" sz="2200" b="1" dirty="0">
                <a:latin typeface="宋体" panose="02010600030101010101" pitchFamily="2" charset="-122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#include &lt;</a:t>
            </a:r>
            <a:r>
              <a:rPr lang="en-US" altLang="zh-CN" sz="2200" b="1" dirty="0" err="1">
                <a:latin typeface="宋体" panose="02010600030101010101" pitchFamily="2" charset="-122"/>
              </a:rPr>
              <a:t>stdlib.h</a:t>
            </a:r>
            <a:r>
              <a:rPr lang="en-US" altLang="zh-CN" sz="2200" b="1" dirty="0">
                <a:latin typeface="宋体" panose="02010600030101010101" pitchFamily="2" charset="-122"/>
              </a:rPr>
              <a:t>&gt;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int main( 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500" b="1" dirty="0">
                <a:latin typeface="宋体" panose="02010600030101010101" pitchFamily="2" charset="-122"/>
              </a:rPr>
              <a:t>{</a:t>
            </a:r>
            <a:r>
              <a:rPr lang="en-US" altLang="zh-CN" sz="2600" b="1" dirty="0">
                <a:latin typeface="宋体" panose="02010600030101010101" pitchFamily="2" charset="-122"/>
              </a:rPr>
              <a:t> char </a:t>
            </a:r>
            <a:r>
              <a:rPr lang="en-US" altLang="zh-CN" sz="2600" b="1" dirty="0" err="1">
                <a:latin typeface="宋体" panose="02010600030101010101" pitchFamily="2" charset="-122"/>
              </a:rPr>
              <a:t>c;FILE</a:t>
            </a:r>
            <a:r>
              <a:rPr lang="en-US" altLang="zh-CN" sz="2600" b="1" dirty="0">
                <a:latin typeface="宋体" panose="02010600030101010101" pitchFamily="2" charset="-122"/>
              </a:rPr>
              <a:t> *</a:t>
            </a:r>
            <a:r>
              <a:rPr lang="en-US" altLang="zh-CN" sz="2600" b="1" dirty="0" err="1">
                <a:latin typeface="宋体" panose="02010600030101010101" pitchFamily="2" charset="-122"/>
              </a:rPr>
              <a:t>fp</a:t>
            </a:r>
            <a:r>
              <a:rPr lang="en-US" altLang="zh-CN" sz="2600" b="1" dirty="0">
                <a:latin typeface="宋体" panose="02010600030101010101" pitchFamily="2" charset="-122"/>
              </a:rPr>
              <a:t>;</a:t>
            </a:r>
            <a:endParaRPr lang="en-US" altLang="zh-CN" sz="26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/>
              <a:t>	</a:t>
            </a:r>
            <a:r>
              <a:rPr lang="en-US" altLang="zh-CN" sz="2600" b="1" dirty="0">
                <a:latin typeface="宋体" panose="02010600030101010101" pitchFamily="2" charset="-122"/>
              </a:rPr>
              <a:t>if(( </a:t>
            </a:r>
            <a:r>
              <a:rPr lang="en-US" altLang="zh-CN" sz="2600" b="1" dirty="0" err="1">
                <a:latin typeface="宋体" panose="02010600030101010101" pitchFamily="2" charset="-122"/>
              </a:rPr>
              <a:t>fp</a:t>
            </a:r>
            <a:r>
              <a:rPr lang="en-US" altLang="zh-CN" sz="2600" b="1" dirty="0">
                <a:latin typeface="宋体" panose="02010600030101010101" pitchFamily="2" charset="-122"/>
              </a:rPr>
              <a:t>=</a:t>
            </a:r>
            <a:r>
              <a:rPr lang="en-US" altLang="zh-CN" sz="2600" b="1" dirty="0" err="1">
                <a:latin typeface="宋体" panose="02010600030101010101" pitchFamily="2" charset="-122"/>
              </a:rPr>
              <a:t>fopen</a:t>
            </a:r>
            <a:r>
              <a:rPr lang="en-US" altLang="zh-CN" sz="2600" b="1" dirty="0">
                <a:latin typeface="宋体" panose="02010600030101010101" pitchFamily="2" charset="-122"/>
              </a:rPr>
              <a:t>(</a:t>
            </a:r>
            <a:r>
              <a:rPr lang="en-US" altLang="zh-CN" sz="2600" b="1" dirty="0"/>
              <a:t>“</a:t>
            </a:r>
            <a:r>
              <a:rPr lang="en-US" altLang="zh-CN" sz="2600" b="1" dirty="0">
                <a:latin typeface="宋体" panose="02010600030101010101" pitchFamily="2" charset="-122"/>
              </a:rPr>
              <a:t>a.txt</a:t>
            </a:r>
            <a:r>
              <a:rPr lang="en-US" altLang="zh-CN" sz="2600" b="1" dirty="0"/>
              <a:t>”, “</a:t>
            </a:r>
            <a:r>
              <a:rPr lang="en-US" altLang="zh-CN" sz="2600" b="1" dirty="0">
                <a:latin typeface="宋体" panose="02010600030101010101" pitchFamily="2" charset="-122"/>
              </a:rPr>
              <a:t>r</a:t>
            </a:r>
            <a:r>
              <a:rPr lang="en-US" altLang="zh-CN" sz="2600" b="1" dirty="0"/>
              <a:t>”)</a:t>
            </a:r>
            <a:r>
              <a:rPr lang="en-US" altLang="zh-CN" sz="2600" b="1" dirty="0">
                <a:latin typeface="宋体" panose="02010600030101010101" pitchFamily="2" charset="-122"/>
              </a:rPr>
              <a:t>)==NULL)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宋体" panose="02010600030101010101" pitchFamily="2" charset="-122"/>
              </a:rPr>
              <a:t> { </a:t>
            </a:r>
            <a:r>
              <a:rPr lang="en-US" altLang="zh-CN" sz="2600" b="1" dirty="0" err="1">
                <a:latin typeface="宋体" panose="02010600030101010101" pitchFamily="2" charset="-122"/>
              </a:rPr>
              <a:t>printf</a:t>
            </a:r>
            <a:r>
              <a:rPr lang="en-US" altLang="zh-CN" sz="2600" b="1" dirty="0">
                <a:latin typeface="宋体" panose="02010600030101010101" pitchFamily="2" charset="-122"/>
              </a:rPr>
              <a:t>(</a:t>
            </a:r>
            <a:r>
              <a:rPr lang="en-US" altLang="zh-CN" sz="2600" b="1" dirty="0"/>
              <a:t>“</a:t>
            </a:r>
            <a:r>
              <a:rPr lang="en-US" altLang="zh-CN" sz="2600" b="1" dirty="0">
                <a:latin typeface="宋体" panose="02010600030101010101" pitchFamily="2" charset="-122"/>
              </a:rPr>
              <a:t>Can</a:t>
            </a:r>
            <a:r>
              <a:rPr lang="en-US" altLang="zh-CN" sz="2600" b="1" dirty="0"/>
              <a:t>’</a:t>
            </a:r>
            <a:r>
              <a:rPr lang="en-US" altLang="zh-CN" sz="2600" b="1" dirty="0">
                <a:latin typeface="宋体" panose="02010600030101010101" pitchFamily="2" charset="-122"/>
              </a:rPr>
              <a:t>t open this file! \n</a:t>
            </a:r>
            <a:r>
              <a:rPr lang="en-US" altLang="zh-CN" sz="2600" b="1" dirty="0"/>
              <a:t>”</a:t>
            </a:r>
            <a:r>
              <a:rPr lang="en-US" altLang="zh-CN" sz="2600" b="1" dirty="0">
                <a:latin typeface="宋体" panose="02010600030101010101" pitchFamily="2" charset="-122"/>
              </a:rPr>
              <a:t>);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  exit(0);}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  while((c=</a:t>
            </a:r>
            <a:r>
              <a:rPr lang="en-US" altLang="zh-CN" sz="2600" b="1" dirty="0" err="1">
                <a:latin typeface="宋体" panose="02010600030101010101" pitchFamily="2" charset="-122"/>
              </a:rPr>
              <a:t>fgetc</a:t>
            </a:r>
            <a:r>
              <a:rPr lang="en-US" altLang="zh-CN" sz="2600" b="1" dirty="0">
                <a:latin typeface="宋体" panose="02010600030101010101" pitchFamily="2" charset="-122"/>
              </a:rPr>
              <a:t>(</a:t>
            </a:r>
            <a:r>
              <a:rPr lang="en-US" altLang="zh-CN" sz="2600" b="1" dirty="0" err="1">
                <a:latin typeface="宋体" panose="02010600030101010101" pitchFamily="2" charset="-122"/>
              </a:rPr>
              <a:t>fp</a:t>
            </a:r>
            <a:r>
              <a:rPr lang="en-US" altLang="zh-CN" sz="2600" b="1" dirty="0">
                <a:latin typeface="宋体" panose="02010600030101010101" pitchFamily="2" charset="-122"/>
              </a:rPr>
              <a:t>))!=EOF)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  </a:t>
            </a:r>
            <a:r>
              <a:rPr lang="en-US" altLang="zh-CN" sz="2600" b="1" dirty="0" err="1">
                <a:latin typeface="宋体" panose="02010600030101010101" pitchFamily="2" charset="-122"/>
              </a:rPr>
              <a:t>printf</a:t>
            </a:r>
            <a:r>
              <a:rPr lang="en-US" altLang="zh-CN" sz="2600" b="1" dirty="0">
                <a:latin typeface="宋体" panose="02010600030101010101" pitchFamily="2" charset="-122"/>
              </a:rPr>
              <a:t>(</a:t>
            </a:r>
            <a:r>
              <a:rPr lang="en-US" altLang="zh-CN" sz="3500" b="1" dirty="0"/>
              <a:t>“</a:t>
            </a:r>
            <a:r>
              <a:rPr lang="en-US" altLang="zh-CN" sz="3500" b="1" dirty="0">
                <a:latin typeface="宋体" panose="02010600030101010101" pitchFamily="2" charset="-122"/>
              </a:rPr>
              <a:t>%</a:t>
            </a:r>
            <a:r>
              <a:rPr lang="en-US" altLang="zh-CN" sz="3500" b="1" dirty="0" err="1">
                <a:latin typeface="宋体" panose="02010600030101010101" pitchFamily="2" charset="-122"/>
              </a:rPr>
              <a:t>c</a:t>
            </a:r>
            <a:r>
              <a:rPr lang="en-US" altLang="zh-CN" sz="3500" b="1" dirty="0" err="1"/>
              <a:t>”</a:t>
            </a:r>
            <a:r>
              <a:rPr lang="en-US" altLang="zh-CN" sz="3500" b="1" dirty="0" err="1">
                <a:latin typeface="宋体" panose="02010600030101010101" pitchFamily="2" charset="-122"/>
              </a:rPr>
              <a:t>,c</a:t>
            </a:r>
            <a:r>
              <a:rPr lang="en-US" altLang="zh-CN" sz="3500" b="1" dirty="0">
                <a:latin typeface="宋体" panose="02010600030101010101" pitchFamily="2" charset="-122"/>
              </a:rPr>
              <a:t>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  </a:t>
            </a:r>
            <a:r>
              <a:rPr lang="en-US" altLang="zh-CN" sz="2600" b="1" dirty="0" err="1">
                <a:latin typeface="宋体" panose="02010600030101010101" pitchFamily="2" charset="-122"/>
              </a:rPr>
              <a:t>fclose</a:t>
            </a:r>
            <a:r>
              <a:rPr lang="en-US" altLang="zh-CN" sz="2600" b="1" dirty="0">
                <a:latin typeface="宋体" panose="02010600030101010101" pitchFamily="2" charset="-122"/>
              </a:rPr>
              <a:t>(</a:t>
            </a:r>
            <a:r>
              <a:rPr lang="en-US" altLang="zh-CN" sz="2600" b="1" dirty="0" err="1">
                <a:latin typeface="宋体" panose="02010600030101010101" pitchFamily="2" charset="-122"/>
              </a:rPr>
              <a:t>fp</a:t>
            </a:r>
            <a:r>
              <a:rPr lang="en-US" altLang="zh-CN" sz="2600" b="1" dirty="0">
                <a:latin typeface="宋体" panose="02010600030101010101" pitchFamily="2" charset="-122"/>
              </a:rPr>
              <a:t>);</a:t>
            </a:r>
            <a:r>
              <a:rPr lang="en-US" altLang="zh-CN" sz="3500" b="1" dirty="0"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5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return 0;</a:t>
            </a:r>
            <a:r>
              <a:rPr lang="en-US" altLang="zh-CN" sz="3500" b="1" dirty="0">
                <a:latin typeface="宋体" panose="02010600030101010101" pitchFamily="2" charset="-122"/>
              </a:rPr>
              <a:t>} </a:t>
            </a:r>
          </a:p>
        </p:txBody>
      </p:sp>
      <p:sp>
        <p:nvSpPr>
          <p:cNvPr id="22532" name="AutoShape 10">
            <a:extLst>
              <a:ext uri="{FF2B5EF4-FFF2-40B4-BE49-F238E27FC236}">
                <a16:creationId xmlns:a16="http://schemas.microsoft.com/office/drawing/2014/main" id="{0D6C398C-30FE-4B92-8CA5-ED62C86D1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084763"/>
            <a:ext cx="1981200" cy="533400"/>
          </a:xfrm>
          <a:prstGeom prst="wedgeRoundRectCallout">
            <a:avLst>
              <a:gd name="adj1" fmla="val -85014"/>
              <a:gd name="adj2" fmla="val -159523"/>
              <a:gd name="adj3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文件尾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2C95DD1-9BA1-4026-9C2F-CD275BE9C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8" y="-171450"/>
            <a:ext cx="9072562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500" b="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500" b="0">
                <a:solidFill>
                  <a:schemeClr val="tx1"/>
                </a:solidFill>
                <a:latin typeface="宋体" panose="02010600030101010101" pitchFamily="2" charset="-122"/>
              </a:rPr>
              <a:t>8.3-2 </a:t>
            </a:r>
            <a:r>
              <a:rPr lang="zh-CN" altLang="en-US" sz="3500" b="0">
                <a:solidFill>
                  <a:schemeClr val="tx1"/>
                </a:solidFill>
                <a:latin typeface="宋体" panose="02010600030101010101" pitchFamily="2" charset="-122"/>
              </a:rPr>
              <a:t>将输入的字符串写入到文件</a:t>
            </a:r>
            <a:r>
              <a:rPr lang="en-US" altLang="zh-CN" sz="3500" b="0">
                <a:solidFill>
                  <a:schemeClr val="tx1"/>
                </a:solidFill>
                <a:latin typeface="宋体" panose="02010600030101010101" pitchFamily="2" charset="-122"/>
              </a:rPr>
              <a:t>b.txt</a:t>
            </a:r>
            <a:r>
              <a:rPr lang="zh-CN" altLang="en-US" sz="3500" b="0">
                <a:solidFill>
                  <a:schemeClr val="tx1"/>
                </a:solidFill>
                <a:latin typeface="宋体" panose="02010600030101010101" pitchFamily="2" charset="-122"/>
              </a:rPr>
              <a:t>中</a:t>
            </a:r>
            <a:endParaRPr lang="zh-CN" altLang="en-US" sz="26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E0B8F9A-699C-4976-A164-313764ABA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52513"/>
            <a:ext cx="8964613" cy="5257800"/>
          </a:xfrm>
          <a:solidFill>
            <a:srgbClr val="00FFFF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#include &lt;</a:t>
            </a:r>
            <a:r>
              <a:rPr lang="en-US" altLang="zh-CN" sz="1800" b="1" dirty="0" err="1">
                <a:latin typeface="宋体" panose="02010600030101010101" pitchFamily="2" charset="-122"/>
              </a:rPr>
              <a:t>stdio.h</a:t>
            </a:r>
            <a:r>
              <a:rPr lang="en-US" altLang="zh-CN" sz="1800" b="1" dirty="0">
                <a:latin typeface="宋体" panose="02010600030101010101" pitchFamily="2" charset="-122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#include &lt;</a:t>
            </a:r>
            <a:r>
              <a:rPr lang="en-US" altLang="zh-CN" sz="1800" b="1" dirty="0" err="1">
                <a:latin typeface="宋体" panose="02010600030101010101" pitchFamily="2" charset="-122"/>
              </a:rPr>
              <a:t>stdlib.h</a:t>
            </a:r>
            <a:r>
              <a:rPr lang="en-US" altLang="zh-CN" sz="1800" b="1" dirty="0">
                <a:latin typeface="宋体" panose="02010600030101010101" pitchFamily="2" charset="-122"/>
              </a:rPr>
              <a:t>&gt;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int main(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{char </a:t>
            </a:r>
            <a:r>
              <a:rPr lang="en-US" altLang="zh-CN" sz="2600" b="1" dirty="0" err="1">
                <a:latin typeface="宋体" panose="02010600030101010101" pitchFamily="2" charset="-122"/>
              </a:rPr>
              <a:t>ch</a:t>
            </a:r>
            <a:r>
              <a:rPr lang="en-US" altLang="zh-CN" sz="2600" b="1" dirty="0">
                <a:latin typeface="宋体" panose="02010600030101010101" pitchFamily="2" charset="-122"/>
              </a:rPr>
              <a:t>[80];int </a:t>
            </a:r>
            <a:r>
              <a:rPr lang="en-US" altLang="zh-CN" sz="2600" b="1" dirty="0" err="1">
                <a:latin typeface="宋体" panose="02010600030101010101" pitchFamily="2" charset="-122"/>
              </a:rPr>
              <a:t>i</a:t>
            </a:r>
            <a:r>
              <a:rPr lang="en-US" altLang="zh-CN" sz="2600" b="1" dirty="0">
                <a:latin typeface="宋体" panose="02010600030101010101" pitchFamily="2" charset="-122"/>
              </a:rPr>
              <a:t>=0; FILE *</a:t>
            </a:r>
            <a:r>
              <a:rPr lang="en-US" altLang="zh-CN" sz="2600" b="1" dirty="0" err="1">
                <a:latin typeface="宋体" panose="02010600030101010101" pitchFamily="2" charset="-122"/>
              </a:rPr>
              <a:t>fp</a:t>
            </a:r>
            <a:r>
              <a:rPr lang="en-US" altLang="zh-CN" sz="2600" b="1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	  if((</a:t>
            </a:r>
            <a:r>
              <a:rPr lang="en-US" altLang="zh-CN" sz="2600" b="1" dirty="0" err="1">
                <a:latin typeface="宋体" panose="02010600030101010101" pitchFamily="2" charset="-122"/>
              </a:rPr>
              <a:t>fp</a:t>
            </a:r>
            <a:r>
              <a:rPr lang="en-US" altLang="zh-CN" sz="2600" b="1" dirty="0">
                <a:latin typeface="宋体" panose="02010600030101010101" pitchFamily="2" charset="-122"/>
              </a:rPr>
              <a:t>=</a:t>
            </a:r>
            <a:r>
              <a:rPr lang="en-US" altLang="zh-CN" sz="2600" b="1" dirty="0" err="1">
                <a:latin typeface="宋体" panose="02010600030101010101" pitchFamily="2" charset="-122"/>
              </a:rPr>
              <a:t>fopen</a:t>
            </a:r>
            <a:r>
              <a:rPr lang="en-US" altLang="zh-CN" sz="2600" b="1" dirty="0">
                <a:latin typeface="宋体" panose="02010600030101010101" pitchFamily="2" charset="-122"/>
              </a:rPr>
              <a:t>(</a:t>
            </a:r>
            <a:r>
              <a:rPr lang="en-US" altLang="zh-CN" sz="2600" b="1" dirty="0"/>
              <a:t>“b</a:t>
            </a:r>
            <a:r>
              <a:rPr lang="en-US" altLang="zh-CN" sz="2600" b="1" dirty="0">
                <a:latin typeface="宋体" panose="02010600030101010101" pitchFamily="2" charset="-122"/>
              </a:rPr>
              <a:t>.txt</a:t>
            </a:r>
            <a:r>
              <a:rPr lang="en-US" altLang="zh-CN" sz="2600" b="1" dirty="0"/>
              <a:t>”, “</a:t>
            </a:r>
            <a:r>
              <a:rPr lang="en-US" altLang="zh-CN" sz="2600" b="1" dirty="0">
                <a:latin typeface="宋体" panose="02010600030101010101" pitchFamily="2" charset="-122"/>
              </a:rPr>
              <a:t>w</a:t>
            </a:r>
            <a:r>
              <a:rPr lang="en-US" altLang="zh-CN" sz="2600" b="1" dirty="0"/>
              <a:t>”</a:t>
            </a:r>
            <a:r>
              <a:rPr lang="en-US" altLang="zh-CN" sz="2600" b="1" dirty="0">
                <a:latin typeface="宋体" panose="02010600030101010101" pitchFamily="2" charset="-122"/>
              </a:rPr>
              <a:t>))==NULL)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	{</a:t>
            </a:r>
            <a:r>
              <a:rPr lang="en-US" altLang="zh-CN" sz="2600" b="1" dirty="0" err="1">
                <a:latin typeface="宋体" panose="02010600030101010101" pitchFamily="2" charset="-122"/>
              </a:rPr>
              <a:t>printf</a:t>
            </a:r>
            <a:r>
              <a:rPr lang="en-US" altLang="zh-CN" sz="2600" b="1" dirty="0">
                <a:latin typeface="宋体" panose="02010600030101010101" pitchFamily="2" charset="-122"/>
              </a:rPr>
              <a:t>(</a:t>
            </a:r>
            <a:r>
              <a:rPr lang="en-US" altLang="zh-CN" sz="2600" b="1" dirty="0"/>
              <a:t>“</a:t>
            </a:r>
            <a:r>
              <a:rPr lang="en-US" altLang="zh-CN" sz="2600" b="1" dirty="0">
                <a:latin typeface="宋体" panose="02010600030101010101" pitchFamily="2" charset="-122"/>
              </a:rPr>
              <a:t>Can</a:t>
            </a:r>
            <a:r>
              <a:rPr lang="en-US" altLang="zh-CN" sz="2600" b="1" dirty="0"/>
              <a:t>’</a:t>
            </a:r>
            <a:r>
              <a:rPr lang="en-US" altLang="zh-CN" sz="2600" b="1" dirty="0">
                <a:latin typeface="宋体" panose="02010600030101010101" pitchFamily="2" charset="-122"/>
              </a:rPr>
              <a:t>t open this file!\n</a:t>
            </a:r>
            <a:r>
              <a:rPr lang="en-US" altLang="zh-CN" sz="2600" b="1" dirty="0"/>
              <a:t>”</a:t>
            </a:r>
            <a:r>
              <a:rPr lang="en-US" altLang="zh-CN" sz="2600" b="1" dirty="0">
                <a:latin typeface="宋体" panose="02010600030101010101" pitchFamily="2" charset="-122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	 exit(0);}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	 </a:t>
            </a:r>
            <a:r>
              <a:rPr lang="en-US" altLang="zh-CN" sz="3600" b="1" dirty="0">
                <a:latin typeface="宋体" panose="02010600030101010101" pitchFamily="2" charset="-122"/>
              </a:rPr>
              <a:t>gets(</a:t>
            </a:r>
            <a:r>
              <a:rPr lang="en-US" altLang="zh-CN" sz="3600" b="1" dirty="0" err="1">
                <a:latin typeface="宋体" panose="02010600030101010101" pitchFamily="2" charset="-122"/>
              </a:rPr>
              <a:t>ch</a:t>
            </a:r>
            <a:r>
              <a:rPr lang="en-US" altLang="zh-CN" sz="3600" b="1" dirty="0">
                <a:latin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	 while(</a:t>
            </a:r>
            <a:r>
              <a:rPr lang="en-US" altLang="zh-CN" sz="3600" b="1" dirty="0" err="1">
                <a:latin typeface="宋体" panose="02010600030101010101" pitchFamily="2" charset="-122"/>
              </a:rPr>
              <a:t>ch</a:t>
            </a:r>
            <a:r>
              <a:rPr lang="en-US" altLang="zh-CN" sz="3600" b="1" dirty="0">
                <a:latin typeface="宋体" panose="02010600030101010101" pitchFamily="2" charset="-122"/>
              </a:rPr>
              <a:t>[</a:t>
            </a:r>
            <a:r>
              <a:rPr lang="en-US" altLang="zh-CN" sz="3600" b="1" dirty="0" err="1">
                <a:latin typeface="宋体" panose="02010600030101010101" pitchFamily="2" charset="-122"/>
              </a:rPr>
              <a:t>i</a:t>
            </a:r>
            <a:r>
              <a:rPr lang="en-US" altLang="zh-CN" sz="3600" b="1" dirty="0">
                <a:latin typeface="宋体" panose="02010600030101010101" pitchFamily="2" charset="-122"/>
              </a:rPr>
              <a:t>]!=</a:t>
            </a:r>
            <a:r>
              <a:rPr lang="en-US" altLang="zh-CN" sz="3600" b="1" dirty="0"/>
              <a:t>’</a:t>
            </a:r>
            <a:r>
              <a:rPr lang="en-US" altLang="zh-CN" sz="3600" b="1" dirty="0">
                <a:latin typeface="宋体" panose="02010600030101010101" pitchFamily="2" charset="-122"/>
              </a:rPr>
              <a:t>\0</a:t>
            </a:r>
            <a:r>
              <a:rPr lang="en-US" altLang="zh-CN" sz="3600" b="1" dirty="0"/>
              <a:t>’</a:t>
            </a:r>
            <a:r>
              <a:rPr lang="en-US" altLang="zh-CN" sz="3600" b="1" dirty="0">
                <a:latin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	   </a:t>
            </a:r>
            <a:r>
              <a:rPr lang="en-US" altLang="zh-CN" sz="3600" b="1" dirty="0" err="1">
                <a:latin typeface="宋体" panose="02010600030101010101" pitchFamily="2" charset="-122"/>
              </a:rPr>
              <a:t>fputc</a:t>
            </a:r>
            <a:r>
              <a:rPr lang="en-US" altLang="zh-CN" sz="3600" b="1" dirty="0">
                <a:latin typeface="宋体" panose="02010600030101010101" pitchFamily="2" charset="-122"/>
              </a:rPr>
              <a:t>(</a:t>
            </a:r>
            <a:r>
              <a:rPr lang="en-US" altLang="zh-CN" sz="3600" b="1" dirty="0" err="1">
                <a:latin typeface="宋体" panose="02010600030101010101" pitchFamily="2" charset="-122"/>
              </a:rPr>
              <a:t>ch</a:t>
            </a:r>
            <a:r>
              <a:rPr lang="en-US" altLang="zh-CN" sz="3600" b="1" dirty="0">
                <a:latin typeface="宋体" panose="02010600030101010101" pitchFamily="2" charset="-122"/>
              </a:rPr>
              <a:t>[</a:t>
            </a:r>
            <a:r>
              <a:rPr lang="en-US" altLang="zh-CN" sz="3600" b="1" dirty="0" err="1">
                <a:latin typeface="宋体" panose="02010600030101010101" pitchFamily="2" charset="-122"/>
              </a:rPr>
              <a:t>i</a:t>
            </a:r>
            <a:r>
              <a:rPr lang="en-US" altLang="zh-CN" sz="3600" b="1" dirty="0">
                <a:latin typeface="宋体" panose="02010600030101010101" pitchFamily="2" charset="-122"/>
              </a:rPr>
              <a:t>++],</a:t>
            </a:r>
            <a:r>
              <a:rPr lang="en-US" altLang="zh-CN" sz="3600" b="1" dirty="0" err="1">
                <a:latin typeface="宋体" panose="02010600030101010101" pitchFamily="2" charset="-122"/>
              </a:rPr>
              <a:t>fp</a:t>
            </a:r>
            <a:r>
              <a:rPr lang="en-US" altLang="zh-CN" sz="3600" b="1" dirty="0">
                <a:latin typeface="宋体" panose="02010600030101010101" pitchFamily="2" charset="-122"/>
              </a:rPr>
              <a:t>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return 0;</a:t>
            </a:r>
            <a:r>
              <a:rPr lang="en-US" altLang="zh-CN" sz="3600" b="1" dirty="0">
                <a:latin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2EF5CC-654D-45AA-A2A7-5EC17432A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6550025" cy="11080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读写数据块的函数</a:t>
            </a:r>
          </a:p>
        </p:txBody>
      </p:sp>
      <p:sp>
        <p:nvSpPr>
          <p:cNvPr id="24580" name="Rectangle 8">
            <a:extLst>
              <a:ext uri="{FF2B5EF4-FFF2-40B4-BE49-F238E27FC236}">
                <a16:creationId xmlns:a16="http://schemas.microsoft.com/office/drawing/2014/main" id="{E940404D-3B91-4A7F-810D-88F874454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772400" cy="1981200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4579" name="AutoShape 4">
            <a:extLst>
              <a:ext uri="{FF2B5EF4-FFF2-40B4-BE49-F238E27FC236}">
                <a16:creationId xmlns:a16="http://schemas.microsoft.com/office/drawing/2014/main" id="{1E4F2546-5F1A-4AD2-8150-DE1DDF3D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382000" cy="19050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宋体" panose="02010600030101010101" pitchFamily="2" charset="-122"/>
              </a:rPr>
              <a:t>1.fread(  )</a:t>
            </a:r>
            <a:r>
              <a:rPr kumimoji="1" lang="zh-CN" altLang="en-US" sz="3600"/>
              <a:t>函数</a:t>
            </a:r>
            <a:endParaRPr kumimoji="1" lang="zh-CN" altLang="en-US" sz="3600">
              <a:latin typeface="Plotter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宋体" panose="02010600030101010101" pitchFamily="2" charset="-122"/>
              </a:rPr>
              <a:t>  </a:t>
            </a:r>
            <a:r>
              <a:rPr kumimoji="1" lang="en-US" altLang="zh-CN" sz="3600">
                <a:latin typeface="宋体" panose="02010600030101010101" pitchFamily="2" charset="-122"/>
              </a:rPr>
              <a:t>int fread(char *buffer,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宋体" panose="02010600030101010101" pitchFamily="2" charset="-122"/>
              </a:rPr>
              <a:t>       int size,int count,FILE *fp)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1" name="AutoShape 9">
            <a:extLst>
              <a:ext uri="{FF2B5EF4-FFF2-40B4-BE49-F238E27FC236}">
                <a16:creationId xmlns:a16="http://schemas.microsoft.com/office/drawing/2014/main" id="{C9B63B7C-AA9E-4039-81AA-5BFB89FE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305800" cy="2133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宋体" panose="02010600030101010101" pitchFamily="2" charset="-122"/>
              </a:rPr>
              <a:t>2.fwrite(  )</a:t>
            </a:r>
            <a:r>
              <a:rPr kumimoji="1" lang="zh-CN" altLang="en-US" sz="3600">
                <a:latin typeface="宋体" panose="02010600030101010101" pitchFamily="2" charset="-122"/>
              </a:rPr>
              <a:t>函数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宋体" panose="02010600030101010101" pitchFamily="2" charset="-122"/>
              </a:rPr>
              <a:t>  </a:t>
            </a:r>
            <a:r>
              <a:rPr kumimoji="1" lang="en-US" altLang="zh-CN" sz="3600">
                <a:latin typeface="宋体" panose="02010600030101010101" pitchFamily="2" charset="-122"/>
              </a:rPr>
              <a:t>int fwrite (char  *buffer,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宋体" panose="02010600030101010101" pitchFamily="2" charset="-122"/>
              </a:rPr>
              <a:t>      int size,int count,FILE *fp)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66E21695-2F1F-479E-84ED-080403742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01000" cy="4495800"/>
          </a:xfrm>
          <a:noFill/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en-US" altLang="zh-CN" b="1">
                <a:latin typeface="宋体" panose="02010600030101010101" pitchFamily="2" charset="-122"/>
              </a:rPr>
              <a:t>buffer</a:t>
            </a:r>
            <a:r>
              <a:rPr lang="zh-CN" altLang="en-US" b="1">
                <a:latin typeface="宋体" panose="02010600030101010101" pitchFamily="2" charset="-122"/>
              </a:rPr>
              <a:t>：存放读</a:t>
            </a:r>
            <a:r>
              <a:rPr lang="en-US" altLang="zh-CN" b="1">
                <a:latin typeface="宋体" panose="02010600030101010101" pitchFamily="2" charset="-122"/>
              </a:rPr>
              <a:t>/</a:t>
            </a:r>
            <a:r>
              <a:rPr lang="zh-CN" altLang="en-US" b="1">
                <a:latin typeface="宋体" panose="02010600030101010101" pitchFamily="2" charset="-122"/>
              </a:rPr>
              <a:t>写数据的起始地址。</a:t>
            </a:r>
          </a:p>
          <a:p>
            <a:pPr eaLnBrk="1" hangingPunct="1">
              <a:buClr>
                <a:srgbClr val="FFFF00"/>
              </a:buClr>
            </a:pPr>
            <a:r>
              <a:rPr lang="en-US" altLang="zh-CN" b="1">
                <a:latin typeface="宋体" panose="02010600030101010101" pitchFamily="2" charset="-122"/>
              </a:rPr>
              <a:t>size</a:t>
            </a:r>
            <a:r>
              <a:rPr lang="zh-CN" altLang="en-US" b="1">
                <a:latin typeface="宋体" panose="02010600030101010101" pitchFamily="2" charset="-122"/>
              </a:rPr>
              <a:t>：  读</a:t>
            </a:r>
            <a:r>
              <a:rPr lang="en-US" altLang="zh-CN" b="1">
                <a:latin typeface="宋体" panose="02010600030101010101" pitchFamily="2" charset="-122"/>
              </a:rPr>
              <a:t>/</a:t>
            </a:r>
            <a:r>
              <a:rPr lang="zh-CN" altLang="en-US" b="1">
                <a:latin typeface="宋体" panose="02010600030101010101" pitchFamily="2" charset="-122"/>
              </a:rPr>
              <a:t>写字节数。</a:t>
            </a:r>
          </a:p>
          <a:p>
            <a:pPr eaLnBrk="1" hangingPunct="1">
              <a:buClr>
                <a:srgbClr val="FFFF00"/>
              </a:buClr>
            </a:pPr>
            <a:r>
              <a:rPr lang="en-US" altLang="zh-CN" b="1">
                <a:latin typeface="宋体" panose="02010600030101010101" pitchFamily="2" charset="-122"/>
              </a:rPr>
              <a:t>count</a:t>
            </a:r>
            <a:r>
              <a:rPr lang="zh-CN" altLang="en-US" b="1">
                <a:latin typeface="宋体" panose="02010600030101010101" pitchFamily="2" charset="-122"/>
              </a:rPr>
              <a:t>： 读</a:t>
            </a:r>
            <a:r>
              <a:rPr lang="en-US" altLang="zh-CN" b="1">
                <a:latin typeface="宋体" panose="02010600030101010101" pitchFamily="2" charset="-122"/>
              </a:rPr>
              <a:t>/</a:t>
            </a:r>
            <a:r>
              <a:rPr lang="zh-CN" altLang="en-US" b="1">
                <a:latin typeface="宋体" panose="02010600030101010101" pitchFamily="2" charset="-122"/>
              </a:rPr>
              <a:t>写</a:t>
            </a:r>
            <a:r>
              <a:rPr lang="en-US" altLang="zh-CN" b="1">
                <a:latin typeface="宋体" panose="02010600030101010101" pitchFamily="2" charset="-122"/>
              </a:rPr>
              <a:t>size</a:t>
            </a:r>
            <a:r>
              <a:rPr lang="zh-CN" altLang="en-US" b="1">
                <a:latin typeface="宋体" panose="02010600030101010101" pitchFamily="2" charset="-122"/>
              </a:rPr>
              <a:t>字节的数据项。</a:t>
            </a:r>
          </a:p>
          <a:p>
            <a:pPr eaLnBrk="1" hangingPunct="1">
              <a:buClr>
                <a:srgbClr val="FFFF00"/>
              </a:buClr>
            </a:pPr>
            <a:r>
              <a:rPr lang="en-US" altLang="zh-CN" b="1">
                <a:latin typeface="宋体" panose="02010600030101010101" pitchFamily="2" charset="-122"/>
              </a:rPr>
              <a:t>fp</a:t>
            </a:r>
            <a:r>
              <a:rPr lang="zh-CN" altLang="en-US" b="1">
                <a:latin typeface="宋体" panose="02010600030101010101" pitchFamily="2" charset="-122"/>
              </a:rPr>
              <a:t>：    文件型指针。</a:t>
            </a:r>
          </a:p>
          <a:p>
            <a:pPr eaLnBrk="1" hangingPunct="1">
              <a:buClr>
                <a:srgbClr val="FFFF00"/>
              </a:buClr>
            </a:pPr>
            <a:r>
              <a:rPr lang="zh-CN" altLang="en-US" b="1">
                <a:latin typeface="宋体" panose="02010600030101010101" pitchFamily="2" charset="-122"/>
              </a:rPr>
              <a:t>函数调用成功：返回</a:t>
            </a:r>
            <a:r>
              <a:rPr lang="en-US" altLang="zh-CN" b="1">
                <a:latin typeface="宋体" panose="02010600030101010101" pitchFamily="2" charset="-122"/>
              </a:rPr>
              <a:t>count</a:t>
            </a:r>
            <a:r>
              <a:rPr lang="zh-CN" altLang="en-US" b="1">
                <a:latin typeface="宋体" panose="02010600030101010101" pitchFamily="2" charset="-122"/>
              </a:rPr>
              <a:t>的值。</a:t>
            </a:r>
          </a:p>
          <a:p>
            <a:pPr eaLnBrk="1" hangingPunct="1">
              <a:buClr>
                <a:srgbClr val="FFFF00"/>
              </a:buClr>
            </a:pPr>
            <a:r>
              <a:rPr lang="zh-CN" altLang="en-US" b="1">
                <a:latin typeface="宋体" panose="02010600030101010101" pitchFamily="2" charset="-122"/>
              </a:rPr>
              <a:t>当以二进制形式打开文件时，函数可以读写任何类型的信息。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03" name="Rectangle 6">
            <a:extLst>
              <a:ext uri="{FF2B5EF4-FFF2-40B4-BE49-F238E27FC236}">
                <a16:creationId xmlns:a16="http://schemas.microsoft.com/office/drawing/2014/main" id="{A2B2AAB3-2284-40E8-AE50-74D83F12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09550"/>
            <a:ext cx="1304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E83B65-5770-4E56-A88F-E18369D1E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296988"/>
          </a:xfrm>
          <a:noFill/>
        </p:spPr>
        <p:txBody>
          <a:bodyPr/>
          <a:lstStyle/>
          <a:p>
            <a:pPr eaLnBrk="1" hangingPunct="1"/>
            <a:r>
              <a:rPr lang="zh-CN" altLang="en-US" sz="260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600">
                <a:solidFill>
                  <a:schemeClr val="tx1"/>
                </a:solidFill>
                <a:latin typeface="宋体" panose="02010600030101010101" pitchFamily="2" charset="-122"/>
              </a:rPr>
              <a:t>8.3-3</a:t>
            </a:r>
            <a:r>
              <a:rPr lang="zh-CN" altLang="en-US" sz="2600">
                <a:solidFill>
                  <a:schemeClr val="tx1"/>
                </a:solidFill>
              </a:rPr>
              <a:t>从</a:t>
            </a:r>
            <a:r>
              <a:rPr lang="en-US" altLang="zh-CN" sz="2600">
                <a:solidFill>
                  <a:schemeClr val="tx1"/>
                </a:solidFill>
              </a:rPr>
              <a:t>test.dat</a:t>
            </a:r>
            <a:r>
              <a:rPr lang="zh-CN" altLang="en-US" sz="2600">
                <a:solidFill>
                  <a:schemeClr val="tx1"/>
                </a:solidFill>
              </a:rPr>
              <a:t>文件中读</a:t>
            </a:r>
            <a:r>
              <a:rPr lang="en-US" altLang="zh-CN" sz="2600">
                <a:solidFill>
                  <a:schemeClr val="tx1"/>
                </a:solidFill>
              </a:rPr>
              <a:t>100</a:t>
            </a:r>
            <a:r>
              <a:rPr lang="zh-CN" altLang="en-US" sz="2600">
                <a:solidFill>
                  <a:schemeClr val="tx1"/>
                </a:solidFill>
              </a:rPr>
              <a:t>个整型数</a:t>
            </a:r>
            <a:r>
              <a:rPr lang="en-US" altLang="zh-CN" sz="2600">
                <a:solidFill>
                  <a:schemeClr val="tx1"/>
                </a:solidFill>
              </a:rPr>
              <a:t>, </a:t>
            </a:r>
            <a:r>
              <a:rPr lang="zh-CN" altLang="en-US" sz="2600">
                <a:solidFill>
                  <a:schemeClr val="tx1"/>
                </a:solidFill>
              </a:rPr>
              <a:t>并把它们放到</a:t>
            </a:r>
            <a:r>
              <a:rPr lang="en-US" altLang="zh-CN" sz="2600">
                <a:solidFill>
                  <a:schemeClr val="tx1"/>
                </a:solidFill>
              </a:rPr>
              <a:t>myarr</a:t>
            </a:r>
            <a:r>
              <a:rPr lang="zh-CN" altLang="en-US" sz="2600">
                <a:solidFill>
                  <a:schemeClr val="tx1"/>
                </a:solidFill>
              </a:rPr>
              <a:t>数组中。 </a:t>
            </a:r>
            <a:r>
              <a:rPr lang="zh-CN" altLang="en-US" sz="3000"/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6EED91-1542-499B-83AC-4C22437C41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569325" cy="5373688"/>
          </a:xfrm>
          <a:solidFill>
            <a:srgbClr val="FFFF66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 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  int main()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{  FILE *</a:t>
            </a:r>
            <a:r>
              <a:rPr lang="en-US" altLang="zh-CN" dirty="0" err="1"/>
              <a:t>fp</a:t>
            </a:r>
            <a:r>
              <a:rPr lang="en-US" altLang="zh-CN" dirty="0"/>
              <a:t>;  int </a:t>
            </a:r>
            <a:r>
              <a:rPr lang="en-US" altLang="zh-CN" dirty="0" err="1"/>
              <a:t>myarr</a:t>
            </a:r>
            <a:r>
              <a:rPr lang="en-US" altLang="zh-CN" dirty="0"/>
              <a:t>[100];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if(( </a:t>
            </a:r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("test.</a:t>
            </a:r>
            <a:r>
              <a:rPr lang="en-US" altLang="zh-CN" dirty="0" err="1"/>
              <a:t>dat</a:t>
            </a:r>
            <a:r>
              <a:rPr lang="en-US" altLang="zh-CN" dirty="0"/>
              <a:t>","</a:t>
            </a:r>
            <a:r>
              <a:rPr lang="en-US" altLang="zh-CN" dirty="0" err="1"/>
              <a:t>rb</a:t>
            </a:r>
            <a:r>
              <a:rPr lang="en-US" altLang="zh-CN" dirty="0"/>
              <a:t>")) == NULL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printf</a:t>
            </a:r>
            <a:r>
              <a:rPr lang="en-US" altLang="zh-CN" dirty="0"/>
              <a:t>("Cannot open file!");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exit(0);   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if( </a:t>
            </a:r>
            <a:r>
              <a:rPr lang="en-US" altLang="zh-CN" dirty="0" err="1"/>
              <a:t>fread</a:t>
            </a:r>
            <a:r>
              <a:rPr lang="en-US" altLang="zh-CN" dirty="0"/>
              <a:t>(</a:t>
            </a:r>
            <a:r>
              <a:rPr lang="en-US" altLang="zh-CN" dirty="0" err="1"/>
              <a:t>myarr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(int), 100, </a:t>
            </a:r>
            <a:r>
              <a:rPr lang="en-US" altLang="zh-CN" dirty="0" err="1"/>
              <a:t>fp</a:t>
            </a:r>
            <a:r>
              <a:rPr lang="en-US" altLang="zh-CN" dirty="0"/>
              <a:t>) !=100 )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exit(0);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return 0;</a:t>
            </a: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ED87B00-EA48-4229-8DEC-233E013C9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4813"/>
            <a:ext cx="5945188" cy="720725"/>
          </a:xfrm>
          <a:noFill/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读写字符串的函数</a:t>
            </a:r>
          </a:p>
        </p:txBody>
      </p:sp>
      <p:sp>
        <p:nvSpPr>
          <p:cNvPr id="27651" name="AutoShape 3">
            <a:extLst>
              <a:ext uri="{FF2B5EF4-FFF2-40B4-BE49-F238E27FC236}">
                <a16:creationId xmlns:a16="http://schemas.microsoft.com/office/drawing/2014/main" id="{88D8C431-B569-4DFB-8431-B6464530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580312" cy="1905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宋体" panose="02010600030101010101" pitchFamily="2" charset="-122"/>
              </a:rPr>
              <a:t>1.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fgets()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char * fgets(char *buff,int n,FILE*fp )</a:t>
            </a:r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DB95D22A-3D48-4D5D-A6A6-E67F0985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73463"/>
            <a:ext cx="7507288" cy="21336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latin typeface="宋体" panose="02010600030101010101" pitchFamily="2" charset="-122"/>
              </a:rPr>
              <a:t>2.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fputs()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  fputs(char *str,FILE *fp 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2E2ADCA-A860-4D0B-99FB-5D3EDD0C2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5113" cy="1143000"/>
          </a:xfrm>
        </p:spPr>
        <p:txBody>
          <a:bodyPr/>
          <a:lstStyle/>
          <a:p>
            <a:pPr eaLnBrk="1" hangingPunct="1"/>
            <a:r>
              <a:rPr lang="zh-CN" altLang="en-US" sz="2600">
                <a:latin typeface="宋体" panose="02010600030101010101" pitchFamily="2" charset="-122"/>
              </a:rPr>
              <a:t>例</a:t>
            </a:r>
            <a:r>
              <a:rPr lang="en-US" altLang="zh-CN" sz="2600">
                <a:latin typeface="宋体" panose="02010600030101010101" pitchFamily="2" charset="-122"/>
              </a:rPr>
              <a:t>8.3-4</a:t>
            </a:r>
            <a:r>
              <a:rPr lang="zh-CN" altLang="en-US" sz="2600">
                <a:latin typeface="宋体" panose="02010600030101010101" pitchFamily="2" charset="-122"/>
              </a:rPr>
              <a:t>使用</a:t>
            </a:r>
            <a:r>
              <a:rPr lang="en-US" altLang="zh-CN" sz="2600">
                <a:latin typeface="宋体" panose="02010600030101010101" pitchFamily="2" charset="-122"/>
              </a:rPr>
              <a:t>fputs</a:t>
            </a:r>
            <a:r>
              <a:rPr lang="zh-CN" altLang="en-US" sz="2600">
                <a:latin typeface="宋体" panose="02010600030101010101" pitchFamily="2" charset="-122"/>
              </a:rPr>
              <a:t>（）实现从键盘输入一行字符，写入一个文件</a:t>
            </a:r>
            <a:r>
              <a:rPr lang="en-US" altLang="zh-CN" sz="2600">
                <a:latin typeface="宋体" panose="02010600030101010101" pitchFamily="2" charset="-122"/>
              </a:rPr>
              <a:t>c2.txt</a:t>
            </a:r>
            <a:r>
              <a:rPr lang="zh-CN" altLang="en-US" sz="2600">
                <a:latin typeface="宋体" panose="02010600030101010101" pitchFamily="2" charset="-122"/>
              </a:rPr>
              <a:t>中。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1A3BBB7-D536-4E6B-BE1D-28727E1F1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71600"/>
            <a:ext cx="8135937" cy="518477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800" dirty="0"/>
              <a:t> </a:t>
            </a:r>
            <a:r>
              <a:rPr lang="en-US" altLang="zh-CN" sz="2600" b="1" dirty="0"/>
              <a:t>#include&lt;</a:t>
            </a:r>
            <a:r>
              <a:rPr lang="en-US" altLang="zh-CN" sz="2600" b="1" dirty="0" err="1"/>
              <a:t>stdio.h</a:t>
            </a:r>
            <a:r>
              <a:rPr lang="en-US" altLang="zh-CN" sz="2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#include&lt;</a:t>
            </a:r>
            <a:r>
              <a:rPr lang="en-US" altLang="zh-CN" sz="2600" b="1" dirty="0" err="1"/>
              <a:t>stdlib.h</a:t>
            </a:r>
            <a:r>
              <a:rPr lang="en-US" altLang="zh-CN" sz="2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int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{FILE *</a:t>
            </a:r>
            <a:r>
              <a:rPr lang="en-US" altLang="zh-CN" sz="2600" b="1" dirty="0" err="1"/>
              <a:t>fp</a:t>
            </a:r>
            <a:r>
              <a:rPr lang="en-US" altLang="zh-CN" sz="26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char </a:t>
            </a:r>
            <a:r>
              <a:rPr lang="en-US" altLang="zh-CN" sz="2600" b="1" dirty="0" err="1"/>
              <a:t>ch,st</a:t>
            </a:r>
            <a:r>
              <a:rPr lang="en-US" altLang="zh-CN" sz="2600" b="1" dirty="0"/>
              <a:t>[20];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if(( </a:t>
            </a:r>
            <a:r>
              <a:rPr lang="en-US" altLang="zh-CN" sz="2600" b="1" dirty="0" err="1"/>
              <a:t>fp</a:t>
            </a:r>
            <a:r>
              <a:rPr lang="en-US" altLang="zh-CN" sz="2600" b="1" dirty="0"/>
              <a:t> = </a:t>
            </a:r>
            <a:r>
              <a:rPr lang="en-US" altLang="zh-CN" sz="2600" b="1" dirty="0" err="1"/>
              <a:t>fopen</a:t>
            </a:r>
            <a:r>
              <a:rPr lang="en-US" altLang="zh-CN" sz="2600" b="1" dirty="0"/>
              <a:t>("c2.txt","w+")) ==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{</a:t>
            </a:r>
            <a:r>
              <a:rPr lang="en-US" altLang="zh-CN" sz="2600" b="1" dirty="0" err="1"/>
              <a:t>printf</a:t>
            </a:r>
            <a:r>
              <a:rPr lang="en-US" altLang="zh-CN" sz="2600" b="1" dirty="0"/>
              <a:t>("Cannot open file!");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exit(0);}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</a:t>
            </a:r>
            <a:r>
              <a:rPr lang="en-US" altLang="zh-CN" sz="2600" b="1" dirty="0" err="1"/>
              <a:t>printf</a:t>
            </a:r>
            <a:r>
              <a:rPr lang="en-US" altLang="zh-CN" sz="2600" b="1" dirty="0"/>
              <a:t>("input a string:\n");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 err="1"/>
              <a:t>scanf</a:t>
            </a:r>
            <a:r>
              <a:rPr lang="en-US" altLang="zh-CN" sz="2600" b="1" dirty="0"/>
              <a:t>("%s",</a:t>
            </a:r>
            <a:r>
              <a:rPr lang="en-US" altLang="zh-CN" sz="2600" b="1" dirty="0" err="1"/>
              <a:t>st</a:t>
            </a:r>
            <a:r>
              <a:rPr lang="en-US" altLang="zh-CN" sz="2600" b="1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 err="1"/>
              <a:t>fputs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st,fp</a:t>
            </a:r>
            <a:r>
              <a:rPr lang="en-US" altLang="zh-CN" sz="2600" b="1" dirty="0"/>
              <a:t>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dirty="0" err="1"/>
              <a:t>fclose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fp</a:t>
            </a:r>
            <a:r>
              <a:rPr lang="en-US" altLang="zh-CN" sz="2600" b="1" dirty="0"/>
              <a:t>);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return 0;</a:t>
            </a:r>
            <a:r>
              <a:rPr lang="en-US" altLang="zh-CN" sz="2600" b="1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F7CBD2D-50E7-4E1A-9702-588E86090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6465887" cy="9683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格式化读写函数</a:t>
            </a:r>
            <a:endParaRPr lang="zh-CN" altLang="en-US" sz="3000" b="0" i="1">
              <a:latin typeface="宋体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0B67D87-8D44-495A-83DF-2D30FFC14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60900"/>
            <a:ext cx="8229600" cy="1470025"/>
          </a:xfrm>
        </p:spPr>
        <p:txBody>
          <a:bodyPr/>
          <a:lstStyle/>
          <a:p>
            <a:pPr algn="just" eaLnBrk="1" hangingPunct="1"/>
            <a:endParaRPr lang="en-US" altLang="zh-CN">
              <a:latin typeface="Plotter"/>
            </a:endParaRPr>
          </a:p>
          <a:p>
            <a:pPr eaLnBrk="1" hangingPunct="1"/>
            <a:endParaRPr lang="en-US" altLang="zh-CN" sz="2600"/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E6C03ECF-1956-48BD-A56F-49400BF1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41438"/>
            <a:ext cx="8915400" cy="2209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宋体" panose="02010600030101010101" pitchFamily="2" charset="-122"/>
              </a:rPr>
              <a:t>1.fscanf(  )</a:t>
            </a:r>
            <a:r>
              <a:rPr kumimoji="1" lang="zh-CN" altLang="en-US" sz="3600">
                <a:latin typeface="宋体" panose="02010600030101010101" pitchFamily="2" charset="-122"/>
              </a:rPr>
              <a:t>函数</a:t>
            </a:r>
            <a:endParaRPr kumimoji="1" lang="zh-CN" altLang="en-US" sz="3600">
              <a:latin typeface="Plotter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宋体" panose="02010600030101010101" pitchFamily="2" charset="-122"/>
              </a:rPr>
              <a:t> </a:t>
            </a:r>
            <a:r>
              <a:rPr kumimoji="1" lang="en-US" altLang="zh-CN" sz="2800" b="1">
                <a:latin typeface="宋体" panose="02010600030101010101" pitchFamily="2" charset="-122"/>
              </a:rPr>
              <a:t>fscanf(</a:t>
            </a:r>
            <a:r>
              <a:rPr kumimoji="1" lang="zh-CN" altLang="en-US" sz="2800" b="1">
                <a:latin typeface="宋体" panose="02010600030101010101" pitchFamily="2" charset="-122"/>
              </a:rPr>
              <a:t>文</a:t>
            </a:r>
            <a:r>
              <a:rPr kumimoji="1" lang="zh-CN" altLang="en-US" sz="2800" b="1"/>
              <a:t>件指针，格式字符串，输入地址表列</a:t>
            </a:r>
            <a:r>
              <a:rPr kumimoji="1" lang="en-US" altLang="zh-CN" sz="2800" b="1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1">
                <a:latin typeface="宋体" panose="02010600030101010101" pitchFamily="2" charset="-122"/>
              </a:rPr>
              <a:t>例：</a:t>
            </a:r>
            <a:r>
              <a:rPr kumimoji="1" lang="en-US" altLang="zh-CN" sz="2800" b="1">
                <a:latin typeface="宋体" panose="02010600030101010101" pitchFamily="2" charset="-122"/>
              </a:rPr>
              <a:t>fscanf(fp</a:t>
            </a:r>
            <a:r>
              <a:rPr kumimoji="1" lang="en-US" altLang="zh-CN" sz="2800" b="1"/>
              <a:t>,“</a:t>
            </a:r>
            <a:r>
              <a:rPr kumimoji="1" lang="en-US" altLang="zh-CN" sz="2800" b="1">
                <a:latin typeface="宋体" panose="02010600030101010101" pitchFamily="2" charset="-122"/>
              </a:rPr>
              <a:t>%d,%f</a:t>
            </a:r>
            <a:r>
              <a:rPr kumimoji="1" lang="en-US" altLang="zh-CN" sz="2800" b="1"/>
              <a:t>”,</a:t>
            </a:r>
            <a:r>
              <a:rPr kumimoji="1" lang="en-US" altLang="zh-CN" sz="2800" b="1">
                <a:latin typeface="宋体" panose="02010600030101010101" pitchFamily="2" charset="-122"/>
              </a:rPr>
              <a:t>&amp;i,&amp;f);</a:t>
            </a:r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8DCDAD30-721A-40C5-A0C2-A069B349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16338"/>
            <a:ext cx="8839200" cy="2362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/>
              <a:t> 2</a:t>
            </a:r>
            <a:r>
              <a:rPr kumimoji="1" lang="zh-CN" altLang="en-US" sz="3600"/>
              <a:t>．</a:t>
            </a:r>
            <a:r>
              <a:rPr kumimoji="1" lang="en-US" altLang="zh-CN" sz="3600" b="1">
                <a:latin typeface="宋体" panose="02010600030101010101" pitchFamily="2" charset="-122"/>
              </a:rPr>
              <a:t>fprintf(  ) </a:t>
            </a:r>
            <a:r>
              <a:rPr kumimoji="1" lang="zh-CN" altLang="en-US" sz="3600" b="1">
                <a:latin typeface="宋体" panose="02010600030101010101" pitchFamily="2" charset="-122"/>
              </a:rPr>
              <a:t>函数</a:t>
            </a:r>
            <a:endParaRPr kumimoji="1" lang="zh-CN" altLang="en-US" sz="3600" b="1">
              <a:latin typeface="Plotter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fprintf(</a:t>
            </a:r>
            <a:r>
              <a:rPr kumimoji="1" lang="zh-CN" altLang="en-US" sz="2800" b="1">
                <a:latin typeface="宋体" panose="02010600030101010101" pitchFamily="2" charset="-122"/>
              </a:rPr>
              <a:t>文件指针，格式字符串， 输出表列</a:t>
            </a:r>
            <a:r>
              <a:rPr kumimoji="1" lang="en-US" altLang="zh-CN" sz="2800" b="1">
                <a:latin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1">
                <a:latin typeface="宋体" panose="02010600030101010101" pitchFamily="2" charset="-122"/>
              </a:rPr>
              <a:t>例：</a:t>
            </a:r>
            <a:r>
              <a:rPr kumimoji="1" lang="en-US" altLang="zh-CN" sz="2800" b="1">
                <a:latin typeface="宋体" panose="02010600030101010101" pitchFamily="2" charset="-122"/>
              </a:rPr>
              <a:t>fprintf(fp,</a:t>
            </a:r>
            <a:r>
              <a:rPr kumimoji="1" lang="en-US" altLang="zh-CN" sz="2800" b="1"/>
              <a:t>“</a:t>
            </a:r>
            <a:r>
              <a:rPr kumimoji="1" lang="en-US" altLang="zh-CN" sz="2800" b="1">
                <a:latin typeface="宋体" panose="02010600030101010101" pitchFamily="2" charset="-122"/>
              </a:rPr>
              <a:t>%3d,%6.1f</a:t>
            </a:r>
            <a:r>
              <a:rPr kumimoji="1" lang="en-US" altLang="zh-CN" sz="2800" b="1"/>
              <a:t>”,</a:t>
            </a:r>
            <a:r>
              <a:rPr kumimoji="1" lang="en-US" altLang="zh-CN" sz="2800" b="1">
                <a:latin typeface="宋体" panose="02010600030101010101" pitchFamily="2" charset="-122"/>
              </a:rPr>
              <a:t>i,f);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049C628-86D5-4DB7-8149-E07D15663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36013" cy="1419225"/>
          </a:xfrm>
          <a:noFill/>
        </p:spPr>
        <p:txBody>
          <a:bodyPr/>
          <a:lstStyle/>
          <a:p>
            <a:pPr eaLnBrk="1" hangingPunct="1"/>
            <a:r>
              <a:rPr lang="zh-CN" altLang="en-US" sz="2600">
                <a:latin typeface="宋体" panose="02010600030101010101" pitchFamily="2" charset="-122"/>
              </a:rPr>
              <a:t>例</a:t>
            </a:r>
            <a:r>
              <a:rPr lang="en-US" altLang="zh-CN" sz="2600">
                <a:latin typeface="宋体" panose="02010600030101010101" pitchFamily="2" charset="-122"/>
              </a:rPr>
              <a:t>8.3-5 </a:t>
            </a:r>
            <a:r>
              <a:rPr lang="zh-CN" altLang="en-US" sz="2600">
                <a:latin typeface="宋体" panose="02010600030101010101" pitchFamily="2" charset="-122"/>
              </a:rPr>
              <a:t>从键盘输入</a:t>
            </a:r>
            <a:r>
              <a:rPr lang="en-US" altLang="zh-CN" sz="2600">
                <a:latin typeface="宋体" panose="02010600030101010101" pitchFamily="2" charset="-122"/>
              </a:rPr>
              <a:t>3</a:t>
            </a:r>
            <a:r>
              <a:rPr lang="zh-CN" altLang="en-US" sz="2600">
                <a:latin typeface="宋体" panose="02010600030101010101" pitchFamily="2" charset="-122"/>
              </a:rPr>
              <a:t>个学生的姓名和三门课程的成绩，</a:t>
            </a:r>
            <a:br>
              <a:rPr lang="zh-CN" altLang="en-US" sz="2600">
                <a:latin typeface="宋体" panose="02010600030101010101" pitchFamily="2" charset="-122"/>
              </a:rPr>
            </a:br>
            <a:r>
              <a:rPr lang="zh-CN" altLang="en-US" sz="2600">
                <a:latin typeface="宋体" panose="02010600030101010101" pitchFamily="2" charset="-122"/>
              </a:rPr>
              <a:t>并计算出每个人的平均成绩，然后将所有数据存放到</a:t>
            </a:r>
            <a:br>
              <a:rPr lang="zh-CN" altLang="en-US" sz="2600">
                <a:latin typeface="宋体" panose="02010600030101010101" pitchFamily="2" charset="-122"/>
              </a:rPr>
            </a:br>
            <a:r>
              <a:rPr lang="zh-CN" altLang="en-US" sz="2600">
                <a:latin typeface="宋体" panose="02010600030101010101" pitchFamily="2" charset="-122"/>
              </a:rPr>
              <a:t>文本文件</a:t>
            </a:r>
            <a:r>
              <a:rPr lang="en-US" altLang="zh-CN" sz="2600">
                <a:latin typeface="宋体" panose="02010600030101010101" pitchFamily="2" charset="-122"/>
              </a:rPr>
              <a:t>st.txt</a:t>
            </a:r>
            <a:r>
              <a:rPr lang="zh-CN" altLang="en-US" sz="2600">
                <a:latin typeface="宋体" panose="02010600030101010101" pitchFamily="2" charset="-122"/>
              </a:rPr>
              <a:t>中。</a:t>
            </a:r>
            <a:endParaRPr lang="zh-CN" altLang="en-US">
              <a:latin typeface="Plotter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ECB300D-5691-4F92-BF5A-EA4695667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2087563"/>
            <a:ext cx="7854950" cy="3529012"/>
          </a:xfrm>
          <a:solidFill>
            <a:srgbClr val="9DF5F1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宋体" panose="02010600030101010101" pitchFamily="2" charset="-122"/>
              </a:rPr>
              <a:t>		#include </a:t>
            </a:r>
            <a:r>
              <a:rPr lang="en-US" altLang="zh-CN" sz="3400" b="1" dirty="0"/>
              <a:t> “</a:t>
            </a:r>
            <a:r>
              <a:rPr lang="en-US" altLang="zh-CN" sz="3400" b="1" dirty="0" err="1">
                <a:latin typeface="宋体" panose="02010600030101010101" pitchFamily="2" charset="-122"/>
              </a:rPr>
              <a:t>stdio.h</a:t>
            </a:r>
            <a:r>
              <a:rPr lang="en-US" altLang="zh-CN" sz="3400" b="1" dirty="0"/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宋体" panose="02010600030101010101" pitchFamily="2" charset="-122"/>
              </a:rPr>
              <a:t>		#define NO 3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宋体" panose="02010600030101010101" pitchFamily="2" charset="-122"/>
              </a:rPr>
              <a:t>		struct  student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宋体" panose="02010600030101010101" pitchFamily="2" charset="-122"/>
              </a:rPr>
              <a:t>		{char name[9];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宋体" panose="02010600030101010101" pitchFamily="2" charset="-122"/>
              </a:rPr>
              <a:t> 		 int  score[3];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宋体" panose="02010600030101010101" pitchFamily="2" charset="-122"/>
              </a:rPr>
              <a:t> 		 float </a:t>
            </a:r>
            <a:r>
              <a:rPr lang="en-US" altLang="zh-CN" sz="3400" b="1" dirty="0" err="1">
                <a:latin typeface="宋体" panose="02010600030101010101" pitchFamily="2" charset="-122"/>
              </a:rPr>
              <a:t>ave</a:t>
            </a:r>
            <a:r>
              <a:rPr lang="en-US" altLang="zh-CN" sz="3400" b="1" dirty="0">
                <a:latin typeface="宋体" panose="02010600030101010101" pitchFamily="2" charset="-122"/>
              </a:rPr>
              <a:t>;</a:t>
            </a:r>
            <a:r>
              <a:rPr lang="en-US" altLang="zh-CN" sz="3400" b="1" dirty="0">
                <a:latin typeface="Plotter"/>
              </a:rPr>
              <a:t>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Plotter"/>
              </a:rPr>
              <a:t>           </a:t>
            </a:r>
            <a:r>
              <a:rPr lang="en-US" altLang="zh-CN" sz="3400" b="1" dirty="0">
                <a:latin typeface="宋体" panose="02010600030101010101" pitchFamily="2" charset="-122"/>
              </a:rPr>
              <a:t>}stud[NO];</a:t>
            </a:r>
            <a:endParaRPr lang="en-US" altLang="zh-CN" sz="3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>
            <a:extLst>
              <a:ext uri="{FF2B5EF4-FFF2-40B4-BE49-F238E27FC236}">
                <a16:creationId xmlns:a16="http://schemas.microsoft.com/office/drawing/2014/main" id="{F4CED603-6D38-4128-BEFB-717CBCD9B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#include &lt;</a:t>
            </a:r>
            <a:r>
              <a:rPr lang="en-US" altLang="zh-CN" b="1" dirty="0" err="1">
                <a:latin typeface="宋体" panose="02010600030101010101" pitchFamily="2" charset="-122"/>
              </a:rPr>
              <a:t>stdio.h</a:t>
            </a:r>
            <a:r>
              <a:rPr lang="en-US" altLang="zh-CN" b="1" dirty="0">
                <a:latin typeface="宋体" panose="02010600030101010101" pitchFamily="2" charset="-122"/>
              </a:rPr>
              <a:t>&gt;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#include &lt;</a:t>
            </a:r>
            <a:r>
              <a:rPr lang="en-US" altLang="zh-CN" b="1" dirty="0" err="1">
                <a:latin typeface="宋体" panose="02010600030101010101" pitchFamily="2" charset="-122"/>
              </a:rPr>
              <a:t>stdlib.h</a:t>
            </a:r>
            <a:r>
              <a:rPr lang="en-US" altLang="zh-CN" b="1" dirty="0">
                <a:latin typeface="宋体" panose="02010600030101010101" pitchFamily="2" charset="-122"/>
              </a:rPr>
              <a:t>&gt;	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400" b="1" dirty="0">
                <a:latin typeface="宋体" panose="02010600030101010101" pitchFamily="2" charset="-122"/>
              </a:rPr>
              <a:t> int main( 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{int </a:t>
            </a:r>
            <a:r>
              <a:rPr lang="en-US" altLang="zh-CN" b="1" dirty="0" err="1">
                <a:latin typeface="宋体" panose="02010600030101010101" pitchFamily="2" charset="-122"/>
              </a:rPr>
              <a:t>i,j,sum</a:t>
            </a:r>
            <a:r>
              <a:rPr lang="en-US" altLang="zh-CN" b="1" dirty="0">
                <a:latin typeface="宋体" panose="02010600030101010101" pitchFamily="2" charset="-122"/>
              </a:rPr>
              <a:t>;   FILE *</a:t>
            </a:r>
            <a:r>
              <a:rPr lang="en-US" altLang="zh-CN" b="1" dirty="0" err="1">
                <a:latin typeface="宋体" panose="02010600030101010101" pitchFamily="2" charset="-122"/>
              </a:rPr>
              <a:t>fp</a:t>
            </a:r>
            <a:r>
              <a:rPr lang="en-US" altLang="zh-CN" b="1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 </a:t>
            </a:r>
            <a:r>
              <a:rPr lang="en-US" altLang="zh-CN" b="1" dirty="0">
                <a:latin typeface="宋体" panose="02010600030101010101" pitchFamily="2" charset="-122"/>
              </a:rPr>
              <a:t>if((</a:t>
            </a:r>
            <a:r>
              <a:rPr lang="en-US" altLang="zh-CN" b="1" dirty="0" err="1">
                <a:latin typeface="宋体" panose="02010600030101010101" pitchFamily="2" charset="-122"/>
              </a:rPr>
              <a:t>fp</a:t>
            </a:r>
            <a:r>
              <a:rPr lang="en-US" altLang="zh-CN" b="1" dirty="0">
                <a:latin typeface="宋体" panose="02010600030101010101" pitchFamily="2" charset="-122"/>
              </a:rPr>
              <a:t>=</a:t>
            </a:r>
            <a:r>
              <a:rPr lang="en-US" altLang="zh-CN" b="1" dirty="0" err="1">
                <a:latin typeface="宋体" panose="02010600030101010101" pitchFamily="2" charset="-122"/>
              </a:rPr>
              <a:t>fopen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st.txt</a:t>
            </a:r>
            <a:r>
              <a:rPr lang="en-US" altLang="zh-CN" b="1" dirty="0"/>
              <a:t>”,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w</a:t>
            </a:r>
            <a:r>
              <a:rPr lang="en-US" altLang="zh-CN" b="1" dirty="0"/>
              <a:t>”</a:t>
            </a:r>
            <a:r>
              <a:rPr lang="en-US" altLang="zh-CN" b="1" dirty="0">
                <a:latin typeface="宋体" panose="02010600030101010101" pitchFamily="2" charset="-122"/>
              </a:rPr>
              <a:t>))==NULL)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Plotter"/>
              </a:rPr>
              <a:t>    {</a:t>
            </a:r>
            <a:r>
              <a:rPr lang="en-US" altLang="zh-CN" b="1" dirty="0" err="1">
                <a:latin typeface="宋体" panose="02010600030101010101" pitchFamily="2" charset="-122"/>
              </a:rPr>
              <a:t>printf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Can</a:t>
            </a:r>
            <a:r>
              <a:rPr lang="en-US" altLang="zh-CN" b="1" dirty="0"/>
              <a:t>’</a:t>
            </a:r>
            <a:r>
              <a:rPr lang="en-US" altLang="zh-CN" b="1" dirty="0">
                <a:latin typeface="宋体" panose="02010600030101010101" pitchFamily="2" charset="-122"/>
              </a:rPr>
              <a:t>t open </a:t>
            </a:r>
            <a:r>
              <a:rPr lang="en-US" altLang="zh-CN" b="1" dirty="0" err="1">
                <a:latin typeface="宋体" panose="02010600030101010101" pitchFamily="2" charset="-122"/>
              </a:rPr>
              <a:t>thisfile</a:t>
            </a:r>
            <a:r>
              <a:rPr lang="en-US" altLang="zh-CN" b="1" dirty="0">
                <a:latin typeface="宋体" panose="02010600030101010101" pitchFamily="2" charset="-122"/>
              </a:rPr>
              <a:t>!\n</a:t>
            </a:r>
            <a:r>
              <a:rPr lang="en-US" altLang="zh-CN" b="1" dirty="0"/>
              <a:t>”</a:t>
            </a:r>
            <a:r>
              <a:rPr lang="en-US" altLang="zh-CN" b="1" dirty="0">
                <a:latin typeface="宋体" panose="02010600030101010101" pitchFamily="2" charset="-122"/>
              </a:rPr>
              <a:t>);            exit(0); </a:t>
            </a:r>
            <a:r>
              <a:rPr lang="en-US" altLang="zh-CN" b="1" dirty="0">
                <a:latin typeface="Plotter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for(</a:t>
            </a:r>
            <a:r>
              <a:rPr lang="en-US" altLang="zh-CN" b="1" dirty="0" err="1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=0;i&lt;</a:t>
            </a:r>
            <a:r>
              <a:rPr lang="en-US" altLang="zh-CN" b="1" dirty="0" err="1">
                <a:latin typeface="宋体" panose="02010600030101010101" pitchFamily="2" charset="-122"/>
              </a:rPr>
              <a:t>NO;i</a:t>
            </a:r>
            <a:r>
              <a:rPr lang="en-US" altLang="zh-CN" b="1" dirty="0">
                <a:latin typeface="宋体" panose="02010600030101010101" pitchFamily="2" charset="-122"/>
              </a:rPr>
              <a:t>++)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Plotter"/>
              </a:rPr>
              <a:t>{</a:t>
            </a:r>
            <a:r>
              <a:rPr lang="en-US" altLang="zh-CN" b="1" dirty="0" err="1">
                <a:latin typeface="宋体" panose="02010600030101010101" pitchFamily="2" charset="-122"/>
              </a:rPr>
              <a:t>scanf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en-US" altLang="zh-CN" b="1" dirty="0" err="1">
                <a:latin typeface="宋体" panose="02010600030101010101" pitchFamily="2" charset="-122"/>
              </a:rPr>
              <a:t>s</a:t>
            </a:r>
            <a:r>
              <a:rPr lang="en-US" altLang="zh-CN" b="1" dirty="0" err="1"/>
              <a:t>”</a:t>
            </a:r>
            <a:r>
              <a:rPr lang="en-US" altLang="zh-CN" b="1" dirty="0" err="1">
                <a:latin typeface="宋体" panose="02010600030101010101" pitchFamily="2" charset="-122"/>
              </a:rPr>
              <a:t>,stud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 err="1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].name);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sum=0;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for(j=0;j&lt;3;j++)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Plotter"/>
              </a:rPr>
              <a:t>{</a:t>
            </a:r>
            <a:r>
              <a:rPr lang="en-US" altLang="zh-CN" b="1" dirty="0"/>
              <a:t>  </a:t>
            </a:r>
            <a:r>
              <a:rPr lang="en-US" altLang="zh-CN" b="1" dirty="0" err="1">
                <a:latin typeface="宋体" panose="02010600030101010101" pitchFamily="2" charset="-122"/>
              </a:rPr>
              <a:t>scanf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/>
              <a:t>“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en-US" altLang="zh-CN" b="1" dirty="0" err="1">
                <a:latin typeface="宋体" panose="02010600030101010101" pitchFamily="2" charset="-122"/>
              </a:rPr>
              <a:t>d</a:t>
            </a:r>
            <a:r>
              <a:rPr lang="en-US" altLang="zh-CN" b="1" dirty="0" err="1"/>
              <a:t>”,</a:t>
            </a:r>
            <a:r>
              <a:rPr lang="en-US" altLang="zh-CN" b="1" dirty="0" err="1">
                <a:latin typeface="宋体" panose="02010600030101010101" pitchFamily="2" charset="-122"/>
              </a:rPr>
              <a:t>&amp;stud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 err="1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].score[j]);</a:t>
            </a:r>
            <a:endParaRPr lang="en-US" altLang="zh-CN" b="1" dirty="0">
              <a:latin typeface="Plotter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sum+=stud[</a:t>
            </a:r>
            <a:r>
              <a:rPr lang="en-US" altLang="zh-CN" b="1" dirty="0" err="1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].score[j]; </a:t>
            </a:r>
            <a:r>
              <a:rPr lang="en-US" altLang="zh-CN" b="1" dirty="0">
                <a:latin typeface="Plotter"/>
              </a:rPr>
              <a:t>}</a:t>
            </a:r>
          </a:p>
          <a:p>
            <a:pPr eaLnBrk="1" hangingPunct="1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stud[</a:t>
            </a:r>
            <a:r>
              <a:rPr lang="en-US" altLang="zh-CN" b="1" dirty="0" err="1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].</a:t>
            </a:r>
            <a:r>
              <a:rPr lang="en-US" altLang="zh-CN" b="1" dirty="0" err="1">
                <a:latin typeface="宋体" panose="02010600030101010101" pitchFamily="2" charset="-122"/>
              </a:rPr>
              <a:t>ave</a:t>
            </a:r>
            <a:r>
              <a:rPr lang="en-US" altLang="zh-CN" b="1" dirty="0">
                <a:latin typeface="宋体" panose="02010600030101010101" pitchFamily="2" charset="-122"/>
              </a:rPr>
              <a:t>=sum/3.0</a:t>
            </a:r>
            <a:r>
              <a:rPr lang="en-US" altLang="zh-CN" b="1">
                <a:latin typeface="宋体" panose="02010600030101010101" pitchFamily="2" charset="-122"/>
              </a:rPr>
              <a:t>; </a:t>
            </a:r>
            <a:r>
              <a:rPr lang="en-US" altLang="zh-CN" b="1">
                <a:latin typeface="Plotter"/>
              </a:rPr>
              <a:t>}</a:t>
            </a:r>
            <a:endParaRPr lang="en-US" altLang="zh-CN" b="1" dirty="0">
              <a:latin typeface="Plot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ADD3C582-88C7-4980-B751-FCACEFA8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3713" y="1700213"/>
            <a:ext cx="6119812" cy="302418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5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第一节 文件概述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5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第二节 文件的打开和关闭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5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第三节 文件的读写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5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*第四节 文件的随机操作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5123" name="Picture 4" descr="BD04972_">
            <a:extLst>
              <a:ext uri="{FF2B5EF4-FFF2-40B4-BE49-F238E27FC236}">
                <a16:creationId xmlns:a16="http://schemas.microsoft.com/office/drawing/2014/main" id="{176DC2A8-F399-4BAB-8C20-D52D281A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984750"/>
            <a:ext cx="13287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AutoShape 5">
            <a:extLst>
              <a:ext uri="{FF2B5EF4-FFF2-40B4-BE49-F238E27FC236}">
                <a16:creationId xmlns:a16="http://schemas.microsoft.com/office/drawing/2014/main" id="{3B2DF7DA-1C1D-4212-A28B-AE4B20BE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4313"/>
            <a:ext cx="5616575" cy="37449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7">
            <a:extLst>
              <a:ext uri="{FF2B5EF4-FFF2-40B4-BE49-F238E27FC236}">
                <a16:creationId xmlns:a16="http://schemas.microsoft.com/office/drawing/2014/main" id="{9DBB599E-F53D-42DF-B6F0-C5D9FB3D0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8382000" cy="5181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for(i=0;i&lt;NO;i++)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fprintf(fp,</a:t>
            </a:r>
            <a:r>
              <a:rPr lang="en-US" altLang="zh-CN" b="1"/>
              <a:t>“</a:t>
            </a:r>
            <a:r>
              <a:rPr lang="en-US" altLang="zh-CN" b="1">
                <a:latin typeface="宋体" panose="02010600030101010101" pitchFamily="2" charset="-122"/>
              </a:rPr>
              <a:t>%s %d %d %d %5.1f\n</a:t>
            </a:r>
            <a:r>
              <a:rPr lang="en-US" altLang="zh-CN" b="1"/>
              <a:t>”,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 stud[i].name,stud[i].score[0],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 stud[i].score[1],stud[i].score[2],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 stud[i].ave);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</a:t>
            </a:r>
            <a:r>
              <a:rPr lang="en-US" altLang="zh-CN" b="1">
                <a:latin typeface="宋体" panose="02010600030101010101" pitchFamily="2" charset="-122"/>
              </a:rPr>
              <a:t>printf(</a:t>
            </a:r>
            <a:r>
              <a:rPr lang="en-US" altLang="zh-CN" b="1"/>
              <a:t>“</a:t>
            </a:r>
            <a:r>
              <a:rPr lang="en-US" altLang="zh-CN" b="1">
                <a:latin typeface="Plotter"/>
              </a:rPr>
              <a:t>\</a:t>
            </a:r>
            <a:r>
              <a:rPr lang="en-US" altLang="zh-CN" b="1">
                <a:latin typeface="宋体" panose="02010600030101010101" pitchFamily="2" charset="-122"/>
              </a:rPr>
              <a:t>n</a:t>
            </a:r>
            <a:r>
              <a:rPr lang="en-US" altLang="zh-CN" b="1"/>
              <a:t>”</a:t>
            </a:r>
            <a:r>
              <a:rPr lang="en-US" altLang="zh-CN" b="1">
                <a:latin typeface="宋体" panose="02010600030101010101" pitchFamily="2" charset="-122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fclose(fp);</a:t>
            </a:r>
            <a:r>
              <a:rPr lang="en-US" altLang="zh-CN" b="1">
                <a:latin typeface="Plotter"/>
              </a:rPr>
              <a:t> }</a:t>
            </a:r>
            <a:endParaRPr lang="en-US" altLang="zh-CN"/>
          </a:p>
        </p:txBody>
      </p:sp>
      <p:sp>
        <p:nvSpPr>
          <p:cNvPr id="32771" name="AutoShape 1028">
            <a:extLst>
              <a:ext uri="{FF2B5EF4-FFF2-40B4-BE49-F238E27FC236}">
                <a16:creationId xmlns:a16="http://schemas.microsoft.com/office/drawing/2014/main" id="{ED8C73AD-935D-4E78-8F70-1D776443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2438400" cy="1066800"/>
          </a:xfrm>
          <a:prstGeom prst="wedgeRoundRectCallout">
            <a:avLst>
              <a:gd name="adj1" fmla="val -160870"/>
              <a:gd name="adj2" fmla="val 89880"/>
              <a:gd name="adj3" fmla="val 16667"/>
            </a:avLst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Times New Roman" panose="02020603050405020304" pitchFamily="18" charset="0"/>
                <a:ea typeface="隶书" panose="02010509060101010101" pitchFamily="49" charset="-122"/>
              </a:rPr>
              <a:t>写入盘文件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宋体" panose="02010600030101010101" pitchFamily="2" charset="-122"/>
              </a:rPr>
              <a:t>st.txt</a:t>
            </a:r>
            <a:endParaRPr kumimoji="1" lang="en-US" altLang="zh-CN" sz="24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AutoShape 1029">
            <a:extLst>
              <a:ext uri="{FF2B5EF4-FFF2-40B4-BE49-F238E27FC236}">
                <a16:creationId xmlns:a16="http://schemas.microsoft.com/office/drawing/2014/main" id="{A9E3890D-D10F-460B-BE7F-4D4E38A0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7086600" cy="1752600"/>
          </a:xfrm>
          <a:prstGeom prst="wedgeRoundRectCallout">
            <a:avLst>
              <a:gd name="adj1" fmla="val 40634"/>
              <a:gd name="adj2" fmla="val -82972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77CDC12-9023-45EA-BCB1-371AAF9F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163513"/>
            <a:ext cx="6002338" cy="1187450"/>
          </a:xfrm>
          <a:noFill/>
        </p:spPr>
        <p:txBody>
          <a:bodyPr/>
          <a:lstStyle/>
          <a:p>
            <a:pPr eaLnBrk="1" hangingPunct="1"/>
            <a:r>
              <a:rPr lang="en-US" altLang="zh-CN" sz="3100" b="0" i="1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第四节 文件的随机操作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3C388FB-56D7-476E-B941-D6A4D0D4E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915400" cy="3468688"/>
          </a:xfrm>
          <a:noFill/>
        </p:spPr>
        <p:txBody>
          <a:bodyPr/>
          <a:lstStyle/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rewind( )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</a:p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/>
              <a:t>void  rewind(FILE *fp)</a:t>
            </a:r>
          </a:p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/>
              <a:t>   </a:t>
            </a:r>
            <a:r>
              <a:rPr lang="zh-CN" altLang="en-US" sz="2800" b="1"/>
              <a:t>将位置指针移到文件首。</a:t>
            </a:r>
            <a:endParaRPr lang="zh-CN" altLang="en-US" sz="28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fseek(  )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</a:p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/>
              <a:t>int fseek(FILE *fp,long offset,int base)</a:t>
            </a:r>
          </a:p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800" b="1"/>
              <a:t>从起点开始，将位置指针移动制定的位移量。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WordArt 2">
            <a:extLst>
              <a:ext uri="{FF2B5EF4-FFF2-40B4-BE49-F238E27FC236}">
                <a16:creationId xmlns:a16="http://schemas.microsoft.com/office/drawing/2014/main" id="{22A32A03-B354-419B-927B-4413F1AC7A9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762000"/>
            <a:ext cx="4608513" cy="6238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随机操作步骤</a:t>
            </a:r>
          </a:p>
        </p:txBody>
      </p:sp>
      <p:sp>
        <p:nvSpPr>
          <p:cNvPr id="34819" name="Oval 4">
            <a:extLst>
              <a:ext uri="{FF2B5EF4-FFF2-40B4-BE49-F238E27FC236}">
                <a16:creationId xmlns:a16="http://schemas.microsoft.com/office/drawing/2014/main" id="{0B799E25-04E9-4C8B-B16C-51D96679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276475"/>
            <a:ext cx="2447925" cy="12954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打开文件，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定位位置指针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14CFD75E-8A45-4652-9682-0679844A8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933825"/>
            <a:ext cx="3240088" cy="1223963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利用顺序操作中介绍的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任意读写函数读写文件</a:t>
            </a:r>
          </a:p>
        </p:txBody>
      </p:sp>
      <p:sp>
        <p:nvSpPr>
          <p:cNvPr id="34821" name="Oval 6">
            <a:extLst>
              <a:ext uri="{FF2B5EF4-FFF2-40B4-BE49-F238E27FC236}">
                <a16:creationId xmlns:a16="http://schemas.microsoft.com/office/drawing/2014/main" id="{7A95B052-E958-417E-8EB4-C1A236EA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45125"/>
            <a:ext cx="2160588" cy="7905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关闭文件</a:t>
            </a:r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02775C7F-EA8E-4D8F-90C6-D35846886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00438"/>
            <a:ext cx="1152525" cy="433387"/>
          </a:xfrm>
          <a:prstGeom prst="line">
            <a:avLst/>
          </a:prstGeom>
          <a:noFill/>
          <a:ln w="50800" cap="sq">
            <a:solidFill>
              <a:srgbClr val="00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AB318386-7167-43A7-86B7-0D5EB26C42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5" y="5157788"/>
            <a:ext cx="358775" cy="503237"/>
          </a:xfrm>
          <a:prstGeom prst="line">
            <a:avLst/>
          </a:prstGeom>
          <a:noFill/>
          <a:ln w="50800" cap="sq">
            <a:solidFill>
              <a:srgbClr val="00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4" name="AutoShape 9">
            <a:extLst>
              <a:ext uri="{FF2B5EF4-FFF2-40B4-BE49-F238E27FC236}">
                <a16:creationId xmlns:a16="http://schemas.microsoft.com/office/drawing/2014/main" id="{A68B9F96-4151-4C60-AB55-7E9CF056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73238"/>
            <a:ext cx="3276600" cy="2592387"/>
          </a:xfrm>
          <a:prstGeom prst="irregularSeal1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定位动作可发生在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读写的任意时刻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B3591D0D-F9A5-4AFE-AA36-2746D0D8BF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609600"/>
            <a:ext cx="7504112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400" b="1"/>
              <a:t>文件中有一个位置指针，指向当前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400" b="1"/>
              <a:t>的读</a:t>
            </a:r>
            <a:r>
              <a:rPr lang="en-US" altLang="zh-CN" sz="3400" b="1"/>
              <a:t>/</a:t>
            </a:r>
            <a:r>
              <a:rPr lang="zh-CN" altLang="en-US" sz="3400" b="1"/>
              <a:t>写位置。如图所示：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600" b="1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 </a:t>
            </a:r>
            <a:r>
              <a:rPr lang="en-US" altLang="zh-CN" sz="2600"/>
              <a:t>00011100 11000011  10111101 00111011	EOF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/>
              <a:t>文件开始                                                     文件尾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/>
              <a:t>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/>
              <a:t>                          </a:t>
            </a:r>
            <a:r>
              <a:rPr lang="zh-CN" altLang="en-US" b="1"/>
              <a:t>位置指针</a:t>
            </a:r>
            <a:endParaRPr lang="zh-CN" altLang="en-US" sz="2600"/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501F66FB-8498-4506-A45B-0910D557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7416800" cy="4603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5844" name="Line 6">
            <a:extLst>
              <a:ext uri="{FF2B5EF4-FFF2-40B4-BE49-F238E27FC236}">
                <a16:creationId xmlns:a16="http://schemas.microsoft.com/office/drawing/2014/main" id="{14C50A77-E37E-491E-B522-73B7A7CA4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708275"/>
            <a:ext cx="0" cy="460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7">
            <a:extLst>
              <a:ext uri="{FF2B5EF4-FFF2-40B4-BE49-F238E27FC236}">
                <a16:creationId xmlns:a16="http://schemas.microsoft.com/office/drawing/2014/main" id="{B01E2445-CD49-42DC-B72D-24F953E69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708275"/>
            <a:ext cx="0" cy="460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8">
            <a:extLst>
              <a:ext uri="{FF2B5EF4-FFF2-40B4-BE49-F238E27FC236}">
                <a16:creationId xmlns:a16="http://schemas.microsoft.com/office/drawing/2014/main" id="{AD2D918D-5759-4A41-8B71-E7E10725F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2708275"/>
            <a:ext cx="0" cy="460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9">
            <a:extLst>
              <a:ext uri="{FF2B5EF4-FFF2-40B4-BE49-F238E27FC236}">
                <a16:creationId xmlns:a16="http://schemas.microsoft.com/office/drawing/2014/main" id="{5290DDDB-A85D-4B24-B801-AE730D0DF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3188" y="2708275"/>
            <a:ext cx="0" cy="460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10">
            <a:extLst>
              <a:ext uri="{FF2B5EF4-FFF2-40B4-BE49-F238E27FC236}">
                <a16:creationId xmlns:a16="http://schemas.microsoft.com/office/drawing/2014/main" id="{4BE15BA6-6D58-46B2-82BA-F7E0EF90E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3213100"/>
            <a:ext cx="0" cy="11112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信纸">
            <a:extLst>
              <a:ext uri="{FF2B5EF4-FFF2-40B4-BE49-F238E27FC236}">
                <a16:creationId xmlns:a16="http://schemas.microsoft.com/office/drawing/2014/main" id="{6439DD7F-D741-420E-BCFB-F00D11A86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2801938" cy="811213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algn="ctr" eaLnBrk="1" hangingPunct="1"/>
            <a:r>
              <a:rPr lang="zh-CN" altLang="en-US" sz="4300" b="0">
                <a:latin typeface="隶书" panose="02010509060101010101" pitchFamily="49" charset="-122"/>
                <a:ea typeface="隶书" panose="02010509060101010101" pitchFamily="49" charset="-122"/>
              </a:rPr>
              <a:t>小 结</a:t>
            </a:r>
            <a:endParaRPr lang="zh-CN" altLang="en-US" sz="5200" b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9D79FA7-BD97-404A-92D2-9528D2539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80337" cy="3941762"/>
          </a:xfrm>
        </p:spPr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4300">
                <a:ea typeface="隶书" panose="02010509060101010101" pitchFamily="49" charset="-122"/>
                <a:sym typeface="Monotype Sorts" pitchFamily="2" charset="2"/>
              </a:rPr>
              <a:t>常见的错误</a:t>
            </a:r>
            <a:endParaRPr lang="zh-CN" altLang="en-US" sz="3800">
              <a:sym typeface="Monotype Sorts" pitchFamily="2" charset="2"/>
            </a:endParaRP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  <a:sym typeface="Monotype Sorts" pitchFamily="2" charset="2"/>
              </a:rPr>
              <a:t>使用文件打开</a:t>
            </a:r>
            <a:r>
              <a:rPr lang="en-US" altLang="zh-CN" b="1">
                <a:latin typeface="宋体" panose="02010600030101010101" pitchFamily="2" charset="-122"/>
                <a:sym typeface="Monotype Sorts" pitchFamily="2" charset="2"/>
              </a:rPr>
              <a:t>/</a:t>
            </a:r>
            <a:r>
              <a:rPr lang="zh-CN" altLang="en-US" b="1">
                <a:latin typeface="宋体" panose="02010600030101010101" pitchFamily="2" charset="-122"/>
                <a:sym typeface="Monotype Sorts" pitchFamily="2" charset="2"/>
              </a:rPr>
              <a:t>关闭函数时与使用方式不匹配。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  <a:sym typeface="Monotype Sorts" pitchFamily="2" charset="2"/>
              </a:rPr>
              <a:t>混淆文件指针与位置指针的概念。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  <a:sym typeface="Monotype Sorts" pitchFamily="2" charset="2"/>
              </a:rPr>
              <a:t>不能使文件正确定位，造成读</a:t>
            </a:r>
            <a:r>
              <a:rPr lang="en-US" altLang="zh-CN" b="1">
                <a:latin typeface="宋体" panose="02010600030101010101" pitchFamily="2" charset="-122"/>
                <a:sym typeface="Monotype Sorts" pitchFamily="2" charset="2"/>
              </a:rPr>
              <a:t>/</a:t>
            </a:r>
            <a:r>
              <a:rPr lang="zh-CN" altLang="en-US" b="1">
                <a:latin typeface="宋体" panose="02010600030101010101" pitchFamily="2" charset="-122"/>
                <a:sym typeface="Monotype Sorts" pitchFamily="2" charset="2"/>
              </a:rPr>
              <a:t>写文件错误。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  <a:sym typeface="Monotype Sorts" pitchFamily="2" charset="2"/>
              </a:rPr>
              <a:t>忘记关闭文件，造成文件数据丢失。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68E1C13-6B36-4206-9FA6-C3EEBE498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188913"/>
            <a:ext cx="6434137" cy="1035050"/>
          </a:xfrm>
          <a:noFill/>
        </p:spPr>
        <p:txBody>
          <a:bodyPr/>
          <a:lstStyle/>
          <a:p>
            <a:pPr eaLnBrk="1" hangingPunct="1"/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第一节 文件概述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09BAA3-0B1C-479F-8684-2B2EDD83F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2205038"/>
            <a:ext cx="6835775" cy="2641600"/>
          </a:xfrm>
        </p:spPr>
        <p:txBody>
          <a:bodyPr/>
          <a:lstStyle/>
          <a:p>
            <a:pPr eaLnBrk="1" hangingPunct="1"/>
            <a:r>
              <a:rPr lang="zh-CN" altLang="en-US" sz="3400" b="1">
                <a:ea typeface="隶书" panose="02010509060101010101" pitchFamily="49" charset="-122"/>
              </a:rPr>
              <a:t>数据文件</a:t>
            </a:r>
            <a:endParaRPr lang="zh-CN" altLang="en-US" sz="3400" b="1">
              <a:sym typeface="Monotype Sorts" pitchFamily="2" charset="2"/>
            </a:endParaRPr>
          </a:p>
          <a:p>
            <a:pPr eaLnBrk="1" hangingPunct="1"/>
            <a:r>
              <a:rPr lang="zh-CN" altLang="en-US" sz="3400" b="1">
                <a:ea typeface="隶书" panose="02010509060101010101" pitchFamily="49" charset="-122"/>
              </a:rPr>
              <a:t>数据文件形式存放</a:t>
            </a:r>
          </a:p>
          <a:p>
            <a:pPr eaLnBrk="1" hangingPunct="1"/>
            <a:r>
              <a:rPr lang="zh-CN" altLang="en-US" sz="3400" b="1">
                <a:ea typeface="隶书" panose="02010509060101010101" pitchFamily="49" charset="-122"/>
              </a:rPr>
              <a:t>缓冲文件系统与非缓冲文件系统</a:t>
            </a:r>
          </a:p>
        </p:txBody>
      </p:sp>
      <p:pic>
        <p:nvPicPr>
          <p:cNvPr id="6148" name="Picture 21" descr="tree">
            <a:extLst>
              <a:ext uri="{FF2B5EF4-FFF2-40B4-BE49-F238E27FC236}">
                <a16:creationId xmlns:a16="http://schemas.microsoft.com/office/drawing/2014/main" id="{AC78FFB7-3FDF-4A52-8970-AD8D6FA1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76925"/>
            <a:ext cx="8001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99DB7CFD-FFFF-4DF9-B5D6-AB956E0D9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2012950"/>
            <a:ext cx="7561262" cy="3824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                 </a:t>
            </a:r>
            <a:endParaRPr lang="en-US" altLang="zh-CN" sz="4700"/>
          </a:p>
        </p:txBody>
      </p:sp>
      <p:sp>
        <p:nvSpPr>
          <p:cNvPr id="7171" name="AutoShape 4">
            <a:extLst>
              <a:ext uri="{FF2B5EF4-FFF2-40B4-BE49-F238E27FC236}">
                <a16:creationId xmlns:a16="http://schemas.microsoft.com/office/drawing/2014/main" id="{C05E2964-607D-4924-84F3-B6319FBE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2800"/>
            <a:ext cx="1905000" cy="12954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数据文件</a:t>
            </a:r>
            <a:endParaRPr kumimoji="1" lang="zh-CN" altLang="en-US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AutoShape 7">
            <a:extLst>
              <a:ext uri="{FF2B5EF4-FFF2-40B4-BE49-F238E27FC236}">
                <a16:creationId xmlns:a16="http://schemas.microsoft.com/office/drawing/2014/main" id="{9004061E-B6E5-4A77-89B5-8253950B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66800"/>
            <a:ext cx="3276600" cy="1143000"/>
          </a:xfrm>
          <a:prstGeom prst="foldedCorner">
            <a:avLst>
              <a:gd name="adj" fmla="val 12500"/>
            </a:avLst>
          </a:prstGeom>
          <a:solidFill>
            <a:srgbClr val="66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数据集合</a:t>
            </a:r>
          </a:p>
        </p:txBody>
      </p:sp>
      <p:sp>
        <p:nvSpPr>
          <p:cNvPr id="7173" name="Line 8">
            <a:extLst>
              <a:ext uri="{FF2B5EF4-FFF2-40B4-BE49-F238E27FC236}">
                <a16:creationId xmlns:a16="http://schemas.microsoft.com/office/drawing/2014/main" id="{FDEB9557-1F08-48FC-A5BC-2D772DA285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209800"/>
            <a:ext cx="1828800" cy="1143000"/>
          </a:xfrm>
          <a:prstGeom prst="line">
            <a:avLst/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9">
            <a:extLst>
              <a:ext uri="{FF2B5EF4-FFF2-40B4-BE49-F238E27FC236}">
                <a16:creationId xmlns:a16="http://schemas.microsoft.com/office/drawing/2014/main" id="{959F61E3-924B-4F79-89B8-E0427DB3F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09800"/>
            <a:ext cx="0" cy="1600200"/>
          </a:xfrm>
          <a:prstGeom prst="line">
            <a:avLst/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10">
            <a:extLst>
              <a:ext uri="{FF2B5EF4-FFF2-40B4-BE49-F238E27FC236}">
                <a16:creationId xmlns:a16="http://schemas.microsoft.com/office/drawing/2014/main" id="{1A4EA08C-7831-4A4E-AB4D-29A9FB6C6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09800"/>
            <a:ext cx="1752600" cy="1219200"/>
          </a:xfrm>
          <a:prstGeom prst="line">
            <a:avLst/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13">
            <a:extLst>
              <a:ext uri="{FF2B5EF4-FFF2-40B4-BE49-F238E27FC236}">
                <a16:creationId xmlns:a16="http://schemas.microsoft.com/office/drawing/2014/main" id="{959F6681-D638-4D38-84CD-E4A2A5ACF2DC}"/>
              </a:ext>
            </a:extLst>
          </p:cNvPr>
          <p:cNvSpPr>
            <a:spLocks/>
          </p:cNvSpPr>
          <p:nvPr/>
        </p:nvSpPr>
        <p:spPr bwMode="auto">
          <a:xfrm rot="-5389656">
            <a:off x="4075112" y="1868488"/>
            <a:ext cx="765175" cy="6324600"/>
          </a:xfrm>
          <a:prstGeom prst="leftBrace">
            <a:avLst>
              <a:gd name="adj1" fmla="val 68880"/>
              <a:gd name="adj2" fmla="val 49833"/>
            </a:avLst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Text Box 18">
            <a:extLst>
              <a:ext uri="{FF2B5EF4-FFF2-40B4-BE49-F238E27FC236}">
                <a16:creationId xmlns:a16="http://schemas.microsoft.com/office/drawing/2014/main" id="{590CA11F-2173-4AA1-8C0F-D9EDEA5B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3429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800">
                <a:latin typeface="Times New Roman" panose="02020603050405020304" pitchFamily="18" charset="0"/>
                <a:ea typeface="隶书" panose="02010509060101010101" pitchFamily="49" charset="-122"/>
              </a:rPr>
              <a:t>外部设备</a:t>
            </a:r>
            <a:endParaRPr kumimoji="1" lang="zh-CN" altLang="en-US" sz="4800">
              <a:latin typeface="Times New Roman" panose="02020603050405020304" pitchFamily="18" charset="0"/>
            </a:endParaRPr>
          </a:p>
        </p:txBody>
      </p:sp>
      <p:sp>
        <p:nvSpPr>
          <p:cNvPr id="7178" name="AutoShape 36">
            <a:extLst>
              <a:ext uri="{FF2B5EF4-FFF2-40B4-BE49-F238E27FC236}">
                <a16:creationId xmlns:a16="http://schemas.microsoft.com/office/drawing/2014/main" id="{A3477F4D-43E5-46F4-8A26-B796FDBC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2133600" cy="12954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833737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数据文件</a:t>
            </a:r>
            <a:endParaRPr kumimoji="1" lang="zh-CN" altLang="en-US" sz="32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7179" name="Text Box 40">
            <a:extLst>
              <a:ext uri="{FF2B5EF4-FFF2-40B4-BE49-F238E27FC236}">
                <a16:creationId xmlns:a16="http://schemas.microsoft.com/office/drawing/2014/main" id="{83F45E27-97E9-4801-8DED-93CACD0F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14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…...</a:t>
            </a:r>
          </a:p>
        </p:txBody>
      </p:sp>
      <p:sp>
        <p:nvSpPr>
          <p:cNvPr id="7180" name="Text Box 41">
            <a:extLst>
              <a:ext uri="{FF2B5EF4-FFF2-40B4-BE49-F238E27FC236}">
                <a16:creationId xmlns:a16="http://schemas.microsoft.com/office/drawing/2014/main" id="{8519196E-D641-48B0-B0D9-5287F1CA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DF152D"/>
              </a:buClr>
              <a:buSzTx/>
              <a:buFont typeface="Wingdings" panose="05000000000000000000" pitchFamily="2" charset="2"/>
              <a:buChar char="Ø"/>
            </a:pPr>
            <a:r>
              <a:rPr kumimoji="1" lang="zh-CN" altLang="en-US" sz="4400">
                <a:solidFill>
                  <a:srgbClr val="0000CC"/>
                </a:solidFill>
                <a:ea typeface="隶书" panose="02010509060101010101" pitchFamily="49" charset="-122"/>
              </a:rPr>
              <a:t>数据文件</a:t>
            </a:r>
            <a:endParaRPr kumimoji="1" lang="zh-CN" altLang="en-US" sz="3600">
              <a:solidFill>
                <a:srgbClr val="0000CC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2628D32-F88E-420C-A73C-A753518C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447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Clr>
                <a:srgbClr val="DF152D"/>
              </a:buClr>
              <a:buFont typeface="Wingdings" panose="05000000000000000000" pitchFamily="2" charset="2"/>
              <a:buChar char="Ø"/>
            </a:pPr>
            <a:r>
              <a:rPr lang="zh-CN" altLang="en-US" sz="4800" i="1">
                <a:ea typeface="隶书" panose="02010509060101010101" pitchFamily="49" charset="-122"/>
              </a:rPr>
              <a:t>数据文件形式存放</a:t>
            </a:r>
            <a:r>
              <a:rPr lang="zh-CN" altLang="en-US" sz="4800" i="1"/>
              <a:t>：</a:t>
            </a:r>
            <a:r>
              <a:rPr lang="zh-CN" altLang="en-US" sz="5200" i="1"/>
              <a:t> </a:t>
            </a:r>
            <a:br>
              <a:rPr lang="zh-CN" altLang="en-US" sz="5200" i="1"/>
            </a:br>
            <a:r>
              <a:rPr lang="zh-CN" altLang="en-US" sz="5200" i="1"/>
              <a:t>      </a:t>
            </a:r>
            <a:r>
              <a:rPr lang="zh-CN" altLang="en-US" sz="4300" i="1">
                <a:ea typeface="隶书" panose="02010509060101010101" pitchFamily="49" charset="-122"/>
              </a:rPr>
              <a:t>磁盘</a:t>
            </a:r>
            <a:r>
              <a:rPr lang="en-US" altLang="zh-CN" i="1">
                <a:ea typeface="隶书" panose="02010509060101010101" pitchFamily="49" charset="-122"/>
              </a:rPr>
              <a:t>---</a:t>
            </a:r>
            <a:r>
              <a:rPr lang="en-US" altLang="zh-CN" i="1"/>
              <a:t> </a:t>
            </a:r>
            <a:r>
              <a:rPr lang="en-US" altLang="zh-CN" sz="3000" b="0" i="1"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zh-CN" altLang="en-US" sz="3000" b="0" i="1">
                <a:latin typeface="隶书" panose="02010509060101010101" pitchFamily="49" charset="-122"/>
                <a:ea typeface="隶书" panose="02010509060101010101" pitchFamily="49" charset="-122"/>
              </a:rPr>
              <a:t>码、</a:t>
            </a:r>
            <a:r>
              <a:rPr lang="zh-CN" altLang="en-US" sz="3000" i="1">
                <a:latin typeface="隶书" panose="02010509060101010101" pitchFamily="49" charset="-122"/>
                <a:ea typeface="隶书" panose="02010509060101010101" pitchFamily="49" charset="-122"/>
              </a:rPr>
              <a:t>二进制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B5B7E14-6F90-4A1B-82E0-C979ACBDD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520113" cy="4772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900"/>
              <a:t>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   </a:t>
            </a:r>
          </a:p>
        </p:txBody>
      </p:sp>
      <p:sp>
        <p:nvSpPr>
          <p:cNvPr id="8196" name="Text Box 12">
            <a:extLst>
              <a:ext uri="{FF2B5EF4-FFF2-40B4-BE49-F238E27FC236}">
                <a16:creationId xmlns:a16="http://schemas.microsoft.com/office/drawing/2014/main" id="{6E5D8A15-AF8B-4AD1-928E-01E104445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9500"/>
            <a:ext cx="835342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宋体" panose="02010600030101010101" pitchFamily="2" charset="-122"/>
              </a:rPr>
              <a:t>例如：一个十进制数   </a:t>
            </a:r>
            <a:r>
              <a:rPr kumimoji="1" lang="en-US" altLang="zh-CN" sz="3600" b="1">
                <a:latin typeface="宋体" panose="02010600030101010101" pitchFamily="2" charset="-122"/>
              </a:rPr>
              <a:t>1234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6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宋体" panose="02010600030101010101" pitchFamily="2" charset="-122"/>
              </a:rPr>
              <a:t>文本文件： </a:t>
            </a:r>
            <a:r>
              <a:rPr kumimoji="1" lang="en-US" altLang="zh-CN" sz="3200" b="1">
                <a:latin typeface="宋体" panose="02010600030101010101" pitchFamily="2" charset="-122"/>
              </a:rPr>
              <a:t>4</a:t>
            </a:r>
            <a:r>
              <a:rPr kumimoji="1" lang="zh-CN" altLang="en-US" sz="3200" b="1">
                <a:latin typeface="宋体" panose="02010600030101010101" pitchFamily="2" charset="-122"/>
              </a:rPr>
              <a:t>个字节，存放的是</a:t>
            </a:r>
            <a:r>
              <a:rPr kumimoji="1" lang="en-US" altLang="zh-CN" sz="3200" b="1">
                <a:latin typeface="宋体" panose="02010600030101010101" pitchFamily="2" charset="-122"/>
              </a:rPr>
              <a:t>ASCII</a:t>
            </a:r>
            <a:r>
              <a:rPr kumimoji="1" lang="zh-CN" altLang="en-US" sz="3200" b="1">
                <a:latin typeface="宋体" panose="02010600030101010101" pitchFamily="2" charset="-122"/>
              </a:rPr>
              <a:t>码值；</a:t>
            </a:r>
            <a:endParaRPr kumimoji="1" lang="en-US" altLang="zh-CN" sz="32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2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宋体" panose="02010600030101010101" pitchFamily="2" charset="-122"/>
              </a:rPr>
              <a:t>二进制数：</a:t>
            </a:r>
            <a:r>
              <a:rPr kumimoji="1" lang="en-US" altLang="zh-CN" sz="3600" b="1">
                <a:latin typeface="宋体" panose="02010600030101010101" pitchFamily="2" charset="-122"/>
              </a:rPr>
              <a:t>0x04D2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F5733A-720E-48E0-BA64-2D1B8055E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5991225" cy="863600"/>
          </a:xfrm>
        </p:spPr>
        <p:txBody>
          <a:bodyPr/>
          <a:lstStyle/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 缓冲文件系统示意图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828C7F-0DDC-448C-B408-B7CA0D0F9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400" b="1"/>
              <a:t>                  </a:t>
            </a:r>
            <a:endParaRPr lang="en-US" altLang="zh-CN"/>
          </a:p>
        </p:txBody>
      </p:sp>
      <p:sp>
        <p:nvSpPr>
          <p:cNvPr id="9220" name="Line 15">
            <a:extLst>
              <a:ext uri="{FF2B5EF4-FFF2-40B4-BE49-F238E27FC236}">
                <a16:creationId xmlns:a16="http://schemas.microsoft.com/office/drawing/2014/main" id="{40C8C815-F284-491E-B9A9-6665390D2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886200"/>
            <a:ext cx="121920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23">
            <a:extLst>
              <a:ext uri="{FF2B5EF4-FFF2-40B4-BE49-F238E27FC236}">
                <a16:creationId xmlns:a16="http://schemas.microsoft.com/office/drawing/2014/main" id="{F9AC31A6-1C68-4B88-86CD-1B1A629B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  存</a:t>
            </a:r>
            <a:endParaRPr kumimoji="1" lang="zh-CN" altLang="en-US" sz="2400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Text Box 24">
            <a:extLst>
              <a:ext uri="{FF2B5EF4-FFF2-40B4-BE49-F238E27FC236}">
                <a16:creationId xmlns:a16="http://schemas.microsoft.com/office/drawing/2014/main" id="{624887C8-F6CA-4022-A604-5AF6A87F7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写盘</a:t>
            </a:r>
          </a:p>
        </p:txBody>
      </p:sp>
      <p:sp>
        <p:nvSpPr>
          <p:cNvPr id="9223" name="Text Box 25">
            <a:extLst>
              <a:ext uri="{FF2B5EF4-FFF2-40B4-BE49-F238E27FC236}">
                <a16:creationId xmlns:a16="http://schemas.microsoft.com/office/drawing/2014/main" id="{A0CEA96D-2460-4763-864B-963439408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14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读盘</a:t>
            </a:r>
          </a:p>
        </p:txBody>
      </p:sp>
      <p:sp>
        <p:nvSpPr>
          <p:cNvPr id="9224" name="Text Box 26">
            <a:extLst>
              <a:ext uri="{FF2B5EF4-FFF2-40B4-BE49-F238E27FC236}">
                <a16:creationId xmlns:a16="http://schemas.microsoft.com/office/drawing/2014/main" id="{FBEABA7A-BFC9-4B3C-AEA3-CDAAE1C5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67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25" name="Group 31">
            <a:extLst>
              <a:ext uri="{FF2B5EF4-FFF2-40B4-BE49-F238E27FC236}">
                <a16:creationId xmlns:a16="http://schemas.microsoft.com/office/drawing/2014/main" id="{7477B25E-8863-4E16-A322-1B78193353C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3600"/>
            <a:ext cx="7467600" cy="2971800"/>
            <a:chOff x="720" y="1344"/>
            <a:chExt cx="4704" cy="1872"/>
          </a:xfrm>
        </p:grpSpPr>
        <p:sp>
          <p:nvSpPr>
            <p:cNvPr id="9226" name="Line 14">
              <a:extLst>
                <a:ext uri="{FF2B5EF4-FFF2-40B4-BE49-F238E27FC236}">
                  <a16:creationId xmlns:a16="http://schemas.microsoft.com/office/drawing/2014/main" id="{BBE51F9A-78B3-430C-90EA-4740EB9C6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872"/>
              <a:ext cx="72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Rectangle 16">
              <a:extLst>
                <a:ext uri="{FF2B5EF4-FFF2-40B4-BE49-F238E27FC236}">
                  <a16:creationId xmlns:a16="http://schemas.microsoft.com/office/drawing/2014/main" id="{B308A303-8D42-4962-ABD1-73D273FFB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920"/>
              <a:ext cx="816" cy="816"/>
            </a:xfrm>
            <a:prstGeom prst="rect">
              <a:avLst/>
            </a:prstGeom>
            <a:solidFill>
              <a:srgbClr val="FFFF00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黑体" panose="02010609060101010101" pitchFamily="49" charset="-122"/>
                </a:rPr>
                <a:t>程序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黑体" panose="02010609060101010101" pitchFamily="49" charset="-122"/>
                </a:rPr>
                <a:t>数据区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228" name="Rectangle 17">
              <a:extLst>
                <a:ext uri="{FF2B5EF4-FFF2-40B4-BE49-F238E27FC236}">
                  <a16:creationId xmlns:a16="http://schemas.microsoft.com/office/drawing/2014/main" id="{859A582E-E213-4670-A885-B5284D4B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32"/>
              <a:ext cx="1200" cy="336"/>
            </a:xfrm>
            <a:prstGeom prst="rect">
              <a:avLst/>
            </a:prstGeom>
            <a:solidFill>
              <a:srgbClr val="FF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黑体" panose="02010609060101010101" pitchFamily="49" charset="-122"/>
                </a:rPr>
                <a:t>缓冲区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229" name="Rectangle 18">
              <a:extLst>
                <a:ext uri="{FF2B5EF4-FFF2-40B4-BE49-F238E27FC236}">
                  <a16:creationId xmlns:a16="http://schemas.microsoft.com/office/drawing/2014/main" id="{A1223F67-B794-497E-898F-DA00EDEC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1200" cy="288"/>
            </a:xfrm>
            <a:prstGeom prst="rect">
              <a:avLst/>
            </a:prstGeom>
            <a:solidFill>
              <a:srgbClr val="FF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黑体" panose="02010609060101010101" pitchFamily="49" charset="-122"/>
                </a:rPr>
                <a:t>缓冲区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230" name="Oval 19">
              <a:extLst>
                <a:ext uri="{FF2B5EF4-FFF2-40B4-BE49-F238E27FC236}">
                  <a16:creationId xmlns:a16="http://schemas.microsoft.com/office/drawing/2014/main" id="{8D9221AD-ED17-4A9B-8D76-6E2C2756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960" cy="960"/>
            </a:xfrm>
            <a:prstGeom prst="ellipse">
              <a:avLst/>
            </a:prstGeom>
            <a:solidFill>
              <a:srgbClr val="00FFFF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Times New Roman" panose="02020603050405020304" pitchFamily="18" charset="0"/>
                </a:rPr>
                <a:t>磁盘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231" name="Line 20">
              <a:extLst>
                <a:ext uri="{FF2B5EF4-FFF2-40B4-BE49-F238E27FC236}">
                  <a16:creationId xmlns:a16="http://schemas.microsoft.com/office/drawing/2014/main" id="{5219464A-4CC0-4B1D-8344-74031FDB0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776"/>
              <a:ext cx="816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21">
              <a:extLst>
                <a:ext uri="{FF2B5EF4-FFF2-40B4-BE49-F238E27FC236}">
                  <a16:creationId xmlns:a16="http://schemas.microsoft.com/office/drawing/2014/main" id="{2A1371B5-C83C-451B-9611-6CF29EDFE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768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Rectangle 22">
              <a:extLst>
                <a:ext uri="{FF2B5EF4-FFF2-40B4-BE49-F238E27FC236}">
                  <a16:creationId xmlns:a16="http://schemas.microsoft.com/office/drawing/2014/main" id="{242A1BEB-AAAF-44E6-A382-A928C922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44"/>
              <a:ext cx="3168" cy="187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4" name="Text Box 27">
              <a:extLst>
                <a:ext uri="{FF2B5EF4-FFF2-40B4-BE49-F238E27FC236}">
                  <a16:creationId xmlns:a16="http://schemas.microsoft.com/office/drawing/2014/main" id="{59C15ABC-A55E-4676-999D-D1438506C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54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输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入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EEF8A76A-5FAD-4C8F-926E-C328B9B08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6781800" cy="731838"/>
          </a:xfrm>
          <a:noFill/>
        </p:spPr>
        <p:txBody>
          <a:bodyPr/>
          <a:lstStyle/>
          <a:p>
            <a:pPr eaLnBrk="1" hangingPunct="1"/>
            <a:r>
              <a:rPr lang="zh-CN" altLang="en-US" sz="4000" b="0">
                <a:latin typeface="隶书" panose="02010509060101010101" pitchFamily="49" charset="-122"/>
                <a:ea typeface="隶书" panose="02010509060101010101" pitchFamily="49" charset="-122"/>
              </a:rPr>
              <a:t>第二节 文件的打开和关闭</a:t>
            </a:r>
          </a:p>
        </p:txBody>
      </p:sp>
      <p:sp>
        <p:nvSpPr>
          <p:cNvPr id="10243" name="Rectangle 1027">
            <a:extLst>
              <a:ext uri="{FF2B5EF4-FFF2-40B4-BE49-F238E27FC236}">
                <a16:creationId xmlns:a16="http://schemas.microsoft.com/office/drawing/2014/main" id="{709C1841-0232-436A-9319-A73DD3E95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7563" y="2233613"/>
            <a:ext cx="5486400" cy="2794000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zh-CN" altLang="en-US" sz="3900">
                <a:latin typeface="隶书" panose="02010509060101010101" pitchFamily="49" charset="-122"/>
                <a:ea typeface="隶书" panose="02010509060101010101" pitchFamily="49" charset="-122"/>
              </a:rPr>
              <a:t>文件指针  </a:t>
            </a:r>
            <a:r>
              <a:rPr lang="en-US" altLang="zh-CN" sz="3900">
                <a:latin typeface="隶书" panose="02010509060101010101" pitchFamily="49" charset="-122"/>
                <a:ea typeface="隶书" panose="02010509060101010101" pitchFamily="49" charset="-122"/>
              </a:rPr>
              <a:t>FILE *fp;</a:t>
            </a:r>
          </a:p>
          <a:p>
            <a:pPr eaLnBrk="1" hangingPunct="1">
              <a:buClr>
                <a:srgbClr val="FF0000"/>
              </a:buClr>
            </a:pPr>
            <a:r>
              <a:rPr lang="zh-CN" altLang="en-US" sz="3900">
                <a:latin typeface="隶书" panose="02010509060101010101" pitchFamily="49" charset="-122"/>
                <a:ea typeface="隶书" panose="02010509060101010101" pitchFamily="49" charset="-122"/>
              </a:rPr>
              <a:t>文件的打开和关闭</a:t>
            </a:r>
          </a:p>
        </p:txBody>
      </p:sp>
      <p:pic>
        <p:nvPicPr>
          <p:cNvPr id="10244" name="Picture 5" descr="AG00011_">
            <a:extLst>
              <a:ext uri="{FF2B5EF4-FFF2-40B4-BE49-F238E27FC236}">
                <a16:creationId xmlns:a16="http://schemas.microsoft.com/office/drawing/2014/main" id="{4E4E3C4F-3B8D-4C77-A27E-8B3FA57582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0"/>
            <a:ext cx="1279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A77778-2A07-4338-944C-961AC8BA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/>
              <a:t>将短句“</a:t>
            </a:r>
            <a:r>
              <a:rPr lang="en-US" altLang="zh-CN" sz="3500"/>
              <a:t>Hello World”</a:t>
            </a:r>
            <a:r>
              <a:rPr lang="zh-CN" altLang="en-US" sz="3500"/>
              <a:t>写入到文件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7E89C7D-F9C9-47FA-95EA-5D51599DA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5013325"/>
            <a:ext cx="8424863" cy="1441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8.2-1</a:t>
            </a:r>
            <a:r>
              <a:rPr lang="zh-CN" altLang="en-US" b="1"/>
              <a:t> 把短句 “</a:t>
            </a:r>
            <a:r>
              <a:rPr lang="en-US" altLang="zh-CN" b="1"/>
              <a:t>Hello World!” </a:t>
            </a:r>
            <a:r>
              <a:rPr lang="zh-CN" altLang="en-US" b="1"/>
              <a:t>保存到磁盘文件</a:t>
            </a:r>
            <a:r>
              <a:rPr lang="en-US" altLang="zh-CN" b="1"/>
              <a:t>f1.txt</a:t>
            </a:r>
            <a:r>
              <a:rPr lang="zh-CN" altLang="en-US" b="1"/>
              <a:t>中。</a:t>
            </a:r>
            <a:r>
              <a:rPr lang="en-US" altLang="zh-CN" b="1"/>
              <a:t>(c821)</a:t>
            </a:r>
            <a:endParaRPr lang="zh-CN" altLang="en-US" b="1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998365D-68DB-480B-B9DB-09D83302C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57338"/>
            <a:ext cx="496887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3470</TotalTime>
  <Words>1946</Words>
  <Application>Microsoft Office PowerPoint</Application>
  <PresentationFormat>全屏显示(4:3)</PresentationFormat>
  <Paragraphs>291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Monotype Sorts</vt:lpstr>
      <vt:lpstr>Plotter</vt:lpstr>
      <vt:lpstr>黑体</vt:lpstr>
      <vt:lpstr>楷体_GB2312</vt:lpstr>
      <vt:lpstr>隶书</vt:lpstr>
      <vt:lpstr>宋体</vt:lpstr>
      <vt:lpstr>幼圆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PowerPoint 演示文稿</vt:lpstr>
      <vt:lpstr>内 容 提 要</vt:lpstr>
      <vt:lpstr>PowerPoint 演示文稿</vt:lpstr>
      <vt:lpstr>第一节 文件概述</vt:lpstr>
      <vt:lpstr>PowerPoint 演示文稿</vt:lpstr>
      <vt:lpstr>数据文件形式存放：        磁盘--- ASCII码、二进制</vt:lpstr>
      <vt:lpstr> 缓冲文件系统示意图</vt:lpstr>
      <vt:lpstr>第二节 文件的打开和关闭</vt:lpstr>
      <vt:lpstr>将短句“Hello World”写入到文件</vt:lpstr>
      <vt:lpstr>源程序</vt:lpstr>
      <vt:lpstr>例8.2-2 将该文件的内容读出并显示到屏幕(c822)</vt:lpstr>
      <vt:lpstr>PowerPoint 演示文稿</vt:lpstr>
      <vt:lpstr>PowerPoint 演示文稿</vt:lpstr>
      <vt:lpstr>文件的打开和关闭</vt:lpstr>
      <vt:lpstr>使用方式速记表</vt:lpstr>
      <vt:lpstr>例如：</vt:lpstr>
      <vt:lpstr>2．文件的关闭—fclose( )函数     fclose(文件指针)</vt:lpstr>
      <vt:lpstr>第三节 文件的读写</vt:lpstr>
      <vt:lpstr> </vt:lpstr>
      <vt:lpstr>例8.3-1 读出a.txt文件中的字符，然后依次输出。(c831)</vt:lpstr>
      <vt:lpstr>例8.3-2 将输入的字符串写入到文件b.txt中</vt:lpstr>
      <vt:lpstr>读写数据块的函数</vt:lpstr>
      <vt:lpstr>PowerPoint 演示文稿</vt:lpstr>
      <vt:lpstr>例8.3-3从test.dat文件中读100个整型数, 并把它们放到myarr数组中。  </vt:lpstr>
      <vt:lpstr>读写字符串的函数</vt:lpstr>
      <vt:lpstr>例8.3-4使用fputs（）实现从键盘输入一行字符，写入一个文件c2.txt中。</vt:lpstr>
      <vt:lpstr>格式化读写函数</vt:lpstr>
      <vt:lpstr>例8.3-5 从键盘输入3个学生的姓名和三门课程的成绩， 并计算出每个人的平均成绩，然后将所有数据存放到 文本文件st.txt中。</vt:lpstr>
      <vt:lpstr>PowerPoint 演示文稿</vt:lpstr>
      <vt:lpstr>PowerPoint 演示文稿</vt:lpstr>
      <vt:lpstr>*第四节 文件的随机操作</vt:lpstr>
      <vt:lpstr>PowerPoint 演示文稿</vt:lpstr>
      <vt:lpstr>PowerPoint 演示文稿</vt:lpstr>
      <vt:lpstr>小 结</vt:lpstr>
    </vt:vector>
  </TitlesOfParts>
  <Company>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</dc:title>
  <dc:creator>靳小燕</dc:creator>
  <cp:lastModifiedBy>jin xiaoyan</cp:lastModifiedBy>
  <cp:revision>126</cp:revision>
  <dcterms:created xsi:type="dcterms:W3CDTF">2000-01-05T02:17:48Z</dcterms:created>
  <dcterms:modified xsi:type="dcterms:W3CDTF">2021-06-07T01:54:29Z</dcterms:modified>
</cp:coreProperties>
</file>