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Lato"/>
      <p:regular r:id="rId43"/>
      <p:bold r:id="rId44"/>
      <p:italic r:id="rId45"/>
      <p:boldItalic r:id="rId46"/>
    </p:embeddedFont>
    <p:embeddedFont>
      <p:font typeface="Merriweather"/>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414DBE-47DA-4433-8D68-B413BDC13DD1}">
  <a:tblStyle styleId="{47414DBE-47DA-4433-8D68-B413BDC13D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oboto-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e8b11acc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e8b11acc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ec77a6a0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ec77a6a0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ec77a6a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ec77a6a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e8b11acc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e8b11acc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ec77a6a0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c77a6a0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ec77a6a0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c77a6a0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ec77a6a0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ec77a6a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6a26f89a3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6a26f89a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6a26f89a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6a26f89a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6a26f89a3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6a26f89a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6a26f89a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6a26f89a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6a26f89a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6a26f89a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e8b11acc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e8b11acc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e8b11accd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e8b11accd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6a26f89a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6a26f89a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6a26f89a3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6a26f89a3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d9c6705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d9c6705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6ec77a6a0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ec77a6a0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e8b11accd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e8b11accd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e8b11accd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e8b11accd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6ec77a6a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ec77a6a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6a26f89a3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6a26f89a3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6a26f89a3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6a26f89a3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6a26f89a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6a26f89a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60" name="Shape 60"/>
        <p:cNvGrpSpPr/>
        <p:nvPr/>
      </p:nvGrpSpPr>
      <p:grpSpPr>
        <a:xfrm>
          <a:off x="0" y="0"/>
          <a:ext cx="0" cy="0"/>
          <a:chOff x="0" y="0"/>
          <a:chExt cx="0" cy="0"/>
        </a:xfrm>
      </p:grpSpPr>
      <p:pic>
        <p:nvPicPr>
          <p:cNvPr id="61" name="Google Shape;61;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62" name="Google Shape;62;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13"/>
          <p:cNvGrpSpPr/>
          <p:nvPr/>
        </p:nvGrpSpPr>
        <p:grpSpPr>
          <a:xfrm>
            <a:off x="830392" y="1191256"/>
            <a:ext cx="745763" cy="45826"/>
            <a:chOff x="4580561" y="2589004"/>
            <a:chExt cx="1064464" cy="25200"/>
          </a:xfrm>
        </p:grpSpPr>
        <p:sp>
          <p:nvSpPr>
            <p:cNvPr id="64" name="Google Shape;64;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67" name="Google Shape;67;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68" name="Google Shape;68;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3">
    <p:spTree>
      <p:nvGrpSpPr>
        <p:cNvPr id="70" name="Shape 70"/>
        <p:cNvGrpSpPr/>
        <p:nvPr/>
      </p:nvGrpSpPr>
      <p:grpSpPr>
        <a:xfrm>
          <a:off x="0" y="0"/>
          <a:ext cx="0" cy="0"/>
          <a:chOff x="0" y="0"/>
          <a:chExt cx="0" cy="0"/>
        </a:xfrm>
      </p:grpSpPr>
      <p:pic>
        <p:nvPicPr>
          <p:cNvPr descr="Side view of hands writing in a notebook at a cafe" id="71" name="Google Shape;71;p14"/>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72" name="Google Shape;72;p14"/>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14"/>
          <p:cNvGrpSpPr/>
          <p:nvPr/>
        </p:nvGrpSpPr>
        <p:grpSpPr>
          <a:xfrm>
            <a:off x="830392" y="1191256"/>
            <a:ext cx="745763" cy="45826"/>
            <a:chOff x="4580561" y="2589004"/>
            <a:chExt cx="1064464" cy="25200"/>
          </a:xfrm>
        </p:grpSpPr>
        <p:sp>
          <p:nvSpPr>
            <p:cNvPr id="74" name="Google Shape;74;p1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77" name="Google Shape;77;p1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78" name="Google Shape;78;p1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9" name="Google Shape;79;p14"/>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www.oreilly.com/library/view/accelerate/97814571914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ctrTitle"/>
          </p:nvPr>
        </p:nvSpPr>
        <p:spPr>
          <a:xfrm>
            <a:off x="729450" y="1322450"/>
            <a:ext cx="40446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and Engineering Delivery</a:t>
            </a:r>
            <a:endParaRPr/>
          </a:p>
        </p:txBody>
      </p:sp>
      <p:sp>
        <p:nvSpPr>
          <p:cNvPr id="85" name="Google Shape;85;p15"/>
          <p:cNvSpPr txBox="1"/>
          <p:nvPr>
            <p:ph idx="1" type="subTitle"/>
          </p:nvPr>
        </p:nvSpPr>
        <p:spPr>
          <a:xfrm>
            <a:off x="729450" y="3140325"/>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90-day field guide</a:t>
            </a:r>
            <a:endParaRPr>
              <a:solidFill>
                <a:srgbClr val="434343"/>
              </a:solidFill>
            </a:endParaRPr>
          </a:p>
          <a:p>
            <a:pPr indent="0" lvl="0" marL="0" rtl="0" algn="l">
              <a:spcBef>
                <a:spcPts val="0"/>
              </a:spcBef>
              <a:spcAft>
                <a:spcPts val="0"/>
              </a:spcAft>
              <a:buNone/>
            </a:pPr>
            <a:r>
              <a:t/>
            </a:r>
            <a:endParaRPr>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a:t>
            </a:r>
            <a:r>
              <a:rPr lang="en"/>
              <a:t>s there an incident process ? </a:t>
            </a:r>
            <a:endParaRPr/>
          </a:p>
          <a:p>
            <a:pPr indent="-311150" lvl="0" marL="457200" rtl="0" algn="l">
              <a:spcBef>
                <a:spcPts val="1000"/>
              </a:spcBef>
              <a:spcAft>
                <a:spcPts val="0"/>
              </a:spcAft>
              <a:buSzPts val="1300"/>
              <a:buChar char="➔"/>
            </a:pPr>
            <a:r>
              <a:rPr lang="en"/>
              <a:t>Is there an incident severity matrix, blameless postmortems and product feedback ? </a:t>
            </a:r>
            <a:endParaRPr/>
          </a:p>
          <a:p>
            <a:pPr indent="-311150" lvl="0" marL="457200" rtl="0" algn="l">
              <a:spcBef>
                <a:spcPts val="1000"/>
              </a:spcBef>
              <a:spcAft>
                <a:spcPts val="0"/>
              </a:spcAft>
              <a:buSzPts val="1300"/>
              <a:buChar char="➔"/>
            </a:pPr>
            <a:r>
              <a:rPr lang="en"/>
              <a:t>How is productivity measured ? Any product vs engineering stalematches ?</a:t>
            </a:r>
            <a:endParaRPr/>
          </a:p>
          <a:p>
            <a:pPr indent="-311150" lvl="0" marL="457200" rtl="0" algn="l">
              <a:spcBef>
                <a:spcPts val="1000"/>
              </a:spcBef>
              <a:spcAft>
                <a:spcPts val="0"/>
              </a:spcAft>
              <a:buSzPts val="1300"/>
              <a:buChar char="➔"/>
            </a:pPr>
            <a:r>
              <a:rPr lang="en"/>
              <a:t>How are incentives aligned (rewrites vs new features, incidents vs growth)</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41" name="Google Shape;141;p2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Operational Qs</a:t>
            </a:r>
            <a:endParaRPr sz="3000"/>
          </a:p>
        </p:txBody>
      </p:sp>
      <p:sp>
        <p:nvSpPr>
          <p:cNvPr id="142" name="Google Shape;142;p24"/>
          <p:cNvSpPr txBox="1"/>
          <p:nvPr>
            <p:ph type="title"/>
          </p:nvPr>
        </p:nvSpPr>
        <p:spPr>
          <a:xfrm>
            <a:off x="311725" y="1513875"/>
            <a:ext cx="3704400" cy="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does tech fits in the company operation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they will react to a new structure or a new high level executive ?</a:t>
            </a:r>
            <a:endParaRPr/>
          </a:p>
          <a:p>
            <a:pPr indent="-311150" lvl="0" marL="457200" rtl="0" algn="l">
              <a:spcBef>
                <a:spcPts val="1000"/>
              </a:spcBef>
              <a:spcAft>
                <a:spcPts val="0"/>
              </a:spcAft>
              <a:buSzPts val="1300"/>
              <a:buChar char="➔"/>
            </a:pPr>
            <a:r>
              <a:rPr lang="en"/>
              <a:t>What "Lead by example" means in the company</a:t>
            </a:r>
            <a:r>
              <a:rPr lang="en"/>
              <a:t>'s context ?</a:t>
            </a:r>
            <a:endParaRPr/>
          </a:p>
          <a:p>
            <a:pPr indent="-311150" lvl="0" marL="457200" rtl="0" algn="l">
              <a:spcBef>
                <a:spcPts val="1000"/>
              </a:spcBef>
              <a:spcAft>
                <a:spcPts val="0"/>
              </a:spcAft>
              <a:buSzPts val="1300"/>
              <a:buChar char="➔"/>
            </a:pPr>
            <a:r>
              <a:rPr lang="en"/>
              <a:t>Which public forums the team have ? How they can be heard ? (all hands, town halls, teams gathering)</a:t>
            </a:r>
            <a:endParaRPr/>
          </a:p>
          <a:p>
            <a:pPr indent="-311150" lvl="0" marL="457200" rtl="0" algn="l">
              <a:spcBef>
                <a:spcPts val="1000"/>
              </a:spcBef>
              <a:spcAft>
                <a:spcPts val="0"/>
              </a:spcAft>
              <a:buSzPts val="1300"/>
              <a:buChar char="➔"/>
            </a:pPr>
            <a:r>
              <a:rPr lang="en"/>
              <a:t>Unclear dotted lines: teams that have no clear boundaries.</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53" name="Google Shape;153;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Challenges</a:t>
            </a:r>
            <a:endParaRPr sz="3000"/>
          </a:p>
        </p:txBody>
      </p:sp>
      <p:sp>
        <p:nvSpPr>
          <p:cNvPr id="154" name="Google Shape;154;p26"/>
          <p:cNvSpPr txBox="1"/>
          <p:nvPr>
            <p:ph type="title"/>
          </p:nvPr>
        </p:nvSpPr>
        <p:spPr>
          <a:xfrm>
            <a:off x="311725" y="1248375"/>
            <a:ext cx="3704400" cy="10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Joining an existing team is hard, specially if it is a reorg. Where will rejection come from ? What failure looks like ? Where are the leverages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structure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Multidisciplinary tribes, layered teams (each and every team requires individual of all chapters: product, eng, data, ops, finance)</a:t>
            </a:r>
            <a:endParaRPr/>
          </a:p>
          <a:p>
            <a:pPr indent="-311150" lvl="0" marL="457200" rtl="0" algn="l">
              <a:spcBef>
                <a:spcPts val="1000"/>
              </a:spcBef>
              <a:spcAft>
                <a:spcPts val="0"/>
              </a:spcAft>
              <a:buSzPts val="1300"/>
              <a:buChar char="➔"/>
            </a:pPr>
            <a:r>
              <a:rPr lang="en"/>
              <a:t>Pros: one stop shop for business verticals, quick reaction time to day to day business needs</a:t>
            </a:r>
            <a:endParaRPr/>
          </a:p>
          <a:p>
            <a:pPr indent="-311150" lvl="0" marL="457200" rtl="0" algn="l">
              <a:spcBef>
                <a:spcPts val="1000"/>
              </a:spcBef>
              <a:spcAft>
                <a:spcPts val="0"/>
              </a:spcAft>
              <a:buSzPts val="1300"/>
              <a:buChar char="➔"/>
            </a:pPr>
            <a:r>
              <a:rPr lang="en"/>
              <a:t>Cons: amplify the cost of simple decisions, as business grows it requires more high level arbitration </a:t>
            </a:r>
            <a:endParaRPr/>
          </a:p>
          <a:p>
            <a:pPr indent="-311150" lvl="0" marL="457200" rtl="0" algn="l">
              <a:spcBef>
                <a:spcPts val="1000"/>
              </a:spcBef>
              <a:spcAft>
                <a:spcPts val="0"/>
              </a:spcAft>
              <a:buSzPts val="1300"/>
              <a:buChar char="➔"/>
            </a:pPr>
            <a:r>
              <a:rPr lang="en"/>
              <a:t>Can't attend strict business or engineering tasks i.e. finance, infrastructure as the goals can not always be consensus driven (costs, undifferentiated lifting, standardisation)</a:t>
            </a:r>
            <a:endParaRPr/>
          </a:p>
          <a:p>
            <a:pPr indent="-311150" lvl="0" marL="457200" rtl="0" algn="l">
              <a:spcBef>
                <a:spcPts val="1000"/>
              </a:spcBef>
              <a:spcAft>
                <a:spcPts val="0"/>
              </a:spcAft>
              <a:buSzPts val="1300"/>
              <a:buChar char="➔"/>
            </a:pPr>
            <a:r>
              <a:rPr lang="en"/>
              <a:t>Legacy product and code management is hard</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65" name="Google Shape;165;p2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Companies nowadays try to adopt t</a:t>
            </a:r>
            <a:r>
              <a:rPr lang="en" sz="3000"/>
              <a:t>he Spotify model</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 type="body"/>
          </p:nvPr>
        </p:nvSpPr>
        <p:spPr>
          <a:xfrm>
            <a:off x="4572000" y="310650"/>
            <a:ext cx="3846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Cross business concerns are spread across individuals</a:t>
            </a:r>
            <a:endParaRPr/>
          </a:p>
          <a:p>
            <a:pPr indent="-311150" lvl="0" marL="457200" rtl="0" algn="l">
              <a:spcBef>
                <a:spcPts val="1000"/>
              </a:spcBef>
              <a:spcAft>
                <a:spcPts val="0"/>
              </a:spcAft>
              <a:buSzPts val="1300"/>
              <a:buChar char="➔"/>
            </a:pPr>
            <a:r>
              <a:rPr lang="en"/>
              <a:t>Hard to identify duplicated decisions or structures</a:t>
            </a:r>
            <a:endParaRPr/>
          </a:p>
          <a:p>
            <a:pPr indent="-311150" lvl="0" marL="457200" rtl="0" algn="l">
              <a:spcBef>
                <a:spcPts val="1000"/>
              </a:spcBef>
              <a:spcAft>
                <a:spcPts val="0"/>
              </a:spcAft>
              <a:buSzPts val="1300"/>
              <a:buChar char="➔"/>
            </a:pPr>
            <a:r>
              <a:rPr lang="en"/>
              <a:t>Shared efforts are hard to push - they compete with local priorities</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71" name="Google Shape;171;p2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But t</a:t>
            </a:r>
            <a:r>
              <a:rPr lang="en" sz="3000"/>
              <a:t>he tribe model is usually too stretched</a:t>
            </a:r>
            <a:endParaRPr sz="3000"/>
          </a:p>
        </p:txBody>
      </p:sp>
      <p:sp>
        <p:nvSpPr>
          <p:cNvPr id="172" name="Google Shape;172;p29"/>
          <p:cNvSpPr/>
          <p:nvPr/>
        </p:nvSpPr>
        <p:spPr>
          <a:xfrm>
            <a:off x="276150" y="4289525"/>
            <a:ext cx="2591400" cy="2706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Engineering Horizontals</a:t>
            </a:r>
            <a:endParaRPr sz="1200">
              <a:latin typeface="Lato"/>
              <a:ea typeface="Lato"/>
              <a:cs typeface="Lato"/>
              <a:sym typeface="Lato"/>
            </a:endParaRPr>
          </a:p>
        </p:txBody>
      </p:sp>
      <p:sp>
        <p:nvSpPr>
          <p:cNvPr id="173" name="Google Shape;173;p29"/>
          <p:cNvSpPr/>
          <p:nvPr/>
        </p:nvSpPr>
        <p:spPr>
          <a:xfrm>
            <a:off x="2975500" y="2395950"/>
            <a:ext cx="910800" cy="2164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Backoffice</a:t>
            </a:r>
            <a:endParaRPr sz="1200">
              <a:latin typeface="Lato"/>
              <a:ea typeface="Lato"/>
              <a:cs typeface="Lato"/>
              <a:sym typeface="Lato"/>
            </a:endParaRPr>
          </a:p>
        </p:txBody>
      </p:sp>
      <p:sp>
        <p:nvSpPr>
          <p:cNvPr id="174" name="Google Shape;174;p29"/>
          <p:cNvSpPr/>
          <p:nvPr/>
        </p:nvSpPr>
        <p:spPr>
          <a:xfrm>
            <a:off x="276150" y="2395950"/>
            <a:ext cx="588900" cy="17616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A</a:t>
            </a:r>
            <a:endParaRPr sz="900">
              <a:latin typeface="Lato"/>
              <a:ea typeface="Lato"/>
              <a:cs typeface="Lato"/>
              <a:sym typeface="Lato"/>
            </a:endParaRPr>
          </a:p>
        </p:txBody>
      </p:sp>
      <p:sp>
        <p:nvSpPr>
          <p:cNvPr id="175" name="Google Shape;175;p29"/>
          <p:cNvSpPr/>
          <p:nvPr/>
        </p:nvSpPr>
        <p:spPr>
          <a:xfrm>
            <a:off x="938975" y="2395950"/>
            <a:ext cx="588900" cy="17616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B</a:t>
            </a:r>
            <a:endParaRPr sz="900">
              <a:latin typeface="Lato"/>
              <a:ea typeface="Lato"/>
              <a:cs typeface="Lato"/>
              <a:sym typeface="Lato"/>
            </a:endParaRPr>
          </a:p>
        </p:txBody>
      </p:sp>
      <p:sp>
        <p:nvSpPr>
          <p:cNvPr id="176" name="Google Shape;176;p29"/>
          <p:cNvSpPr/>
          <p:nvPr/>
        </p:nvSpPr>
        <p:spPr>
          <a:xfrm>
            <a:off x="1601800" y="2395950"/>
            <a:ext cx="588900" cy="17616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C</a:t>
            </a:r>
            <a:endParaRPr sz="900">
              <a:latin typeface="Lato"/>
              <a:ea typeface="Lato"/>
              <a:cs typeface="Lato"/>
              <a:sym typeface="Lato"/>
            </a:endParaRPr>
          </a:p>
        </p:txBody>
      </p:sp>
      <p:sp>
        <p:nvSpPr>
          <p:cNvPr id="177" name="Google Shape;177;p29"/>
          <p:cNvSpPr/>
          <p:nvPr/>
        </p:nvSpPr>
        <p:spPr>
          <a:xfrm>
            <a:off x="2264625" y="2395950"/>
            <a:ext cx="588900" cy="17616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D</a:t>
            </a:r>
            <a:endParaRPr sz="9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Keep tribes where it make sense</a:t>
            </a:r>
            <a:endParaRPr/>
          </a:p>
          <a:p>
            <a:pPr indent="-311150" lvl="0" marL="457200" rtl="0" algn="l">
              <a:spcBef>
                <a:spcPts val="1000"/>
              </a:spcBef>
              <a:spcAft>
                <a:spcPts val="0"/>
              </a:spcAft>
              <a:buSzPts val="1300"/>
              <a:buChar char="➔"/>
            </a:pPr>
            <a:r>
              <a:rPr lang="en"/>
              <a:t>Invest on platforms, bottom heavy, light on product/customer interfaces</a:t>
            </a:r>
            <a:endParaRPr/>
          </a:p>
          <a:p>
            <a:pPr indent="-311150" lvl="0" marL="457200" rtl="0" algn="l">
              <a:spcBef>
                <a:spcPts val="1000"/>
              </a:spcBef>
              <a:spcAft>
                <a:spcPts val="0"/>
              </a:spcAft>
              <a:buSzPts val="1300"/>
              <a:buChar char="➔"/>
            </a:pPr>
            <a:r>
              <a:rPr lang="en"/>
              <a:t>Identify shared efforts</a:t>
            </a:r>
            <a:endParaRPr/>
          </a:p>
          <a:p>
            <a:pPr indent="-311150" lvl="0" marL="457200" rtl="0" algn="l">
              <a:spcBef>
                <a:spcPts val="1000"/>
              </a:spcBef>
              <a:spcAft>
                <a:spcPts val="0"/>
              </a:spcAft>
              <a:buSzPts val="1300"/>
              <a:buChar char="➔"/>
            </a:pPr>
            <a:r>
              <a:rPr lang="en"/>
              <a:t>Speak product language even on internal customers</a:t>
            </a:r>
            <a:endParaRPr/>
          </a:p>
          <a:p>
            <a:pPr indent="-311150" lvl="0" marL="457200" rtl="0" algn="l">
              <a:spcBef>
                <a:spcPts val="1000"/>
              </a:spcBef>
              <a:spcAft>
                <a:spcPts val="0"/>
              </a:spcAft>
              <a:buSzPts val="1300"/>
              <a:buChar char="➔"/>
            </a:pPr>
            <a:r>
              <a:rPr lang="en"/>
              <a:t>Shared P&amp;L</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83" name="Google Shape;183;p3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Shorter tribes with focus on delivery</a:t>
            </a:r>
            <a:endParaRPr sz="3000"/>
          </a:p>
        </p:txBody>
      </p:sp>
      <p:sp>
        <p:nvSpPr>
          <p:cNvPr id="184" name="Google Shape;184;p30"/>
          <p:cNvSpPr/>
          <p:nvPr/>
        </p:nvSpPr>
        <p:spPr>
          <a:xfrm>
            <a:off x="961950" y="3730400"/>
            <a:ext cx="25914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Engineering Horizontals</a:t>
            </a:r>
            <a:endParaRPr sz="1200">
              <a:latin typeface="Lato"/>
              <a:ea typeface="Lato"/>
              <a:cs typeface="Lato"/>
              <a:sym typeface="Lato"/>
            </a:endParaRPr>
          </a:p>
        </p:txBody>
      </p:sp>
      <p:sp>
        <p:nvSpPr>
          <p:cNvPr id="185" name="Google Shape;185;p30"/>
          <p:cNvSpPr/>
          <p:nvPr/>
        </p:nvSpPr>
        <p:spPr>
          <a:xfrm>
            <a:off x="961950" y="3087700"/>
            <a:ext cx="25914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Business Horizontals</a:t>
            </a:r>
            <a:endParaRPr sz="1200">
              <a:latin typeface="Lato"/>
              <a:ea typeface="Lato"/>
              <a:cs typeface="Lato"/>
              <a:sym typeface="Lato"/>
            </a:endParaRPr>
          </a:p>
        </p:txBody>
      </p:sp>
      <p:sp>
        <p:nvSpPr>
          <p:cNvPr id="186" name="Google Shape;186;p30"/>
          <p:cNvSpPr/>
          <p:nvPr/>
        </p:nvSpPr>
        <p:spPr>
          <a:xfrm>
            <a:off x="961950" y="2395950"/>
            <a:ext cx="5889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A</a:t>
            </a:r>
            <a:endParaRPr sz="900">
              <a:latin typeface="Lato"/>
              <a:ea typeface="Lato"/>
              <a:cs typeface="Lato"/>
              <a:sym typeface="Lato"/>
            </a:endParaRPr>
          </a:p>
        </p:txBody>
      </p:sp>
      <p:sp>
        <p:nvSpPr>
          <p:cNvPr id="187" name="Google Shape;187;p30"/>
          <p:cNvSpPr/>
          <p:nvPr/>
        </p:nvSpPr>
        <p:spPr>
          <a:xfrm>
            <a:off x="1624775" y="2395950"/>
            <a:ext cx="5889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B</a:t>
            </a:r>
            <a:endParaRPr sz="900">
              <a:latin typeface="Lato"/>
              <a:ea typeface="Lato"/>
              <a:cs typeface="Lato"/>
              <a:sym typeface="Lato"/>
            </a:endParaRPr>
          </a:p>
        </p:txBody>
      </p:sp>
      <p:sp>
        <p:nvSpPr>
          <p:cNvPr id="188" name="Google Shape;188;p30"/>
          <p:cNvSpPr/>
          <p:nvPr/>
        </p:nvSpPr>
        <p:spPr>
          <a:xfrm>
            <a:off x="2287600" y="2395950"/>
            <a:ext cx="5889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C</a:t>
            </a:r>
            <a:endParaRPr sz="900">
              <a:latin typeface="Lato"/>
              <a:ea typeface="Lato"/>
              <a:cs typeface="Lato"/>
              <a:sym typeface="Lato"/>
            </a:endParaRPr>
          </a:p>
        </p:txBody>
      </p:sp>
      <p:sp>
        <p:nvSpPr>
          <p:cNvPr id="189" name="Google Shape;189;p30"/>
          <p:cNvSpPr/>
          <p:nvPr/>
        </p:nvSpPr>
        <p:spPr>
          <a:xfrm>
            <a:off x="2950425" y="2395950"/>
            <a:ext cx="5889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D</a:t>
            </a:r>
            <a:endParaRPr sz="9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idx="1" type="body"/>
          </p:nvPr>
        </p:nvSpPr>
        <p:spPr>
          <a:xfrm>
            <a:off x="4572000" y="500925"/>
            <a:ext cx="3846300" cy="282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Nimbler product teams</a:t>
            </a:r>
            <a:endParaRPr/>
          </a:p>
          <a:p>
            <a:pPr indent="-311150" lvl="0" marL="457200" rtl="0" algn="l">
              <a:spcBef>
                <a:spcPts val="1000"/>
              </a:spcBef>
              <a:spcAft>
                <a:spcPts val="0"/>
              </a:spcAft>
              <a:buSzPts val="1300"/>
              <a:buChar char="➔"/>
            </a:pPr>
            <a:r>
              <a:rPr lang="en"/>
              <a:t>Foster a strong dependency on APIs</a:t>
            </a:r>
            <a:endParaRPr/>
          </a:p>
          <a:p>
            <a:pPr indent="-311150" lvl="0" marL="457200" rtl="0" algn="l">
              <a:spcBef>
                <a:spcPts val="1000"/>
              </a:spcBef>
              <a:spcAft>
                <a:spcPts val="0"/>
              </a:spcAft>
              <a:buSzPts val="1300"/>
              <a:buChar char="➔"/>
            </a:pPr>
            <a:r>
              <a:rPr lang="en"/>
              <a:t>Business horizontals: Auth, APIs, Infosec, Notification, Digital channels, Design, Finance</a:t>
            </a:r>
            <a:endParaRPr/>
          </a:p>
          <a:p>
            <a:pPr indent="-311150" lvl="0" marL="457200" rtl="0" algn="l">
              <a:spcBef>
                <a:spcPts val="1000"/>
              </a:spcBef>
              <a:spcAft>
                <a:spcPts val="0"/>
              </a:spcAft>
              <a:buSzPts val="1300"/>
              <a:buChar char="➔"/>
            </a:pPr>
            <a:r>
              <a:rPr lang="en"/>
              <a:t>Undifferentiated</a:t>
            </a:r>
            <a:r>
              <a:rPr lang="en"/>
              <a:t> lifting done once and for all</a:t>
            </a:r>
            <a:endParaRPr/>
          </a:p>
          <a:p>
            <a:pPr indent="-311150" lvl="0" marL="457200" rtl="0" algn="l">
              <a:spcBef>
                <a:spcPts val="1000"/>
              </a:spcBef>
              <a:spcAft>
                <a:spcPts val="0"/>
              </a:spcAft>
              <a:buSzPts val="1300"/>
              <a:buChar char="➔"/>
            </a:pPr>
            <a:r>
              <a:rPr lang="en"/>
              <a:t>Eng horizontals: Data, Infra, SRE, Tooling</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95" name="Google Shape;195;p3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layered model benefits engineering</a:t>
            </a:r>
            <a:endParaRPr sz="3000"/>
          </a:p>
        </p:txBody>
      </p:sp>
      <p:sp>
        <p:nvSpPr>
          <p:cNvPr id="196" name="Google Shape;196;p31"/>
          <p:cNvSpPr/>
          <p:nvPr/>
        </p:nvSpPr>
        <p:spPr>
          <a:xfrm>
            <a:off x="961950" y="3730400"/>
            <a:ext cx="25914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Engineering Horizontals</a:t>
            </a:r>
            <a:endParaRPr sz="1200">
              <a:latin typeface="Lato"/>
              <a:ea typeface="Lato"/>
              <a:cs typeface="Lato"/>
              <a:sym typeface="Lato"/>
            </a:endParaRPr>
          </a:p>
        </p:txBody>
      </p:sp>
      <p:sp>
        <p:nvSpPr>
          <p:cNvPr id="197" name="Google Shape;197;p31"/>
          <p:cNvSpPr/>
          <p:nvPr/>
        </p:nvSpPr>
        <p:spPr>
          <a:xfrm>
            <a:off x="961950" y="3087700"/>
            <a:ext cx="25914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Lato"/>
                <a:ea typeface="Lato"/>
                <a:cs typeface="Lato"/>
                <a:sym typeface="Lato"/>
              </a:rPr>
              <a:t>Business</a:t>
            </a:r>
            <a:r>
              <a:rPr lang="en" sz="1200">
                <a:latin typeface="Lato"/>
                <a:ea typeface="Lato"/>
                <a:cs typeface="Lato"/>
                <a:sym typeface="Lato"/>
              </a:rPr>
              <a:t> Horizontals</a:t>
            </a:r>
            <a:endParaRPr sz="1200">
              <a:latin typeface="Lato"/>
              <a:ea typeface="Lato"/>
              <a:cs typeface="Lato"/>
              <a:sym typeface="Lato"/>
            </a:endParaRPr>
          </a:p>
        </p:txBody>
      </p:sp>
      <p:sp>
        <p:nvSpPr>
          <p:cNvPr id="198" name="Google Shape;198;p31"/>
          <p:cNvSpPr/>
          <p:nvPr/>
        </p:nvSpPr>
        <p:spPr>
          <a:xfrm>
            <a:off x="961950" y="2395950"/>
            <a:ext cx="5889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A</a:t>
            </a:r>
            <a:endParaRPr sz="900">
              <a:latin typeface="Lato"/>
              <a:ea typeface="Lato"/>
              <a:cs typeface="Lato"/>
              <a:sym typeface="Lato"/>
            </a:endParaRPr>
          </a:p>
        </p:txBody>
      </p:sp>
      <p:sp>
        <p:nvSpPr>
          <p:cNvPr id="199" name="Google Shape;199;p31"/>
          <p:cNvSpPr/>
          <p:nvPr/>
        </p:nvSpPr>
        <p:spPr>
          <a:xfrm>
            <a:off x="1624775" y="2395950"/>
            <a:ext cx="5889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B</a:t>
            </a:r>
            <a:endParaRPr sz="900">
              <a:latin typeface="Lato"/>
              <a:ea typeface="Lato"/>
              <a:cs typeface="Lato"/>
              <a:sym typeface="Lato"/>
            </a:endParaRPr>
          </a:p>
        </p:txBody>
      </p:sp>
      <p:sp>
        <p:nvSpPr>
          <p:cNvPr id="200" name="Google Shape;200;p31"/>
          <p:cNvSpPr/>
          <p:nvPr/>
        </p:nvSpPr>
        <p:spPr>
          <a:xfrm>
            <a:off x="2287600" y="2395950"/>
            <a:ext cx="5889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C</a:t>
            </a:r>
            <a:endParaRPr sz="900">
              <a:latin typeface="Lato"/>
              <a:ea typeface="Lato"/>
              <a:cs typeface="Lato"/>
              <a:sym typeface="Lato"/>
            </a:endParaRPr>
          </a:p>
        </p:txBody>
      </p:sp>
      <p:sp>
        <p:nvSpPr>
          <p:cNvPr id="201" name="Google Shape;201;p31"/>
          <p:cNvSpPr/>
          <p:nvPr/>
        </p:nvSpPr>
        <p:spPr>
          <a:xfrm>
            <a:off x="2950425" y="2395950"/>
            <a:ext cx="588900" cy="5352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Product D</a:t>
            </a:r>
            <a:endParaRPr sz="9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Delivery Happens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four Accelerate metrics (2017)</a:t>
            </a:r>
            <a:endParaRPr sz="3000"/>
          </a:p>
        </p:txBody>
      </p:sp>
      <p:graphicFrame>
        <p:nvGraphicFramePr>
          <p:cNvPr id="212" name="Google Shape;212;p33"/>
          <p:cNvGraphicFramePr/>
          <p:nvPr/>
        </p:nvGraphicFramePr>
        <p:xfrm>
          <a:off x="1008525" y="1394425"/>
          <a:ext cx="3000000" cy="3000000"/>
        </p:xfrm>
        <a:graphic>
          <a:graphicData uri="http://schemas.openxmlformats.org/drawingml/2006/table">
            <a:tbl>
              <a:tblPr>
                <a:noFill/>
                <a:tableStyleId>{47414DBE-47DA-4433-8D68-B413BDC13DD1}</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sz="1300">
                        <a:latin typeface="Lato"/>
                        <a:ea typeface="Lato"/>
                        <a:cs typeface="Lato"/>
                        <a:sym typeface="Lato"/>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300">
                          <a:latin typeface="Lato"/>
                          <a:ea typeface="Lato"/>
                          <a:cs typeface="Lato"/>
                          <a:sym typeface="Lato"/>
                        </a:rPr>
                        <a:t>High Performers</a:t>
                      </a:r>
                      <a:endParaRPr sz="1300">
                        <a:latin typeface="Lato"/>
                        <a:ea typeface="Lato"/>
                        <a:cs typeface="Lato"/>
                        <a:sym typeface="Lato"/>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300">
                          <a:latin typeface="Lato"/>
                          <a:ea typeface="Lato"/>
                          <a:cs typeface="Lato"/>
                          <a:sym typeface="Lato"/>
                        </a:rPr>
                        <a:t>Medium Performers</a:t>
                      </a:r>
                      <a:endParaRPr sz="1300">
                        <a:latin typeface="Lato"/>
                        <a:ea typeface="Lato"/>
                        <a:cs typeface="Lato"/>
                        <a:sym typeface="Lato"/>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300">
                          <a:latin typeface="Lato"/>
                          <a:ea typeface="Lato"/>
                          <a:cs typeface="Lato"/>
                          <a:sym typeface="Lato"/>
                        </a:rPr>
                        <a:t>Low Performers</a:t>
                      </a:r>
                      <a:endParaRPr sz="1300">
                        <a:latin typeface="Lato"/>
                        <a:ea typeface="Lato"/>
                        <a:cs typeface="Lato"/>
                        <a:sym typeface="Lato"/>
                      </a:endParaRPr>
                    </a:p>
                  </a:txBody>
                  <a:tcPr marT="91425" marB="91425" marR="91425" marL="91425">
                    <a:solidFill>
                      <a:schemeClr val="accent2"/>
                    </a:solidFill>
                  </a:tcPr>
                </a:tc>
              </a:tr>
              <a:tr h="381000">
                <a:tc>
                  <a:txBody>
                    <a:bodyPr/>
                    <a:lstStyle/>
                    <a:p>
                      <a:pPr indent="0" lvl="0" marL="0" rtl="0" algn="l">
                        <a:spcBef>
                          <a:spcPts val="0"/>
                        </a:spcBef>
                        <a:spcAft>
                          <a:spcPts val="0"/>
                        </a:spcAft>
                        <a:buNone/>
                      </a:pPr>
                      <a:r>
                        <a:rPr lang="en" sz="1300">
                          <a:latin typeface="Lato"/>
                          <a:ea typeface="Lato"/>
                          <a:cs typeface="Lato"/>
                          <a:sym typeface="Lato"/>
                        </a:rPr>
                        <a:t>Deployment Frequency</a:t>
                      </a:r>
                      <a:endParaRPr sz="1300">
                        <a:latin typeface="Lato"/>
                        <a:ea typeface="Lato"/>
                        <a:cs typeface="Lato"/>
                        <a:sym typeface="Lato"/>
                      </a:endParaRPr>
                    </a:p>
                  </a:txBody>
                  <a:tcPr marT="91425" marB="91425" marR="91425" marL="91425">
                    <a:solidFill>
                      <a:schemeClr val="lt2"/>
                    </a:solidFill>
                  </a:tcPr>
                </a:tc>
                <a:tc>
                  <a:txBody>
                    <a:bodyPr/>
                    <a:lstStyle/>
                    <a:p>
                      <a:pPr indent="0" lvl="0" marL="0" rtl="0" algn="just">
                        <a:spcBef>
                          <a:spcPts val="0"/>
                        </a:spcBef>
                        <a:spcAft>
                          <a:spcPts val="0"/>
                        </a:spcAft>
                        <a:buNone/>
                      </a:pPr>
                      <a:r>
                        <a:rPr lang="en" sz="1300">
                          <a:latin typeface="Lato"/>
                          <a:ea typeface="Lato"/>
                          <a:cs typeface="Lato"/>
                          <a:sym typeface="Lato"/>
                        </a:rPr>
                        <a:t>Multiple deploys per day</a:t>
                      </a:r>
                      <a:endParaRPr sz="1300">
                        <a:latin typeface="Lato"/>
                        <a:ea typeface="Lato"/>
                        <a:cs typeface="Lato"/>
                        <a:sym typeface="Lato"/>
                      </a:endParaRPr>
                    </a:p>
                  </a:txBody>
                  <a:tcPr marT="91425" marB="91425" marR="91425" marL="91425"/>
                </a:tc>
                <a:tc>
                  <a:txBody>
                    <a:bodyPr/>
                    <a:lstStyle/>
                    <a:p>
                      <a:pPr indent="0" lvl="0" marL="0" rtl="0" algn="just">
                        <a:spcBef>
                          <a:spcPts val="0"/>
                        </a:spcBef>
                        <a:spcAft>
                          <a:spcPts val="0"/>
                        </a:spcAft>
                        <a:buNone/>
                      </a:pPr>
                      <a:r>
                        <a:rPr lang="en" sz="1300">
                          <a:latin typeface="Lato"/>
                          <a:ea typeface="Lato"/>
                          <a:cs typeface="Lato"/>
                          <a:sym typeface="Lato"/>
                        </a:rPr>
                        <a:t>Between once per week and once per month</a:t>
                      </a:r>
                      <a:endParaRPr sz="1300">
                        <a:latin typeface="Lato"/>
                        <a:ea typeface="Lato"/>
                        <a:cs typeface="Lato"/>
                        <a:sym typeface="Lato"/>
                      </a:endParaRPr>
                    </a:p>
                  </a:txBody>
                  <a:tcPr marT="91425" marB="91425" marR="91425" marL="91425">
                    <a:solidFill>
                      <a:srgbClr val="FFF2CC"/>
                    </a:solidFill>
                  </a:tcPr>
                </a:tc>
                <a:tc>
                  <a:txBody>
                    <a:bodyPr/>
                    <a:lstStyle/>
                    <a:p>
                      <a:pPr indent="0" lvl="0" marL="0" rtl="0" algn="just">
                        <a:spcBef>
                          <a:spcPts val="0"/>
                        </a:spcBef>
                        <a:spcAft>
                          <a:spcPts val="0"/>
                        </a:spcAft>
                        <a:buNone/>
                      </a:pPr>
                      <a:r>
                        <a:rPr lang="en" sz="1300">
                          <a:latin typeface="Lato"/>
                          <a:ea typeface="Lato"/>
                          <a:cs typeface="Lato"/>
                          <a:sym typeface="Lato"/>
                        </a:rPr>
                        <a:t>Between once per week and once per month</a:t>
                      </a:r>
                      <a:endParaRPr sz="1300">
                        <a:latin typeface="Lato"/>
                        <a:ea typeface="Lato"/>
                        <a:cs typeface="Lato"/>
                        <a:sym typeface="Lato"/>
                      </a:endParaRPr>
                    </a:p>
                    <a:p>
                      <a:pPr indent="0" lvl="0" marL="0" rtl="0" algn="just">
                        <a:spcBef>
                          <a:spcPts val="0"/>
                        </a:spcBef>
                        <a:spcAft>
                          <a:spcPts val="0"/>
                        </a:spcAft>
                        <a:buNone/>
                      </a:pPr>
                      <a:r>
                        <a:t/>
                      </a:r>
                      <a:endParaRPr sz="1300">
                        <a:latin typeface="Lato"/>
                        <a:ea typeface="Lato"/>
                        <a:cs typeface="Lato"/>
                        <a:sym typeface="Lato"/>
                      </a:endParaRPr>
                    </a:p>
                  </a:txBody>
                  <a:tcPr marT="91425" marB="91425" marR="91425" marL="91425">
                    <a:solidFill>
                      <a:srgbClr val="FFF2CC"/>
                    </a:solidFill>
                  </a:tcPr>
                </a:tc>
              </a:tr>
              <a:tr h="381000">
                <a:tc>
                  <a:txBody>
                    <a:bodyPr/>
                    <a:lstStyle/>
                    <a:p>
                      <a:pPr indent="0" lvl="0" marL="0" rtl="0" algn="l">
                        <a:spcBef>
                          <a:spcPts val="0"/>
                        </a:spcBef>
                        <a:spcAft>
                          <a:spcPts val="0"/>
                        </a:spcAft>
                        <a:buNone/>
                      </a:pPr>
                      <a:r>
                        <a:rPr lang="en" sz="1300">
                          <a:latin typeface="Lato"/>
                          <a:ea typeface="Lato"/>
                          <a:cs typeface="Lato"/>
                          <a:sym typeface="Lato"/>
                        </a:rPr>
                        <a:t>Lead time for changes</a:t>
                      </a:r>
                      <a:endParaRPr sz="1300">
                        <a:latin typeface="Lato"/>
                        <a:ea typeface="Lato"/>
                        <a:cs typeface="Lato"/>
                        <a:sym typeface="Lato"/>
                      </a:endParaRPr>
                    </a:p>
                  </a:txBody>
                  <a:tcPr marT="91425" marB="91425" marR="91425" marL="91425">
                    <a:solidFill>
                      <a:schemeClr val="lt2"/>
                    </a:solidFill>
                  </a:tcPr>
                </a:tc>
                <a:tc>
                  <a:txBody>
                    <a:bodyPr/>
                    <a:lstStyle/>
                    <a:p>
                      <a:pPr indent="0" lvl="0" marL="0" rtl="0" algn="just">
                        <a:spcBef>
                          <a:spcPts val="0"/>
                        </a:spcBef>
                        <a:spcAft>
                          <a:spcPts val="0"/>
                        </a:spcAft>
                        <a:buNone/>
                      </a:pPr>
                      <a:r>
                        <a:rPr lang="en" sz="1300">
                          <a:latin typeface="Lato"/>
                          <a:ea typeface="Lato"/>
                          <a:cs typeface="Lato"/>
                          <a:sym typeface="Lato"/>
                        </a:rPr>
                        <a:t>Less than one hour</a:t>
                      </a:r>
                      <a:endParaRPr sz="1300">
                        <a:latin typeface="Lato"/>
                        <a:ea typeface="Lato"/>
                        <a:cs typeface="Lato"/>
                        <a:sym typeface="Lato"/>
                      </a:endParaRPr>
                    </a:p>
                  </a:txBody>
                  <a:tcPr marT="91425" marB="91425" marR="91425" marL="91425"/>
                </a:tc>
                <a:tc>
                  <a:txBody>
                    <a:bodyPr/>
                    <a:lstStyle/>
                    <a:p>
                      <a:pPr indent="0" lvl="0" marL="0" rtl="0" algn="just">
                        <a:spcBef>
                          <a:spcPts val="0"/>
                        </a:spcBef>
                        <a:spcAft>
                          <a:spcPts val="0"/>
                        </a:spcAft>
                        <a:buNone/>
                      </a:pPr>
                      <a:r>
                        <a:rPr lang="en" sz="1300">
                          <a:latin typeface="Lato"/>
                          <a:ea typeface="Lato"/>
                          <a:cs typeface="Lato"/>
                          <a:sym typeface="Lato"/>
                        </a:rPr>
                        <a:t>Between one week and one month</a:t>
                      </a:r>
                      <a:endParaRPr sz="1300">
                        <a:latin typeface="Lato"/>
                        <a:ea typeface="Lato"/>
                        <a:cs typeface="Lato"/>
                        <a:sym typeface="Lato"/>
                      </a:endParaRPr>
                    </a:p>
                  </a:txBody>
                  <a:tcPr marT="91425" marB="91425" marR="91425" marL="91425">
                    <a:solidFill>
                      <a:srgbClr val="FFF2CC"/>
                    </a:solidFill>
                  </a:tcPr>
                </a:tc>
                <a:tc>
                  <a:txBody>
                    <a:bodyPr/>
                    <a:lstStyle/>
                    <a:p>
                      <a:pPr indent="0" lvl="0" marL="0" rtl="0" algn="just">
                        <a:spcBef>
                          <a:spcPts val="0"/>
                        </a:spcBef>
                        <a:spcAft>
                          <a:spcPts val="0"/>
                        </a:spcAft>
                        <a:buNone/>
                      </a:pPr>
                      <a:r>
                        <a:rPr lang="en" sz="1300">
                          <a:latin typeface="Lato"/>
                          <a:ea typeface="Lato"/>
                          <a:cs typeface="Lato"/>
                          <a:sym typeface="Lato"/>
                        </a:rPr>
                        <a:t>Between one week and one month</a:t>
                      </a:r>
                      <a:endParaRPr sz="1300">
                        <a:latin typeface="Lato"/>
                        <a:ea typeface="Lato"/>
                        <a:cs typeface="Lato"/>
                        <a:sym typeface="Lato"/>
                      </a:endParaRPr>
                    </a:p>
                    <a:p>
                      <a:pPr indent="0" lvl="0" marL="0" rtl="0" algn="just">
                        <a:spcBef>
                          <a:spcPts val="0"/>
                        </a:spcBef>
                        <a:spcAft>
                          <a:spcPts val="0"/>
                        </a:spcAft>
                        <a:buNone/>
                      </a:pPr>
                      <a:r>
                        <a:t/>
                      </a:r>
                      <a:endParaRPr sz="1300">
                        <a:latin typeface="Lato"/>
                        <a:ea typeface="Lato"/>
                        <a:cs typeface="Lato"/>
                        <a:sym typeface="Lato"/>
                      </a:endParaRPr>
                    </a:p>
                  </a:txBody>
                  <a:tcPr marT="91425" marB="91425" marR="91425" marL="91425">
                    <a:solidFill>
                      <a:srgbClr val="FFF2CC"/>
                    </a:solidFill>
                  </a:tcPr>
                </a:tc>
              </a:tr>
              <a:tr h="381000">
                <a:tc>
                  <a:txBody>
                    <a:bodyPr/>
                    <a:lstStyle/>
                    <a:p>
                      <a:pPr indent="0" lvl="0" marL="0" rtl="0" algn="l">
                        <a:spcBef>
                          <a:spcPts val="0"/>
                        </a:spcBef>
                        <a:spcAft>
                          <a:spcPts val="0"/>
                        </a:spcAft>
                        <a:buNone/>
                      </a:pPr>
                      <a:r>
                        <a:rPr lang="en" sz="1300">
                          <a:latin typeface="Lato"/>
                          <a:ea typeface="Lato"/>
                          <a:cs typeface="Lato"/>
                          <a:sym typeface="Lato"/>
                        </a:rPr>
                        <a:t>MTTR</a:t>
                      </a:r>
                      <a:endParaRPr sz="1300">
                        <a:latin typeface="Lato"/>
                        <a:ea typeface="Lato"/>
                        <a:cs typeface="Lato"/>
                        <a:sym typeface="Lato"/>
                      </a:endParaRPr>
                    </a:p>
                  </a:txBody>
                  <a:tcPr marT="91425" marB="91425" marR="91425" marL="91425">
                    <a:solidFill>
                      <a:schemeClr val="lt2"/>
                    </a:solidFill>
                  </a:tcPr>
                </a:tc>
                <a:tc>
                  <a:txBody>
                    <a:bodyPr/>
                    <a:lstStyle/>
                    <a:p>
                      <a:pPr indent="0" lvl="0" marL="0" rtl="0" algn="just">
                        <a:spcBef>
                          <a:spcPts val="0"/>
                        </a:spcBef>
                        <a:spcAft>
                          <a:spcPts val="0"/>
                        </a:spcAft>
                        <a:buNone/>
                      </a:pPr>
                      <a:r>
                        <a:rPr lang="en" sz="1300">
                          <a:latin typeface="Lato"/>
                          <a:ea typeface="Lato"/>
                          <a:cs typeface="Lato"/>
                          <a:sym typeface="Lato"/>
                        </a:rPr>
                        <a:t>Less than one hour</a:t>
                      </a:r>
                      <a:endParaRPr sz="1300">
                        <a:latin typeface="Lato"/>
                        <a:ea typeface="Lato"/>
                        <a:cs typeface="Lato"/>
                        <a:sym typeface="Lato"/>
                      </a:endParaRPr>
                    </a:p>
                  </a:txBody>
                  <a:tcPr marT="91425" marB="91425" marR="91425" marL="91425"/>
                </a:tc>
                <a:tc>
                  <a:txBody>
                    <a:bodyPr/>
                    <a:lstStyle/>
                    <a:p>
                      <a:pPr indent="0" lvl="0" marL="0" rtl="0" algn="just">
                        <a:spcBef>
                          <a:spcPts val="0"/>
                        </a:spcBef>
                        <a:spcAft>
                          <a:spcPts val="0"/>
                        </a:spcAft>
                        <a:buNone/>
                      </a:pPr>
                      <a:r>
                        <a:rPr lang="en" sz="1300">
                          <a:latin typeface="Lato"/>
                          <a:ea typeface="Lato"/>
                          <a:cs typeface="Lato"/>
                          <a:sym typeface="Lato"/>
                        </a:rPr>
                        <a:t>Less than one day</a:t>
                      </a:r>
                      <a:endParaRPr sz="1300">
                        <a:latin typeface="Lato"/>
                        <a:ea typeface="Lato"/>
                        <a:cs typeface="Lato"/>
                        <a:sym typeface="Lato"/>
                      </a:endParaRPr>
                    </a:p>
                  </a:txBody>
                  <a:tcPr marT="91425" marB="91425" marR="91425" marL="91425"/>
                </a:tc>
                <a:tc>
                  <a:txBody>
                    <a:bodyPr/>
                    <a:lstStyle/>
                    <a:p>
                      <a:pPr indent="0" lvl="0" marL="0" rtl="0" algn="just">
                        <a:spcBef>
                          <a:spcPts val="0"/>
                        </a:spcBef>
                        <a:spcAft>
                          <a:spcPts val="0"/>
                        </a:spcAft>
                        <a:buNone/>
                      </a:pPr>
                      <a:r>
                        <a:rPr lang="en" sz="1300">
                          <a:latin typeface="Lato"/>
                          <a:ea typeface="Lato"/>
                          <a:cs typeface="Lato"/>
                          <a:sym typeface="Lato"/>
                        </a:rPr>
                        <a:t>Between one day and one week</a:t>
                      </a:r>
                      <a:endParaRPr sz="1300">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sz="1300">
                          <a:latin typeface="Lato"/>
                          <a:ea typeface="Lato"/>
                          <a:cs typeface="Lato"/>
                          <a:sym typeface="Lato"/>
                        </a:rPr>
                        <a:t>Change Failure Rate</a:t>
                      </a:r>
                      <a:endParaRPr sz="1300">
                        <a:latin typeface="Lato"/>
                        <a:ea typeface="Lato"/>
                        <a:cs typeface="Lato"/>
                        <a:sym typeface="Lato"/>
                      </a:endParaRPr>
                    </a:p>
                  </a:txBody>
                  <a:tcPr marT="91425" marB="91425" marR="91425" marL="91425">
                    <a:solidFill>
                      <a:schemeClr val="lt2"/>
                    </a:solidFill>
                  </a:tcPr>
                </a:tc>
                <a:tc>
                  <a:txBody>
                    <a:bodyPr/>
                    <a:lstStyle/>
                    <a:p>
                      <a:pPr indent="0" lvl="0" marL="0" rtl="0" algn="just">
                        <a:spcBef>
                          <a:spcPts val="0"/>
                        </a:spcBef>
                        <a:spcAft>
                          <a:spcPts val="0"/>
                        </a:spcAft>
                        <a:buNone/>
                      </a:pPr>
                      <a:r>
                        <a:rPr lang="en" sz="1300">
                          <a:latin typeface="Lato"/>
                          <a:ea typeface="Lato"/>
                          <a:cs typeface="Lato"/>
                          <a:sym typeface="Lato"/>
                        </a:rPr>
                        <a:t>0-15%</a:t>
                      </a:r>
                      <a:endParaRPr sz="1300">
                        <a:latin typeface="Lato"/>
                        <a:ea typeface="Lato"/>
                        <a:cs typeface="Lato"/>
                        <a:sym typeface="Lato"/>
                      </a:endParaRPr>
                    </a:p>
                  </a:txBody>
                  <a:tcPr marT="91425" marB="91425" marR="91425" marL="91425"/>
                </a:tc>
                <a:tc>
                  <a:txBody>
                    <a:bodyPr/>
                    <a:lstStyle/>
                    <a:p>
                      <a:pPr indent="0" lvl="0" marL="0" rtl="0" algn="just">
                        <a:spcBef>
                          <a:spcPts val="0"/>
                        </a:spcBef>
                        <a:spcAft>
                          <a:spcPts val="0"/>
                        </a:spcAft>
                        <a:buNone/>
                      </a:pPr>
                      <a:r>
                        <a:rPr lang="en" sz="1300">
                          <a:latin typeface="Lato"/>
                          <a:ea typeface="Lato"/>
                          <a:cs typeface="Lato"/>
                          <a:sym typeface="Lato"/>
                        </a:rPr>
                        <a:t>0-15%</a:t>
                      </a:r>
                      <a:endParaRPr sz="1300">
                        <a:latin typeface="Lato"/>
                        <a:ea typeface="Lato"/>
                        <a:cs typeface="Lato"/>
                        <a:sym typeface="Lato"/>
                      </a:endParaRPr>
                    </a:p>
                  </a:txBody>
                  <a:tcPr marT="91425" marB="91425" marR="91425" marL="91425"/>
                </a:tc>
                <a:tc>
                  <a:txBody>
                    <a:bodyPr/>
                    <a:lstStyle/>
                    <a:p>
                      <a:pPr indent="0" lvl="0" marL="0" rtl="0" algn="just">
                        <a:spcBef>
                          <a:spcPts val="0"/>
                        </a:spcBef>
                        <a:spcAft>
                          <a:spcPts val="0"/>
                        </a:spcAft>
                        <a:buNone/>
                      </a:pPr>
                      <a:r>
                        <a:rPr lang="en" sz="1300">
                          <a:latin typeface="Lato"/>
                          <a:ea typeface="Lato"/>
                          <a:cs typeface="Lato"/>
                          <a:sym typeface="Lato"/>
                        </a:rPr>
                        <a:t>31%-45%</a:t>
                      </a:r>
                      <a:endParaRPr sz="1300">
                        <a:latin typeface="Lato"/>
                        <a:ea typeface="Lato"/>
                        <a:cs typeface="Lato"/>
                        <a:sym typeface="Lato"/>
                      </a:endParaRPr>
                    </a:p>
                  </a:txBody>
                  <a:tcPr marT="91425" marB="91425" marR="91425" marL="91425"/>
                </a:tc>
              </a:tr>
            </a:tbl>
          </a:graphicData>
        </a:graphic>
      </p:graphicFrame>
      <p:sp>
        <p:nvSpPr>
          <p:cNvPr id="213" name="Google Shape;213;p33"/>
          <p:cNvSpPr txBox="1"/>
          <p:nvPr/>
        </p:nvSpPr>
        <p:spPr>
          <a:xfrm>
            <a:off x="190500" y="4840950"/>
            <a:ext cx="55692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Reference: </a:t>
            </a:r>
            <a:r>
              <a:rPr lang="en" u="sng">
                <a:solidFill>
                  <a:schemeClr val="hlink"/>
                </a:solidFill>
                <a:latin typeface="Roboto"/>
                <a:ea typeface="Roboto"/>
                <a:cs typeface="Roboto"/>
                <a:sym typeface="Roboto"/>
                <a:hlinkClick r:id="rId3"/>
              </a:rPr>
              <a:t>Accelerate - Nicole Forsgren et tal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Operate based on metrics</a:t>
            </a:r>
            <a:endParaRPr/>
          </a:p>
          <a:p>
            <a:pPr indent="-311150" lvl="0" marL="457200" rtl="0" algn="l">
              <a:spcBef>
                <a:spcPts val="1000"/>
              </a:spcBef>
              <a:spcAft>
                <a:spcPts val="0"/>
              </a:spcAft>
              <a:buSzPts val="1300"/>
              <a:buChar char="➔"/>
            </a:pPr>
            <a:r>
              <a:rPr lang="en"/>
              <a:t>Invest on tooling for automation, deployment and metrics collection</a:t>
            </a:r>
            <a:endParaRPr/>
          </a:p>
          <a:p>
            <a:pPr indent="-311150" lvl="0" marL="457200" rtl="0" algn="l">
              <a:spcBef>
                <a:spcPts val="1000"/>
              </a:spcBef>
              <a:spcAft>
                <a:spcPts val="0"/>
              </a:spcAft>
              <a:buSzPts val="1300"/>
              <a:buChar char="➔"/>
            </a:pPr>
            <a:r>
              <a:rPr lang="en"/>
              <a:t>Enable accessible CD through Gitops</a:t>
            </a:r>
            <a:endParaRPr/>
          </a:p>
          <a:p>
            <a:pPr indent="-311150" lvl="0" marL="457200" rtl="0" algn="l">
              <a:spcBef>
                <a:spcPts val="1000"/>
              </a:spcBef>
              <a:spcAft>
                <a:spcPts val="0"/>
              </a:spcAft>
              <a:buSzPts val="1300"/>
              <a:buChar char="➔"/>
            </a:pPr>
            <a:r>
              <a:rPr lang="en"/>
              <a:t>Look for at least 70% of infra/deploys to be uniform, leave corner cases for data and mobile</a:t>
            </a:r>
            <a:endParaRPr/>
          </a:p>
          <a:p>
            <a:pPr indent="-311150" lvl="0" marL="457200" rtl="0" algn="l">
              <a:spcBef>
                <a:spcPts val="1000"/>
              </a:spcBef>
              <a:spcAft>
                <a:spcPts val="0"/>
              </a:spcAft>
              <a:buSzPts val="1300"/>
              <a:buChar char="➔"/>
            </a:pPr>
            <a:r>
              <a:rPr lang="en"/>
              <a:t>Invest on short feature deployment cycles with product prioritisation (lead time)</a:t>
            </a:r>
            <a:endParaRPr/>
          </a:p>
          <a:p>
            <a:pPr indent="-311150" lvl="0" marL="457200" rtl="0" algn="l">
              <a:spcBef>
                <a:spcPts val="1000"/>
              </a:spcBef>
              <a:spcAft>
                <a:spcPts val="0"/>
              </a:spcAft>
              <a:buSzPts val="1300"/>
              <a:buChar char="➔"/>
            </a:pPr>
            <a:r>
              <a:rPr lang="en"/>
              <a:t>You build you run in an standard way</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19" name="Google Shape;219;p3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Simplify operations through automation</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Tag and control Cloud resources </a:t>
            </a:r>
            <a:endParaRPr/>
          </a:p>
          <a:p>
            <a:pPr indent="-311150" lvl="0" marL="457200" rtl="0" algn="l">
              <a:spcBef>
                <a:spcPts val="1000"/>
              </a:spcBef>
              <a:spcAft>
                <a:spcPts val="0"/>
              </a:spcAft>
              <a:buSzPts val="1300"/>
              <a:buChar char="➔"/>
            </a:pPr>
            <a:r>
              <a:rPr lang="en"/>
              <a:t>Conduct monthly resource distribution reviews</a:t>
            </a:r>
            <a:endParaRPr/>
          </a:p>
          <a:p>
            <a:pPr indent="-311150" lvl="0" marL="457200" rtl="0" algn="l">
              <a:spcBef>
                <a:spcPts val="1000"/>
              </a:spcBef>
              <a:spcAft>
                <a:spcPts val="0"/>
              </a:spcAft>
              <a:buSzPts val="1300"/>
              <a:buChar char="➔"/>
            </a:pPr>
            <a:r>
              <a:rPr lang="en"/>
              <a:t>Adopt at least on cloud cost management tool besides the one your vendor provides</a:t>
            </a:r>
            <a:endParaRPr/>
          </a:p>
          <a:p>
            <a:pPr indent="-311150" lvl="0" marL="457200" rtl="0" algn="l">
              <a:spcBef>
                <a:spcPts val="1000"/>
              </a:spcBef>
              <a:spcAft>
                <a:spcPts val="0"/>
              </a:spcAft>
              <a:buSzPts val="1300"/>
              <a:buChar char="➔"/>
            </a:pPr>
            <a:r>
              <a:rPr lang="en"/>
              <a:t>Prepare for yearly reservation (or the equivalent) cycle and monitor its usage </a:t>
            </a:r>
            <a:endParaRPr/>
          </a:p>
          <a:p>
            <a:pPr indent="-311150" lvl="0" marL="457200" rtl="0" algn="l">
              <a:spcBef>
                <a:spcPts val="1000"/>
              </a:spcBef>
              <a:spcAft>
                <a:spcPts val="0"/>
              </a:spcAft>
              <a:buSzPts val="1300"/>
              <a:buChar char="➔"/>
            </a:pPr>
            <a:r>
              <a:rPr lang="en"/>
              <a:t>Only go for containers with a stable stack and after nailing CI/CD. </a:t>
            </a:r>
            <a:endParaRPr/>
          </a:p>
          <a:p>
            <a:pPr indent="-311150" lvl="0" marL="457200" rtl="0" algn="l">
              <a:spcBef>
                <a:spcPts val="1000"/>
              </a:spcBef>
              <a:spcAft>
                <a:spcPts val="0"/>
              </a:spcAft>
              <a:buSzPts val="1300"/>
              <a:buChar char="➔"/>
            </a:pPr>
            <a:r>
              <a:rPr lang="en"/>
              <a:t>Monitor egress and ingress traffic, cross region and hidden Cloud costs (snapshots, images, unused load balancers and gateways)</a:t>
            </a:r>
            <a:endParaRPr/>
          </a:p>
          <a:p>
            <a:pPr indent="-311150" lvl="0" marL="457200" rtl="0" algn="l">
              <a:spcBef>
                <a:spcPts val="1000"/>
              </a:spcBef>
              <a:spcAft>
                <a:spcPts val="0"/>
              </a:spcAft>
              <a:buSzPts val="1300"/>
              <a:buChar char="➔"/>
            </a:pPr>
            <a:r>
              <a:rPr lang="en"/>
              <a:t>Discipline on reservation vs spot vs saving plans</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25" name="Google Shape;225;p3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Invest on cost management</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You build, you run: drive incident management processes, automation to protect delivery</a:t>
            </a:r>
            <a:endParaRPr/>
          </a:p>
          <a:p>
            <a:pPr indent="-311150" lvl="0" marL="457200" rtl="0" algn="l">
              <a:spcBef>
                <a:spcPts val="1000"/>
              </a:spcBef>
              <a:spcAft>
                <a:spcPts val="0"/>
              </a:spcAft>
              <a:buSzPts val="1300"/>
              <a:buChar char="➔"/>
            </a:pPr>
            <a:r>
              <a:rPr lang="en"/>
              <a:t>Invest on </a:t>
            </a:r>
            <a:r>
              <a:rPr lang="en"/>
              <a:t>post mortems</a:t>
            </a:r>
            <a:r>
              <a:rPr lang="en"/>
              <a:t> and learning events</a:t>
            </a:r>
            <a:endParaRPr/>
          </a:p>
          <a:p>
            <a:pPr indent="-311150" lvl="0" marL="457200" rtl="0" algn="l">
              <a:spcBef>
                <a:spcPts val="1000"/>
              </a:spcBef>
              <a:spcAft>
                <a:spcPts val="0"/>
              </a:spcAft>
              <a:buSzPts val="1300"/>
              <a:buChar char="➔"/>
            </a:pPr>
            <a:r>
              <a:rPr lang="en"/>
              <a:t>Get involved on incidents </a:t>
            </a:r>
            <a:endParaRPr/>
          </a:p>
          <a:p>
            <a:pPr indent="-311150" lvl="0" marL="457200" rtl="0" algn="l">
              <a:spcBef>
                <a:spcPts val="1000"/>
              </a:spcBef>
              <a:spcAft>
                <a:spcPts val="0"/>
              </a:spcAft>
              <a:buSzPts val="1300"/>
              <a:buChar char="➔"/>
            </a:pPr>
            <a:r>
              <a:rPr lang="en"/>
              <a:t>Metric and measurement efforts to all teams</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31" name="Google Shape;231;p3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Invest on visibility</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Hire people that like infosec, curious engineers that are willing to learn. Hire experienced security engineers to teach them and your team. Software engineers learn fast.</a:t>
            </a:r>
            <a:endParaRPr/>
          </a:p>
          <a:p>
            <a:pPr indent="-311150" lvl="0" marL="457200" rtl="0" algn="l">
              <a:spcBef>
                <a:spcPts val="1000"/>
              </a:spcBef>
              <a:spcAft>
                <a:spcPts val="0"/>
              </a:spcAft>
              <a:buSzPts val="1300"/>
              <a:buChar char="➔"/>
            </a:pPr>
            <a:r>
              <a:rPr lang="en"/>
              <a:t>Look where no one is looking. Make it easy for engineers to secure their apps and services as they do with testing. Trust no one, specially yourself and webview mobile apps.</a:t>
            </a:r>
            <a:endParaRPr/>
          </a:p>
          <a:p>
            <a:pPr indent="-311150" lvl="0" marL="457200" rtl="0" algn="l">
              <a:spcBef>
                <a:spcPts val="1000"/>
              </a:spcBef>
              <a:spcAft>
                <a:spcPts val="0"/>
              </a:spcAft>
              <a:buSzPts val="1300"/>
              <a:buChar char="➔"/>
            </a:pPr>
            <a:r>
              <a:rPr lang="en"/>
              <a:t>Avoid at all costs an Infosec org that work as a barrier for people doing what they need to do. Train them to help you.</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37" name="Google Shape;237;p3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Infosec - humans</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Go for automation- it is easy to find good pentesting and code review tools that plug on git </a:t>
            </a:r>
            <a:endParaRPr/>
          </a:p>
          <a:p>
            <a:pPr indent="-311150" lvl="0" marL="457200" rtl="0" algn="l">
              <a:spcBef>
                <a:spcPts val="1000"/>
              </a:spcBef>
              <a:spcAft>
                <a:spcPts val="0"/>
              </a:spcAft>
              <a:buSzPts val="1300"/>
              <a:buChar char="➔"/>
            </a:pPr>
            <a:r>
              <a:rPr lang="en"/>
              <a:t>Look for compliance advice that reflect on engineering decisions early: PII (private identifiable data) storage can change depending on what you do and collects. </a:t>
            </a:r>
            <a:endParaRPr/>
          </a:p>
          <a:p>
            <a:pPr indent="-311150" lvl="0" marL="457200" rtl="0" algn="l">
              <a:spcBef>
                <a:spcPts val="1000"/>
              </a:spcBef>
              <a:spcAft>
                <a:spcPts val="0"/>
              </a:spcAft>
              <a:buSzPts val="1300"/>
              <a:buChar char="➔"/>
            </a:pPr>
            <a:r>
              <a:rPr lang="en"/>
              <a:t>Get interested on reading security incidents post mortems. You can find them everywhere, look for your organisation story and build them if they don</a:t>
            </a:r>
            <a:r>
              <a:rPr lang="en"/>
              <a:t>'t exist.</a:t>
            </a:r>
            <a:endParaRPr/>
          </a:p>
          <a:p>
            <a:pPr indent="-311150" lvl="0" marL="457200" rtl="0" algn="l">
              <a:spcBef>
                <a:spcPts val="1000"/>
              </a:spcBef>
              <a:spcAft>
                <a:spcPts val="0"/>
              </a:spcAft>
              <a:buSzPts val="1300"/>
              <a:buChar char="➔"/>
            </a:pPr>
            <a:r>
              <a:rPr lang="en"/>
              <a:t>Start with two metrics: </a:t>
            </a:r>
            <a:r>
              <a:rPr b="1" lang="en"/>
              <a:t>Incidents per month</a:t>
            </a:r>
            <a:r>
              <a:rPr lang="en"/>
              <a:t> and </a:t>
            </a:r>
            <a:r>
              <a:rPr b="1" lang="en"/>
              <a:t>time to fix vulnerabilities found by pen testing</a:t>
            </a:r>
            <a:r>
              <a:rPr lang="en"/>
              <a:t>.  </a:t>
            </a:r>
            <a:endParaRPr/>
          </a:p>
          <a:p>
            <a:pPr indent="0" lvl="0" marL="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43" name="Google Shape;243;p3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Infosec - tech</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Data Engineering is not devops</a:t>
            </a:r>
            <a:endParaRPr sz="3000"/>
          </a:p>
        </p:txBody>
      </p:sp>
      <p:sp>
        <p:nvSpPr>
          <p:cNvPr id="254" name="Google Shape;254;p4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Managing distributed databases, migrating data, draining and running queues may look as an infrastructure problem but it requires a different set of tools and knowledge.</a:t>
            </a:r>
            <a:endParaRPr/>
          </a:p>
          <a:p>
            <a:pPr indent="0" lvl="0" marL="0" rtl="0" algn="l">
              <a:lnSpc>
                <a:spcPct val="150000"/>
              </a:lnSpc>
              <a:spcBef>
                <a:spcPts val="1600"/>
              </a:spcBef>
              <a:spcAft>
                <a:spcPts val="0"/>
              </a:spcAft>
              <a:buNone/>
            </a:pPr>
            <a:r>
              <a:rPr lang="en"/>
              <a:t>"80% of a data scientist work is data engineering (data preparation and tooling) - Fabiane Nardon"</a:t>
            </a:r>
            <a:endParaRPr/>
          </a:p>
          <a:p>
            <a:pPr indent="0" lvl="0" marL="0" rtl="0" algn="l">
              <a:lnSpc>
                <a:spcPct val="150000"/>
              </a:lnSpc>
              <a:spcBef>
                <a:spcPts val="1600"/>
              </a:spcBef>
              <a:spcAft>
                <a:spcPts val="1600"/>
              </a:spcAft>
              <a:buNone/>
            </a:pPr>
            <a:r>
              <a:rPr lang="en"/>
              <a:t>Create discipline on tooling to avoid big migrations (anything over 10TB is hard to migrate timely in the cloud)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Look for managed cloud solutions but evaluate the lock-in, employ cross-vendor managed primitives (Object storage, queues)</a:t>
            </a:r>
            <a:endParaRPr/>
          </a:p>
          <a:p>
            <a:pPr indent="-311150" lvl="0" marL="457200" rtl="0" algn="l">
              <a:spcBef>
                <a:spcPts val="1000"/>
              </a:spcBef>
              <a:spcAft>
                <a:spcPts val="0"/>
              </a:spcAft>
              <a:buSzPts val="1300"/>
              <a:buChar char="➔"/>
            </a:pPr>
            <a:r>
              <a:rPr lang="en"/>
              <a:t>Adopt a common data format (parquet, avro, json)</a:t>
            </a:r>
            <a:endParaRPr/>
          </a:p>
          <a:p>
            <a:pPr indent="-311150" lvl="0" marL="457200" rtl="0" algn="l">
              <a:spcBef>
                <a:spcPts val="1000"/>
              </a:spcBef>
              <a:spcAft>
                <a:spcPts val="0"/>
              </a:spcAft>
              <a:buSzPts val="1300"/>
              <a:buChar char="➔"/>
            </a:pPr>
            <a:r>
              <a:rPr lang="en"/>
              <a:t>GDPR-like regulations are here to stay, implement how to forget data, record the data ancestry </a:t>
            </a:r>
            <a:endParaRPr/>
          </a:p>
          <a:p>
            <a:pPr indent="-311150" lvl="0" marL="457200" rtl="0" algn="l">
              <a:spcBef>
                <a:spcPts val="1000"/>
              </a:spcBef>
              <a:spcAft>
                <a:spcPts val="0"/>
              </a:spcAft>
              <a:buSzPts val="1300"/>
              <a:buChar char="➔"/>
            </a:pPr>
            <a:r>
              <a:rPr lang="en"/>
              <a:t>Archive data by at least two transformed dimensions: e.g. date and customer id</a:t>
            </a:r>
            <a:endParaRPr/>
          </a:p>
          <a:p>
            <a:pPr indent="-311150" lvl="0" marL="457200" rtl="0" algn="l">
              <a:spcBef>
                <a:spcPts val="1000"/>
              </a:spcBef>
              <a:spcAft>
                <a:spcPts val="0"/>
              </a:spcAft>
              <a:buSzPts val="1300"/>
              <a:buChar char="➔"/>
            </a:pPr>
            <a:r>
              <a:rPr lang="en"/>
              <a:t>Work on model deployment from day one</a:t>
            </a:r>
            <a:endParaRPr/>
          </a:p>
          <a:p>
            <a:pPr indent="-311150" lvl="0" marL="457200" rtl="0" algn="l">
              <a:spcBef>
                <a:spcPts val="1000"/>
              </a:spcBef>
              <a:spcAft>
                <a:spcPts val="0"/>
              </a:spcAft>
              <a:buSzPts val="1300"/>
              <a:buChar char="➔"/>
            </a:pPr>
            <a:r>
              <a:rPr lang="en"/>
              <a:t>Push work where work happens: Data Analytics and Science within squads, infrastructure and engineering building shared platforms. Avoid big project offices.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60" name="Google Shape;260;p4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to look for</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Too many of </a:t>
            </a:r>
            <a:r>
              <a:rPr lang="en"/>
              <a:t>of each building block (e.g. standardise databases and caches as much as possible)</a:t>
            </a:r>
            <a:endParaRPr/>
          </a:p>
          <a:p>
            <a:pPr indent="-311150" lvl="0" marL="457200" rtl="0" algn="l">
              <a:spcBef>
                <a:spcPts val="1000"/>
              </a:spcBef>
              <a:spcAft>
                <a:spcPts val="0"/>
              </a:spcAft>
              <a:buSzPts val="1300"/>
              <a:buChar char="➔"/>
            </a:pPr>
            <a:r>
              <a:rPr lang="en"/>
              <a:t>Non partitioned databases</a:t>
            </a:r>
            <a:endParaRPr/>
          </a:p>
          <a:p>
            <a:pPr indent="-311150" lvl="0" marL="457200" rtl="0" algn="l">
              <a:spcBef>
                <a:spcPts val="1000"/>
              </a:spcBef>
              <a:spcAft>
                <a:spcPts val="0"/>
              </a:spcAft>
              <a:buSzPts val="1300"/>
              <a:buChar char="➔"/>
            </a:pPr>
            <a:r>
              <a:rPr lang="en"/>
              <a:t>Mix between events/serverless and batch processing</a:t>
            </a:r>
            <a:endParaRPr/>
          </a:p>
          <a:p>
            <a:pPr indent="-311150" lvl="0" marL="457200" rtl="0" algn="l">
              <a:spcBef>
                <a:spcPts val="1000"/>
              </a:spcBef>
              <a:spcAft>
                <a:spcPts val="0"/>
              </a:spcAft>
              <a:buSzPts val="1300"/>
              <a:buChar char="➔"/>
            </a:pPr>
            <a:r>
              <a:rPr lang="en"/>
              <a:t>Building a scheduler (use airflow)</a:t>
            </a:r>
            <a:endParaRPr/>
          </a:p>
          <a:p>
            <a:pPr indent="-311150" lvl="0" marL="457200" rtl="0" algn="l">
              <a:spcBef>
                <a:spcPts val="1000"/>
              </a:spcBef>
              <a:spcAft>
                <a:spcPts val="0"/>
              </a:spcAft>
              <a:buSzPts val="1300"/>
              <a:buChar char="➔"/>
            </a:pPr>
            <a:r>
              <a:rPr lang="en"/>
              <a:t>Building a log pipeline (use ELK, use Athena/S3)</a:t>
            </a:r>
            <a:endParaRPr/>
          </a:p>
          <a:p>
            <a:pPr indent="-311150" lvl="0" marL="457200" rtl="0" algn="l">
              <a:spcBef>
                <a:spcPts val="1000"/>
              </a:spcBef>
              <a:spcAft>
                <a:spcPts val="0"/>
              </a:spcAft>
              <a:buSzPts val="1300"/>
              <a:buChar char="➔"/>
            </a:pPr>
            <a:r>
              <a:rPr lang="en"/>
              <a:t>Teams too disconnected. Look for synergy when learning what the following teams do:</a:t>
            </a:r>
            <a:endParaRPr/>
          </a:p>
          <a:p>
            <a:pPr indent="-298450" lvl="1" marL="914400" rtl="0" algn="l">
              <a:spcBef>
                <a:spcPts val="1000"/>
              </a:spcBef>
              <a:spcAft>
                <a:spcPts val="0"/>
              </a:spcAft>
              <a:buSzPts val="1100"/>
              <a:buChar char="◆"/>
            </a:pPr>
            <a:r>
              <a:rPr lang="en"/>
              <a:t>Data engineering</a:t>
            </a:r>
            <a:endParaRPr/>
          </a:p>
          <a:p>
            <a:pPr indent="-298450" lvl="1" marL="914400" rtl="0" algn="l">
              <a:spcBef>
                <a:spcPts val="1000"/>
              </a:spcBef>
              <a:spcAft>
                <a:spcPts val="0"/>
              </a:spcAft>
              <a:buSzPts val="1100"/>
              <a:buChar char="◆"/>
            </a:pPr>
            <a:r>
              <a:rPr lang="en"/>
              <a:t>Analytics (BI)</a:t>
            </a:r>
            <a:endParaRPr/>
          </a:p>
          <a:p>
            <a:pPr indent="-298450" lvl="1" marL="914400" rtl="0" algn="l">
              <a:spcBef>
                <a:spcPts val="1000"/>
              </a:spcBef>
              <a:spcAft>
                <a:spcPts val="0"/>
              </a:spcAft>
              <a:buSzPts val="1100"/>
              <a:buChar char="◆"/>
            </a:pPr>
            <a:r>
              <a:rPr lang="en"/>
              <a:t>Data Science</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66" name="Google Shape;266;p4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to avoid</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 advices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 name="Shape 94"/>
        <p:cNvGrpSpPr/>
        <p:nvPr/>
      </p:nvGrpSpPr>
      <p:grpSpPr>
        <a:xfrm>
          <a:off x="0" y="0"/>
          <a:ext cx="0" cy="0"/>
          <a:chOff x="0" y="0"/>
          <a:chExt cx="0" cy="0"/>
        </a:xfrm>
      </p:grpSpPr>
      <p:sp>
        <p:nvSpPr>
          <p:cNvPr id="95" name="Google Shape;95;p17"/>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Who am I</a:t>
            </a:r>
            <a:endParaRPr sz="3000"/>
          </a:p>
          <a:p>
            <a:pPr indent="0" lvl="0" marL="0" rtl="0" algn="l">
              <a:spcBef>
                <a:spcPts val="0"/>
              </a:spcBef>
              <a:spcAft>
                <a:spcPts val="0"/>
              </a:spcAft>
              <a:buNone/>
            </a:pPr>
            <a:r>
              <a:t/>
            </a:r>
            <a:endParaRPr sz="3000"/>
          </a:p>
        </p:txBody>
      </p:sp>
      <p:sp>
        <p:nvSpPr>
          <p:cNvPr id="96" name="Google Shape;96;p1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UOL, </a:t>
            </a:r>
            <a:r>
              <a:rPr lang="en"/>
              <a:t>Terra, AT&amp;T, Locaweb, Luizalabs, Lucid, NUBANK,.</a:t>
            </a:r>
            <a:endParaRPr/>
          </a:p>
          <a:p>
            <a:pPr indent="0" lvl="0" marL="0" rtl="0" algn="l">
              <a:lnSpc>
                <a:spcPct val="115000"/>
              </a:lnSpc>
              <a:spcBef>
                <a:spcPts val="1000"/>
              </a:spcBef>
              <a:spcAft>
                <a:spcPts val="0"/>
              </a:spcAft>
              <a:buNone/>
            </a:pPr>
            <a:r>
              <a:rPr lang="en"/>
              <a:t>Team builder, engineer </a:t>
            </a:r>
            <a:endParaRPr/>
          </a:p>
          <a:p>
            <a:pPr indent="0" lvl="0" marL="0" rtl="0" algn="l">
              <a:lnSpc>
                <a:spcPct val="115000"/>
              </a:lnSpc>
              <a:spcBef>
                <a:spcPts val="1000"/>
              </a:spcBef>
              <a:spcAft>
                <a:spcPts val="0"/>
              </a:spcAft>
              <a:buNone/>
            </a:pPr>
            <a:r>
              <a:rPr lang="en"/>
              <a:t>Not a CIO. </a:t>
            </a:r>
            <a:endParaRPr/>
          </a:p>
          <a:p>
            <a:pPr indent="0" lvl="0" marL="0" rtl="0" algn="l">
              <a:lnSpc>
                <a:spcPct val="115000"/>
              </a:lnSpc>
              <a:spcBef>
                <a:spcPts val="1000"/>
              </a:spcBef>
              <a:spcAft>
                <a:spcPts val="0"/>
              </a:spcAft>
              <a:buNone/>
            </a:pPr>
            <a:r>
              <a:rPr lang="en"/>
              <a:t>Managed orgs up to 270 people, company wide processes for +500 engineering teams (perf evaluation, large scale migrations, budget, break even, pré-IPO roadshows)</a:t>
            </a:r>
            <a:endParaRPr/>
          </a:p>
          <a:p>
            <a:pPr indent="0" lvl="0" marL="0" rtl="0" algn="l">
              <a:lnSpc>
                <a:spcPct val="115000"/>
              </a:lnSpc>
              <a:spcBef>
                <a:spcPts val="1000"/>
              </a:spcBef>
              <a:spcAft>
                <a:spcPts val="0"/>
              </a:spcAft>
              <a:buNone/>
            </a:pPr>
            <a:r>
              <a:rPr lang="en"/>
              <a:t>Business awareness through product management</a:t>
            </a:r>
            <a:endParaRPr/>
          </a:p>
          <a:p>
            <a:pPr indent="0" lvl="0" marL="0" rtl="0" algn="l">
              <a:lnSpc>
                <a:spcPct val="115000"/>
              </a:lnSpc>
              <a:spcBef>
                <a:spcPts val="10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Span of control: 5 to 8 people for each manager</a:t>
            </a:r>
            <a:endParaRPr/>
          </a:p>
          <a:p>
            <a:pPr indent="-311150" lvl="0" marL="457200" rtl="0" algn="l">
              <a:spcBef>
                <a:spcPts val="1000"/>
              </a:spcBef>
              <a:spcAft>
                <a:spcPts val="0"/>
              </a:spcAft>
              <a:buSzPts val="1300"/>
              <a:buChar char="➔"/>
            </a:pPr>
            <a:r>
              <a:rPr lang="en"/>
              <a:t>Line managers with small teams, set planning rituals</a:t>
            </a:r>
            <a:endParaRPr/>
          </a:p>
          <a:p>
            <a:pPr indent="-311150" lvl="0" marL="457200" rtl="0" algn="l">
              <a:spcBef>
                <a:spcPts val="1000"/>
              </a:spcBef>
              <a:spcAft>
                <a:spcPts val="0"/>
              </a:spcAft>
              <a:buSzPts val="1300"/>
              <a:buChar char="➔"/>
            </a:pPr>
            <a:r>
              <a:rPr lang="en"/>
              <a:t>Engineering managers supporting line managers with clear metrics and </a:t>
            </a:r>
            <a:r>
              <a:rPr lang="en"/>
              <a:t>quarterly</a:t>
            </a:r>
            <a:r>
              <a:rPr lang="en"/>
              <a:t> planning</a:t>
            </a:r>
            <a:endParaRPr/>
          </a:p>
          <a:p>
            <a:pPr indent="-311150" lvl="0" marL="457200" rtl="0" algn="l">
              <a:spcBef>
                <a:spcPts val="1000"/>
              </a:spcBef>
              <a:spcAft>
                <a:spcPts val="0"/>
              </a:spcAft>
              <a:buSzPts val="1300"/>
              <a:buChar char="➔"/>
            </a:pPr>
            <a:r>
              <a:rPr lang="en"/>
              <a:t>Standard stacks and technology</a:t>
            </a:r>
            <a:endParaRPr/>
          </a:p>
          <a:p>
            <a:pPr indent="-311150" lvl="0" marL="457200" rtl="0" algn="l">
              <a:spcBef>
                <a:spcPts val="1000"/>
              </a:spcBef>
              <a:spcAft>
                <a:spcPts val="0"/>
              </a:spcAft>
              <a:buSzPts val="1300"/>
              <a:buChar char="➔"/>
            </a:pPr>
            <a:r>
              <a:rPr lang="en"/>
              <a:t>Management training process: "An Elegant Puzzle" can provide common ground on what is expected from a manager</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77" name="Google Shape;277;p4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Healthy teams </a:t>
            </a:r>
            <a:endParaRPr sz="3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Teams and culture</a:t>
            </a:r>
            <a:endParaRPr sz="3000"/>
          </a:p>
        </p:txBody>
      </p:sp>
      <p:sp>
        <p:nvSpPr>
          <p:cNvPr id="283" name="Google Shape;283;p4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Assess healthy and </a:t>
            </a:r>
            <a:r>
              <a:rPr lang="en"/>
              <a:t>unhealthy</a:t>
            </a:r>
            <a:r>
              <a:rPr lang="en"/>
              <a:t> teams</a:t>
            </a:r>
            <a:endParaRPr/>
          </a:p>
          <a:p>
            <a:pPr indent="-298450" lvl="1" marL="914400" rtl="0" algn="l">
              <a:spcBef>
                <a:spcPts val="1000"/>
              </a:spcBef>
              <a:spcAft>
                <a:spcPts val="0"/>
              </a:spcAft>
              <a:buSzPts val="1100"/>
              <a:buChar char="◆"/>
            </a:pPr>
            <a:r>
              <a:rPr lang="en"/>
              <a:t>Teams with less than 3 people, lead included</a:t>
            </a:r>
            <a:endParaRPr/>
          </a:p>
          <a:p>
            <a:pPr indent="-298450" lvl="1" marL="914400" rtl="0" algn="l">
              <a:spcBef>
                <a:spcPts val="1000"/>
              </a:spcBef>
              <a:spcAft>
                <a:spcPts val="0"/>
              </a:spcAft>
              <a:buSzPts val="1100"/>
              <a:buChar char="◆"/>
            </a:pPr>
            <a:r>
              <a:rPr lang="en"/>
              <a:t>Teams with high churn may lack purpose or leadership</a:t>
            </a:r>
            <a:endParaRPr/>
          </a:p>
          <a:p>
            <a:pPr indent="-311150" lvl="0" marL="457200" rtl="0" algn="l">
              <a:spcBef>
                <a:spcPts val="1000"/>
              </a:spcBef>
              <a:spcAft>
                <a:spcPts val="0"/>
              </a:spcAft>
              <a:buSzPts val="1300"/>
              <a:buChar char="➔"/>
            </a:pPr>
            <a:r>
              <a:rPr lang="en"/>
              <a:t>Set the management culture right, ensure a good onboard process</a:t>
            </a:r>
            <a:endParaRPr/>
          </a:p>
          <a:p>
            <a:pPr indent="-298450" lvl="1" marL="914400" rtl="0" algn="l">
              <a:spcBef>
                <a:spcPts val="1000"/>
              </a:spcBef>
              <a:spcAft>
                <a:spcPts val="0"/>
              </a:spcAft>
              <a:buSzPts val="1100"/>
              <a:buChar char="◆"/>
            </a:pPr>
            <a:r>
              <a:rPr lang="en"/>
              <a:t>90 days to be productive</a:t>
            </a:r>
            <a:endParaRPr/>
          </a:p>
          <a:p>
            <a:pPr indent="-298450" lvl="1" marL="914400" rtl="0" algn="l">
              <a:spcBef>
                <a:spcPts val="1000"/>
              </a:spcBef>
              <a:spcAft>
                <a:spcPts val="0"/>
              </a:spcAft>
              <a:buSzPts val="1100"/>
              <a:buChar char="◆"/>
            </a:pPr>
            <a:r>
              <a:rPr lang="en"/>
              <a:t>First week should be directed to learn business, platform, how to deploy, finish your setup</a:t>
            </a:r>
            <a:endParaRPr/>
          </a:p>
          <a:p>
            <a:pPr indent="-311150" lvl="0" marL="457200" rtl="0" algn="l">
              <a:spcBef>
                <a:spcPts val="1000"/>
              </a:spcBef>
              <a:spcAft>
                <a:spcPts val="0"/>
              </a:spcAft>
              <a:buSzPts val="1300"/>
              <a:buChar char="➔"/>
            </a:pPr>
            <a:r>
              <a:rPr lang="en"/>
              <a:t>Hire for good teams that solve critical business needs, not for sales, features or ad-hoc projects</a:t>
            </a:r>
            <a:endParaRPr/>
          </a:p>
          <a:p>
            <a:pPr indent="-298450" lvl="1" marL="914400" rtl="0" algn="l">
              <a:spcBef>
                <a:spcPts val="1000"/>
              </a:spcBef>
              <a:spcAft>
                <a:spcPts val="0"/>
              </a:spcAft>
              <a:buSzPts val="1100"/>
              <a:buChar char="◆"/>
            </a:pPr>
            <a:r>
              <a:rPr lang="en"/>
              <a:t>Check the culture before putting up referrals</a:t>
            </a:r>
            <a:endParaRPr/>
          </a:p>
          <a:p>
            <a:pPr indent="-298450" lvl="1" marL="914400" rtl="0" algn="l">
              <a:spcBef>
                <a:spcPts val="1000"/>
              </a:spcBef>
              <a:spcAft>
                <a:spcPts val="0"/>
              </a:spcAft>
              <a:buSzPts val="1100"/>
              <a:buChar char="◆"/>
            </a:pPr>
            <a:r>
              <a:rPr lang="en"/>
              <a:t>Look for diversity</a:t>
            </a:r>
            <a:endParaRPr/>
          </a:p>
          <a:p>
            <a:pPr indent="0" lvl="0" marL="0" rtl="0" algn="l">
              <a:spcBef>
                <a:spcPts val="1000"/>
              </a:spcBef>
              <a:spcAft>
                <a:spcPts val="10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Be mindful</a:t>
            </a:r>
            <a:endParaRPr sz="3000"/>
          </a:p>
        </p:txBody>
      </p:sp>
      <p:sp>
        <p:nvSpPr>
          <p:cNvPr id="289" name="Google Shape;289;p4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What brought you here is not guaranteed to work in the future</a:t>
            </a:r>
            <a:endParaRPr/>
          </a:p>
          <a:p>
            <a:pPr indent="-311150" lvl="0" marL="457200" rtl="0" algn="l">
              <a:spcBef>
                <a:spcPts val="1000"/>
              </a:spcBef>
              <a:spcAft>
                <a:spcPts val="0"/>
              </a:spcAft>
              <a:buSzPts val="1300"/>
              <a:buChar char="➔"/>
            </a:pPr>
            <a:r>
              <a:rPr lang="en"/>
              <a:t>Look how the new generations work, learn with them</a:t>
            </a:r>
            <a:endParaRPr/>
          </a:p>
          <a:p>
            <a:pPr indent="-298450" lvl="1" marL="914400" rtl="0" algn="l">
              <a:spcBef>
                <a:spcPts val="1000"/>
              </a:spcBef>
              <a:spcAft>
                <a:spcPts val="0"/>
              </a:spcAft>
              <a:buSzPts val="1100"/>
              <a:buChar char="◆"/>
            </a:pPr>
            <a:r>
              <a:rPr lang="en"/>
              <a:t>Drop the "millenials" bs</a:t>
            </a:r>
            <a:endParaRPr/>
          </a:p>
          <a:p>
            <a:pPr indent="-311150" lvl="0" marL="457200" rtl="0" algn="l">
              <a:spcBef>
                <a:spcPts val="1000"/>
              </a:spcBef>
              <a:spcAft>
                <a:spcPts val="0"/>
              </a:spcAft>
              <a:buSzPts val="1300"/>
              <a:buChar char="➔"/>
            </a:pPr>
            <a:r>
              <a:rPr lang="en"/>
              <a:t>People is important, technology is a side-effect</a:t>
            </a:r>
            <a:endParaRPr/>
          </a:p>
          <a:p>
            <a:pPr indent="-311150" lvl="0" marL="457200" rtl="0" algn="l">
              <a:spcBef>
                <a:spcPts val="1000"/>
              </a:spcBef>
              <a:spcAft>
                <a:spcPts val="0"/>
              </a:spcAft>
              <a:buSzPts val="1300"/>
              <a:buChar char="➔"/>
            </a:pPr>
            <a:r>
              <a:rPr lang="en"/>
              <a:t>Money can</a:t>
            </a:r>
            <a:r>
              <a:rPr lang="en"/>
              <a:t>'t buy everything but helps a lot</a:t>
            </a:r>
            <a:endParaRPr/>
          </a:p>
          <a:p>
            <a:pPr indent="-311150" lvl="0" marL="457200" rtl="0" algn="l">
              <a:spcBef>
                <a:spcPts val="1000"/>
              </a:spcBef>
              <a:spcAft>
                <a:spcPts val="0"/>
              </a:spcAft>
              <a:buSzPts val="1300"/>
              <a:buChar char="➔"/>
            </a:pPr>
            <a:r>
              <a:rPr lang="en"/>
              <a:t>Don't be petty, don't save on tools that help your team</a:t>
            </a:r>
            <a:endParaRPr/>
          </a:p>
          <a:p>
            <a:pPr indent="-311150" lvl="0" marL="457200" rtl="0" algn="l">
              <a:spcBef>
                <a:spcPts val="1000"/>
              </a:spcBef>
              <a:spcAft>
                <a:spcPts val="1000"/>
              </a:spcAft>
              <a:buSzPts val="1300"/>
              <a:buChar char="➔"/>
            </a:pPr>
            <a:r>
              <a:rPr lang="en"/>
              <a:t>You are the outsider, people always think the past is better than it really was. They will probably blame you for change at some point. Breathe.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Why a field guide ?</a:t>
            </a:r>
            <a:endParaRPr sz="3000"/>
          </a:p>
          <a:p>
            <a:pPr indent="0" lvl="0" marL="0" rtl="0" algn="l">
              <a:spcBef>
                <a:spcPts val="0"/>
              </a:spcBef>
              <a:spcAft>
                <a:spcPts val="0"/>
              </a:spcAft>
              <a:buNone/>
            </a:pPr>
            <a:r>
              <a:t/>
            </a:r>
            <a:endParaRPr sz="3000"/>
          </a:p>
        </p:txBody>
      </p:sp>
      <p:sp>
        <p:nvSpPr>
          <p:cNvPr id="102" name="Google Shape;102;p18"/>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a:t>
            </a:r>
            <a:r>
              <a:rPr lang="en"/>
              <a:t>'ve been through a couple of companies in the recent past,ranging from more traditional to tech startups. </a:t>
            </a:r>
            <a:endParaRPr/>
          </a:p>
          <a:p>
            <a:pPr indent="0" lvl="0" marL="0" rtl="0" algn="l">
              <a:lnSpc>
                <a:spcPct val="115000"/>
              </a:lnSpc>
              <a:spcBef>
                <a:spcPts val="1000"/>
              </a:spcBef>
              <a:spcAft>
                <a:spcPts val="0"/>
              </a:spcAft>
              <a:buNone/>
            </a:pPr>
            <a:r>
              <a:rPr lang="en"/>
              <a:t>I tried to summarize what I've learned to help tech leads, engineering managers, directors and CTOs.</a:t>
            </a:r>
            <a:endParaRPr/>
          </a:p>
          <a:p>
            <a:pPr indent="0" lvl="0" marL="0" rtl="0" algn="l">
              <a:lnSpc>
                <a:spcPct val="115000"/>
              </a:lnSpc>
              <a:spcBef>
                <a:spcPts val="1000"/>
              </a:spcBef>
              <a:spcAft>
                <a:spcPts val="0"/>
              </a:spcAft>
              <a:buNone/>
            </a:pPr>
            <a:r>
              <a:rPr lang="en"/>
              <a:t>I've had good and rough starts (same for endings), but I also had great teams and projects that makes me proud. </a:t>
            </a:r>
            <a:br>
              <a:rPr lang="en"/>
            </a:br>
            <a:br>
              <a:rPr lang="en"/>
            </a:br>
            <a:r>
              <a:rPr lang="en"/>
              <a:t>All in all, this made me think that we work with people and that tech is a side effect. </a:t>
            </a:r>
            <a:br>
              <a:rPr lang="en"/>
            </a:br>
            <a:br>
              <a:rPr lang="en"/>
            </a:br>
            <a:r>
              <a:rPr lang="en"/>
              <a:t>If we are mindful of some important things while we join a new team, our life will be simpler and easier. And as a field guide goes, this is what I do to make my life simpler. </a:t>
            </a:r>
            <a:endParaRPr/>
          </a:p>
          <a:p>
            <a:pPr indent="0" lvl="0" marL="0" rtl="0" algn="l">
              <a:lnSpc>
                <a:spcPct val="115000"/>
              </a:lnSpc>
              <a:spcBef>
                <a:spcPts val="1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300" y="500925"/>
            <a:ext cx="3704400" cy="7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90 days</a:t>
            </a:r>
            <a:r>
              <a:rPr lang="en" sz="3000"/>
              <a:t> </a:t>
            </a:r>
            <a:endParaRPr sz="3000"/>
          </a:p>
        </p:txBody>
      </p:sp>
      <p:sp>
        <p:nvSpPr>
          <p:cNvPr id="108" name="Google Shape;108;p1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Measure</a:t>
            </a:r>
            <a:endParaRPr b="1" sz="1600">
              <a:solidFill>
                <a:schemeClr val="dk1"/>
              </a:solidFill>
            </a:endParaRPr>
          </a:p>
          <a:p>
            <a:pPr indent="0" lvl="0" marL="0" rtl="0" algn="l">
              <a:spcBef>
                <a:spcPts val="1000"/>
              </a:spcBef>
              <a:spcAft>
                <a:spcPts val="0"/>
              </a:spcAft>
              <a:buNone/>
            </a:pPr>
            <a:r>
              <a:rPr b="1" lang="en" sz="1600">
                <a:solidFill>
                  <a:schemeClr val="dk1"/>
                </a:solidFill>
              </a:rPr>
              <a:t>Challenges</a:t>
            </a:r>
            <a:endParaRPr b="1" sz="1600">
              <a:solidFill>
                <a:schemeClr val="dk1"/>
              </a:solidFill>
            </a:endParaRPr>
          </a:p>
          <a:p>
            <a:pPr indent="0" lvl="0" marL="0" rtl="0" algn="l">
              <a:spcBef>
                <a:spcPts val="1000"/>
              </a:spcBef>
              <a:spcAft>
                <a:spcPts val="0"/>
              </a:spcAft>
              <a:buNone/>
            </a:pPr>
            <a:r>
              <a:rPr b="1" lang="en" sz="1600">
                <a:solidFill>
                  <a:schemeClr val="dk1"/>
                </a:solidFill>
              </a:rPr>
              <a:t>Team structure</a:t>
            </a:r>
            <a:endParaRPr b="1" sz="1600">
              <a:solidFill>
                <a:schemeClr val="dk1"/>
              </a:solidFill>
            </a:endParaRPr>
          </a:p>
          <a:p>
            <a:pPr indent="0" lvl="0" marL="0" rtl="0" algn="l">
              <a:spcBef>
                <a:spcPts val="1000"/>
              </a:spcBef>
              <a:spcAft>
                <a:spcPts val="0"/>
              </a:spcAft>
              <a:buNone/>
            </a:pPr>
            <a:r>
              <a:rPr b="1" lang="en" sz="1600">
                <a:solidFill>
                  <a:schemeClr val="dk1"/>
                </a:solidFill>
              </a:rPr>
              <a:t>How delivery happens</a:t>
            </a:r>
            <a:endParaRPr b="1" sz="1600">
              <a:solidFill>
                <a:schemeClr val="dk1"/>
              </a:solidFill>
            </a:endParaRPr>
          </a:p>
          <a:p>
            <a:pPr indent="0" lvl="0" marL="0" rtl="0" algn="l">
              <a:spcBef>
                <a:spcPts val="1000"/>
              </a:spcBef>
              <a:spcAft>
                <a:spcPts val="0"/>
              </a:spcAft>
              <a:buNone/>
            </a:pPr>
            <a:r>
              <a:rPr b="1" lang="en" sz="1600">
                <a:solidFill>
                  <a:schemeClr val="dk1"/>
                </a:solidFill>
              </a:rPr>
              <a:t>Closing advices</a:t>
            </a:r>
            <a:endParaRPr b="1" sz="1600">
              <a:solidFill>
                <a:schemeClr val="dk1"/>
              </a:solidFill>
            </a:endParaRPr>
          </a:p>
          <a:p>
            <a:pPr indent="0" lvl="0" marL="0" rtl="0" algn="l">
              <a:spcBef>
                <a:spcPts val="1000"/>
              </a:spcBef>
              <a:spcAft>
                <a:spcPts val="0"/>
              </a:spcAft>
              <a:buNone/>
            </a:pPr>
            <a:r>
              <a:t/>
            </a:r>
            <a:endParaRPr/>
          </a:p>
          <a:p>
            <a:pPr indent="0" lvl="0" marL="0" rtl="0" algn="l">
              <a:lnSpc>
                <a:spcPct val="115000"/>
              </a:lnSpc>
              <a:spcBef>
                <a:spcPts val="1600"/>
              </a:spcBef>
              <a:spcAft>
                <a:spcPts val="1600"/>
              </a:spcAft>
              <a:buNone/>
            </a:pPr>
            <a:r>
              <a:t/>
            </a:r>
            <a:endParaRPr/>
          </a:p>
        </p:txBody>
      </p:sp>
      <p:sp>
        <p:nvSpPr>
          <p:cNvPr id="109" name="Google Shape;109;p19"/>
          <p:cNvSpPr txBox="1"/>
          <p:nvPr>
            <p:ph type="title"/>
          </p:nvPr>
        </p:nvSpPr>
        <p:spPr>
          <a:xfrm>
            <a:off x="311300" y="1255125"/>
            <a:ext cx="3704400" cy="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Concerns and what to look for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Deployment Frequency</a:t>
            </a:r>
            <a:endParaRPr/>
          </a:p>
          <a:p>
            <a:pPr indent="-311150" lvl="0" marL="457200" rtl="0" algn="l">
              <a:spcBef>
                <a:spcPts val="1000"/>
              </a:spcBef>
              <a:spcAft>
                <a:spcPts val="0"/>
              </a:spcAft>
              <a:buSzPts val="1300"/>
              <a:buChar char="➔"/>
            </a:pPr>
            <a:r>
              <a:rPr lang="en"/>
              <a:t>Lead time for changes</a:t>
            </a:r>
            <a:endParaRPr/>
          </a:p>
          <a:p>
            <a:pPr indent="-311150" lvl="0" marL="457200" rtl="0" algn="l">
              <a:spcBef>
                <a:spcPts val="1000"/>
              </a:spcBef>
              <a:spcAft>
                <a:spcPts val="0"/>
              </a:spcAft>
              <a:buSzPts val="1300"/>
              <a:buChar char="➔"/>
            </a:pPr>
            <a:r>
              <a:rPr lang="en"/>
              <a:t>MTTR</a:t>
            </a:r>
            <a:endParaRPr/>
          </a:p>
          <a:p>
            <a:pPr indent="-311150" lvl="0" marL="457200" rtl="0" algn="l">
              <a:spcBef>
                <a:spcPts val="1000"/>
              </a:spcBef>
              <a:spcAft>
                <a:spcPts val="0"/>
              </a:spcAft>
              <a:buSzPts val="1300"/>
              <a:buChar char="➔"/>
            </a:pPr>
            <a:r>
              <a:rPr lang="en"/>
              <a:t>Change Rate Failure</a:t>
            </a:r>
            <a:endParaRPr/>
          </a:p>
          <a:p>
            <a:pPr indent="-311150" lvl="0" marL="457200" rtl="0" algn="l">
              <a:spcBef>
                <a:spcPts val="1000"/>
              </a:spcBef>
              <a:spcAft>
                <a:spcPts val="0"/>
              </a:spcAft>
              <a:buSzPts val="1300"/>
              <a:buChar char="➔"/>
            </a:pPr>
            <a:r>
              <a:rPr lang="en"/>
              <a:t>Incidents </a:t>
            </a:r>
            <a:endParaRPr/>
          </a:p>
          <a:p>
            <a:pPr indent="-311150" lvl="0" marL="457200" rtl="0" algn="l">
              <a:spcBef>
                <a:spcPts val="1000"/>
              </a:spcBef>
              <a:spcAft>
                <a:spcPts val="0"/>
              </a:spcAft>
              <a:buSzPts val="1300"/>
              <a:buChar char="➔"/>
            </a:pPr>
            <a:r>
              <a:rPr lang="en"/>
              <a:t>Cloud Economics (monthly/yearly cloud expenses, licenses costs, support and enterprise deals)</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20" name="Google Shape;120;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Engineering Delivery Metrics</a:t>
            </a:r>
            <a:endParaRPr sz="3000"/>
          </a:p>
        </p:txBody>
      </p:sp>
      <p:sp>
        <p:nvSpPr>
          <p:cNvPr id="121" name="Google Shape;121;p21"/>
          <p:cNvSpPr txBox="1"/>
          <p:nvPr>
            <p:ph type="title"/>
          </p:nvPr>
        </p:nvSpPr>
        <p:spPr>
          <a:xfrm>
            <a:off x="311725" y="1513875"/>
            <a:ext cx="3704400" cy="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How to baseline delivery across diff orgs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the current </a:t>
            </a:r>
            <a:r>
              <a:rPr lang="en"/>
              <a:t> organization work ?( teams, squads or tribes)</a:t>
            </a:r>
            <a:endParaRPr/>
          </a:p>
          <a:p>
            <a:pPr indent="-311150" lvl="0" marL="457200" rtl="0" algn="l">
              <a:spcBef>
                <a:spcPts val="1000"/>
              </a:spcBef>
              <a:spcAft>
                <a:spcPts val="0"/>
              </a:spcAft>
              <a:buSzPts val="1300"/>
              <a:buChar char="➔"/>
            </a:pPr>
            <a:r>
              <a:rPr lang="en"/>
              <a:t>How many unhealthy teams: no manager, stretched  managers, no product manager</a:t>
            </a:r>
            <a:endParaRPr/>
          </a:p>
          <a:p>
            <a:pPr indent="-311150" lvl="0" marL="457200" rtl="0" algn="l">
              <a:spcBef>
                <a:spcPts val="1000"/>
              </a:spcBef>
              <a:spcAft>
                <a:spcPts val="0"/>
              </a:spcAft>
              <a:buSzPts val="1300"/>
              <a:buChar char="➔"/>
            </a:pPr>
            <a:r>
              <a:rPr lang="en"/>
              <a:t>Work distribution issues: work that should be done elsewhere, duplicated work, prioritisation</a:t>
            </a:r>
            <a:endParaRPr/>
          </a:p>
          <a:p>
            <a:pPr indent="-311150" lvl="0" marL="457200" rtl="0" algn="l">
              <a:spcBef>
                <a:spcPts val="1000"/>
              </a:spcBef>
              <a:spcAft>
                <a:spcPts val="0"/>
              </a:spcAft>
              <a:buSzPts val="1300"/>
              <a:buChar char="➔"/>
            </a:pPr>
            <a:r>
              <a:rPr lang="en"/>
              <a:t>What is the priority definition between engineering and products ?</a:t>
            </a:r>
            <a:endParaRPr/>
          </a:p>
          <a:p>
            <a:pPr indent="-311150" lvl="0" marL="457200" rtl="0" algn="l">
              <a:spcBef>
                <a:spcPts val="1000"/>
              </a:spcBef>
              <a:spcAft>
                <a:spcPts val="0"/>
              </a:spcAft>
              <a:buSzPts val="1300"/>
              <a:buChar char="➔"/>
            </a:pPr>
            <a:r>
              <a:rPr lang="en"/>
              <a:t>What is the decision making process (RFC, </a:t>
            </a:r>
            <a:r>
              <a:rPr lang="en"/>
              <a:t>committee, go horse </a:t>
            </a:r>
            <a:r>
              <a:rPr lang="en"/>
              <a:t>?) </a:t>
            </a:r>
            <a:endParaRPr/>
          </a:p>
          <a:p>
            <a:pPr indent="-311150" lvl="0" marL="457200" rtl="0" algn="l">
              <a:spcBef>
                <a:spcPts val="1000"/>
              </a:spcBef>
              <a:spcAft>
                <a:spcPts val="0"/>
              </a:spcAft>
              <a:buSzPts val="1300"/>
              <a:buChar char="➔"/>
            </a:pPr>
            <a:r>
              <a:rPr lang="en"/>
              <a:t>Are there clear levelling for ICs and Managers ?</a:t>
            </a:r>
            <a:endParaRPr/>
          </a:p>
          <a:p>
            <a:pPr indent="0" lvl="0" marL="0" rtl="0" algn="l">
              <a:spcBef>
                <a:spcPts val="1000"/>
              </a:spcBef>
              <a:spcAft>
                <a:spcPts val="1000"/>
              </a:spcAft>
              <a:buNone/>
            </a:pPr>
            <a:r>
              <a:t/>
            </a:r>
            <a:endParaRPr/>
          </a:p>
        </p:txBody>
      </p:sp>
      <p:sp>
        <p:nvSpPr>
          <p:cNvPr id="127" name="Google Shape;127;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Team</a:t>
            </a:r>
            <a:r>
              <a:rPr lang="en" sz="3000"/>
              <a:t> Metrics</a:t>
            </a:r>
            <a:endParaRPr sz="3000"/>
          </a:p>
        </p:txBody>
      </p:sp>
      <p:sp>
        <p:nvSpPr>
          <p:cNvPr id="128" name="Google Shape;128;p22"/>
          <p:cNvSpPr txBox="1"/>
          <p:nvPr>
            <p:ph type="title"/>
          </p:nvPr>
        </p:nvSpPr>
        <p:spPr>
          <a:xfrm>
            <a:off x="311725" y="1513875"/>
            <a:ext cx="3704400" cy="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is a good team ? Where does the work flows from (and to)</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is hiring organized ? Is everyone helping ? What are the goals ?</a:t>
            </a:r>
            <a:endParaRPr/>
          </a:p>
          <a:p>
            <a:pPr indent="-311150" lvl="0" marL="457200" rtl="0" algn="l">
              <a:spcBef>
                <a:spcPts val="1000"/>
              </a:spcBef>
              <a:spcAft>
                <a:spcPts val="0"/>
              </a:spcAft>
              <a:buSzPts val="1300"/>
              <a:buChar char="➔"/>
            </a:pPr>
            <a:r>
              <a:rPr lang="en"/>
              <a:t>Are functions hidden (infosec done by a SRE, prioritisation done by committees) ?</a:t>
            </a:r>
            <a:endParaRPr/>
          </a:p>
          <a:p>
            <a:pPr indent="-311150" lvl="0" marL="457200" rtl="0" algn="l">
              <a:spcBef>
                <a:spcPts val="1000"/>
              </a:spcBef>
              <a:spcAft>
                <a:spcPts val="0"/>
              </a:spcAft>
              <a:buSzPts val="1300"/>
              <a:buChar char="➔"/>
            </a:pPr>
            <a:r>
              <a:rPr lang="en"/>
              <a:t>Any functions dependent on a single individual ? (e.g. the person that knows legacy code or how to deploy, or point of contact to solve an issue)</a:t>
            </a:r>
            <a:endParaRPr/>
          </a:p>
          <a:p>
            <a:pPr indent="-311150" lvl="0" marL="457200" rtl="0" algn="l">
              <a:spcBef>
                <a:spcPts val="1000"/>
              </a:spcBef>
              <a:spcAft>
                <a:spcPts val="0"/>
              </a:spcAft>
              <a:buSzPts val="1300"/>
              <a:buChar char="➔"/>
            </a:pPr>
            <a:r>
              <a:rPr lang="en"/>
              <a:t>Any team missing ? Infosec, SRE or Platform infrastructure, Engineering tools, Data engineering, Data Science,  Product Engineering, Digital channels, Notifications teams</a:t>
            </a:r>
            <a:endParaRPr/>
          </a:p>
          <a:p>
            <a:pPr indent="-311150" lvl="0" marL="457200" rtl="0" algn="l">
              <a:spcBef>
                <a:spcPts val="1000"/>
              </a:spcBef>
              <a:spcAft>
                <a:spcPts val="0"/>
              </a:spcAft>
              <a:buSzPts val="1300"/>
              <a:buChar char="➔"/>
            </a:pPr>
            <a:r>
              <a:rPr lang="en"/>
              <a:t>Is remote work allowed ? Is it successful ?</a:t>
            </a:r>
            <a:endParaRPr/>
          </a:p>
          <a:p>
            <a:pPr indent="0" lvl="0" marL="45720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134" name="Google Shape;134;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HR and Engineering Org</a:t>
            </a:r>
            <a:r>
              <a:rPr lang="en" sz="3000"/>
              <a:t> insights</a:t>
            </a:r>
            <a:endParaRPr sz="3000"/>
          </a:p>
        </p:txBody>
      </p:sp>
      <p:sp>
        <p:nvSpPr>
          <p:cNvPr id="135" name="Google Shape;135;p23"/>
          <p:cNvSpPr txBox="1"/>
          <p:nvPr>
            <p:ph type="title"/>
          </p:nvPr>
        </p:nvSpPr>
        <p:spPr>
          <a:xfrm>
            <a:off x="311725" y="2308725"/>
            <a:ext cx="3704400" cy="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Grey areas, risks and what's everyone thinking about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