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62" r:id="rId5"/>
    <p:sldId id="284" r:id="rId6"/>
    <p:sldId id="283" r:id="rId7"/>
    <p:sldId id="265" r:id="rId8"/>
    <p:sldId id="285" r:id="rId9"/>
    <p:sldId id="263" r:id="rId10"/>
    <p:sldId id="286" r:id="rId11"/>
    <p:sldId id="266" r:id="rId12"/>
    <p:sldId id="288" r:id="rId13"/>
    <p:sldId id="287" r:id="rId14"/>
    <p:sldId id="290" r:id="rId15"/>
    <p:sldId id="291" r:id="rId16"/>
    <p:sldId id="296" r:id="rId17"/>
    <p:sldId id="292" r:id="rId18"/>
    <p:sldId id="293" r:id="rId19"/>
    <p:sldId id="268" r:id="rId20"/>
    <p:sldId id="294" r:id="rId21"/>
    <p:sldId id="295" r:id="rId22"/>
    <p:sldId id="282" r:id="rId23"/>
  </p:sldIdLst>
  <p:sldSz cx="6858000" cy="51435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B"/>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74" autoAdjust="0"/>
    <p:restoredTop sz="80475"/>
  </p:normalViewPr>
  <p:slideViewPr>
    <p:cSldViewPr snapToGrid="0">
      <p:cViewPr varScale="1">
        <p:scale>
          <a:sx n="119" d="100"/>
          <a:sy n="119" d="100"/>
        </p:scale>
        <p:origin x="1320" y="1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37555-8D55-FB45-8660-295056D3F3B8}" type="datetimeFigureOut">
              <a:rPr kumimoji="1" lang="zh-CN" altLang="en-US" smtClean="0"/>
              <a:t>2019/1/9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24677-0556-F14D-B958-D408FF3388DB}" type="slidenum">
              <a:rPr kumimoji="1" lang="zh-CN" altLang="en-US" smtClean="0"/>
              <a:t>‹#›</a:t>
            </a:fld>
            <a:endParaRPr kumimoji="1" lang="zh-CN" altLang="en-US"/>
          </a:p>
        </p:txBody>
      </p:sp>
    </p:spTree>
    <p:extLst>
      <p:ext uri="{BB962C8B-B14F-4D97-AF65-F5344CB8AC3E}">
        <p14:creationId xmlns:p14="http://schemas.microsoft.com/office/powerpoint/2010/main" val="257921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各位老师大家好，我是徐玮豪，我的导师是方老师，今天开题的题目是基于移动边缘计算的细粒度任务迁移策略研究</a:t>
            </a: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a:t>
            </a:fld>
            <a:endParaRPr kumimoji="1" lang="zh-CN" altLang="en-US"/>
          </a:p>
        </p:txBody>
      </p:sp>
    </p:spTree>
    <p:extLst>
      <p:ext uri="{BB962C8B-B14F-4D97-AF65-F5344CB8AC3E}">
        <p14:creationId xmlns:p14="http://schemas.microsoft.com/office/powerpoint/2010/main" val="202935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1" dirty="0">
                <a:latin typeface="微软雅黑" panose="020B0503020204020204" pitchFamily="34" charset="-122"/>
                <a:ea typeface="微软雅黑" panose="020B0503020204020204" pitchFamily="34" charset="-122"/>
              </a:rPr>
              <a:t>首先我会介绍我所建立的任务模型。在模型的选择上，我将使用的是部分计算迁移模型，可以用三个变量 </a:t>
            </a:r>
            <a:r>
              <a:rPr lang="en-US" altLang="zh-CN" sz="1200" b="1" dirty="0" err="1">
                <a:latin typeface="微软雅黑" panose="020B0503020204020204" pitchFamily="34" charset="-122"/>
                <a:ea typeface="微软雅黑" panose="020B0503020204020204" pitchFamily="34" charset="-122"/>
              </a:rPr>
              <a:t>L,τ,X</a:t>
            </a:r>
            <a:r>
              <a:rPr lang="zh-CN" altLang="en-US" sz="1200" b="1" dirty="0">
                <a:latin typeface="微软雅黑" panose="020B0503020204020204" pitchFamily="34" charset="-122"/>
                <a:ea typeface="微软雅黑" panose="020B0503020204020204" pitchFamily="34" charset="-122"/>
              </a:rPr>
              <a:t>表示。其中</a:t>
            </a:r>
            <a:r>
              <a:rPr lang="en-US" altLang="zh-CN" sz="1200" b="1" dirty="0">
                <a:latin typeface="微软雅黑" panose="020B0503020204020204" pitchFamily="34" charset="-122"/>
                <a:ea typeface="微软雅黑" panose="020B0503020204020204" pitchFamily="34" charset="-122"/>
              </a:rPr>
              <a:t>L</a:t>
            </a:r>
            <a:r>
              <a:rPr lang="zh-CN" altLang="en-US" sz="1200" b="1" dirty="0">
                <a:latin typeface="微软雅黑" panose="020B0503020204020204" pitchFamily="34" charset="-122"/>
                <a:ea typeface="微软雅黑" panose="020B0503020204020204" pitchFamily="34" charset="-122"/>
              </a:rPr>
              <a:t>为任务输入数据大小（以</a:t>
            </a:r>
            <a:r>
              <a:rPr lang="en-US" altLang="zh-CN" sz="1200" b="1" dirty="0">
                <a:latin typeface="微软雅黑" panose="020B0503020204020204" pitchFamily="34" charset="-122"/>
                <a:ea typeface="微软雅黑" panose="020B0503020204020204" pitchFamily="34" charset="-122"/>
              </a:rPr>
              <a:t>bit</a:t>
            </a:r>
            <a:r>
              <a:rPr lang="zh-CN" altLang="en-US" sz="1200" b="1" dirty="0">
                <a:latin typeface="微软雅黑" panose="020B0503020204020204" pitchFamily="34" charset="-122"/>
                <a:ea typeface="微软雅黑" panose="020B0503020204020204" pitchFamily="34" charset="-122"/>
              </a:rPr>
              <a:t>为单位），</a:t>
            </a:r>
            <a:r>
              <a:rPr lang="en-US" altLang="zh-CN" sz="1200" b="1" dirty="0" err="1">
                <a:latin typeface="微软雅黑" panose="020B0503020204020204" pitchFamily="34" charset="-122"/>
                <a:ea typeface="微软雅黑" panose="020B0503020204020204" pitchFamily="34" charset="-122"/>
              </a:rPr>
              <a:t>τ</a:t>
            </a:r>
            <a:r>
              <a:rPr lang="zh-CN" altLang="en-US" sz="1200" b="1" dirty="0">
                <a:latin typeface="微软雅黑" panose="020B0503020204020204" pitchFamily="34" charset="-122"/>
                <a:ea typeface="微软雅黑" panose="020B0503020204020204" pitchFamily="34" charset="-122"/>
              </a:rPr>
              <a:t>为完成期限（以</a:t>
            </a:r>
            <a:r>
              <a:rPr lang="en-US" altLang="zh-CN" sz="1200" b="1" dirty="0">
                <a:latin typeface="微软雅黑" panose="020B0503020204020204" pitchFamily="34" charset="-122"/>
                <a:ea typeface="微软雅黑" panose="020B0503020204020204" pitchFamily="34" charset="-122"/>
              </a:rPr>
              <a:t>s</a:t>
            </a:r>
            <a:r>
              <a:rPr lang="zh-CN" altLang="en-US" sz="1200" b="1" dirty="0">
                <a:latin typeface="微软雅黑" panose="020B0503020204020204" pitchFamily="34" charset="-122"/>
                <a:ea typeface="微软雅黑" panose="020B0503020204020204" pitchFamily="34" charset="-122"/>
              </a:rPr>
              <a:t>为单位），</a:t>
            </a:r>
            <a:r>
              <a:rPr lang="en-US" altLang="zh-CN" sz="1200" b="1" dirty="0">
                <a:latin typeface="微软雅黑" panose="020B0503020204020204" pitchFamily="34" charset="-122"/>
                <a:ea typeface="微软雅黑" panose="020B0503020204020204" pitchFamily="34" charset="-122"/>
              </a:rPr>
              <a:t>X</a:t>
            </a:r>
            <a:r>
              <a:rPr lang="zh-CN" altLang="en-US" sz="1200" b="1" dirty="0">
                <a:latin typeface="微软雅黑" panose="020B0503020204020204" pitchFamily="34" charset="-122"/>
                <a:ea typeface="微软雅黑" panose="020B0503020204020204" pitchFamily="34" charset="-122"/>
              </a:rPr>
              <a:t>为计算工作量</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强度（以计算每</a:t>
            </a:r>
            <a:r>
              <a:rPr lang="en-US" altLang="zh-CN" sz="1200" b="1" dirty="0">
                <a:latin typeface="微软雅黑" panose="020B0503020204020204" pitchFamily="34" charset="-122"/>
                <a:ea typeface="微软雅黑" panose="020B0503020204020204" pitchFamily="34" charset="-122"/>
              </a:rPr>
              <a:t>bit</a:t>
            </a:r>
            <a:r>
              <a:rPr lang="zh-CN" altLang="en-US" sz="1200" b="1" dirty="0">
                <a:latin typeface="微软雅黑" panose="020B0503020204020204" pitchFamily="34" charset="-122"/>
                <a:ea typeface="微软雅黑" panose="020B0503020204020204" pitchFamily="34" charset="-122"/>
              </a:rPr>
              <a:t>需要的</a:t>
            </a:r>
            <a:r>
              <a:rPr lang="en-US" altLang="zh-CN" sz="1200" b="1" dirty="0">
                <a:latin typeface="微软雅黑" panose="020B0503020204020204" pitchFamily="34" charset="-122"/>
                <a:ea typeface="微软雅黑" panose="020B0503020204020204" pitchFamily="34" charset="-122"/>
              </a:rPr>
              <a:t>CPU</a:t>
            </a:r>
            <a:r>
              <a:rPr lang="zh-CN" altLang="en-US" sz="1200" b="1" dirty="0">
                <a:latin typeface="微软雅黑" panose="020B0503020204020204" pitchFamily="34" charset="-122"/>
                <a:ea typeface="微软雅黑" panose="020B0503020204020204" pitchFamily="34" charset="-122"/>
              </a:rPr>
              <a:t>周期数为单位）。在实践中，许多移动应用程序都是由多个进程或组件组成的，这使得实现细粒度计算迁移成为可能。我将使用的任务调用图，这是一种非常适合解决本文问题的模型。该图是一个有向无环图，我将它表示为</a:t>
            </a:r>
            <a:r>
              <a:rPr lang="en-US" altLang="zh-CN" sz="1200" b="1" dirty="0">
                <a:latin typeface="微软雅黑" panose="020B0503020204020204" pitchFamily="34" charset="-122"/>
                <a:ea typeface="微软雅黑" panose="020B0503020204020204" pitchFamily="34" charset="-122"/>
              </a:rPr>
              <a:t>G (V, E)</a:t>
            </a:r>
            <a:r>
              <a:rPr lang="zh-CN" altLang="en-US" sz="1200" b="1" dirty="0">
                <a:latin typeface="微软雅黑" panose="020B0503020204020204" pitchFamily="34" charset="-122"/>
                <a:ea typeface="微软雅黑" panose="020B0503020204020204" pitchFamily="34" charset="-122"/>
              </a:rPr>
              <a:t>的一个集合。其中顶点集合</a:t>
            </a:r>
            <a:r>
              <a:rPr lang="en-US" altLang="zh-CN" sz="1200" b="1" dirty="0">
                <a:latin typeface="微软雅黑" panose="020B0503020204020204" pitchFamily="34" charset="-122"/>
                <a:ea typeface="微软雅黑" panose="020B0503020204020204" pitchFamily="34" charset="-122"/>
              </a:rPr>
              <a:t>V</a:t>
            </a:r>
            <a:r>
              <a:rPr lang="zh-CN" altLang="en-US" sz="1200" b="1" dirty="0">
                <a:latin typeface="微软雅黑" panose="020B0503020204020204" pitchFamily="34" charset="-122"/>
                <a:ea typeface="微软雅黑" panose="020B0503020204020204" pitchFamily="34" charset="-122"/>
              </a:rPr>
              <a:t>表示应用程序中的不同进程，而边集合</a:t>
            </a:r>
            <a:r>
              <a:rPr lang="en-US" altLang="zh-CN" sz="1200" b="1" dirty="0">
                <a:latin typeface="微软雅黑" panose="020B0503020204020204" pitchFamily="34" charset="-122"/>
                <a:ea typeface="微软雅黑" panose="020B0503020204020204" pitchFamily="34" charset="-122"/>
              </a:rPr>
              <a:t>E</a:t>
            </a:r>
            <a:r>
              <a:rPr lang="zh-CN" altLang="en-US" sz="1200" b="1" dirty="0">
                <a:latin typeface="微软雅黑" panose="020B0503020204020204" pitchFamily="34" charset="-122"/>
                <a:ea typeface="微软雅黑" panose="020B0503020204020204" pitchFamily="34" charset="-122"/>
              </a:rPr>
              <a:t>指定它们的</a:t>
            </a:r>
            <a:r>
              <a:rPr lang="zh-CN" altLang="en-US" sz="1200" b="1" kern="1200" dirty="0">
                <a:solidFill>
                  <a:schemeClr val="tx1"/>
                </a:solidFill>
                <a:latin typeface="微软雅黑" panose="020B0503020204020204" pitchFamily="34" charset="-122"/>
                <a:ea typeface="微软雅黑" panose="020B0503020204020204" pitchFamily="34" charset="-122"/>
                <a:cs typeface="+mn-cs"/>
              </a:rPr>
              <a:t>调用依赖关系。典型的子任务的依赖模型如图所示。</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对于移动设备的应用程序，通常需要在本地执行第一步和最后一步，例如收集</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I/O</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数据并在屏幕上显示计算结果。因此，图中的节点</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1</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和节点</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N</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是必须在本地执行的组件。此外，每个过程所需的计算工作量和资源，例如所需的</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CPU</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周期数和所需的内存量，也可以在任务调用图的顶点中指定，而输入</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r>
              <a:rPr lang="zh-CN" altLang="zh-CN" sz="1200" b="1" kern="1200" dirty="0">
                <a:solidFill>
                  <a:schemeClr val="tx1"/>
                </a:solidFill>
                <a:latin typeface="微软雅黑" panose="020B0503020204020204" pitchFamily="34" charset="-122"/>
                <a:ea typeface="微软雅黑" panose="020B0503020204020204" pitchFamily="34" charset="-122"/>
                <a:cs typeface="+mn-cs"/>
              </a:rPr>
              <a:t>输出数据量也是如此。每个过程可以通过在边缘上施加权重来表征。 </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14</a:t>
            </a:fld>
            <a:endParaRPr kumimoji="1" lang="zh-CN" altLang="en-US"/>
          </a:p>
        </p:txBody>
      </p:sp>
    </p:spTree>
    <p:extLst>
      <p:ext uri="{BB962C8B-B14F-4D97-AF65-F5344CB8AC3E}">
        <p14:creationId xmlns:p14="http://schemas.microsoft.com/office/powerpoint/2010/main" val="268814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下面介绍设计的移动设备计算模型，</a:t>
                </a:r>
                <a:r>
                  <a:rPr lang="zh-CN" altLang="zh-CN" sz="1200" kern="1200" dirty="0">
                    <a:solidFill>
                      <a:schemeClr val="tx1"/>
                    </a:solidFill>
                    <a:effectLst/>
                    <a:latin typeface="+mn-lt"/>
                    <a:ea typeface="+mn-ea"/>
                    <a:cs typeface="+mn-cs"/>
                  </a:rPr>
                  <a:t>通常移动设备的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是本地计算的主要引擎。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性能由</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周期频率</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𝑚</m:t>
                        </m:r>
                      </m:sub>
                    </m:sSub>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也称为</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控制。最先进的移动</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架构采用先进的动态频率和电压缩放</a:t>
                </a:r>
                <a:r>
                  <a:rPr lang="en-US" altLang="zh-CN" sz="1200" kern="1200" dirty="0">
                    <a:solidFill>
                      <a:schemeClr val="tx1"/>
                    </a:solidFill>
                    <a:effectLst/>
                    <a:latin typeface="+mn-lt"/>
                    <a:ea typeface="+mn-ea"/>
                    <a:cs typeface="+mn-cs"/>
                  </a:rPr>
                  <a:t>(DVFS)</a:t>
                </a:r>
                <a:r>
                  <a:rPr lang="zh-CN" altLang="zh-CN" sz="1200" kern="1200" dirty="0">
                    <a:solidFill>
                      <a:schemeClr val="tx1"/>
                    </a:solidFill>
                    <a:effectLst/>
                    <a:latin typeface="+mn-lt"/>
                    <a:ea typeface="+mn-ea"/>
                    <a:cs typeface="+mn-cs"/>
                  </a:rPr>
                  <a:t>技术，允许</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周期频率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或电压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的上升或下降，从而分别提高和降低能耗。在实际应用中，</a:t>
                </a:r>
                <a:r>
                  <a:rPr lang="zh-CN" altLang="en-US" sz="1200" kern="1200" dirty="0">
                    <a:solidFill>
                      <a:schemeClr val="tx1"/>
                    </a:solidFill>
                    <a:effectLst/>
                    <a:latin typeface="+mn-lt"/>
                    <a:ea typeface="+mn-ea"/>
                    <a:cs typeface="+mn-cs"/>
                  </a:rPr>
                  <a:t>移动设备的</a:t>
                </a:r>
                <a:r>
                  <a:rPr lang="en-US" altLang="zh-CN" sz="1200" kern="1200" dirty="0" err="1">
                    <a:solidFill>
                      <a:schemeClr val="tx1"/>
                    </a:solidFill>
                    <a:effectLst/>
                    <a:latin typeface="+mn-lt"/>
                    <a:ea typeface="+mn-ea"/>
                    <a:cs typeface="+mn-cs"/>
                  </a:rPr>
                  <a:t>cpu</a:t>
                </a:r>
                <a:r>
                  <a:rPr lang="zh-CN" altLang="en-US" sz="1200" kern="1200" dirty="0">
                    <a:solidFill>
                      <a:schemeClr val="tx1"/>
                    </a:solidFill>
                    <a:effectLst/>
                    <a:latin typeface="+mn-lt"/>
                    <a:ea typeface="+mn-ea"/>
                    <a:cs typeface="+mn-cs"/>
                  </a:rPr>
                  <a:t>周期频率会</a:t>
                </a:r>
                <a:r>
                  <a:rPr lang="zh-CN" altLang="zh-CN" sz="1200" kern="1200" dirty="0">
                    <a:solidFill>
                      <a:schemeClr val="tx1"/>
                    </a:solidFill>
                    <a:effectLst/>
                    <a:latin typeface="+mn-lt"/>
                    <a:ea typeface="+mn-ea"/>
                    <a:cs typeface="+mn-cs"/>
                  </a:rPr>
                  <a:t>被一个最大</a:t>
                </a:r>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所限制，这反映了移动设备计算能力的局限性。基于</a:t>
                </a:r>
                <a:r>
                  <a:rPr lang="zh-CN" altLang="en-US" sz="1200" kern="1200" dirty="0">
                    <a:solidFill>
                      <a:schemeClr val="tx1"/>
                    </a:solidFill>
                    <a:effectLst/>
                    <a:latin typeface="+mn-lt"/>
                    <a:ea typeface="+mn-ea"/>
                    <a:cs typeface="+mn-cs"/>
                  </a:rPr>
                  <a:t>上一部分也就是，</a:t>
                </a:r>
                <a:r>
                  <a:rPr lang="zh-CN" altLang="zh-CN" sz="1200" kern="1200" dirty="0">
                    <a:solidFill>
                      <a:schemeClr val="tx1"/>
                    </a:solidFill>
                    <a:effectLst/>
                    <a:latin typeface="+mn-lt"/>
                    <a:ea typeface="+mn-ea"/>
                    <a:cs typeface="+mn-cs"/>
                  </a:rPr>
                  <a:t>计算任务模型中引入的参数</a:t>
                </a:r>
                <a:r>
                  <a:rPr lang="en-US" altLang="zh-CN" sz="1200" kern="1200" dirty="0">
                    <a:solidFill>
                      <a:schemeClr val="tx1"/>
                    </a:solidFill>
                    <a:effectLst/>
                    <a:latin typeface="+mn-lt"/>
                    <a:ea typeface="+mn-ea"/>
                    <a:cs typeface="+mn-cs"/>
                  </a:rPr>
                  <a:t>A</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L</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τ</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X</m:t>
                    </m:r>
                    <m:r>
                      <a:rPr lang="en-US" altLang="zh-CN" sz="1200"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，可以计算出相应的任务执行延迟：</a:t>
                </a:r>
                <a14:m>
                  <m:oMath xmlns:m="http://schemas.openxmlformats.org/officeDocument/2006/math">
                    <m:sSub>
                      <m:sSubPr>
                        <m:ctrlPr>
                          <a:rPr lang="zh-CN" altLang="zh-CN" sz="1200" b="1" i="1" smtClean="0">
                            <a:solidFill>
                              <a:schemeClr val="bg1"/>
                            </a:solidFill>
                            <a:latin typeface="Cambria Math" panose="02040503050406030204" pitchFamily="18" charset="0"/>
                          </a:rPr>
                        </m:ctrlPr>
                      </m:sSubPr>
                      <m:e>
                        <m:r>
                          <a:rPr lang="en-US" altLang="zh-CN" sz="1200" b="1" i="1">
                            <a:solidFill>
                              <a:schemeClr val="bg1"/>
                            </a:solidFill>
                            <a:latin typeface="Cambria Math" panose="02040503050406030204" pitchFamily="18" charset="0"/>
                          </a:rPr>
                          <m:t>𝒕</m:t>
                        </m:r>
                      </m:e>
                      <m:sub>
                        <m:r>
                          <a:rPr lang="en-US" altLang="zh-CN" sz="1200" b="1" i="1">
                            <a:solidFill>
                              <a:schemeClr val="bg1"/>
                            </a:solidFill>
                            <a:latin typeface="Cambria Math" panose="02040503050406030204" pitchFamily="18" charset="0"/>
                          </a:rPr>
                          <m:t>𝒎</m:t>
                        </m:r>
                      </m:sub>
                    </m:sSub>
                    <m:r>
                      <a:rPr lang="en-US" altLang="zh-CN" sz="1200" b="1" i="1">
                        <a:solidFill>
                          <a:schemeClr val="bg1"/>
                        </a:solidFill>
                        <a:latin typeface="Cambria Math" panose="02040503050406030204" pitchFamily="18" charset="0"/>
                      </a:rPr>
                      <m:t>=</m:t>
                    </m:r>
                    <m:f>
                      <m:fPr>
                        <m:ctrlPr>
                          <a:rPr lang="zh-CN" altLang="zh-CN" sz="1200" b="1" i="1">
                            <a:solidFill>
                              <a:schemeClr val="bg1"/>
                            </a:solidFill>
                            <a:latin typeface="Cambria Math" panose="02040503050406030204" pitchFamily="18" charset="0"/>
                          </a:rPr>
                        </m:ctrlPr>
                      </m:fPr>
                      <m:num>
                        <m:r>
                          <a:rPr lang="en-US" altLang="zh-CN" sz="1200" b="1" i="1">
                            <a:solidFill>
                              <a:schemeClr val="bg1"/>
                            </a:solidFill>
                            <a:latin typeface="Cambria Math" panose="02040503050406030204" pitchFamily="18" charset="0"/>
                          </a:rPr>
                          <m:t>𝑳𝑿</m:t>
                        </m:r>
                      </m:num>
                      <m:den>
                        <m:sSub>
                          <m:sSubPr>
                            <m:ctrlPr>
                              <a:rPr lang="zh-CN" altLang="zh-CN" sz="1200" b="1" i="1">
                                <a:solidFill>
                                  <a:schemeClr val="bg1"/>
                                </a:solidFill>
                                <a:latin typeface="Cambria Math" panose="02040503050406030204" pitchFamily="18" charset="0"/>
                              </a:rPr>
                            </m:ctrlPr>
                          </m:sSubPr>
                          <m:e>
                            <m:r>
                              <a:rPr lang="en-US" altLang="zh-CN" sz="1200" b="1" i="1">
                                <a:solidFill>
                                  <a:schemeClr val="bg1"/>
                                </a:solidFill>
                                <a:latin typeface="Cambria Math" panose="02040503050406030204" pitchFamily="18" charset="0"/>
                              </a:rPr>
                              <m:t>𝒇</m:t>
                            </m:r>
                          </m:e>
                          <m:sub>
                            <m:r>
                              <a:rPr lang="en-US" altLang="zh-CN" sz="1200" b="1" i="1">
                                <a:solidFill>
                                  <a:schemeClr val="bg1"/>
                                </a:solidFill>
                                <a:latin typeface="Cambria Math" panose="02040503050406030204" pitchFamily="18" charset="0"/>
                              </a:rPr>
                              <m:t>𝒎</m:t>
                            </m:r>
                          </m:sub>
                        </m:sSub>
                      </m:den>
                    </m:f>
                  </m:oMath>
                </a14:m>
                <a:r>
                  <a:rPr lang="en-US" altLang="zh-CN" sz="1200" b="1" dirty="0">
                    <a:solidFill>
                      <a:schemeClr val="bg1"/>
                    </a:solidFill>
                    <a:latin typeface="Microsoft YaHei" panose="020B0503020204020204" pitchFamily="34" charset="-122"/>
                    <a:ea typeface="Microsoft YaHei" panose="020B0503020204020204" pitchFamily="34" charset="-122"/>
                  </a:rPr>
                  <a:t>	</a:t>
                </a:r>
                <a:r>
                  <a:rPr lang="zh-CN" altLang="zh-CN" sz="1200" kern="1200" dirty="0">
                    <a:solidFill>
                      <a:schemeClr val="tx1"/>
                    </a:solidFill>
                    <a:effectLst/>
                    <a:latin typeface="+mn-lt"/>
                    <a:ea typeface="+mn-ea"/>
                    <a:cs typeface="+mn-cs"/>
                  </a:rPr>
                  <a:t>这表明为减少执行延迟，可以利用更高的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但同时会带来更高的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能量消耗。</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当在低电压限制下工作时，</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芯片的时钟频率与电源电压大致成线性比例。所以</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周期的能量消耗由</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k</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𝑚</m:t>
                        </m:r>
                      </m:sub>
                      <m:sup>
                        <m:r>
                          <a:rPr lang="en-US" altLang="zh-CN" sz="1200" i="1" kern="1200">
                            <a:solidFill>
                              <a:schemeClr val="tx1"/>
                            </a:solidFill>
                            <a:effectLst/>
                            <a:latin typeface="Cambria Math" panose="02040503050406030204" pitchFamily="18" charset="0"/>
                            <a:ea typeface="+mn-ea"/>
                            <a:cs typeface="+mn-cs"/>
                          </a:rPr>
                          <m:t>2</m:t>
                        </m:r>
                      </m:sup>
                    </m:sSubSup>
                  </m:oMath>
                </a14:m>
                <a:r>
                  <a:rPr lang="zh-CN" altLang="zh-CN" sz="1200" kern="1200" dirty="0">
                    <a:solidFill>
                      <a:schemeClr val="tx1"/>
                    </a:solidFill>
                    <a:effectLst/>
                    <a:latin typeface="+mn-lt"/>
                    <a:ea typeface="+mn-ea"/>
                    <a:cs typeface="+mn-cs"/>
                  </a:rPr>
                  <a:t>表出，其中</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是一个与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硬件架构有关的常数。对于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𝑚</m:t>
                        </m:r>
                      </m:sub>
                    </m:sSub>
                  </m:oMath>
                </a14:m>
                <a:r>
                  <a:rPr lang="zh-CN" altLang="zh-CN" sz="1200" kern="1200" dirty="0">
                    <a:solidFill>
                      <a:schemeClr val="tx1"/>
                    </a:solidFill>
                    <a:effectLst/>
                    <a:latin typeface="+mn-lt"/>
                    <a:ea typeface="+mn-ea"/>
                    <a:cs typeface="+mn-cs"/>
                  </a:rPr>
                  <a:t>的计算任务</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A</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L</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τ</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X</m:t>
                    </m:r>
                    <m:r>
                      <a:rPr lang="en-US" altLang="zh-CN" sz="1200"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，可以导出对应的能量消耗为：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a:t>
                </a:r>
                <a:r>
                  <a:rPr lang="zh-CN" altLang="en-US" sz="1200" kern="1200" dirty="0">
                    <a:solidFill>
                      <a:schemeClr val="tx1"/>
                    </a:solidFill>
                    <a:effectLst/>
                    <a:latin typeface="+mn-lt"/>
                    <a:ea typeface="+mn-ea"/>
                    <a:cs typeface="+mn-cs"/>
                  </a:rPr>
                  <a:t>以上两个公式</a:t>
                </a:r>
                <a:r>
                  <a:rPr lang="zh-CN" altLang="zh-CN" sz="1200" kern="1200" dirty="0">
                    <a:solidFill>
                      <a:schemeClr val="tx1"/>
                    </a:solidFill>
                    <a:effectLst/>
                    <a:latin typeface="+mn-lt"/>
                    <a:ea typeface="+mn-ea"/>
                    <a:cs typeface="+mn-cs"/>
                  </a:rPr>
                  <a:t>可以观察到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移动设备可能无法在用户所要求的期限内完成计算密集型任务，或者因为移动执行所产生的能量消耗太高以至于移动用户设备电量消耗太快。在这种情况下需要将任务执行过程卸载到</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下面介绍设计的移动设备计算模型，</a:t>
                </a:r>
                <a:r>
                  <a:rPr lang="zh-CN" altLang="zh-CN" sz="1200" kern="1200" dirty="0">
                    <a:solidFill>
                      <a:schemeClr val="tx1"/>
                    </a:solidFill>
                    <a:effectLst/>
                    <a:latin typeface="+mn-lt"/>
                    <a:ea typeface="+mn-ea"/>
                    <a:cs typeface="+mn-cs"/>
                  </a:rPr>
                  <a:t>通常移动设备的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是本地计算的主要引擎。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性能由</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周期频率</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也称为</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控制。最先进的移动</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架构采用先进的动态频率和电压缩放</a:t>
                </a:r>
                <a:r>
                  <a:rPr lang="en-US" altLang="zh-CN" sz="1200" kern="1200" dirty="0">
                    <a:solidFill>
                      <a:schemeClr val="tx1"/>
                    </a:solidFill>
                    <a:effectLst/>
                    <a:latin typeface="+mn-lt"/>
                    <a:ea typeface="+mn-ea"/>
                    <a:cs typeface="+mn-cs"/>
                  </a:rPr>
                  <a:t>(DVFS)</a:t>
                </a:r>
                <a:r>
                  <a:rPr lang="zh-CN" altLang="zh-CN" sz="1200" kern="1200" dirty="0">
                    <a:solidFill>
                      <a:schemeClr val="tx1"/>
                    </a:solidFill>
                    <a:effectLst/>
                    <a:latin typeface="+mn-lt"/>
                    <a:ea typeface="+mn-ea"/>
                    <a:cs typeface="+mn-cs"/>
                  </a:rPr>
                  <a:t>技术，允许</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周期频率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或电压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的上升或下降，从而分别提高和降低能耗。在实际应用中，</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a:t>
                </a:r>
                <a:r>
                  <a:rPr lang="zh-CN" altLang="zh-CN" sz="1200" kern="1200" dirty="0">
                    <a:solidFill>
                      <a:schemeClr val="tx1"/>
                    </a:solidFill>
                    <a:effectLst/>
                    <a:latin typeface="+mn-lt"/>
                    <a:ea typeface="+mn-ea"/>
                    <a:cs typeface="+mn-cs"/>
                  </a:rPr>
                  <a:t>的值被一个最大值</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𝐶𝑃𝑈^𝑚𝑎𝑥</a:t>
                </a:r>
                <a:r>
                  <a:rPr lang="zh-CN" altLang="zh-CN" sz="1200" kern="1200" dirty="0">
                    <a:solidFill>
                      <a:schemeClr val="tx1"/>
                    </a:solidFill>
                    <a:effectLst/>
                    <a:latin typeface="+mn-lt"/>
                    <a:ea typeface="+mn-ea"/>
                    <a:cs typeface="+mn-cs"/>
                  </a:rPr>
                  <a:t>所限制，这反映了移动设备计算能力的局限性。基于计算任务模型中引入的参数</a:t>
                </a:r>
                <a:r>
                  <a:rPr lang="en-US" altLang="zh-CN" sz="1200" kern="1200" dirty="0">
                    <a:solidFill>
                      <a:schemeClr val="tx1"/>
                    </a:solidFill>
                    <a:effectLst/>
                    <a:latin typeface="+mn-lt"/>
                    <a:ea typeface="+mn-ea"/>
                    <a:cs typeface="+mn-cs"/>
                  </a:rPr>
                  <a:t>A</a:t>
                </a:r>
                <a:r>
                  <a:rPr lang="en-US" altLang="zh-CN" sz="1200" i="0" kern="1200">
                    <a:solidFill>
                      <a:schemeClr val="tx1"/>
                    </a:solidFill>
                    <a:effectLst/>
                    <a:latin typeface="+mn-lt"/>
                    <a:ea typeface="+mn-ea"/>
                    <a:cs typeface="+mn-cs"/>
                  </a:rPr>
                  <a:t>(L,τ,X)</a:t>
                </a:r>
                <a:r>
                  <a:rPr lang="zh-CN" altLang="zh-CN" sz="1200" kern="1200" dirty="0">
                    <a:solidFill>
                      <a:schemeClr val="tx1"/>
                    </a:solidFill>
                    <a:effectLst/>
                    <a:latin typeface="+mn-lt"/>
                    <a:ea typeface="+mn-ea"/>
                    <a:cs typeface="+mn-cs"/>
                  </a:rPr>
                  <a:t>，可以计算出相应的任务执行延迟：</a:t>
                </a:r>
                <a:r>
                  <a:rPr lang="en-US" altLang="zh-CN" sz="1200" b="1" i="0">
                    <a:solidFill>
                      <a:schemeClr val="bg1"/>
                    </a:solidFill>
                    <a:latin typeface="Cambria Math" panose="02040503050406030204" pitchFamily="18" charset="0"/>
                  </a:rPr>
                  <a:t>𝒕</a:t>
                </a:r>
                <a:r>
                  <a:rPr lang="zh-CN" altLang="zh-CN" sz="1200" b="1" i="0">
                    <a:solidFill>
                      <a:schemeClr val="bg1"/>
                    </a:solidFill>
                    <a:latin typeface="Cambria Math" panose="02040503050406030204" pitchFamily="18" charset="0"/>
                  </a:rPr>
                  <a:t>_</a:t>
                </a:r>
                <a:r>
                  <a:rPr lang="en-US" altLang="zh-CN" sz="1200" b="1" i="0">
                    <a:solidFill>
                      <a:schemeClr val="bg1"/>
                    </a:solidFill>
                    <a:latin typeface="Cambria Math" panose="02040503050406030204" pitchFamily="18" charset="0"/>
                  </a:rPr>
                  <a:t>𝒎=𝑳𝑿</a:t>
                </a:r>
                <a:r>
                  <a:rPr lang="zh-CN" altLang="zh-CN" sz="1200" b="1" i="0">
                    <a:solidFill>
                      <a:schemeClr val="bg1"/>
                    </a:solidFill>
                    <a:latin typeface="Cambria Math" panose="02040503050406030204" pitchFamily="18" charset="0"/>
                  </a:rPr>
                  <a:t>/</a:t>
                </a:r>
                <a:r>
                  <a:rPr lang="en-US" altLang="zh-CN" sz="1200" b="1" i="0">
                    <a:solidFill>
                      <a:schemeClr val="bg1"/>
                    </a:solidFill>
                    <a:latin typeface="Cambria Math" panose="02040503050406030204" pitchFamily="18" charset="0"/>
                  </a:rPr>
                  <a:t>𝒇</a:t>
                </a:r>
                <a:r>
                  <a:rPr lang="zh-CN" altLang="zh-CN" sz="1200" b="1" i="0">
                    <a:solidFill>
                      <a:schemeClr val="bg1"/>
                    </a:solidFill>
                    <a:latin typeface="Cambria Math" panose="02040503050406030204" pitchFamily="18" charset="0"/>
                  </a:rPr>
                  <a:t>_</a:t>
                </a:r>
                <a:r>
                  <a:rPr lang="en-US" altLang="zh-CN" sz="1200" b="1" i="0">
                    <a:solidFill>
                      <a:schemeClr val="bg1"/>
                    </a:solidFill>
                    <a:latin typeface="Cambria Math" panose="02040503050406030204" pitchFamily="18" charset="0"/>
                  </a:rPr>
                  <a:t>𝒎 </a:t>
                </a:r>
                <a:r>
                  <a:rPr lang="en-US" altLang="zh-CN" sz="1200" b="1" dirty="0">
                    <a:solidFill>
                      <a:schemeClr val="bg1"/>
                    </a:solidFill>
                    <a:latin typeface="Microsoft YaHei" panose="020B0503020204020204" pitchFamily="34" charset="-122"/>
                    <a:ea typeface="Microsoft YaHei" panose="020B0503020204020204" pitchFamily="34" charset="-122"/>
                  </a:rPr>
                  <a:t>	</a:t>
                </a:r>
                <a:r>
                  <a:rPr lang="zh-CN" altLang="zh-CN" sz="1200" kern="1200" dirty="0">
                    <a:solidFill>
                      <a:schemeClr val="tx1"/>
                    </a:solidFill>
                    <a:effectLst/>
                    <a:latin typeface="+mn-lt"/>
                    <a:ea typeface="+mn-ea"/>
                    <a:cs typeface="+mn-cs"/>
                  </a:rPr>
                  <a:t>这表明为减少执行延迟，可以利用更高的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但同时会带来更高的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能量消耗。</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当在低电压限制下工作时，</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芯片的时钟频率与电源电压大致成线性比例。所以</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周期的能量消耗由</a:t>
                </a:r>
                <a:r>
                  <a:rPr lang="en-US" altLang="zh-CN" sz="1200" i="0" kern="1200">
                    <a:solidFill>
                      <a:schemeClr val="tx1"/>
                    </a:solidFill>
                    <a:effectLst/>
                    <a:latin typeface="+mn-lt"/>
                    <a:ea typeface="+mn-ea"/>
                    <a:cs typeface="+mn-cs"/>
                  </a:rPr>
                  <a:t>k𝑓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𝑚^2</a:t>
                </a:r>
                <a:r>
                  <a:rPr lang="zh-CN" altLang="zh-CN" sz="1200" kern="1200" dirty="0">
                    <a:solidFill>
                      <a:schemeClr val="tx1"/>
                    </a:solidFill>
                    <a:effectLst/>
                    <a:latin typeface="+mn-lt"/>
                    <a:ea typeface="+mn-ea"/>
                    <a:cs typeface="+mn-cs"/>
                  </a:rPr>
                  <a:t>表出，其中</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是一个与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硬件架构有关的常数。对于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时钟速度为</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𝑚</a:t>
                </a:r>
                <a:r>
                  <a:rPr lang="zh-CN" altLang="zh-CN" sz="1200" kern="1200" dirty="0">
                    <a:solidFill>
                      <a:schemeClr val="tx1"/>
                    </a:solidFill>
                    <a:effectLst/>
                    <a:latin typeface="+mn-lt"/>
                    <a:ea typeface="+mn-ea"/>
                    <a:cs typeface="+mn-cs"/>
                  </a:rPr>
                  <a:t>的计算任务</a:t>
                </a:r>
                <a:r>
                  <a:rPr lang="en-US" altLang="zh-CN" sz="1200" i="0" kern="1200">
                    <a:solidFill>
                      <a:schemeClr val="tx1"/>
                    </a:solidFill>
                    <a:effectLst/>
                    <a:latin typeface="+mn-lt"/>
                    <a:ea typeface="+mn-ea"/>
                    <a:cs typeface="+mn-cs"/>
                  </a:rPr>
                  <a:t>A(L,τ,X)</a:t>
                </a:r>
                <a:r>
                  <a:rPr lang="zh-CN" altLang="zh-CN" sz="1200" kern="1200" dirty="0">
                    <a:solidFill>
                      <a:schemeClr val="tx1"/>
                    </a:solidFill>
                    <a:effectLst/>
                    <a:latin typeface="+mn-lt"/>
                    <a:ea typeface="+mn-ea"/>
                    <a:cs typeface="+mn-cs"/>
                  </a:rPr>
                  <a:t>，可以导出对应的能量消耗为：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a:t>
                </a:r>
                <a:r>
                  <a:rPr lang="zh-CN" altLang="en-US" sz="1200" kern="1200" dirty="0">
                    <a:solidFill>
                      <a:schemeClr val="tx1"/>
                    </a:solidFill>
                    <a:effectLst/>
                    <a:latin typeface="+mn-lt"/>
                    <a:ea typeface="+mn-ea"/>
                    <a:cs typeface="+mn-cs"/>
                  </a:rPr>
                  <a:t>以上两个公式</a:t>
                </a:r>
                <a:r>
                  <a:rPr lang="zh-CN" altLang="zh-CN" sz="1200" kern="1200" dirty="0">
                    <a:solidFill>
                      <a:schemeClr val="tx1"/>
                    </a:solidFill>
                    <a:effectLst/>
                    <a:latin typeface="+mn-lt"/>
                    <a:ea typeface="+mn-ea"/>
                    <a:cs typeface="+mn-cs"/>
                  </a:rPr>
                  <a:t>可以观察到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移动设备可能无法在用户所要求的期限内完成计算密集型任务，或者因为移动执行所产生的能量消耗太高以至于移动用户设备电量消耗太快。在这种情况下需要将任务执行过程卸载到</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p:txBody>
          </p:sp>
        </mc:Fallback>
      </mc:AlternateContent>
      <p:sp>
        <p:nvSpPr>
          <p:cNvPr id="4" name="灯片编号占位符 3"/>
          <p:cNvSpPr>
            <a:spLocks noGrp="1"/>
          </p:cNvSpPr>
          <p:nvPr>
            <p:ph type="sldNum" sz="quarter" idx="5"/>
          </p:nvPr>
        </p:nvSpPr>
        <p:spPr/>
        <p:txBody>
          <a:bodyPr/>
          <a:lstStyle/>
          <a:p>
            <a:fld id="{73224677-0556-F14D-B958-D408FF3388DB}" type="slidenum">
              <a:rPr kumimoji="1" lang="zh-CN" altLang="en-US" smtClean="0"/>
              <a:t>15</a:t>
            </a:fld>
            <a:endParaRPr kumimoji="1" lang="zh-CN" altLang="en-US"/>
          </a:p>
        </p:txBody>
      </p:sp>
    </p:spTree>
    <p:extLst>
      <p:ext uri="{BB962C8B-B14F-4D97-AF65-F5344CB8AC3E}">
        <p14:creationId xmlns:p14="http://schemas.microsoft.com/office/powerpoint/2010/main" val="311488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本文拟实现最优调度策略的整体流程如图所示，当任务到达时，将应用建模为若干个必须本地执行子任务和可迁移子任务两部分，其中对可迁移子任务结合当前环境状态，并依据上文计算模型制定出的迁移决策，得出最小化移动设备能耗的任务调度策略。制定迁移决策时我们会建立一个带权有向无环图，</a:t>
            </a:r>
            <a:r>
              <a:rPr lang="zh-CN" altLang="zh-CN" sz="1200" kern="1200" dirty="0">
                <a:solidFill>
                  <a:schemeClr val="tx1"/>
                </a:solidFill>
                <a:effectLst/>
                <a:latin typeface="+mn-lt"/>
                <a:ea typeface="+mn-ea"/>
                <a:cs typeface="+mn-cs"/>
              </a:rPr>
              <a:t>经过调研，使用蚁群算法可以快速在带权有向无环图找到最优解，较为适用于本文所构建的迁移</a:t>
            </a:r>
            <a:r>
              <a:rPr lang="zh-CN" altLang="en-US" sz="1200" kern="1200" dirty="0">
                <a:solidFill>
                  <a:schemeClr val="tx1"/>
                </a:solidFill>
                <a:effectLst/>
                <a:latin typeface="+mn-lt"/>
                <a:ea typeface="+mn-ea"/>
                <a:cs typeface="+mn-cs"/>
              </a:rPr>
              <a:t>决策</a:t>
            </a:r>
            <a:r>
              <a:rPr lang="zh-CN" altLang="zh-CN" sz="1200" kern="1200" dirty="0">
                <a:solidFill>
                  <a:schemeClr val="tx1"/>
                </a:solidFill>
                <a:effectLst/>
                <a:latin typeface="+mn-lt"/>
                <a:ea typeface="+mn-ea"/>
                <a:cs typeface="+mn-cs"/>
              </a:rPr>
              <a:t>模型。</a:t>
            </a:r>
            <a:r>
              <a:rPr lang="zh-CN" altLang="en-US" sz="1200" kern="1200" dirty="0">
                <a:solidFill>
                  <a:schemeClr val="tx1"/>
                </a:solidFill>
                <a:effectLst/>
                <a:latin typeface="+mn-lt"/>
                <a:ea typeface="+mn-ea"/>
                <a:cs typeface="+mn-cs"/>
              </a:rPr>
              <a:t>得到迁移决策以后，移动设备就会将不同的任务分发给</a:t>
            </a:r>
            <a:r>
              <a:rPr lang="en-US" altLang="zh-CN" sz="1200" kern="1200" dirty="0" err="1">
                <a:solidFill>
                  <a:schemeClr val="tx1"/>
                </a:solidFill>
                <a:effectLst/>
                <a:latin typeface="+mn-lt"/>
                <a:ea typeface="+mn-ea"/>
                <a:cs typeface="+mn-cs"/>
              </a:rPr>
              <a:t>mec</a:t>
            </a:r>
            <a:r>
              <a:rPr lang="zh-CN" altLang="en-US" sz="1200" kern="1200" dirty="0">
                <a:solidFill>
                  <a:schemeClr val="tx1"/>
                </a:solidFill>
                <a:effectLst/>
                <a:latin typeface="+mn-lt"/>
                <a:ea typeface="+mn-ea"/>
                <a:cs typeface="+mn-cs"/>
              </a:rPr>
              <a:t>服务器执行，或者转移到本地处理单元进行运算。</a:t>
            </a:r>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16</a:t>
            </a:fld>
            <a:endParaRPr kumimoji="1" lang="zh-CN" altLang="en-US"/>
          </a:p>
        </p:txBody>
      </p:sp>
    </p:spTree>
    <p:extLst>
      <p:ext uri="{BB962C8B-B14F-4D97-AF65-F5344CB8AC3E}">
        <p14:creationId xmlns:p14="http://schemas.microsoft.com/office/powerpoint/2010/main" val="1578585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目前，国内外有很多关于</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的研究，</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架构已成为当今网络发展趋势研究的热点，但是在</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任务迁移策略的制定上，现有的研究不是很充分。大部分研究主要集中粗粒度下的任务调度策略，而本文使用的细粒度任务迁移策略与之相比，在能耗上拥有更大的优势。因此通过查阅相关论文文献了解到，</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网络架构下细粒度任务迁移策略对于节省移动设备能耗和降低任务时延具有实际意义。阅读学习了最前沿的研究内容、成果和最新动态后，最终拟定了本课题的方案。</a:t>
            </a: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17</a:t>
            </a:fld>
            <a:endParaRPr kumimoji="1" lang="zh-CN" altLang="en-US"/>
          </a:p>
        </p:txBody>
      </p:sp>
    </p:spTree>
    <p:extLst>
      <p:ext uri="{BB962C8B-B14F-4D97-AF65-F5344CB8AC3E}">
        <p14:creationId xmlns:p14="http://schemas.microsoft.com/office/powerpoint/2010/main" val="161842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itchFamily="34" charset="-122"/>
                <a:ea typeface="微软雅黑" pitchFamily="34" charset="-122"/>
              </a:rPr>
              <a:t>这是我的论文进度安排</a:t>
            </a: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19</a:t>
            </a:fld>
            <a:endParaRPr kumimoji="1" lang="zh-CN" altLang="en-US"/>
          </a:p>
        </p:txBody>
      </p:sp>
    </p:spTree>
    <p:extLst>
      <p:ext uri="{BB962C8B-B14F-4D97-AF65-F5344CB8AC3E}">
        <p14:creationId xmlns:p14="http://schemas.microsoft.com/office/powerpoint/2010/main" val="317978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完成基于移动边缘计算的细粒度任务迁移策略研究。</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硕士论文一篇。</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至少在核心期刊以上刊物发表论文一篇。</a:t>
            </a: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21</a:t>
            </a:fld>
            <a:endParaRPr kumimoji="1" lang="zh-CN" altLang="en-US"/>
          </a:p>
        </p:txBody>
      </p:sp>
    </p:spTree>
    <p:extLst>
      <p:ext uri="{BB962C8B-B14F-4D97-AF65-F5344CB8AC3E}">
        <p14:creationId xmlns:p14="http://schemas.microsoft.com/office/powerpoint/2010/main" val="154540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我今天的报告会分为六个部分：选题背景以及意义；国内外研究现状；研究内容；研究方案；预期研究成果；论文进度安排</a:t>
            </a: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2</a:t>
            </a:fld>
            <a:endParaRPr kumimoji="1" lang="zh-CN" altLang="en-US"/>
          </a:p>
        </p:txBody>
      </p:sp>
    </p:spTree>
    <p:extLst>
      <p:ext uri="{BB962C8B-B14F-4D97-AF65-F5344CB8AC3E}">
        <p14:creationId xmlns:p14="http://schemas.microsoft.com/office/powerpoint/2010/main" val="88829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latin typeface="微软雅黑" panose="020B0503020204020204" pitchFamily="34" charset="-122"/>
                <a:ea typeface="微软雅黑" panose="020B0503020204020204" pitchFamily="34" charset="-122"/>
              </a:rPr>
              <a:t>在最近的十年间，移动云计算逐渐成为一种新的计算范式。提出云计算的目的是为了利用云中的大量资源，为用户提供弹性计算能力和数据存储空间，以解决移动用户设备本地资源有限的问题。但因为部署地点集中，且距离用户距离较远，较长的传播延迟一直是移动云计算难以克服的缺点。然而，用户对数据速率和服务质量（</a:t>
            </a:r>
            <a:r>
              <a:rPr lang="en-US" altLang="zh-CN" sz="1200" dirty="0">
                <a:solidFill>
                  <a:schemeClr val="bg1"/>
                </a:solidFill>
                <a:latin typeface="微软雅黑" panose="020B0503020204020204" pitchFamily="34" charset="-122"/>
                <a:ea typeface="微软雅黑" panose="020B0503020204020204" pitchFamily="34" charset="-122"/>
              </a:rPr>
              <a:t>QoS</a:t>
            </a:r>
            <a:r>
              <a:rPr lang="zh-CN" altLang="en-US" sz="1200" dirty="0">
                <a:solidFill>
                  <a:schemeClr val="bg1"/>
                </a:solidFill>
                <a:latin typeface="微软雅黑" panose="020B0503020204020204" pitchFamily="34" charset="-122"/>
                <a:ea typeface="微软雅黑" panose="020B0503020204020204" pitchFamily="34" charset="-122"/>
              </a:rPr>
              <a:t>）的要求正在呈指数级增长，这也使得计算的新趋势正在发生改变。为了解决云计算不可克服的缺点，移动边缘计算的概念就应运而生。移动边缘计算（</a:t>
            </a:r>
            <a:r>
              <a:rPr lang="en" altLang="zh-CN" sz="1200" dirty="0">
                <a:solidFill>
                  <a:schemeClr val="bg1"/>
                </a:solidFill>
                <a:latin typeface="微软雅黑" panose="020B0503020204020204" pitchFamily="34" charset="-122"/>
                <a:ea typeface="微软雅黑" panose="020B0503020204020204" pitchFamily="34" charset="-122"/>
              </a:rPr>
              <a:t>Mobile Edge Computing, MEC</a:t>
            </a:r>
            <a:r>
              <a:rPr lang="zh-CN" altLang="e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具有最近的访问距离，被广泛认为是实现下一代互联网各种愿景的关键技术，如具有毫秒级反应时间的触觉互联网，物联网（</a:t>
            </a:r>
            <a:r>
              <a:rPr lang="en-US" altLang="zh-CN" sz="1200" dirty="0">
                <a:solidFill>
                  <a:schemeClr val="bg1"/>
                </a:solidFill>
                <a:latin typeface="微软雅黑" panose="020B0503020204020204" pitchFamily="34" charset="-122"/>
                <a:ea typeface="微软雅黑" panose="020B0503020204020204" pitchFamily="34" charset="-122"/>
              </a:rPr>
              <a:t>IoT</a:t>
            </a:r>
            <a:r>
              <a:rPr lang="zh-CN" altLang="en-US" sz="1200" dirty="0">
                <a:solidFill>
                  <a:schemeClr val="bg1"/>
                </a:solidFill>
                <a:latin typeface="微软雅黑" panose="020B0503020204020204" pitchFamily="34" charset="-122"/>
                <a:ea typeface="微软雅黑" panose="020B0503020204020204" pitchFamily="34" charset="-122"/>
              </a:rPr>
              <a:t>），以及我的互联网。目前，来自学术界和工业界的研究人员通过融合移动计算和无线通信两个领域的技术和理论，来寻找实现</a:t>
            </a:r>
            <a:r>
              <a:rPr lang="en-US" altLang="zh-CN" sz="1200" dirty="0">
                <a:solidFill>
                  <a:schemeClr val="bg1"/>
                </a:solidFill>
                <a:latin typeface="微软雅黑" panose="020B0503020204020204" pitchFamily="34" charset="-122"/>
                <a:ea typeface="微软雅黑" panose="020B0503020204020204" pitchFamily="34" charset="-122"/>
              </a:rPr>
              <a:t>MEC</a:t>
            </a:r>
            <a:r>
              <a:rPr lang="zh-CN" altLang="en-US" sz="1200" dirty="0">
                <a:solidFill>
                  <a:schemeClr val="bg1"/>
                </a:solidFill>
                <a:latin typeface="微软雅黑" panose="020B0503020204020204" pitchFamily="34" charset="-122"/>
                <a:ea typeface="微软雅黑" panose="020B0503020204020204" pitchFamily="34" charset="-122"/>
              </a:rPr>
              <a:t>技术的方法。</a:t>
            </a:r>
          </a:p>
          <a:p>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4</a:t>
            </a:fld>
            <a:endParaRPr kumimoji="1" lang="zh-CN" altLang="en-US"/>
          </a:p>
        </p:txBody>
      </p:sp>
    </p:spTree>
    <p:extLst>
      <p:ext uri="{BB962C8B-B14F-4D97-AF65-F5344CB8AC3E}">
        <p14:creationId xmlns:p14="http://schemas.microsoft.com/office/powerpoint/2010/main" val="288423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欧洲电信标准化协会</a:t>
            </a:r>
            <a:r>
              <a:rPr lang="en-US" altLang="zh-CN" sz="1200" dirty="0">
                <a:latin typeface="微软雅黑" panose="020B0503020204020204" pitchFamily="34" charset="-122"/>
                <a:ea typeface="微软雅黑" panose="020B0503020204020204" pitchFamily="34" charset="-122"/>
              </a:rPr>
              <a:t>ETSI</a:t>
            </a:r>
            <a:r>
              <a:rPr lang="zh-CN" altLang="en-US" sz="1200" dirty="0">
                <a:latin typeface="微软雅黑" panose="020B0503020204020204" pitchFamily="34" charset="-122"/>
                <a:ea typeface="微软雅黑" panose="020B0503020204020204" pitchFamily="34" charset="-122"/>
              </a:rPr>
              <a:t>己于</a:t>
            </a:r>
            <a:r>
              <a:rPr lang="en-US" altLang="zh-CN" sz="1200" dirty="0">
                <a:latin typeface="微软雅黑" panose="020B0503020204020204" pitchFamily="34" charset="-122"/>
                <a:ea typeface="微软雅黑" panose="020B0503020204020204" pitchFamily="34" charset="-122"/>
              </a:rPr>
              <a:t>2014</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9</a:t>
            </a:r>
            <a:r>
              <a:rPr lang="zh-CN" altLang="en-US" sz="1200" dirty="0">
                <a:latin typeface="微软雅黑" panose="020B0503020204020204" pitchFamily="34" charset="-122"/>
                <a:ea typeface="微软雅黑" panose="020B0503020204020204" pitchFamily="34" charset="-122"/>
              </a:rPr>
              <a:t>月针对</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技术成立了相关工作组，对</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技术的需求愿景、业务场景、架构体系、实现技术等方面开展了深入的研究，同时发布了移动边缘计算技术白皮书 </a:t>
            </a:r>
            <a:r>
              <a:rPr lang="en-US" altLang="zh-CN" sz="1200" dirty="0">
                <a:latin typeface="微软雅黑" panose="020B0503020204020204" pitchFamily="34" charset="-122"/>
                <a:ea typeface="微软雅黑" panose="020B0503020204020204" pitchFamily="34" charset="-122"/>
              </a:rPr>
              <a:t>(Mobile-edge computing introductory technical white paper)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2016</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9</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ETSI</a:t>
            </a: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世界大会专门展示了</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行业规范组接受的六种不同的移动边缘计算概念验证。同样是在</a:t>
            </a:r>
            <a:r>
              <a:rPr lang="en-US" altLang="zh-CN" sz="1200" dirty="0">
                <a:latin typeface="微软雅黑" panose="020B0503020204020204" pitchFamily="34" charset="-122"/>
                <a:ea typeface="微软雅黑" panose="020B0503020204020204" pitchFamily="34" charset="-122"/>
              </a:rPr>
              <a:t>2016</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9</a:t>
            </a:r>
            <a:r>
              <a:rPr lang="zh-CN" altLang="en-US" sz="1200" dirty="0">
                <a:latin typeface="微软雅黑" panose="020B0503020204020204" pitchFamily="34" charset="-122"/>
                <a:ea typeface="微软雅黑" panose="020B0503020204020204" pitchFamily="34" charset="-122"/>
              </a:rPr>
              <a:t>月，诺基亚公司将</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应用扩展到了大型企业管理中，使企业能够利用低延迟、高带宽网络来满足其通信需求，并增强运营能力、降低运营成本。</a:t>
            </a:r>
          </a:p>
          <a:p>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6</a:t>
            </a:fld>
            <a:endParaRPr kumimoji="1" lang="zh-CN" altLang="en-US"/>
          </a:p>
        </p:txBody>
      </p:sp>
    </p:spTree>
    <p:extLst>
      <p:ext uri="{BB962C8B-B14F-4D97-AF65-F5344CB8AC3E}">
        <p14:creationId xmlns:p14="http://schemas.microsoft.com/office/powerpoint/2010/main" val="275000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在这里我将调查的研究现状分为了任务迁移模型和任务迁移算法两部分。</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系统中移动设备的任务迁移模型主要分为三种：本地执行、完全迁移和部分迁移</a:t>
            </a:r>
            <a:r>
              <a:rPr lang="en-US" altLang="zh-CN" sz="1200" kern="1200" baseline="300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。本地执行是指整个计算在移动设备本地完成。例如，由于</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计算资源不可用或者如果任务迁移根本没有收益，则设备不执行数据迁移；完全迁移是指整个计算都由</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计算设备处理；</a:t>
            </a:r>
            <a:r>
              <a:rPr lang="zh-CN" altLang="en-US" sz="1200" kern="1200" dirty="0">
                <a:solidFill>
                  <a:schemeClr val="tx1"/>
                </a:solidFill>
                <a:effectLst/>
                <a:latin typeface="+mn-lt"/>
                <a:ea typeface="+mn-ea"/>
                <a:cs typeface="+mn-cs"/>
              </a:rPr>
              <a:t>第三，</a:t>
            </a:r>
            <a:r>
              <a:rPr lang="zh-CN" altLang="zh-CN" sz="1200" kern="1200" dirty="0">
                <a:solidFill>
                  <a:schemeClr val="tx1"/>
                </a:solidFill>
                <a:effectLst/>
                <a:latin typeface="+mn-lt"/>
                <a:ea typeface="+mn-ea"/>
                <a:cs typeface="+mn-cs"/>
              </a:rPr>
              <a:t>部分迁移是指计算的一部分在本地处理，而其余部分迁移到</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之中。决定数据是否进行迁移是一个非常复杂的过程，受到不同因素的影响，例如用户偏好，无线电频率和通讯连接质量，移动设备的计算性能或边缘计算设备的性能和可用性</a:t>
            </a:r>
            <a:r>
              <a:rPr lang="en-US" altLang="zh-CN" sz="1200" kern="1200" baseline="300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。同时，应用程序的模型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类型也是判断是否要进行计算迁移的一个重要方面，因为它可以确定任务迁移是否适用，可以迁移哪些数据以及如何迁移数据。</a:t>
            </a:r>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7</a:t>
            </a:fld>
            <a:endParaRPr kumimoji="1" lang="zh-CN" altLang="en-US"/>
          </a:p>
        </p:txBody>
      </p:sp>
    </p:spTree>
    <p:extLst>
      <p:ext uri="{BB962C8B-B14F-4D97-AF65-F5344CB8AC3E}">
        <p14:creationId xmlns:p14="http://schemas.microsoft.com/office/powerpoint/2010/main" val="316920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迁移模型中最重要的</a:t>
            </a:r>
            <a:r>
              <a:rPr lang="zh-CN" altLang="zh-CN" sz="1200" kern="1200" dirty="0">
                <a:solidFill>
                  <a:schemeClr val="tx1"/>
                </a:solidFill>
                <a:effectLst/>
                <a:latin typeface="+mn-lt"/>
                <a:ea typeface="+mn-ea"/>
                <a:cs typeface="+mn-cs"/>
              </a:rPr>
              <a:t>一个标准是要处理的各个部件的相互依赖性。应用程序的各个部分可以相互独立，也可以相互依赖</a:t>
            </a:r>
            <a:r>
              <a:rPr lang="en-US" altLang="zh-CN" sz="1200" kern="1200" baseline="30000" dirty="0">
                <a:solidFill>
                  <a:schemeClr val="tx1"/>
                </a:solidFill>
                <a:effectLst/>
                <a:latin typeface="+mn-lt"/>
                <a:ea typeface="+mn-ea"/>
                <a:cs typeface="+mn-cs"/>
              </a:rPr>
              <a:t>[29]</a:t>
            </a:r>
            <a:r>
              <a:rPr lang="zh-CN" altLang="zh-CN" sz="1200" kern="1200" dirty="0">
                <a:solidFill>
                  <a:schemeClr val="tx1"/>
                </a:solidFill>
                <a:effectLst/>
                <a:latin typeface="+mn-lt"/>
                <a:ea typeface="+mn-ea"/>
                <a:cs typeface="+mn-cs"/>
              </a:rPr>
              <a:t>。在前一种情况下，所有部件可以同时迁移并且并行处理。然而多数情况下，一个部件的执行需要另一个部件的运行结果，所以并行计算可能不适用。这时，各个组件之间的关系可以由组件依赖图（</a:t>
            </a:r>
            <a:r>
              <a:rPr lang="en-US" altLang="zh-CN" sz="1200" kern="1200" dirty="0">
                <a:solidFill>
                  <a:schemeClr val="tx1"/>
                </a:solidFill>
                <a:effectLst/>
                <a:latin typeface="+mn-lt"/>
                <a:ea typeface="+mn-ea"/>
                <a:cs typeface="+mn-cs"/>
              </a:rPr>
              <a:t>Component Dependency Graph, CDG</a:t>
            </a:r>
            <a:r>
              <a:rPr lang="zh-CN" altLang="zh-CN" sz="1200" kern="1200" dirty="0">
                <a:solidFill>
                  <a:schemeClr val="tx1"/>
                </a:solidFill>
                <a:effectLst/>
                <a:latin typeface="+mn-lt"/>
                <a:ea typeface="+mn-ea"/>
                <a:cs typeface="+mn-cs"/>
              </a:rPr>
              <a:t>）或调用图（</a:t>
            </a:r>
            <a:r>
              <a:rPr lang="en-US" altLang="zh-CN" sz="1200" kern="1200" dirty="0">
                <a:solidFill>
                  <a:schemeClr val="tx1"/>
                </a:solidFill>
                <a:effectLst/>
                <a:latin typeface="+mn-lt"/>
                <a:ea typeface="+mn-ea"/>
                <a:cs typeface="+mn-cs"/>
              </a:rPr>
              <a:t>Call Graph, CG</a:t>
            </a:r>
            <a:r>
              <a:rPr lang="zh-CN" altLang="zh-CN" sz="1200" kern="1200" dirty="0">
                <a:solidFill>
                  <a:schemeClr val="tx1"/>
                </a:solidFill>
                <a:effectLst/>
                <a:latin typeface="+mn-lt"/>
                <a:ea typeface="+mn-ea"/>
                <a:cs typeface="+mn-cs"/>
              </a:rPr>
              <a:t>）表示</a:t>
            </a:r>
            <a:r>
              <a:rPr lang="en-US" altLang="zh-CN" sz="1200" kern="1200" baseline="30000" dirty="0">
                <a:solidFill>
                  <a:schemeClr val="tx1"/>
                </a:solidFill>
                <a:effectLst/>
                <a:latin typeface="+mn-lt"/>
                <a:ea typeface="+mn-ea"/>
                <a:cs typeface="+mn-cs"/>
              </a:rPr>
              <a:t>[30][31]</a:t>
            </a:r>
            <a:r>
              <a:rPr lang="zh-CN" altLang="zh-CN" sz="1200" kern="1200" dirty="0">
                <a:solidFill>
                  <a:schemeClr val="tx1"/>
                </a:solidFill>
                <a:effectLst/>
                <a:latin typeface="+mn-lt"/>
                <a:ea typeface="+mn-ea"/>
                <a:cs typeface="+mn-cs"/>
              </a:rPr>
              <a:t>。组件之间的关系如图所示，其中整个应用程序被分为</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个不可迁移部分（图中的第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和第</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部分）和</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个可迁移部分（第</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和第</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部分）</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8</a:t>
            </a:fld>
            <a:endParaRPr kumimoji="1" lang="zh-CN" altLang="en-US"/>
          </a:p>
        </p:txBody>
      </p:sp>
    </p:spTree>
    <p:extLst>
      <p:ext uri="{BB962C8B-B14F-4D97-AF65-F5344CB8AC3E}">
        <p14:creationId xmlns:p14="http://schemas.microsoft.com/office/powerpoint/2010/main" val="212164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下面介绍任务迁移算法的研究现状，我将其分为了三大类，第一类的目的是为了让移动设备拥有更长的工作时间，</a:t>
            </a:r>
            <a:r>
              <a:rPr lang="en-US" altLang="zh-CN" sz="1200" dirty="0" err="1">
                <a:solidFill>
                  <a:schemeClr val="bg2">
                    <a:lumMod val="50000"/>
                  </a:schemeClr>
                </a:solidFill>
                <a:latin typeface="微软雅黑" panose="020B0503020204020204" pitchFamily="34" charset="-122"/>
                <a:ea typeface="微软雅黑" panose="020B0503020204020204" pitchFamily="34" charset="-122"/>
              </a:rPr>
              <a:t>Rudenko</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等人最早提出了任务迁移能够有效降低移动设备的能耗延长工作时间。该研宄通过笔记本电脑上传计算量复杂的程序到远端台式机执行的实验，验证了上述猜想。</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第二类是着重于能耗控制，</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Wen Y</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Zhang W</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等人提出了一种联合优化的任务迁移方案</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当移动应用在移动设备本地执行时，通过最佳地调度移动设备的时钟频率来最小化计算能耗，当移动应用在克隆云中执行时，通过配置无线信道的传输功率来最小化传输能耗。</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最后一类是综合整体优化，有的研究是同时对任务执行时间和能量消耗进行优化的。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Wu </a:t>
            </a:r>
            <a:r>
              <a:rPr lang="en-US" altLang="zh-CN" sz="1200" dirty="0" err="1">
                <a:solidFill>
                  <a:schemeClr val="bg2">
                    <a:lumMod val="50000"/>
                  </a:schemeClr>
                </a:solidFill>
                <a:latin typeface="微软雅黑" panose="020B0503020204020204" pitchFamily="34" charset="-122"/>
                <a:ea typeface="微软雅黑" panose="020B0503020204020204" pitchFamily="34" charset="-122"/>
              </a:rPr>
              <a:t>Huaming</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等人提出了一种在缩短执行时间和节省能量消耗之间进行权衡的任务迁移方案，实现了云端计算资源的弹性、按需分配。</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9</a:t>
            </a:fld>
            <a:endParaRPr kumimoji="1" lang="zh-CN" altLang="en-US"/>
          </a:p>
        </p:txBody>
      </p:sp>
    </p:spTree>
    <p:extLst>
      <p:ext uri="{BB962C8B-B14F-4D97-AF65-F5344CB8AC3E}">
        <p14:creationId xmlns:p14="http://schemas.microsoft.com/office/powerpoint/2010/main" val="180781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95000"/>
                  </a:schemeClr>
                </a:solidFill>
                <a:sym typeface="微软雅黑" pitchFamily="34" charset="-122"/>
              </a:rPr>
              <a:t>本文研究的是在单用户</a:t>
            </a:r>
            <a:r>
              <a:rPr lang="en-US" altLang="zh-CN" sz="1200" dirty="0">
                <a:solidFill>
                  <a:schemeClr val="bg1">
                    <a:lumMod val="95000"/>
                  </a:schemeClr>
                </a:solidFill>
                <a:sym typeface="微软雅黑" pitchFamily="34" charset="-122"/>
              </a:rPr>
              <a:t>-</a:t>
            </a:r>
            <a:r>
              <a:rPr lang="zh-CN" altLang="en-US" sz="1200" dirty="0">
                <a:solidFill>
                  <a:schemeClr val="bg1">
                    <a:lumMod val="95000"/>
                  </a:schemeClr>
                </a:solidFill>
                <a:sym typeface="微软雅黑" pitchFamily="34" charset="-122"/>
              </a:rPr>
              <a:t>单边缘计算设备的</a:t>
            </a:r>
            <a:r>
              <a:rPr lang="en-US" altLang="zh-CN" sz="1200" dirty="0">
                <a:solidFill>
                  <a:schemeClr val="bg1">
                    <a:lumMod val="95000"/>
                  </a:schemeClr>
                </a:solidFill>
                <a:sym typeface="微软雅黑" pitchFamily="34" charset="-122"/>
              </a:rPr>
              <a:t>MEC</a:t>
            </a:r>
            <a:r>
              <a:rPr lang="zh-CN" altLang="en-US" sz="1200" dirty="0">
                <a:solidFill>
                  <a:schemeClr val="bg1">
                    <a:lumMod val="95000"/>
                  </a:schemeClr>
                </a:solidFill>
                <a:sym typeface="微软雅黑" pitchFamily="34" charset="-122"/>
              </a:rPr>
              <a:t>系统中，移动设备随机任务场景下的任务迁移方案。如图所示，用户通过无线信道和基站连接，该基站拥有</a:t>
            </a:r>
            <a:r>
              <a:rPr lang="en-US" altLang="zh-CN" sz="1200" dirty="0">
                <a:solidFill>
                  <a:schemeClr val="bg1">
                    <a:lumMod val="95000"/>
                  </a:schemeClr>
                </a:solidFill>
                <a:sym typeface="微软雅黑" pitchFamily="34" charset="-122"/>
              </a:rPr>
              <a:t>MEC</a:t>
            </a:r>
            <a:r>
              <a:rPr lang="zh-CN" altLang="en-US" sz="1200" dirty="0">
                <a:solidFill>
                  <a:schemeClr val="bg1">
                    <a:lumMod val="95000"/>
                  </a:schemeClr>
                </a:solidFill>
                <a:sym typeface="微软雅黑" pitchFamily="34" charset="-122"/>
              </a:rPr>
              <a:t>服务器，可以为用户提供计算服务。单用户情况下，</a:t>
            </a:r>
            <a:r>
              <a:rPr lang="en-US" altLang="zh-CN" sz="1200" dirty="0">
                <a:solidFill>
                  <a:schemeClr val="bg1">
                    <a:lumMod val="95000"/>
                  </a:schemeClr>
                </a:solidFill>
                <a:sym typeface="微软雅黑" pitchFamily="34" charset="-122"/>
              </a:rPr>
              <a:t>MEC</a:t>
            </a:r>
            <a:r>
              <a:rPr lang="zh-CN" altLang="en-US" sz="1200" dirty="0">
                <a:solidFill>
                  <a:schemeClr val="bg1">
                    <a:lumMod val="95000"/>
                  </a:schemeClr>
                </a:solidFill>
                <a:sym typeface="微软雅黑" pitchFamily="34" charset="-122"/>
              </a:rPr>
              <a:t>服务器的计算资源可以认为是足够充足的，所以本文假设的场景中不考虑计算资源有限的情况。为了简化任务迁移过程，假设用户在一次完整的任务迁移过程中处于同一基站的覆盖下，且无线信道的信号强度保持良好。旨在</a:t>
            </a:r>
            <a:r>
              <a:rPr lang="en-US" altLang="zh-CN" sz="1200" dirty="0">
                <a:solidFill>
                  <a:schemeClr val="bg1">
                    <a:lumMod val="95000"/>
                  </a:schemeClr>
                </a:solidFill>
                <a:sym typeface="微软雅黑" pitchFamily="34" charset="-122"/>
              </a:rPr>
              <a:t>MEC</a:t>
            </a:r>
            <a:r>
              <a:rPr lang="zh-CN" altLang="en-US" sz="1200" dirty="0">
                <a:solidFill>
                  <a:schemeClr val="bg1">
                    <a:lumMod val="95000"/>
                  </a:schemeClr>
                </a:solidFill>
                <a:sym typeface="微软雅黑" pitchFamily="34" charset="-122"/>
              </a:rPr>
              <a:t>场景下寻找单个任务的迁移决策，使得用户在规定的延时范围内，达到最小的移动设备能耗。同时利用机器学习训练单任务迁移决策，实现预测单任务最优迁移策略的目标。</a:t>
            </a:r>
          </a:p>
          <a:p>
            <a:endParaRPr kumimoji="1" lang="zh-CN" altLang="en-US" dirty="0"/>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11</a:t>
            </a:fld>
            <a:endParaRPr kumimoji="1" lang="zh-CN" altLang="en-US"/>
          </a:p>
        </p:txBody>
      </p:sp>
    </p:spTree>
    <p:extLst>
      <p:ext uri="{BB962C8B-B14F-4D97-AF65-F5344CB8AC3E}">
        <p14:creationId xmlns:p14="http://schemas.microsoft.com/office/powerpoint/2010/main" val="64181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这里介绍我拟解决的关键问题，第一点是确定能耗开销和时延开销的数据模型，我会</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将数据包的大小都统一以</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CPU</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的时钟周期作为单位，因为移动设备和</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MEC</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服务器的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CPU</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时钟周期都是已知的，通过公式即可推导出设备计算能耗与通信延时。</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第二点是确定适合的机器学习算法并在</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场景下建模，</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通过前期调研，认为机器学习中的蚁群算法十分适用于本次建模的场景，本次建立出的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MEC</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模型是一个带权有向无环图，而蚁群算法可以快速在有向无环图中找到最优的路径，并且拥有较低的时间复杂度。</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最后一点要确定合适的迁移决策，这也是本文最重要的工作内容。</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迁移决策的制定主要解决任务是否迁移、选择哪个信道迁移、以多少功率传输等问题。具体决策时会通过合适的迁移算法，综合考虑设备能耗、传输时延以及用户偏好等因素，选择出最优的迁移决策。</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spc="450" dirty="0">
              <a:solidFill>
                <a:srgbClr val="2F5597"/>
              </a:solidFill>
              <a:latin typeface="汉仪菱心体简" panose="02010609000101010101" pitchFamily="49" charset="-122"/>
              <a:ea typeface="汉仪菱心体简" panose="02010609000101010101" pitchFamily="49" charset="-122"/>
            </a:endParaRPr>
          </a:p>
        </p:txBody>
      </p:sp>
      <p:sp>
        <p:nvSpPr>
          <p:cNvPr id="4" name="灯片编号占位符 3"/>
          <p:cNvSpPr>
            <a:spLocks noGrp="1"/>
          </p:cNvSpPr>
          <p:nvPr>
            <p:ph type="sldNum" sz="quarter" idx="5"/>
          </p:nvPr>
        </p:nvSpPr>
        <p:spPr/>
        <p:txBody>
          <a:bodyPr/>
          <a:lstStyle/>
          <a:p>
            <a:fld id="{73224677-0556-F14D-B958-D408FF3388DB}" type="slidenum">
              <a:rPr kumimoji="1" lang="zh-CN" altLang="en-US" smtClean="0"/>
              <a:t>12</a:t>
            </a:fld>
            <a:endParaRPr kumimoji="1" lang="zh-CN" altLang="en-US"/>
          </a:p>
        </p:txBody>
      </p:sp>
    </p:spTree>
    <p:extLst>
      <p:ext uri="{BB962C8B-B14F-4D97-AF65-F5344CB8AC3E}">
        <p14:creationId xmlns:p14="http://schemas.microsoft.com/office/powerpoint/2010/main" val="372733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798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270653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54388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35328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205244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159858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72381" y="1878806"/>
            <a:ext cx="2901255" cy="2763441"/>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78813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138360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217701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172558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6C3FCDB0-F503-47F8-9F54-E1C9EFB6B37B}" type="datetimeFigureOut">
              <a:rPr lang="zh-CN" altLang="en-US" smtClean="0"/>
              <a:t>2019/1/9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245334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C3FCDB0-F503-47F8-9F54-E1C9EFB6B37B}" type="datetimeFigureOut">
              <a:rPr lang="zh-CN" altLang="en-US" smtClean="0"/>
              <a:t>2019/1/9</a:t>
            </a:fld>
            <a:endParaRPr lang="zh-CN" alt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F9B3A8-E0B9-43B3-BEF5-43336FBA3202}" type="slidenum">
              <a:rPr lang="zh-CN" altLang="en-US" smtClean="0"/>
              <a:t>‹#›</a:t>
            </a:fld>
            <a:endParaRPr lang="zh-CN" altLang="en-US"/>
          </a:p>
        </p:txBody>
      </p:sp>
    </p:spTree>
    <p:extLst>
      <p:ext uri="{BB962C8B-B14F-4D97-AF65-F5344CB8AC3E}">
        <p14:creationId xmlns:p14="http://schemas.microsoft.com/office/powerpoint/2010/main" val="884991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2817" y="830477"/>
            <a:ext cx="2092365" cy="1443695"/>
          </a:xfrm>
          <a:prstGeom prst="rect">
            <a:avLst/>
          </a:prstGeom>
        </p:spPr>
      </p:pic>
      <p:sp>
        <p:nvSpPr>
          <p:cNvPr id="8" name="PA_矩形 17"/>
          <p:cNvSpPr/>
          <p:nvPr>
            <p:custDataLst>
              <p:tags r:id="rId1"/>
            </p:custDataLst>
          </p:nvPr>
        </p:nvSpPr>
        <p:spPr>
          <a:xfrm>
            <a:off x="1868785" y="2463320"/>
            <a:ext cx="3300904" cy="715581"/>
          </a:xfrm>
          <a:prstGeom prst="rect">
            <a:avLst/>
          </a:prstGeom>
        </p:spPr>
        <p:txBody>
          <a:bodyPr wrap="none">
            <a:spAutoFit/>
          </a:bodyPr>
          <a:lstStyle/>
          <a:p>
            <a:pPr algn="ctr">
              <a:spcBef>
                <a:spcPct val="0"/>
              </a:spcBef>
            </a:pPr>
            <a:r>
              <a:rPr lang="zh-CN" altLang="en-US" sz="4050" b="1" dirty="0">
                <a:solidFill>
                  <a:schemeClr val="bg1"/>
                </a:solidFill>
                <a:latin typeface="微软雅黑" panose="020B0503020204020204" pitchFamily="34" charset="-122"/>
                <a:ea typeface="微软雅黑" panose="020B0503020204020204" pitchFamily="34" charset="-122"/>
              </a:rPr>
              <a:t>开题报告答辩</a:t>
            </a:r>
          </a:p>
        </p:txBody>
      </p:sp>
      <p:sp>
        <p:nvSpPr>
          <p:cNvPr id="9" name="PA_矩形 10"/>
          <p:cNvSpPr/>
          <p:nvPr>
            <p:custDataLst>
              <p:tags r:id="rId2"/>
            </p:custDataLst>
          </p:nvPr>
        </p:nvSpPr>
        <p:spPr>
          <a:xfrm>
            <a:off x="177671" y="3867151"/>
            <a:ext cx="4236228" cy="32316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基于移动边缘计算的细粒度任务迁移策略研究</a:t>
            </a:r>
          </a:p>
        </p:txBody>
      </p:sp>
      <p:cxnSp>
        <p:nvCxnSpPr>
          <p:cNvPr id="10" name="直接连接符 9"/>
          <p:cNvCxnSpPr/>
          <p:nvPr/>
        </p:nvCxnSpPr>
        <p:spPr>
          <a:xfrm>
            <a:off x="0" y="3781507"/>
            <a:ext cx="3519237" cy="13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376307" y="4219628"/>
            <a:ext cx="3519237" cy="13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415" y="4206091"/>
            <a:ext cx="3353892" cy="135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4413899" y="3772956"/>
            <a:ext cx="0" cy="139071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35761" y="3815686"/>
            <a:ext cx="1340688" cy="415498"/>
          </a:xfrm>
          <a:prstGeom prst="rect">
            <a:avLst/>
          </a:prstGeom>
          <a:noFill/>
        </p:spPr>
        <p:txBody>
          <a:bodyPr wrap="none" rtlCol="0">
            <a:spAutoFit/>
          </a:bodyPr>
          <a:lstStyle/>
          <a:p>
            <a:r>
              <a:rPr lang="zh-CN" altLang="en-US" sz="1050" b="1" spc="169" dirty="0">
                <a:solidFill>
                  <a:schemeClr val="bg1"/>
                </a:solidFill>
                <a:latin typeface="微软雅黑" panose="020B0503020204020204" pitchFamily="34" charset="-122"/>
                <a:ea typeface="微软雅黑" panose="020B0503020204020204" pitchFamily="34" charset="-122"/>
              </a:rPr>
              <a:t>答辩人：徐玮豪</a:t>
            </a:r>
            <a:endParaRPr lang="en-US" altLang="zh-CN" sz="1050" b="1" spc="169" dirty="0">
              <a:solidFill>
                <a:schemeClr val="bg1"/>
              </a:solidFill>
              <a:latin typeface="微软雅黑" panose="020B0503020204020204" pitchFamily="34" charset="-122"/>
              <a:ea typeface="微软雅黑" panose="020B0503020204020204" pitchFamily="34" charset="-122"/>
            </a:endParaRPr>
          </a:p>
          <a:p>
            <a:r>
              <a:rPr lang="zh-CN" altLang="en-US" sz="1050" b="1" spc="169" dirty="0">
                <a:solidFill>
                  <a:schemeClr val="bg1"/>
                </a:solidFill>
                <a:latin typeface="微软雅黑" panose="020B0503020204020204" pitchFamily="34" charset="-122"/>
                <a:ea typeface="微软雅黑" panose="020B0503020204020204" pitchFamily="34" charset="-122"/>
              </a:rPr>
              <a:t>导师：方娟 教授</a:t>
            </a:r>
          </a:p>
        </p:txBody>
      </p:sp>
    </p:spTree>
    <p:extLst>
      <p:ext uri="{BB962C8B-B14F-4D97-AF65-F5344CB8AC3E}">
        <p14:creationId xmlns:p14="http://schemas.microsoft.com/office/powerpoint/2010/main" val="223372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7" presetClass="entr" presetSubtype="8" fill="hold" nodeType="after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ppt_x-#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7"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ppt_w/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strVal val="#ppt_h"/>
                                          </p:val>
                                        </p:tav>
                                        <p:tav tm="100000">
                                          <p:val>
                                            <p:strVal val="#ppt_h"/>
                                          </p:val>
                                        </p:tav>
                                      </p:tavLst>
                                    </p:anim>
                                  </p:childTnLst>
                                </p:cTn>
                              </p:par>
                              <p:par>
                                <p:cTn id="27" presetID="17" presetClass="entr" presetSubtype="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ppt_w/2"/>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par>
                                <p:cTn id="33" presetID="17"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ppt_h/2"/>
                                          </p:val>
                                        </p:tav>
                                        <p:tav tm="100000">
                                          <p:val>
                                            <p:strVal val="#ppt_y"/>
                                          </p:val>
                                        </p:tav>
                                      </p:tavLst>
                                    </p:anim>
                                    <p:anim calcmode="lin" valueType="num">
                                      <p:cBhvr>
                                        <p:cTn id="37" dur="500" fill="hold"/>
                                        <p:tgtEl>
                                          <p:spTgt spid="13"/>
                                        </p:tgtEl>
                                        <p:attrNameLst>
                                          <p:attrName>ppt_w</p:attrName>
                                        </p:attrNameLst>
                                      </p:cBhvr>
                                      <p:tavLst>
                                        <p:tav tm="0">
                                          <p:val>
                                            <p:strVal val="#ppt_w"/>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2000"/>
                            </p:stCondLst>
                            <p:childTnLst>
                              <p:par>
                                <p:cTn id="43" presetID="20" presetClass="entr" presetSubtype="0" fill="hold" grpId="0" nodeType="afterEffect">
                                  <p:stCondLst>
                                    <p:cond delay="250"/>
                                  </p:stCondLst>
                                  <p:childTnLst>
                                    <p:set>
                                      <p:cBhvr>
                                        <p:cTn id="44" dur="1" fill="hold">
                                          <p:stCondLst>
                                            <p:cond delay="0"/>
                                          </p:stCondLst>
                                        </p:cTn>
                                        <p:tgtEl>
                                          <p:spTgt spid="14"/>
                                        </p:tgtEl>
                                        <p:attrNameLst>
                                          <p:attrName>style.visibility</p:attrName>
                                        </p:attrNameLst>
                                      </p:cBhvr>
                                      <p:to>
                                        <p:strVal val="visible"/>
                                      </p:to>
                                    </p:set>
                                    <p:animEffect transition="in" filter="wedge">
                                      <p:cBhvr>
                                        <p:cTn id="4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57906" y="1131244"/>
            <a:ext cx="3656951" cy="2689198"/>
            <a:chOff x="3125165" y="868100"/>
            <a:chExt cx="6501246" cy="4780796"/>
          </a:xfrm>
        </p:grpSpPr>
        <p:sp>
          <p:nvSpPr>
            <p:cNvPr id="5" name="文本框 4"/>
            <p:cNvSpPr txBox="1"/>
            <p:nvPr/>
          </p:nvSpPr>
          <p:spPr>
            <a:xfrm>
              <a:off x="3125165" y="868100"/>
              <a:ext cx="2790507"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3</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6" name="组合 5"/>
            <p:cNvGrpSpPr/>
            <p:nvPr/>
          </p:nvGrpSpPr>
          <p:grpSpPr>
            <a:xfrm>
              <a:off x="4305782" y="2128782"/>
              <a:ext cx="5177809" cy="2200150"/>
              <a:chOff x="4305782" y="2128782"/>
              <a:chExt cx="5177809" cy="2200150"/>
            </a:xfrm>
          </p:grpSpPr>
          <p:sp>
            <p:nvSpPr>
              <p:cNvPr id="8" name="矩形 7"/>
              <p:cNvSpPr/>
              <p:nvPr/>
            </p:nvSpPr>
            <p:spPr>
              <a:xfrm>
                <a:off x="4448605" y="2232954"/>
                <a:ext cx="4926624" cy="1979271"/>
              </a:xfrm>
              <a:prstGeom prst="rect">
                <a:avLst/>
              </a:prstGeom>
              <a:solidFill>
                <a:srgbClr val="F5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9" name="矩形 8"/>
              <p:cNvSpPr/>
              <p:nvPr/>
            </p:nvSpPr>
            <p:spPr>
              <a:xfrm>
                <a:off x="4305782" y="2128782"/>
                <a:ext cx="5177809" cy="2200150"/>
              </a:xfrm>
              <a:prstGeom prst="rect">
                <a:avLst/>
              </a:prstGeom>
              <a:noFill/>
              <a:ln>
                <a:solidFill>
                  <a:srgbClr val="F8F5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7" name="文本框 6"/>
            <p:cNvSpPr txBox="1"/>
            <p:nvPr/>
          </p:nvSpPr>
          <p:spPr>
            <a:xfrm>
              <a:off x="4683561" y="2637814"/>
              <a:ext cx="4942850" cy="1241481"/>
            </a:xfrm>
            <a:prstGeom prst="rect">
              <a:avLst/>
            </a:prstGeom>
            <a:noFill/>
          </p:spPr>
          <p:txBody>
            <a:bodyPr wrap="square" rtlCol="0">
              <a:spAutoFit/>
            </a:bodyPr>
            <a:lstStyle/>
            <a:p>
              <a:r>
                <a:rPr lang="zh-CN" altLang="en-US" sz="3938" spc="1125" dirty="0">
                  <a:solidFill>
                    <a:srgbClr val="2F5597"/>
                  </a:solidFill>
                  <a:latin typeface="汉仪菱心体简" panose="02010609000101010101" pitchFamily="49" charset="-122"/>
                  <a:ea typeface="汉仪菱心体简" panose="02010609000101010101" pitchFamily="49" charset="-122"/>
                </a:rPr>
                <a:t>研究内容</a:t>
              </a:r>
            </a:p>
          </p:txBody>
        </p:sp>
      </p:grpSp>
    </p:spTree>
    <p:extLst>
      <p:ext uri="{BB962C8B-B14F-4D97-AF65-F5344CB8AC3E}">
        <p14:creationId xmlns:p14="http://schemas.microsoft.com/office/powerpoint/2010/main" val="261665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7433" y="237742"/>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903728" y="87701"/>
            <a:ext cx="105054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研究内容</a:t>
            </a:r>
          </a:p>
        </p:txBody>
      </p:sp>
      <p:sp>
        <p:nvSpPr>
          <p:cNvPr id="17" name="Rectangle 3"/>
          <p:cNvSpPr/>
          <p:nvPr/>
        </p:nvSpPr>
        <p:spPr>
          <a:xfrm>
            <a:off x="0" y="526242"/>
            <a:ext cx="2773610" cy="4358576"/>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lumMod val="95000"/>
                </a:schemeClr>
              </a:solidFill>
            </a:endParaRPr>
          </a:p>
        </p:txBody>
      </p:sp>
      <p:sp>
        <p:nvSpPr>
          <p:cNvPr id="60" name="矩形 59"/>
          <p:cNvSpPr>
            <a:spLocks noChangeArrowheads="1"/>
          </p:cNvSpPr>
          <p:nvPr/>
        </p:nvSpPr>
        <p:spPr bwMode="auto">
          <a:xfrm>
            <a:off x="167238" y="719553"/>
            <a:ext cx="2320066" cy="95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800" b="1" dirty="0">
                <a:solidFill>
                  <a:schemeClr val="bg1">
                    <a:lumMod val="95000"/>
                  </a:schemeClr>
                </a:solidFill>
                <a:sym typeface="微软雅黑" pitchFamily="34" charset="-122"/>
              </a:rPr>
              <a:t>·</a:t>
            </a:r>
            <a:r>
              <a:rPr lang="zh-CN" altLang="en-US" sz="1800" b="1" dirty="0">
                <a:solidFill>
                  <a:schemeClr val="bg1">
                    <a:lumMod val="95000"/>
                  </a:schemeClr>
                </a:solidFill>
                <a:sym typeface="微软雅黑" pitchFamily="34" charset="-122"/>
              </a:rPr>
              <a:t>设定场景</a:t>
            </a:r>
            <a:endParaRPr lang="en-US" altLang="zh-CN" sz="1800" b="1" dirty="0">
              <a:solidFill>
                <a:schemeClr val="bg1">
                  <a:lumMod val="95000"/>
                </a:schemeClr>
              </a:solidFill>
              <a:sym typeface="微软雅黑" pitchFamily="34" charset="-122"/>
            </a:endParaRPr>
          </a:p>
          <a:p>
            <a:pPr>
              <a:lnSpc>
                <a:spcPct val="120000"/>
              </a:lnSpc>
              <a:spcBef>
                <a:spcPct val="0"/>
              </a:spcBef>
              <a:buNone/>
            </a:pP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单用户</a:t>
            </a:r>
            <a:r>
              <a:rPr lang="en-US" altLang="zh-CN" sz="1600" dirty="0">
                <a:solidFill>
                  <a:schemeClr val="bg1">
                    <a:lumMod val="95000"/>
                  </a:schemeClr>
                </a:solidFill>
                <a:sym typeface="微软雅黑" pitchFamily="34" charset="-122"/>
              </a:rPr>
              <a:t>-</a:t>
            </a:r>
            <a:r>
              <a:rPr lang="zh-CN" altLang="en-US" sz="1600" dirty="0">
                <a:solidFill>
                  <a:schemeClr val="bg1">
                    <a:lumMod val="95000"/>
                  </a:schemeClr>
                </a:solidFill>
                <a:sym typeface="微软雅黑" pitchFamily="34" charset="-122"/>
              </a:rPr>
              <a:t>但边缘计算</a:t>
            </a: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设备</a:t>
            </a:r>
          </a:p>
        </p:txBody>
      </p:sp>
      <p:sp>
        <p:nvSpPr>
          <p:cNvPr id="3" name="Rectangle 2">
            <a:extLst>
              <a:ext uri="{FF2B5EF4-FFF2-40B4-BE49-F238E27FC236}">
                <a16:creationId xmlns:a16="http://schemas.microsoft.com/office/drawing/2014/main" id="{A17435C8-8FA5-9846-BE27-A0D8FB1B2F93}"/>
              </a:ext>
            </a:extLst>
          </p:cNvPr>
          <p:cNvSpPr>
            <a:spLocks noChangeArrowheads="1"/>
          </p:cNvSpPr>
          <p:nvPr/>
        </p:nvSpPr>
        <p:spPr bwMode="auto">
          <a:xfrm flipV="1">
            <a:off x="2401196" y="2519194"/>
            <a:ext cx="5671463" cy="22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013"/>
          </a:p>
        </p:txBody>
      </p:sp>
      <p:graphicFrame>
        <p:nvGraphicFramePr>
          <p:cNvPr id="69" name="对象 68">
            <a:extLst>
              <a:ext uri="{FF2B5EF4-FFF2-40B4-BE49-F238E27FC236}">
                <a16:creationId xmlns:a16="http://schemas.microsoft.com/office/drawing/2014/main" id="{BFC68F7F-A98F-5C4E-87BB-2D277151D4AB}"/>
              </a:ext>
            </a:extLst>
          </p:cNvPr>
          <p:cNvGraphicFramePr>
            <a:graphicFrameLocks noChangeAspect="1"/>
          </p:cNvGraphicFramePr>
          <p:nvPr>
            <p:extLst>
              <p:ext uri="{D42A27DB-BD31-4B8C-83A1-F6EECF244321}">
                <p14:modId xmlns:p14="http://schemas.microsoft.com/office/powerpoint/2010/main" val="3456307325"/>
              </p:ext>
            </p:extLst>
          </p:nvPr>
        </p:nvGraphicFramePr>
        <p:xfrm>
          <a:off x="2764474" y="1317982"/>
          <a:ext cx="4093526" cy="2835464"/>
        </p:xfrm>
        <a:graphic>
          <a:graphicData uri="http://schemas.openxmlformats.org/presentationml/2006/ole">
            <mc:AlternateContent xmlns:mc="http://schemas.openxmlformats.org/markup-compatibility/2006">
              <mc:Choice xmlns:v="urn:schemas-microsoft-com:vml" Requires="v">
                <p:oleObj spid="_x0000_s2164" r:id="rId4" imgW="9728200" imgH="4406900" progId="Visio.Drawing.15">
                  <p:embed/>
                </p:oleObj>
              </mc:Choice>
              <mc:Fallback>
                <p:oleObj r:id="rId4" imgW="9728200" imgH="44069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474" y="1317982"/>
                        <a:ext cx="4093526" cy="2835464"/>
                      </a:xfrm>
                      <a:prstGeom prst="rect">
                        <a:avLst/>
                      </a:prstGeom>
                      <a:noFill/>
                    </p:spPr>
                  </p:pic>
                </p:oleObj>
              </mc:Fallback>
            </mc:AlternateContent>
          </a:graphicData>
        </a:graphic>
      </p:graphicFrame>
      <p:sp>
        <p:nvSpPr>
          <p:cNvPr id="18" name="矩形 17">
            <a:extLst>
              <a:ext uri="{FF2B5EF4-FFF2-40B4-BE49-F238E27FC236}">
                <a16:creationId xmlns:a16="http://schemas.microsoft.com/office/drawing/2014/main" id="{6B1CB4A5-73D3-1147-98C7-D2B72F4FF2D5}"/>
              </a:ext>
            </a:extLst>
          </p:cNvPr>
          <p:cNvSpPr>
            <a:spLocks noChangeArrowheads="1"/>
          </p:cNvSpPr>
          <p:nvPr/>
        </p:nvSpPr>
        <p:spPr bwMode="auto">
          <a:xfrm>
            <a:off x="166981" y="1723383"/>
            <a:ext cx="2181736" cy="95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800" b="1" dirty="0">
                <a:solidFill>
                  <a:schemeClr val="bg1">
                    <a:lumMod val="95000"/>
                  </a:schemeClr>
                </a:solidFill>
                <a:sym typeface="微软雅黑" pitchFamily="34" charset="-122"/>
              </a:rPr>
              <a:t>·</a:t>
            </a:r>
            <a:r>
              <a:rPr lang="zh-CN" altLang="en-US" sz="1800" b="1" dirty="0">
                <a:solidFill>
                  <a:schemeClr val="bg1">
                    <a:lumMod val="95000"/>
                  </a:schemeClr>
                </a:solidFill>
                <a:sym typeface="微软雅黑" pitchFamily="34" charset="-122"/>
              </a:rPr>
              <a:t>限制条件</a:t>
            </a:r>
            <a:endParaRPr lang="en-US" altLang="zh-CN" sz="1800" b="1" dirty="0">
              <a:solidFill>
                <a:schemeClr val="bg1">
                  <a:lumMod val="95000"/>
                </a:schemeClr>
              </a:solidFill>
              <a:sym typeface="微软雅黑" pitchFamily="34" charset="-122"/>
            </a:endParaRPr>
          </a:p>
          <a:p>
            <a:pPr>
              <a:lnSpc>
                <a:spcPct val="120000"/>
              </a:lnSpc>
              <a:spcBef>
                <a:spcPct val="0"/>
              </a:spcBef>
              <a:buNone/>
            </a:pPr>
            <a:r>
              <a:rPr lang="en-US" altLang="zh-CN" sz="105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计算资源充足</a:t>
            </a:r>
            <a:endParaRPr lang="en-US" altLang="zh-CN" sz="1600" dirty="0">
              <a:solidFill>
                <a:schemeClr val="bg1">
                  <a:lumMod val="95000"/>
                </a:schemeClr>
              </a:solidFill>
              <a:sym typeface="微软雅黑" pitchFamily="34" charset="-122"/>
            </a:endParaRPr>
          </a:p>
          <a:p>
            <a:pPr>
              <a:lnSpc>
                <a:spcPct val="120000"/>
              </a:lnSpc>
              <a:spcBef>
                <a:spcPct val="0"/>
              </a:spcBef>
              <a:buNone/>
            </a:pP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信道状况良好</a:t>
            </a:r>
          </a:p>
        </p:txBody>
      </p:sp>
      <p:sp>
        <p:nvSpPr>
          <p:cNvPr id="19" name="矩形 18">
            <a:extLst>
              <a:ext uri="{FF2B5EF4-FFF2-40B4-BE49-F238E27FC236}">
                <a16:creationId xmlns:a16="http://schemas.microsoft.com/office/drawing/2014/main" id="{642373B3-0DF4-D340-944E-B2A60A5741EC}"/>
              </a:ext>
            </a:extLst>
          </p:cNvPr>
          <p:cNvSpPr>
            <a:spLocks noChangeArrowheads="1"/>
          </p:cNvSpPr>
          <p:nvPr/>
        </p:nvSpPr>
        <p:spPr bwMode="auto">
          <a:xfrm>
            <a:off x="166981" y="2727213"/>
            <a:ext cx="2181736" cy="95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800" b="1" dirty="0">
                <a:solidFill>
                  <a:schemeClr val="bg1">
                    <a:lumMod val="95000"/>
                  </a:schemeClr>
                </a:solidFill>
                <a:sym typeface="微软雅黑" pitchFamily="34" charset="-122"/>
              </a:rPr>
              <a:t>·</a:t>
            </a:r>
            <a:r>
              <a:rPr lang="zh-CN" altLang="en-US" sz="1800" b="1" dirty="0">
                <a:solidFill>
                  <a:schemeClr val="bg1">
                    <a:lumMod val="95000"/>
                  </a:schemeClr>
                </a:solidFill>
                <a:sym typeface="微软雅黑" pitchFamily="34" charset="-122"/>
              </a:rPr>
              <a:t>实现目标</a:t>
            </a:r>
            <a:endParaRPr lang="en-US" altLang="zh-CN" sz="1800" b="1" dirty="0">
              <a:solidFill>
                <a:schemeClr val="bg1">
                  <a:lumMod val="95000"/>
                </a:schemeClr>
              </a:solidFill>
              <a:sym typeface="微软雅黑" pitchFamily="34" charset="-122"/>
            </a:endParaRPr>
          </a:p>
          <a:p>
            <a:pPr>
              <a:lnSpc>
                <a:spcPct val="120000"/>
              </a:lnSpc>
              <a:spcBef>
                <a:spcPct val="0"/>
              </a:spcBef>
              <a:buNone/>
            </a:pP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最小化移动设备能耗</a:t>
            </a:r>
          </a:p>
        </p:txBody>
      </p:sp>
      <p:sp>
        <p:nvSpPr>
          <p:cNvPr id="20" name="矩形 19">
            <a:extLst>
              <a:ext uri="{FF2B5EF4-FFF2-40B4-BE49-F238E27FC236}">
                <a16:creationId xmlns:a16="http://schemas.microsoft.com/office/drawing/2014/main" id="{9E6546F2-A974-C94F-BF4E-2BAA8E1C8957}"/>
              </a:ext>
            </a:extLst>
          </p:cNvPr>
          <p:cNvSpPr>
            <a:spLocks noChangeArrowheads="1"/>
          </p:cNvSpPr>
          <p:nvPr/>
        </p:nvSpPr>
        <p:spPr bwMode="auto">
          <a:xfrm>
            <a:off x="166981" y="3756036"/>
            <a:ext cx="2458907" cy="95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800" b="1" dirty="0">
                <a:solidFill>
                  <a:schemeClr val="bg1">
                    <a:lumMod val="95000"/>
                  </a:schemeClr>
                </a:solidFill>
                <a:sym typeface="微软雅黑" pitchFamily="34" charset="-122"/>
              </a:rPr>
              <a:t>·</a:t>
            </a:r>
            <a:r>
              <a:rPr lang="zh-CN" altLang="en-US" sz="1800" b="1" dirty="0">
                <a:solidFill>
                  <a:schemeClr val="bg1">
                    <a:lumMod val="95000"/>
                  </a:schemeClr>
                </a:solidFill>
                <a:sym typeface="微软雅黑" pitchFamily="34" charset="-122"/>
              </a:rPr>
              <a:t>工具运用</a:t>
            </a:r>
            <a:endParaRPr lang="en-US" altLang="zh-CN" sz="1800" b="1" dirty="0">
              <a:solidFill>
                <a:schemeClr val="bg1">
                  <a:lumMod val="95000"/>
                </a:schemeClr>
              </a:solidFill>
              <a:sym typeface="微软雅黑" pitchFamily="34" charset="-122"/>
            </a:endParaRPr>
          </a:p>
          <a:p>
            <a:pPr>
              <a:lnSpc>
                <a:spcPct val="120000"/>
              </a:lnSpc>
              <a:spcBef>
                <a:spcPct val="0"/>
              </a:spcBef>
              <a:buNone/>
            </a:pP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利用机器学习算法训</a:t>
            </a:r>
            <a:r>
              <a:rPr lang="en-US" altLang="zh-CN" sz="1600" dirty="0">
                <a:solidFill>
                  <a:schemeClr val="bg1">
                    <a:lumMod val="95000"/>
                  </a:schemeClr>
                </a:solidFill>
                <a:sym typeface="微软雅黑" pitchFamily="34" charset="-122"/>
              </a:rPr>
              <a:t>	</a:t>
            </a:r>
            <a:r>
              <a:rPr lang="zh-CN" altLang="en-US" sz="1600" dirty="0">
                <a:solidFill>
                  <a:schemeClr val="bg1">
                    <a:lumMod val="95000"/>
                  </a:schemeClr>
                </a:solidFill>
                <a:sym typeface="微软雅黑" pitchFamily="34" charset="-122"/>
              </a:rPr>
              <a:t>练单任务迁移决策</a:t>
            </a:r>
          </a:p>
        </p:txBody>
      </p:sp>
    </p:spTree>
    <p:extLst>
      <p:ext uri="{BB962C8B-B14F-4D97-AF65-F5344CB8AC3E}">
        <p14:creationId xmlns:p14="http://schemas.microsoft.com/office/powerpoint/2010/main" val="306909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22" presetClass="entr" presetSubtype="2"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60"/>
                                        </p:tgtEl>
                                        <p:attrNameLst>
                                          <p:attrName>style.visibility</p:attrName>
                                        </p:attrNameLst>
                                      </p:cBhvr>
                                      <p:to>
                                        <p:strVal val="visible"/>
                                      </p:to>
                                    </p:set>
                                    <p:animEffect transition="in" filter="wipe(right)">
                                      <p:cBhvr>
                                        <p:cTn id="20" dur="500"/>
                                        <p:tgtEl>
                                          <p:spTgt spid="60"/>
                                        </p:tgtEl>
                                      </p:cBhvr>
                                    </p:animEffect>
                                  </p:childTnLst>
                                </p:cTn>
                              </p:par>
                              <p:par>
                                <p:cTn id="21" presetID="22" presetClass="entr" presetSubtype="8" fill="hold" nodeType="withEffect">
                                  <p:stCondLst>
                                    <p:cond delay="250"/>
                                  </p:stCondLst>
                                  <p:childTnLst>
                                    <p:set>
                                      <p:cBhvr>
                                        <p:cTn id="22" dur="1" fill="hold">
                                          <p:stCondLst>
                                            <p:cond delay="0"/>
                                          </p:stCondLst>
                                        </p:cTn>
                                        <p:tgtEl>
                                          <p:spTgt spid="69"/>
                                        </p:tgtEl>
                                        <p:attrNameLst>
                                          <p:attrName>style.visibility</p:attrName>
                                        </p:attrNameLst>
                                      </p:cBhvr>
                                      <p:to>
                                        <p:strVal val="visible"/>
                                      </p:to>
                                    </p:set>
                                    <p:animEffect transition="in" filter="wipe(left)">
                                      <p:cBhvr>
                                        <p:cTn id="23" dur="500"/>
                                        <p:tgtEl>
                                          <p:spTgt spid="69"/>
                                        </p:tgtEl>
                                      </p:cBhvr>
                                    </p:animEffect>
                                  </p:childTnLst>
                                </p:cTn>
                              </p:par>
                              <p:par>
                                <p:cTn id="24" presetID="22" presetClass="entr" presetSubtype="2" fill="hold" grpId="0" nodeType="with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grpId="0" nodeType="withEffect">
                                  <p:stCondLst>
                                    <p:cond delay="25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par>
                                <p:cTn id="30" presetID="22" presetClass="entr" presetSubtype="2" fill="hold" grpId="0" nodeType="withEffect">
                                  <p:stCondLst>
                                    <p:cond delay="25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60"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0163" y="260081"/>
            <a:ext cx="4877674" cy="138062"/>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273495" y="134640"/>
            <a:ext cx="1916422"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拟解决的关键问题</a:t>
            </a:r>
          </a:p>
        </p:txBody>
      </p:sp>
      <p:grpSp>
        <p:nvGrpSpPr>
          <p:cNvPr id="18" name="组合 17"/>
          <p:cNvGrpSpPr/>
          <p:nvPr/>
        </p:nvGrpSpPr>
        <p:grpSpPr>
          <a:xfrm>
            <a:off x="1588" y="807578"/>
            <a:ext cx="2041364" cy="945603"/>
            <a:chOff x="796763" y="1362228"/>
            <a:chExt cx="1965945" cy="336545"/>
          </a:xfrm>
        </p:grpSpPr>
        <p:sp>
          <p:nvSpPr>
            <p:cNvPr id="20" name="圆角矩形 1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圆角矩形 20"/>
            <p:cNvSpPr/>
            <p:nvPr/>
          </p:nvSpPr>
          <p:spPr>
            <a:xfrm>
              <a:off x="1061755" y="1362228"/>
              <a:ext cx="1700953" cy="3365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 确定能耗开销和时延开销的数据模型</a:t>
              </a:r>
            </a:p>
          </p:txBody>
        </p:sp>
      </p:grpSp>
      <p:sp>
        <p:nvSpPr>
          <p:cNvPr id="30" name="文本框 29"/>
          <p:cNvSpPr txBox="1"/>
          <p:nvPr/>
        </p:nvSpPr>
        <p:spPr>
          <a:xfrm>
            <a:off x="2035085" y="738822"/>
            <a:ext cx="4688713" cy="1077218"/>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将数据包的大小都统一以</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CPU</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的时钟周期作为单位，因为移动设备和</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MEC</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服务器的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CPU</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时钟周期都是已知的，通过公式即可推导出设备计算能耗与通信延时。</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034924" y="2033245"/>
            <a:ext cx="4688713" cy="1323439"/>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通过前期调研，认为机器学习中的蚁群算法十分适用于本次建模的场景，本次建立出的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MEC</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模型是一个带权有向无环图，而蚁群算法可以快速在有向无环图中找到最优的路径，并且拥有较低的时间复杂度。</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050124" y="3499077"/>
            <a:ext cx="4673674" cy="1077218"/>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迁移决策的制定主要解决任务是否迁移、选择哪个信道迁移、以多少功率传输等问题。具体决策时会通过合适的迁移算法，综合考虑设备能耗、传输时延以及用户偏好等因素，选择出最优的迁移决策。</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6FC7FB29-C678-D744-BE13-DE6E9E4BCF16}"/>
              </a:ext>
            </a:extLst>
          </p:cNvPr>
          <p:cNvGrpSpPr/>
          <p:nvPr/>
        </p:nvGrpSpPr>
        <p:grpSpPr>
          <a:xfrm>
            <a:off x="8760" y="2195322"/>
            <a:ext cx="2041364" cy="945603"/>
            <a:chOff x="796763" y="1362228"/>
            <a:chExt cx="1965945" cy="336545"/>
          </a:xfrm>
        </p:grpSpPr>
        <p:sp>
          <p:nvSpPr>
            <p:cNvPr id="33" name="圆角矩形 32">
              <a:extLst>
                <a:ext uri="{FF2B5EF4-FFF2-40B4-BE49-F238E27FC236}">
                  <a16:creationId xmlns:a16="http://schemas.microsoft.com/office/drawing/2014/main" id="{C20E6517-F1DB-0444-9E25-5EA963BFFC7E}"/>
                </a:ext>
              </a:extLst>
            </p:cNvPr>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圆角矩形 33">
              <a:extLst>
                <a:ext uri="{FF2B5EF4-FFF2-40B4-BE49-F238E27FC236}">
                  <a16:creationId xmlns:a16="http://schemas.microsoft.com/office/drawing/2014/main" id="{BAE732BD-492E-7245-9E2F-C18CF22CD7D6}"/>
                </a:ext>
              </a:extLst>
            </p:cNvPr>
            <p:cNvSpPr/>
            <p:nvPr/>
          </p:nvSpPr>
          <p:spPr>
            <a:xfrm>
              <a:off x="1061755" y="1362228"/>
              <a:ext cx="1700953" cy="3365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02</a:t>
              </a:r>
              <a:r>
                <a:rPr lang="zh-CN" altLang="en-US" sz="1400" dirty="0">
                  <a:latin typeface="微软雅黑" panose="020B0503020204020204" pitchFamily="34" charset="-122"/>
                  <a:ea typeface="微软雅黑" panose="020B0503020204020204" pitchFamily="34" charset="-122"/>
                </a:rPr>
                <a:t> 确定适合的机器学习算法并在</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场景下建模</a:t>
              </a:r>
            </a:p>
          </p:txBody>
        </p:sp>
      </p:grpSp>
      <p:grpSp>
        <p:nvGrpSpPr>
          <p:cNvPr id="35" name="组合 34">
            <a:extLst>
              <a:ext uri="{FF2B5EF4-FFF2-40B4-BE49-F238E27FC236}">
                <a16:creationId xmlns:a16="http://schemas.microsoft.com/office/drawing/2014/main" id="{77C81A09-DA52-874E-AFFA-E76FA08302F2}"/>
              </a:ext>
            </a:extLst>
          </p:cNvPr>
          <p:cNvGrpSpPr/>
          <p:nvPr/>
        </p:nvGrpSpPr>
        <p:grpSpPr>
          <a:xfrm>
            <a:off x="-6440" y="3572443"/>
            <a:ext cx="2041364" cy="945603"/>
            <a:chOff x="796763" y="1362228"/>
            <a:chExt cx="1965945" cy="336545"/>
          </a:xfrm>
        </p:grpSpPr>
        <p:sp>
          <p:nvSpPr>
            <p:cNvPr id="36" name="圆角矩形 35">
              <a:extLst>
                <a:ext uri="{FF2B5EF4-FFF2-40B4-BE49-F238E27FC236}">
                  <a16:creationId xmlns:a16="http://schemas.microsoft.com/office/drawing/2014/main" id="{9DACD14F-C90C-3F4E-9FD1-FAA8B380EE80}"/>
                </a:ext>
              </a:extLst>
            </p:cNvPr>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圆角矩形 36">
              <a:extLst>
                <a:ext uri="{FF2B5EF4-FFF2-40B4-BE49-F238E27FC236}">
                  <a16:creationId xmlns:a16="http://schemas.microsoft.com/office/drawing/2014/main" id="{F5B07A37-AD25-5B45-A754-257343876280}"/>
                </a:ext>
              </a:extLst>
            </p:cNvPr>
            <p:cNvSpPr/>
            <p:nvPr/>
          </p:nvSpPr>
          <p:spPr>
            <a:xfrm>
              <a:off x="1061755" y="1362228"/>
              <a:ext cx="1700953" cy="3365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03</a:t>
              </a:r>
              <a:r>
                <a:rPr lang="zh-CN" altLang="en-US" sz="1400" dirty="0">
                  <a:latin typeface="微软雅黑" panose="020B0503020204020204" pitchFamily="34" charset="-122"/>
                  <a:ea typeface="微软雅黑" panose="020B0503020204020204" pitchFamily="34" charset="-122"/>
                </a:rPr>
                <a:t> 确定合适的迁移决策</a:t>
              </a:r>
            </a:p>
          </p:txBody>
        </p:sp>
      </p:grpSp>
    </p:spTree>
    <p:extLst>
      <p:ext uri="{BB962C8B-B14F-4D97-AF65-F5344CB8AC3E}">
        <p14:creationId xmlns:p14="http://schemas.microsoft.com/office/powerpoint/2010/main" val="36391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12" presetClass="entr" presetSubtype="4" fill="hold" nodeType="afterEffect">
                                  <p:stCondLst>
                                    <p:cond delay="25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ppt_y</p:attrName>
                                        </p:attrNameLst>
                                      </p:cBhvr>
                                      <p:tavLst>
                                        <p:tav tm="0">
                                          <p:val>
                                            <p:strVal val="#ppt_y+#ppt_h*1.125000"/>
                                          </p:val>
                                        </p:tav>
                                        <p:tav tm="100000">
                                          <p:val>
                                            <p:strVal val="#ppt_y"/>
                                          </p:val>
                                        </p:tav>
                                      </p:tavLst>
                                    </p:anim>
                                    <p:animEffect transition="in" filter="wipe(up)">
                                      <p:cBhvr>
                                        <p:cTn id="18" dur="500"/>
                                        <p:tgtEl>
                                          <p:spTgt spid="18"/>
                                        </p:tgtEl>
                                      </p:cBhvr>
                                    </p:animEffect>
                                  </p:childTnLst>
                                </p:cTn>
                              </p:par>
                            </p:childTnLst>
                          </p:cTn>
                        </p:par>
                        <p:par>
                          <p:cTn id="19" fill="hold">
                            <p:stCondLst>
                              <p:cond delay="2500"/>
                            </p:stCondLst>
                            <p:childTnLst>
                              <p:par>
                                <p:cTn id="20" presetID="10" presetClass="entr" presetSubtype="0" fill="hold" grpId="0" nodeType="afterEffect">
                                  <p:stCondLst>
                                    <p:cond delay="2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3250"/>
                            </p:stCondLst>
                            <p:childTnLst>
                              <p:par>
                                <p:cTn id="24" presetID="12" presetClass="entr" presetSubtype="4"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p:tgtEl>
                                          <p:spTgt spid="27"/>
                                        </p:tgtEl>
                                        <p:attrNameLst>
                                          <p:attrName>ppt_y</p:attrName>
                                        </p:attrNameLst>
                                      </p:cBhvr>
                                      <p:tavLst>
                                        <p:tav tm="0">
                                          <p:val>
                                            <p:strVal val="#ppt_y+#ppt_h*1.125000"/>
                                          </p:val>
                                        </p:tav>
                                        <p:tav tm="100000">
                                          <p:val>
                                            <p:strVal val="#ppt_y"/>
                                          </p:val>
                                        </p:tav>
                                      </p:tavLst>
                                    </p:anim>
                                    <p:animEffect transition="in" filter="wipe(up)">
                                      <p:cBhvr>
                                        <p:cTn id="27" dur="500"/>
                                        <p:tgtEl>
                                          <p:spTgt spid="27"/>
                                        </p:tgtEl>
                                      </p:cBhvr>
                                    </p:animEffect>
                                  </p:childTnLst>
                                </p:cTn>
                              </p:par>
                            </p:childTnLst>
                          </p:cTn>
                        </p:par>
                        <p:par>
                          <p:cTn id="28" fill="hold">
                            <p:stCondLst>
                              <p:cond delay="3750"/>
                            </p:stCondLst>
                            <p:childTnLst>
                              <p:par>
                                <p:cTn id="29" presetID="10" presetClass="entr" presetSubtype="0" fill="hold" grpId="0" nodeType="afterEffect">
                                  <p:stCondLst>
                                    <p:cond delay="25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par>
                          <p:cTn id="32" fill="hold">
                            <p:stCondLst>
                              <p:cond delay="4500"/>
                            </p:stCondLst>
                            <p:childTnLst>
                              <p:par>
                                <p:cTn id="33" presetID="12" presetClass="entr" presetSubtype="4"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p:tgtEl>
                                          <p:spTgt spid="35"/>
                                        </p:tgtEl>
                                        <p:attrNameLst>
                                          <p:attrName>ppt_y</p:attrName>
                                        </p:attrNameLst>
                                      </p:cBhvr>
                                      <p:tavLst>
                                        <p:tav tm="0">
                                          <p:val>
                                            <p:strVal val="#ppt_y+#ppt_h*1.125000"/>
                                          </p:val>
                                        </p:tav>
                                        <p:tav tm="100000">
                                          <p:val>
                                            <p:strVal val="#ppt_y"/>
                                          </p:val>
                                        </p:tav>
                                      </p:tavLst>
                                    </p:anim>
                                    <p:animEffect transition="in" filter="wipe(up)">
                                      <p:cBhvr>
                                        <p:cTn id="36" dur="500"/>
                                        <p:tgtEl>
                                          <p:spTgt spid="35"/>
                                        </p:tgtEl>
                                      </p:cBhvr>
                                    </p:animEffect>
                                  </p:childTnLst>
                                </p:cTn>
                              </p:par>
                            </p:childTnLst>
                          </p:cTn>
                        </p:par>
                        <p:par>
                          <p:cTn id="37" fill="hold">
                            <p:stCondLst>
                              <p:cond delay="5000"/>
                            </p:stCondLst>
                            <p:childTnLst>
                              <p:par>
                                <p:cTn id="38" presetID="10" presetClass="entr" presetSubtype="0" fill="hold" grpId="0" nodeType="afterEffect">
                                  <p:stCondLst>
                                    <p:cond delay="25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7906" y="1131244"/>
            <a:ext cx="3787168" cy="2689198"/>
            <a:chOff x="3125165" y="868100"/>
            <a:chExt cx="6732742" cy="4780796"/>
          </a:xfrm>
        </p:grpSpPr>
        <p:sp>
          <p:nvSpPr>
            <p:cNvPr id="3" name="文本框 2"/>
            <p:cNvSpPr txBox="1"/>
            <p:nvPr/>
          </p:nvSpPr>
          <p:spPr>
            <a:xfrm>
              <a:off x="3125165" y="868100"/>
              <a:ext cx="2790506"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4</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4" name="组合 3"/>
            <p:cNvGrpSpPr/>
            <p:nvPr/>
          </p:nvGrpSpPr>
          <p:grpSpPr>
            <a:xfrm>
              <a:off x="4305782" y="2128782"/>
              <a:ext cx="5409303" cy="2200150"/>
              <a:chOff x="4305782" y="2128782"/>
              <a:chExt cx="5409303" cy="2200150"/>
            </a:xfrm>
          </p:grpSpPr>
          <p:sp>
            <p:nvSpPr>
              <p:cNvPr id="6" name="矩形 5"/>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7" name="矩形 6"/>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5" name="文本框 4"/>
            <p:cNvSpPr txBox="1"/>
            <p:nvPr/>
          </p:nvSpPr>
          <p:spPr>
            <a:xfrm>
              <a:off x="4683565" y="2637814"/>
              <a:ext cx="5174342" cy="1241481"/>
            </a:xfrm>
            <a:prstGeom prst="rect">
              <a:avLst/>
            </a:prstGeom>
            <a:noFill/>
          </p:spPr>
          <p:txBody>
            <a:bodyPr wrap="square" rtlCol="0">
              <a:spAutoFit/>
            </a:bodyPr>
            <a:lstStyle/>
            <a:p>
              <a:r>
                <a:rPr lang="zh-CN" altLang="en-US" sz="3938" spc="1125" dirty="0">
                  <a:solidFill>
                    <a:srgbClr val="2F5597"/>
                  </a:solidFill>
                  <a:latin typeface="汉仪菱心体简" panose="02010609000101010101" pitchFamily="49" charset="-122"/>
                  <a:ea typeface="汉仪菱心体简" panose="02010609000101010101" pitchFamily="49" charset="-122"/>
                </a:rPr>
                <a:t>研究方案</a:t>
              </a:r>
            </a:p>
          </p:txBody>
        </p:sp>
      </p:grpSp>
    </p:spTree>
    <p:extLst>
      <p:ext uri="{BB962C8B-B14F-4D97-AF65-F5344CB8AC3E}">
        <p14:creationId xmlns:p14="http://schemas.microsoft.com/office/powerpoint/2010/main" val="150677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8517" y="295121"/>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804812" y="166020"/>
            <a:ext cx="105054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研究方案</a:t>
            </a:r>
          </a:p>
        </p:txBody>
      </p:sp>
      <p:sp>
        <p:nvSpPr>
          <p:cNvPr id="198" name="矩形 197">
            <a:extLst>
              <a:ext uri="{FF2B5EF4-FFF2-40B4-BE49-F238E27FC236}">
                <a16:creationId xmlns:a16="http://schemas.microsoft.com/office/drawing/2014/main" id="{DE43F5FC-4524-294D-8F77-85494C907929}"/>
              </a:ext>
            </a:extLst>
          </p:cNvPr>
          <p:cNvSpPr/>
          <p:nvPr/>
        </p:nvSpPr>
        <p:spPr>
          <a:xfrm>
            <a:off x="0" y="1007089"/>
            <a:ext cx="3359552" cy="358617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199" name="Rectangle 4">
            <a:extLst>
              <a:ext uri="{FF2B5EF4-FFF2-40B4-BE49-F238E27FC236}">
                <a16:creationId xmlns:a16="http://schemas.microsoft.com/office/drawing/2014/main" id="{FAE2EBB5-CE6A-014F-9243-466695889389}"/>
              </a:ext>
            </a:extLst>
          </p:cNvPr>
          <p:cNvSpPr>
            <a:spLocks noChangeArrowheads="1"/>
          </p:cNvSpPr>
          <p:nvPr/>
        </p:nvSpPr>
        <p:spPr bwMode="auto">
          <a:xfrm>
            <a:off x="3672556" y="1381115"/>
            <a:ext cx="6128669" cy="22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013"/>
          </a:p>
        </p:txBody>
      </p:sp>
      <p:sp>
        <p:nvSpPr>
          <p:cNvPr id="2" name="文本框 1">
            <a:extLst>
              <a:ext uri="{FF2B5EF4-FFF2-40B4-BE49-F238E27FC236}">
                <a16:creationId xmlns:a16="http://schemas.microsoft.com/office/drawing/2014/main" id="{3718638B-741F-3F43-92D4-FE0F95F592D8}"/>
              </a:ext>
            </a:extLst>
          </p:cNvPr>
          <p:cNvSpPr txBox="1"/>
          <p:nvPr/>
        </p:nvSpPr>
        <p:spPr>
          <a:xfrm>
            <a:off x="-33132" y="1152365"/>
            <a:ext cx="3330084" cy="3108543"/>
          </a:xfrm>
          <a:prstGeom prst="rect">
            <a:avLst/>
          </a:prstGeom>
          <a:noFill/>
        </p:spPr>
        <p:txBody>
          <a:bodyPr wrap="square" rtlCol="0">
            <a:spAutoFit/>
          </a:bodyPr>
          <a:lstStyle/>
          <a:p>
            <a:pPr>
              <a:lnSpc>
                <a:spcPct val="200000"/>
              </a:lnSpc>
            </a:pPr>
            <a:r>
              <a:rPr kumimoji="1" lang="en-US" altLang="zh-CN" b="1" dirty="0">
                <a:solidFill>
                  <a:schemeClr val="bg1"/>
                </a:solidFill>
                <a:latin typeface="Microsoft YaHei" panose="020B0503020204020204" pitchFamily="34" charset="-122"/>
                <a:ea typeface="Microsoft YaHei" panose="020B0503020204020204" pitchFamily="34" charset="-122"/>
              </a:rPr>
              <a:t>·</a:t>
            </a:r>
            <a:r>
              <a:rPr kumimoji="1" lang="zh-CN" altLang="en-US" b="1" dirty="0">
                <a:solidFill>
                  <a:schemeClr val="bg1"/>
                </a:solidFill>
                <a:latin typeface="Microsoft YaHei" panose="020B0503020204020204" pitchFamily="34" charset="-122"/>
                <a:ea typeface="Microsoft YaHei" panose="020B0503020204020204" pitchFamily="34" charset="-122"/>
              </a:rPr>
              <a:t>设计计算任务模型</a:t>
            </a:r>
            <a:endParaRPr kumimoji="1" lang="en-US" altLang="zh-CN" b="1" dirty="0">
              <a:solidFill>
                <a:schemeClr val="bg1"/>
              </a:solidFill>
              <a:latin typeface="Microsoft YaHei" panose="020B0503020204020204" pitchFamily="34" charset="-122"/>
              <a:ea typeface="Microsoft YaHei" panose="020B0503020204020204" pitchFamily="34" charset="-122"/>
            </a:endParaRPr>
          </a:p>
          <a:p>
            <a:pPr>
              <a:lnSpc>
                <a:spcPct val="200000"/>
              </a:lnSpc>
            </a:pPr>
            <a:endParaRPr kumimoji="1" lang="en-US" altLang="zh-CN" b="1" dirty="0">
              <a:solidFill>
                <a:schemeClr val="bg1"/>
              </a:solidFill>
              <a:latin typeface="Microsoft YaHei" panose="020B0503020204020204" pitchFamily="34" charset="-122"/>
              <a:ea typeface="Microsoft YaHei" panose="020B0503020204020204" pitchFamily="34" charset="-122"/>
            </a:endParaRPr>
          </a:p>
          <a:p>
            <a:r>
              <a:rPr kumimoji="1" lang="en-US" altLang="zh-CN" b="1" dirty="0">
                <a:solidFill>
                  <a:schemeClr val="bg1"/>
                </a:solidFill>
                <a:latin typeface="Microsoft YaHei" panose="020B0503020204020204" pitchFamily="34" charset="-122"/>
                <a:ea typeface="Microsoft YaHei"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确定应用模型为部分计算迁移</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模型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以</a:t>
            </a:r>
            <a:r>
              <a:rPr lang="en-US" altLang="zh-CN" sz="1600" dirty="0">
                <a:solidFill>
                  <a:schemeClr val="bg1"/>
                </a:solidFill>
                <a:latin typeface="微软雅黑" panose="020B0503020204020204" pitchFamily="34" charset="-122"/>
                <a:ea typeface="微软雅黑" panose="020B0503020204020204" pitchFamily="34" charset="-122"/>
              </a:rPr>
              <a:t>A(</a:t>
            </a:r>
            <a:r>
              <a:rPr lang="en-US" altLang="zh-CN" sz="1600" dirty="0" err="1">
                <a:solidFill>
                  <a:schemeClr val="bg1"/>
                </a:solidFill>
                <a:latin typeface="微软雅黑" panose="020B0503020204020204" pitchFamily="34" charset="-122"/>
                <a:ea typeface="微软雅黑" panose="020B0503020204020204" pitchFamily="34" charset="-122"/>
              </a:rPr>
              <a:t>L,τ,X</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表示</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建立有向无环图</a:t>
            </a:r>
            <a:r>
              <a:rPr lang="en-US" altLang="zh-CN" sz="1600" dirty="0">
                <a:solidFill>
                  <a:schemeClr val="bg1"/>
                </a:solidFill>
                <a:latin typeface="微软雅黑" panose="020B0503020204020204" pitchFamily="34" charset="-122"/>
                <a:ea typeface="微软雅黑" panose="020B0503020204020204" pitchFamily="34" charset="-122"/>
              </a:rPr>
              <a:t>G (V, E)</a:t>
            </a: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确定各节点</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边的权重</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05CF4934-7CB6-FD46-9F40-2F16B792E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832" y="1298099"/>
            <a:ext cx="3478168" cy="3004153"/>
          </a:xfrm>
          <a:prstGeom prst="rect">
            <a:avLst/>
          </a:prstGeom>
        </p:spPr>
      </p:pic>
    </p:spTree>
    <p:extLst>
      <p:ext uri="{BB962C8B-B14F-4D97-AF65-F5344CB8AC3E}">
        <p14:creationId xmlns:p14="http://schemas.microsoft.com/office/powerpoint/2010/main" val="25997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wipe(down)">
                                      <p:cBhvr>
                                        <p:cTn id="20" dur="500"/>
                                        <p:tgtEl>
                                          <p:spTgt spid="198"/>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74218" y="239886"/>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803533" y="103806"/>
            <a:ext cx="105054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研究方案</a:t>
            </a:r>
          </a:p>
        </p:txBody>
      </p:sp>
      <p:sp>
        <p:nvSpPr>
          <p:cNvPr id="198" name="矩形 197">
            <a:extLst>
              <a:ext uri="{FF2B5EF4-FFF2-40B4-BE49-F238E27FC236}">
                <a16:creationId xmlns:a16="http://schemas.microsoft.com/office/drawing/2014/main" id="{DE43F5FC-4524-294D-8F77-85494C907929}"/>
              </a:ext>
            </a:extLst>
          </p:cNvPr>
          <p:cNvSpPr/>
          <p:nvPr/>
        </p:nvSpPr>
        <p:spPr>
          <a:xfrm>
            <a:off x="0" y="1069631"/>
            <a:ext cx="6858000" cy="355553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sz="1013" dirty="0"/>
              <a:t>	</a:t>
            </a:r>
            <a:endParaRPr lang="en-US" altLang="zh-CN" b="1" dirty="0">
              <a:latin typeface="微软雅黑" panose="020B0503020204020204" pitchFamily="34" charset="-122"/>
              <a:ea typeface="微软雅黑" panose="020B0503020204020204" pitchFamily="34" charset="-122"/>
            </a:endParaRPr>
          </a:p>
        </p:txBody>
      </p:sp>
      <p:sp>
        <p:nvSpPr>
          <p:cNvPr id="199" name="Rectangle 4">
            <a:extLst>
              <a:ext uri="{FF2B5EF4-FFF2-40B4-BE49-F238E27FC236}">
                <a16:creationId xmlns:a16="http://schemas.microsoft.com/office/drawing/2014/main" id="{FAE2EBB5-CE6A-014F-9243-466695889389}"/>
              </a:ext>
            </a:extLst>
          </p:cNvPr>
          <p:cNvSpPr>
            <a:spLocks noChangeArrowheads="1"/>
          </p:cNvSpPr>
          <p:nvPr/>
        </p:nvSpPr>
        <p:spPr bwMode="auto">
          <a:xfrm>
            <a:off x="3672556" y="1381115"/>
            <a:ext cx="6128669" cy="22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013"/>
          </a:p>
        </p:txBody>
      </p:sp>
      <p:sp>
        <p:nvSpPr>
          <p:cNvPr id="2" name="文本框 1">
            <a:extLst>
              <a:ext uri="{FF2B5EF4-FFF2-40B4-BE49-F238E27FC236}">
                <a16:creationId xmlns:a16="http://schemas.microsoft.com/office/drawing/2014/main" id="{3718638B-741F-3F43-92D4-FE0F95F592D8}"/>
              </a:ext>
            </a:extLst>
          </p:cNvPr>
          <p:cNvSpPr txBox="1"/>
          <p:nvPr/>
        </p:nvSpPr>
        <p:spPr>
          <a:xfrm>
            <a:off x="108703" y="1261712"/>
            <a:ext cx="3127795" cy="300082"/>
          </a:xfrm>
          <a:prstGeom prst="rect">
            <a:avLst/>
          </a:prstGeom>
          <a:noFill/>
        </p:spPr>
        <p:txBody>
          <a:bodyPr wrap="square" rtlCol="0">
            <a:spAutoFit/>
          </a:bodyPr>
          <a:lstStyle/>
          <a:p>
            <a:r>
              <a:rPr kumimoji="1" lang="en-US" altLang="zh-CN" b="1" dirty="0">
                <a:solidFill>
                  <a:schemeClr val="bg1"/>
                </a:solidFill>
                <a:latin typeface="Microsoft YaHei" panose="020B0503020204020204" pitchFamily="34" charset="-122"/>
                <a:ea typeface="Microsoft YaHei" panose="020B0503020204020204" pitchFamily="34" charset="-122"/>
              </a:rPr>
              <a:t>·</a:t>
            </a:r>
            <a:r>
              <a:rPr kumimoji="1" lang="zh-CN" altLang="en-US" b="1" dirty="0">
                <a:solidFill>
                  <a:schemeClr val="bg1"/>
                </a:solidFill>
                <a:latin typeface="Microsoft YaHei" panose="020B0503020204020204" pitchFamily="34" charset="-122"/>
                <a:ea typeface="Microsoft YaHei" panose="020B0503020204020204" pitchFamily="34" charset="-122"/>
              </a:rPr>
              <a:t>设计移动设备计算模型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CD2AE9E-F657-6A41-84AF-12A916241A89}"/>
                  </a:ext>
                </a:extLst>
              </p:cNvPr>
              <p:cNvSpPr txBox="1"/>
              <p:nvPr/>
            </p:nvSpPr>
            <p:spPr>
              <a:xfrm>
                <a:off x="247561" y="1873278"/>
                <a:ext cx="3314346" cy="2308324"/>
              </a:xfrm>
              <a:prstGeom prst="rect">
                <a:avLst/>
              </a:prstGeom>
              <a:noFill/>
            </p:spPr>
            <p:txBody>
              <a:bodyPr wrap="square" rtlCol="0">
                <a:spAutoFit/>
              </a:bodyPr>
              <a:lstStyle>
                <a:defPPr>
                  <a:defRPr lang="zh-CN"/>
                </a:defPPr>
                <a:lvl1pPr>
                  <a:defRPr sz="1600" b="1">
                    <a:solidFill>
                      <a:schemeClr val="bg1"/>
                    </a:solidFill>
                    <a:latin typeface="Microsoft YaHei" panose="020B0503020204020204" pitchFamily="34" charset="-122"/>
                    <a:ea typeface="Microsoft YaHei" panose="020B0503020204020204" pitchFamily="34" charset="-122"/>
                  </a:defRPr>
                </a:lvl1pPr>
              </a:lstStyle>
              <a:p>
                <a:r>
                  <a:rPr lang="zh-CN" altLang="zh-CN" b="0" dirty="0"/>
                  <a:t>通常移动设备的</a:t>
                </a:r>
                <a:r>
                  <a:rPr lang="en-US" altLang="zh-CN" b="0" dirty="0"/>
                  <a:t>CPU</a:t>
                </a:r>
                <a:r>
                  <a:rPr lang="zh-CN" altLang="zh-CN" b="0" dirty="0"/>
                  <a:t>是本地计算的主要引擎。</a:t>
                </a:r>
                <a:r>
                  <a:rPr lang="en-US" altLang="zh-CN" b="0" dirty="0"/>
                  <a:t>CPU</a:t>
                </a:r>
                <a:r>
                  <a:rPr lang="zh-CN" altLang="zh-CN" b="0" dirty="0"/>
                  <a:t>性能由</a:t>
                </a:r>
                <a:r>
                  <a:rPr lang="en-US" altLang="zh-CN" b="0" dirty="0"/>
                  <a:t>CPU</a:t>
                </a:r>
                <a:r>
                  <a:rPr lang="zh-CN" altLang="zh-CN" b="0" dirty="0"/>
                  <a:t>周期频率</a:t>
                </a:r>
                <a14:m>
                  <m:oMath xmlns:m="http://schemas.openxmlformats.org/officeDocument/2006/math">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𝑚</m:t>
                        </m:r>
                      </m:sub>
                    </m:sSub>
                  </m:oMath>
                </a14:m>
                <a:r>
                  <a:rPr lang="en-US" altLang="zh-CN" b="0" dirty="0"/>
                  <a:t> (</a:t>
                </a:r>
                <a:r>
                  <a:rPr lang="zh-CN" altLang="zh-CN" b="0" dirty="0"/>
                  <a:t>也称为</a:t>
                </a:r>
                <a:r>
                  <a:rPr lang="en-US" altLang="zh-CN" b="0" dirty="0"/>
                  <a:t>CPU</a:t>
                </a:r>
                <a:r>
                  <a:rPr lang="zh-CN" altLang="zh-CN" b="0" dirty="0"/>
                  <a:t>时钟速度</a:t>
                </a:r>
                <a:r>
                  <a:rPr lang="en-US" altLang="zh-CN" b="0" dirty="0"/>
                  <a:t>)</a:t>
                </a:r>
                <a:r>
                  <a:rPr lang="zh-CN" altLang="zh-CN" b="0" dirty="0"/>
                  <a:t>控制。在实际应用中，</a:t>
                </a:r>
                <a14:m>
                  <m:oMath xmlns:m="http://schemas.openxmlformats.org/officeDocument/2006/math">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𝑚</m:t>
                        </m:r>
                      </m:sub>
                    </m:sSub>
                  </m:oMath>
                </a14:m>
                <a:r>
                  <a:rPr lang="zh-CN" altLang="zh-CN" b="0" dirty="0"/>
                  <a:t>的值被一个最大值</a:t>
                </a:r>
                <a14:m>
                  <m:oMath xmlns:m="http://schemas.openxmlformats.org/officeDocument/2006/math">
                    <m:sSubSup>
                      <m:sSubSupPr>
                        <m:ctrlPr>
                          <a:rPr lang="zh-CN" altLang="zh-CN" b="0" i="1">
                            <a:latin typeface="Cambria Math" panose="02040503050406030204" pitchFamily="18" charset="0"/>
                          </a:rPr>
                        </m:ctrlPr>
                      </m:sSubSupPr>
                      <m:e>
                        <m:r>
                          <a:rPr lang="en-US" altLang="zh-CN" b="0" i="1">
                            <a:latin typeface="Cambria Math" panose="02040503050406030204" pitchFamily="18" charset="0"/>
                          </a:rPr>
                          <m:t>𝑓</m:t>
                        </m:r>
                      </m:e>
                      <m:sub>
                        <m:r>
                          <a:rPr lang="en-US" altLang="zh-CN" b="0" i="1">
                            <a:latin typeface="Cambria Math" panose="02040503050406030204" pitchFamily="18" charset="0"/>
                          </a:rPr>
                          <m:t>𝐶𝑃𝑈</m:t>
                        </m:r>
                      </m:sub>
                      <m:sup>
                        <m:r>
                          <a:rPr lang="en-US" altLang="zh-CN" b="0" i="1">
                            <a:latin typeface="Cambria Math" panose="02040503050406030204" pitchFamily="18" charset="0"/>
                          </a:rPr>
                          <m:t>𝑚𝑎𝑥</m:t>
                        </m:r>
                      </m:sup>
                    </m:sSubSup>
                  </m:oMath>
                </a14:m>
                <a:r>
                  <a:rPr lang="zh-CN" altLang="zh-CN" b="0" dirty="0"/>
                  <a:t>所限制，这反映了移动设备计算能力的局限性。基于计算任务模型中引入的参数</a:t>
                </a:r>
                <a:r>
                  <a:rPr lang="en-US" altLang="zh-CN" b="0" dirty="0"/>
                  <a:t>A</a:t>
                </a:r>
                <a14:m>
                  <m:oMath xmlns:m="http://schemas.openxmlformats.org/officeDocument/2006/math">
                    <m:r>
                      <a:rPr lang="en-US" altLang="zh-CN" b="0">
                        <a:latin typeface="Cambria Math" panose="02040503050406030204" pitchFamily="18" charset="0"/>
                      </a:rPr>
                      <m:t>(</m:t>
                    </m:r>
                    <m:r>
                      <m:rPr>
                        <m:sty m:val="p"/>
                      </m:rPr>
                      <a:rPr lang="en-US" altLang="zh-CN" b="0" i="1">
                        <a:latin typeface="Cambria Math" panose="02040503050406030204" pitchFamily="18" charset="0"/>
                      </a:rPr>
                      <m:t>L</m:t>
                    </m:r>
                    <m:r>
                      <a:rPr lang="en-US" altLang="zh-CN" b="0">
                        <a:latin typeface="Cambria Math" panose="02040503050406030204" pitchFamily="18" charset="0"/>
                      </a:rPr>
                      <m:t>,</m:t>
                    </m:r>
                    <m:r>
                      <m:rPr>
                        <m:sty m:val="p"/>
                      </m:rPr>
                      <a:rPr lang="en-US" altLang="zh-CN" b="0" i="1">
                        <a:latin typeface="Cambria Math" panose="02040503050406030204" pitchFamily="18" charset="0"/>
                      </a:rPr>
                      <m:t>τ</m:t>
                    </m:r>
                    <m:r>
                      <a:rPr lang="en-US" altLang="zh-CN" b="0">
                        <a:latin typeface="Cambria Math" panose="02040503050406030204" pitchFamily="18" charset="0"/>
                      </a:rPr>
                      <m:t>,</m:t>
                    </m:r>
                    <m:r>
                      <m:rPr>
                        <m:sty m:val="p"/>
                      </m:rPr>
                      <a:rPr lang="en-US" altLang="zh-CN" b="0" i="1">
                        <a:latin typeface="Cambria Math" panose="02040503050406030204" pitchFamily="18" charset="0"/>
                      </a:rPr>
                      <m:t>X</m:t>
                    </m:r>
                    <m:r>
                      <a:rPr lang="en-US" altLang="zh-CN" b="0">
                        <a:latin typeface="Cambria Math" panose="02040503050406030204" pitchFamily="18" charset="0"/>
                      </a:rPr>
                      <m:t>)</m:t>
                    </m:r>
                  </m:oMath>
                </a14:m>
                <a:r>
                  <a:rPr lang="zh-CN" altLang="zh-CN" b="0" dirty="0"/>
                  <a:t>，可以计算出相应的任务执行延迟：</a:t>
                </a:r>
              </a:p>
              <a:p>
                <a:endParaRPr lang="zh-CN" altLang="en-US" b="0" dirty="0"/>
              </a:p>
            </p:txBody>
          </p:sp>
        </mc:Choice>
        <mc:Fallback xmlns="">
          <p:sp>
            <p:nvSpPr>
              <p:cNvPr id="3" name="文本框 2">
                <a:extLst>
                  <a:ext uri="{FF2B5EF4-FFF2-40B4-BE49-F238E27FC236}">
                    <a16:creationId xmlns:a16="http://schemas.microsoft.com/office/drawing/2014/main" id="{2CD2AE9E-F657-6A41-84AF-12A916241A89}"/>
                  </a:ext>
                </a:extLst>
              </p:cNvPr>
              <p:cNvSpPr txBox="1">
                <a:spLocks noRot="1" noChangeAspect="1" noMove="1" noResize="1" noEditPoints="1" noAdjustHandles="1" noChangeArrowheads="1" noChangeShapeType="1" noTextEdit="1"/>
              </p:cNvSpPr>
              <p:nvPr/>
            </p:nvSpPr>
            <p:spPr>
              <a:xfrm>
                <a:off x="247561" y="1873278"/>
                <a:ext cx="3314346" cy="2308324"/>
              </a:xfrm>
              <a:prstGeom prst="rect">
                <a:avLst/>
              </a:prstGeom>
              <a:blipFill>
                <a:blip r:embed="rId3"/>
                <a:stretch>
                  <a:fillRect l="-763" t="-10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C3D6477-8392-B34D-9EC2-0CAD8D1FC82F}"/>
                  </a:ext>
                </a:extLst>
              </p:cNvPr>
              <p:cNvSpPr txBox="1"/>
              <p:nvPr/>
            </p:nvSpPr>
            <p:spPr>
              <a:xfrm>
                <a:off x="1392511" y="3949155"/>
                <a:ext cx="1107996" cy="478336"/>
              </a:xfrm>
              <a:prstGeom prst="rect">
                <a:avLst/>
              </a:prstGeom>
              <a:noFill/>
            </p:spPr>
            <p:txBody>
              <a:bodyPr wrap="none" rtlCol="0">
                <a:spAutoFit/>
              </a:bodyPr>
              <a:lstStyle/>
              <a:p>
                <a14:m>
                  <m:oMath xmlns:m="http://schemas.openxmlformats.org/officeDocument/2006/math">
                    <m:sSub>
                      <m:sSubPr>
                        <m:ctrlPr>
                          <a:rPr lang="zh-CN" altLang="zh-CN" sz="1600" b="1" i="1">
                            <a:solidFill>
                              <a:schemeClr val="bg1"/>
                            </a:solidFill>
                            <a:latin typeface="Cambria Math" panose="02040503050406030204" pitchFamily="18" charset="0"/>
                          </a:rPr>
                        </m:ctrlPr>
                      </m:sSubPr>
                      <m:e>
                        <m:r>
                          <a:rPr lang="en-US" altLang="zh-CN" sz="1600" b="1" i="1">
                            <a:solidFill>
                              <a:schemeClr val="bg1"/>
                            </a:solidFill>
                            <a:latin typeface="Cambria Math" panose="02040503050406030204" pitchFamily="18" charset="0"/>
                          </a:rPr>
                          <m:t>𝒕</m:t>
                        </m:r>
                      </m:e>
                      <m:sub>
                        <m:r>
                          <a:rPr lang="en-US" altLang="zh-CN" sz="1600" b="1" i="1">
                            <a:solidFill>
                              <a:schemeClr val="bg1"/>
                            </a:solidFill>
                            <a:latin typeface="Cambria Math" panose="02040503050406030204" pitchFamily="18" charset="0"/>
                          </a:rPr>
                          <m:t>𝒎</m:t>
                        </m:r>
                      </m:sub>
                    </m:sSub>
                    <m:r>
                      <a:rPr lang="en-US" altLang="zh-CN" sz="1600" b="1" i="1">
                        <a:solidFill>
                          <a:schemeClr val="bg1"/>
                        </a:solidFill>
                        <a:latin typeface="Cambria Math" panose="02040503050406030204" pitchFamily="18" charset="0"/>
                      </a:rPr>
                      <m:t>=</m:t>
                    </m:r>
                    <m:f>
                      <m:fPr>
                        <m:ctrlPr>
                          <a:rPr lang="zh-CN" altLang="zh-CN" sz="1600" b="1" i="1">
                            <a:solidFill>
                              <a:schemeClr val="bg1"/>
                            </a:solidFill>
                            <a:latin typeface="Cambria Math" panose="02040503050406030204" pitchFamily="18" charset="0"/>
                          </a:rPr>
                        </m:ctrlPr>
                      </m:fPr>
                      <m:num>
                        <m:r>
                          <a:rPr lang="en-US" altLang="zh-CN" sz="1600" b="1" i="1">
                            <a:solidFill>
                              <a:schemeClr val="bg1"/>
                            </a:solidFill>
                            <a:latin typeface="Cambria Math" panose="02040503050406030204" pitchFamily="18" charset="0"/>
                          </a:rPr>
                          <m:t>𝑳𝑿</m:t>
                        </m:r>
                      </m:num>
                      <m:den>
                        <m:sSub>
                          <m:sSubPr>
                            <m:ctrlPr>
                              <a:rPr lang="zh-CN" altLang="zh-CN" sz="1600" b="1" i="1">
                                <a:solidFill>
                                  <a:schemeClr val="bg1"/>
                                </a:solidFill>
                                <a:latin typeface="Cambria Math" panose="02040503050406030204" pitchFamily="18" charset="0"/>
                              </a:rPr>
                            </m:ctrlPr>
                          </m:sSubPr>
                          <m:e>
                            <m:r>
                              <a:rPr lang="en-US" altLang="zh-CN" sz="1600" b="1" i="1">
                                <a:solidFill>
                                  <a:schemeClr val="bg1"/>
                                </a:solidFill>
                                <a:latin typeface="Cambria Math" panose="02040503050406030204" pitchFamily="18" charset="0"/>
                              </a:rPr>
                              <m:t>𝒇</m:t>
                            </m:r>
                          </m:e>
                          <m:sub>
                            <m:r>
                              <a:rPr lang="en-US" altLang="zh-CN" sz="1600" b="1" i="1">
                                <a:solidFill>
                                  <a:schemeClr val="bg1"/>
                                </a:solidFill>
                                <a:latin typeface="Cambria Math" panose="02040503050406030204" pitchFamily="18" charset="0"/>
                              </a:rPr>
                              <m:t>𝒎</m:t>
                            </m:r>
                          </m:sub>
                        </m:sSub>
                      </m:den>
                    </m:f>
                  </m:oMath>
                </a14:m>
                <a:r>
                  <a:rPr lang="en-US" altLang="zh-CN" sz="1600" b="1" dirty="0">
                    <a:solidFill>
                      <a:schemeClr val="bg1"/>
                    </a:solidFill>
                    <a:latin typeface="Microsoft YaHei" panose="020B0503020204020204" pitchFamily="34" charset="-122"/>
                    <a:ea typeface="Microsoft YaHei" panose="020B0503020204020204" pitchFamily="34" charset="-122"/>
                  </a:rPr>
                  <a:t>	</a:t>
                </a:r>
                <a:endParaRPr kumimoji="1" lang="zh-CN" altLang="en-US" sz="1600" b="1" dirty="0">
                  <a:solidFill>
                    <a:schemeClr val="bg1"/>
                  </a:solidFill>
                  <a:latin typeface="Microsoft YaHei" panose="020B0503020204020204" pitchFamily="34" charset="-122"/>
                  <a:ea typeface="Microsoft YaHei" panose="020B0503020204020204" pitchFamily="34" charset="-122"/>
                </a:endParaRPr>
              </a:p>
            </p:txBody>
          </p:sp>
        </mc:Choice>
        <mc:Fallback xmlns="">
          <p:sp>
            <p:nvSpPr>
              <p:cNvPr id="16" name="文本框 15">
                <a:extLst>
                  <a:ext uri="{FF2B5EF4-FFF2-40B4-BE49-F238E27FC236}">
                    <a16:creationId xmlns:a16="http://schemas.microsoft.com/office/drawing/2014/main" id="{2C3D6477-8392-B34D-9EC2-0CAD8D1FC82F}"/>
                  </a:ext>
                </a:extLst>
              </p:cNvPr>
              <p:cNvSpPr txBox="1">
                <a:spLocks noRot="1" noChangeAspect="1" noMove="1" noResize="1" noEditPoints="1" noAdjustHandles="1" noChangeArrowheads="1" noChangeShapeType="1" noTextEdit="1"/>
              </p:cNvSpPr>
              <p:nvPr/>
            </p:nvSpPr>
            <p:spPr>
              <a:xfrm>
                <a:off x="1392511" y="3949155"/>
                <a:ext cx="1107996" cy="478336"/>
              </a:xfrm>
              <a:prstGeom prst="rect">
                <a:avLst/>
              </a:prstGeom>
              <a:blipFill>
                <a:blip r:embed="rId4"/>
                <a:stretch>
                  <a:fillRect b="-5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302B6C3-EDF4-3A43-A3A9-45EEE6477340}"/>
                  </a:ext>
                </a:extLst>
              </p:cNvPr>
              <p:cNvSpPr txBox="1"/>
              <p:nvPr/>
            </p:nvSpPr>
            <p:spPr>
              <a:xfrm>
                <a:off x="3642456" y="1872946"/>
                <a:ext cx="2967983" cy="2308324"/>
              </a:xfrm>
              <a:prstGeom prst="rect">
                <a:avLst/>
              </a:prstGeom>
              <a:noFill/>
            </p:spPr>
            <p:txBody>
              <a:bodyPr wrap="square" rtlCol="0">
                <a:spAutoFit/>
              </a:bodyPr>
              <a:lstStyle/>
              <a:p>
                <a:r>
                  <a:rPr lang="zh-CN" altLang="zh-CN" sz="1600" dirty="0">
                    <a:solidFill>
                      <a:schemeClr val="bg1"/>
                    </a:solidFill>
                    <a:latin typeface="Microsoft YaHei" panose="020B0503020204020204" pitchFamily="34" charset="-122"/>
                    <a:ea typeface="Microsoft YaHei" panose="020B0503020204020204" pitchFamily="34" charset="-122"/>
                  </a:rPr>
                  <a:t>当在低电压限制下工作时，</a:t>
                </a:r>
                <a:r>
                  <a:rPr lang="en-US" altLang="zh-CN" sz="1600" dirty="0">
                    <a:solidFill>
                      <a:schemeClr val="bg1"/>
                    </a:solidFill>
                    <a:latin typeface="Microsoft YaHei" panose="020B0503020204020204" pitchFamily="34" charset="-122"/>
                    <a:ea typeface="Microsoft YaHei" panose="020B0503020204020204" pitchFamily="34" charset="-122"/>
                  </a:rPr>
                  <a:t>CPU</a:t>
                </a:r>
                <a:r>
                  <a:rPr lang="zh-CN" altLang="zh-CN" sz="1600" dirty="0">
                    <a:solidFill>
                      <a:schemeClr val="bg1"/>
                    </a:solidFill>
                    <a:latin typeface="Microsoft YaHei" panose="020B0503020204020204" pitchFamily="34" charset="-122"/>
                    <a:ea typeface="Microsoft YaHei" panose="020B0503020204020204" pitchFamily="34" charset="-122"/>
                  </a:rPr>
                  <a:t>芯片的时钟频率与电源电压大致成线性比例。所以</a:t>
                </a:r>
                <a:r>
                  <a:rPr lang="en-US" altLang="zh-CN" sz="1600" dirty="0">
                    <a:solidFill>
                      <a:schemeClr val="bg1"/>
                    </a:solidFill>
                    <a:latin typeface="Microsoft YaHei" panose="020B0503020204020204" pitchFamily="34" charset="-122"/>
                    <a:ea typeface="Microsoft YaHei" panose="020B0503020204020204" pitchFamily="34" charset="-122"/>
                  </a:rPr>
                  <a:t>CPU</a:t>
                </a:r>
                <a:r>
                  <a:rPr lang="zh-CN" altLang="zh-CN" sz="1600" dirty="0">
                    <a:solidFill>
                      <a:schemeClr val="bg1"/>
                    </a:solidFill>
                    <a:latin typeface="Microsoft YaHei" panose="020B0503020204020204" pitchFamily="34" charset="-122"/>
                    <a:ea typeface="Microsoft YaHei" panose="020B0503020204020204" pitchFamily="34" charset="-122"/>
                  </a:rPr>
                  <a:t>周期的能量消耗由</a:t>
                </a:r>
                <a14:m>
                  <m:oMath xmlns:m="http://schemas.openxmlformats.org/officeDocument/2006/math">
                    <m:r>
                      <a:rPr lang="en-US" altLang="zh-CN" sz="1600" i="1">
                        <a:solidFill>
                          <a:schemeClr val="bg1"/>
                        </a:solidFill>
                        <a:latin typeface="Cambria Math" panose="02040503050406030204" pitchFamily="18" charset="0"/>
                      </a:rPr>
                      <m:t>𝑘</m:t>
                    </m:r>
                    <m:sSubSup>
                      <m:sSubSupPr>
                        <m:ctrlPr>
                          <a:rPr lang="zh-CN" altLang="zh-CN" sz="1600" i="1">
                            <a:solidFill>
                              <a:schemeClr val="bg1"/>
                            </a:solidFill>
                            <a:latin typeface="Cambria Math" panose="02040503050406030204" pitchFamily="18" charset="0"/>
                          </a:rPr>
                        </m:ctrlPr>
                      </m:sSubSupPr>
                      <m:e>
                        <m:r>
                          <a:rPr lang="en-US" altLang="zh-CN" sz="1600" i="1">
                            <a:solidFill>
                              <a:schemeClr val="bg1"/>
                            </a:solidFill>
                            <a:latin typeface="Cambria Math" panose="02040503050406030204" pitchFamily="18" charset="0"/>
                          </a:rPr>
                          <m:t>𝑓</m:t>
                        </m:r>
                      </m:e>
                      <m:sub>
                        <m:r>
                          <a:rPr lang="en-US" altLang="zh-CN" sz="1600" i="1">
                            <a:solidFill>
                              <a:schemeClr val="bg1"/>
                            </a:solidFill>
                            <a:latin typeface="Cambria Math" panose="02040503050406030204" pitchFamily="18" charset="0"/>
                          </a:rPr>
                          <m:t>𝑚</m:t>
                        </m:r>
                      </m:sub>
                      <m:sup>
                        <m:r>
                          <a:rPr lang="en-US" altLang="zh-CN" sz="1600" i="1">
                            <a:solidFill>
                              <a:schemeClr val="bg1"/>
                            </a:solidFill>
                            <a:latin typeface="Cambria Math" panose="02040503050406030204" pitchFamily="18" charset="0"/>
                          </a:rPr>
                          <m:t>2</m:t>
                        </m:r>
                      </m:sup>
                    </m:sSubSup>
                  </m:oMath>
                </a14:m>
                <a:r>
                  <a:rPr lang="zh-CN" altLang="zh-CN" sz="1600" dirty="0">
                    <a:solidFill>
                      <a:schemeClr val="bg1"/>
                    </a:solidFill>
                    <a:latin typeface="Microsoft YaHei" panose="020B0503020204020204" pitchFamily="34" charset="-122"/>
                    <a:ea typeface="Microsoft YaHei" panose="020B0503020204020204" pitchFamily="34" charset="-122"/>
                  </a:rPr>
                  <a:t>表出，其中</a:t>
                </a:r>
                <a:r>
                  <a:rPr lang="en-US" altLang="zh-CN" sz="1600" dirty="0">
                    <a:solidFill>
                      <a:schemeClr val="bg1"/>
                    </a:solidFill>
                    <a:latin typeface="Microsoft YaHei" panose="020B0503020204020204" pitchFamily="34" charset="-122"/>
                    <a:ea typeface="Microsoft YaHei" panose="020B0503020204020204" pitchFamily="34" charset="-122"/>
                  </a:rPr>
                  <a:t>k</a:t>
                </a:r>
                <a:r>
                  <a:rPr lang="zh-CN" altLang="zh-CN" sz="1600" dirty="0">
                    <a:solidFill>
                      <a:schemeClr val="bg1"/>
                    </a:solidFill>
                    <a:latin typeface="Microsoft YaHei" panose="020B0503020204020204" pitchFamily="34" charset="-122"/>
                    <a:ea typeface="Microsoft YaHei" panose="020B0503020204020204" pitchFamily="34" charset="-122"/>
                  </a:rPr>
                  <a:t>是一个与</a:t>
                </a:r>
                <a:r>
                  <a:rPr lang="en-US" altLang="zh-CN" sz="1600" dirty="0">
                    <a:solidFill>
                      <a:schemeClr val="bg1"/>
                    </a:solidFill>
                    <a:latin typeface="Microsoft YaHei" panose="020B0503020204020204" pitchFamily="34" charset="-122"/>
                    <a:ea typeface="Microsoft YaHei" panose="020B0503020204020204" pitchFamily="34" charset="-122"/>
                  </a:rPr>
                  <a:t>CPU</a:t>
                </a:r>
                <a:r>
                  <a:rPr lang="zh-CN" altLang="zh-CN" sz="1600" dirty="0">
                    <a:solidFill>
                      <a:schemeClr val="bg1"/>
                    </a:solidFill>
                    <a:latin typeface="Microsoft YaHei" panose="020B0503020204020204" pitchFamily="34" charset="-122"/>
                    <a:ea typeface="Microsoft YaHei" panose="020B0503020204020204" pitchFamily="34" charset="-122"/>
                  </a:rPr>
                  <a:t>硬件架构有关的常数。对于</a:t>
                </a:r>
                <a:r>
                  <a:rPr lang="en-US" altLang="zh-CN" sz="1600" dirty="0">
                    <a:solidFill>
                      <a:schemeClr val="bg1"/>
                    </a:solidFill>
                    <a:latin typeface="Microsoft YaHei" panose="020B0503020204020204" pitchFamily="34" charset="-122"/>
                    <a:ea typeface="Microsoft YaHei" panose="020B0503020204020204" pitchFamily="34" charset="-122"/>
                  </a:rPr>
                  <a:t>CPU</a:t>
                </a:r>
                <a:r>
                  <a:rPr lang="zh-CN" altLang="zh-CN" sz="1600" dirty="0">
                    <a:solidFill>
                      <a:schemeClr val="bg1"/>
                    </a:solidFill>
                    <a:latin typeface="Microsoft YaHei" panose="020B0503020204020204" pitchFamily="34" charset="-122"/>
                    <a:ea typeface="Microsoft YaHei" panose="020B0503020204020204" pitchFamily="34" charset="-122"/>
                  </a:rPr>
                  <a:t>时钟速度为</a:t>
                </a:r>
                <a14:m>
                  <m:oMath xmlns:m="http://schemas.openxmlformats.org/officeDocument/2006/math">
                    <m:sSub>
                      <m:sSubPr>
                        <m:ctrlPr>
                          <a:rPr lang="zh-CN" altLang="zh-CN" sz="1600" i="1">
                            <a:solidFill>
                              <a:schemeClr val="bg1"/>
                            </a:solidFill>
                            <a:latin typeface="Cambria Math" panose="02040503050406030204" pitchFamily="18" charset="0"/>
                            <a:ea typeface="Microsoft YaHei" panose="020B0503020204020204" pitchFamily="34" charset="-122"/>
                          </a:rPr>
                        </m:ctrlPr>
                      </m:sSubPr>
                      <m:e>
                        <m:r>
                          <m:rPr>
                            <m:sty m:val="p"/>
                          </m:rPr>
                          <a:rPr lang="en-US" altLang="zh-CN" sz="1600" i="1">
                            <a:solidFill>
                              <a:schemeClr val="bg1"/>
                            </a:solidFill>
                            <a:latin typeface="Cambria Math" panose="02040503050406030204" pitchFamily="18" charset="0"/>
                            <a:ea typeface="Microsoft YaHei" panose="020B0503020204020204" pitchFamily="34" charset="-122"/>
                          </a:rPr>
                          <m:t>f</m:t>
                        </m:r>
                      </m:e>
                      <m:sub>
                        <m:r>
                          <m:rPr>
                            <m:sty m:val="p"/>
                          </m:rPr>
                          <a:rPr lang="en-US" altLang="zh-CN" sz="1600" i="1">
                            <a:solidFill>
                              <a:schemeClr val="bg1"/>
                            </a:solidFill>
                            <a:latin typeface="Cambria Math" panose="02040503050406030204" pitchFamily="18" charset="0"/>
                            <a:ea typeface="Microsoft YaHei" panose="020B0503020204020204" pitchFamily="34" charset="-122"/>
                          </a:rPr>
                          <m:t>m</m:t>
                        </m:r>
                      </m:sub>
                    </m:sSub>
                  </m:oMath>
                </a14:m>
                <a:r>
                  <a:rPr lang="zh-CN" altLang="zh-CN" sz="1600" dirty="0">
                    <a:solidFill>
                      <a:schemeClr val="bg1"/>
                    </a:solidFill>
                    <a:latin typeface="Microsoft YaHei" panose="020B0503020204020204" pitchFamily="34" charset="-122"/>
                    <a:ea typeface="Microsoft YaHei" panose="020B0503020204020204" pitchFamily="34" charset="-122"/>
                  </a:rPr>
                  <a:t>的计算任务</a:t>
                </a:r>
                <a14:m>
                  <m:oMath xmlns:m="http://schemas.openxmlformats.org/officeDocument/2006/math">
                    <m:r>
                      <m:rPr>
                        <m:sty m:val="p"/>
                      </m:rPr>
                      <a:rPr lang="en-US" altLang="zh-CN" sz="1600">
                        <a:solidFill>
                          <a:schemeClr val="bg1"/>
                        </a:solidFill>
                        <a:latin typeface="Cambria Math" panose="02040503050406030204" pitchFamily="18" charset="0"/>
                        <a:ea typeface="Microsoft YaHei" panose="020B0503020204020204" pitchFamily="34" charset="-122"/>
                      </a:rPr>
                      <m:t>A</m:t>
                    </m:r>
                    <m:r>
                      <a:rPr lang="en-US" altLang="zh-CN" sz="1600">
                        <a:solidFill>
                          <a:schemeClr val="bg1"/>
                        </a:solidFill>
                        <a:latin typeface="Cambria Math" panose="02040503050406030204" pitchFamily="18" charset="0"/>
                        <a:ea typeface="Microsoft YaHei" panose="020B0503020204020204" pitchFamily="34" charset="-122"/>
                      </a:rPr>
                      <m:t>(</m:t>
                    </m:r>
                    <m:r>
                      <m:rPr>
                        <m:sty m:val="p"/>
                      </m:rPr>
                      <a:rPr lang="en-US" altLang="zh-CN" sz="1600">
                        <a:solidFill>
                          <a:schemeClr val="bg1"/>
                        </a:solidFill>
                        <a:latin typeface="Cambria Math" panose="02040503050406030204" pitchFamily="18" charset="0"/>
                        <a:ea typeface="Microsoft YaHei" panose="020B0503020204020204" pitchFamily="34" charset="-122"/>
                      </a:rPr>
                      <m:t>L</m:t>
                    </m:r>
                    <m:r>
                      <a:rPr lang="en-US" altLang="zh-CN" sz="1600">
                        <a:solidFill>
                          <a:schemeClr val="bg1"/>
                        </a:solidFill>
                        <a:latin typeface="Cambria Math" panose="02040503050406030204" pitchFamily="18" charset="0"/>
                        <a:ea typeface="Microsoft YaHei" panose="020B0503020204020204" pitchFamily="34" charset="-122"/>
                      </a:rPr>
                      <m:t>,</m:t>
                    </m:r>
                    <m:r>
                      <m:rPr>
                        <m:sty m:val="p"/>
                      </m:rPr>
                      <a:rPr lang="en-US" altLang="zh-CN" sz="1600">
                        <a:solidFill>
                          <a:schemeClr val="bg1"/>
                        </a:solidFill>
                        <a:latin typeface="Cambria Math" panose="02040503050406030204" pitchFamily="18" charset="0"/>
                        <a:ea typeface="Microsoft YaHei" panose="020B0503020204020204" pitchFamily="34" charset="-122"/>
                      </a:rPr>
                      <m:t>τ</m:t>
                    </m:r>
                    <m:r>
                      <a:rPr lang="en-US" altLang="zh-CN" sz="1600">
                        <a:solidFill>
                          <a:schemeClr val="bg1"/>
                        </a:solidFill>
                        <a:latin typeface="Cambria Math" panose="02040503050406030204" pitchFamily="18" charset="0"/>
                        <a:ea typeface="Microsoft YaHei" panose="020B0503020204020204" pitchFamily="34" charset="-122"/>
                      </a:rPr>
                      <m:t>,</m:t>
                    </m:r>
                    <m:r>
                      <m:rPr>
                        <m:sty m:val="p"/>
                      </m:rPr>
                      <a:rPr lang="en-US" altLang="zh-CN" sz="1600">
                        <a:solidFill>
                          <a:schemeClr val="bg1"/>
                        </a:solidFill>
                        <a:latin typeface="Cambria Math" panose="02040503050406030204" pitchFamily="18" charset="0"/>
                        <a:ea typeface="Microsoft YaHei" panose="020B0503020204020204" pitchFamily="34" charset="-122"/>
                      </a:rPr>
                      <m:t>X</m:t>
                    </m:r>
                    <m:r>
                      <a:rPr lang="en-US" altLang="zh-CN" sz="1600">
                        <a:solidFill>
                          <a:schemeClr val="bg1"/>
                        </a:solidFill>
                        <a:latin typeface="Cambria Math" panose="02040503050406030204" pitchFamily="18" charset="0"/>
                        <a:ea typeface="Microsoft YaHei" panose="020B0503020204020204" pitchFamily="34" charset="-122"/>
                      </a:rPr>
                      <m:t>)</m:t>
                    </m:r>
                  </m:oMath>
                </a14:m>
                <a:r>
                  <a:rPr lang="zh-CN" altLang="zh-CN" sz="1600" dirty="0">
                    <a:solidFill>
                      <a:schemeClr val="bg1"/>
                    </a:solidFill>
                    <a:latin typeface="Microsoft YaHei" panose="020B0503020204020204" pitchFamily="34" charset="-122"/>
                    <a:ea typeface="Microsoft YaHei" panose="020B0503020204020204" pitchFamily="34" charset="-122"/>
                  </a:rPr>
                  <a:t>，可以导出对应的能量消耗为：</a:t>
                </a:r>
              </a:p>
              <a:p>
                <a:endParaRPr kumimoji="1" lang="zh-CN" altLang="en-US" sz="1600" dirty="0">
                  <a:solidFill>
                    <a:schemeClr val="bg1"/>
                  </a:solidFill>
                  <a:latin typeface="Microsoft YaHei" panose="020B0503020204020204" pitchFamily="34" charset="-122"/>
                  <a:ea typeface="Microsoft YaHei" panose="020B0503020204020204" pitchFamily="34" charset="-122"/>
                </a:endParaRPr>
              </a:p>
            </p:txBody>
          </p:sp>
        </mc:Choice>
        <mc:Fallback xmlns="">
          <p:sp>
            <p:nvSpPr>
              <p:cNvPr id="17" name="文本框 16">
                <a:extLst>
                  <a:ext uri="{FF2B5EF4-FFF2-40B4-BE49-F238E27FC236}">
                    <a16:creationId xmlns:a16="http://schemas.microsoft.com/office/drawing/2014/main" id="{A302B6C3-EDF4-3A43-A3A9-45EEE6477340}"/>
                  </a:ext>
                </a:extLst>
              </p:cNvPr>
              <p:cNvSpPr txBox="1">
                <a:spLocks noRot="1" noChangeAspect="1" noMove="1" noResize="1" noEditPoints="1" noAdjustHandles="1" noChangeArrowheads="1" noChangeShapeType="1" noTextEdit="1"/>
              </p:cNvSpPr>
              <p:nvPr/>
            </p:nvSpPr>
            <p:spPr>
              <a:xfrm>
                <a:off x="3642456" y="1872946"/>
                <a:ext cx="2967983" cy="2308324"/>
              </a:xfrm>
              <a:prstGeom prst="rect">
                <a:avLst/>
              </a:prstGeom>
              <a:blipFill>
                <a:blip r:embed="rId5"/>
                <a:stretch>
                  <a:fillRect l="-851" t="-546" r="-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DA40C88-4397-D541-BF2A-CFB10A8AB35F}"/>
                  </a:ext>
                </a:extLst>
              </p:cNvPr>
              <p:cNvSpPr txBox="1"/>
              <p:nvPr/>
            </p:nvSpPr>
            <p:spPr>
              <a:xfrm>
                <a:off x="4335647" y="4019687"/>
                <a:ext cx="1569660" cy="344133"/>
              </a:xfrm>
              <a:prstGeom prst="rect">
                <a:avLst/>
              </a:prstGeom>
              <a:noFill/>
            </p:spPr>
            <p:txBody>
              <a:bodyPr wrap="none" rtlCol="0">
                <a:spAutoFit/>
              </a:bodyPr>
              <a:lstStyle/>
              <a:p>
                <a14:m>
                  <m:oMath xmlns:m="http://schemas.openxmlformats.org/officeDocument/2006/math">
                    <m:sSub>
                      <m:sSubPr>
                        <m:ctrlPr>
                          <a:rPr lang="zh-CN" altLang="zh-CN" sz="1600" b="1" i="1">
                            <a:solidFill>
                              <a:schemeClr val="bg1"/>
                            </a:solidFill>
                            <a:latin typeface="Cambria Math" panose="02040503050406030204" pitchFamily="18" charset="0"/>
                          </a:rPr>
                        </m:ctrlPr>
                      </m:sSubPr>
                      <m:e>
                        <m:r>
                          <a:rPr lang="en-US" altLang="zh-CN" sz="1600" b="1" i="1">
                            <a:solidFill>
                              <a:schemeClr val="bg1"/>
                            </a:solidFill>
                            <a:latin typeface="Cambria Math" panose="02040503050406030204" pitchFamily="18" charset="0"/>
                          </a:rPr>
                          <m:t>𝑬</m:t>
                        </m:r>
                      </m:e>
                      <m:sub>
                        <m:r>
                          <a:rPr lang="en-US" altLang="zh-CN" sz="1600" b="1" i="1">
                            <a:solidFill>
                              <a:schemeClr val="bg1"/>
                            </a:solidFill>
                            <a:latin typeface="Cambria Math" panose="02040503050406030204" pitchFamily="18" charset="0"/>
                          </a:rPr>
                          <m:t>𝒎</m:t>
                        </m:r>
                      </m:sub>
                    </m:sSub>
                    <m:r>
                      <a:rPr lang="en-US" altLang="zh-CN" sz="1600" b="1" i="1">
                        <a:solidFill>
                          <a:schemeClr val="bg1"/>
                        </a:solidFill>
                        <a:latin typeface="Cambria Math" panose="02040503050406030204" pitchFamily="18" charset="0"/>
                      </a:rPr>
                      <m:t>=</m:t>
                    </m:r>
                    <m:r>
                      <a:rPr lang="en-US" altLang="zh-CN" sz="1600" b="1" i="1">
                        <a:solidFill>
                          <a:schemeClr val="bg1"/>
                        </a:solidFill>
                        <a:latin typeface="Cambria Math" panose="02040503050406030204" pitchFamily="18" charset="0"/>
                      </a:rPr>
                      <m:t>𝒌𝑳𝑿</m:t>
                    </m:r>
                    <m:sSubSup>
                      <m:sSubSupPr>
                        <m:ctrlPr>
                          <a:rPr lang="zh-CN" altLang="zh-CN" sz="1600" b="1" i="1">
                            <a:solidFill>
                              <a:schemeClr val="bg1"/>
                            </a:solidFill>
                            <a:latin typeface="Cambria Math" panose="02040503050406030204" pitchFamily="18" charset="0"/>
                          </a:rPr>
                        </m:ctrlPr>
                      </m:sSubSupPr>
                      <m:e>
                        <m:r>
                          <a:rPr lang="en-US" altLang="zh-CN" sz="1600" b="1" i="1">
                            <a:solidFill>
                              <a:schemeClr val="bg1"/>
                            </a:solidFill>
                            <a:latin typeface="Cambria Math" panose="02040503050406030204" pitchFamily="18" charset="0"/>
                          </a:rPr>
                          <m:t>𝒇</m:t>
                        </m:r>
                      </m:e>
                      <m:sub>
                        <m:r>
                          <a:rPr lang="en-US" altLang="zh-CN" sz="1600" b="1" i="1">
                            <a:solidFill>
                              <a:schemeClr val="bg1"/>
                            </a:solidFill>
                            <a:latin typeface="Cambria Math" panose="02040503050406030204" pitchFamily="18" charset="0"/>
                          </a:rPr>
                          <m:t>𝒎</m:t>
                        </m:r>
                      </m:sub>
                      <m:sup>
                        <m:r>
                          <a:rPr lang="en-US" altLang="zh-CN" sz="1600" b="1" i="1">
                            <a:solidFill>
                              <a:schemeClr val="bg1"/>
                            </a:solidFill>
                            <a:latin typeface="Cambria Math" panose="02040503050406030204" pitchFamily="18" charset="0"/>
                          </a:rPr>
                          <m:t>𝟐</m:t>
                        </m:r>
                      </m:sup>
                    </m:sSubSup>
                  </m:oMath>
                </a14:m>
                <a:r>
                  <a:rPr lang="en-US" altLang="zh-CN" sz="1600" b="1" dirty="0">
                    <a:solidFill>
                      <a:schemeClr val="bg1"/>
                    </a:solidFill>
                    <a:latin typeface="Microsoft YaHei" panose="020B0503020204020204" pitchFamily="34" charset="-122"/>
                    <a:ea typeface="Microsoft YaHei" panose="020B0503020204020204" pitchFamily="34" charset="-122"/>
                  </a:rPr>
                  <a:t>	</a:t>
                </a:r>
                <a:endParaRPr kumimoji="1" lang="zh-CN" altLang="en-US" sz="1600" b="1" dirty="0">
                  <a:solidFill>
                    <a:schemeClr val="bg1"/>
                  </a:solidFill>
                  <a:latin typeface="Microsoft YaHei" panose="020B0503020204020204" pitchFamily="34" charset="-122"/>
                  <a:ea typeface="Microsoft YaHei" panose="020B0503020204020204" pitchFamily="34" charset="-122"/>
                </a:endParaRPr>
              </a:p>
            </p:txBody>
          </p:sp>
        </mc:Choice>
        <mc:Fallback xmlns="">
          <p:sp>
            <p:nvSpPr>
              <p:cNvPr id="22" name="文本框 21">
                <a:extLst>
                  <a:ext uri="{FF2B5EF4-FFF2-40B4-BE49-F238E27FC236}">
                    <a16:creationId xmlns:a16="http://schemas.microsoft.com/office/drawing/2014/main" id="{8DA40C88-4397-D541-BF2A-CFB10A8AB35F}"/>
                  </a:ext>
                </a:extLst>
              </p:cNvPr>
              <p:cNvSpPr txBox="1">
                <a:spLocks noRot="1" noChangeAspect="1" noMove="1" noResize="1" noEditPoints="1" noAdjustHandles="1" noChangeArrowheads="1" noChangeShapeType="1" noTextEdit="1"/>
              </p:cNvSpPr>
              <p:nvPr/>
            </p:nvSpPr>
            <p:spPr>
              <a:xfrm>
                <a:off x="4335647" y="4019687"/>
                <a:ext cx="1569660" cy="344133"/>
              </a:xfrm>
              <a:prstGeom prst="rect">
                <a:avLst/>
              </a:prstGeom>
              <a:blipFill>
                <a:blip r:embed="rId6"/>
                <a:stretch>
                  <a:fillRect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7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wipe(down)">
                                      <p:cBhvr>
                                        <p:cTn id="17" dur="500"/>
                                        <p:tgtEl>
                                          <p:spTgt spid="198"/>
                                        </p:tgtEl>
                                      </p:cBhvr>
                                    </p:animEffect>
                                  </p:childTnLst>
                                </p:cTn>
                              </p:par>
                            </p:childTnLst>
                          </p:cTn>
                        </p:par>
                        <p:par>
                          <p:cTn id="18" fill="hold">
                            <p:stCondLst>
                              <p:cond delay="2250"/>
                            </p:stCondLst>
                            <p:childTnLst>
                              <p:par>
                                <p:cTn id="19" presetID="22" presetClass="entr" presetSubtype="4"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par>
                          <p:cTn id="22" fill="hold">
                            <p:stCondLst>
                              <p:cond delay="2750"/>
                            </p:stCondLst>
                            <p:childTnLst>
                              <p:par>
                                <p:cTn id="23" presetID="2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par>
                          <p:cTn id="26" fill="hold">
                            <p:stCondLst>
                              <p:cond delay="3250"/>
                            </p:stCondLst>
                            <p:childTnLst>
                              <p:par>
                                <p:cTn id="27" presetID="22" presetClass="entr" presetSubtype="4"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3750"/>
                            </p:stCondLst>
                            <p:childTnLst>
                              <p:par>
                                <p:cTn id="31" presetID="22" presetClass="entr" presetSubtype="4"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425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8" grpId="0" animBg="1"/>
      <p:bldP spid="2" grpId="0"/>
      <p:bldP spid="3" grpId="0"/>
      <p:bldP spid="16" grpId="0"/>
      <p:bldP spid="17"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EAD8492-2D43-C548-B21E-A8DCF8372CE7}"/>
              </a:ext>
            </a:extLst>
          </p:cNvPr>
          <p:cNvSpPr/>
          <p:nvPr/>
        </p:nvSpPr>
        <p:spPr>
          <a:xfrm>
            <a:off x="0" y="3558977"/>
            <a:ext cx="6858000" cy="104492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338937" y="255016"/>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668252" y="104975"/>
            <a:ext cx="105054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研究方案</a:t>
            </a:r>
          </a:p>
        </p:txBody>
      </p:sp>
      <p:sp>
        <p:nvSpPr>
          <p:cNvPr id="18" name="矩形 17"/>
          <p:cNvSpPr/>
          <p:nvPr/>
        </p:nvSpPr>
        <p:spPr>
          <a:xfrm>
            <a:off x="313962" y="3659073"/>
            <a:ext cx="6230076" cy="65942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latin typeface="微软雅黑" panose="020B0503020204020204" pitchFamily="34" charset="-122"/>
                <a:ea typeface="微软雅黑" panose="020B0503020204020204" pitchFamily="34" charset="-122"/>
              </a:rPr>
              <a:t>当任务到达时，将应用建模为若干个必须不可迁移子任务和可迁移子任务，其中对可迁移子任务结合当前环境状态，并依据上文计算模型制定出的迁移决策，得出最小化移动设备能耗的最优调度策略。</a:t>
            </a:r>
            <a:endParaRPr lang="en-US" altLang="zh-CN" sz="1600" dirty="0">
              <a:latin typeface="微软雅黑" panose="020B0503020204020204" pitchFamily="34" charset="-122"/>
              <a:ea typeface="微软雅黑" panose="020B0503020204020204" pitchFamily="34" charset="-122"/>
            </a:endParaRPr>
          </a:p>
        </p:txBody>
      </p:sp>
      <p:graphicFrame>
        <p:nvGraphicFramePr>
          <p:cNvPr id="19" name="对象 18">
            <a:extLst>
              <a:ext uri="{FF2B5EF4-FFF2-40B4-BE49-F238E27FC236}">
                <a16:creationId xmlns:a16="http://schemas.microsoft.com/office/drawing/2014/main" id="{27178CBA-6DD6-124D-B28D-C60DD7442A12}"/>
              </a:ext>
            </a:extLst>
          </p:cNvPr>
          <p:cNvGraphicFramePr>
            <a:graphicFrameLocks noChangeAspect="1"/>
          </p:cNvGraphicFramePr>
          <p:nvPr>
            <p:extLst>
              <p:ext uri="{D42A27DB-BD31-4B8C-83A1-F6EECF244321}">
                <p14:modId xmlns:p14="http://schemas.microsoft.com/office/powerpoint/2010/main" val="538465372"/>
              </p:ext>
            </p:extLst>
          </p:nvPr>
        </p:nvGraphicFramePr>
        <p:xfrm>
          <a:off x="377417" y="934990"/>
          <a:ext cx="6103166" cy="2441266"/>
        </p:xfrm>
        <a:graphic>
          <a:graphicData uri="http://schemas.openxmlformats.org/presentationml/2006/ole">
            <mc:AlternateContent xmlns:mc="http://schemas.openxmlformats.org/markup-compatibility/2006">
              <mc:Choice xmlns:v="urn:schemas-microsoft-com:vml" Requires="v">
                <p:oleObj spid="_x0000_s5172" r:id="rId4" imgW="6388100" imgH="2565400" progId="Visio.Drawing.15">
                  <p:embed/>
                </p:oleObj>
              </mc:Choice>
              <mc:Fallback>
                <p:oleObj r:id="rId4" imgW="6388100" imgH="2565400" progId="Visio.Drawing.15">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417" y="934990"/>
                        <a:ext cx="6103166" cy="2441266"/>
                      </a:xfrm>
                      <a:prstGeom prst="rect">
                        <a:avLst/>
                      </a:prstGeom>
                      <a:noFill/>
                    </p:spPr>
                  </p:pic>
                </p:oleObj>
              </mc:Fallback>
            </mc:AlternateContent>
          </a:graphicData>
        </a:graphic>
      </p:graphicFrame>
    </p:spTree>
    <p:extLst>
      <p:ext uri="{BB962C8B-B14F-4D97-AF65-F5344CB8AC3E}">
        <p14:creationId xmlns:p14="http://schemas.microsoft.com/office/powerpoint/2010/main" val="18214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9"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par>
                          <p:cTn id="18" fill="hold">
                            <p:stCondLst>
                              <p:cond delay="225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25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38968" y="263791"/>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575450" y="134690"/>
            <a:ext cx="126701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可行性分析</a:t>
            </a:r>
          </a:p>
        </p:txBody>
      </p:sp>
      <p:cxnSp>
        <p:nvCxnSpPr>
          <p:cNvPr id="78" name="Elbow Connector 6"/>
          <p:cNvCxnSpPr/>
          <p:nvPr/>
        </p:nvCxnSpPr>
        <p:spPr>
          <a:xfrm>
            <a:off x="3768194" y="2725368"/>
            <a:ext cx="532222" cy="148317"/>
          </a:xfrm>
          <a:prstGeom prst="bentConnector3">
            <a:avLst>
              <a:gd name="adj1" fmla="val 50000"/>
            </a:avLst>
          </a:prstGeom>
          <a:ln w="28575" cmpd="sng">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9" name="Elbow Connector 7"/>
          <p:cNvCxnSpPr/>
          <p:nvPr/>
        </p:nvCxnSpPr>
        <p:spPr>
          <a:xfrm flipV="1">
            <a:off x="3759622" y="2273435"/>
            <a:ext cx="532222" cy="148317"/>
          </a:xfrm>
          <a:prstGeom prst="bentConnector3">
            <a:avLst>
              <a:gd name="adj1" fmla="val 50000"/>
            </a:avLst>
          </a:prstGeom>
          <a:ln w="28575" cmpd="sng">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8"/>
          <p:cNvCxnSpPr/>
          <p:nvPr/>
        </p:nvCxnSpPr>
        <p:spPr>
          <a:xfrm flipH="1">
            <a:off x="2568972" y="2736653"/>
            <a:ext cx="532222" cy="148317"/>
          </a:xfrm>
          <a:prstGeom prst="bentConnector3">
            <a:avLst>
              <a:gd name="adj1" fmla="val 50000"/>
            </a:avLst>
          </a:prstGeom>
          <a:ln w="28575" cmpd="sng">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1" name="Group 9"/>
          <p:cNvGrpSpPr/>
          <p:nvPr/>
        </p:nvGrpSpPr>
        <p:grpSpPr>
          <a:xfrm>
            <a:off x="4327358" y="2059868"/>
            <a:ext cx="1846736" cy="430460"/>
            <a:chOff x="7699508" y="2223969"/>
            <a:chExt cx="3283266" cy="765303"/>
          </a:xfrm>
        </p:grpSpPr>
        <p:sp>
          <p:nvSpPr>
            <p:cNvPr id="82" name="Round Same Side Corner Rectangle 10"/>
            <p:cNvSpPr/>
            <p:nvPr/>
          </p:nvSpPr>
          <p:spPr>
            <a:xfrm rot="5400000">
              <a:off x="9371697" y="1378195"/>
              <a:ext cx="765300" cy="2456854"/>
            </a:xfrm>
            <a:prstGeom prst="round2SameRect">
              <a:avLst>
                <a:gd name="adj1" fmla="val 50000"/>
                <a:gd name="adj2"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 Same Side Corner Rectangle 13"/>
            <p:cNvSpPr/>
            <p:nvPr/>
          </p:nvSpPr>
          <p:spPr>
            <a:xfrm rot="16200000">
              <a:off x="7730064" y="21934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15"/>
          <p:cNvGrpSpPr/>
          <p:nvPr/>
        </p:nvGrpSpPr>
        <p:grpSpPr>
          <a:xfrm>
            <a:off x="4327358" y="2660936"/>
            <a:ext cx="1846736" cy="430459"/>
            <a:chOff x="7699509" y="3292593"/>
            <a:chExt cx="3283266" cy="765302"/>
          </a:xfrm>
        </p:grpSpPr>
        <p:sp>
          <p:nvSpPr>
            <p:cNvPr id="85" name="Round Same Side Corner Rectangle 16"/>
            <p:cNvSpPr/>
            <p:nvPr/>
          </p:nvSpPr>
          <p:spPr>
            <a:xfrm rot="5400000">
              <a:off x="9371697" y="2446818"/>
              <a:ext cx="765300" cy="2456854"/>
            </a:xfrm>
            <a:prstGeom prst="round2SameRect">
              <a:avLst>
                <a:gd name="adj1" fmla="val 50000"/>
                <a:gd name="adj2"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 Same Side Corner Rectangle 19"/>
            <p:cNvSpPr/>
            <p:nvPr/>
          </p:nvSpPr>
          <p:spPr>
            <a:xfrm rot="16200000">
              <a:off x="7730064" y="32620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21"/>
          <p:cNvGrpSpPr/>
          <p:nvPr/>
        </p:nvGrpSpPr>
        <p:grpSpPr>
          <a:xfrm>
            <a:off x="697744" y="2067010"/>
            <a:ext cx="1846736" cy="430459"/>
            <a:chOff x="1246506" y="2236667"/>
            <a:chExt cx="3283266" cy="765302"/>
          </a:xfrm>
        </p:grpSpPr>
        <p:sp>
          <p:nvSpPr>
            <p:cNvPr id="88" name="Round Same Side Corner Rectangle 22"/>
            <p:cNvSpPr/>
            <p:nvPr/>
          </p:nvSpPr>
          <p:spPr>
            <a:xfrm rot="5400000" flipH="1" flipV="1">
              <a:off x="2092283" y="1390890"/>
              <a:ext cx="765300" cy="2456854"/>
            </a:xfrm>
            <a:prstGeom prst="round2SameRect">
              <a:avLst>
                <a:gd name="adj1" fmla="val 50000"/>
                <a:gd name="adj2"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Round Same Side Corner Rectangle 25"/>
            <p:cNvSpPr/>
            <p:nvPr/>
          </p:nvSpPr>
          <p:spPr>
            <a:xfrm rot="16200000" flipH="1" flipV="1">
              <a:off x="3733916" y="22061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0" name="Group 27"/>
          <p:cNvGrpSpPr/>
          <p:nvPr/>
        </p:nvGrpSpPr>
        <p:grpSpPr>
          <a:xfrm>
            <a:off x="697744" y="2668078"/>
            <a:ext cx="1846736" cy="430460"/>
            <a:chOff x="1246506" y="3305290"/>
            <a:chExt cx="3283266" cy="765303"/>
          </a:xfrm>
        </p:grpSpPr>
        <p:sp>
          <p:nvSpPr>
            <p:cNvPr id="91" name="Round Same Side Corner Rectangle 28"/>
            <p:cNvSpPr/>
            <p:nvPr/>
          </p:nvSpPr>
          <p:spPr>
            <a:xfrm rot="5400000" flipH="1" flipV="1">
              <a:off x="2092283" y="2459513"/>
              <a:ext cx="765300" cy="2456854"/>
            </a:xfrm>
            <a:prstGeom prst="round2SameRect">
              <a:avLst>
                <a:gd name="adj1" fmla="val 50000"/>
                <a:gd name="adj2"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ound Same Side Corner Rectangle 31"/>
            <p:cNvSpPr/>
            <p:nvPr/>
          </p:nvSpPr>
          <p:spPr>
            <a:xfrm rot="16200000" flipH="1" flipV="1">
              <a:off x="3733916" y="32747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427"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93" name="Elbow Connector 33"/>
          <p:cNvCxnSpPr/>
          <p:nvPr/>
        </p:nvCxnSpPr>
        <p:spPr>
          <a:xfrm flipH="1" flipV="1">
            <a:off x="2568972" y="2284720"/>
            <a:ext cx="532222" cy="148317"/>
          </a:xfrm>
          <a:prstGeom prst="bentConnector3">
            <a:avLst>
              <a:gd name="adj1" fmla="val 50000"/>
            </a:avLst>
          </a:prstGeom>
          <a:ln w="28575" cmpd="sng">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94" name="Freeform 12"/>
          <p:cNvSpPr>
            <a:spLocks/>
          </p:cNvSpPr>
          <p:nvPr/>
        </p:nvSpPr>
        <p:spPr bwMode="auto">
          <a:xfrm>
            <a:off x="2822572" y="1958699"/>
            <a:ext cx="606428" cy="60505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solidFill>
            <a:srgbClr val="2F5597"/>
          </a:solidFill>
          <a:ln>
            <a:noFill/>
          </a:ln>
        </p:spPr>
        <p:txBody>
          <a:bodyPr vert="horz" wrap="square" lIns="68576" tIns="34288" rIns="68576" bIns="34288" numCol="1" anchor="t" anchorCtr="0" compatLnSpc="1">
            <a:prstTxWarp prst="textNoShape">
              <a:avLst/>
            </a:prstTxWarp>
          </a:bodyPr>
          <a:lstStyle/>
          <a:p>
            <a:pPr algn="just">
              <a:lnSpc>
                <a:spcPct val="120000"/>
              </a:lnSpc>
            </a:pPr>
            <a:endParaRPr lang="en-US" sz="4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3"/>
          <p:cNvSpPr>
            <a:spLocks/>
          </p:cNvSpPr>
          <p:nvPr/>
        </p:nvSpPr>
        <p:spPr bwMode="auto">
          <a:xfrm>
            <a:off x="3429000" y="1958699"/>
            <a:ext cx="605741" cy="60505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solidFill>
            <a:schemeClr val="accent3"/>
          </a:solidFill>
          <a:ln>
            <a:noFill/>
          </a:ln>
        </p:spPr>
        <p:txBody>
          <a:bodyPr vert="horz" wrap="square" lIns="68576" tIns="34288" rIns="68576" bIns="34288" numCol="1" anchor="t" anchorCtr="0" compatLnSpc="1">
            <a:prstTxWarp prst="textNoShape">
              <a:avLst/>
            </a:prstTxWarp>
          </a:bodyPr>
          <a:lstStyle/>
          <a:p>
            <a:pPr algn="just">
              <a:lnSpc>
                <a:spcPct val="120000"/>
              </a:lnSpc>
            </a:pPr>
            <a:endParaRPr lang="en-US" sz="4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5"/>
          <p:cNvSpPr>
            <a:spLocks/>
          </p:cNvSpPr>
          <p:nvPr/>
        </p:nvSpPr>
        <p:spPr bwMode="auto">
          <a:xfrm>
            <a:off x="3429000" y="2563754"/>
            <a:ext cx="605741" cy="604366"/>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solidFill>
            <a:srgbClr val="2F5597"/>
          </a:solidFill>
          <a:ln>
            <a:noFill/>
          </a:ln>
        </p:spPr>
        <p:txBody>
          <a:bodyPr vert="horz" wrap="square" lIns="68576" tIns="34288" rIns="68576" bIns="34288" numCol="1" anchor="t" anchorCtr="0" compatLnSpc="1">
            <a:prstTxWarp prst="textNoShape">
              <a:avLst/>
            </a:prstTxWarp>
          </a:bodyPr>
          <a:lstStyle/>
          <a:p>
            <a:pPr algn="just">
              <a:lnSpc>
                <a:spcPct val="120000"/>
              </a:lnSpc>
            </a:pPr>
            <a:endParaRPr lang="en-US" sz="4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4"/>
          <p:cNvSpPr>
            <a:spLocks/>
          </p:cNvSpPr>
          <p:nvPr/>
        </p:nvSpPr>
        <p:spPr bwMode="auto">
          <a:xfrm>
            <a:off x="2822572" y="2563754"/>
            <a:ext cx="606428" cy="604366"/>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solidFill>
            <a:schemeClr val="bg1">
              <a:lumMod val="65000"/>
            </a:schemeClr>
          </a:solidFill>
          <a:ln>
            <a:noFill/>
          </a:ln>
        </p:spPr>
        <p:txBody>
          <a:bodyPr vert="horz" wrap="square" lIns="68576" tIns="34288" rIns="68576" bIns="34288" numCol="1" anchor="t" anchorCtr="0" compatLnSpc="1">
            <a:prstTxWarp prst="textNoShape">
              <a:avLst/>
            </a:prstTxWarp>
          </a:bodyPr>
          <a:lstStyle/>
          <a:p>
            <a:pPr algn="just">
              <a:lnSpc>
                <a:spcPct val="120000"/>
              </a:lnSpc>
            </a:pPr>
            <a:endParaRPr lang="en-US" sz="4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6"/>
          <p:cNvSpPr txBox="1">
            <a:spLocks/>
          </p:cNvSpPr>
          <p:nvPr/>
        </p:nvSpPr>
        <p:spPr>
          <a:xfrm>
            <a:off x="851765" y="2058123"/>
            <a:ext cx="1177805" cy="405435"/>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en-US" sz="135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网络发展研究热点</a:t>
            </a:r>
            <a:endParaRPr lang="en-AU" sz="135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Text Placeholder 7"/>
          <p:cNvSpPr txBox="1">
            <a:spLocks/>
          </p:cNvSpPr>
          <p:nvPr/>
        </p:nvSpPr>
        <p:spPr>
          <a:xfrm>
            <a:off x="959393" y="2747584"/>
            <a:ext cx="932514" cy="299873"/>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zh-CN" altLang="zh-CN" sz="1200" b="1" dirty="0">
                <a:solidFill>
                  <a:schemeClr val="bg1"/>
                </a:solidFill>
                <a:latin typeface="Microsoft YaHei" panose="020B0503020204020204" pitchFamily="34" charset="-122"/>
                <a:ea typeface="Microsoft YaHei" panose="020B0503020204020204" pitchFamily="34" charset="-122"/>
              </a:rPr>
              <a:t>细粒度</a:t>
            </a:r>
            <a:endParaRPr lang="en-AU" sz="1200" b="1" dirty="0">
              <a:solidFill>
                <a:schemeClr val="bg1"/>
              </a:solidFill>
              <a:latin typeface="Microsoft YaHei" panose="020B0503020204020204" pitchFamily="34" charset="-122"/>
              <a:ea typeface="Microsoft YaHei" panose="020B0503020204020204" pitchFamily="34" charset="-122"/>
              <a:cs typeface="+mn-ea"/>
              <a:sym typeface="Arial" panose="020B0604020202020204" pitchFamily="34" charset="0"/>
            </a:endParaRPr>
          </a:p>
        </p:txBody>
      </p:sp>
      <p:sp>
        <p:nvSpPr>
          <p:cNvPr id="110" name="Text Placeholder 6"/>
          <p:cNvSpPr txBox="1">
            <a:spLocks/>
          </p:cNvSpPr>
          <p:nvPr/>
        </p:nvSpPr>
        <p:spPr>
          <a:xfrm>
            <a:off x="4934794" y="2062671"/>
            <a:ext cx="1018949" cy="449942"/>
          </a:xfrm>
          <a:prstGeom prst="rect">
            <a:avLst/>
          </a:prstGeom>
        </p:spPr>
        <p:txBody>
          <a:bodyPr>
            <a:no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现有研究不充分</a:t>
            </a:r>
            <a:endParaRPr lang="en-AU"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Text Placeholder 7"/>
          <p:cNvSpPr txBox="1">
            <a:spLocks/>
          </p:cNvSpPr>
          <p:nvPr/>
        </p:nvSpPr>
        <p:spPr>
          <a:xfrm>
            <a:off x="4965463" y="2747584"/>
            <a:ext cx="936623" cy="280312"/>
          </a:xfrm>
          <a:prstGeom prst="rect">
            <a:avLst/>
          </a:prstGeom>
        </p:spPr>
        <p:txBody>
          <a:bodyPr>
            <a:no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能耗降低</a:t>
            </a:r>
            <a:endParaRPr lang="en-AU"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60139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250"/>
                                        <p:tgtEl>
                                          <p:spTgt spid="94"/>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250"/>
                                        <p:tgtEl>
                                          <p:spTgt spid="95"/>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250"/>
                                        <p:tgtEl>
                                          <p:spTgt spid="96"/>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250"/>
                                        <p:tgtEl>
                                          <p:spTgt spid="97"/>
                                        </p:tgtEl>
                                      </p:cBhvr>
                                    </p:animEffect>
                                  </p:childTnLst>
                                </p:cTn>
                              </p:par>
                            </p:childTnLst>
                          </p:cTn>
                        </p:par>
                        <p:par>
                          <p:cTn id="30" fill="hold">
                            <p:stCondLst>
                              <p:cond delay="2750"/>
                            </p:stCondLst>
                            <p:childTnLst>
                              <p:par>
                                <p:cTn id="31" presetID="22" presetClass="entr" presetSubtype="2"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right)">
                                      <p:cBhvr>
                                        <p:cTn id="33" dur="500"/>
                                        <p:tgtEl>
                                          <p:spTgt spid="93"/>
                                        </p:tgtEl>
                                      </p:cBhvr>
                                    </p:animEffect>
                                  </p:childTnLst>
                                </p:cTn>
                              </p:par>
                            </p:childTnLst>
                          </p:cTn>
                        </p:par>
                        <p:par>
                          <p:cTn id="34" fill="hold">
                            <p:stCondLst>
                              <p:cond delay="3250"/>
                            </p:stCondLst>
                            <p:childTnLst>
                              <p:par>
                                <p:cTn id="35" presetID="10" presetClass="entr" presetSubtype="0"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500"/>
                                        <p:tgtEl>
                                          <p:spTgt spid="87"/>
                                        </p:tgtEl>
                                      </p:cBhvr>
                                    </p:animEffect>
                                  </p:childTnLst>
                                </p:cTn>
                              </p:par>
                            </p:childTnLst>
                          </p:cTn>
                        </p:par>
                        <p:par>
                          <p:cTn id="38" fill="hold">
                            <p:stCondLst>
                              <p:cond delay="3750"/>
                            </p:stCondLst>
                            <p:childTnLst>
                              <p:par>
                                <p:cTn id="39" presetID="22" presetClass="entr" presetSubtype="4" fill="hold" grpId="0" nodeType="afterEffect">
                                  <p:stCondLst>
                                    <p:cond delay="0"/>
                                  </p:stCondLst>
                                  <p:childTnLst>
                                    <p:set>
                                      <p:cBhvr>
                                        <p:cTn id="40" dur="1" fill="hold">
                                          <p:stCondLst>
                                            <p:cond delay="0"/>
                                          </p:stCondLst>
                                        </p:cTn>
                                        <p:tgtEl>
                                          <p:spTgt spid="98">
                                            <p:txEl>
                                              <p:pRg st="0" end="0"/>
                                            </p:txEl>
                                          </p:spTgt>
                                        </p:tgtEl>
                                        <p:attrNameLst>
                                          <p:attrName>style.visibility</p:attrName>
                                        </p:attrNameLst>
                                      </p:cBhvr>
                                      <p:to>
                                        <p:strVal val="visible"/>
                                      </p:to>
                                    </p:set>
                                    <p:animEffect transition="in" filter="wipe(down)">
                                      <p:cBhvr>
                                        <p:cTn id="41" dur="500"/>
                                        <p:tgtEl>
                                          <p:spTgt spid="98">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left)">
                                      <p:cBhvr>
                                        <p:cTn id="45" dur="500"/>
                                        <p:tgtEl>
                                          <p:spTgt spid="79"/>
                                        </p:tgtEl>
                                      </p:cBhvr>
                                    </p:animEffect>
                                  </p:childTnLst>
                                </p:cTn>
                              </p:par>
                            </p:childTnLst>
                          </p:cTn>
                        </p:par>
                        <p:par>
                          <p:cTn id="46" fill="hold">
                            <p:stCondLst>
                              <p:cond delay="4750"/>
                            </p:stCondLst>
                            <p:childTnLst>
                              <p:par>
                                <p:cTn id="47" presetID="10" presetClass="entr" presetSubtype="0" fill="hold"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childTnLst>
                          </p:cTn>
                        </p:par>
                        <p:par>
                          <p:cTn id="50" fill="hold">
                            <p:stCondLst>
                              <p:cond delay="5250"/>
                            </p:stCondLst>
                            <p:childTnLst>
                              <p:par>
                                <p:cTn id="51" presetID="22" presetClass="entr" presetSubtype="4" fill="hold" grpId="0" nodeType="afterEffect">
                                  <p:stCondLst>
                                    <p:cond delay="0"/>
                                  </p:stCondLst>
                                  <p:childTnLst>
                                    <p:set>
                                      <p:cBhvr>
                                        <p:cTn id="52" dur="1" fill="hold">
                                          <p:stCondLst>
                                            <p:cond delay="0"/>
                                          </p:stCondLst>
                                        </p:cTn>
                                        <p:tgtEl>
                                          <p:spTgt spid="110">
                                            <p:txEl>
                                              <p:pRg st="0" end="0"/>
                                            </p:txEl>
                                          </p:spTgt>
                                        </p:tgtEl>
                                        <p:attrNameLst>
                                          <p:attrName>style.visibility</p:attrName>
                                        </p:attrNameLst>
                                      </p:cBhvr>
                                      <p:to>
                                        <p:strVal val="visible"/>
                                      </p:to>
                                    </p:set>
                                    <p:animEffect transition="in" filter="wipe(down)">
                                      <p:cBhvr>
                                        <p:cTn id="53" dur="500"/>
                                        <p:tgtEl>
                                          <p:spTgt spid="110">
                                            <p:txEl>
                                              <p:pRg st="0" end="0"/>
                                            </p:txEl>
                                          </p:spTgt>
                                        </p:tgtEl>
                                      </p:cBhvr>
                                    </p:animEffect>
                                  </p:childTnLst>
                                </p:cTn>
                              </p:par>
                            </p:childTnLst>
                          </p:cTn>
                        </p:par>
                        <p:par>
                          <p:cTn id="54" fill="hold">
                            <p:stCondLst>
                              <p:cond delay="5750"/>
                            </p:stCondLst>
                            <p:childTnLst>
                              <p:par>
                                <p:cTn id="55" presetID="22" presetClass="entr" presetSubtype="2"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right)">
                                      <p:cBhvr>
                                        <p:cTn id="57" dur="500"/>
                                        <p:tgtEl>
                                          <p:spTgt spid="80"/>
                                        </p:tgtEl>
                                      </p:cBhvr>
                                    </p:animEffect>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500"/>
                                        <p:tgtEl>
                                          <p:spTgt spid="90"/>
                                        </p:tgtEl>
                                      </p:cBhvr>
                                    </p:animEffect>
                                  </p:childTnLst>
                                </p:cTn>
                              </p:par>
                            </p:childTnLst>
                          </p:cTn>
                        </p:par>
                        <p:par>
                          <p:cTn id="62" fill="hold">
                            <p:stCondLst>
                              <p:cond delay="6750"/>
                            </p:stCondLst>
                            <p:childTnLst>
                              <p:par>
                                <p:cTn id="63" presetID="22" presetClass="entr" presetSubtype="4" fill="hold" grpId="0" nodeType="afterEffect">
                                  <p:stCondLst>
                                    <p:cond delay="0"/>
                                  </p:stCondLst>
                                  <p:childTnLst>
                                    <p:set>
                                      <p:cBhvr>
                                        <p:cTn id="64" dur="1" fill="hold">
                                          <p:stCondLst>
                                            <p:cond delay="0"/>
                                          </p:stCondLst>
                                        </p:cTn>
                                        <p:tgtEl>
                                          <p:spTgt spid="99">
                                            <p:txEl>
                                              <p:pRg st="0" end="0"/>
                                            </p:txEl>
                                          </p:spTgt>
                                        </p:tgtEl>
                                        <p:attrNameLst>
                                          <p:attrName>style.visibility</p:attrName>
                                        </p:attrNameLst>
                                      </p:cBhvr>
                                      <p:to>
                                        <p:strVal val="visible"/>
                                      </p:to>
                                    </p:set>
                                    <p:animEffect transition="in" filter="wipe(down)">
                                      <p:cBhvr>
                                        <p:cTn id="65" dur="500"/>
                                        <p:tgtEl>
                                          <p:spTgt spid="99">
                                            <p:txEl>
                                              <p:pRg st="0" end="0"/>
                                            </p:txEl>
                                          </p:spTgt>
                                        </p:tgtEl>
                                      </p:cBhvr>
                                    </p:animEffect>
                                  </p:childTnLst>
                                </p:cTn>
                              </p:par>
                            </p:childTnLst>
                          </p:cTn>
                        </p:par>
                        <p:par>
                          <p:cTn id="66" fill="hold">
                            <p:stCondLst>
                              <p:cond delay="7250"/>
                            </p:stCondLst>
                            <p:childTnLst>
                              <p:par>
                                <p:cTn id="67" presetID="22" presetClass="entr" presetSubtype="8" fill="hold" nodeType="after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wipe(left)">
                                      <p:cBhvr>
                                        <p:cTn id="69" dur="500"/>
                                        <p:tgtEl>
                                          <p:spTgt spid="78"/>
                                        </p:tgtEl>
                                      </p:cBhvr>
                                    </p:animEffect>
                                  </p:childTnLst>
                                </p:cTn>
                              </p:par>
                            </p:childTnLst>
                          </p:cTn>
                        </p:par>
                        <p:par>
                          <p:cTn id="70" fill="hold">
                            <p:stCondLst>
                              <p:cond delay="7750"/>
                            </p:stCondLst>
                            <p:childTnLst>
                              <p:par>
                                <p:cTn id="71" presetID="10" presetClass="entr" presetSubtype="0" fill="hold" nodeType="after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childTnLst>
                          </p:cTn>
                        </p:par>
                        <p:par>
                          <p:cTn id="74" fill="hold">
                            <p:stCondLst>
                              <p:cond delay="8250"/>
                            </p:stCondLst>
                            <p:childTnLst>
                              <p:par>
                                <p:cTn id="75" presetID="22" presetClass="entr" presetSubtype="4" fill="hold" grpId="0" nodeType="afterEffect">
                                  <p:stCondLst>
                                    <p:cond delay="0"/>
                                  </p:stCondLst>
                                  <p:childTnLst>
                                    <p:set>
                                      <p:cBhvr>
                                        <p:cTn id="76" dur="1" fill="hold">
                                          <p:stCondLst>
                                            <p:cond delay="0"/>
                                          </p:stCondLst>
                                        </p:cTn>
                                        <p:tgtEl>
                                          <p:spTgt spid="111">
                                            <p:txEl>
                                              <p:pRg st="0" end="0"/>
                                            </p:txEl>
                                          </p:spTgt>
                                        </p:tgtEl>
                                        <p:attrNameLst>
                                          <p:attrName>style.visibility</p:attrName>
                                        </p:attrNameLst>
                                      </p:cBhvr>
                                      <p:to>
                                        <p:strVal val="visible"/>
                                      </p:to>
                                    </p:set>
                                    <p:animEffect transition="in" filter="wipe(down)">
                                      <p:cBhvr>
                                        <p:cTn id="77"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4" grpId="0" animBg="1"/>
      <p:bldP spid="95" grpId="0" animBg="1"/>
      <p:bldP spid="96" grpId="0" animBg="1"/>
      <p:bldP spid="97" grpId="0" animBg="1"/>
      <p:bldP spid="98" grpId="0" build="p"/>
      <p:bldP spid="99" grpId="0" build="p"/>
      <p:bldP spid="110" grpId="0" build="p"/>
      <p:bldP spid="1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57905" y="1131244"/>
            <a:ext cx="3965171" cy="2689198"/>
            <a:chOff x="3125165" y="868100"/>
            <a:chExt cx="7049191" cy="4780796"/>
          </a:xfrm>
        </p:grpSpPr>
        <p:sp>
          <p:nvSpPr>
            <p:cNvPr id="3" name="文本框 2"/>
            <p:cNvSpPr txBox="1"/>
            <p:nvPr/>
          </p:nvSpPr>
          <p:spPr>
            <a:xfrm>
              <a:off x="3125165" y="868100"/>
              <a:ext cx="2790506"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5</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4" name="组合 3"/>
            <p:cNvGrpSpPr/>
            <p:nvPr/>
          </p:nvGrpSpPr>
          <p:grpSpPr>
            <a:xfrm>
              <a:off x="4305782" y="2128782"/>
              <a:ext cx="5409303" cy="2200150"/>
              <a:chOff x="4305782" y="2128782"/>
              <a:chExt cx="5409303" cy="2200150"/>
            </a:xfrm>
          </p:grpSpPr>
          <p:sp>
            <p:nvSpPr>
              <p:cNvPr id="6" name="矩形 5"/>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7" name="矩形 6"/>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5" name="文本框 4"/>
            <p:cNvSpPr txBox="1"/>
            <p:nvPr/>
          </p:nvSpPr>
          <p:spPr>
            <a:xfrm>
              <a:off x="5142834" y="2150971"/>
              <a:ext cx="5031522" cy="2133918"/>
            </a:xfrm>
            <a:prstGeom prst="rect">
              <a:avLst/>
            </a:prstGeom>
            <a:noFill/>
          </p:spPr>
          <p:txBody>
            <a:bodyPr wrap="square" rtlCol="0">
              <a:spAutoFit/>
            </a:bodyPr>
            <a:lstStyle/>
            <a:p>
              <a:r>
                <a:rPr lang="zh-CN" altLang="en-US" sz="3600" spc="1125" dirty="0">
                  <a:solidFill>
                    <a:srgbClr val="2F5597"/>
                  </a:solidFill>
                  <a:latin typeface="汉仪菱心体简" panose="02010609000101010101" pitchFamily="49" charset="-122"/>
                  <a:ea typeface="汉仪菱心体简" panose="02010609000101010101" pitchFamily="49" charset="-122"/>
                </a:rPr>
                <a:t>论文进度安排</a:t>
              </a:r>
            </a:p>
          </p:txBody>
        </p:sp>
      </p:grpSp>
    </p:spTree>
    <p:extLst>
      <p:ext uri="{BB962C8B-B14F-4D97-AF65-F5344CB8AC3E}">
        <p14:creationId xmlns:p14="http://schemas.microsoft.com/office/powerpoint/2010/main" val="255361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5471" y="281282"/>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382965" y="145202"/>
            <a:ext cx="1483483"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论文进度安排</a:t>
            </a:r>
          </a:p>
        </p:txBody>
      </p:sp>
      <p:sp>
        <p:nvSpPr>
          <p:cNvPr id="16" name="右箭头 15"/>
          <p:cNvSpPr/>
          <p:nvPr/>
        </p:nvSpPr>
        <p:spPr>
          <a:xfrm>
            <a:off x="447" y="2565881"/>
            <a:ext cx="6857553" cy="289401"/>
          </a:xfrm>
          <a:prstGeom prst="rightArrow">
            <a:avLst/>
          </a:prstGeom>
          <a:solidFill>
            <a:schemeClr val="bg1">
              <a:lumMod val="7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60">
              <a:solidFill>
                <a:schemeClr val="bg1"/>
              </a:solidFill>
              <a:latin typeface="微软雅黑" pitchFamily="34" charset="-122"/>
              <a:ea typeface="微软雅黑" pitchFamily="34" charset="-122"/>
            </a:endParaRPr>
          </a:p>
        </p:txBody>
      </p:sp>
      <p:sp>
        <p:nvSpPr>
          <p:cNvPr id="17" name="椭圆 16"/>
          <p:cNvSpPr/>
          <p:nvPr/>
        </p:nvSpPr>
        <p:spPr>
          <a:xfrm>
            <a:off x="796208"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b="1" dirty="0">
                <a:solidFill>
                  <a:schemeClr val="bg1"/>
                </a:solidFill>
                <a:latin typeface="微软雅黑" pitchFamily="34" charset="-122"/>
                <a:ea typeface="微软雅黑" pitchFamily="34" charset="-122"/>
              </a:rPr>
              <a:t>2018.09</a:t>
            </a:r>
            <a:endParaRPr lang="zh-CN" altLang="en-US" sz="760" dirty="0">
              <a:solidFill>
                <a:schemeClr val="bg1"/>
              </a:solidFill>
              <a:latin typeface="微软雅黑" pitchFamily="34" charset="-122"/>
              <a:ea typeface="微软雅黑" pitchFamily="34" charset="-122"/>
            </a:endParaRPr>
          </a:p>
        </p:txBody>
      </p:sp>
      <p:sp>
        <p:nvSpPr>
          <p:cNvPr id="18" name="椭圆 17"/>
          <p:cNvSpPr/>
          <p:nvPr/>
        </p:nvSpPr>
        <p:spPr>
          <a:xfrm>
            <a:off x="1735913"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b="1" dirty="0">
                <a:solidFill>
                  <a:schemeClr val="bg1"/>
                </a:solidFill>
                <a:latin typeface="微软雅黑" pitchFamily="34" charset="-122"/>
                <a:ea typeface="微软雅黑" pitchFamily="34" charset="-122"/>
              </a:rPr>
              <a:t>2018.12</a:t>
            </a:r>
            <a:endParaRPr lang="zh-CN" altLang="en-US" sz="760" dirty="0">
              <a:solidFill>
                <a:schemeClr val="bg1"/>
              </a:solidFill>
              <a:latin typeface="微软雅黑" pitchFamily="34" charset="-122"/>
              <a:ea typeface="微软雅黑" pitchFamily="34" charset="-122"/>
            </a:endParaRPr>
          </a:p>
        </p:txBody>
      </p:sp>
      <p:sp>
        <p:nvSpPr>
          <p:cNvPr id="19" name="椭圆 18"/>
          <p:cNvSpPr/>
          <p:nvPr/>
        </p:nvSpPr>
        <p:spPr>
          <a:xfrm>
            <a:off x="2675616"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b="1" dirty="0">
                <a:solidFill>
                  <a:schemeClr val="bg1"/>
                </a:solidFill>
                <a:latin typeface="微软雅黑" pitchFamily="34" charset="-122"/>
                <a:ea typeface="微软雅黑" pitchFamily="34" charset="-122"/>
              </a:rPr>
              <a:t>2019.03</a:t>
            </a:r>
            <a:endParaRPr lang="zh-CN" altLang="en-US" sz="760" dirty="0">
              <a:solidFill>
                <a:schemeClr val="bg1"/>
              </a:solidFill>
              <a:latin typeface="微软雅黑" pitchFamily="34" charset="-122"/>
              <a:ea typeface="微软雅黑" pitchFamily="34" charset="-122"/>
            </a:endParaRPr>
          </a:p>
        </p:txBody>
      </p:sp>
      <p:sp>
        <p:nvSpPr>
          <p:cNvPr id="20" name="椭圆 19"/>
          <p:cNvSpPr/>
          <p:nvPr/>
        </p:nvSpPr>
        <p:spPr>
          <a:xfrm>
            <a:off x="3615320"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b="1" dirty="0">
                <a:solidFill>
                  <a:schemeClr val="bg1"/>
                </a:solidFill>
                <a:latin typeface="微软雅黑" pitchFamily="34" charset="-122"/>
                <a:ea typeface="微软雅黑" pitchFamily="34" charset="-122"/>
              </a:rPr>
              <a:t>2019.08</a:t>
            </a:r>
            <a:endParaRPr lang="zh-CN" altLang="en-US" sz="760" dirty="0">
              <a:solidFill>
                <a:schemeClr val="bg1"/>
              </a:solidFill>
              <a:latin typeface="微软雅黑" pitchFamily="34" charset="-122"/>
              <a:ea typeface="微软雅黑" pitchFamily="34" charset="-122"/>
            </a:endParaRPr>
          </a:p>
        </p:txBody>
      </p:sp>
      <p:sp>
        <p:nvSpPr>
          <p:cNvPr id="21" name="椭圆 20"/>
          <p:cNvSpPr/>
          <p:nvPr/>
        </p:nvSpPr>
        <p:spPr>
          <a:xfrm>
            <a:off x="4555025"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b="1" dirty="0">
                <a:solidFill>
                  <a:schemeClr val="bg1"/>
                </a:solidFill>
                <a:latin typeface="微软雅黑" pitchFamily="34" charset="-122"/>
                <a:ea typeface="微软雅黑" pitchFamily="34" charset="-122"/>
              </a:rPr>
              <a:t>2020.01</a:t>
            </a:r>
            <a:endParaRPr lang="zh-CN" altLang="en-US" sz="760" dirty="0">
              <a:solidFill>
                <a:schemeClr val="bg1"/>
              </a:solidFill>
              <a:latin typeface="微软雅黑" pitchFamily="34" charset="-122"/>
              <a:ea typeface="微软雅黑" pitchFamily="34" charset="-122"/>
            </a:endParaRPr>
          </a:p>
        </p:txBody>
      </p:sp>
      <p:sp>
        <p:nvSpPr>
          <p:cNvPr id="22" name="椭圆 21"/>
          <p:cNvSpPr/>
          <p:nvPr/>
        </p:nvSpPr>
        <p:spPr>
          <a:xfrm>
            <a:off x="5494730" y="2429690"/>
            <a:ext cx="567063" cy="567063"/>
          </a:xfrm>
          <a:prstGeom prst="ellipse">
            <a:avLst/>
          </a:prstGeom>
          <a:solidFill>
            <a:srgbClr val="2F559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760" dirty="0">
                <a:solidFill>
                  <a:schemeClr val="bg1"/>
                </a:solidFill>
                <a:latin typeface="微软雅黑" pitchFamily="34" charset="-122"/>
                <a:ea typeface="微软雅黑" pitchFamily="34" charset="-122"/>
              </a:rPr>
              <a:t>2020.04</a:t>
            </a:r>
            <a:endParaRPr lang="zh-CN" altLang="en-US" sz="760" dirty="0">
              <a:solidFill>
                <a:schemeClr val="bg1"/>
              </a:solidFill>
              <a:latin typeface="微软雅黑" pitchFamily="34" charset="-122"/>
              <a:ea typeface="微软雅黑" pitchFamily="34" charset="-122"/>
            </a:endParaRPr>
          </a:p>
        </p:txBody>
      </p:sp>
      <p:cxnSp>
        <p:nvCxnSpPr>
          <p:cNvPr id="25" name="肘形连接符 24"/>
          <p:cNvCxnSpPr/>
          <p:nvPr/>
        </p:nvCxnSpPr>
        <p:spPr>
          <a:xfrm rot="16200000" flipH="1">
            <a:off x="1524101" y="2851367"/>
            <a:ext cx="526559" cy="451275"/>
          </a:xfrm>
          <a:prstGeom prst="bentConnector3">
            <a:avLst/>
          </a:prstGeom>
          <a:ln w="12700">
            <a:solidFill>
              <a:srgbClr val="2F5597"/>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13"/>
          <p:cNvSpPr txBox="1"/>
          <p:nvPr/>
        </p:nvSpPr>
        <p:spPr>
          <a:xfrm>
            <a:off x="954175" y="3344824"/>
            <a:ext cx="1417658" cy="91204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itchFamily="34" charset="-122"/>
                <a:ea typeface="微软雅黑" pitchFamily="34" charset="-122"/>
              </a:rPr>
              <a:t>阅读文献、理解</a:t>
            </a:r>
            <a:r>
              <a:rPr lang="en-US" altLang="zh-CN" sz="1050" dirty="0">
                <a:solidFill>
                  <a:schemeClr val="tx1">
                    <a:lumMod val="75000"/>
                    <a:lumOff val="25000"/>
                  </a:schemeClr>
                </a:solidFill>
                <a:latin typeface="微软雅黑" pitchFamily="34" charset="-122"/>
                <a:ea typeface="微软雅黑" pitchFamily="34" charset="-122"/>
              </a:rPr>
              <a:t>MEC</a:t>
            </a:r>
            <a:r>
              <a:rPr lang="zh-CN" altLang="en-US" sz="1050" dirty="0">
                <a:solidFill>
                  <a:schemeClr val="tx1">
                    <a:lumMod val="75000"/>
                    <a:lumOff val="25000"/>
                  </a:schemeClr>
                </a:solidFill>
                <a:latin typeface="微软雅黑" pitchFamily="34" charset="-122"/>
                <a:ea typeface="微软雅黑" pitchFamily="34" charset="-122"/>
              </a:rPr>
              <a:t>背景、学习随机任务调度相关方法、学习机器学习相关知识</a:t>
            </a:r>
          </a:p>
        </p:txBody>
      </p:sp>
      <p:cxnSp>
        <p:nvCxnSpPr>
          <p:cNvPr id="27" name="肘形连接符 26"/>
          <p:cNvCxnSpPr/>
          <p:nvPr/>
        </p:nvCxnSpPr>
        <p:spPr>
          <a:xfrm rot="5400000" flipH="1" flipV="1">
            <a:off x="2431138" y="2138321"/>
            <a:ext cx="526559" cy="451275"/>
          </a:xfrm>
          <a:prstGeom prst="bentConnector3">
            <a:avLst/>
          </a:prstGeom>
          <a:ln w="12700">
            <a:solidFill>
              <a:srgbClr val="2F5597"/>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15"/>
          <p:cNvSpPr txBox="1"/>
          <p:nvPr/>
        </p:nvSpPr>
        <p:spPr>
          <a:xfrm>
            <a:off x="2197663" y="1471996"/>
            <a:ext cx="1417658" cy="701987"/>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构建随机任务方法模型、学习机器学习相关知识</a:t>
            </a:r>
          </a:p>
        </p:txBody>
      </p:sp>
      <p:cxnSp>
        <p:nvCxnSpPr>
          <p:cNvPr id="29" name="肘形连接符 28"/>
          <p:cNvCxnSpPr/>
          <p:nvPr/>
        </p:nvCxnSpPr>
        <p:spPr>
          <a:xfrm rot="16200000" flipH="1">
            <a:off x="3377531" y="2858329"/>
            <a:ext cx="526559" cy="451275"/>
          </a:xfrm>
          <a:prstGeom prst="bentConnector3">
            <a:avLst/>
          </a:prstGeom>
          <a:ln w="12700">
            <a:solidFill>
              <a:srgbClr val="2F5597"/>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17"/>
          <p:cNvSpPr txBox="1"/>
          <p:nvPr/>
        </p:nvSpPr>
        <p:spPr>
          <a:xfrm>
            <a:off x="2807605" y="3351786"/>
            <a:ext cx="1417658" cy="91204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itchFamily="34" charset="-122"/>
                <a:ea typeface="微软雅黑" pitchFamily="34" charset="-122"/>
              </a:rPr>
              <a:t>对方法模型进行编程实现，测试其效果，并将随机任务调度相关内容撰写成小论文</a:t>
            </a:r>
          </a:p>
        </p:txBody>
      </p:sp>
      <p:cxnSp>
        <p:nvCxnSpPr>
          <p:cNvPr id="31" name="肘形连接符 30"/>
          <p:cNvCxnSpPr/>
          <p:nvPr/>
        </p:nvCxnSpPr>
        <p:spPr>
          <a:xfrm rot="5400000" flipH="1" flipV="1">
            <a:off x="4315748" y="2132360"/>
            <a:ext cx="526559" cy="451275"/>
          </a:xfrm>
          <a:prstGeom prst="bentConnector3">
            <a:avLst/>
          </a:prstGeom>
          <a:ln w="12700">
            <a:solidFill>
              <a:srgbClr val="2F5597"/>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19"/>
          <p:cNvSpPr txBox="1"/>
          <p:nvPr/>
        </p:nvSpPr>
        <p:spPr>
          <a:xfrm>
            <a:off x="4174213" y="1221513"/>
            <a:ext cx="1417658" cy="91204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itchFamily="34" charset="-122"/>
                <a:ea typeface="微软雅黑" pitchFamily="34" charset="-122"/>
              </a:rPr>
              <a:t>学习机器学习相关知识，根据情况完善算法、整理实验结果、根据结果扩展算法</a:t>
            </a:r>
          </a:p>
        </p:txBody>
      </p:sp>
      <p:cxnSp>
        <p:nvCxnSpPr>
          <p:cNvPr id="33" name="肘形连接符 32"/>
          <p:cNvCxnSpPr/>
          <p:nvPr/>
        </p:nvCxnSpPr>
        <p:spPr>
          <a:xfrm rot="16200000" flipH="1">
            <a:off x="5230963" y="2871509"/>
            <a:ext cx="526559" cy="451275"/>
          </a:xfrm>
          <a:prstGeom prst="bentConnector3">
            <a:avLst/>
          </a:prstGeom>
          <a:ln w="12700">
            <a:solidFill>
              <a:srgbClr val="2F5597"/>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21"/>
          <p:cNvSpPr txBox="1"/>
          <p:nvPr/>
        </p:nvSpPr>
        <p:spPr>
          <a:xfrm>
            <a:off x="4661036" y="3364965"/>
            <a:ext cx="1417658" cy="491930"/>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itchFamily="34" charset="-122"/>
                <a:ea typeface="微软雅黑" pitchFamily="34" charset="-122"/>
              </a:rPr>
              <a:t>根据结果撰写毕业论文、准备答辩</a:t>
            </a:r>
          </a:p>
        </p:txBody>
      </p:sp>
    </p:spTree>
    <p:extLst>
      <p:ext uri="{BB962C8B-B14F-4D97-AF65-F5344CB8AC3E}">
        <p14:creationId xmlns:p14="http://schemas.microsoft.com/office/powerpoint/2010/main" val="39897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42938"/>
            <a:ext cx="2584514" cy="3857625"/>
            <a:chOff x="0" y="0"/>
            <a:chExt cx="4594690" cy="6858000"/>
          </a:xfrm>
        </p:grpSpPr>
        <p:grpSp>
          <p:nvGrpSpPr>
            <p:cNvPr id="5" name="组合 4"/>
            <p:cNvGrpSpPr/>
            <p:nvPr/>
          </p:nvGrpSpPr>
          <p:grpSpPr>
            <a:xfrm>
              <a:off x="0" y="0"/>
              <a:ext cx="4594690" cy="6858000"/>
              <a:chOff x="0" y="0"/>
              <a:chExt cx="4594690" cy="6858000"/>
            </a:xfrm>
          </p:grpSpPr>
          <p:sp>
            <p:nvSpPr>
              <p:cNvPr id="15" name="等腰三角形 14"/>
              <p:cNvSpPr/>
              <p:nvPr/>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6" name="矩形 15"/>
              <p:cNvSpPr/>
              <p:nvPr/>
            </p:nvSpPr>
            <p:spPr>
              <a:xfrm>
                <a:off x="0" y="0"/>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dirty="0"/>
              </a:p>
            </p:txBody>
          </p:sp>
        </p:grpSp>
        <p:sp>
          <p:nvSpPr>
            <p:cNvPr id="6" name="椭圆 5"/>
            <p:cNvSpPr/>
            <p:nvPr/>
          </p:nvSpPr>
          <p:spPr>
            <a:xfrm>
              <a:off x="1058238"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511189" y="4017074"/>
              <a:ext cx="1303148" cy="595035"/>
            </a:xfrm>
            <a:prstGeom prst="rect">
              <a:avLst/>
            </a:prstGeom>
            <a:noFill/>
          </p:spPr>
          <p:txBody>
            <a:bodyPr wrap="none" rtlCol="0">
              <a:spAutoFit/>
            </a:bodyPr>
            <a:lstStyle/>
            <a:p>
              <a:r>
                <a:rPr lang="zh-CN" altLang="en-US" sz="1575" spc="563" dirty="0">
                  <a:solidFill>
                    <a:schemeClr val="bg1"/>
                  </a:solidFill>
                  <a:latin typeface="汉仪菱心体简" panose="02010609000101010101" pitchFamily="49" charset="-122"/>
                  <a:ea typeface="汉仪菱心体简" panose="02010609000101010101" pitchFamily="49" charset="-122"/>
                </a:rPr>
                <a:t>目录</a:t>
              </a:r>
            </a:p>
          </p:txBody>
        </p:sp>
        <p:sp>
          <p:nvSpPr>
            <p:cNvPr id="8" name="文本框 7"/>
            <p:cNvSpPr txBox="1"/>
            <p:nvPr/>
          </p:nvSpPr>
          <p:spPr>
            <a:xfrm>
              <a:off x="1222979" y="4612108"/>
              <a:ext cx="1647745" cy="601874"/>
            </a:xfrm>
            <a:prstGeom prst="rect">
              <a:avLst/>
            </a:prstGeom>
            <a:noFill/>
          </p:spPr>
          <p:txBody>
            <a:bodyPr wrap="none" rtlCol="0">
              <a:spAutoFit/>
            </a:bodyPr>
            <a:lstStyle/>
            <a:p>
              <a:r>
                <a:rPr lang="en-US" altLang="zh-CN" sz="1600" dirty="0">
                  <a:solidFill>
                    <a:schemeClr val="bg1"/>
                  </a:solidFill>
                  <a:latin typeface="Adobe Caslon Pro Bold" panose="0205070206050A020403" pitchFamily="18" charset="0"/>
                  <a:ea typeface="Kozuka Gothic Pro B" panose="020B0800000000000000" pitchFamily="34" charset="-128"/>
                </a:rPr>
                <a:t>contents</a:t>
              </a:r>
              <a:endParaRPr lang="zh-CN" altLang="en-US" sz="1600" dirty="0">
                <a:solidFill>
                  <a:schemeClr val="bg1"/>
                </a:solidFill>
                <a:latin typeface="Adobe Caslon Pro Bold" panose="0205070206050A020403" pitchFamily="18" charset="0"/>
                <a:ea typeface="Kozuka Gothic Pro B" panose="020B0800000000000000" pitchFamily="34" charset="-128"/>
              </a:endParaRPr>
            </a:p>
          </p:txBody>
        </p:sp>
        <p:grpSp>
          <p:nvGrpSpPr>
            <p:cNvPr id="9" name="组合 8"/>
            <p:cNvGrpSpPr/>
            <p:nvPr/>
          </p:nvGrpSpPr>
          <p:grpSpPr>
            <a:xfrm flipH="1">
              <a:off x="609100" y="4925660"/>
              <a:ext cx="751068" cy="48248"/>
              <a:chOff x="2782883" y="4944533"/>
              <a:chExt cx="751068" cy="48248"/>
            </a:xfrm>
          </p:grpSpPr>
          <p:cxnSp>
            <p:nvCxnSpPr>
              <p:cNvPr id="13" name="直接连接符 12"/>
              <p:cNvCxnSpPr/>
              <p:nvPr/>
            </p:nvCxnSpPr>
            <p:spPr>
              <a:xfrm>
                <a:off x="2920072"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10" name="组合 9"/>
            <p:cNvGrpSpPr/>
            <p:nvPr/>
          </p:nvGrpSpPr>
          <p:grpSpPr>
            <a:xfrm>
              <a:off x="2716862" y="4925660"/>
              <a:ext cx="732165" cy="48248"/>
              <a:chOff x="2782883" y="4944533"/>
              <a:chExt cx="732165" cy="48248"/>
            </a:xfrm>
          </p:grpSpPr>
          <p:cxnSp>
            <p:nvCxnSpPr>
              <p:cNvPr id="11" name="直接连接符 10"/>
              <p:cNvCxnSpPr/>
              <p:nvPr/>
            </p:nvCxnSpPr>
            <p:spPr>
              <a:xfrm>
                <a:off x="2901169"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716" y="1592655"/>
            <a:ext cx="643659" cy="643659"/>
          </a:xfrm>
          <a:prstGeom prst="rect">
            <a:avLst/>
          </a:prstGeom>
        </p:spPr>
      </p:pic>
      <p:grpSp>
        <p:nvGrpSpPr>
          <p:cNvPr id="18" name="组合 17"/>
          <p:cNvGrpSpPr/>
          <p:nvPr/>
        </p:nvGrpSpPr>
        <p:grpSpPr>
          <a:xfrm>
            <a:off x="3131894" y="880333"/>
            <a:ext cx="3110757" cy="482531"/>
            <a:chOff x="7343420" y="1194013"/>
            <a:chExt cx="4102176" cy="637517"/>
          </a:xfrm>
        </p:grpSpPr>
        <p:sp>
          <p:nvSpPr>
            <p:cNvPr id="19" name="椭圆 18"/>
            <p:cNvSpPr/>
            <p:nvPr/>
          </p:nvSpPr>
          <p:spPr>
            <a:xfrm>
              <a:off x="7343420" y="1218073"/>
              <a:ext cx="613459" cy="61345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latin typeface="汉仪菱心体简" panose="02010609000101010101" pitchFamily="49" charset="-122"/>
                  <a:ea typeface="汉仪菱心体简" panose="02010609000101010101" pitchFamily="49" charset="-122"/>
                </a:rPr>
                <a:t>01</a:t>
              </a:r>
              <a:endParaRPr lang="zh-CN" altLang="en-US" sz="825" dirty="0"/>
            </a:p>
          </p:txBody>
        </p:sp>
        <p:sp>
          <p:nvSpPr>
            <p:cNvPr id="20" name="文本框 19"/>
            <p:cNvSpPr txBox="1"/>
            <p:nvPr/>
          </p:nvSpPr>
          <p:spPr>
            <a:xfrm>
              <a:off x="8634713" y="1194013"/>
              <a:ext cx="2810883" cy="576590"/>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选题背景及意义</a:t>
              </a:r>
            </a:p>
          </p:txBody>
        </p:sp>
      </p:grpSp>
      <p:grpSp>
        <p:nvGrpSpPr>
          <p:cNvPr id="21" name="组合 20"/>
          <p:cNvGrpSpPr/>
          <p:nvPr/>
        </p:nvGrpSpPr>
        <p:grpSpPr>
          <a:xfrm>
            <a:off x="3128021" y="2041275"/>
            <a:ext cx="2290932" cy="493862"/>
            <a:chOff x="7343420" y="2320799"/>
            <a:chExt cx="3021071" cy="652487"/>
          </a:xfrm>
        </p:grpSpPr>
        <p:sp>
          <p:nvSpPr>
            <p:cNvPr id="22" name="文本框 21"/>
            <p:cNvSpPr txBox="1"/>
            <p:nvPr/>
          </p:nvSpPr>
          <p:spPr>
            <a:xfrm>
              <a:off x="8634715" y="2396695"/>
              <a:ext cx="1729776" cy="576591"/>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研究内容</a:t>
              </a:r>
            </a:p>
          </p:txBody>
        </p:sp>
        <p:sp>
          <p:nvSpPr>
            <p:cNvPr id="23" name="椭圆 22"/>
            <p:cNvSpPr/>
            <p:nvPr/>
          </p:nvSpPr>
          <p:spPr>
            <a:xfrm>
              <a:off x="7343420" y="2320799"/>
              <a:ext cx="613459"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latin typeface="汉仪菱心体简" panose="02010609000101010101" pitchFamily="49" charset="-122"/>
                  <a:ea typeface="汉仪菱心体简" panose="02010609000101010101" pitchFamily="49" charset="-122"/>
                </a:rPr>
                <a:t>03</a:t>
              </a:r>
              <a:endParaRPr lang="zh-CN" altLang="en-US" sz="825" dirty="0"/>
            </a:p>
          </p:txBody>
        </p:sp>
      </p:grpSp>
      <p:grpSp>
        <p:nvGrpSpPr>
          <p:cNvPr id="24" name="组合 23"/>
          <p:cNvGrpSpPr/>
          <p:nvPr/>
        </p:nvGrpSpPr>
        <p:grpSpPr>
          <a:xfrm>
            <a:off x="3128022" y="2605909"/>
            <a:ext cx="2290931" cy="493862"/>
            <a:chOff x="7343421" y="3528018"/>
            <a:chExt cx="3021069" cy="652487"/>
          </a:xfrm>
        </p:grpSpPr>
        <p:sp>
          <p:nvSpPr>
            <p:cNvPr id="25" name="文本框 24"/>
            <p:cNvSpPr txBox="1"/>
            <p:nvPr/>
          </p:nvSpPr>
          <p:spPr>
            <a:xfrm>
              <a:off x="8634714" y="3603914"/>
              <a:ext cx="1729776" cy="576591"/>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研究方案</a:t>
              </a:r>
            </a:p>
          </p:txBody>
        </p:sp>
        <p:sp>
          <p:nvSpPr>
            <p:cNvPr id="26" name="椭圆 25"/>
            <p:cNvSpPr/>
            <p:nvPr/>
          </p:nvSpPr>
          <p:spPr>
            <a:xfrm>
              <a:off x="7343421" y="3528018"/>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latin typeface="汉仪菱心体简" panose="02010609000101010101" pitchFamily="49" charset="-122"/>
                  <a:ea typeface="汉仪菱心体简" panose="02010609000101010101" pitchFamily="49" charset="-122"/>
                </a:rPr>
                <a:t>04</a:t>
              </a:r>
              <a:endParaRPr lang="zh-CN" altLang="en-US" sz="825" dirty="0"/>
            </a:p>
          </p:txBody>
        </p:sp>
      </p:grpSp>
      <p:grpSp>
        <p:nvGrpSpPr>
          <p:cNvPr id="30" name="组合 29">
            <a:extLst>
              <a:ext uri="{FF2B5EF4-FFF2-40B4-BE49-F238E27FC236}">
                <a16:creationId xmlns:a16="http://schemas.microsoft.com/office/drawing/2014/main" id="{3CC78FDE-ACD5-0C48-981B-3EB351FE761C}"/>
              </a:ext>
            </a:extLst>
          </p:cNvPr>
          <p:cNvGrpSpPr/>
          <p:nvPr/>
        </p:nvGrpSpPr>
        <p:grpSpPr>
          <a:xfrm>
            <a:off x="3128021" y="3725609"/>
            <a:ext cx="2835372" cy="491597"/>
            <a:chOff x="7343421" y="4735237"/>
            <a:chExt cx="3739028" cy="649495"/>
          </a:xfrm>
        </p:grpSpPr>
        <p:sp>
          <p:nvSpPr>
            <p:cNvPr id="31" name="文本框 30">
              <a:extLst>
                <a:ext uri="{FF2B5EF4-FFF2-40B4-BE49-F238E27FC236}">
                  <a16:creationId xmlns:a16="http://schemas.microsoft.com/office/drawing/2014/main" id="{B6680807-6E7B-E94C-A829-802EE59CA83D}"/>
                </a:ext>
              </a:extLst>
            </p:cNvPr>
            <p:cNvSpPr txBox="1"/>
            <p:nvPr/>
          </p:nvSpPr>
          <p:spPr>
            <a:xfrm>
              <a:off x="8631934" y="4808141"/>
              <a:ext cx="2450515" cy="576591"/>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论文进度安排</a:t>
              </a:r>
            </a:p>
          </p:txBody>
        </p:sp>
        <p:sp>
          <p:nvSpPr>
            <p:cNvPr id="32" name="椭圆 31">
              <a:extLst>
                <a:ext uri="{FF2B5EF4-FFF2-40B4-BE49-F238E27FC236}">
                  <a16:creationId xmlns:a16="http://schemas.microsoft.com/office/drawing/2014/main" id="{A9E619F6-D5ED-1147-BB2F-7DD0DDE2D81F}"/>
                </a:ext>
              </a:extLst>
            </p:cNvPr>
            <p:cNvSpPr/>
            <p:nvPr/>
          </p:nvSpPr>
          <p:spPr>
            <a:xfrm>
              <a:off x="7343421"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ea typeface="汉仪菱心体简" panose="02010609000101010101" pitchFamily="49" charset="-122"/>
                </a:rPr>
                <a:t>06</a:t>
              </a:r>
              <a:endParaRPr lang="zh-CN" altLang="en-US" sz="825" dirty="0"/>
            </a:p>
          </p:txBody>
        </p:sp>
      </p:grpSp>
      <p:grpSp>
        <p:nvGrpSpPr>
          <p:cNvPr id="33" name="组合 32">
            <a:extLst>
              <a:ext uri="{FF2B5EF4-FFF2-40B4-BE49-F238E27FC236}">
                <a16:creationId xmlns:a16="http://schemas.microsoft.com/office/drawing/2014/main" id="{28BE0685-9305-1B4F-8FFF-4D3EA4A1AB40}"/>
              </a:ext>
            </a:extLst>
          </p:cNvPr>
          <p:cNvGrpSpPr/>
          <p:nvPr/>
        </p:nvGrpSpPr>
        <p:grpSpPr>
          <a:xfrm>
            <a:off x="3131900" y="3181462"/>
            <a:ext cx="2831493" cy="492205"/>
            <a:chOff x="7343421" y="4735237"/>
            <a:chExt cx="3733912" cy="650298"/>
          </a:xfrm>
        </p:grpSpPr>
        <p:sp>
          <p:nvSpPr>
            <p:cNvPr id="34" name="文本框 33">
              <a:extLst>
                <a:ext uri="{FF2B5EF4-FFF2-40B4-BE49-F238E27FC236}">
                  <a16:creationId xmlns:a16="http://schemas.microsoft.com/office/drawing/2014/main" id="{5D96FA7B-6483-6B47-BCE5-A9479DF5135F}"/>
                </a:ext>
              </a:extLst>
            </p:cNvPr>
            <p:cNvSpPr txBox="1"/>
            <p:nvPr/>
          </p:nvSpPr>
          <p:spPr>
            <a:xfrm>
              <a:off x="8626819" y="4808944"/>
              <a:ext cx="2450514" cy="576591"/>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预期研究成果</a:t>
              </a:r>
            </a:p>
          </p:txBody>
        </p:sp>
        <p:sp>
          <p:nvSpPr>
            <p:cNvPr id="35" name="椭圆 34">
              <a:extLst>
                <a:ext uri="{FF2B5EF4-FFF2-40B4-BE49-F238E27FC236}">
                  <a16:creationId xmlns:a16="http://schemas.microsoft.com/office/drawing/2014/main" id="{54D3F21B-36E3-5948-932B-92AD7A3EA254}"/>
                </a:ext>
              </a:extLst>
            </p:cNvPr>
            <p:cNvSpPr/>
            <p:nvPr/>
          </p:nvSpPr>
          <p:spPr>
            <a:xfrm>
              <a:off x="7343421"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latin typeface="汉仪菱心体简" panose="02010609000101010101" pitchFamily="49" charset="-122"/>
                  <a:ea typeface="汉仪菱心体简" panose="02010609000101010101" pitchFamily="49" charset="-122"/>
                </a:rPr>
                <a:t>05</a:t>
              </a:r>
              <a:endParaRPr lang="zh-CN" altLang="en-US" sz="825" dirty="0"/>
            </a:p>
          </p:txBody>
        </p:sp>
      </p:grpSp>
      <p:grpSp>
        <p:nvGrpSpPr>
          <p:cNvPr id="36" name="组合 35">
            <a:extLst>
              <a:ext uri="{FF2B5EF4-FFF2-40B4-BE49-F238E27FC236}">
                <a16:creationId xmlns:a16="http://schemas.microsoft.com/office/drawing/2014/main" id="{A93FFF86-A462-0542-BAC6-35E2658F7450}"/>
              </a:ext>
            </a:extLst>
          </p:cNvPr>
          <p:cNvGrpSpPr/>
          <p:nvPr/>
        </p:nvGrpSpPr>
        <p:grpSpPr>
          <a:xfrm>
            <a:off x="3131894" y="1469909"/>
            <a:ext cx="3108644" cy="464321"/>
            <a:chOff x="7343422" y="4735237"/>
            <a:chExt cx="4099395" cy="613458"/>
          </a:xfrm>
        </p:grpSpPr>
        <p:sp>
          <p:nvSpPr>
            <p:cNvPr id="37" name="文本框 36">
              <a:extLst>
                <a:ext uri="{FF2B5EF4-FFF2-40B4-BE49-F238E27FC236}">
                  <a16:creationId xmlns:a16="http://schemas.microsoft.com/office/drawing/2014/main" id="{2CD45929-12D6-564F-ABB0-C95C552A0FE5}"/>
                </a:ext>
              </a:extLst>
            </p:cNvPr>
            <p:cNvSpPr txBox="1"/>
            <p:nvPr/>
          </p:nvSpPr>
          <p:spPr>
            <a:xfrm>
              <a:off x="8631932" y="4754391"/>
              <a:ext cx="2810885" cy="576591"/>
            </a:xfrm>
            <a:prstGeom prst="rect">
              <a:avLst/>
            </a:prstGeom>
            <a:noFill/>
          </p:spPr>
          <p:txBody>
            <a:bodyPr wrap="none" rtlCol="0">
              <a:spAutoFit/>
            </a:bodyPr>
            <a:lstStyle/>
            <a:p>
              <a:r>
                <a:rPr lang="zh-CN" altLang="en-US" sz="1800" dirty="0">
                  <a:solidFill>
                    <a:srgbClr val="2F5597"/>
                  </a:solidFill>
                  <a:latin typeface="汉仪菱心体简" panose="02010609000101010101" pitchFamily="49" charset="-122"/>
                  <a:ea typeface="汉仪菱心体简" panose="02010609000101010101" pitchFamily="49" charset="-122"/>
                </a:rPr>
                <a:t>国内外研究现状</a:t>
              </a:r>
            </a:p>
          </p:txBody>
        </p:sp>
        <p:sp>
          <p:nvSpPr>
            <p:cNvPr id="38" name="椭圆 37">
              <a:extLst>
                <a:ext uri="{FF2B5EF4-FFF2-40B4-BE49-F238E27FC236}">
                  <a16:creationId xmlns:a16="http://schemas.microsoft.com/office/drawing/2014/main" id="{C774A665-F386-5444-845F-A68988247687}"/>
                </a:ext>
              </a:extLst>
            </p:cNvPr>
            <p:cNvSpPr/>
            <p:nvPr/>
          </p:nvSpPr>
          <p:spPr>
            <a:xfrm>
              <a:off x="7343422"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bg1"/>
                  </a:solidFill>
                  <a:ea typeface="汉仪菱心体简" panose="02010609000101010101" pitchFamily="49" charset="-122"/>
                </a:rPr>
                <a:t>02</a:t>
              </a:r>
              <a:endParaRPr lang="zh-CN" altLang="en-US" sz="825" dirty="0"/>
            </a:p>
          </p:txBody>
        </p:sp>
      </p:grpSp>
    </p:spTree>
    <p:extLst>
      <p:ext uri="{BB962C8B-B14F-4D97-AF65-F5344CB8AC3E}">
        <p14:creationId xmlns:p14="http://schemas.microsoft.com/office/powerpoint/2010/main" val="23958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50" fill="hold">
                                          <p:stCondLst>
                                            <p:cond delay="0"/>
                                          </p:stCondLst>
                                        </p:cTn>
                                        <p:tgtEl>
                                          <p:spTgt spid="17"/>
                                        </p:tgtEl>
                                        <p:attrNameLst>
                                          <p:attrName>r</p:attrName>
                                        </p:attrNameLst>
                                      </p:cBhvr>
                                    </p:animRot>
                                    <p:animRot by="-240000">
                                      <p:cBhvr>
                                        <p:cTn id="14" dur="100" fill="hold">
                                          <p:stCondLst>
                                            <p:cond delay="100"/>
                                          </p:stCondLst>
                                        </p:cTn>
                                        <p:tgtEl>
                                          <p:spTgt spid="17"/>
                                        </p:tgtEl>
                                        <p:attrNameLst>
                                          <p:attrName>r</p:attrName>
                                        </p:attrNameLst>
                                      </p:cBhvr>
                                    </p:animRot>
                                    <p:animRot by="240000">
                                      <p:cBhvr>
                                        <p:cTn id="15" dur="100" fill="hold">
                                          <p:stCondLst>
                                            <p:cond delay="200"/>
                                          </p:stCondLst>
                                        </p:cTn>
                                        <p:tgtEl>
                                          <p:spTgt spid="17"/>
                                        </p:tgtEl>
                                        <p:attrNameLst>
                                          <p:attrName>r</p:attrName>
                                        </p:attrNameLst>
                                      </p:cBhvr>
                                    </p:animRot>
                                    <p:animRot by="-240000">
                                      <p:cBhvr>
                                        <p:cTn id="16" dur="100" fill="hold">
                                          <p:stCondLst>
                                            <p:cond delay="300"/>
                                          </p:stCondLst>
                                        </p:cTn>
                                        <p:tgtEl>
                                          <p:spTgt spid="17"/>
                                        </p:tgtEl>
                                        <p:attrNameLst>
                                          <p:attrName>r</p:attrName>
                                        </p:attrNameLst>
                                      </p:cBhvr>
                                    </p:animRot>
                                    <p:animRot by="120000">
                                      <p:cBhvr>
                                        <p:cTn id="17" dur="100" fill="hold">
                                          <p:stCondLst>
                                            <p:cond delay="400"/>
                                          </p:stCondLst>
                                        </p:cTn>
                                        <p:tgtEl>
                                          <p:spTgt spid="17"/>
                                        </p:tgtEl>
                                        <p:attrNameLst>
                                          <p:attrName>r</p:attrName>
                                        </p:attrNameLst>
                                      </p:cBhvr>
                                    </p:animRot>
                                  </p:childTnLst>
                                </p:cTn>
                              </p:par>
                            </p:childTnLst>
                          </p:cTn>
                        </p:par>
                        <p:par>
                          <p:cTn id="18" fill="hold">
                            <p:stCondLst>
                              <p:cond delay="1000"/>
                            </p:stCondLst>
                            <p:childTnLst>
                              <p:par>
                                <p:cTn id="19" presetID="12" presetClass="entr" presetSubtype="1" fill="hold" nodeType="afterEffect">
                                  <p:stCondLst>
                                    <p:cond delay="25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250"/>
                                        <p:tgtEl>
                                          <p:spTgt spid="18"/>
                                        </p:tgtEl>
                                        <p:attrNameLst>
                                          <p:attrName>ppt_y</p:attrName>
                                        </p:attrNameLst>
                                      </p:cBhvr>
                                      <p:tavLst>
                                        <p:tav tm="0">
                                          <p:val>
                                            <p:strVal val="#ppt_y-#ppt_h*1.125000"/>
                                          </p:val>
                                        </p:tav>
                                        <p:tav tm="100000">
                                          <p:val>
                                            <p:strVal val="#ppt_y"/>
                                          </p:val>
                                        </p:tav>
                                      </p:tavLst>
                                    </p:anim>
                                    <p:animEffect transition="in" filter="wipe(down)">
                                      <p:cBhvr>
                                        <p:cTn id="22" dur="250"/>
                                        <p:tgtEl>
                                          <p:spTgt spid="18"/>
                                        </p:tgtEl>
                                      </p:cBhvr>
                                    </p:animEffect>
                                  </p:childTnLst>
                                </p:cTn>
                              </p:par>
                            </p:childTnLst>
                          </p:cTn>
                        </p:par>
                        <p:par>
                          <p:cTn id="23" fill="hold">
                            <p:stCondLst>
                              <p:cond delay="1500"/>
                            </p:stCondLst>
                            <p:childTnLst>
                              <p:par>
                                <p:cTn id="24" presetID="12" presetClass="entr" presetSubtype="1"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250"/>
                                        <p:tgtEl>
                                          <p:spTgt spid="36"/>
                                        </p:tgtEl>
                                        <p:attrNameLst>
                                          <p:attrName>ppt_y</p:attrName>
                                        </p:attrNameLst>
                                      </p:cBhvr>
                                      <p:tavLst>
                                        <p:tav tm="0">
                                          <p:val>
                                            <p:strVal val="#ppt_y-#ppt_h*1.125000"/>
                                          </p:val>
                                        </p:tav>
                                        <p:tav tm="100000">
                                          <p:val>
                                            <p:strVal val="#ppt_y"/>
                                          </p:val>
                                        </p:tav>
                                      </p:tavLst>
                                    </p:anim>
                                    <p:animEffect transition="in" filter="wipe(down)">
                                      <p:cBhvr>
                                        <p:cTn id="27" dur="250"/>
                                        <p:tgtEl>
                                          <p:spTgt spid="36"/>
                                        </p:tgtEl>
                                      </p:cBhvr>
                                    </p:animEffect>
                                  </p:childTnLst>
                                </p:cTn>
                              </p:par>
                            </p:childTnLst>
                          </p:cTn>
                        </p:par>
                        <p:par>
                          <p:cTn id="28" fill="hold">
                            <p:stCondLst>
                              <p:cond delay="1750"/>
                            </p:stCondLst>
                            <p:childTnLst>
                              <p:par>
                                <p:cTn id="29" presetID="12" presetClass="entr" presetSubtype="1" fill="hold" nodeType="afterEffect">
                                  <p:stCondLst>
                                    <p:cond delay="25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250"/>
                                        <p:tgtEl>
                                          <p:spTgt spid="21"/>
                                        </p:tgtEl>
                                        <p:attrNameLst>
                                          <p:attrName>ppt_y</p:attrName>
                                        </p:attrNameLst>
                                      </p:cBhvr>
                                      <p:tavLst>
                                        <p:tav tm="0">
                                          <p:val>
                                            <p:strVal val="#ppt_y-#ppt_h*1.125000"/>
                                          </p:val>
                                        </p:tav>
                                        <p:tav tm="100000">
                                          <p:val>
                                            <p:strVal val="#ppt_y"/>
                                          </p:val>
                                        </p:tav>
                                      </p:tavLst>
                                    </p:anim>
                                    <p:animEffect transition="in" filter="wipe(down)">
                                      <p:cBhvr>
                                        <p:cTn id="32" dur="250"/>
                                        <p:tgtEl>
                                          <p:spTgt spid="21"/>
                                        </p:tgtEl>
                                      </p:cBhvr>
                                    </p:animEffect>
                                  </p:childTnLst>
                                </p:cTn>
                              </p:par>
                            </p:childTnLst>
                          </p:cTn>
                        </p:par>
                        <p:par>
                          <p:cTn id="33" fill="hold">
                            <p:stCondLst>
                              <p:cond delay="2250"/>
                            </p:stCondLst>
                            <p:childTnLst>
                              <p:par>
                                <p:cTn id="34" presetID="12" presetClass="entr" presetSubtype="1" fill="hold" nodeType="afterEffect">
                                  <p:stCondLst>
                                    <p:cond delay="25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p:tgtEl>
                                          <p:spTgt spid="24"/>
                                        </p:tgtEl>
                                        <p:attrNameLst>
                                          <p:attrName>ppt_y</p:attrName>
                                        </p:attrNameLst>
                                      </p:cBhvr>
                                      <p:tavLst>
                                        <p:tav tm="0">
                                          <p:val>
                                            <p:strVal val="#ppt_y-#ppt_h*1.125000"/>
                                          </p:val>
                                        </p:tav>
                                        <p:tav tm="100000">
                                          <p:val>
                                            <p:strVal val="#ppt_y"/>
                                          </p:val>
                                        </p:tav>
                                      </p:tavLst>
                                    </p:anim>
                                    <p:animEffect transition="in" filter="wipe(down)">
                                      <p:cBhvr>
                                        <p:cTn id="37" dur="250"/>
                                        <p:tgtEl>
                                          <p:spTgt spid="24"/>
                                        </p:tgtEl>
                                      </p:cBhvr>
                                    </p:animEffect>
                                  </p:childTnLst>
                                </p:cTn>
                              </p:par>
                            </p:childTnLst>
                          </p:cTn>
                        </p:par>
                        <p:par>
                          <p:cTn id="38" fill="hold">
                            <p:stCondLst>
                              <p:cond delay="2750"/>
                            </p:stCondLst>
                            <p:childTnLst>
                              <p:par>
                                <p:cTn id="39" presetID="12" presetClass="entr" presetSubtype="1" fill="hold" nodeType="afterEffect">
                                  <p:stCondLst>
                                    <p:cond delay="25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250"/>
                                        <p:tgtEl>
                                          <p:spTgt spid="33"/>
                                        </p:tgtEl>
                                        <p:attrNameLst>
                                          <p:attrName>ppt_y</p:attrName>
                                        </p:attrNameLst>
                                      </p:cBhvr>
                                      <p:tavLst>
                                        <p:tav tm="0">
                                          <p:val>
                                            <p:strVal val="#ppt_y-#ppt_h*1.125000"/>
                                          </p:val>
                                        </p:tav>
                                        <p:tav tm="100000">
                                          <p:val>
                                            <p:strVal val="#ppt_y"/>
                                          </p:val>
                                        </p:tav>
                                      </p:tavLst>
                                    </p:anim>
                                    <p:animEffect transition="in" filter="wipe(down)">
                                      <p:cBhvr>
                                        <p:cTn id="42" dur="250"/>
                                        <p:tgtEl>
                                          <p:spTgt spid="33"/>
                                        </p:tgtEl>
                                      </p:cBhvr>
                                    </p:animEffect>
                                  </p:childTnLst>
                                </p:cTn>
                              </p:par>
                            </p:childTnLst>
                          </p:cTn>
                        </p:par>
                        <p:par>
                          <p:cTn id="43" fill="hold">
                            <p:stCondLst>
                              <p:cond delay="3250"/>
                            </p:stCondLst>
                            <p:childTnLst>
                              <p:par>
                                <p:cTn id="44" presetID="12" presetClass="entr" presetSubtype="1"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250"/>
                                        <p:tgtEl>
                                          <p:spTgt spid="30"/>
                                        </p:tgtEl>
                                        <p:attrNameLst>
                                          <p:attrName>ppt_y</p:attrName>
                                        </p:attrNameLst>
                                      </p:cBhvr>
                                      <p:tavLst>
                                        <p:tav tm="0">
                                          <p:val>
                                            <p:strVal val="#ppt_y-#ppt_h*1.125000"/>
                                          </p:val>
                                        </p:tav>
                                        <p:tav tm="100000">
                                          <p:val>
                                            <p:strVal val="#ppt_y"/>
                                          </p:val>
                                        </p:tav>
                                      </p:tavLst>
                                    </p:anim>
                                    <p:animEffect transition="in" filter="wipe(down)">
                                      <p:cBhvr>
                                        <p:cTn id="4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57906" y="1131244"/>
            <a:ext cx="3656953" cy="2689198"/>
            <a:chOff x="3125165" y="868100"/>
            <a:chExt cx="6501249" cy="4780796"/>
          </a:xfrm>
        </p:grpSpPr>
        <p:sp>
          <p:nvSpPr>
            <p:cNvPr id="5" name="文本框 4"/>
            <p:cNvSpPr txBox="1"/>
            <p:nvPr/>
          </p:nvSpPr>
          <p:spPr>
            <a:xfrm>
              <a:off x="3125165" y="868100"/>
              <a:ext cx="2790506"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6</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6" name="组合 5"/>
            <p:cNvGrpSpPr/>
            <p:nvPr/>
          </p:nvGrpSpPr>
          <p:grpSpPr>
            <a:xfrm>
              <a:off x="4305782" y="2128782"/>
              <a:ext cx="5177809" cy="2200150"/>
              <a:chOff x="4305782" y="2128782"/>
              <a:chExt cx="5177809" cy="2200150"/>
            </a:xfrm>
          </p:grpSpPr>
          <p:sp>
            <p:nvSpPr>
              <p:cNvPr id="8" name="矩形 7"/>
              <p:cNvSpPr/>
              <p:nvPr/>
            </p:nvSpPr>
            <p:spPr>
              <a:xfrm>
                <a:off x="4448605" y="2232954"/>
                <a:ext cx="4926624" cy="1979271"/>
              </a:xfrm>
              <a:prstGeom prst="rect">
                <a:avLst/>
              </a:prstGeom>
              <a:solidFill>
                <a:srgbClr val="F5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9" name="矩形 8"/>
              <p:cNvSpPr/>
              <p:nvPr/>
            </p:nvSpPr>
            <p:spPr>
              <a:xfrm>
                <a:off x="4305782" y="2128782"/>
                <a:ext cx="5177809" cy="2200150"/>
              </a:xfrm>
              <a:prstGeom prst="rect">
                <a:avLst/>
              </a:prstGeom>
              <a:noFill/>
              <a:ln>
                <a:solidFill>
                  <a:srgbClr val="F8F5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7" name="文本框 6"/>
            <p:cNvSpPr txBox="1"/>
            <p:nvPr/>
          </p:nvSpPr>
          <p:spPr>
            <a:xfrm>
              <a:off x="4683565" y="2236052"/>
              <a:ext cx="4942849" cy="2133918"/>
            </a:xfrm>
            <a:prstGeom prst="rect">
              <a:avLst/>
            </a:prstGeom>
            <a:noFill/>
          </p:spPr>
          <p:txBody>
            <a:bodyPr wrap="square" rtlCol="0">
              <a:spAutoFit/>
            </a:bodyPr>
            <a:lstStyle/>
            <a:p>
              <a:r>
                <a:rPr lang="zh-CN" altLang="en-US" sz="3600" spc="1125" dirty="0">
                  <a:solidFill>
                    <a:srgbClr val="2F5597"/>
                  </a:solidFill>
                  <a:latin typeface="汉仪菱心体简" panose="02010609000101010101" pitchFamily="49" charset="-122"/>
                  <a:ea typeface="汉仪菱心体简" panose="02010609000101010101" pitchFamily="49" charset="-122"/>
                </a:rPr>
                <a:t>预期研究成果</a:t>
              </a:r>
            </a:p>
          </p:txBody>
        </p:sp>
      </p:grpSp>
    </p:spTree>
    <p:extLst>
      <p:ext uri="{BB962C8B-B14F-4D97-AF65-F5344CB8AC3E}">
        <p14:creationId xmlns:p14="http://schemas.microsoft.com/office/powerpoint/2010/main" val="366692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7433" y="279410"/>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523293" y="150309"/>
            <a:ext cx="1483483"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预期研究成果</a:t>
            </a:r>
          </a:p>
        </p:txBody>
      </p:sp>
      <p:grpSp>
        <p:nvGrpSpPr>
          <p:cNvPr id="16" name="组合 15"/>
          <p:cNvGrpSpPr/>
          <p:nvPr/>
        </p:nvGrpSpPr>
        <p:grpSpPr>
          <a:xfrm>
            <a:off x="4121500" y="2061599"/>
            <a:ext cx="2683448" cy="1942586"/>
            <a:chOff x="6349074" y="2159000"/>
            <a:chExt cx="5817709" cy="4211520"/>
          </a:xfrm>
        </p:grpSpPr>
        <p:sp>
          <p:nvSpPr>
            <p:cNvPr id="17" name="任意多边形 16"/>
            <p:cNvSpPr/>
            <p:nvPr/>
          </p:nvSpPr>
          <p:spPr>
            <a:xfrm>
              <a:off x="6728655" y="2692762"/>
              <a:ext cx="5093178" cy="2164195"/>
            </a:xfrm>
            <a:custGeom>
              <a:avLst/>
              <a:gdLst>
                <a:gd name="connsiteX0" fmla="*/ 3232531 w 5923674"/>
                <a:gd name="connsiteY0" fmla="*/ 0 h 2517090"/>
                <a:gd name="connsiteX1" fmla="*/ 3246328 w 5923674"/>
                <a:gd name="connsiteY1" fmla="*/ 570 h 2517090"/>
                <a:gd name="connsiteX2" fmla="*/ 4235313 w 5923674"/>
                <a:gd name="connsiteY2" fmla="*/ 239190 h 2517090"/>
                <a:gd name="connsiteX3" fmla="*/ 4425521 w 5923674"/>
                <a:gd name="connsiteY3" fmla="*/ 327218 h 2517090"/>
                <a:gd name="connsiteX4" fmla="*/ 4389226 w 5923674"/>
                <a:gd name="connsiteY4" fmla="*/ 371209 h 2517090"/>
                <a:gd name="connsiteX5" fmla="*/ 4316959 w 5923674"/>
                <a:gd name="connsiteY5" fmla="*/ 607794 h 2517090"/>
                <a:gd name="connsiteX6" fmla="*/ 4740106 w 5923674"/>
                <a:gd name="connsiteY6" fmla="*/ 1030941 h 2517090"/>
                <a:gd name="connsiteX7" fmla="*/ 5090986 w 5923674"/>
                <a:gd name="connsiteY7" fmla="*/ 844380 h 2517090"/>
                <a:gd name="connsiteX8" fmla="*/ 5114603 w 5923674"/>
                <a:gd name="connsiteY8" fmla="*/ 800869 h 2517090"/>
                <a:gd name="connsiteX9" fmla="*/ 5222263 w 5923674"/>
                <a:gd name="connsiteY9" fmla="*/ 902554 h 2517090"/>
                <a:gd name="connsiteX10" fmla="*/ 5685602 w 5923674"/>
                <a:gd name="connsiteY10" fmla="*/ 1553472 h 2517090"/>
                <a:gd name="connsiteX11" fmla="*/ 5725189 w 5923674"/>
                <a:gd name="connsiteY11" fmla="*/ 1653909 h 2517090"/>
                <a:gd name="connsiteX12" fmla="*/ 5708899 w 5923674"/>
                <a:gd name="connsiteY12" fmla="*/ 1655551 h 2517090"/>
                <a:gd name="connsiteX13" fmla="*/ 5371031 w 5923674"/>
                <a:gd name="connsiteY13" fmla="*/ 2070101 h 2517090"/>
                <a:gd name="connsiteX14" fmla="*/ 5794178 w 5923674"/>
                <a:gd name="connsiteY14" fmla="*/ 2493248 h 2517090"/>
                <a:gd name="connsiteX15" fmla="*/ 5879457 w 5923674"/>
                <a:gd name="connsiteY15" fmla="*/ 2484651 h 2517090"/>
                <a:gd name="connsiteX16" fmla="*/ 5921053 w 5923674"/>
                <a:gd name="connsiteY16" fmla="*/ 2471739 h 2517090"/>
                <a:gd name="connsiteX17" fmla="*/ 5923674 w 5923674"/>
                <a:gd name="connsiteY17" fmla="*/ 2517090 h 2517090"/>
                <a:gd name="connsiteX18" fmla="*/ 0 w 5923674"/>
                <a:gd name="connsiteY18" fmla="*/ 2517090 h 2517090"/>
                <a:gd name="connsiteX19" fmla="*/ 3304 w 5923674"/>
                <a:gd name="connsiteY19" fmla="*/ 2459935 h 2517090"/>
                <a:gd name="connsiteX20" fmla="*/ 3416 w 5923674"/>
                <a:gd name="connsiteY20" fmla="*/ 2459996 h 2517090"/>
                <a:gd name="connsiteX21" fmla="*/ 168124 w 5923674"/>
                <a:gd name="connsiteY21" fmla="*/ 2493249 h 2517090"/>
                <a:gd name="connsiteX22" fmla="*/ 591271 w 5923674"/>
                <a:gd name="connsiteY22" fmla="*/ 2070102 h 2517090"/>
                <a:gd name="connsiteX23" fmla="*/ 253403 w 5923674"/>
                <a:gd name="connsiteY23" fmla="*/ 1655552 h 2517090"/>
                <a:gd name="connsiteX24" fmla="*/ 195909 w 5923674"/>
                <a:gd name="connsiteY24" fmla="*/ 1649756 h 2517090"/>
                <a:gd name="connsiteX25" fmla="*/ 208769 w 5923674"/>
                <a:gd name="connsiteY25" fmla="*/ 1614936 h 2517090"/>
                <a:gd name="connsiteX26" fmla="*/ 607031 w 5923674"/>
                <a:gd name="connsiteY26" fmla="*/ 1004664 h 2517090"/>
                <a:gd name="connsiteX27" fmla="*/ 716969 w 5923674"/>
                <a:gd name="connsiteY27" fmla="*/ 890375 h 2517090"/>
                <a:gd name="connsiteX28" fmla="*/ 730689 w 5923674"/>
                <a:gd name="connsiteY28" fmla="*/ 907004 h 2517090"/>
                <a:gd name="connsiteX29" fmla="*/ 1029899 w 5923674"/>
                <a:gd name="connsiteY29" fmla="*/ 1030941 h 2517090"/>
                <a:gd name="connsiteX30" fmla="*/ 1453046 w 5923674"/>
                <a:gd name="connsiteY30" fmla="*/ 607794 h 2517090"/>
                <a:gd name="connsiteX31" fmla="*/ 1419793 w 5923674"/>
                <a:gd name="connsiteY31" fmla="*/ 443086 h 2517090"/>
                <a:gd name="connsiteX32" fmla="*/ 1387665 w 5923674"/>
                <a:gd name="connsiteY32" fmla="*/ 383894 h 2517090"/>
                <a:gd name="connsiteX33" fmla="*/ 1393695 w 5923674"/>
                <a:gd name="connsiteY33" fmla="*/ 380266 h 2517090"/>
                <a:gd name="connsiteX34" fmla="*/ 2332586 w 5923674"/>
                <a:gd name="connsiteY34" fmla="*/ 47247 h 2517090"/>
                <a:gd name="connsiteX35" fmla="*/ 2396839 w 5923674"/>
                <a:gd name="connsiteY35" fmla="*/ 37179 h 2517090"/>
                <a:gd name="connsiteX36" fmla="*/ 2398261 w 5923674"/>
                <a:gd name="connsiteY36" fmla="*/ 51285 h 2517090"/>
                <a:gd name="connsiteX37" fmla="*/ 2812811 w 5923674"/>
                <a:gd name="connsiteY37" fmla="*/ 389153 h 2517090"/>
                <a:gd name="connsiteX38" fmla="*/ 3227361 w 5923674"/>
                <a:gd name="connsiteY38" fmla="*/ 51285 h 251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23674" h="2517090">
                  <a:moveTo>
                    <a:pt x="3232531" y="0"/>
                  </a:moveTo>
                  <a:lnTo>
                    <a:pt x="3246328" y="570"/>
                  </a:lnTo>
                  <a:cubicBezTo>
                    <a:pt x="3597438" y="29767"/>
                    <a:pt x="3930698" y="112451"/>
                    <a:pt x="4235313" y="239190"/>
                  </a:cubicBezTo>
                  <a:lnTo>
                    <a:pt x="4425521" y="327218"/>
                  </a:lnTo>
                  <a:lnTo>
                    <a:pt x="4389226" y="371209"/>
                  </a:lnTo>
                  <a:cubicBezTo>
                    <a:pt x="4343600" y="438743"/>
                    <a:pt x="4316959" y="520157"/>
                    <a:pt x="4316959" y="607794"/>
                  </a:cubicBezTo>
                  <a:cubicBezTo>
                    <a:pt x="4316959" y="841492"/>
                    <a:pt x="4506408" y="1030941"/>
                    <a:pt x="4740106" y="1030941"/>
                  </a:cubicBezTo>
                  <a:cubicBezTo>
                    <a:pt x="4886167" y="1030941"/>
                    <a:pt x="5014944" y="956938"/>
                    <a:pt x="5090986" y="844380"/>
                  </a:cubicBezTo>
                  <a:lnTo>
                    <a:pt x="5114603" y="800869"/>
                  </a:lnTo>
                  <a:lnTo>
                    <a:pt x="5222263" y="902554"/>
                  </a:lnTo>
                  <a:cubicBezTo>
                    <a:pt x="5411382" y="1096929"/>
                    <a:pt x="5568239" y="1316007"/>
                    <a:pt x="5685602" y="1553472"/>
                  </a:cubicBezTo>
                  <a:lnTo>
                    <a:pt x="5725189" y="1653909"/>
                  </a:lnTo>
                  <a:lnTo>
                    <a:pt x="5708899" y="1655551"/>
                  </a:lnTo>
                  <a:cubicBezTo>
                    <a:pt x="5516078" y="1695008"/>
                    <a:pt x="5371031" y="1865615"/>
                    <a:pt x="5371031" y="2070101"/>
                  </a:cubicBezTo>
                  <a:cubicBezTo>
                    <a:pt x="5371031" y="2303799"/>
                    <a:pt x="5560480" y="2493248"/>
                    <a:pt x="5794178" y="2493248"/>
                  </a:cubicBezTo>
                  <a:cubicBezTo>
                    <a:pt x="5823390" y="2493248"/>
                    <a:pt x="5851911" y="2490288"/>
                    <a:pt x="5879457" y="2484651"/>
                  </a:cubicBezTo>
                  <a:lnTo>
                    <a:pt x="5921053" y="2471739"/>
                  </a:lnTo>
                  <a:lnTo>
                    <a:pt x="5923674" y="2517090"/>
                  </a:lnTo>
                  <a:lnTo>
                    <a:pt x="0" y="2517090"/>
                  </a:lnTo>
                  <a:lnTo>
                    <a:pt x="3304" y="2459935"/>
                  </a:lnTo>
                  <a:lnTo>
                    <a:pt x="3416" y="2459996"/>
                  </a:lnTo>
                  <a:cubicBezTo>
                    <a:pt x="54041" y="2481409"/>
                    <a:pt x="109700" y="2493249"/>
                    <a:pt x="168124" y="2493249"/>
                  </a:cubicBezTo>
                  <a:cubicBezTo>
                    <a:pt x="401822" y="2493249"/>
                    <a:pt x="591271" y="2303800"/>
                    <a:pt x="591271" y="2070102"/>
                  </a:cubicBezTo>
                  <a:cubicBezTo>
                    <a:pt x="591271" y="1865616"/>
                    <a:pt x="446224" y="1695009"/>
                    <a:pt x="253403" y="1655552"/>
                  </a:cubicBezTo>
                  <a:lnTo>
                    <a:pt x="195909" y="1649756"/>
                  </a:lnTo>
                  <a:lnTo>
                    <a:pt x="208769" y="1614936"/>
                  </a:lnTo>
                  <a:cubicBezTo>
                    <a:pt x="309834" y="1394986"/>
                    <a:pt x="444430" y="1189952"/>
                    <a:pt x="607031" y="1004664"/>
                  </a:cubicBezTo>
                  <a:lnTo>
                    <a:pt x="716969" y="890375"/>
                  </a:lnTo>
                  <a:lnTo>
                    <a:pt x="730689" y="907004"/>
                  </a:lnTo>
                  <a:cubicBezTo>
                    <a:pt x="807264" y="983579"/>
                    <a:pt x="913050" y="1030941"/>
                    <a:pt x="1029899" y="1030941"/>
                  </a:cubicBezTo>
                  <a:cubicBezTo>
                    <a:pt x="1263597" y="1030941"/>
                    <a:pt x="1453046" y="841492"/>
                    <a:pt x="1453046" y="607794"/>
                  </a:cubicBezTo>
                  <a:cubicBezTo>
                    <a:pt x="1453046" y="549370"/>
                    <a:pt x="1441206" y="493711"/>
                    <a:pt x="1419793" y="443086"/>
                  </a:cubicBezTo>
                  <a:lnTo>
                    <a:pt x="1387665" y="383894"/>
                  </a:lnTo>
                  <a:lnTo>
                    <a:pt x="1393695" y="380266"/>
                  </a:lnTo>
                  <a:cubicBezTo>
                    <a:pt x="1678014" y="225204"/>
                    <a:pt x="1994576" y="111054"/>
                    <a:pt x="2332586" y="47247"/>
                  </a:cubicBezTo>
                  <a:lnTo>
                    <a:pt x="2396839" y="37179"/>
                  </a:lnTo>
                  <a:lnTo>
                    <a:pt x="2398261" y="51285"/>
                  </a:lnTo>
                  <a:cubicBezTo>
                    <a:pt x="2437718" y="244106"/>
                    <a:pt x="2608326" y="389153"/>
                    <a:pt x="2812811" y="389153"/>
                  </a:cubicBezTo>
                  <a:cubicBezTo>
                    <a:pt x="3017297" y="389153"/>
                    <a:pt x="3187904" y="244106"/>
                    <a:pt x="3227361" y="51285"/>
                  </a:cubicBezTo>
                  <a:close/>
                </a:path>
              </a:pathLst>
            </a:cu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4878" y="2596055"/>
              <a:ext cx="1238578" cy="1238578"/>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2977" y="2159000"/>
              <a:ext cx="1048269" cy="1048269"/>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54201" y="4016346"/>
              <a:ext cx="912582" cy="912582"/>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30287" y="2733355"/>
              <a:ext cx="947827" cy="947827"/>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49074" y="3962674"/>
              <a:ext cx="1048269" cy="1048269"/>
            </a:xfrm>
            <a:prstGeom prst="rect">
              <a:avLst/>
            </a:prstGeom>
          </p:spPr>
        </p:pic>
        <p:pic>
          <p:nvPicPr>
            <p:cNvPr id="23" name="图片 22"/>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5467"/>
                      </a14:imgEffect>
                      <a14:imgEffect>
                        <a14:saturation sat="58000"/>
                      </a14:imgEffect>
                    </a14:imgLayer>
                  </a14:imgProps>
                </a:ext>
                <a:ext uri="{28A0092B-C50C-407E-A947-70E740481C1C}">
                  <a14:useLocalDpi xmlns:a14="http://schemas.microsoft.com/office/drawing/2010/main" val="0"/>
                </a:ext>
              </a:extLst>
            </a:blip>
            <a:stretch>
              <a:fillRect/>
            </a:stretch>
          </p:blipFill>
          <p:spPr>
            <a:xfrm>
              <a:off x="8227272" y="4226042"/>
              <a:ext cx="2144478" cy="2144478"/>
            </a:xfrm>
            <a:prstGeom prst="rect">
              <a:avLst/>
            </a:prstGeom>
            <a:scene3d>
              <a:camera prst="orthographicFront"/>
              <a:lightRig rig="chilly" dir="t"/>
            </a:scene3d>
          </p:spPr>
        </p:pic>
      </p:grpSp>
      <p:grpSp>
        <p:nvGrpSpPr>
          <p:cNvPr id="24" name="组合 23"/>
          <p:cNvGrpSpPr/>
          <p:nvPr/>
        </p:nvGrpSpPr>
        <p:grpSpPr>
          <a:xfrm>
            <a:off x="252549" y="1267721"/>
            <a:ext cx="5192074" cy="338554"/>
            <a:chOff x="466244" y="2087044"/>
            <a:chExt cx="9230352" cy="601871"/>
          </a:xfrm>
        </p:grpSpPr>
        <p:sp>
          <p:nvSpPr>
            <p:cNvPr id="25" name="椭圆 24"/>
            <p:cNvSpPr/>
            <p:nvPr/>
          </p:nvSpPr>
          <p:spPr>
            <a:xfrm>
              <a:off x="466244" y="2205518"/>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26" name="文本框 25"/>
            <p:cNvSpPr txBox="1"/>
            <p:nvPr/>
          </p:nvSpPr>
          <p:spPr>
            <a:xfrm>
              <a:off x="978541" y="2087044"/>
              <a:ext cx="8718055" cy="601871"/>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完成基于移动边缘计算的细粒度任务迁移策略研究。</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252549" y="2627867"/>
            <a:ext cx="1898816" cy="338554"/>
            <a:chOff x="466244" y="2961880"/>
            <a:chExt cx="3375674" cy="601871"/>
          </a:xfrm>
        </p:grpSpPr>
        <p:sp>
          <p:nvSpPr>
            <p:cNvPr id="28" name="椭圆 27"/>
            <p:cNvSpPr/>
            <p:nvPr/>
          </p:nvSpPr>
          <p:spPr>
            <a:xfrm>
              <a:off x="466244" y="3080354"/>
              <a:ext cx="286273" cy="2862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2</a:t>
              </a:r>
              <a:endParaRPr lang="zh-CN" altLang="en-US" sz="1200" dirty="0">
                <a:solidFill>
                  <a:schemeClr val="bg1"/>
                </a:solidFill>
              </a:endParaRPr>
            </a:p>
          </p:txBody>
        </p:sp>
        <p:sp>
          <p:nvSpPr>
            <p:cNvPr id="29" name="文本框 28"/>
            <p:cNvSpPr txBox="1"/>
            <p:nvPr/>
          </p:nvSpPr>
          <p:spPr>
            <a:xfrm>
              <a:off x="960216" y="2961880"/>
              <a:ext cx="2881702" cy="601871"/>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硕士论文一篇。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52549" y="4054655"/>
            <a:ext cx="4166152" cy="338554"/>
            <a:chOff x="466244" y="3852732"/>
            <a:chExt cx="7406489" cy="601873"/>
          </a:xfrm>
        </p:grpSpPr>
        <p:sp>
          <p:nvSpPr>
            <p:cNvPr id="31" name="椭圆 30"/>
            <p:cNvSpPr/>
            <p:nvPr/>
          </p:nvSpPr>
          <p:spPr>
            <a:xfrm>
              <a:off x="466244" y="3900765"/>
              <a:ext cx="286273" cy="286273"/>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sp>
          <p:nvSpPr>
            <p:cNvPr id="32" name="文本框 31"/>
            <p:cNvSpPr txBox="1"/>
            <p:nvPr/>
          </p:nvSpPr>
          <p:spPr>
            <a:xfrm>
              <a:off x="978541" y="3852732"/>
              <a:ext cx="6894192" cy="601873"/>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至少在核心期刊以上刊物发表论文一篇。</a:t>
              </a:r>
            </a:p>
          </p:txBody>
        </p:sp>
      </p:grpSp>
    </p:spTree>
    <p:extLst>
      <p:ext uri="{BB962C8B-B14F-4D97-AF65-F5344CB8AC3E}">
        <p14:creationId xmlns:p14="http://schemas.microsoft.com/office/powerpoint/2010/main" val="232752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2818" y="1034893"/>
            <a:ext cx="2092365" cy="1443695"/>
          </a:xfrm>
          <a:prstGeom prst="rect">
            <a:avLst/>
          </a:prstGeom>
        </p:spPr>
      </p:pic>
      <p:sp>
        <p:nvSpPr>
          <p:cNvPr id="8" name="PA_矩形 17"/>
          <p:cNvSpPr/>
          <p:nvPr>
            <p:custDataLst>
              <p:tags r:id="rId1"/>
            </p:custDataLst>
          </p:nvPr>
        </p:nvSpPr>
        <p:spPr>
          <a:xfrm>
            <a:off x="1089730" y="2569675"/>
            <a:ext cx="4859022" cy="715581"/>
          </a:xfrm>
          <a:prstGeom prst="rect">
            <a:avLst/>
          </a:prstGeom>
        </p:spPr>
        <p:txBody>
          <a:bodyPr wrap="none">
            <a:spAutoFit/>
          </a:bodyPr>
          <a:lstStyle/>
          <a:p>
            <a:pPr algn="ctr">
              <a:spcBef>
                <a:spcPct val="0"/>
              </a:spcBef>
            </a:pPr>
            <a:r>
              <a:rPr lang="zh-CN" altLang="en-US" sz="4050" b="1" dirty="0">
                <a:solidFill>
                  <a:schemeClr val="bg1"/>
                </a:solidFill>
                <a:latin typeface="微软雅黑" panose="020B0503020204020204" pitchFamily="34" charset="-122"/>
                <a:ea typeface="微软雅黑" panose="020B0503020204020204" pitchFamily="34" charset="-122"/>
              </a:rPr>
              <a:t>敬请老师批评指导！</a:t>
            </a:r>
          </a:p>
        </p:txBody>
      </p:sp>
      <p:sp>
        <p:nvSpPr>
          <p:cNvPr id="9" name="PA_矩形 10"/>
          <p:cNvSpPr/>
          <p:nvPr>
            <p:custDataLst>
              <p:tags r:id="rId2"/>
            </p:custDataLst>
          </p:nvPr>
        </p:nvSpPr>
        <p:spPr>
          <a:xfrm>
            <a:off x="177671" y="3956276"/>
            <a:ext cx="4236228" cy="323165"/>
          </a:xfrm>
          <a:prstGeom prst="rect">
            <a:avLst/>
          </a:prstGeom>
        </p:spPr>
        <p:txBody>
          <a:bodyPr wrap="square">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THANKS</a:t>
            </a:r>
            <a:r>
              <a:rPr lang="zh-CN" altLang="en-US" sz="1500" b="1" dirty="0">
                <a:solidFill>
                  <a:schemeClr val="bg1"/>
                </a:solidFill>
                <a:latin typeface="微软雅黑" panose="020B0503020204020204" pitchFamily="34" charset="-122"/>
                <a:ea typeface="微软雅黑" panose="020B0503020204020204" pitchFamily="34" charset="-122"/>
              </a:rPr>
              <a:t> </a:t>
            </a:r>
            <a:r>
              <a:rPr lang="en-US" altLang="zh-CN" sz="1500" b="1" dirty="0">
                <a:solidFill>
                  <a:schemeClr val="bg1"/>
                </a:solidFill>
                <a:latin typeface="微软雅黑" panose="020B0503020204020204" pitchFamily="34" charset="-122"/>
                <a:ea typeface="微软雅黑" panose="020B0503020204020204" pitchFamily="34" charset="-122"/>
              </a:rPr>
              <a:t>FOR</a:t>
            </a:r>
            <a:r>
              <a:rPr lang="zh-CN" altLang="en-US" sz="1500" b="1" dirty="0">
                <a:solidFill>
                  <a:schemeClr val="bg1"/>
                </a:solidFill>
                <a:latin typeface="微软雅黑" panose="020B0503020204020204" pitchFamily="34" charset="-122"/>
                <a:ea typeface="微软雅黑" panose="020B0503020204020204" pitchFamily="34" charset="-122"/>
              </a:rPr>
              <a:t> </a:t>
            </a:r>
            <a:r>
              <a:rPr lang="en-US" altLang="zh-CN" sz="1500" b="1" dirty="0">
                <a:solidFill>
                  <a:schemeClr val="bg1"/>
                </a:solidFill>
                <a:latin typeface="微软雅黑" panose="020B0503020204020204" pitchFamily="34" charset="-122"/>
                <a:ea typeface="微软雅黑" panose="020B0503020204020204" pitchFamily="34" charset="-122"/>
              </a:rPr>
              <a:t>LISTENING!</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0" y="3870632"/>
            <a:ext cx="3519237" cy="13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376307" y="4308753"/>
            <a:ext cx="3519237" cy="13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415" y="4295216"/>
            <a:ext cx="3353892" cy="135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13899" y="3862080"/>
            <a:ext cx="0" cy="19288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86978" y="3972413"/>
            <a:ext cx="1144288" cy="230832"/>
          </a:xfrm>
          <a:prstGeom prst="rect">
            <a:avLst/>
          </a:prstGeom>
          <a:noFill/>
        </p:spPr>
        <p:txBody>
          <a:bodyPr wrap="none" rtlCol="0">
            <a:spAutoFit/>
          </a:bodyPr>
          <a:lstStyle/>
          <a:p>
            <a:r>
              <a:rPr lang="zh-CN" altLang="en-US" sz="900" b="1" spc="169" dirty="0">
                <a:solidFill>
                  <a:schemeClr val="bg1"/>
                </a:solidFill>
                <a:latin typeface="微软雅黑" panose="020B0503020204020204" pitchFamily="34" charset="-122"/>
                <a:ea typeface="微软雅黑" panose="020B0503020204020204" pitchFamily="34" charset="-122"/>
              </a:rPr>
              <a:t>答辩人：徐玮豪</a:t>
            </a:r>
            <a:endParaRPr lang="en-US" altLang="zh-CN" sz="900" b="1" spc="169"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84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7" presetClass="entr" presetSubtype="8" fill="hold" nodeType="after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ppt_x-#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7"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ppt_w/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strVal val="#ppt_h"/>
                                          </p:val>
                                        </p:tav>
                                        <p:tav tm="100000">
                                          <p:val>
                                            <p:strVal val="#ppt_h"/>
                                          </p:val>
                                        </p:tav>
                                      </p:tavLst>
                                    </p:anim>
                                  </p:childTnLst>
                                </p:cTn>
                              </p:par>
                              <p:par>
                                <p:cTn id="27" presetID="17" presetClass="entr" presetSubtype="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ppt_w/2"/>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childTnLst>
                                </p:cTn>
                              </p:par>
                              <p:par>
                                <p:cTn id="33" presetID="17"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ppt_h/2"/>
                                          </p:val>
                                        </p:tav>
                                        <p:tav tm="100000">
                                          <p:val>
                                            <p:strVal val="#ppt_y"/>
                                          </p:val>
                                        </p:tav>
                                      </p:tavLst>
                                    </p:anim>
                                    <p:anim calcmode="lin" valueType="num">
                                      <p:cBhvr>
                                        <p:cTn id="37" dur="500" fill="hold"/>
                                        <p:tgtEl>
                                          <p:spTgt spid="13"/>
                                        </p:tgtEl>
                                        <p:attrNameLst>
                                          <p:attrName>ppt_w</p:attrName>
                                        </p:attrNameLst>
                                      </p:cBhvr>
                                      <p:tavLst>
                                        <p:tav tm="0">
                                          <p:val>
                                            <p:strVal val="#ppt_w"/>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2000"/>
                            </p:stCondLst>
                            <p:childTnLst>
                              <p:par>
                                <p:cTn id="43" presetID="20" presetClass="entr" presetSubtype="0" fill="hold" grpId="0" nodeType="afterEffect">
                                  <p:stCondLst>
                                    <p:cond delay="250"/>
                                  </p:stCondLst>
                                  <p:childTnLst>
                                    <p:set>
                                      <p:cBhvr>
                                        <p:cTn id="44" dur="1" fill="hold">
                                          <p:stCondLst>
                                            <p:cond delay="0"/>
                                          </p:stCondLst>
                                        </p:cTn>
                                        <p:tgtEl>
                                          <p:spTgt spid="14"/>
                                        </p:tgtEl>
                                        <p:attrNameLst>
                                          <p:attrName>style.visibility</p:attrName>
                                        </p:attrNameLst>
                                      </p:cBhvr>
                                      <p:to>
                                        <p:strVal val="visible"/>
                                      </p:to>
                                    </p:set>
                                    <p:animEffect transition="in" filter="wedge">
                                      <p:cBhvr>
                                        <p:cTn id="4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73785" y="1058794"/>
            <a:ext cx="4137940" cy="2689198"/>
            <a:chOff x="3967646" y="878374"/>
            <a:chExt cx="7356337" cy="4780796"/>
          </a:xfrm>
        </p:grpSpPr>
        <p:sp>
          <p:nvSpPr>
            <p:cNvPr id="5" name="文本框 4"/>
            <p:cNvSpPr txBox="1"/>
            <p:nvPr/>
          </p:nvSpPr>
          <p:spPr>
            <a:xfrm>
              <a:off x="3967646" y="878374"/>
              <a:ext cx="2790506"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1</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6" name="组合 5"/>
            <p:cNvGrpSpPr/>
            <p:nvPr/>
          </p:nvGrpSpPr>
          <p:grpSpPr>
            <a:xfrm>
              <a:off x="5148263" y="2139056"/>
              <a:ext cx="5409303" cy="2200150"/>
              <a:chOff x="4305782" y="2128782"/>
              <a:chExt cx="5409303" cy="2200150"/>
            </a:xfrm>
          </p:grpSpPr>
          <p:sp>
            <p:nvSpPr>
              <p:cNvPr id="8" name="矩形 7"/>
              <p:cNvSpPr/>
              <p:nvPr/>
            </p:nvSpPr>
            <p:spPr>
              <a:xfrm>
                <a:off x="4448603" y="2232954"/>
                <a:ext cx="5266482"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9" name="矩形 8"/>
              <p:cNvSpPr/>
              <p:nvPr/>
            </p:nvSpPr>
            <p:spPr>
              <a:xfrm>
                <a:off x="4305782" y="2128782"/>
                <a:ext cx="5177808"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7" name="文本框 6"/>
            <p:cNvSpPr txBox="1"/>
            <p:nvPr/>
          </p:nvSpPr>
          <p:spPr>
            <a:xfrm>
              <a:off x="6385022" y="2352118"/>
              <a:ext cx="4938961" cy="1969770"/>
            </a:xfrm>
            <a:prstGeom prst="rect">
              <a:avLst/>
            </a:prstGeom>
            <a:noFill/>
          </p:spPr>
          <p:txBody>
            <a:bodyPr wrap="square" rtlCol="0">
              <a:spAutoFit/>
            </a:bodyPr>
            <a:lstStyle/>
            <a:p>
              <a:r>
                <a:rPr lang="zh-CN" altLang="en-US" sz="3300" spc="1125" dirty="0">
                  <a:solidFill>
                    <a:srgbClr val="2F5597"/>
                  </a:solidFill>
                  <a:latin typeface="汉仪菱心体简" panose="02010609000101010101" pitchFamily="49" charset="-122"/>
                  <a:ea typeface="汉仪菱心体简" panose="02010609000101010101" pitchFamily="49" charset="-122"/>
                </a:rPr>
                <a:t>选题背景及意义</a:t>
              </a:r>
            </a:p>
          </p:txBody>
        </p:sp>
      </p:grpSp>
    </p:spTree>
    <p:extLst>
      <p:ext uri="{BB962C8B-B14F-4D97-AF65-F5344CB8AC3E}">
        <p14:creationId xmlns:p14="http://schemas.microsoft.com/office/powerpoint/2010/main" val="395883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A29A0202-9334-8C4E-A2CE-004F4A37B7E3}"/>
              </a:ext>
            </a:extLst>
          </p:cNvPr>
          <p:cNvSpPr txBox="1"/>
          <p:nvPr/>
        </p:nvSpPr>
        <p:spPr>
          <a:xfrm>
            <a:off x="0" y="860480"/>
            <a:ext cx="6858000" cy="3833357"/>
          </a:xfrm>
          <a:prstGeom prst="rect">
            <a:avLst/>
          </a:prstGeom>
          <a:solidFill>
            <a:srgbClr val="2F5597"/>
          </a:solidFill>
        </p:spPr>
        <p:txBody>
          <a:bodyPr wrap="square" rtlCol="0">
            <a:spAutoFit/>
          </a:bodyPr>
          <a:lstStyle/>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p:txBody>
      </p:sp>
      <p:grpSp>
        <p:nvGrpSpPr>
          <p:cNvPr id="4" name="组合 3"/>
          <p:cNvGrpSpPr/>
          <p:nvPr/>
        </p:nvGrpSpPr>
        <p:grpSpPr>
          <a:xfrm>
            <a:off x="1315725" y="214260"/>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305800" y="90059"/>
            <a:ext cx="2104349" cy="369332"/>
          </a:xfrm>
          <a:prstGeom prst="rect">
            <a:avLst/>
          </a:prstGeom>
          <a:noFill/>
        </p:spPr>
        <p:txBody>
          <a:bodyPr wrap="squar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选题背景及意义</a:t>
            </a:r>
          </a:p>
        </p:txBody>
      </p:sp>
      <p:sp>
        <p:nvSpPr>
          <p:cNvPr id="17" name="文本框 16">
            <a:extLst>
              <a:ext uri="{FF2B5EF4-FFF2-40B4-BE49-F238E27FC236}">
                <a16:creationId xmlns:a16="http://schemas.microsoft.com/office/drawing/2014/main" id="{66B10027-93AB-2C48-9E84-4F91C313C1D7}"/>
              </a:ext>
            </a:extLst>
          </p:cNvPr>
          <p:cNvSpPr txBox="1"/>
          <p:nvPr/>
        </p:nvSpPr>
        <p:spPr>
          <a:xfrm>
            <a:off x="4237475" y="1801525"/>
            <a:ext cx="2620525" cy="1942968"/>
          </a:xfrm>
          <a:prstGeom prst="rect">
            <a:avLst/>
          </a:prstGeom>
          <a:noFill/>
        </p:spPr>
        <p:txBody>
          <a:bodyPr wrap="square" rtlCol="0">
            <a:spAutoFit/>
          </a:bodyPr>
          <a:lstStyle/>
          <a:p>
            <a:r>
              <a:rPr kumimoji="1" lang="en-US" altLang="zh-CN" b="1" dirty="0">
                <a:solidFill>
                  <a:schemeClr val="bg1"/>
                </a:solidFill>
                <a:latin typeface="Microsoft YaHei" panose="020B0503020204020204" pitchFamily="34" charset="-122"/>
                <a:ea typeface="Microsoft YaHei" panose="020B0503020204020204" pitchFamily="34" charset="-122"/>
              </a:rPr>
              <a:t>·</a:t>
            </a:r>
            <a:r>
              <a:rPr kumimoji="1" lang="zh-CN" altLang="en-US" b="1" dirty="0">
                <a:solidFill>
                  <a:schemeClr val="bg1"/>
                </a:solidFill>
                <a:latin typeface="Microsoft YaHei" panose="020B0503020204020204" pitchFamily="34" charset="-122"/>
                <a:ea typeface="Microsoft YaHei" panose="020B0503020204020204" pitchFamily="34" charset="-122"/>
              </a:rPr>
              <a:t>移动边缘计算</a:t>
            </a:r>
            <a:endParaRPr kumimoji="1" lang="en-US" altLang="zh-CN" b="1" dirty="0">
              <a:solidFill>
                <a:schemeClr val="bg1"/>
              </a:solidFill>
              <a:latin typeface="Microsoft YaHei" panose="020B0503020204020204" pitchFamily="34" charset="-122"/>
              <a:ea typeface="Microsoft YaHei" panose="020B0503020204020204" pitchFamily="34" charset="-122"/>
            </a:endParaRPr>
          </a:p>
          <a:p>
            <a:endParaRPr kumimoji="1" lang="en-US" altLang="zh-CN" b="1" dirty="0">
              <a:solidFill>
                <a:schemeClr val="bg1"/>
              </a:solidFill>
              <a:latin typeface="Microsoft YaHei" panose="020B0503020204020204" pitchFamily="34" charset="-122"/>
              <a:ea typeface="Microsoft YaHei" panose="020B0503020204020204" pitchFamily="34" charset="-122"/>
            </a:endParaRPr>
          </a:p>
          <a:p>
            <a:r>
              <a:rPr kumimoji="1" lang="en-US" altLang="zh-CN" sz="1013" dirty="0">
                <a:solidFill>
                  <a:schemeClr val="bg1"/>
                </a:solidFill>
              </a:rPr>
              <a:t>	</a:t>
            </a:r>
            <a:r>
              <a:rPr kumimoji="1" lang="zh-CN" altLang="en-US" sz="1600" dirty="0">
                <a:solidFill>
                  <a:schemeClr val="bg1"/>
                </a:solidFill>
                <a:latin typeface="Microsoft YaHei" panose="020B0503020204020204" pitchFamily="34" charset="-122"/>
                <a:ea typeface="Microsoft YaHei" panose="020B0503020204020204" pitchFamily="34" charset="-122"/>
              </a:rPr>
              <a:t>最近的访问距离</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毫秒级的反应时间</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节约系统能耗</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减少对带宽的占用</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013" dirty="0"/>
              <a:t>	</a:t>
            </a:r>
          </a:p>
          <a:p>
            <a:endParaRPr kumimoji="1" lang="en-US" altLang="zh-CN" sz="1013" dirty="0"/>
          </a:p>
        </p:txBody>
      </p:sp>
      <p:grpSp>
        <p:nvGrpSpPr>
          <p:cNvPr id="22" name="组合 21">
            <a:extLst>
              <a:ext uri="{FF2B5EF4-FFF2-40B4-BE49-F238E27FC236}">
                <a16:creationId xmlns:a16="http://schemas.microsoft.com/office/drawing/2014/main" id="{D193DBAB-B4C2-B94C-AA37-9F7DE56BDDDA}"/>
              </a:ext>
            </a:extLst>
          </p:cNvPr>
          <p:cNvGrpSpPr/>
          <p:nvPr/>
        </p:nvGrpSpPr>
        <p:grpSpPr>
          <a:xfrm>
            <a:off x="2765827" y="2266749"/>
            <a:ext cx="1621777" cy="674356"/>
            <a:chOff x="3238725" y="2160528"/>
            <a:chExt cx="1364292" cy="802567"/>
          </a:xfrm>
        </p:grpSpPr>
        <p:sp>
          <p:nvSpPr>
            <p:cNvPr id="21" name="右箭头 20">
              <a:extLst>
                <a:ext uri="{FF2B5EF4-FFF2-40B4-BE49-F238E27FC236}">
                  <a16:creationId xmlns:a16="http://schemas.microsoft.com/office/drawing/2014/main" id="{984F5023-DA0A-9C4E-805B-38AADFF140BD}"/>
                </a:ext>
              </a:extLst>
            </p:cNvPr>
            <p:cNvSpPr/>
            <p:nvPr/>
          </p:nvSpPr>
          <p:spPr>
            <a:xfrm>
              <a:off x="3238725" y="2562986"/>
              <a:ext cx="1107857" cy="4001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9" name="文本框 18">
              <a:extLst>
                <a:ext uri="{FF2B5EF4-FFF2-40B4-BE49-F238E27FC236}">
                  <a16:creationId xmlns:a16="http://schemas.microsoft.com/office/drawing/2014/main" id="{BF84BFFF-DAB4-DB4F-B311-6589A4034A1B}"/>
                </a:ext>
              </a:extLst>
            </p:cNvPr>
            <p:cNvSpPr txBox="1"/>
            <p:nvPr/>
          </p:nvSpPr>
          <p:spPr>
            <a:xfrm>
              <a:off x="3325993" y="2160528"/>
              <a:ext cx="1277024" cy="400109"/>
            </a:xfrm>
            <a:prstGeom prst="rect">
              <a:avLst/>
            </a:prstGeom>
            <a:noFill/>
          </p:spPr>
          <p:txBody>
            <a:bodyPr wrap="square" rtlCol="0">
              <a:spAutoFit/>
            </a:bodyPr>
            <a:lstStyle/>
            <a:p>
              <a:r>
                <a:rPr kumimoji="1" lang="zh-CN" altLang="en-US" b="1" dirty="0">
                  <a:solidFill>
                    <a:schemeClr val="bg1"/>
                  </a:solidFill>
                  <a:latin typeface="Microsoft YaHei" panose="020B0503020204020204" pitchFamily="34" charset="-122"/>
                  <a:ea typeface="Microsoft YaHei" panose="020B0503020204020204" pitchFamily="34" charset="-122"/>
                </a:rPr>
                <a:t>解决方案</a:t>
              </a:r>
              <a:endParaRPr kumimoji="1" lang="en-US" altLang="zh-CN" b="1" dirty="0">
                <a:solidFill>
                  <a:schemeClr val="bg1"/>
                </a:solidFill>
                <a:latin typeface="Microsoft YaHei" panose="020B0503020204020204" pitchFamily="34" charset="-122"/>
                <a:ea typeface="Microsoft YaHei" panose="020B0503020204020204" pitchFamily="34" charset="-122"/>
              </a:endParaRPr>
            </a:p>
          </p:txBody>
        </p:sp>
      </p:grpSp>
      <p:sp>
        <p:nvSpPr>
          <p:cNvPr id="3" name="矩形 2">
            <a:extLst>
              <a:ext uri="{FF2B5EF4-FFF2-40B4-BE49-F238E27FC236}">
                <a16:creationId xmlns:a16="http://schemas.microsoft.com/office/drawing/2014/main" id="{FB999DCA-934D-6143-BBFE-59F5F64C4CBE}"/>
              </a:ext>
            </a:extLst>
          </p:cNvPr>
          <p:cNvSpPr/>
          <p:nvPr/>
        </p:nvSpPr>
        <p:spPr>
          <a:xfrm>
            <a:off x="124520" y="1572681"/>
            <a:ext cx="3429000" cy="2585323"/>
          </a:xfrm>
          <a:prstGeom prst="rect">
            <a:avLst/>
          </a:prstGeom>
        </p:spPr>
        <p:txBody>
          <a:bodyPr>
            <a:spAutoFit/>
          </a:bodyPr>
          <a:lstStyle/>
          <a:p>
            <a:r>
              <a:rPr kumimoji="1" lang="en-US" altLang="zh-CN" b="1" dirty="0">
                <a:solidFill>
                  <a:schemeClr val="bg1"/>
                </a:solidFill>
                <a:latin typeface="Microsoft YaHei" panose="020B0503020204020204" pitchFamily="34" charset="-122"/>
                <a:ea typeface="Microsoft YaHei" panose="020B0503020204020204" pitchFamily="34" charset="-122"/>
              </a:rPr>
              <a:t>·</a:t>
            </a:r>
            <a:r>
              <a:rPr kumimoji="1" lang="zh-CN" altLang="en-US" b="1" dirty="0">
                <a:solidFill>
                  <a:schemeClr val="bg1"/>
                </a:solidFill>
                <a:latin typeface="Microsoft YaHei" panose="020B0503020204020204" pitchFamily="34" charset="-122"/>
                <a:ea typeface="Microsoft YaHei" panose="020B0503020204020204" pitchFamily="34" charset="-122"/>
              </a:rPr>
              <a:t>云计算</a:t>
            </a:r>
            <a:endParaRPr kumimoji="1" lang="en-US" altLang="zh-CN" b="1" dirty="0">
              <a:solidFill>
                <a:schemeClr val="bg1"/>
              </a:solidFill>
              <a:latin typeface="Microsoft YaHei" panose="020B0503020204020204" pitchFamily="34" charset="-122"/>
              <a:ea typeface="Microsoft YaHei" panose="020B0503020204020204" pitchFamily="34" charset="-122"/>
            </a:endParaRPr>
          </a:p>
          <a:p>
            <a:endParaRPr kumimoji="1" lang="en-US" altLang="zh-CN" dirty="0">
              <a:solidFill>
                <a:schemeClr val="bg1"/>
              </a:solidFill>
              <a:latin typeface="Microsoft YaHei" panose="020B0503020204020204" pitchFamily="34" charset="-122"/>
              <a:ea typeface="Microsoft YaHei" panose="020B0503020204020204" pitchFamily="34" charset="-122"/>
            </a:endParaRPr>
          </a:p>
          <a:p>
            <a:r>
              <a:rPr kumimoji="1" lang="zh-CN" altLang="en-US" sz="1600" dirty="0">
                <a:solidFill>
                  <a:schemeClr val="bg1"/>
                </a:solidFill>
                <a:latin typeface="Microsoft YaHei" panose="020B0503020204020204" pitchFamily="34" charset="-122"/>
                <a:ea typeface="Microsoft YaHei" panose="020B0503020204020204" pitchFamily="34" charset="-122"/>
              </a:rPr>
              <a:t>优点：</a:t>
            </a:r>
            <a:r>
              <a:rPr kumimoji="1" lang="en-US" altLang="zh-CN" sz="1600" dirty="0">
                <a:solidFill>
                  <a:schemeClr val="bg1"/>
                </a:solidFill>
                <a:latin typeface="Microsoft YaHei" panose="020B0503020204020204" pitchFamily="34" charset="-122"/>
                <a:ea typeface="Microsoft YaHei" panose="020B0503020204020204" pitchFamily="34" charset="-122"/>
              </a:rPr>
              <a:t>	</a:t>
            </a: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强大的计算能力</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充足的存储空间</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zh-CN" altLang="en-US" sz="1600" dirty="0">
                <a:solidFill>
                  <a:schemeClr val="bg1"/>
                </a:solidFill>
                <a:latin typeface="Microsoft YaHei" panose="020B0503020204020204" pitchFamily="34" charset="-122"/>
                <a:ea typeface="Microsoft YaHei" panose="020B0503020204020204" pitchFamily="34" charset="-122"/>
              </a:rPr>
              <a:t>缺点：</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部署集中</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与终端的距离较远</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r>
              <a:rPr kumimoji="1" lang="en-US" altLang="zh-CN" sz="1600" dirty="0">
                <a:solidFill>
                  <a:schemeClr val="bg1"/>
                </a:solidFill>
                <a:latin typeface="Microsoft YaHei" panose="020B0503020204020204" pitchFamily="34" charset="-122"/>
                <a:ea typeface="Microsoft YaHei" panose="020B0503020204020204" pitchFamily="34" charset="-122"/>
              </a:rPr>
              <a:t>	</a:t>
            </a:r>
            <a:r>
              <a:rPr kumimoji="1" lang="zh-CN" altLang="en-US" sz="1600" dirty="0">
                <a:solidFill>
                  <a:schemeClr val="bg1"/>
                </a:solidFill>
                <a:latin typeface="Microsoft YaHei" panose="020B0503020204020204" pitchFamily="34" charset="-122"/>
                <a:ea typeface="Microsoft YaHei" panose="020B0503020204020204" pitchFamily="34" charset="-122"/>
              </a:rPr>
              <a:t>传播延迟长</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endParaRPr kumimoji="1" lang="en-US" altLang="zh-CN" sz="1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9409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3" presetClass="entr" presetSubtype="1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57906" y="1131244"/>
            <a:ext cx="3918098" cy="2689198"/>
            <a:chOff x="3125165" y="868100"/>
            <a:chExt cx="6965508" cy="4780796"/>
          </a:xfrm>
        </p:grpSpPr>
        <p:sp>
          <p:nvSpPr>
            <p:cNvPr id="5" name="文本框 4"/>
            <p:cNvSpPr txBox="1"/>
            <p:nvPr/>
          </p:nvSpPr>
          <p:spPr>
            <a:xfrm>
              <a:off x="3125165" y="868100"/>
              <a:ext cx="2790507" cy="4780796"/>
            </a:xfrm>
            <a:prstGeom prst="rect">
              <a:avLst/>
            </a:prstGeom>
            <a:noFill/>
          </p:spPr>
          <p:txBody>
            <a:bodyPr wrap="none" rtlCol="0">
              <a:spAutoFit/>
            </a:bodyPr>
            <a:lstStyle/>
            <a:p>
              <a:r>
                <a:rPr lang="en-US" altLang="zh-CN" sz="16875" dirty="0">
                  <a:solidFill>
                    <a:srgbClr val="2F5597"/>
                  </a:solidFill>
                  <a:latin typeface="Kozuka Mincho Pro H" panose="02020A00000000000000" pitchFamily="18" charset="-128"/>
                  <a:ea typeface="Kozuka Mincho Pro H" panose="02020A00000000000000" pitchFamily="18" charset="-128"/>
                </a:rPr>
                <a:t>2</a:t>
              </a:r>
              <a:endParaRPr lang="zh-CN" altLang="en-US" sz="16875" dirty="0">
                <a:solidFill>
                  <a:srgbClr val="2F5597"/>
                </a:solidFill>
                <a:latin typeface="Kozuka Mincho Pro H" panose="02020A00000000000000" pitchFamily="18" charset="-128"/>
                <a:ea typeface="Kozuka Mincho Pro H" panose="02020A00000000000000" pitchFamily="18" charset="-128"/>
              </a:endParaRPr>
            </a:p>
          </p:txBody>
        </p:sp>
        <p:grpSp>
          <p:nvGrpSpPr>
            <p:cNvPr id="6" name="组合 5"/>
            <p:cNvGrpSpPr/>
            <p:nvPr/>
          </p:nvGrpSpPr>
          <p:grpSpPr>
            <a:xfrm>
              <a:off x="4305782" y="2128782"/>
              <a:ext cx="5409303" cy="2200150"/>
              <a:chOff x="4305782" y="2128782"/>
              <a:chExt cx="5409303" cy="2200150"/>
            </a:xfrm>
          </p:grpSpPr>
          <p:sp>
            <p:nvSpPr>
              <p:cNvPr id="8" name="矩形 7"/>
              <p:cNvSpPr/>
              <p:nvPr/>
            </p:nvSpPr>
            <p:spPr>
              <a:xfrm>
                <a:off x="4448604" y="2232954"/>
                <a:ext cx="5266481" cy="1979271"/>
              </a:xfrm>
              <a:prstGeom prst="rect">
                <a:avLst/>
              </a:prstGeom>
              <a:solidFill>
                <a:srgbClr val="F4F1F0"/>
              </a:solid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938" spc="338" dirty="0">
                  <a:solidFill>
                    <a:srgbClr val="2F5597"/>
                  </a:solidFill>
                  <a:latin typeface="汉仪菱心体简" panose="02010609000101010101" pitchFamily="49" charset="-122"/>
                  <a:ea typeface="汉仪菱心体简" panose="02010609000101010101" pitchFamily="49" charset="-122"/>
                </a:endParaRPr>
              </a:p>
            </p:txBody>
          </p:sp>
          <p:sp>
            <p:nvSpPr>
              <p:cNvPr id="9" name="矩形 8"/>
              <p:cNvSpPr/>
              <p:nvPr/>
            </p:nvSpPr>
            <p:spPr>
              <a:xfrm>
                <a:off x="4305782" y="2128782"/>
                <a:ext cx="5177809" cy="2200150"/>
              </a:xfrm>
              <a:prstGeom prst="rect">
                <a:avLst/>
              </a:prstGeom>
              <a:no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sp>
          <p:nvSpPr>
            <p:cNvPr id="7" name="文本框 6"/>
            <p:cNvSpPr txBox="1"/>
            <p:nvPr/>
          </p:nvSpPr>
          <p:spPr>
            <a:xfrm>
              <a:off x="4683563" y="2637812"/>
              <a:ext cx="5407110" cy="1241481"/>
            </a:xfrm>
            <a:prstGeom prst="rect">
              <a:avLst/>
            </a:prstGeom>
            <a:noFill/>
          </p:spPr>
          <p:txBody>
            <a:bodyPr wrap="square" rtlCol="0">
              <a:spAutoFit/>
            </a:bodyPr>
            <a:lstStyle/>
            <a:p>
              <a:r>
                <a:rPr lang="zh-CN" altLang="en-US" sz="3938" spc="1125" dirty="0">
                  <a:solidFill>
                    <a:srgbClr val="2F5597"/>
                  </a:solidFill>
                  <a:latin typeface="汉仪菱心体简" panose="02010609000101010101" pitchFamily="49" charset="-122"/>
                  <a:ea typeface="汉仪菱心体简" panose="02010609000101010101" pitchFamily="49" charset="-122"/>
                </a:rPr>
                <a:t>研究现状</a:t>
              </a:r>
            </a:p>
          </p:txBody>
        </p:sp>
      </p:grpSp>
    </p:spTree>
    <p:extLst>
      <p:ext uri="{BB962C8B-B14F-4D97-AF65-F5344CB8AC3E}">
        <p14:creationId xmlns:p14="http://schemas.microsoft.com/office/powerpoint/2010/main" val="387165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C3504F3D-C07F-6949-97F2-5AB4C32CD4ED}"/>
              </a:ext>
            </a:extLst>
          </p:cNvPr>
          <p:cNvSpPr txBox="1"/>
          <p:nvPr/>
        </p:nvSpPr>
        <p:spPr>
          <a:xfrm>
            <a:off x="0" y="813249"/>
            <a:ext cx="6858000" cy="3677482"/>
          </a:xfrm>
          <a:prstGeom prst="rect">
            <a:avLst/>
          </a:prstGeom>
          <a:solidFill>
            <a:srgbClr val="2F5597"/>
          </a:solidFill>
        </p:spPr>
        <p:txBody>
          <a:bodyPr wrap="square" rtlCol="0">
            <a:spAutoFit/>
          </a:bodyPr>
          <a:lstStyle/>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a:p>
            <a:endParaRPr kumimoji="1" lang="en-US" altLang="zh-CN" sz="1013" dirty="0"/>
          </a:p>
        </p:txBody>
      </p:sp>
      <p:grpSp>
        <p:nvGrpSpPr>
          <p:cNvPr id="4" name="组合 3"/>
          <p:cNvGrpSpPr/>
          <p:nvPr/>
        </p:nvGrpSpPr>
        <p:grpSpPr>
          <a:xfrm>
            <a:off x="1315725" y="312549"/>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885065" y="176469"/>
            <a:ext cx="1050544"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研究现状</a:t>
            </a:r>
            <a:endParaRPr lang="en-US" altLang="zh-CN" spc="338" dirty="0">
              <a:solidFill>
                <a:srgbClr val="2F5597"/>
              </a:solidFill>
              <a:latin typeface="汉仪菱心体简" panose="02010609000101010101" pitchFamily="49" charset="-122"/>
              <a:ea typeface="汉仪菱心体简" panose="02010609000101010101" pitchFamily="49" charset="-122"/>
            </a:endParaRPr>
          </a:p>
        </p:txBody>
      </p:sp>
      <p:sp>
        <p:nvSpPr>
          <p:cNvPr id="18" name="矩形 17"/>
          <p:cNvSpPr/>
          <p:nvPr/>
        </p:nvSpPr>
        <p:spPr>
          <a:xfrm>
            <a:off x="255613" y="1202748"/>
            <a:ext cx="3679996" cy="270824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latin typeface="微软雅黑" panose="020B0503020204020204" pitchFamily="34" charset="-122"/>
                <a:ea typeface="微软雅黑" panose="020B0503020204020204" pitchFamily="34" charset="-122"/>
              </a:rPr>
              <a:t>	ETSI</a:t>
            </a:r>
            <a:r>
              <a:rPr lang="zh-CN" altLang="en-US" sz="1400" dirty="0">
                <a:latin typeface="微软雅黑" panose="020B0503020204020204" pitchFamily="34" charset="-122"/>
                <a:ea typeface="微软雅黑" panose="020B0503020204020204" pitchFamily="34" charset="-122"/>
              </a:rPr>
              <a:t>己于</a:t>
            </a:r>
            <a:r>
              <a:rPr lang="en-US" altLang="zh-CN" sz="1400" dirty="0">
                <a:latin typeface="微软雅黑" panose="020B0503020204020204" pitchFamily="34" charset="-122"/>
                <a:ea typeface="微软雅黑" panose="020B0503020204020204" pitchFamily="34" charset="-122"/>
              </a:rPr>
              <a:t>2014</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月针对</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技术成立了相关工作组，对</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技术的需求愿景、业务场景、架构体系、实现技术等方面开展了深入的研究，同时发布了移动边缘计算技术白皮书 。</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2016</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ETSI</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世界大会专门展示了</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行业规范组接受的六种不同的移动边缘计算概念验证。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同样是在</a:t>
            </a:r>
            <a:r>
              <a:rPr lang="en-US" altLang="zh-CN" sz="1400" dirty="0">
                <a:latin typeface="微软雅黑" panose="020B0503020204020204" pitchFamily="34" charset="-122"/>
                <a:ea typeface="微软雅黑" panose="020B0503020204020204" pitchFamily="34" charset="-122"/>
              </a:rPr>
              <a:t>2016</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月，诺基亚公司将</a:t>
            </a:r>
            <a:r>
              <a:rPr lang="en-US" altLang="zh-CN" sz="1400" dirty="0">
                <a:latin typeface="微软雅黑" panose="020B0503020204020204" pitchFamily="34" charset="-122"/>
                <a:ea typeface="微软雅黑" panose="020B0503020204020204" pitchFamily="34" charset="-122"/>
              </a:rPr>
              <a:t>MEC</a:t>
            </a:r>
            <a:r>
              <a:rPr lang="zh-CN" altLang="en-US" sz="1400" dirty="0">
                <a:latin typeface="微软雅黑" panose="020B0503020204020204" pitchFamily="34" charset="-122"/>
                <a:ea typeface="微软雅黑" panose="020B0503020204020204" pitchFamily="34" charset="-122"/>
              </a:rPr>
              <a:t>应用扩展到了大型企业管理中，使企业能够利用低延迟、高带宽网络来满足其通信需求，并增强运营能力、降低运营成本。</a:t>
            </a:r>
          </a:p>
        </p:txBody>
      </p:sp>
      <p:pic>
        <p:nvPicPr>
          <p:cNvPr id="3" name="图片 2">
            <a:extLst>
              <a:ext uri="{FF2B5EF4-FFF2-40B4-BE49-F238E27FC236}">
                <a16:creationId xmlns:a16="http://schemas.microsoft.com/office/drawing/2014/main" id="{D79A871B-10C9-6245-B3A0-088754C6D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986" y="813249"/>
            <a:ext cx="2599169" cy="3672739"/>
          </a:xfrm>
          <a:prstGeom prst="rect">
            <a:avLst/>
          </a:prstGeom>
        </p:spPr>
      </p:pic>
    </p:spTree>
    <p:extLst>
      <p:ext uri="{BB962C8B-B14F-4D97-AF65-F5344CB8AC3E}">
        <p14:creationId xmlns:p14="http://schemas.microsoft.com/office/powerpoint/2010/main" val="34374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9"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250"/>
                                        <p:tgtEl>
                                          <p:spTgt spid="18"/>
                                        </p:tgtEl>
                                      </p:cBhvr>
                                    </p:animEffect>
                                  </p:childTnLst>
                                </p:cTn>
                              </p:par>
                              <p:par>
                                <p:cTn id="18" presetID="9"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3068" y="204559"/>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426471" y="85176"/>
            <a:ext cx="1483483"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任务迁移模型</a:t>
            </a:r>
          </a:p>
        </p:txBody>
      </p:sp>
      <p:sp>
        <p:nvSpPr>
          <p:cNvPr id="19" name="文本框 18"/>
          <p:cNvSpPr txBox="1"/>
          <p:nvPr/>
        </p:nvSpPr>
        <p:spPr>
          <a:xfrm>
            <a:off x="355506" y="3417876"/>
            <a:ext cx="6146984" cy="1384995"/>
          </a:xfrm>
          <a:prstGeom prst="rect">
            <a:avLst/>
          </a:prstGeom>
          <a:noFill/>
          <a:effectLst>
            <a:outerShdw sx="1000" sy="1000" algn="ctr" rotWithShape="0">
              <a:srgbClr val="000000"/>
            </a:outerShdw>
          </a:effectLst>
        </p:spPr>
        <p:txBody>
          <a:bodyPr wrap="square">
            <a:spAutoFit/>
          </a:bodyPr>
          <a:lstStyle/>
          <a:p>
            <a:pPr algn="ct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部分迁移是指计算的一部分在本地处理，而其余部分迁移到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MEC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之中。决定数据是否进行迁移是一个非常复杂的过程，受到不同因素的影响，例如用户偏好，无线电频率和通讯连接质量，移动设备的计算性能或边缘计算设备的性能和可用性。同时，应用程序的模型</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类型也是判断是否要进行计算迁移的一个重要方面，因为它可以确定任务迁移是否适用，可以迁移哪些数据以及如何迁移数据。</a:t>
            </a:r>
          </a:p>
        </p:txBody>
      </p:sp>
      <p:sp>
        <p:nvSpPr>
          <p:cNvPr id="26" name="矩形 25"/>
          <p:cNvSpPr/>
          <p:nvPr/>
        </p:nvSpPr>
        <p:spPr>
          <a:xfrm>
            <a:off x="643157" y="2291285"/>
            <a:ext cx="1571481" cy="731995"/>
          </a:xfrm>
          <a:prstGeom prst="rect">
            <a:avLst/>
          </a:prstGeom>
        </p:spPr>
        <p:txBody>
          <a:bodyPr wrap="square">
            <a:spAutoFit/>
          </a:bodyPr>
          <a:lstStyle/>
          <a:p>
            <a:pPr algn="ctr">
              <a:lnSpc>
                <a:spcPct val="130000"/>
              </a:lnSpc>
              <a:defRPr/>
            </a:pPr>
            <a:r>
              <a:rPr lang="zh-CN" altLang="en-US" sz="1200" dirty="0">
                <a:solidFill>
                  <a:schemeClr val="tx1">
                    <a:lumMod val="65000"/>
                    <a:lumOff val="35000"/>
                  </a:schemeClr>
                </a:solidFill>
                <a:latin typeface="微软雅黑" pitchFamily="34" charset="-122"/>
                <a:ea typeface="微软雅黑" pitchFamily="34" charset="-122"/>
              </a:rPr>
              <a:t>本地执行</a:t>
            </a:r>
            <a:endParaRPr lang="en-US" altLang="zh-CN" sz="1200" dirty="0">
              <a:solidFill>
                <a:schemeClr val="tx1">
                  <a:lumMod val="65000"/>
                  <a:lumOff val="35000"/>
                </a:schemeClr>
              </a:solidFill>
              <a:latin typeface="微软雅黑" pitchFamily="34" charset="-122"/>
              <a:ea typeface="微软雅黑" pitchFamily="34" charset="-122"/>
            </a:endParaRPr>
          </a:p>
          <a:p>
            <a:pPr algn="ctr">
              <a:lnSpc>
                <a:spcPct val="130000"/>
              </a:lnSpc>
              <a:defRPr/>
            </a:pPr>
            <a:r>
              <a:rPr lang="zh-CN" altLang="en-US" sz="1050" dirty="0">
                <a:solidFill>
                  <a:schemeClr val="tx1">
                    <a:lumMod val="65000"/>
                    <a:lumOff val="35000"/>
                  </a:schemeClr>
                </a:solidFill>
                <a:latin typeface="微软雅黑" pitchFamily="34" charset="-122"/>
                <a:ea typeface="微软雅黑" pitchFamily="34" charset="-122"/>
              </a:rPr>
              <a:t>是指整个计算在移动设备本地完成。</a:t>
            </a:r>
          </a:p>
        </p:txBody>
      </p:sp>
      <p:sp>
        <p:nvSpPr>
          <p:cNvPr id="27" name="矩形 26"/>
          <p:cNvSpPr/>
          <p:nvPr/>
        </p:nvSpPr>
        <p:spPr>
          <a:xfrm>
            <a:off x="2788740" y="2291285"/>
            <a:ext cx="1280517" cy="731995"/>
          </a:xfrm>
          <a:prstGeom prst="rect">
            <a:avLst/>
          </a:prstGeom>
        </p:spPr>
        <p:txBody>
          <a:bodyPr wrap="square">
            <a:spAutoFit/>
          </a:bodyPr>
          <a:lstStyle/>
          <a:p>
            <a:pPr algn="ctr">
              <a:lnSpc>
                <a:spcPct val="130000"/>
              </a:lnSpc>
              <a:defRPr/>
            </a:pPr>
            <a:r>
              <a:rPr lang="zh-CN" altLang="en-US" sz="1200" dirty="0">
                <a:solidFill>
                  <a:schemeClr val="tx1">
                    <a:lumMod val="65000"/>
                    <a:lumOff val="35000"/>
                  </a:schemeClr>
                </a:solidFill>
                <a:latin typeface="微软雅黑" pitchFamily="34" charset="-122"/>
                <a:ea typeface="微软雅黑" pitchFamily="34" charset="-122"/>
              </a:rPr>
              <a:t>完全迁移</a:t>
            </a:r>
            <a:endParaRPr lang="en-US" altLang="zh-CN" sz="1200" dirty="0">
              <a:solidFill>
                <a:schemeClr val="tx1">
                  <a:lumMod val="65000"/>
                  <a:lumOff val="35000"/>
                </a:schemeClr>
              </a:solidFill>
              <a:latin typeface="微软雅黑" pitchFamily="34" charset="-122"/>
              <a:ea typeface="微软雅黑" pitchFamily="34" charset="-122"/>
            </a:endParaRPr>
          </a:p>
          <a:p>
            <a:pPr algn="ctr">
              <a:lnSpc>
                <a:spcPct val="130000"/>
              </a:lnSpc>
              <a:defRPr/>
            </a:pPr>
            <a:r>
              <a:rPr lang="zh-CN" altLang="en-US" sz="1050" dirty="0">
                <a:solidFill>
                  <a:schemeClr val="tx1">
                    <a:lumMod val="65000"/>
                    <a:lumOff val="35000"/>
                  </a:schemeClr>
                </a:solidFill>
                <a:latin typeface="微软雅黑" pitchFamily="34" charset="-122"/>
                <a:ea typeface="微软雅黑" pitchFamily="34" charset="-122"/>
              </a:rPr>
              <a:t>是指整个计算都由</a:t>
            </a:r>
            <a:r>
              <a:rPr lang="en-US" altLang="zh-CN" sz="1050" dirty="0">
                <a:solidFill>
                  <a:schemeClr val="tx1">
                    <a:lumMod val="65000"/>
                    <a:lumOff val="35000"/>
                  </a:schemeClr>
                </a:solidFill>
                <a:latin typeface="微软雅黑" pitchFamily="34" charset="-122"/>
                <a:ea typeface="微软雅黑" pitchFamily="34" charset="-122"/>
              </a:rPr>
              <a:t>MEC</a:t>
            </a:r>
            <a:r>
              <a:rPr lang="zh-CN" altLang="en-US" sz="1050" dirty="0">
                <a:solidFill>
                  <a:schemeClr val="tx1">
                    <a:lumMod val="65000"/>
                    <a:lumOff val="35000"/>
                  </a:schemeClr>
                </a:solidFill>
                <a:latin typeface="微软雅黑" pitchFamily="34" charset="-122"/>
                <a:ea typeface="微软雅黑" pitchFamily="34" charset="-122"/>
              </a:rPr>
              <a:t>计算设备处理</a:t>
            </a:r>
          </a:p>
        </p:txBody>
      </p:sp>
      <p:sp>
        <p:nvSpPr>
          <p:cNvPr id="28" name="矩形 27"/>
          <p:cNvSpPr/>
          <p:nvPr/>
        </p:nvSpPr>
        <p:spPr>
          <a:xfrm>
            <a:off x="4823293" y="2285118"/>
            <a:ext cx="1280517" cy="308995"/>
          </a:xfrm>
          <a:prstGeom prst="rect">
            <a:avLst/>
          </a:prstGeom>
        </p:spPr>
        <p:txBody>
          <a:bodyPr wrap="square">
            <a:spAutoFit/>
          </a:bodyPr>
          <a:lstStyle/>
          <a:p>
            <a:pPr algn="ctr">
              <a:lnSpc>
                <a:spcPct val="130000"/>
              </a:lnSpc>
              <a:defRPr/>
            </a:pPr>
            <a:r>
              <a:rPr lang="zh-CN" altLang="en-US" sz="1200" dirty="0">
                <a:solidFill>
                  <a:schemeClr val="tx1">
                    <a:lumMod val="65000"/>
                    <a:lumOff val="35000"/>
                  </a:schemeClr>
                </a:solidFill>
                <a:latin typeface="微软雅黑" pitchFamily="34" charset="-122"/>
                <a:ea typeface="微软雅黑" pitchFamily="34" charset="-122"/>
              </a:rPr>
              <a:t>部分迁移</a:t>
            </a:r>
          </a:p>
        </p:txBody>
      </p:sp>
      <p:grpSp>
        <p:nvGrpSpPr>
          <p:cNvPr id="2" name="组合 1">
            <a:extLst>
              <a:ext uri="{FF2B5EF4-FFF2-40B4-BE49-F238E27FC236}">
                <a16:creationId xmlns:a16="http://schemas.microsoft.com/office/drawing/2014/main" id="{1392AC83-249E-904A-8197-A37F5D0AEF8A}"/>
              </a:ext>
            </a:extLst>
          </p:cNvPr>
          <p:cNvGrpSpPr/>
          <p:nvPr/>
        </p:nvGrpSpPr>
        <p:grpSpPr>
          <a:xfrm>
            <a:off x="913139" y="939903"/>
            <a:ext cx="1037630" cy="1264444"/>
            <a:chOff x="1109009" y="1237429"/>
            <a:chExt cx="1037630" cy="1264444"/>
          </a:xfrm>
        </p:grpSpPr>
        <p:sp>
          <p:nvSpPr>
            <p:cNvPr id="16" name="椭圆 15"/>
            <p:cNvSpPr/>
            <p:nvPr/>
          </p:nvSpPr>
          <p:spPr>
            <a:xfrm>
              <a:off x="1109009" y="1237429"/>
              <a:ext cx="1037630" cy="1037630"/>
            </a:xfrm>
            <a:prstGeom prst="ellipse">
              <a:avLst/>
            </a:prstGeom>
            <a:solidFill>
              <a:schemeClr val="bg1">
                <a:lumMod val="85000"/>
              </a:schemeClr>
            </a:solidFill>
            <a:ln w="28575">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17" name="椭圆 16"/>
            <p:cNvSpPr/>
            <p:nvPr/>
          </p:nvSpPr>
          <p:spPr>
            <a:xfrm>
              <a:off x="1202771" y="1327620"/>
              <a:ext cx="850106" cy="850999"/>
            </a:xfrm>
            <a:prstGeom prst="ellipse">
              <a:avLst/>
            </a:prstGeom>
            <a:solidFill>
              <a:srgbClr val="2F5597"/>
            </a:solidFill>
            <a:ln w="6350">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18" name="文本框 17"/>
            <p:cNvSpPr txBox="1">
              <a:spLocks noChangeArrowheads="1"/>
            </p:cNvSpPr>
            <p:nvPr/>
          </p:nvSpPr>
          <p:spPr bwMode="auto">
            <a:xfrm>
              <a:off x="1324215" y="1467814"/>
              <a:ext cx="700979"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ulim" panose="020B0600000101010101" pitchFamily="34" charset="-127"/>
                  <a:ea typeface="Gulim" panose="020B0600000101010101" pitchFamily="34" charset="-127"/>
                </a:defRPr>
              </a:lvl1pPr>
              <a:lvl2pPr marL="742950" indent="-285750">
                <a:defRPr>
                  <a:solidFill>
                    <a:schemeClr val="tx1"/>
                  </a:solidFill>
                  <a:latin typeface="Gulim" panose="020B0600000101010101" pitchFamily="34" charset="-127"/>
                  <a:ea typeface="Gulim" panose="020B0600000101010101" pitchFamily="34" charset="-127"/>
                </a:defRPr>
              </a:lvl2pPr>
              <a:lvl3pPr marL="1143000" indent="-228600">
                <a:defRPr>
                  <a:solidFill>
                    <a:schemeClr val="tx1"/>
                  </a:solidFill>
                  <a:latin typeface="Gulim" panose="020B0600000101010101" pitchFamily="34" charset="-127"/>
                  <a:ea typeface="Gulim" panose="020B0600000101010101" pitchFamily="34" charset="-127"/>
                </a:defRPr>
              </a:lvl3pPr>
              <a:lvl4pPr marL="1600200" indent="-228600">
                <a:defRPr>
                  <a:solidFill>
                    <a:schemeClr val="tx1"/>
                  </a:solidFill>
                  <a:latin typeface="Gulim" panose="020B0600000101010101" pitchFamily="34" charset="-127"/>
                  <a:ea typeface="Gulim" panose="020B0600000101010101" pitchFamily="34" charset="-127"/>
                </a:defRPr>
              </a:lvl4pPr>
              <a:lvl5pPr marL="2057400" indent="-228600">
                <a:defRPr>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9pPr>
            </a:lstStyle>
            <a:p>
              <a:r>
                <a:rPr lang="en-US" altLang="zh-CN" sz="3375" dirty="0">
                  <a:solidFill>
                    <a:schemeClr val="bg1"/>
                  </a:solidFill>
                  <a:latin typeface="微软雅黑" panose="020B0503020204020204" pitchFamily="34" charset="-122"/>
                  <a:ea typeface="微软雅黑" panose="020B0503020204020204" pitchFamily="34" charset="-122"/>
                </a:rPr>
                <a:t>01</a:t>
              </a:r>
              <a:endParaRPr lang="zh-CN" altLang="en-US" sz="3375" dirty="0">
                <a:solidFill>
                  <a:schemeClr val="bg1"/>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10800000">
              <a:off x="1536741" y="2362569"/>
              <a:ext cx="178594" cy="139304"/>
            </a:xfrm>
            <a:prstGeom prs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grpSp>
      <p:grpSp>
        <p:nvGrpSpPr>
          <p:cNvPr id="3" name="组合 2">
            <a:extLst>
              <a:ext uri="{FF2B5EF4-FFF2-40B4-BE49-F238E27FC236}">
                <a16:creationId xmlns:a16="http://schemas.microsoft.com/office/drawing/2014/main" id="{DDEFC6DE-53A7-5B4B-88AD-BAB0D98E8EEA}"/>
              </a:ext>
            </a:extLst>
          </p:cNvPr>
          <p:cNvGrpSpPr/>
          <p:nvPr/>
        </p:nvGrpSpPr>
        <p:grpSpPr>
          <a:xfrm>
            <a:off x="2910185" y="939903"/>
            <a:ext cx="1037630" cy="1264444"/>
            <a:chOff x="2745821" y="1237429"/>
            <a:chExt cx="1037630" cy="1264444"/>
          </a:xfrm>
        </p:grpSpPr>
        <p:sp>
          <p:nvSpPr>
            <p:cNvPr id="20" name="椭圆 19"/>
            <p:cNvSpPr/>
            <p:nvPr/>
          </p:nvSpPr>
          <p:spPr>
            <a:xfrm>
              <a:off x="2745821" y="1237429"/>
              <a:ext cx="1037630" cy="1037630"/>
            </a:xfrm>
            <a:prstGeom prst="ellipse">
              <a:avLst/>
            </a:prstGeom>
            <a:solidFill>
              <a:schemeClr val="bg1">
                <a:lumMod val="85000"/>
              </a:schemeClr>
            </a:solidFill>
            <a:ln w="28575">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21" name="椭圆 20"/>
            <p:cNvSpPr/>
            <p:nvPr/>
          </p:nvSpPr>
          <p:spPr>
            <a:xfrm>
              <a:off x="2839582" y="1327620"/>
              <a:ext cx="850106" cy="850999"/>
            </a:xfrm>
            <a:prstGeom prst="ellipse">
              <a:avLst/>
            </a:prstGeom>
            <a:solidFill>
              <a:srgbClr val="2F5597"/>
            </a:solidFill>
            <a:ln w="6350">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22" name="文本框 21"/>
            <p:cNvSpPr txBox="1">
              <a:spLocks noChangeArrowheads="1"/>
            </p:cNvSpPr>
            <p:nvPr/>
          </p:nvSpPr>
          <p:spPr bwMode="auto">
            <a:xfrm>
              <a:off x="2961025" y="1467814"/>
              <a:ext cx="821531"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ulim" panose="020B0600000101010101" pitchFamily="34" charset="-127"/>
                  <a:ea typeface="Gulim" panose="020B0600000101010101" pitchFamily="34" charset="-127"/>
                </a:defRPr>
              </a:lvl1pPr>
              <a:lvl2pPr marL="742950" indent="-285750">
                <a:defRPr>
                  <a:solidFill>
                    <a:schemeClr val="tx1"/>
                  </a:solidFill>
                  <a:latin typeface="Gulim" panose="020B0600000101010101" pitchFamily="34" charset="-127"/>
                  <a:ea typeface="Gulim" panose="020B0600000101010101" pitchFamily="34" charset="-127"/>
                </a:defRPr>
              </a:lvl2pPr>
              <a:lvl3pPr marL="1143000" indent="-228600">
                <a:defRPr>
                  <a:solidFill>
                    <a:schemeClr val="tx1"/>
                  </a:solidFill>
                  <a:latin typeface="Gulim" panose="020B0600000101010101" pitchFamily="34" charset="-127"/>
                  <a:ea typeface="Gulim" panose="020B0600000101010101" pitchFamily="34" charset="-127"/>
                </a:defRPr>
              </a:lvl3pPr>
              <a:lvl4pPr marL="1600200" indent="-228600">
                <a:defRPr>
                  <a:solidFill>
                    <a:schemeClr val="tx1"/>
                  </a:solidFill>
                  <a:latin typeface="Gulim" panose="020B0600000101010101" pitchFamily="34" charset="-127"/>
                  <a:ea typeface="Gulim" panose="020B0600000101010101" pitchFamily="34" charset="-127"/>
                </a:defRPr>
              </a:lvl4pPr>
              <a:lvl5pPr marL="2057400" indent="-228600">
                <a:defRPr>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9pPr>
            </a:lstStyle>
            <a:p>
              <a:r>
                <a:rPr lang="en-US" altLang="zh-CN" sz="3375" dirty="0">
                  <a:solidFill>
                    <a:schemeClr val="bg1"/>
                  </a:solidFill>
                  <a:latin typeface="微软雅黑" panose="020B0503020204020204" pitchFamily="34" charset="-122"/>
                  <a:ea typeface="微软雅黑" panose="020B0503020204020204" pitchFamily="34" charset="-122"/>
                </a:rPr>
                <a:t>02</a:t>
              </a:r>
              <a:endParaRPr lang="zh-CN" altLang="en-US" sz="3375" dirty="0">
                <a:solidFill>
                  <a:schemeClr val="bg1"/>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10800000">
              <a:off x="3196769" y="2362569"/>
              <a:ext cx="179487" cy="139304"/>
            </a:xfrm>
            <a:prstGeom prs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grpSp>
      <p:grpSp>
        <p:nvGrpSpPr>
          <p:cNvPr id="34" name="组合 33">
            <a:extLst>
              <a:ext uri="{FF2B5EF4-FFF2-40B4-BE49-F238E27FC236}">
                <a16:creationId xmlns:a16="http://schemas.microsoft.com/office/drawing/2014/main" id="{309806FA-6557-3F46-8E30-729999FBE13A}"/>
              </a:ext>
            </a:extLst>
          </p:cNvPr>
          <p:cNvGrpSpPr/>
          <p:nvPr/>
        </p:nvGrpSpPr>
        <p:grpSpPr>
          <a:xfrm>
            <a:off x="4907231" y="940796"/>
            <a:ext cx="1037630" cy="1264444"/>
            <a:chOff x="4382632" y="1237429"/>
            <a:chExt cx="1037630" cy="1264444"/>
          </a:xfrm>
        </p:grpSpPr>
        <p:sp>
          <p:nvSpPr>
            <p:cNvPr id="23" name="椭圆 22"/>
            <p:cNvSpPr/>
            <p:nvPr/>
          </p:nvSpPr>
          <p:spPr>
            <a:xfrm>
              <a:off x="4382632" y="1237429"/>
              <a:ext cx="1037630" cy="1037630"/>
            </a:xfrm>
            <a:prstGeom prst="ellipse">
              <a:avLst/>
            </a:prstGeom>
            <a:solidFill>
              <a:schemeClr val="bg1">
                <a:lumMod val="85000"/>
              </a:schemeClr>
            </a:solidFill>
            <a:ln w="28575">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24" name="椭圆 23"/>
            <p:cNvSpPr/>
            <p:nvPr/>
          </p:nvSpPr>
          <p:spPr>
            <a:xfrm>
              <a:off x="4475500" y="1327620"/>
              <a:ext cx="851000" cy="850999"/>
            </a:xfrm>
            <a:prstGeom prst="ellipse">
              <a:avLst/>
            </a:prstGeom>
            <a:solidFill>
              <a:srgbClr val="2F5597"/>
            </a:solidFill>
            <a:ln w="6350">
              <a:solidFill>
                <a:schemeClr val="bg1"/>
              </a:solid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25" name="文本框 24"/>
            <p:cNvSpPr txBox="1">
              <a:spLocks noChangeArrowheads="1"/>
            </p:cNvSpPr>
            <p:nvPr/>
          </p:nvSpPr>
          <p:spPr bwMode="auto">
            <a:xfrm>
              <a:off x="4597837" y="1467814"/>
              <a:ext cx="728663"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ulim" panose="020B0600000101010101" pitchFamily="34" charset="-127"/>
                  <a:ea typeface="Gulim" panose="020B0600000101010101" pitchFamily="34" charset="-127"/>
                </a:defRPr>
              </a:lvl1pPr>
              <a:lvl2pPr marL="742950" indent="-285750">
                <a:defRPr>
                  <a:solidFill>
                    <a:schemeClr val="tx1"/>
                  </a:solidFill>
                  <a:latin typeface="Gulim" panose="020B0600000101010101" pitchFamily="34" charset="-127"/>
                  <a:ea typeface="Gulim" panose="020B0600000101010101" pitchFamily="34" charset="-127"/>
                </a:defRPr>
              </a:lvl2pPr>
              <a:lvl3pPr marL="1143000" indent="-228600">
                <a:defRPr>
                  <a:solidFill>
                    <a:schemeClr val="tx1"/>
                  </a:solidFill>
                  <a:latin typeface="Gulim" panose="020B0600000101010101" pitchFamily="34" charset="-127"/>
                  <a:ea typeface="Gulim" panose="020B0600000101010101" pitchFamily="34" charset="-127"/>
                </a:defRPr>
              </a:lvl3pPr>
              <a:lvl4pPr marL="1600200" indent="-228600">
                <a:defRPr>
                  <a:solidFill>
                    <a:schemeClr val="tx1"/>
                  </a:solidFill>
                  <a:latin typeface="Gulim" panose="020B0600000101010101" pitchFamily="34" charset="-127"/>
                  <a:ea typeface="Gulim" panose="020B0600000101010101" pitchFamily="34" charset="-127"/>
                </a:defRPr>
              </a:lvl4pPr>
              <a:lvl5pPr marL="2057400" indent="-228600">
                <a:defRPr>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a:solidFill>
                    <a:schemeClr val="tx1"/>
                  </a:solidFill>
                  <a:latin typeface="Gulim" panose="020B0600000101010101" pitchFamily="34" charset="-127"/>
                  <a:ea typeface="Gulim" panose="020B0600000101010101" pitchFamily="34" charset="-127"/>
                </a:defRPr>
              </a:lvl9pPr>
            </a:lstStyle>
            <a:p>
              <a:r>
                <a:rPr lang="en-US" altLang="zh-CN" sz="3375" dirty="0">
                  <a:solidFill>
                    <a:schemeClr val="bg1"/>
                  </a:solidFill>
                  <a:latin typeface="微软雅黑" panose="020B0503020204020204" pitchFamily="34" charset="-122"/>
                  <a:ea typeface="微软雅黑" panose="020B0503020204020204" pitchFamily="34" charset="-122"/>
                </a:rPr>
                <a:t>03</a:t>
              </a:r>
              <a:endParaRPr lang="zh-CN" altLang="en-US" sz="3375" dirty="0">
                <a:solidFill>
                  <a:schemeClr val="bg1"/>
                </a:solidFill>
                <a:latin typeface="微软雅黑" panose="020B0503020204020204" pitchFamily="34" charset="-122"/>
                <a:ea typeface="微软雅黑" panose="020B0503020204020204" pitchFamily="34" charset="-122"/>
              </a:endParaRPr>
            </a:p>
          </p:txBody>
        </p:sp>
        <p:sp>
          <p:nvSpPr>
            <p:cNvPr id="31" name="等腰三角形 30"/>
            <p:cNvSpPr/>
            <p:nvPr/>
          </p:nvSpPr>
          <p:spPr>
            <a:xfrm rot="10800000">
              <a:off x="4849656" y="2362569"/>
              <a:ext cx="178594" cy="139304"/>
            </a:xfrm>
            <a:prstGeom prs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grpSp>
      <p:grpSp>
        <p:nvGrpSpPr>
          <p:cNvPr id="37" name="组合 36">
            <a:extLst>
              <a:ext uri="{FF2B5EF4-FFF2-40B4-BE49-F238E27FC236}">
                <a16:creationId xmlns:a16="http://schemas.microsoft.com/office/drawing/2014/main" id="{F6EFFD0E-455C-374E-A13F-3051B611841C}"/>
              </a:ext>
            </a:extLst>
          </p:cNvPr>
          <p:cNvGrpSpPr/>
          <p:nvPr/>
        </p:nvGrpSpPr>
        <p:grpSpPr>
          <a:xfrm>
            <a:off x="271757" y="3507581"/>
            <a:ext cx="6324083" cy="1096248"/>
            <a:chOff x="271757" y="3507581"/>
            <a:chExt cx="6324083" cy="536675"/>
          </a:xfrm>
        </p:grpSpPr>
        <p:cxnSp>
          <p:nvCxnSpPr>
            <p:cNvPr id="32" name="直接连接符 31"/>
            <p:cNvCxnSpPr>
              <a:cxnSpLocks/>
            </p:cNvCxnSpPr>
            <p:nvPr/>
          </p:nvCxnSpPr>
          <p:spPr>
            <a:xfrm>
              <a:off x="271757" y="3507581"/>
              <a:ext cx="0" cy="53667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p:cNvCxnSpPr>
            <p:nvPr/>
          </p:nvCxnSpPr>
          <p:spPr>
            <a:xfrm>
              <a:off x="6595840" y="3507581"/>
              <a:ext cx="0" cy="53667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55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par>
                                <p:cTn id="18" presetID="12" presetClass="entr" presetSubtype="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down)">
                                      <p:cBhvr>
                                        <p:cTn id="21" dur="500"/>
                                        <p:tgtEl>
                                          <p:spTgt spid="2"/>
                                        </p:tgtEl>
                                      </p:cBhvr>
                                    </p:animEffect>
                                  </p:childTnLst>
                                </p:cTn>
                              </p:par>
                              <p:par>
                                <p:cTn id="22" presetID="12" presetClass="entr" presetSubtype="1"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p:tgtEl>
                                          <p:spTgt spid="34"/>
                                        </p:tgtEl>
                                        <p:attrNameLst>
                                          <p:attrName>ppt_y</p:attrName>
                                        </p:attrNameLst>
                                      </p:cBhvr>
                                      <p:tavLst>
                                        <p:tav tm="0">
                                          <p:val>
                                            <p:strVal val="#ppt_y-#ppt_h*1.125000"/>
                                          </p:val>
                                        </p:tav>
                                        <p:tav tm="100000">
                                          <p:val>
                                            <p:strVal val="#ppt_y"/>
                                          </p:val>
                                        </p:tav>
                                      </p:tavLst>
                                    </p:anim>
                                    <p:animEffect transition="in" filter="wipe(down)">
                                      <p:cBhvr>
                                        <p:cTn id="25" dur="500"/>
                                        <p:tgtEl>
                                          <p:spTgt spid="34"/>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p:tgtEl>
                                          <p:spTgt spid="26"/>
                                        </p:tgtEl>
                                        <p:attrNameLst>
                                          <p:attrName>ppt_y</p:attrName>
                                        </p:attrNameLst>
                                      </p:cBhvr>
                                      <p:tavLst>
                                        <p:tav tm="0">
                                          <p:val>
                                            <p:strVal val="#ppt_y-#ppt_h*1.125000"/>
                                          </p:val>
                                        </p:tav>
                                        <p:tav tm="100000">
                                          <p:val>
                                            <p:strVal val="#ppt_y"/>
                                          </p:val>
                                        </p:tav>
                                      </p:tavLst>
                                    </p:anim>
                                    <p:animEffect transition="in" filter="wipe(down)">
                                      <p:cBhvr>
                                        <p:cTn id="29" dur="500"/>
                                        <p:tgtEl>
                                          <p:spTgt spid="26"/>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p:tgtEl>
                                          <p:spTgt spid="27"/>
                                        </p:tgtEl>
                                        <p:attrNameLst>
                                          <p:attrName>ppt_y</p:attrName>
                                        </p:attrNameLst>
                                      </p:cBhvr>
                                      <p:tavLst>
                                        <p:tav tm="0">
                                          <p:val>
                                            <p:strVal val="#ppt_y-#ppt_h*1.125000"/>
                                          </p:val>
                                        </p:tav>
                                        <p:tav tm="100000">
                                          <p:val>
                                            <p:strVal val="#ppt_y"/>
                                          </p:val>
                                        </p:tav>
                                      </p:tavLst>
                                    </p:anim>
                                    <p:animEffect transition="in" filter="wipe(down)">
                                      <p:cBhvr>
                                        <p:cTn id="33" dur="500"/>
                                        <p:tgtEl>
                                          <p:spTgt spid="27"/>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p:tgtEl>
                                          <p:spTgt spid="28"/>
                                        </p:tgtEl>
                                        <p:attrNameLst>
                                          <p:attrName>ppt_y</p:attrName>
                                        </p:attrNameLst>
                                      </p:cBhvr>
                                      <p:tavLst>
                                        <p:tav tm="0">
                                          <p:val>
                                            <p:strVal val="#ppt_y-#ppt_h*1.125000"/>
                                          </p:val>
                                        </p:tav>
                                        <p:tav tm="100000">
                                          <p:val>
                                            <p:strVal val="#ppt_y"/>
                                          </p:val>
                                        </p:tav>
                                      </p:tavLst>
                                    </p:anim>
                                    <p:animEffect transition="in" filter="wipe(down)">
                                      <p:cBhvr>
                                        <p:cTn id="37" dur="500"/>
                                        <p:tgtEl>
                                          <p:spTgt spid="28"/>
                                        </p:tgtEl>
                                      </p:cBhvr>
                                    </p:animEffect>
                                  </p:childTnLst>
                                </p:cTn>
                              </p:par>
                            </p:childTnLst>
                          </p:cTn>
                        </p:par>
                        <p:par>
                          <p:cTn id="38" fill="hold">
                            <p:stCondLst>
                              <p:cond delay="1750"/>
                            </p:stCondLst>
                            <p:childTnLst>
                              <p:par>
                                <p:cTn id="39" presetID="2" presetClass="entr" presetSubtype="4"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10" presetClass="entr" presetSubtype="0" fill="hold" grpId="0" nodeType="afterEffect">
                                  <p:stCondLst>
                                    <p:cond delay="0"/>
                                  </p:stCondLst>
                                  <p:iterate type="wd">
                                    <p:tmPct val="10000"/>
                                  </p:iterate>
                                  <p:childTnLst>
                                    <p:set>
                                      <p:cBhvr>
                                        <p:cTn id="45" dur="1" fill="hold">
                                          <p:stCondLst>
                                            <p:cond delay="0"/>
                                          </p:stCondLst>
                                        </p:cTn>
                                        <p:tgtEl>
                                          <p:spTgt spid="19"/>
                                        </p:tgtEl>
                                        <p:attrNameLst>
                                          <p:attrName>style.visibility</p:attrName>
                                        </p:attrNameLst>
                                      </p:cBhvr>
                                      <p:to>
                                        <p:strVal val="visible"/>
                                      </p:to>
                                    </p:set>
                                    <p:animEffect transition="in" filter="fade">
                                      <p:cBhvr>
                                        <p:cTn id="4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44553" y="250064"/>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494745" y="100023"/>
            <a:ext cx="1483483"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任务迁移模型</a:t>
            </a:r>
          </a:p>
        </p:txBody>
      </p:sp>
      <p:cxnSp>
        <p:nvCxnSpPr>
          <p:cNvPr id="16" name="直接连接符 15"/>
          <p:cNvCxnSpPr>
            <a:cxnSpLocks/>
          </p:cNvCxnSpPr>
          <p:nvPr/>
        </p:nvCxnSpPr>
        <p:spPr>
          <a:xfrm>
            <a:off x="3417922" y="799901"/>
            <a:ext cx="0" cy="38201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506119" y="1629448"/>
            <a:ext cx="1217952" cy="259681"/>
          </a:xfrm>
          <a:prstGeom prst="rect">
            <a:avLst/>
          </a:prstGeom>
        </p:spPr>
        <p:txBody>
          <a:bodyPr wrap="none" lIns="51430" tIns="25715" rIns="51430" bIns="25715">
            <a:spAutoFit/>
          </a:bodyPr>
          <a:lstStyle/>
          <a:p>
            <a:r>
              <a:rPr lang="en-US" altLang="zh-CN" b="1" dirty="0">
                <a:solidFill>
                  <a:srgbClr val="333333"/>
                </a:solidFill>
                <a:latin typeface="微软雅黑" pitchFamily="34" charset="-122"/>
                <a:ea typeface="微软雅黑" pitchFamily="34" charset="-122"/>
              </a:rPr>
              <a:t>·</a:t>
            </a:r>
            <a:r>
              <a:rPr lang="zh-CN" altLang="en-US" b="1" dirty="0">
                <a:solidFill>
                  <a:srgbClr val="333333"/>
                </a:solidFill>
                <a:latin typeface="微软雅黑" pitchFamily="34" charset="-122"/>
                <a:ea typeface="微软雅黑" pitchFamily="34" charset="-122"/>
              </a:rPr>
              <a:t>部件的依赖性</a:t>
            </a:r>
            <a:endParaRPr lang="en-US" altLang="zh-CN" b="1" dirty="0">
              <a:solidFill>
                <a:srgbClr val="333333"/>
              </a:solidFill>
              <a:latin typeface="微软雅黑" pitchFamily="34" charset="-122"/>
              <a:ea typeface="微软雅黑" pitchFamily="34" charset="-122"/>
            </a:endParaRPr>
          </a:p>
        </p:txBody>
      </p:sp>
      <p:sp>
        <p:nvSpPr>
          <p:cNvPr id="52" name="矩形 47"/>
          <p:cNvSpPr>
            <a:spLocks noChangeArrowheads="1"/>
          </p:cNvSpPr>
          <p:nvPr/>
        </p:nvSpPr>
        <p:spPr bwMode="auto">
          <a:xfrm>
            <a:off x="3423238" y="2025556"/>
            <a:ext cx="3355229" cy="145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200000"/>
              </a:lnSpc>
              <a:spcBef>
                <a:spcPct val="0"/>
              </a:spcBef>
              <a:buNone/>
            </a:pPr>
            <a:r>
              <a:rPr lang="en-US" altLang="zh-CN" sz="1200" dirty="0">
                <a:solidFill>
                  <a:srgbClr val="333333"/>
                </a:solidFill>
                <a:sym typeface="微软雅黑" pitchFamily="34" charset="-122"/>
              </a:rPr>
              <a:t>	</a:t>
            </a:r>
            <a:r>
              <a:rPr lang="zh-CN" altLang="en-US" sz="1600" dirty="0">
                <a:solidFill>
                  <a:srgbClr val="333333"/>
                </a:solidFill>
                <a:sym typeface="微软雅黑" pitchFamily="34" charset="-122"/>
              </a:rPr>
              <a:t>部件之间相互独立</a:t>
            </a:r>
            <a:r>
              <a:rPr lang="en-US" altLang="zh-CN" sz="1600" dirty="0">
                <a:solidFill>
                  <a:srgbClr val="333333"/>
                </a:solidFill>
                <a:sym typeface="微软雅黑" pitchFamily="34" charset="-122"/>
              </a:rPr>
              <a:t>---</a:t>
            </a:r>
            <a:r>
              <a:rPr lang="zh-CN" altLang="en-US" sz="1600" dirty="0">
                <a:solidFill>
                  <a:srgbClr val="333333"/>
                </a:solidFill>
                <a:sym typeface="微软雅黑" pitchFamily="34" charset="-122"/>
              </a:rPr>
              <a:t>并行处理</a:t>
            </a:r>
            <a:endParaRPr lang="en-US" altLang="zh-CN" sz="1600" dirty="0">
              <a:solidFill>
                <a:srgbClr val="333333"/>
              </a:solidFill>
              <a:sym typeface="微软雅黑" pitchFamily="34" charset="-122"/>
            </a:endParaRPr>
          </a:p>
          <a:p>
            <a:pPr>
              <a:lnSpc>
                <a:spcPct val="200000"/>
              </a:lnSpc>
              <a:spcBef>
                <a:spcPct val="0"/>
              </a:spcBef>
              <a:buNone/>
            </a:pPr>
            <a:r>
              <a:rPr lang="en-US" altLang="zh-CN" sz="1600" dirty="0">
                <a:solidFill>
                  <a:srgbClr val="333333"/>
                </a:solidFill>
                <a:sym typeface="微软雅黑" pitchFamily="34" charset="-122"/>
              </a:rPr>
              <a:t>	</a:t>
            </a:r>
            <a:r>
              <a:rPr lang="zh-CN" altLang="en-US" sz="1600" dirty="0">
                <a:solidFill>
                  <a:srgbClr val="333333"/>
                </a:solidFill>
                <a:sym typeface="微软雅黑" pitchFamily="34" charset="-122"/>
              </a:rPr>
              <a:t>有依赖关系</a:t>
            </a:r>
            <a:r>
              <a:rPr lang="en-US" altLang="zh-CN" sz="1600" dirty="0">
                <a:solidFill>
                  <a:srgbClr val="333333"/>
                </a:solidFill>
                <a:sym typeface="微软雅黑" pitchFamily="34" charset="-122"/>
              </a:rPr>
              <a:t>---</a:t>
            </a:r>
            <a:r>
              <a:rPr lang="zh-CN" altLang="en-US" sz="1600" dirty="0">
                <a:solidFill>
                  <a:srgbClr val="333333"/>
                </a:solidFill>
                <a:sym typeface="微软雅黑" pitchFamily="34" charset="-122"/>
              </a:rPr>
              <a:t>需要用调用图来</a:t>
            </a:r>
            <a:r>
              <a:rPr lang="en-US" altLang="zh-CN" sz="1600" dirty="0">
                <a:solidFill>
                  <a:srgbClr val="333333"/>
                </a:solidFill>
                <a:sym typeface="微软雅黑" pitchFamily="34" charset="-122"/>
              </a:rPr>
              <a:t>	</a:t>
            </a:r>
            <a:r>
              <a:rPr lang="zh-CN" altLang="en-US" sz="1600" dirty="0">
                <a:solidFill>
                  <a:srgbClr val="333333"/>
                </a:solidFill>
                <a:sym typeface="微软雅黑" pitchFamily="34" charset="-122"/>
              </a:rPr>
              <a:t>表示各个组件之间的依赖关系</a:t>
            </a:r>
            <a:endParaRPr lang="en-US" altLang="zh-CN" sz="1600" dirty="0">
              <a:solidFill>
                <a:srgbClr val="333333"/>
              </a:solidFill>
              <a:sym typeface="微软雅黑" pitchFamily="34" charset="-122"/>
            </a:endParaRPr>
          </a:p>
        </p:txBody>
      </p:sp>
      <p:sp>
        <p:nvSpPr>
          <p:cNvPr id="62" name="Rectangle 4">
            <a:extLst>
              <a:ext uri="{FF2B5EF4-FFF2-40B4-BE49-F238E27FC236}">
                <a16:creationId xmlns:a16="http://schemas.microsoft.com/office/drawing/2014/main" id="{27924549-8891-CD42-B3F5-F08AC1635CD6}"/>
              </a:ext>
            </a:extLst>
          </p:cNvPr>
          <p:cNvSpPr>
            <a:spLocks noChangeArrowheads="1"/>
          </p:cNvSpPr>
          <p:nvPr/>
        </p:nvSpPr>
        <p:spPr bwMode="auto">
          <a:xfrm>
            <a:off x="575843" y="1470155"/>
            <a:ext cx="5706314" cy="22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013"/>
          </a:p>
        </p:txBody>
      </p:sp>
      <p:graphicFrame>
        <p:nvGraphicFramePr>
          <p:cNvPr id="63" name="对象 62">
            <a:extLst>
              <a:ext uri="{FF2B5EF4-FFF2-40B4-BE49-F238E27FC236}">
                <a16:creationId xmlns:a16="http://schemas.microsoft.com/office/drawing/2014/main" id="{B23FDBAD-E3EE-C74C-A53A-D7FCBC51D3A2}"/>
              </a:ext>
            </a:extLst>
          </p:cNvPr>
          <p:cNvGraphicFramePr>
            <a:graphicFrameLocks noChangeAspect="1"/>
          </p:cNvGraphicFramePr>
          <p:nvPr>
            <p:extLst>
              <p:ext uri="{D42A27DB-BD31-4B8C-83A1-F6EECF244321}">
                <p14:modId xmlns:p14="http://schemas.microsoft.com/office/powerpoint/2010/main" val="3323191199"/>
              </p:ext>
            </p:extLst>
          </p:nvPr>
        </p:nvGraphicFramePr>
        <p:xfrm>
          <a:off x="156652" y="1276307"/>
          <a:ext cx="3480298" cy="2998873"/>
        </p:xfrm>
        <a:graphic>
          <a:graphicData uri="http://schemas.openxmlformats.org/presentationml/2006/ole">
            <mc:AlternateContent xmlns:mc="http://schemas.openxmlformats.org/markup-compatibility/2006">
              <mc:Choice xmlns:v="urn:schemas-microsoft-com:vml" Requires="v">
                <p:oleObj spid="_x0000_s1147" r:id="rId4" imgW="4419600" imgH="3797300" progId="Visio.Drawing.15">
                  <p:embed/>
                </p:oleObj>
              </mc:Choice>
              <mc:Fallback>
                <p:oleObj r:id="rId4" imgW="4419600" imgH="379730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52" y="1276307"/>
                        <a:ext cx="3480298" cy="2998873"/>
                      </a:xfrm>
                      <a:prstGeom prst="rect">
                        <a:avLst/>
                      </a:prstGeom>
                      <a:noFill/>
                    </p:spPr>
                  </p:pic>
                </p:oleObj>
              </mc:Fallback>
            </mc:AlternateContent>
          </a:graphicData>
        </a:graphic>
      </p:graphicFrame>
    </p:spTree>
    <p:extLst>
      <p:ext uri="{BB962C8B-B14F-4D97-AF65-F5344CB8AC3E}">
        <p14:creationId xmlns:p14="http://schemas.microsoft.com/office/powerpoint/2010/main" val="377662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750"/>
                            </p:stCondLst>
                            <p:childTnLst>
                              <p:par>
                                <p:cTn id="20" presetID="16" presetClass="entr" presetSubtype="2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Horizontal)">
                                      <p:cBhvr>
                                        <p:cTn id="22" dur="500"/>
                                        <p:tgtEl>
                                          <p:spTgt spid="16"/>
                                        </p:tgtEl>
                                      </p:cBhvr>
                                    </p:animEffect>
                                  </p:childTnLst>
                                </p:cTn>
                              </p:par>
                            </p:childTnLst>
                          </p:cTn>
                        </p:par>
                        <p:par>
                          <p:cTn id="23" fill="hold">
                            <p:stCondLst>
                              <p:cond delay="2250"/>
                            </p:stCondLst>
                            <p:childTnLst>
                              <p:par>
                                <p:cTn id="24" presetID="10" presetClass="entr" presetSubtype="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62"/>
                                        </p:tgtEl>
                                        <p:attrNameLst>
                                          <p:attrName>style.visibility</p:attrName>
                                        </p:attrNameLst>
                                      </p:cBhvr>
                                      <p:to>
                                        <p:strVal val="visible"/>
                                      </p:to>
                                    </p:set>
                                    <p:anim calcmode="lin" valueType="num">
                                      <p:cBhvr>
                                        <p:cTn id="32" dur="500" fill="hold"/>
                                        <p:tgtEl>
                                          <p:spTgt spid="62"/>
                                        </p:tgtEl>
                                        <p:attrNameLst>
                                          <p:attrName>ppt_w</p:attrName>
                                        </p:attrNameLst>
                                      </p:cBhvr>
                                      <p:tavLst>
                                        <p:tav tm="0">
                                          <p:val>
                                            <p:fltVal val="0"/>
                                          </p:val>
                                        </p:tav>
                                        <p:tav tm="100000">
                                          <p:val>
                                            <p:strVal val="#ppt_w"/>
                                          </p:val>
                                        </p:tav>
                                      </p:tavLst>
                                    </p:anim>
                                    <p:anim calcmode="lin" valueType="num">
                                      <p:cBhvr>
                                        <p:cTn id="33" dur="500" fill="hold"/>
                                        <p:tgtEl>
                                          <p:spTgt spid="62"/>
                                        </p:tgtEl>
                                        <p:attrNameLst>
                                          <p:attrName>ppt_h</p:attrName>
                                        </p:attrNameLst>
                                      </p:cBhvr>
                                      <p:tavLst>
                                        <p:tav tm="0">
                                          <p:val>
                                            <p:fltVal val="0"/>
                                          </p:val>
                                        </p:tav>
                                        <p:tav tm="100000">
                                          <p:val>
                                            <p:strVal val="#ppt_h"/>
                                          </p:val>
                                        </p:tav>
                                      </p:tavLst>
                                    </p:anim>
                                    <p:animEffect transition="in" filter="fade">
                                      <p:cBhvr>
                                        <p:cTn id="3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1" grpId="0"/>
      <p:bldP spid="52"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7433" y="234043"/>
            <a:ext cx="4003134" cy="93707"/>
            <a:chOff x="2339067" y="457843"/>
            <a:chExt cx="7116682" cy="166589"/>
          </a:xfrm>
        </p:grpSpPr>
        <p:grpSp>
          <p:nvGrpSpPr>
            <p:cNvPr id="5" name="组合 4"/>
            <p:cNvGrpSpPr/>
            <p:nvPr/>
          </p:nvGrpSpPr>
          <p:grpSpPr>
            <a:xfrm>
              <a:off x="2339067" y="457843"/>
              <a:ext cx="1828586" cy="136906"/>
              <a:chOff x="2989063" y="523944"/>
              <a:chExt cx="1828586" cy="136906"/>
            </a:xfrm>
          </p:grpSpPr>
          <p:sp>
            <p:nvSpPr>
              <p:cNvPr id="11" name="椭圆 10"/>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2" name="椭圆 11"/>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3" name="椭圆 12"/>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4" name="椭圆 13"/>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nvGrpSpPr>
            <p:cNvPr id="6" name="组合 5"/>
            <p:cNvGrpSpPr/>
            <p:nvPr/>
          </p:nvGrpSpPr>
          <p:grpSpPr>
            <a:xfrm flipH="1">
              <a:off x="7627163" y="487526"/>
              <a:ext cx="1828586" cy="136906"/>
              <a:chOff x="2989063" y="523944"/>
              <a:chExt cx="1828586" cy="136906"/>
            </a:xfrm>
          </p:grpSpPr>
          <p:sp>
            <p:nvSpPr>
              <p:cNvPr id="7" name="椭圆 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8" name="椭圆 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9" name="椭圆 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10" name="椭圆 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grpSp>
      </p:grpSp>
      <p:sp>
        <p:nvSpPr>
          <p:cNvPr id="15" name="文本框 14"/>
          <p:cNvSpPr txBox="1"/>
          <p:nvPr/>
        </p:nvSpPr>
        <p:spPr>
          <a:xfrm>
            <a:off x="2551120" y="84002"/>
            <a:ext cx="1483483" cy="300082"/>
          </a:xfrm>
          <a:prstGeom prst="rect">
            <a:avLst/>
          </a:prstGeom>
          <a:noFill/>
        </p:spPr>
        <p:txBody>
          <a:bodyPr wrap="none" rtlCol="0">
            <a:spAutoFit/>
          </a:bodyPr>
          <a:lstStyle/>
          <a:p>
            <a:r>
              <a:rPr lang="zh-CN" altLang="en-US" spc="338" dirty="0">
                <a:solidFill>
                  <a:srgbClr val="2F5597"/>
                </a:solidFill>
                <a:latin typeface="汉仪菱心体简" panose="02010609000101010101" pitchFamily="49" charset="-122"/>
                <a:ea typeface="汉仪菱心体简" panose="02010609000101010101" pitchFamily="49" charset="-122"/>
              </a:rPr>
              <a:t>任务迁移算法</a:t>
            </a:r>
          </a:p>
        </p:txBody>
      </p:sp>
      <p:grpSp>
        <p:nvGrpSpPr>
          <p:cNvPr id="18" name="组合 17"/>
          <p:cNvGrpSpPr/>
          <p:nvPr/>
        </p:nvGrpSpPr>
        <p:grpSpPr>
          <a:xfrm>
            <a:off x="19527" y="879995"/>
            <a:ext cx="1778949" cy="832162"/>
            <a:chOff x="796763" y="1362228"/>
            <a:chExt cx="1965945" cy="336545"/>
          </a:xfrm>
        </p:grpSpPr>
        <p:sp>
          <p:nvSpPr>
            <p:cNvPr id="20" name="圆角矩形 1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圆角矩形 20"/>
            <p:cNvSpPr/>
            <p:nvPr/>
          </p:nvSpPr>
          <p:spPr>
            <a:xfrm>
              <a:off x="1061755" y="1362228"/>
              <a:ext cx="1700953" cy="3365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延长工作</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时间</a:t>
              </a:r>
            </a:p>
          </p:txBody>
        </p:sp>
      </p:grpSp>
      <p:grpSp>
        <p:nvGrpSpPr>
          <p:cNvPr id="22" name="组合 21"/>
          <p:cNvGrpSpPr/>
          <p:nvPr/>
        </p:nvGrpSpPr>
        <p:grpSpPr>
          <a:xfrm>
            <a:off x="19527" y="2319947"/>
            <a:ext cx="1778949" cy="832162"/>
            <a:chOff x="901501" y="1397003"/>
            <a:chExt cx="1497875" cy="361945"/>
          </a:xfrm>
        </p:grpSpPr>
        <p:sp>
          <p:nvSpPr>
            <p:cNvPr id="24" name="圆角矩形 23"/>
            <p:cNvSpPr/>
            <p:nvPr/>
          </p:nvSpPr>
          <p:spPr>
            <a:xfrm>
              <a:off x="901501" y="1543198"/>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圆角矩形 24"/>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02 </a:t>
              </a:r>
              <a:r>
                <a:rPr lang="zh-CN" altLang="en-US" sz="1400" dirty="0">
                  <a:latin typeface="微软雅黑" panose="020B0503020204020204" pitchFamily="34" charset="-122"/>
                  <a:ea typeface="微软雅黑" panose="020B0503020204020204" pitchFamily="34" charset="-122"/>
                </a:rPr>
                <a:t>能耗控制</a:t>
              </a:r>
            </a:p>
          </p:txBody>
        </p:sp>
      </p:grpSp>
      <p:grpSp>
        <p:nvGrpSpPr>
          <p:cNvPr id="26" name="组合 25"/>
          <p:cNvGrpSpPr/>
          <p:nvPr/>
        </p:nvGrpSpPr>
        <p:grpSpPr>
          <a:xfrm>
            <a:off x="22276" y="3759897"/>
            <a:ext cx="1752567" cy="832162"/>
            <a:chOff x="928619" y="1397003"/>
            <a:chExt cx="1470757" cy="361945"/>
          </a:xfrm>
        </p:grpSpPr>
        <p:sp>
          <p:nvSpPr>
            <p:cNvPr id="28" name="圆角矩形 27"/>
            <p:cNvSpPr/>
            <p:nvPr/>
          </p:nvSpPr>
          <p:spPr>
            <a:xfrm>
              <a:off x="928619" y="1543198"/>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圆角矩形 28"/>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03 </a:t>
              </a:r>
              <a:r>
                <a:rPr lang="zh-CN" altLang="en-US" sz="1400" dirty="0">
                  <a:latin typeface="微软雅黑" panose="020B0503020204020204" pitchFamily="34" charset="-122"/>
                  <a:ea typeface="微软雅黑" panose="020B0503020204020204" pitchFamily="34" charset="-122"/>
                </a:rPr>
                <a:t>综合优化</a:t>
              </a:r>
            </a:p>
          </p:txBody>
        </p:sp>
      </p:grpSp>
      <p:sp>
        <p:nvSpPr>
          <p:cNvPr id="30" name="文本框 29"/>
          <p:cNvSpPr txBox="1"/>
          <p:nvPr/>
        </p:nvSpPr>
        <p:spPr>
          <a:xfrm>
            <a:off x="2042952" y="733782"/>
            <a:ext cx="4688713" cy="1077218"/>
          </a:xfrm>
          <a:prstGeom prst="rect">
            <a:avLst/>
          </a:prstGeom>
          <a:noFill/>
        </p:spPr>
        <p:txBody>
          <a:bodyPr wrap="square" rtlCol="0">
            <a:spAutoFit/>
          </a:bodyPr>
          <a:lstStyle/>
          <a:p>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Rudenko</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等人最早提出了任务迁移能够有效降低移动设备的能耗延长工作时间。该研究通过笔记本电脑上传计算量复杂的程序到远端台式机执行的实验，验证了上述猜想。</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034674" y="2154264"/>
            <a:ext cx="4696992" cy="1323439"/>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Wen Y</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Zhang W</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等人提出了一种联合优化的任务迁移方案</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当移动应用在移动设备本地执行时，通过最佳地调度移动设备的时钟频率来最小化计算能耗，当移动应用在克隆云中执行时，通过配置无线信道的传输功率来最小化传输能耗。</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034673" y="3717325"/>
            <a:ext cx="4696992" cy="1077218"/>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有的研究是同时对任务执行时间和能量消耗进行优化的。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Wu </a:t>
            </a:r>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Huaming</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等人提出了一种在缩短执行时间和节省能量消耗之间进行权衡的任务迁移方案，实现了云端计算资源的弹性、按需分配。</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41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750"/>
                            </p:stCondLst>
                            <p:childTnLst>
                              <p:par>
                                <p:cTn id="15" presetID="12" presetClass="entr" presetSubtype="4" fill="hold" nodeType="afterEffect">
                                  <p:stCondLst>
                                    <p:cond delay="25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ppt_y</p:attrName>
                                        </p:attrNameLst>
                                      </p:cBhvr>
                                      <p:tavLst>
                                        <p:tav tm="0">
                                          <p:val>
                                            <p:strVal val="#ppt_y+#ppt_h*1.125000"/>
                                          </p:val>
                                        </p:tav>
                                        <p:tav tm="100000">
                                          <p:val>
                                            <p:strVal val="#ppt_y"/>
                                          </p:val>
                                        </p:tav>
                                      </p:tavLst>
                                    </p:anim>
                                    <p:animEffect transition="in" filter="wipe(up)">
                                      <p:cBhvr>
                                        <p:cTn id="18" dur="500"/>
                                        <p:tgtEl>
                                          <p:spTgt spid="18"/>
                                        </p:tgtEl>
                                      </p:cBhvr>
                                    </p:animEffect>
                                  </p:childTnLst>
                                </p:cTn>
                              </p:par>
                            </p:childTnLst>
                          </p:cTn>
                        </p:par>
                        <p:par>
                          <p:cTn id="19" fill="hold">
                            <p:stCondLst>
                              <p:cond delay="2500"/>
                            </p:stCondLst>
                            <p:childTnLst>
                              <p:par>
                                <p:cTn id="20" presetID="10" presetClass="entr" presetSubtype="0" fill="hold" grpId="0" nodeType="afterEffect">
                                  <p:stCondLst>
                                    <p:cond delay="2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3250"/>
                            </p:stCondLst>
                            <p:childTnLst>
                              <p:par>
                                <p:cTn id="24" presetID="12" presetClass="entr" presetSubtype="4"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ppt_y</p:attrName>
                                        </p:attrNameLst>
                                      </p:cBhvr>
                                      <p:tavLst>
                                        <p:tav tm="0">
                                          <p:val>
                                            <p:strVal val="#ppt_y+#ppt_h*1.125000"/>
                                          </p:val>
                                        </p:tav>
                                        <p:tav tm="100000">
                                          <p:val>
                                            <p:strVal val="#ppt_y"/>
                                          </p:val>
                                        </p:tav>
                                      </p:tavLst>
                                    </p:anim>
                                    <p:animEffect transition="in" filter="wipe(up)">
                                      <p:cBhvr>
                                        <p:cTn id="27" dur="500"/>
                                        <p:tgtEl>
                                          <p:spTgt spid="22"/>
                                        </p:tgtEl>
                                      </p:cBhvr>
                                    </p:animEffect>
                                  </p:childTnLst>
                                </p:cTn>
                              </p:par>
                            </p:childTnLst>
                          </p:cTn>
                        </p:par>
                        <p:par>
                          <p:cTn id="28" fill="hold">
                            <p:stCondLst>
                              <p:cond delay="3750"/>
                            </p:stCondLst>
                            <p:childTnLst>
                              <p:par>
                                <p:cTn id="29" presetID="10" presetClass="entr" presetSubtype="0" fill="hold" grpId="0" nodeType="afterEffect">
                                  <p:stCondLst>
                                    <p:cond delay="25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par>
                          <p:cTn id="32" fill="hold">
                            <p:stCondLst>
                              <p:cond delay="4500"/>
                            </p:stCondLst>
                            <p:childTnLst>
                              <p:par>
                                <p:cTn id="33" presetID="12" presetClass="entr" presetSubtype="4"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p:tgtEl>
                                          <p:spTgt spid="26"/>
                                        </p:tgtEl>
                                        <p:attrNameLst>
                                          <p:attrName>ppt_y</p:attrName>
                                        </p:attrNameLst>
                                      </p:cBhvr>
                                      <p:tavLst>
                                        <p:tav tm="0">
                                          <p:val>
                                            <p:strVal val="#ppt_y+#ppt_h*1.125000"/>
                                          </p:val>
                                        </p:tav>
                                        <p:tav tm="100000">
                                          <p:val>
                                            <p:strVal val="#ppt_y"/>
                                          </p:val>
                                        </p:tav>
                                      </p:tavLst>
                                    </p:anim>
                                    <p:animEffect transition="in" filter="wipe(up)">
                                      <p:cBhvr>
                                        <p:cTn id="36" dur="500"/>
                                        <p:tgtEl>
                                          <p:spTgt spid="26"/>
                                        </p:tgtEl>
                                      </p:cBhvr>
                                    </p:animEffect>
                                  </p:childTnLst>
                                </p:cTn>
                              </p:par>
                            </p:childTnLst>
                          </p:cTn>
                        </p:par>
                        <p:par>
                          <p:cTn id="37" fill="hold">
                            <p:stCondLst>
                              <p:cond delay="5000"/>
                            </p:stCondLst>
                            <p:childTnLst>
                              <p:par>
                                <p:cTn id="38" presetID="10" presetClass="entr" presetSubtype="0" fill="hold" grpId="0" nodeType="afterEffect">
                                  <p:stCondLst>
                                    <p:cond delay="25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8e452c2b3b22845f47ad20f87675491796c728"/>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4810</TotalTime>
  <Words>3142</Words>
  <Application>Microsoft Macintosh PowerPoint</Application>
  <PresentationFormat>自定义</PresentationFormat>
  <Paragraphs>216</Paragraphs>
  <Slides>22</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等线</vt:lpstr>
      <vt:lpstr>汉仪菱心体简</vt:lpstr>
      <vt:lpstr>Microsoft YaHei</vt:lpstr>
      <vt:lpstr>Microsoft YaHei</vt:lpstr>
      <vt:lpstr>Kozuka Mincho Pro H</vt:lpstr>
      <vt:lpstr>Adobe Caslon Pro Bold</vt:lpstr>
      <vt:lpstr>Arial</vt:lpstr>
      <vt:lpstr>Calibri</vt:lpstr>
      <vt:lpstr>Calibri Light</vt:lpstr>
      <vt:lpstr>Cambria Math</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Weihao Xu</cp:lastModifiedBy>
  <cp:revision>125</cp:revision>
  <dcterms:created xsi:type="dcterms:W3CDTF">2017-03-05T13:09:29Z</dcterms:created>
  <dcterms:modified xsi:type="dcterms:W3CDTF">2019-01-09T14:59:05Z</dcterms:modified>
</cp:coreProperties>
</file>