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25" d="100"/>
          <a:sy n="125" d="100"/>
        </p:scale>
        <p:origin x="-102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2D33B-227E-4248-A0FD-80D137AEB99D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E7FC8-CDB0-4B43-999E-F1567CCEF430}">
      <dgm:prSet/>
      <dgm:spPr/>
      <dgm:t>
        <a:bodyPr/>
        <a:lstStyle/>
        <a:p>
          <a:r>
            <a:rPr lang="pt-PT" b="1" i="0"/>
            <a:t>Tipos de QR Codes Existentes:</a:t>
          </a:r>
          <a:endParaRPr lang="en-US"/>
        </a:p>
      </dgm:t>
    </dgm:pt>
    <dgm:pt modelId="{D2D114D7-6EA2-4AF0-9861-8E35680D78A7}" type="parTrans" cxnId="{747E006F-2BE3-4AF8-8761-E6BD1E9DA2B7}">
      <dgm:prSet/>
      <dgm:spPr/>
      <dgm:t>
        <a:bodyPr/>
        <a:lstStyle/>
        <a:p>
          <a:endParaRPr lang="en-US"/>
        </a:p>
      </dgm:t>
    </dgm:pt>
    <dgm:pt modelId="{60708073-CA0F-410D-953D-89D5E59DE6E9}" type="sibTrans" cxnId="{747E006F-2BE3-4AF8-8761-E6BD1E9DA2B7}">
      <dgm:prSet/>
      <dgm:spPr/>
      <dgm:t>
        <a:bodyPr/>
        <a:lstStyle/>
        <a:p>
          <a:endParaRPr lang="en-US"/>
        </a:p>
      </dgm:t>
    </dgm:pt>
    <dgm:pt modelId="{169C9AA8-8DEB-4891-BC55-1293833D492D}">
      <dgm:prSet/>
      <dgm:spPr/>
      <dgm:t>
        <a:bodyPr/>
        <a:lstStyle/>
        <a:p>
          <a:r>
            <a:rPr lang="pt-PT" b="0" i="0"/>
            <a:t>Gráfico Circular: Este tipo de gráfico mostra a distribuição percentual ou absoluta dos diferentes tipos de QR Codes (evento, quest, permanentes) na plataforma.</a:t>
          </a:r>
          <a:endParaRPr lang="en-US"/>
        </a:p>
      </dgm:t>
    </dgm:pt>
    <dgm:pt modelId="{7F4A249A-89ED-4916-A80F-1EBAF23722B6}" type="parTrans" cxnId="{EAFB10E1-488D-43B5-979A-BFC06E6CA5FC}">
      <dgm:prSet/>
      <dgm:spPr/>
      <dgm:t>
        <a:bodyPr/>
        <a:lstStyle/>
        <a:p>
          <a:endParaRPr lang="en-US"/>
        </a:p>
      </dgm:t>
    </dgm:pt>
    <dgm:pt modelId="{5E0A6270-01DE-4D59-B270-360EE7F83C7D}" type="sibTrans" cxnId="{EAFB10E1-488D-43B5-979A-BFC06E6CA5FC}">
      <dgm:prSet/>
      <dgm:spPr/>
      <dgm:t>
        <a:bodyPr/>
        <a:lstStyle/>
        <a:p>
          <a:endParaRPr lang="en-US"/>
        </a:p>
      </dgm:t>
    </dgm:pt>
    <dgm:pt modelId="{58CDA5AD-9357-4F84-B252-7EF43CD7C803}">
      <dgm:prSet/>
      <dgm:spPr/>
      <dgm:t>
        <a:bodyPr/>
        <a:lstStyle/>
        <a:p>
          <a:r>
            <a:rPr lang="pt-PT" b="1" i="0"/>
            <a:t>QR Codes Apanhados por Utilizador em Cada Mês:</a:t>
          </a:r>
          <a:endParaRPr lang="en-US"/>
        </a:p>
      </dgm:t>
    </dgm:pt>
    <dgm:pt modelId="{3B49C2E9-80E7-476C-BD09-1004086BA09C}" type="parTrans" cxnId="{0E5BC46D-855E-4178-A101-03D7DF83C54A}">
      <dgm:prSet/>
      <dgm:spPr/>
      <dgm:t>
        <a:bodyPr/>
        <a:lstStyle/>
        <a:p>
          <a:endParaRPr lang="en-US"/>
        </a:p>
      </dgm:t>
    </dgm:pt>
    <dgm:pt modelId="{0E39B00F-5542-4931-8F10-4148E335E3FC}" type="sibTrans" cxnId="{0E5BC46D-855E-4178-A101-03D7DF83C54A}">
      <dgm:prSet/>
      <dgm:spPr/>
      <dgm:t>
        <a:bodyPr/>
        <a:lstStyle/>
        <a:p>
          <a:endParaRPr lang="en-US"/>
        </a:p>
      </dgm:t>
    </dgm:pt>
    <dgm:pt modelId="{F17F9E62-F063-43D2-8299-C3175ECCBA87}">
      <dgm:prSet/>
      <dgm:spPr/>
      <dgm:t>
        <a:bodyPr/>
        <a:lstStyle/>
        <a:p>
          <a:r>
            <a:rPr lang="pt-PT" b="0" i="0" dirty="0"/>
            <a:t>Gráfico de Barras: Com este gráfico, é possível visualizar a quantidade de QR Codes que cada utilizador, individualmente, apanhou ao longo do tempo, agrupado por mês.</a:t>
          </a:r>
          <a:endParaRPr lang="en-US" dirty="0"/>
        </a:p>
      </dgm:t>
    </dgm:pt>
    <dgm:pt modelId="{3C3DD3C9-BF13-4F58-A68D-FC8043D87598}" type="parTrans" cxnId="{6F571D4D-A780-47A3-AA37-C8EDC7C9765D}">
      <dgm:prSet/>
      <dgm:spPr/>
      <dgm:t>
        <a:bodyPr/>
        <a:lstStyle/>
        <a:p>
          <a:endParaRPr lang="en-US"/>
        </a:p>
      </dgm:t>
    </dgm:pt>
    <dgm:pt modelId="{042400A8-1AF7-4FA3-B930-C8999BCA5A3D}" type="sibTrans" cxnId="{6F571D4D-A780-47A3-AA37-C8EDC7C9765D}">
      <dgm:prSet/>
      <dgm:spPr/>
      <dgm:t>
        <a:bodyPr/>
        <a:lstStyle/>
        <a:p>
          <a:endParaRPr lang="en-US"/>
        </a:p>
      </dgm:t>
    </dgm:pt>
    <dgm:pt modelId="{9755FAF1-DE8C-4F7A-A8B5-01F0D46FC6EB}">
      <dgm:prSet/>
      <dgm:spPr/>
      <dgm:t>
        <a:bodyPr/>
        <a:lstStyle/>
        <a:p>
          <a:r>
            <a:rPr lang="pt-PT" b="1" i="0"/>
            <a:t>QR Codes e as Vezes que Cada Um Foi Apanhado Desde Sempre:</a:t>
          </a:r>
          <a:endParaRPr lang="en-US"/>
        </a:p>
      </dgm:t>
    </dgm:pt>
    <dgm:pt modelId="{08E48C69-2A20-478A-9F6D-B44D424A31F0}" type="parTrans" cxnId="{E51DABBA-C1AC-4009-B54E-23FA1787A4A5}">
      <dgm:prSet/>
      <dgm:spPr/>
      <dgm:t>
        <a:bodyPr/>
        <a:lstStyle/>
        <a:p>
          <a:endParaRPr lang="en-US"/>
        </a:p>
      </dgm:t>
    </dgm:pt>
    <dgm:pt modelId="{CCE90AA1-AE28-434F-8946-9A0F139DEF6B}" type="sibTrans" cxnId="{E51DABBA-C1AC-4009-B54E-23FA1787A4A5}">
      <dgm:prSet/>
      <dgm:spPr/>
      <dgm:t>
        <a:bodyPr/>
        <a:lstStyle/>
        <a:p>
          <a:endParaRPr lang="en-US"/>
        </a:p>
      </dgm:t>
    </dgm:pt>
    <dgm:pt modelId="{F52A2FCD-07F2-42B8-ADE8-3F4A801620EF}">
      <dgm:prSet/>
      <dgm:spPr/>
      <dgm:t>
        <a:bodyPr/>
        <a:lstStyle/>
        <a:p>
          <a:r>
            <a:rPr lang="pt-PT" b="0" i="0" dirty="0"/>
            <a:t>Gráfico de Histograma: Este tipo de gráfico é ideal para visualizar o número de vezes que cada QR </a:t>
          </a:r>
          <a:r>
            <a:rPr lang="pt-PT" b="0" i="0" dirty="0" err="1"/>
            <a:t>Code</a:t>
          </a:r>
          <a:r>
            <a:rPr lang="pt-PT" b="0" i="0" dirty="0"/>
            <a:t> foi apanhado desde sempre. Cada barra no histograma representa um QR </a:t>
          </a:r>
          <a:r>
            <a:rPr lang="pt-PT" b="0" i="0" dirty="0" err="1"/>
            <a:t>Code</a:t>
          </a:r>
          <a:r>
            <a:rPr lang="pt-PT" b="0" i="0" dirty="0"/>
            <a:t>, e a altura da barra mostra o número de vezes que foi </a:t>
          </a:r>
          <a:r>
            <a:rPr lang="pt-PT" b="0" i="0" dirty="0" err="1"/>
            <a:t>scaneado</a:t>
          </a:r>
          <a:r>
            <a:rPr lang="pt-PT" b="0" i="0" dirty="0"/>
            <a:t>.</a:t>
          </a:r>
          <a:endParaRPr lang="en-US" dirty="0"/>
        </a:p>
      </dgm:t>
    </dgm:pt>
    <dgm:pt modelId="{474A7931-9747-4470-8A28-E23B469692A9}" type="parTrans" cxnId="{E51CFC99-6313-4769-9E82-4FBF63A93E29}">
      <dgm:prSet/>
      <dgm:spPr/>
      <dgm:t>
        <a:bodyPr/>
        <a:lstStyle/>
        <a:p>
          <a:endParaRPr lang="en-US"/>
        </a:p>
      </dgm:t>
    </dgm:pt>
    <dgm:pt modelId="{9FC41DC0-636E-4A2D-8F88-8C898E188801}" type="sibTrans" cxnId="{E51CFC99-6313-4769-9E82-4FBF63A93E29}">
      <dgm:prSet/>
      <dgm:spPr/>
      <dgm:t>
        <a:bodyPr/>
        <a:lstStyle/>
        <a:p>
          <a:endParaRPr lang="en-US"/>
        </a:p>
      </dgm:t>
    </dgm:pt>
    <dgm:pt modelId="{98D12CB9-888D-4042-8ABF-6A9016051B71}" type="pres">
      <dgm:prSet presAssocID="{3712D33B-227E-4248-A0FD-80D137AEB99D}" presName="Name0" presStyleCnt="0">
        <dgm:presLayoutVars>
          <dgm:dir/>
          <dgm:animLvl val="lvl"/>
          <dgm:resizeHandles val="exact"/>
        </dgm:presLayoutVars>
      </dgm:prSet>
      <dgm:spPr/>
    </dgm:pt>
    <dgm:pt modelId="{97534990-1DE8-4728-9B62-A8500F64E581}" type="pres">
      <dgm:prSet presAssocID="{08AE7FC8-CDB0-4B43-999E-F1567CCEF430}" presName="composite" presStyleCnt="0"/>
      <dgm:spPr/>
    </dgm:pt>
    <dgm:pt modelId="{74C753B6-527A-43BC-9489-9E07137D3496}" type="pres">
      <dgm:prSet presAssocID="{08AE7FC8-CDB0-4B43-999E-F1567CCEF4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90D532-BF26-439A-9837-64C2D0086794}" type="pres">
      <dgm:prSet presAssocID="{08AE7FC8-CDB0-4B43-999E-F1567CCEF430}" presName="desTx" presStyleLbl="alignAccFollowNode1" presStyleIdx="0" presStyleCnt="3">
        <dgm:presLayoutVars>
          <dgm:bulletEnabled val="1"/>
        </dgm:presLayoutVars>
      </dgm:prSet>
      <dgm:spPr/>
    </dgm:pt>
    <dgm:pt modelId="{D5A7BC69-7A46-4FBB-96FA-E1B47B7ACB7A}" type="pres">
      <dgm:prSet presAssocID="{60708073-CA0F-410D-953D-89D5E59DE6E9}" presName="space" presStyleCnt="0"/>
      <dgm:spPr/>
    </dgm:pt>
    <dgm:pt modelId="{AEB1D0B6-BB25-4F96-9D48-00B310F40D46}" type="pres">
      <dgm:prSet presAssocID="{58CDA5AD-9357-4F84-B252-7EF43CD7C803}" presName="composite" presStyleCnt="0"/>
      <dgm:spPr/>
    </dgm:pt>
    <dgm:pt modelId="{DC0FF6C3-51B3-487E-B9D0-B05897265EC7}" type="pres">
      <dgm:prSet presAssocID="{58CDA5AD-9357-4F84-B252-7EF43CD7C8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211D5D-121B-4A18-9DB1-F5CFCD8764B4}" type="pres">
      <dgm:prSet presAssocID="{58CDA5AD-9357-4F84-B252-7EF43CD7C803}" presName="desTx" presStyleLbl="alignAccFollowNode1" presStyleIdx="1" presStyleCnt="3">
        <dgm:presLayoutVars>
          <dgm:bulletEnabled val="1"/>
        </dgm:presLayoutVars>
      </dgm:prSet>
      <dgm:spPr/>
    </dgm:pt>
    <dgm:pt modelId="{04C16BEB-34A2-4FE9-ABB6-22E71C311CD4}" type="pres">
      <dgm:prSet presAssocID="{0E39B00F-5542-4931-8F10-4148E335E3FC}" presName="space" presStyleCnt="0"/>
      <dgm:spPr/>
    </dgm:pt>
    <dgm:pt modelId="{155D1AE9-3B66-432A-9420-EA4063294D72}" type="pres">
      <dgm:prSet presAssocID="{9755FAF1-DE8C-4F7A-A8B5-01F0D46FC6EB}" presName="composite" presStyleCnt="0"/>
      <dgm:spPr/>
    </dgm:pt>
    <dgm:pt modelId="{040CFE70-3F96-47F9-BB9C-6782CD266FA9}" type="pres">
      <dgm:prSet presAssocID="{9755FAF1-DE8C-4F7A-A8B5-01F0D46FC6E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41665E-1842-4EB8-9E45-DC041BCE22E4}" type="pres">
      <dgm:prSet presAssocID="{9755FAF1-DE8C-4F7A-A8B5-01F0D46FC6E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E0D509-9B93-41AF-8AF1-15B6EB526FD6}" type="presOf" srcId="{9755FAF1-DE8C-4F7A-A8B5-01F0D46FC6EB}" destId="{040CFE70-3F96-47F9-BB9C-6782CD266FA9}" srcOrd="0" destOrd="0" presId="urn:microsoft.com/office/officeart/2005/8/layout/hList1"/>
    <dgm:cxn modelId="{14E15A0A-45AB-4D40-88D1-6674A1B1DB37}" type="presOf" srcId="{F17F9E62-F063-43D2-8299-C3175ECCBA87}" destId="{B5211D5D-121B-4A18-9DB1-F5CFCD8764B4}" srcOrd="0" destOrd="0" presId="urn:microsoft.com/office/officeart/2005/8/layout/hList1"/>
    <dgm:cxn modelId="{D4A22C1E-9C4F-4B18-8CCE-598D24833244}" type="presOf" srcId="{08AE7FC8-CDB0-4B43-999E-F1567CCEF430}" destId="{74C753B6-527A-43BC-9489-9E07137D3496}" srcOrd="0" destOrd="0" presId="urn:microsoft.com/office/officeart/2005/8/layout/hList1"/>
    <dgm:cxn modelId="{6F571D4D-A780-47A3-AA37-C8EDC7C9765D}" srcId="{58CDA5AD-9357-4F84-B252-7EF43CD7C803}" destId="{F17F9E62-F063-43D2-8299-C3175ECCBA87}" srcOrd="0" destOrd="0" parTransId="{3C3DD3C9-BF13-4F58-A68D-FC8043D87598}" sibTransId="{042400A8-1AF7-4FA3-B930-C8999BCA5A3D}"/>
    <dgm:cxn modelId="{0E5BC46D-855E-4178-A101-03D7DF83C54A}" srcId="{3712D33B-227E-4248-A0FD-80D137AEB99D}" destId="{58CDA5AD-9357-4F84-B252-7EF43CD7C803}" srcOrd="1" destOrd="0" parTransId="{3B49C2E9-80E7-476C-BD09-1004086BA09C}" sibTransId="{0E39B00F-5542-4931-8F10-4148E335E3FC}"/>
    <dgm:cxn modelId="{747E006F-2BE3-4AF8-8761-E6BD1E9DA2B7}" srcId="{3712D33B-227E-4248-A0FD-80D137AEB99D}" destId="{08AE7FC8-CDB0-4B43-999E-F1567CCEF430}" srcOrd="0" destOrd="0" parTransId="{D2D114D7-6EA2-4AF0-9861-8E35680D78A7}" sibTransId="{60708073-CA0F-410D-953D-89D5E59DE6E9}"/>
    <dgm:cxn modelId="{CAE32A5A-9950-49C4-A60E-CF306563CDBB}" type="presOf" srcId="{58CDA5AD-9357-4F84-B252-7EF43CD7C803}" destId="{DC0FF6C3-51B3-487E-B9D0-B05897265EC7}" srcOrd="0" destOrd="0" presId="urn:microsoft.com/office/officeart/2005/8/layout/hList1"/>
    <dgm:cxn modelId="{70D5D97A-0B91-4D4A-BBE8-0C2DF801B546}" type="presOf" srcId="{3712D33B-227E-4248-A0FD-80D137AEB99D}" destId="{98D12CB9-888D-4042-8ABF-6A9016051B71}" srcOrd="0" destOrd="0" presId="urn:microsoft.com/office/officeart/2005/8/layout/hList1"/>
    <dgm:cxn modelId="{429D2D92-F147-42FE-83C4-7894C6EF390E}" type="presOf" srcId="{169C9AA8-8DEB-4891-BC55-1293833D492D}" destId="{D290D532-BF26-439A-9837-64C2D0086794}" srcOrd="0" destOrd="0" presId="urn:microsoft.com/office/officeart/2005/8/layout/hList1"/>
    <dgm:cxn modelId="{C5E8CA98-B061-43D2-99D6-BA69F343186D}" type="presOf" srcId="{F52A2FCD-07F2-42B8-ADE8-3F4A801620EF}" destId="{B641665E-1842-4EB8-9E45-DC041BCE22E4}" srcOrd="0" destOrd="0" presId="urn:microsoft.com/office/officeart/2005/8/layout/hList1"/>
    <dgm:cxn modelId="{E51CFC99-6313-4769-9E82-4FBF63A93E29}" srcId="{9755FAF1-DE8C-4F7A-A8B5-01F0D46FC6EB}" destId="{F52A2FCD-07F2-42B8-ADE8-3F4A801620EF}" srcOrd="0" destOrd="0" parTransId="{474A7931-9747-4470-8A28-E23B469692A9}" sibTransId="{9FC41DC0-636E-4A2D-8F88-8C898E188801}"/>
    <dgm:cxn modelId="{E51DABBA-C1AC-4009-B54E-23FA1787A4A5}" srcId="{3712D33B-227E-4248-A0FD-80D137AEB99D}" destId="{9755FAF1-DE8C-4F7A-A8B5-01F0D46FC6EB}" srcOrd="2" destOrd="0" parTransId="{08E48C69-2A20-478A-9F6D-B44D424A31F0}" sibTransId="{CCE90AA1-AE28-434F-8946-9A0F139DEF6B}"/>
    <dgm:cxn modelId="{EAFB10E1-488D-43B5-979A-BFC06E6CA5FC}" srcId="{08AE7FC8-CDB0-4B43-999E-F1567CCEF430}" destId="{169C9AA8-8DEB-4891-BC55-1293833D492D}" srcOrd="0" destOrd="0" parTransId="{7F4A249A-89ED-4916-A80F-1EBAF23722B6}" sibTransId="{5E0A6270-01DE-4D59-B270-360EE7F83C7D}"/>
    <dgm:cxn modelId="{D7CAF5CC-251C-4DDC-A7AD-0471257F5766}" type="presParOf" srcId="{98D12CB9-888D-4042-8ABF-6A9016051B71}" destId="{97534990-1DE8-4728-9B62-A8500F64E581}" srcOrd="0" destOrd="0" presId="urn:microsoft.com/office/officeart/2005/8/layout/hList1"/>
    <dgm:cxn modelId="{34194601-0FFD-4D40-BC59-5099484BDA03}" type="presParOf" srcId="{97534990-1DE8-4728-9B62-A8500F64E581}" destId="{74C753B6-527A-43BC-9489-9E07137D3496}" srcOrd="0" destOrd="0" presId="urn:microsoft.com/office/officeart/2005/8/layout/hList1"/>
    <dgm:cxn modelId="{079880FD-35DD-4C93-9580-26DECDCAD055}" type="presParOf" srcId="{97534990-1DE8-4728-9B62-A8500F64E581}" destId="{D290D532-BF26-439A-9837-64C2D0086794}" srcOrd="1" destOrd="0" presId="urn:microsoft.com/office/officeart/2005/8/layout/hList1"/>
    <dgm:cxn modelId="{373E5819-622E-4F96-AF72-CA7167878A13}" type="presParOf" srcId="{98D12CB9-888D-4042-8ABF-6A9016051B71}" destId="{D5A7BC69-7A46-4FBB-96FA-E1B47B7ACB7A}" srcOrd="1" destOrd="0" presId="urn:microsoft.com/office/officeart/2005/8/layout/hList1"/>
    <dgm:cxn modelId="{94959423-D6ED-48D9-BCFB-48E73923AFE2}" type="presParOf" srcId="{98D12CB9-888D-4042-8ABF-6A9016051B71}" destId="{AEB1D0B6-BB25-4F96-9D48-00B310F40D46}" srcOrd="2" destOrd="0" presId="urn:microsoft.com/office/officeart/2005/8/layout/hList1"/>
    <dgm:cxn modelId="{FB924045-182B-4748-85B9-89689A0A5EA6}" type="presParOf" srcId="{AEB1D0B6-BB25-4F96-9D48-00B310F40D46}" destId="{DC0FF6C3-51B3-487E-B9D0-B05897265EC7}" srcOrd="0" destOrd="0" presId="urn:microsoft.com/office/officeart/2005/8/layout/hList1"/>
    <dgm:cxn modelId="{B9075692-5BAB-496B-85BA-EE0227E75280}" type="presParOf" srcId="{AEB1D0B6-BB25-4F96-9D48-00B310F40D46}" destId="{B5211D5D-121B-4A18-9DB1-F5CFCD8764B4}" srcOrd="1" destOrd="0" presId="urn:microsoft.com/office/officeart/2005/8/layout/hList1"/>
    <dgm:cxn modelId="{CD1814DE-CED1-4672-AB3C-E7D8587DAD30}" type="presParOf" srcId="{98D12CB9-888D-4042-8ABF-6A9016051B71}" destId="{04C16BEB-34A2-4FE9-ABB6-22E71C311CD4}" srcOrd="3" destOrd="0" presId="urn:microsoft.com/office/officeart/2005/8/layout/hList1"/>
    <dgm:cxn modelId="{6E4D8868-2251-45EE-A327-1F4CD4A281A3}" type="presParOf" srcId="{98D12CB9-888D-4042-8ABF-6A9016051B71}" destId="{155D1AE9-3B66-432A-9420-EA4063294D72}" srcOrd="4" destOrd="0" presId="urn:microsoft.com/office/officeart/2005/8/layout/hList1"/>
    <dgm:cxn modelId="{2D8E45D0-D229-43BE-B5E7-0377C162ED21}" type="presParOf" srcId="{155D1AE9-3B66-432A-9420-EA4063294D72}" destId="{040CFE70-3F96-47F9-BB9C-6782CD266FA9}" srcOrd="0" destOrd="0" presId="urn:microsoft.com/office/officeart/2005/8/layout/hList1"/>
    <dgm:cxn modelId="{1EB343DF-6C10-4336-8A9A-3A0E6497400C}" type="presParOf" srcId="{155D1AE9-3B66-432A-9420-EA4063294D72}" destId="{B641665E-1842-4EB8-9E45-DC041BCE22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753B6-527A-43BC-9489-9E07137D3496}">
      <dsp:nvSpPr>
        <dsp:cNvPr id="0" name=""/>
        <dsp:cNvSpPr/>
      </dsp:nvSpPr>
      <dsp:spPr>
        <a:xfrm>
          <a:off x="3143" y="163214"/>
          <a:ext cx="3064668" cy="852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0" kern="1200"/>
            <a:t>Tipos de QR Codes Existentes:</a:t>
          </a:r>
          <a:endParaRPr lang="en-US" sz="1800" kern="1200"/>
        </a:p>
      </dsp:txBody>
      <dsp:txXfrm>
        <a:off x="3143" y="163214"/>
        <a:ext cx="3064668" cy="852788"/>
      </dsp:txXfrm>
    </dsp:sp>
    <dsp:sp modelId="{D290D532-BF26-439A-9837-64C2D0086794}">
      <dsp:nvSpPr>
        <dsp:cNvPr id="0" name=""/>
        <dsp:cNvSpPr/>
      </dsp:nvSpPr>
      <dsp:spPr>
        <a:xfrm>
          <a:off x="3143" y="1016003"/>
          <a:ext cx="3064668" cy="2581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Gráfico Circular: Este tipo de gráfico mostra a distribuição percentual ou absoluta dos diferentes tipos de QR Codes (evento, quest, permanentes) na plataforma.</a:t>
          </a:r>
          <a:endParaRPr lang="en-US" sz="1800" kern="1200"/>
        </a:p>
      </dsp:txBody>
      <dsp:txXfrm>
        <a:off x="3143" y="1016003"/>
        <a:ext cx="3064668" cy="2581672"/>
      </dsp:txXfrm>
    </dsp:sp>
    <dsp:sp modelId="{DC0FF6C3-51B3-487E-B9D0-B05897265EC7}">
      <dsp:nvSpPr>
        <dsp:cNvPr id="0" name=""/>
        <dsp:cNvSpPr/>
      </dsp:nvSpPr>
      <dsp:spPr>
        <a:xfrm>
          <a:off x="3496865" y="163214"/>
          <a:ext cx="3064668" cy="852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0" kern="1200"/>
            <a:t>QR Codes Apanhados por Utilizador em Cada Mês:</a:t>
          </a:r>
          <a:endParaRPr lang="en-US" sz="1800" kern="1200"/>
        </a:p>
      </dsp:txBody>
      <dsp:txXfrm>
        <a:off x="3496865" y="163214"/>
        <a:ext cx="3064668" cy="852788"/>
      </dsp:txXfrm>
    </dsp:sp>
    <dsp:sp modelId="{B5211D5D-121B-4A18-9DB1-F5CFCD8764B4}">
      <dsp:nvSpPr>
        <dsp:cNvPr id="0" name=""/>
        <dsp:cNvSpPr/>
      </dsp:nvSpPr>
      <dsp:spPr>
        <a:xfrm>
          <a:off x="3496865" y="1016003"/>
          <a:ext cx="3064668" cy="2581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 dirty="0"/>
            <a:t>Gráfico de Barras: Com este gráfico, é possível visualizar a quantidade de QR Codes que cada utilizador, individualmente, apanhou ao longo do tempo, agrupado por mês.</a:t>
          </a:r>
          <a:endParaRPr lang="en-US" sz="1800" kern="1200" dirty="0"/>
        </a:p>
      </dsp:txBody>
      <dsp:txXfrm>
        <a:off x="3496865" y="1016003"/>
        <a:ext cx="3064668" cy="2581672"/>
      </dsp:txXfrm>
    </dsp:sp>
    <dsp:sp modelId="{040CFE70-3F96-47F9-BB9C-6782CD266FA9}">
      <dsp:nvSpPr>
        <dsp:cNvPr id="0" name=""/>
        <dsp:cNvSpPr/>
      </dsp:nvSpPr>
      <dsp:spPr>
        <a:xfrm>
          <a:off x="6990588" y="163214"/>
          <a:ext cx="3064668" cy="852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0" kern="1200"/>
            <a:t>QR Codes e as Vezes que Cada Um Foi Apanhado Desde Sempre:</a:t>
          </a:r>
          <a:endParaRPr lang="en-US" sz="1800" kern="1200"/>
        </a:p>
      </dsp:txBody>
      <dsp:txXfrm>
        <a:off x="6990588" y="163214"/>
        <a:ext cx="3064668" cy="852788"/>
      </dsp:txXfrm>
    </dsp:sp>
    <dsp:sp modelId="{B641665E-1842-4EB8-9E45-DC041BCE22E4}">
      <dsp:nvSpPr>
        <dsp:cNvPr id="0" name=""/>
        <dsp:cNvSpPr/>
      </dsp:nvSpPr>
      <dsp:spPr>
        <a:xfrm>
          <a:off x="6990588" y="1016003"/>
          <a:ext cx="3064668" cy="2581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 dirty="0"/>
            <a:t>Gráfico de Histograma: Este tipo de gráfico é ideal para visualizar o número de vezes que cada QR </a:t>
          </a:r>
          <a:r>
            <a:rPr lang="pt-PT" sz="1800" b="0" i="0" kern="1200" dirty="0" err="1"/>
            <a:t>Code</a:t>
          </a:r>
          <a:r>
            <a:rPr lang="pt-PT" sz="1800" b="0" i="0" kern="1200" dirty="0"/>
            <a:t> foi apanhado desde sempre. Cada barra no histograma representa um QR </a:t>
          </a:r>
          <a:r>
            <a:rPr lang="pt-PT" sz="1800" b="0" i="0" kern="1200" dirty="0" err="1"/>
            <a:t>Code</a:t>
          </a:r>
          <a:r>
            <a:rPr lang="pt-PT" sz="1800" b="0" i="0" kern="1200" dirty="0"/>
            <a:t>, e a altura da barra mostra o número de vezes que foi </a:t>
          </a:r>
          <a:r>
            <a:rPr lang="pt-PT" sz="1800" b="0" i="0" kern="1200" dirty="0" err="1"/>
            <a:t>scaneado</a:t>
          </a:r>
          <a:r>
            <a:rPr lang="pt-PT" sz="1800" b="0" i="0" kern="1200" dirty="0"/>
            <a:t>.</a:t>
          </a:r>
          <a:endParaRPr lang="en-US" sz="1800" kern="1200" dirty="0"/>
        </a:p>
      </dsp:txBody>
      <dsp:txXfrm>
        <a:off x="6990588" y="1016003"/>
        <a:ext cx="3064668" cy="2581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09/05/2024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09/05/2024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pt" sz="8000" dirty="0" err="1"/>
              <a:t>Qr_Caching</a:t>
            </a:r>
            <a:endParaRPr lang="pt-pt" sz="8000" dirty="0"/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6AE3C8-BB67-AF0F-3A8F-2F0E132B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Dados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7E28157-5276-6A39-DEC3-8D00D9A92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06066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8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BEFFE23-DE93-6815-EC18-C29240566819}"/>
              </a:ext>
            </a:extLst>
          </p:cNvPr>
          <p:cNvSpPr txBox="1">
            <a:spLocks/>
          </p:cNvSpPr>
          <p:nvPr/>
        </p:nvSpPr>
        <p:spPr>
          <a:xfrm>
            <a:off x="1066800" y="31035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 err="1"/>
              <a:t>Gráficos</a:t>
            </a:r>
            <a:endParaRPr lang="en-US" dirty="0"/>
          </a:p>
        </p:txBody>
      </p:sp>
      <p:sp>
        <p:nvSpPr>
          <p:cNvPr id="1032" name="Date Placeholder 3">
            <a:extLst>
              <a:ext uri="{FF2B5EF4-FFF2-40B4-BE49-F238E27FC236}">
                <a16:creationId xmlns:a16="http://schemas.microsoft.com/office/drawing/2014/main" id="{18E9A385-D55C-9781-8098-7D6A296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BC3D2EF-A9F1-401A-8C02-1662D96CBA0D}" type="datetime1">
              <a:rPr lang="pt-PT" smtClean="0"/>
              <a:pPr rtl="0">
                <a:spcAft>
                  <a:spcPts val="600"/>
                </a:spcAft>
              </a:pPr>
              <a:t>09/05/2024</a:t>
            </a:fld>
            <a:endParaRPr lang="en-US"/>
          </a:p>
        </p:txBody>
      </p:sp>
      <p:pic>
        <p:nvPicPr>
          <p:cNvPr id="1026" name="Picture 2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D4CA7F8B-5C55-40A8-8F2A-9BEDBA23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9" y="3088243"/>
            <a:ext cx="2327501" cy="17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F4249CDA-19D5-A59B-C4DB-39259996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32" y="3093224"/>
            <a:ext cx="3203796" cy="170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raph with numbers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F036D11-0F9F-7665-FFF8-A1FE75B0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61" y="3088243"/>
            <a:ext cx="2979519" cy="19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6AE3C8-BB67-AF0F-3A8F-2F0E132B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Código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F7E85-9B56-BFD1-6672-87BA98A9FF69}"/>
              </a:ext>
            </a:extLst>
          </p:cNvPr>
          <p:cNvSpPr txBox="1"/>
          <p:nvPr/>
        </p:nvSpPr>
        <p:spPr>
          <a:xfrm>
            <a:off x="3267545" y="2821603"/>
            <a:ext cx="6114308" cy="253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Determinar a média de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LQRCodes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 pessoa.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Identificar o nome da pessoa com mais </a:t>
            </a:r>
            <a:r>
              <a:rPr lang="pt-P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LQRCodes</a:t>
            </a:r>
            <a:r>
              <a:rPr lang="pt-P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Encontrar o </a:t>
            </a:r>
            <a:r>
              <a:rPr lang="pt-P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LQRCode</a:t>
            </a:r>
            <a:r>
              <a:rPr lang="pt-P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mais utilizado.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Identificar o evento mais frequentado.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Determinar a pessoa com mais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achievements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Calcular a média de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achievements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 pessoa.</a:t>
            </a:r>
          </a:p>
        </p:txBody>
      </p:sp>
    </p:spTree>
    <p:extLst>
      <p:ext uri="{BB962C8B-B14F-4D97-AF65-F5344CB8AC3E}">
        <p14:creationId xmlns:p14="http://schemas.microsoft.com/office/powerpoint/2010/main" val="9676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D4C8D-CAA3-0828-68D3-1A2EB589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763092-FB88-4F2E-B7A9-6AD9CA079CD0}" type="datetime1">
              <a:rPr lang="pt-PT" smtClean="0"/>
              <a:t>09/05/2024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FBF67-F5EC-DB3F-8B77-7DE83D21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0" y="626403"/>
            <a:ext cx="2646980" cy="1389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55996-0019-9804-FBB7-8495F112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3" y="626403"/>
            <a:ext cx="2434533" cy="2042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184F33-2EE9-20C8-2CB3-4875CECF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450" y="626403"/>
            <a:ext cx="2236898" cy="1712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052FF7-C557-0628-E9A6-C04416ECD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20" y="3546066"/>
            <a:ext cx="2750930" cy="218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89B4F2-3227-477E-E6A2-0196FB1C0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450" y="3546066"/>
            <a:ext cx="2787894" cy="23200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C15ED-174A-5BB9-B2C5-CF23BD854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286" y="3546066"/>
            <a:ext cx="3301428" cy="17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9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{F1585B13-0480-413D-8BD4-5DFEA956C488}tf56160789_win32</Template>
  <TotalTime>179</TotalTime>
  <Words>190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Qr_Caching</vt:lpstr>
      <vt:lpstr>Dados</vt:lpstr>
      <vt:lpstr>PowerPoint Presentation</vt:lpstr>
      <vt:lpstr>Código 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Qr_Caching</dc:title>
  <dc:creator>Tomas Filipe Santos Salgueiro</dc:creator>
  <cp:lastModifiedBy>Tomas Filipe Santos Salgueiro</cp:lastModifiedBy>
  <cp:revision>3</cp:revision>
  <dcterms:created xsi:type="dcterms:W3CDTF">2024-05-07T22:01:38Z</dcterms:created>
  <dcterms:modified xsi:type="dcterms:W3CDTF">2024-05-09T12:33:19Z</dcterms:modified>
</cp:coreProperties>
</file>