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  <p:sldMasterId id="2147483672" r:id="rId3"/>
  </p:sldMasterIdLst>
  <p:handoutMasterIdLst>
    <p:handoutMasterId r:id="rId35"/>
  </p:handoutMasterIdLst>
  <p:sldIdLst>
    <p:sldId id="259" r:id="rId4"/>
    <p:sldId id="262" r:id="rId5"/>
    <p:sldId id="260" r:id="rId6"/>
    <p:sldId id="278" r:id="rId7"/>
    <p:sldId id="258" r:id="rId8"/>
    <p:sldId id="294" r:id="rId9"/>
    <p:sldId id="279" r:id="rId10"/>
    <p:sldId id="264" r:id="rId11"/>
    <p:sldId id="266" r:id="rId12"/>
    <p:sldId id="265" r:id="rId13"/>
    <p:sldId id="267" r:id="rId14"/>
    <p:sldId id="268" r:id="rId15"/>
    <p:sldId id="269" r:id="rId16"/>
    <p:sldId id="289" r:id="rId17"/>
    <p:sldId id="290" r:id="rId18"/>
    <p:sldId id="280" r:id="rId19"/>
    <p:sldId id="270" r:id="rId20"/>
    <p:sldId id="275" r:id="rId21"/>
    <p:sldId id="271" r:id="rId22"/>
    <p:sldId id="276" r:id="rId23"/>
    <p:sldId id="273" r:id="rId24"/>
    <p:sldId id="277" r:id="rId25"/>
    <p:sldId id="291" r:id="rId26"/>
    <p:sldId id="293" r:id="rId27"/>
    <p:sldId id="281" r:id="rId28"/>
    <p:sldId id="282" r:id="rId29"/>
    <p:sldId id="283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2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005F83"/>
    <a:srgbClr val="5FDF41"/>
    <a:srgbClr val="00B0F0"/>
    <a:srgbClr val="0202BE"/>
    <a:srgbClr val="FF0000"/>
    <a:srgbClr val="003B49"/>
    <a:srgbClr val="B2B4B2"/>
    <a:srgbClr val="50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396" y="318"/>
      </p:cViewPr>
      <p:guideLst>
        <p:guide orient="horz" pos="1582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8EE4D-8A6D-FE43-9221-048F51E281B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20F39-116C-1340-B5D6-764DD69A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534546"/>
            <a:ext cx="6972300" cy="29231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  <p:pic>
        <p:nvPicPr>
          <p:cNvPr id="6" name="Picture 5" descr="SquGrid_36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40180"/>
            <a:ext cx="8197114" cy="2857565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076956" cy="3011623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Light, 14)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3324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003B49"/>
                </a:solidFill>
                <a:latin typeface="Orgon Slab"/>
                <a:cs typeface="Orgon Slab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8368" y="1740181"/>
            <a:ext cx="8197114" cy="23383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0" name="Picture 9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196210" cy="277603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Light, 14)</a:t>
            </a:r>
          </a:p>
        </p:txBody>
      </p:sp>
      <p:pic>
        <p:nvPicPr>
          <p:cNvPr id="9" name="Picture 8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27424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8" name="Picture 7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420507"/>
            <a:ext cx="6972300" cy="19813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40180"/>
            <a:ext cx="8197114" cy="2857565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196210" cy="3011623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Light14)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3324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81535"/>
            <a:ext cx="6972300" cy="276025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2B4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09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81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AODV in MATLAB</a:t>
            </a:r>
          </a:p>
          <a:p>
            <a:r>
              <a:rPr lang="en-US" sz="2000" dirty="0" err="1"/>
              <a:t>CpE</a:t>
            </a:r>
            <a:r>
              <a:rPr lang="en-US" sz="2000" dirty="0"/>
              <a:t> 6420 Project Presentations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Stuart Miller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FB35E9-CC85-4222-B528-A8EC5746E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5260-3969-4A3E-93CB-F0D1C7E8B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4619" y="1022633"/>
            <a:ext cx="6180895" cy="3291536"/>
          </a:xfrm>
        </p:spPr>
        <p:txBody>
          <a:bodyPr/>
          <a:lstStyle/>
          <a:p>
            <a:pPr lvl="1"/>
            <a:r>
              <a:rPr lang="en-US" dirty="0"/>
              <a:t>Sending node C -&gt; G</a:t>
            </a:r>
          </a:p>
          <a:p>
            <a:pPr lvl="1"/>
            <a:r>
              <a:rPr lang="en-US" dirty="0"/>
              <a:t>Intermediates nodes have route info from Ex. 1</a:t>
            </a:r>
          </a:p>
          <a:p>
            <a:r>
              <a:rPr lang="en-US" dirty="0"/>
              <a:t>C floods with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RREQ</a:t>
            </a:r>
            <a:endParaRPr lang="en-US" dirty="0"/>
          </a:p>
          <a:p>
            <a:r>
              <a:rPr lang="en-US" dirty="0"/>
              <a:t>D,A,&amp;G all reply with </a:t>
            </a:r>
            <a:r>
              <a:rPr lang="en-US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RREPL</a:t>
            </a:r>
          </a:p>
          <a:p>
            <a:r>
              <a:rPr lang="en-US" dirty="0"/>
              <a:t>C picks reply with smallest hop count to destination</a:t>
            </a:r>
          </a:p>
          <a:p>
            <a:r>
              <a:rPr lang="en-US" b="1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dirty="0"/>
              <a:t> sent once route established</a:t>
            </a:r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EA78E-9682-4C8B-B352-BE12CC01E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88" y="1872140"/>
            <a:ext cx="1828800" cy="15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4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55CB1-EAF8-4E0E-BD45-905842BFE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02AE-9865-409D-BCB7-FA4FF773E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More routes added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AADF7-6C3B-4CDA-B784-74EBE088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28" y="935922"/>
            <a:ext cx="1828800" cy="1592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9A6B6D-DB65-414C-BB82-F9EE80452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5005"/>
            <a:ext cx="9144000" cy="24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0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FB35E9-CC85-4222-B528-A8EC5746E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5260-3969-4A3E-93CB-F0D1C7E8B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4619" y="1022633"/>
            <a:ext cx="6294121" cy="3291536"/>
          </a:xfrm>
        </p:spPr>
        <p:txBody>
          <a:bodyPr/>
          <a:lstStyle/>
          <a:p>
            <a:pPr lvl="1"/>
            <a:r>
              <a:rPr lang="en-US" dirty="0"/>
              <a:t>Sending node D -&gt; G again</a:t>
            </a:r>
          </a:p>
          <a:p>
            <a:pPr lvl="1"/>
            <a:r>
              <a:rPr lang="en-US" dirty="0"/>
              <a:t>Node E has been moved, breaking links</a:t>
            </a:r>
          </a:p>
          <a:p>
            <a:endParaRPr lang="en-US" dirty="0"/>
          </a:p>
          <a:p>
            <a:r>
              <a:rPr lang="en-US" dirty="0"/>
              <a:t>D tries </a:t>
            </a:r>
            <a:r>
              <a:rPr lang="en-US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sending</a:t>
            </a:r>
            <a:r>
              <a:rPr lang="en-US" dirty="0"/>
              <a:t> normally</a:t>
            </a:r>
          </a:p>
          <a:p>
            <a:r>
              <a:rPr lang="en-US" dirty="0"/>
              <a:t>A can’t reach E anymore, so replies with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RERR</a:t>
            </a:r>
          </a:p>
          <a:p>
            <a:r>
              <a:rPr lang="en-US" dirty="0"/>
              <a:t>A now knows no routes, so must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</a:t>
            </a:r>
          </a:p>
          <a:p>
            <a:r>
              <a:rPr lang="en-US" dirty="0"/>
              <a:t>C knows a route to G so </a:t>
            </a:r>
            <a:r>
              <a:rPr lang="en-US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replies</a:t>
            </a:r>
          </a:p>
          <a:p>
            <a:r>
              <a:rPr lang="en-US" dirty="0"/>
              <a:t>D </a:t>
            </a:r>
            <a:r>
              <a:rPr lang="en-US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sends</a:t>
            </a:r>
            <a:r>
              <a:rPr lang="en-US" dirty="0"/>
              <a:t> to G</a:t>
            </a:r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E6F946-6CEC-493A-BBDC-361C1BA9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2954180"/>
            <a:ext cx="1828800" cy="15925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1C35C0-38A2-431B-B76F-9D1D8121B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7" y="966787"/>
            <a:ext cx="1828800" cy="15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5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55CB1-EAF8-4E0E-BD45-905842BFE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02AE-9865-409D-BCB7-FA4FF773E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RERR</a:t>
            </a:r>
            <a:r>
              <a:rPr lang="en-US" dirty="0"/>
              <a:t> canceled out A-&gt;G</a:t>
            </a:r>
          </a:p>
          <a:p>
            <a:r>
              <a:rPr lang="en-US" dirty="0"/>
              <a:t>The sequence numbers changed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B4A61-EB20-4E16-9BB1-A5C9473A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77" y="795965"/>
            <a:ext cx="1828800" cy="1592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9EDB6-B9E3-4A4C-A867-396696DB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7905"/>
            <a:ext cx="9144000" cy="26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6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FB35E9-CC85-4222-B528-A8EC5746E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5260-3969-4A3E-93CB-F0D1C7E8B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4619" y="1022633"/>
            <a:ext cx="6294121" cy="3291536"/>
          </a:xfrm>
        </p:spPr>
        <p:txBody>
          <a:bodyPr/>
          <a:lstStyle/>
          <a:p>
            <a:pPr lvl="1"/>
            <a:r>
              <a:rPr lang="en-US" dirty="0"/>
              <a:t>Much shuffling, routes have almost all changed</a:t>
            </a:r>
          </a:p>
          <a:p>
            <a:endParaRPr lang="en-US" dirty="0"/>
          </a:p>
          <a:p>
            <a:r>
              <a:rPr lang="en-US" dirty="0"/>
              <a:t>Multiple route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cancellations</a:t>
            </a:r>
          </a:p>
          <a:p>
            <a:r>
              <a:rPr lang="en-US" dirty="0"/>
              <a:t>Once C receives a </a:t>
            </a:r>
            <a:r>
              <a:rPr lang="en-US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reply</a:t>
            </a:r>
            <a:r>
              <a:rPr lang="en-US" dirty="0"/>
              <a:t>, it sends out </a:t>
            </a:r>
            <a:r>
              <a:rPr lang="en-US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dirty="0"/>
              <a:t>, to the node with the lowest hop count to destination, expecting it to make it</a:t>
            </a:r>
          </a:p>
          <a:p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Floods</a:t>
            </a:r>
            <a:r>
              <a:rPr lang="en-US" dirty="0"/>
              <a:t> multiple times</a:t>
            </a:r>
          </a:p>
          <a:p>
            <a:r>
              <a:rPr lang="en-US" dirty="0"/>
              <a:t>D’s route to F is still valid though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E6F946-6CEC-493A-BBDC-361C1BA9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2954180"/>
            <a:ext cx="1828800" cy="1592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E8BDCC-9034-4AA8-9DD5-1AC2F5A75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71757" y="1147289"/>
            <a:ext cx="1828800" cy="161832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5FE203D-DCEB-4B85-83AB-D8C77936D47A}"/>
              </a:ext>
            </a:extLst>
          </p:cNvPr>
          <p:cNvSpPr/>
          <p:nvPr/>
        </p:nvSpPr>
        <p:spPr>
          <a:xfrm>
            <a:off x="800100" y="2484118"/>
            <a:ext cx="289560" cy="235773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FD367B-E410-4895-BFAF-BCC7C4068012}"/>
              </a:ext>
            </a:extLst>
          </p:cNvPr>
          <p:cNvSpPr/>
          <p:nvPr/>
        </p:nvSpPr>
        <p:spPr>
          <a:xfrm>
            <a:off x="1242060" y="1162529"/>
            <a:ext cx="289560" cy="235773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55CB1-EAF8-4E0E-BD45-905842BFE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02AE-9865-409D-BCB7-FA4FF773E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C51E4-CF38-4AAD-9ADE-EA4648798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856"/>
          <a:stretch/>
        </p:blipFill>
        <p:spPr>
          <a:xfrm>
            <a:off x="0" y="1670249"/>
            <a:ext cx="9144000" cy="34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9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Examples</a:t>
            </a:r>
          </a:p>
          <a:p>
            <a:r>
              <a:rPr lang="en-US" b="1" dirty="0">
                <a:solidFill>
                  <a:srgbClr val="005F83"/>
                </a:solidFill>
              </a:rPr>
              <a:t>Traffic Statistics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122642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Static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500 random packets sent</a:t>
            </a:r>
          </a:p>
          <a:p>
            <a:r>
              <a:rPr lang="en-US" dirty="0"/>
              <a:t>No movement, nodes remain in the same place</a:t>
            </a:r>
          </a:p>
          <a:p>
            <a:r>
              <a:rPr lang="en-US" dirty="0"/>
              <a:t>No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RERR</a:t>
            </a:r>
            <a:r>
              <a:rPr lang="en-US" dirty="0"/>
              <a:t>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1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Static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No movement</a:t>
            </a:r>
          </a:p>
          <a:p>
            <a:r>
              <a:rPr lang="en-US" dirty="0"/>
              <a:t>Propagation 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2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Mobile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500 random packets sent</a:t>
            </a:r>
          </a:p>
          <a:p>
            <a:r>
              <a:rPr lang="en-US" dirty="0"/>
              <a:t>Movement every 50 packets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4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005F83"/>
                </a:solidFill>
              </a:rPr>
              <a:t>Background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Traffic Statistics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858603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Static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Movement every 50 packets</a:t>
            </a:r>
          </a:p>
          <a:p>
            <a:r>
              <a:rPr lang="en-US" dirty="0"/>
              <a:t>Propagation 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8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64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Highly Mobile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500 random packets sent</a:t>
            </a:r>
          </a:p>
          <a:p>
            <a:r>
              <a:rPr lang="en-US" dirty="0"/>
              <a:t>Movement every 5 packets sent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8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6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Static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Movement every 50 packets sent</a:t>
            </a:r>
          </a:p>
          <a:p>
            <a:r>
              <a:rPr lang="en-US" dirty="0"/>
              <a:t>Propagation 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8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5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One-Dimensional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500 random packets sent</a:t>
            </a:r>
          </a:p>
          <a:p>
            <a:r>
              <a:rPr lang="en-US" dirty="0"/>
              <a:t>Movement every 5 packets sent</a:t>
            </a:r>
          </a:p>
          <a:p>
            <a:r>
              <a:rPr lang="en-US" dirty="0"/>
              <a:t>Nodes only move in the X direction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8" cy="34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One-Dimensional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68" y="1324930"/>
            <a:ext cx="36576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C83E08-54BC-4C69-A435-D1171B7B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98" y="1324930"/>
            <a:ext cx="3657600" cy="274320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29FC31F-B482-4137-A969-CF7645980203}"/>
              </a:ext>
            </a:extLst>
          </p:cNvPr>
          <p:cNvSpPr txBox="1">
            <a:spLocks/>
          </p:cNvSpPr>
          <p:nvPr/>
        </p:nvSpPr>
        <p:spPr>
          <a:xfrm>
            <a:off x="671758" y="928519"/>
            <a:ext cx="3657600" cy="3964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003B49"/>
                </a:solidFill>
                <a:latin typeface="Orgon Slab Medium"/>
                <a:ea typeface="+mn-ea"/>
                <a:cs typeface="Orgon Slab Medium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u="sng" dirty="0"/>
              <a:t>Two-Dimensional Network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4C0F993-7AE3-48EC-8AAD-E472C683DB50}"/>
              </a:ext>
            </a:extLst>
          </p:cNvPr>
          <p:cNvSpPr txBox="1">
            <a:spLocks/>
          </p:cNvSpPr>
          <p:nvPr/>
        </p:nvSpPr>
        <p:spPr>
          <a:xfrm>
            <a:off x="4512238" y="928519"/>
            <a:ext cx="3657600" cy="3964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003B49"/>
                </a:solidFill>
                <a:latin typeface="Orgon Slab Medium"/>
                <a:ea typeface="+mn-ea"/>
                <a:cs typeface="Orgon Slab Medium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u="sng" dirty="0"/>
              <a:t>One-Dimensional Network</a:t>
            </a:r>
          </a:p>
        </p:txBody>
      </p:sp>
    </p:spTree>
    <p:extLst>
      <p:ext uri="{BB962C8B-B14F-4D97-AF65-F5344CB8AC3E}">
        <p14:creationId xmlns:p14="http://schemas.microsoft.com/office/powerpoint/2010/main" val="3901681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Traffic Statistics</a:t>
            </a:r>
          </a:p>
          <a:p>
            <a:r>
              <a:rPr lang="en-US" b="1" dirty="0">
                <a:solidFill>
                  <a:srgbClr val="005F83"/>
                </a:solidFill>
              </a:rPr>
              <a:t>Future Work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3089451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3573FB-C3B3-4B58-ADC1-AE3095509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1014-BE17-4C52-BA45-87B4DB61D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Compare to other protocol like DSDV or DSR</a:t>
            </a:r>
          </a:p>
          <a:p>
            <a:r>
              <a:rPr lang="en-US" dirty="0"/>
              <a:t>Implement other sources of delay such as queuing</a:t>
            </a:r>
          </a:p>
        </p:txBody>
      </p:sp>
    </p:spTree>
    <p:extLst>
      <p:ext uri="{BB962C8B-B14F-4D97-AF65-F5344CB8AC3E}">
        <p14:creationId xmlns:p14="http://schemas.microsoft.com/office/powerpoint/2010/main" val="228130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Traffic Statistics</a:t>
            </a:r>
          </a:p>
          <a:p>
            <a:r>
              <a:rPr lang="en-US" dirty="0"/>
              <a:t>Future Work</a:t>
            </a:r>
          </a:p>
          <a:p>
            <a:r>
              <a:rPr lang="en-US" b="1" dirty="0">
                <a:solidFill>
                  <a:srgbClr val="005F83"/>
                </a:solidFill>
              </a:rPr>
              <a:t>Conclusions</a:t>
            </a:r>
          </a:p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3523607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3573FB-C3B3-4B58-ADC1-AE3095509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1014-BE17-4C52-BA45-87B4DB61D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Highly congested networks are a burden for any protocol</a:t>
            </a:r>
          </a:p>
          <a:p>
            <a:r>
              <a:rPr lang="en-US" dirty="0"/>
              <a:t>AODV handles link breakage with minimal overhead in simplistic cases</a:t>
            </a:r>
          </a:p>
          <a:p>
            <a:r>
              <a:rPr lang="en-US" dirty="0"/>
              <a:t>Works best when there aren’t multiple routes to choose or cancel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19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Traffic Statistics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Conclusions</a:t>
            </a:r>
          </a:p>
          <a:p>
            <a:r>
              <a:rPr lang="en-US" b="1" dirty="0">
                <a:solidFill>
                  <a:srgbClr val="005F83"/>
                </a:solidFill>
              </a:rPr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2688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AODV Routing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Routing protocol for ad-hoc wireless networks</a:t>
            </a:r>
          </a:p>
          <a:p>
            <a:r>
              <a:rPr lang="en-US" dirty="0"/>
              <a:t>Outlined in RFC 3561</a:t>
            </a:r>
            <a:endParaRPr lang="en-US" sz="1200" dirty="0"/>
          </a:p>
          <a:p>
            <a:pPr lvl="1"/>
            <a:r>
              <a:rPr lang="en-US" sz="1400" dirty="0"/>
              <a:t>C. Perkins, E. Belding-Royer, S. Das, "Ad hoc On-Demand Distance Vector (AODV) Routing", RFC 3561, July 2003. (https://www.rfc-editor.org/rfc/rfc3561.txt)</a:t>
            </a:r>
          </a:p>
          <a:p>
            <a:r>
              <a:rPr lang="en-US" dirty="0"/>
              <a:t>Utilized by </a:t>
            </a:r>
            <a:r>
              <a:rPr lang="en-US" dirty="0" err="1"/>
              <a:t>Zigbee</a:t>
            </a:r>
            <a:r>
              <a:rPr lang="en-US" dirty="0"/>
              <a:t> specification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1AFCE5-7B1C-40DE-B0B1-7080B3DF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920" y="2766879"/>
            <a:ext cx="2431205" cy="18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3573FB-C3B3-4B58-ADC1-AE3095509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1014-BE17-4C52-BA45-87B4DB61D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34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3573FB-C3B3-4B58-ADC1-AE3095509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1014-BE17-4C52-BA45-87B4DB61D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8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57BD8E-20DB-41BE-9BE5-F884A5186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AODV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75AB4-9BB2-4F9B-B536-EC1814FA5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Reactive routing protocol</a:t>
            </a:r>
          </a:p>
          <a:p>
            <a:r>
              <a:rPr lang="en-US" dirty="0"/>
              <a:t>Reduces network-wide broadcasts</a:t>
            </a:r>
          </a:p>
          <a:p>
            <a:r>
              <a:rPr lang="en-US" dirty="0"/>
              <a:t>Lower overhead</a:t>
            </a:r>
          </a:p>
          <a:p>
            <a:r>
              <a:rPr lang="en-US" dirty="0"/>
              <a:t>Discovers routes only as necessary</a:t>
            </a:r>
          </a:p>
          <a:p>
            <a:r>
              <a:rPr lang="en-US" dirty="0"/>
              <a:t>Relies on flooding for route discovery</a:t>
            </a:r>
          </a:p>
          <a:p>
            <a:r>
              <a:rPr lang="en-US" dirty="0"/>
              <a:t>Each node maintains its own route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B23B9-AF7F-4DAC-9136-9887F491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738" y="2072640"/>
            <a:ext cx="250477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AODV Route Messages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87738B-41D7-4D89-A9E9-A070E6853C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Route Request (RREQ)</a:t>
            </a:r>
          </a:p>
          <a:p>
            <a:pPr lvl="1"/>
            <a:r>
              <a:rPr lang="en-US" sz="1600" dirty="0"/>
              <a:t>Sent when a node doesn’t have a valid path to the destination, triggers flooding</a:t>
            </a:r>
          </a:p>
          <a:p>
            <a:r>
              <a:rPr lang="en-US" sz="1800" dirty="0"/>
              <a:t>Route Reply (RREPL)</a:t>
            </a:r>
          </a:p>
          <a:p>
            <a:pPr lvl="1"/>
            <a:r>
              <a:rPr lang="en-US" sz="1600" dirty="0"/>
              <a:t>Sent back to source when the destination is reached or an intermediate node has a route to the destination.</a:t>
            </a:r>
          </a:p>
          <a:p>
            <a:r>
              <a:rPr lang="en-US" sz="1800" dirty="0"/>
              <a:t>Route Error (RERR)</a:t>
            </a:r>
          </a:p>
          <a:p>
            <a:pPr lvl="1"/>
            <a:r>
              <a:rPr lang="en-US" sz="1600" dirty="0"/>
              <a:t>Send back up the path of propagation by a node when its link to the intended destination breaks</a:t>
            </a:r>
          </a:p>
          <a:p>
            <a:r>
              <a:rPr lang="en-US" sz="1800" dirty="0"/>
              <a:t>Data</a:t>
            </a:r>
          </a:p>
          <a:p>
            <a:pPr lvl="1"/>
            <a:r>
              <a:rPr lang="en-US" sz="1400" dirty="0"/>
              <a:t>Just normal packets containing actual information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57501B-7728-4B58-9DAE-DA7938DCAFAB}"/>
              </a:ext>
            </a:extLst>
          </p:cNvPr>
          <p:cNvCxnSpPr/>
          <p:nvPr/>
        </p:nvCxnSpPr>
        <p:spPr>
          <a:xfrm>
            <a:off x="3299460" y="1485900"/>
            <a:ext cx="90678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FA514A-B117-4A7C-85BB-A137BB82A182}"/>
              </a:ext>
            </a:extLst>
          </p:cNvPr>
          <p:cNvCxnSpPr/>
          <p:nvPr/>
        </p:nvCxnSpPr>
        <p:spPr>
          <a:xfrm>
            <a:off x="3147060" y="2110740"/>
            <a:ext cx="906780" cy="0"/>
          </a:xfrm>
          <a:prstGeom prst="straightConnector1">
            <a:avLst/>
          </a:prstGeom>
          <a:ln w="38100">
            <a:solidFill>
              <a:srgbClr val="0202B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9AEA83-8774-42D2-AC33-A6513A2767D5}"/>
              </a:ext>
            </a:extLst>
          </p:cNvPr>
          <p:cNvCxnSpPr/>
          <p:nvPr/>
        </p:nvCxnSpPr>
        <p:spPr>
          <a:xfrm>
            <a:off x="2887980" y="2964180"/>
            <a:ext cx="9067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2BB034-823D-45BA-8362-B3D6DEEC462F}"/>
              </a:ext>
            </a:extLst>
          </p:cNvPr>
          <p:cNvCxnSpPr/>
          <p:nvPr/>
        </p:nvCxnSpPr>
        <p:spPr>
          <a:xfrm>
            <a:off x="1645920" y="3832860"/>
            <a:ext cx="906780" cy="0"/>
          </a:xfrm>
          <a:prstGeom prst="straightConnector1">
            <a:avLst/>
          </a:prstGeom>
          <a:ln w="38100">
            <a:solidFill>
              <a:srgbClr val="5FDF4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4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754EAE-5F9B-4B16-8BE0-1E46D1E852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49514-D14A-4F9F-9BD9-641BD8BF8B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 in MATLAB, make use of high-quality GUI environment</a:t>
            </a:r>
          </a:p>
          <a:p>
            <a:r>
              <a:rPr lang="en-US" dirty="0"/>
              <a:t>Focus on resiliency throughout node movement (broken links, etc.)</a:t>
            </a:r>
          </a:p>
          <a:p>
            <a:r>
              <a:rPr lang="en-US" dirty="0"/>
              <a:t>Serve as more of a demonstration tool rather than an in-depth simulation</a:t>
            </a:r>
          </a:p>
          <a:p>
            <a:r>
              <a:rPr lang="en-US" dirty="0"/>
              <a:t>Focus on showing step-by-step progress </a:t>
            </a:r>
            <a:r>
              <a:rPr lang="en-US"/>
              <a:t>of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b="1" dirty="0">
                <a:solidFill>
                  <a:srgbClr val="005F83"/>
                </a:solidFill>
              </a:rPr>
              <a:t>Examples</a:t>
            </a:r>
          </a:p>
          <a:p>
            <a:r>
              <a:rPr lang="en-US" dirty="0"/>
              <a:t>Traffic Statistics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35813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FB35E9-CC85-4222-B528-A8EC5746E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5260-3969-4A3E-93CB-F0D1C7E8B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4619" y="1022633"/>
            <a:ext cx="6180895" cy="3291536"/>
          </a:xfrm>
        </p:spPr>
        <p:txBody>
          <a:bodyPr/>
          <a:lstStyle/>
          <a:p>
            <a:pPr lvl="1"/>
            <a:r>
              <a:rPr lang="en-US" dirty="0"/>
              <a:t>Sending node D -&gt; G</a:t>
            </a:r>
          </a:p>
          <a:p>
            <a:pPr lvl="1"/>
            <a:r>
              <a:rPr lang="en-US" dirty="0"/>
              <a:t>All routing tables start empty</a:t>
            </a:r>
          </a:p>
          <a:p>
            <a:r>
              <a:rPr lang="en-US" dirty="0"/>
              <a:t>D floods with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RREQ</a:t>
            </a:r>
            <a:endParaRPr lang="en-US" dirty="0"/>
          </a:p>
          <a:p>
            <a:r>
              <a:rPr lang="en-US" dirty="0"/>
              <a:t>G replies with </a:t>
            </a:r>
            <a:r>
              <a:rPr lang="en-US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RREPL</a:t>
            </a:r>
          </a:p>
          <a:p>
            <a:r>
              <a:rPr lang="en-US" b="1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dirty="0"/>
              <a:t> sent once route established</a:t>
            </a: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Subsequent transmissions require no new overhead</a:t>
            </a: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CB9D34-6A2A-4EBC-9927-77CB303A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3016567"/>
            <a:ext cx="1828800" cy="1592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45E8A2-99EB-4AD9-A32B-B43DA56C5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7" y="1294447"/>
            <a:ext cx="1828800" cy="15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1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55CB1-EAF8-4E0E-BD45-905842BFE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02AE-9865-409D-BCB7-FA4FF773E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Reverse routes set up during flooding</a:t>
            </a:r>
          </a:p>
          <a:p>
            <a:r>
              <a:rPr lang="en-US" dirty="0"/>
              <a:t>Forward route set up during reply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2DA36-B12F-4BB0-9AAC-53A1B43D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715" y="968140"/>
            <a:ext cx="1828800" cy="1592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33AC2-0E79-4B5C-B10E-71A26441C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8356"/>
            <a:ext cx="9144000" cy="24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4565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MDD">
      <a:dk1>
        <a:srgbClr val="509E2F"/>
      </a:dk1>
      <a:lt1>
        <a:srgbClr val="B2B4B2"/>
      </a:lt1>
      <a:dk2>
        <a:srgbClr val="509E6F"/>
      </a:dk2>
      <a:lt2>
        <a:srgbClr val="FFFFFF"/>
      </a:lt2>
      <a:accent1>
        <a:srgbClr val="78BE20"/>
      </a:accent1>
      <a:accent2>
        <a:srgbClr val="003B49"/>
      </a:accent2>
      <a:accent3>
        <a:srgbClr val="FDDA24"/>
      </a:accent3>
      <a:accent4>
        <a:srgbClr val="E87722"/>
      </a:accent4>
      <a:accent5>
        <a:srgbClr val="2DCCD3"/>
      </a:accent5>
      <a:accent6>
        <a:srgbClr val="005F83"/>
      </a:accent6>
      <a:hlink>
        <a:srgbClr val="2BC3C9"/>
      </a:hlink>
      <a:folHlink>
        <a:srgbClr val="E062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621</Words>
  <Application>Microsoft Office PowerPoint</Application>
  <PresentationFormat>On-screen Show (16:9)</PresentationFormat>
  <Paragraphs>150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Encode Sans Normal Black</vt:lpstr>
      <vt:lpstr>Lucida Grande</vt:lpstr>
      <vt:lpstr>Orgon Slab</vt:lpstr>
      <vt:lpstr>Orgon Slab ExtraLight</vt:lpstr>
      <vt:lpstr>Orgon Slab Light</vt:lpstr>
      <vt:lpstr>Orgon Slab Medium</vt:lpstr>
      <vt:lpstr>1_Custom Design</vt:lpstr>
      <vt:lpstr>2_Custom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AODV MATLAB</dc:title>
  <dc:creator>Stuart Miller</dc:creator>
  <cp:lastModifiedBy>Miller, Stuart (S&amp;T-Student)</cp:lastModifiedBy>
  <cp:revision>49</cp:revision>
  <dcterms:created xsi:type="dcterms:W3CDTF">2014-10-14T00:51:43Z</dcterms:created>
  <dcterms:modified xsi:type="dcterms:W3CDTF">2018-04-30T03:19:33Z</dcterms:modified>
</cp:coreProperties>
</file>