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9" r:id="rId5"/>
    <p:sldId id="261" r:id="rId6"/>
    <p:sldId id="264" r:id="rId7"/>
    <p:sldId id="263" r:id="rId8"/>
    <p:sldId id="267" r:id="rId9"/>
    <p:sldId id="270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6BC59-0066-49B2-A386-33CEBB9D3BA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1F9A-7E46-472C-83BD-5B095FAF2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EC9C7-1CA5-4F0A-A098-4F97ADAB24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93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EC9C7-1CA5-4F0A-A098-4F97ADAB24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88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2BBC4-8FCA-436D-8102-54F03D62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7454B-BA19-4404-90A4-A189F79B7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85AB-B049-408F-BAD6-7A625E55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EA4F2-0A94-4D09-96D6-5B0B7B36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1A19A-A864-4968-BCE3-B6A4F37C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1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038B3-B152-4FF9-8A74-2181CFD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EE730-7F9C-43E4-AFFC-CF1001AC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6564A-71F3-4148-98AC-9E43C37F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64B08-1787-4316-AF9A-2AB2B113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81475-1264-493A-AF47-10964C00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37212-27CC-48D8-B307-D9A34B44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A546A-67DE-4434-AF9F-FD90C0CC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DE409-CE8B-4327-9827-A262CDC1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FF8B1-1131-4303-9EB6-ECE6CBE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12251-1206-4CE3-B08A-5F229C31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5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35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1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77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2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44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13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7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669A-FC0F-4B91-9C4E-D1BFAA56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43AF0-BCDD-4917-9EE5-6EC702F8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180C9-8438-4826-946C-3F09A4F6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D6578-7732-469B-AC0B-0A584CE2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12F6C-A78D-49E2-947E-C54A9F7C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8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4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57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1441-C49C-4475-8727-869F5E4A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5DAF1-2F28-4E0D-BC7A-D15D038C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FE39C-C532-40DC-AA17-5B5679C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4F4FF-7F99-482A-B927-CC089CC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DD46C-F82F-436C-AEA9-EFFFF381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A5C9C-0813-418F-B394-75D25C48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A3A7B-1139-4419-923E-A507E6076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76597-B344-4A44-AF8F-E87923CE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EA836-0A6D-4EF2-B545-48882332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CE6A4-1FA1-4B16-91D6-174217F8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EA258-E2D0-4A7D-A963-0FD22A43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6FBB-0752-4C4A-9E53-4E994F8C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A674F-67F3-4A6A-A530-D69C4467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FC3C2-B706-4B12-82EC-320A167C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031FB-CCE3-486D-84DE-6A97CE80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7B0E58-B498-491C-93B1-E36BE07AB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5BCD8-6823-4C89-AF33-F8A7D87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ADFA34-A46A-4F1B-B90E-88A36A5F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A8574E-3619-4BA6-99BB-9EB0F7C6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D1F7-E3E7-4C42-BEC7-F856E5B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F310B-7800-4054-A0D2-838F60C8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A064F7-73E1-488A-9BB1-14B36A6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E97D4C-20DB-43BE-A0B9-E6110C9B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0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D15FE-EDCC-43BF-A4EE-AFE30764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EE4227-5709-4B51-831D-88FE2D9C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73BCC-B7FE-42F3-A0B0-9C3EAAAB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2EEF3-0B39-4687-80C8-ED5D8355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B2F58-DA80-4E73-B41C-9252926F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BEF6F-9C6C-468F-857C-479CDB47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2DC11-3420-4894-A895-315C0199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75E38-71AD-4A6E-8066-FEA3CBD9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E39B9-7080-46BD-9C05-5A3B9E6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7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6DE3F-DDF5-4341-BB0A-7A7FF0F3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57B90-A49B-4F33-BF81-75CB072CB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52AB5-5781-4DE1-B734-73D95AA0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89924-2D0A-40D2-8E3E-4A67102D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6E942-6BA6-4637-A3D6-D397493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DF50A-D989-4994-A52D-E2BD69D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E9611-9514-409B-A45B-22806384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ABC59-FB1C-48DD-8CDF-C0EDA9D7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E3B1-79AD-4D9A-9F15-8604B40E2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5102-D278-4DE2-8F39-2C77C76D485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892D-28F7-419F-B884-7E7FACC0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42302-0194-4DE1-AB58-A3082798B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7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44F4-8239-4FBA-BAF8-1D7BA70E951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11.png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11.png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5">
            <a:grayscl/>
          </a:blip>
          <a:srcRect l="10634" b="29966"/>
          <a:stretch>
            <a:fillRect/>
          </a:stretch>
        </p:blipFill>
        <p:spPr>
          <a:xfrm rot="9709526" flipH="1">
            <a:off x="-1065917" y="-450396"/>
            <a:ext cx="5820008" cy="5903817"/>
          </a:xfrm>
          <a:custGeom>
            <a:avLst/>
            <a:gdLst>
              <a:gd name="connsiteX0" fmla="*/ 1938173 w 5820008"/>
              <a:gd name="connsiteY0" fmla="*/ 5903817 h 5903817"/>
              <a:gd name="connsiteX1" fmla="*/ 5820008 w 5820008"/>
              <a:gd name="connsiteY1" fmla="*/ 4629444 h 5903817"/>
              <a:gd name="connsiteX2" fmla="*/ 5820008 w 5820008"/>
              <a:gd name="connsiteY2" fmla="*/ 0 h 5903817"/>
              <a:gd name="connsiteX3" fmla="*/ 0 w 5820008"/>
              <a:gd name="connsiteY3" fmla="*/ 0 h 59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08" h="5903817">
                <a:moveTo>
                  <a:pt x="1938173" y="5903817"/>
                </a:moveTo>
                <a:lnTo>
                  <a:pt x="5820008" y="4629444"/>
                </a:lnTo>
                <a:lnTo>
                  <a:pt x="5820008" y="0"/>
                </a:lnTo>
                <a:lnTo>
                  <a:pt x="0" y="0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031223" y="11010"/>
            <a:ext cx="2160777" cy="2796943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43" y="2272402"/>
            <a:ext cx="4494660" cy="4609263"/>
          </a:xfrm>
          <a:prstGeom prst="rect">
            <a:avLst/>
          </a:prstGeom>
        </p:spPr>
      </p:pic>
      <p:pic>
        <p:nvPicPr>
          <p:cNvPr id="5960" name="图片 59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758659" y="1031769"/>
            <a:ext cx="1063421" cy="683444"/>
          </a:xfrm>
          <a:prstGeom prst="rect">
            <a:avLst/>
          </a:prstGeom>
        </p:spPr>
      </p:pic>
      <p:pic>
        <p:nvPicPr>
          <p:cNvPr id="5962" name="图片 59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45" y="4406724"/>
            <a:ext cx="1189129" cy="1249872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68048" y="937846"/>
            <a:ext cx="2353976" cy="5209517"/>
            <a:chOff x="5768048" y="937846"/>
            <a:chExt cx="2353976" cy="5209517"/>
          </a:xfrm>
        </p:grpSpPr>
        <p:grpSp>
          <p:nvGrpSpPr>
            <p:cNvPr id="6020" name="组合 6019"/>
            <p:cNvGrpSpPr/>
            <p:nvPr/>
          </p:nvGrpSpPr>
          <p:grpSpPr>
            <a:xfrm>
              <a:off x="5768048" y="937846"/>
              <a:ext cx="2353976" cy="520951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10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4682"/>
                          </a14:imgEffect>
                          <a14:imgEffect>
                            <a14:saturation sat="28000"/>
                          </a14:imgEffect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012" name="组合 6011"/>
            <p:cNvGrpSpPr/>
            <p:nvPr/>
          </p:nvGrpSpPr>
          <p:grpSpPr>
            <a:xfrm>
              <a:off x="6022860" y="1763607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89903" y="1763607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89903" y="2523814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110" y="1763607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013" name="组合 6012"/>
            <p:cNvGrpSpPr/>
            <p:nvPr/>
          </p:nvGrpSpPr>
          <p:grpSpPr>
            <a:xfrm>
              <a:off x="6022860" y="3511246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4" name="文本框 6013"/>
          <p:cNvSpPr txBox="1"/>
          <p:nvPr/>
        </p:nvSpPr>
        <p:spPr>
          <a:xfrm>
            <a:off x="5783275" y="1554922"/>
            <a:ext cx="2215991" cy="21236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遇</a:t>
            </a:r>
            <a:endParaRPr lang="en-US" altLang="zh-CN" sz="66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见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15" name="文本框 6014"/>
          <p:cNvSpPr txBox="1"/>
          <p:nvPr/>
        </p:nvSpPr>
        <p:spPr>
          <a:xfrm>
            <a:off x="6660664" y="3219577"/>
            <a:ext cx="1092769" cy="21236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李</a:t>
            </a:r>
            <a:endParaRPr lang="en-US" altLang="zh-CN" sz="66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白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49014" flipH="1" flipV="1">
            <a:off x="3824513" y="1049701"/>
            <a:ext cx="2170413" cy="2809416"/>
          </a:xfrm>
          <a:prstGeom prst="rect">
            <a:avLst/>
          </a:prstGeom>
        </p:spPr>
      </p:pic>
      <p:sp>
        <p:nvSpPr>
          <p:cNvPr id="6016" name="文本框 6015"/>
          <p:cNvSpPr txBox="1"/>
          <p:nvPr/>
        </p:nvSpPr>
        <p:spPr>
          <a:xfrm>
            <a:off x="7615152" y="2447373"/>
            <a:ext cx="461665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cs typeface="+mn-ea"/>
                <a:sym typeface="+mn-lt"/>
              </a:rPr>
              <a:t>汇报人：吴谢缘 方锦琰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F555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33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4" grpId="0"/>
      <p:bldP spid="60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368" y="914718"/>
            <a:ext cx="208048" cy="86994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778883" y="584777"/>
            <a:ext cx="1164716" cy="1164716"/>
            <a:chOff x="6289903" y="1763607"/>
            <a:chExt cx="1520414" cy="1520414"/>
          </a:xfrm>
        </p:grpSpPr>
        <p:sp>
          <p:nvSpPr>
            <p:cNvPr id="7" name="矩形 6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3"/>
              <a:endCxn id="7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  <a:endCxn id="7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185652" y="584777"/>
            <a:ext cx="1164716" cy="1164716"/>
            <a:chOff x="6289903" y="1763607"/>
            <a:chExt cx="1520414" cy="1520414"/>
          </a:xfrm>
        </p:grpSpPr>
        <p:sp>
          <p:nvSpPr>
            <p:cNvPr id="13" name="矩形 12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3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0"/>
              <a:endCxn id="13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4733588" y="514439"/>
            <a:ext cx="1302118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40357" y="514439"/>
            <a:ext cx="1302118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71412" y="914717"/>
            <a:ext cx="208048" cy="86994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>
            <a:grayscl/>
          </a:blip>
          <a:srcRect l="756"/>
          <a:stretch>
            <a:fillRect/>
          </a:stretch>
        </p:blipFill>
        <p:spPr>
          <a:xfrm rot="11600511" flipH="1" flipV="1">
            <a:off x="-680591" y="-59101"/>
            <a:ext cx="4933559" cy="6434701"/>
          </a:xfrm>
          <a:custGeom>
            <a:avLst/>
            <a:gdLst>
              <a:gd name="connsiteX0" fmla="*/ 0 w 4933559"/>
              <a:gd name="connsiteY0" fmla="*/ 556523 h 6434701"/>
              <a:gd name="connsiteX1" fmla="*/ 2346599 w 4933559"/>
              <a:gd name="connsiteY1" fmla="*/ 0 h 6434701"/>
              <a:gd name="connsiteX2" fmla="*/ 4779454 w 4933559"/>
              <a:gd name="connsiteY2" fmla="*/ 0 h 6434701"/>
              <a:gd name="connsiteX3" fmla="*/ 4933559 w 4933559"/>
              <a:gd name="connsiteY3" fmla="*/ 649788 h 6434701"/>
              <a:gd name="connsiteX4" fmla="*/ 4933559 w 4933559"/>
              <a:gd name="connsiteY4" fmla="*/ 6434701 h 6434701"/>
              <a:gd name="connsiteX5" fmla="*/ 1394077 w 4933559"/>
              <a:gd name="connsiteY5" fmla="*/ 6434701 h 64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59" h="6434701">
                <a:moveTo>
                  <a:pt x="0" y="556523"/>
                </a:moveTo>
                <a:lnTo>
                  <a:pt x="2346599" y="0"/>
                </a:lnTo>
                <a:lnTo>
                  <a:pt x="4779454" y="0"/>
                </a:lnTo>
                <a:lnTo>
                  <a:pt x="4933559" y="649788"/>
                </a:lnTo>
                <a:lnTo>
                  <a:pt x="4933559" y="6434701"/>
                </a:lnTo>
                <a:lnTo>
                  <a:pt x="1394077" y="6434701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4" name="组合 23"/>
          <p:cNvGrpSpPr/>
          <p:nvPr/>
        </p:nvGrpSpPr>
        <p:grpSpPr>
          <a:xfrm>
            <a:off x="1477178" y="2194969"/>
            <a:ext cx="811790" cy="4158939"/>
            <a:chOff x="7210222" y="3140035"/>
            <a:chExt cx="1770664" cy="3272488"/>
          </a:xfrm>
        </p:grpSpPr>
        <p:sp>
          <p:nvSpPr>
            <p:cNvPr id="22" name="矩形 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69541" y="2149771"/>
            <a:ext cx="811790" cy="4158939"/>
            <a:chOff x="7210222" y="3140035"/>
            <a:chExt cx="1770664" cy="3272488"/>
          </a:xfrm>
        </p:grpSpPr>
        <p:sp>
          <p:nvSpPr>
            <p:cNvPr id="39" name="矩形 3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0021" y="2149769"/>
            <a:ext cx="811790" cy="4158939"/>
            <a:chOff x="7210222" y="3140035"/>
            <a:chExt cx="1770664" cy="3272488"/>
          </a:xfrm>
        </p:grpSpPr>
        <p:sp>
          <p:nvSpPr>
            <p:cNvPr id="42" name="矩形 4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61029" y="2194969"/>
            <a:ext cx="811790" cy="4158939"/>
            <a:chOff x="7210222" y="3140035"/>
            <a:chExt cx="1770664" cy="3272488"/>
          </a:xfrm>
        </p:grpSpPr>
        <p:sp>
          <p:nvSpPr>
            <p:cNvPr id="48" name="矩形 4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581845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选题动机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63094" y="2595213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软件需求与设计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185892" y="25952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技术难点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057630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总结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10299077" y="4407772"/>
            <a:ext cx="1892923" cy="24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6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0" grpId="0"/>
      <p:bldP spid="51" grpId="0"/>
      <p:bldP spid="52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图片 94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400000">
            <a:off x="62749" y="-86198"/>
            <a:ext cx="6870233" cy="70426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42339" y="0"/>
            <a:ext cx="5896708" cy="6857999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9390185" y="3231289"/>
            <a:ext cx="2801815" cy="36267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0121" y="565426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选题动机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4982" y="1088646"/>
            <a:ext cx="466031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——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为“教育游戏”改头换面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96604" y="1980851"/>
            <a:ext cx="496819" cy="3681046"/>
            <a:chOff x="5558267" y="1946031"/>
            <a:chExt cx="707829" cy="368104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558267" y="1946031"/>
              <a:ext cx="0" cy="2332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66096" y="1946031"/>
              <a:ext cx="0" cy="368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005406" y="1896171"/>
            <a:ext cx="1292662" cy="401648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市场上现有的教育类游戏缺乏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功能性和互动性，难以达到预期的目的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06564" y="1883872"/>
            <a:ext cx="1292662" cy="387500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希望将知识进行移植，通过剧情和游戏方式完成教育目的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97967" y="1946031"/>
            <a:ext cx="501515" cy="3681046"/>
            <a:chOff x="7180385" y="1946031"/>
            <a:chExt cx="707829" cy="368104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180385" y="1946031"/>
              <a:ext cx="0" cy="2332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88214" y="1946031"/>
              <a:ext cx="0" cy="368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 flipH="1">
            <a:off x="5407269" y="1065200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9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1" grpId="0" uiExpand="1" build="p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61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690" y="347023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软件需求与设计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60838" y="846797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5269" y="911696"/>
            <a:ext cx="4366846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改变玩家对于李白的刻板印象，关卡难度偏简单，以科教目的为主，不需要过多操作。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41" name="图片 7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4383253" y="0"/>
            <a:ext cx="7808747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sharpenSoften amount="-100000"/>
                      </a14:imgEffect>
                      <a14:imgEffect>
                        <a14:colorTemperature colorTemp="5300"/>
                      </a14:imgEffect>
                      <a14:imgEffect>
                        <a14:saturation sat="0"/>
                      </a14:imgEffect>
                      <a14:imgEffect>
                        <a14:brightnessContrast bright="18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8540" y="870243"/>
            <a:ext cx="5195780" cy="1561741"/>
            <a:chOff x="6508540" y="870243"/>
            <a:chExt cx="5195780" cy="1561741"/>
          </a:xfrm>
        </p:grpSpPr>
        <p:sp>
          <p:nvSpPr>
            <p:cNvPr id="9" name="文本框 8"/>
            <p:cNvSpPr txBox="1"/>
            <p:nvPr/>
          </p:nvSpPr>
          <p:spPr>
            <a:xfrm>
              <a:off x="6508540" y="870243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剧情设计方面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08540" y="1444967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508540" y="1558027"/>
              <a:ext cx="5195780" cy="87395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■ 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定义故事发生在一次古代的文学课堂上，夫子带学生穿越时空去认识真实的李白。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08539" y="2745936"/>
            <a:ext cx="5283245" cy="2303611"/>
            <a:chOff x="6508539" y="2745936"/>
            <a:chExt cx="5283245" cy="2303611"/>
          </a:xfrm>
        </p:grpSpPr>
        <p:sp>
          <p:nvSpPr>
            <p:cNvPr id="12" name="文本框 11"/>
            <p:cNvSpPr txBox="1"/>
            <p:nvPr/>
          </p:nvSpPr>
          <p:spPr>
            <a:xfrm>
              <a:off x="6508540" y="2745936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关卡设计方面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6508540" y="3320660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508539" y="3433720"/>
              <a:ext cx="5283245" cy="161582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■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《</a:t>
              </a: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月下独酌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考虑到诗句中的“影子”，本关将实现手影游戏，锻炼玩家的想象力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08540" y="4586459"/>
            <a:ext cx="5497930" cy="2262157"/>
            <a:chOff x="6508540" y="4586459"/>
            <a:chExt cx="5497930" cy="2262157"/>
          </a:xfrm>
        </p:grpSpPr>
        <p:sp>
          <p:nvSpPr>
            <p:cNvPr id="15" name="文本框 14"/>
            <p:cNvSpPr txBox="1"/>
            <p:nvPr/>
          </p:nvSpPr>
          <p:spPr>
            <a:xfrm>
              <a:off x="6508540" y="4586459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08540" y="4817291"/>
              <a:ext cx="5497930" cy="20313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■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《</a:t>
              </a: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赠汪伦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设计阻碍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——</a:t>
              </a: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漩涡，要求玩家在固定时间内完成棋类游戏以“拯救”李白，既锻炼思维能力也能使其获得成就感，符合教育理念“皮格马利翁”效应。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503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9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4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4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4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uiExpand="1" build="p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5692" y="-36512"/>
            <a:ext cx="8358555" cy="8297478"/>
            <a:chOff x="1875692" y="-36512"/>
            <a:chExt cx="8358555" cy="8297478"/>
          </a:xfrm>
        </p:grpSpPr>
        <p:grpSp>
          <p:nvGrpSpPr>
            <p:cNvPr id="6" name="组合 5"/>
            <p:cNvGrpSpPr/>
            <p:nvPr/>
          </p:nvGrpSpPr>
          <p:grpSpPr>
            <a:xfrm>
              <a:off x="1875692" y="-36512"/>
              <a:ext cx="8358555" cy="6857999"/>
              <a:chOff x="7210222" y="3140035"/>
              <a:chExt cx="1770664" cy="327248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4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5591"/>
                          </a14:imgEffect>
                          <a14:imgEffect>
                            <a14:saturation sat="28000"/>
                          </a14:imgEffect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652525" y="383058"/>
              <a:ext cx="430887" cy="787790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72971" y="285404"/>
              <a:ext cx="430887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 rot="10800000" flipV="1">
            <a:off x="7834710" y="1217856"/>
            <a:ext cx="4357290" cy="5640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0" y="3135378"/>
            <a:ext cx="1875692" cy="2427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16235" y="1228968"/>
            <a:ext cx="290905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技术难点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888972" y="1800756"/>
            <a:ext cx="3005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27960" y="2124763"/>
            <a:ext cx="2927404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■ 基础场景构建和场景切换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27960" y="2744939"/>
            <a:ext cx="180215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■人物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对话交互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59BB8A-C7F3-4AC8-A4C6-CE5D71186FDD}"/>
              </a:ext>
            </a:extLst>
          </p:cNvPr>
          <p:cNvSpPr txBox="1"/>
          <p:nvPr/>
        </p:nvSpPr>
        <p:spPr>
          <a:xfrm>
            <a:off x="4927960" y="3360836"/>
            <a:ext cx="25157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■关卡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的代码实现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DCEB2D-8C3A-4D9B-AD0F-E1C33EFCF5E8}"/>
              </a:ext>
            </a:extLst>
          </p:cNvPr>
          <p:cNvSpPr txBox="1"/>
          <p:nvPr/>
        </p:nvSpPr>
        <p:spPr>
          <a:xfrm>
            <a:off x="4927960" y="3980008"/>
            <a:ext cx="25157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■关卡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的代码实现</a:t>
            </a:r>
          </a:p>
        </p:txBody>
      </p:sp>
    </p:spTree>
    <p:extLst>
      <p:ext uri="{BB962C8B-B14F-4D97-AF65-F5344CB8AC3E}">
        <p14:creationId xmlns:p14="http://schemas.microsoft.com/office/powerpoint/2010/main" val="245241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1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p"/>
      <p:bldP spid="17" grpId="0" uiExpand="1" build="p"/>
      <p:bldP spid="14" grpId="0" uiExpand="1" build="p"/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810512">
            <a:off x="371182" y="-722953"/>
            <a:ext cx="4415390" cy="60519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6531" y="1298153"/>
            <a:ext cx="8393653" cy="4158939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 flipV="1">
            <a:off x="8203046" y="3643737"/>
            <a:ext cx="2801815" cy="362671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78559" y="1688278"/>
            <a:ext cx="4423779" cy="830997"/>
            <a:chOff x="2878559" y="1688278"/>
            <a:chExt cx="4423779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3673242" y="1688278"/>
              <a:ext cx="2940366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场景切换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    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对话交互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878559" y="2103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613608" y="2103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8EEA36F-6877-43C3-B218-8FA993C2226D}"/>
              </a:ext>
            </a:extLst>
          </p:cNvPr>
          <p:cNvSpPr/>
          <p:nvPr/>
        </p:nvSpPr>
        <p:spPr>
          <a:xfrm>
            <a:off x="996531" y="2479810"/>
            <a:ext cx="4337814" cy="17049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场景切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换部分，最开始打算使用按钮进行场景切换，但是考虑到按钮过多降低了游戏的流畅性，便采用了对文字流程和小游戏分别设置场景切换条件。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249F9F-607F-4A71-85B6-6172F4E009FB}"/>
              </a:ext>
            </a:extLst>
          </p:cNvPr>
          <p:cNvSpPr/>
          <p:nvPr/>
        </p:nvSpPr>
        <p:spPr>
          <a:xfrm>
            <a:off x="5143425" y="3540036"/>
            <a:ext cx="4337814" cy="128945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对话交互部分将人物姓名和对话内容以及旁白分开，将文本格式和代码进行了配合处理，逐行读取文字。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602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94753" y="1298153"/>
            <a:ext cx="8393653" cy="4158939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64878" y="1597967"/>
            <a:ext cx="3804206" cy="830997"/>
            <a:chOff x="4564878" y="1597967"/>
            <a:chExt cx="3804206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5428718" y="1597967"/>
              <a:ext cx="2940366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关卡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F0502020204030204"/>
                  <a:cs typeface="+mn-ea"/>
                  <a:sym typeface="+mn-lt"/>
                </a:rPr>
                <a:t>     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关卡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564878" y="2011700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554203" y="2013465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318A6EE-A697-41BF-835B-DB1CDFAC53CC}"/>
              </a:ext>
            </a:extLst>
          </p:cNvPr>
          <p:cNvSpPr/>
          <p:nvPr/>
        </p:nvSpPr>
        <p:spPr>
          <a:xfrm>
            <a:off x="2339780" y="2342289"/>
            <a:ext cx="4200159" cy="211852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由于对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unity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的认知不足，一开始我认为可以直接使用代码在本地文件夹中寻找图片资源。通过查阅资料得知可以采用图片数组的形式进行手影的切换。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6494BC-FA9D-49AE-A6C9-8A07242787FD}"/>
              </a:ext>
            </a:extLst>
          </p:cNvPr>
          <p:cNvSpPr/>
          <p:nvPr/>
        </p:nvSpPr>
        <p:spPr>
          <a:xfrm>
            <a:off x="6491579" y="3672655"/>
            <a:ext cx="4178178" cy="17049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关卡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的棋子游戏代码是难点之一，尽管游戏界面有些简陋，但是实现了期望的功能。其中判断棋子是否可落函数和棋子移动函数是实现功能的重要代码。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1741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73386" flipH="1" flipV="1">
            <a:off x="7602364" y="206267"/>
            <a:ext cx="2801815" cy="362671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3774" y="2783679"/>
            <a:ext cx="12219547" cy="4074321"/>
            <a:chOff x="-13774" y="2783679"/>
            <a:chExt cx="12219547" cy="4568523"/>
          </a:xfrm>
        </p:grpSpPr>
        <p:sp>
          <p:nvSpPr>
            <p:cNvPr id="16" name="矩形 15"/>
            <p:cNvSpPr/>
            <p:nvPr/>
          </p:nvSpPr>
          <p:spPr>
            <a:xfrm rot="5400000">
              <a:off x="3842770" y="-1059089"/>
              <a:ext cx="4520235" cy="12205771"/>
            </a:xfrm>
            <a:custGeom>
              <a:avLst/>
              <a:gdLst>
                <a:gd name="connsiteX0" fmla="*/ 0 w 4353502"/>
                <a:gd name="connsiteY0" fmla="*/ 0 h 12205771"/>
                <a:gd name="connsiteX1" fmla="*/ 4353502 w 4353502"/>
                <a:gd name="connsiteY1" fmla="*/ 0 h 12205771"/>
                <a:gd name="connsiteX2" fmla="*/ 4353502 w 4353502"/>
                <a:gd name="connsiteY2" fmla="*/ 12205771 h 12205771"/>
                <a:gd name="connsiteX3" fmla="*/ 0 w 4353502"/>
                <a:gd name="connsiteY3" fmla="*/ 12205771 h 12205771"/>
                <a:gd name="connsiteX4" fmla="*/ 0 w 4353502"/>
                <a:gd name="connsiteY4" fmla="*/ 0 h 12205771"/>
                <a:gd name="connsiteX0" fmla="*/ 215743 w 4569245"/>
                <a:gd name="connsiteY0" fmla="*/ 0 h 12205771"/>
                <a:gd name="connsiteX1" fmla="*/ 4569245 w 4569245"/>
                <a:gd name="connsiteY1" fmla="*/ 0 h 12205771"/>
                <a:gd name="connsiteX2" fmla="*/ 4569245 w 4569245"/>
                <a:gd name="connsiteY2" fmla="*/ 12205771 h 12205771"/>
                <a:gd name="connsiteX3" fmla="*/ 215743 w 4569245"/>
                <a:gd name="connsiteY3" fmla="*/ 12205771 h 12205771"/>
                <a:gd name="connsiteX4" fmla="*/ 215743 w 4569245"/>
                <a:gd name="connsiteY4" fmla="*/ 0 h 12205771"/>
                <a:gd name="connsiteX0" fmla="*/ 166733 w 4520235"/>
                <a:gd name="connsiteY0" fmla="*/ 0 h 12205771"/>
                <a:gd name="connsiteX1" fmla="*/ 4520235 w 4520235"/>
                <a:gd name="connsiteY1" fmla="*/ 0 h 12205771"/>
                <a:gd name="connsiteX2" fmla="*/ 4520235 w 4520235"/>
                <a:gd name="connsiteY2" fmla="*/ 12205771 h 12205771"/>
                <a:gd name="connsiteX3" fmla="*/ 166733 w 4520235"/>
                <a:gd name="connsiteY3" fmla="*/ 12205771 h 12205771"/>
                <a:gd name="connsiteX4" fmla="*/ 166733 w 4520235"/>
                <a:gd name="connsiteY4" fmla="*/ 0 h 1220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0235" h="12205771">
                  <a:moveTo>
                    <a:pt x="166733" y="0"/>
                  </a:moveTo>
                  <a:lnTo>
                    <a:pt x="4520235" y="0"/>
                  </a:lnTo>
                  <a:lnTo>
                    <a:pt x="4520235" y="12205771"/>
                  </a:lnTo>
                  <a:lnTo>
                    <a:pt x="166733" y="12205771"/>
                  </a:lnTo>
                  <a:cubicBezTo>
                    <a:pt x="-318690" y="9209626"/>
                    <a:pt x="437666" y="4136323"/>
                    <a:pt x="1667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3819833" y="-1019965"/>
              <a:ext cx="4538560" cy="12205774"/>
            </a:xfrm>
            <a:custGeom>
              <a:avLst/>
              <a:gdLst>
                <a:gd name="connsiteX0" fmla="*/ 0 w 4353502"/>
                <a:gd name="connsiteY0" fmla="*/ 0 h 12205771"/>
                <a:gd name="connsiteX1" fmla="*/ 4353502 w 4353502"/>
                <a:gd name="connsiteY1" fmla="*/ 0 h 12205771"/>
                <a:gd name="connsiteX2" fmla="*/ 4353502 w 4353502"/>
                <a:gd name="connsiteY2" fmla="*/ 12205771 h 12205771"/>
                <a:gd name="connsiteX3" fmla="*/ 0 w 4353502"/>
                <a:gd name="connsiteY3" fmla="*/ 12205771 h 12205771"/>
                <a:gd name="connsiteX4" fmla="*/ 0 w 4353502"/>
                <a:gd name="connsiteY4" fmla="*/ 0 h 12205771"/>
                <a:gd name="connsiteX0" fmla="*/ 210724 w 4564226"/>
                <a:gd name="connsiteY0" fmla="*/ 0 h 12205771"/>
                <a:gd name="connsiteX1" fmla="*/ 4564226 w 4564226"/>
                <a:gd name="connsiteY1" fmla="*/ 0 h 12205771"/>
                <a:gd name="connsiteX2" fmla="*/ 4564226 w 4564226"/>
                <a:gd name="connsiteY2" fmla="*/ 12205771 h 12205771"/>
                <a:gd name="connsiteX3" fmla="*/ 210724 w 4564226"/>
                <a:gd name="connsiteY3" fmla="*/ 12205771 h 12205771"/>
                <a:gd name="connsiteX4" fmla="*/ 210724 w 4564226"/>
                <a:gd name="connsiteY4" fmla="*/ 0 h 12205771"/>
                <a:gd name="connsiteX0" fmla="*/ 265915 w 4619417"/>
                <a:gd name="connsiteY0" fmla="*/ 0 h 12205771"/>
                <a:gd name="connsiteX1" fmla="*/ 4619417 w 4619417"/>
                <a:gd name="connsiteY1" fmla="*/ 0 h 12205771"/>
                <a:gd name="connsiteX2" fmla="*/ 4619417 w 4619417"/>
                <a:gd name="connsiteY2" fmla="*/ 12205771 h 12205771"/>
                <a:gd name="connsiteX3" fmla="*/ 265915 w 4619417"/>
                <a:gd name="connsiteY3" fmla="*/ 12205771 h 12205771"/>
                <a:gd name="connsiteX4" fmla="*/ 265915 w 4619417"/>
                <a:gd name="connsiteY4" fmla="*/ 0 h 12205771"/>
                <a:gd name="connsiteX0" fmla="*/ 215021 w 4568523"/>
                <a:gd name="connsiteY0" fmla="*/ 0 h 12205771"/>
                <a:gd name="connsiteX1" fmla="*/ 4568523 w 4568523"/>
                <a:gd name="connsiteY1" fmla="*/ 0 h 12205771"/>
                <a:gd name="connsiteX2" fmla="*/ 4568523 w 4568523"/>
                <a:gd name="connsiteY2" fmla="*/ 12205771 h 12205771"/>
                <a:gd name="connsiteX3" fmla="*/ 215021 w 4568523"/>
                <a:gd name="connsiteY3" fmla="*/ 12205771 h 12205771"/>
                <a:gd name="connsiteX4" fmla="*/ 215021 w 4568523"/>
                <a:gd name="connsiteY4" fmla="*/ 0 h 12205771"/>
                <a:gd name="connsiteX0" fmla="*/ 226135 w 4579637"/>
                <a:gd name="connsiteY0" fmla="*/ 0 h 12205771"/>
                <a:gd name="connsiteX1" fmla="*/ 4579637 w 4579637"/>
                <a:gd name="connsiteY1" fmla="*/ 0 h 12205771"/>
                <a:gd name="connsiteX2" fmla="*/ 4579637 w 4579637"/>
                <a:gd name="connsiteY2" fmla="*/ 12205771 h 12205771"/>
                <a:gd name="connsiteX3" fmla="*/ 226135 w 4579637"/>
                <a:gd name="connsiteY3" fmla="*/ 12205771 h 12205771"/>
                <a:gd name="connsiteX4" fmla="*/ 226135 w 4579637"/>
                <a:gd name="connsiteY4" fmla="*/ 0 h 12205771"/>
                <a:gd name="connsiteX0" fmla="*/ 208020 w 4584100"/>
                <a:gd name="connsiteY0" fmla="*/ 0 h 12205771"/>
                <a:gd name="connsiteX1" fmla="*/ 4584100 w 4584100"/>
                <a:gd name="connsiteY1" fmla="*/ 0 h 12205771"/>
                <a:gd name="connsiteX2" fmla="*/ 4584100 w 4584100"/>
                <a:gd name="connsiteY2" fmla="*/ 12205771 h 12205771"/>
                <a:gd name="connsiteX3" fmla="*/ 230598 w 4584100"/>
                <a:gd name="connsiteY3" fmla="*/ 12205771 h 12205771"/>
                <a:gd name="connsiteX4" fmla="*/ 208020 w 4584100"/>
                <a:gd name="connsiteY4" fmla="*/ 0 h 12205771"/>
                <a:gd name="connsiteX0" fmla="*/ 226134 w 4602214"/>
                <a:gd name="connsiteY0" fmla="*/ 0 h 12205774"/>
                <a:gd name="connsiteX1" fmla="*/ 4602214 w 4602214"/>
                <a:gd name="connsiteY1" fmla="*/ 0 h 12205774"/>
                <a:gd name="connsiteX2" fmla="*/ 4602214 w 4602214"/>
                <a:gd name="connsiteY2" fmla="*/ 12205771 h 12205774"/>
                <a:gd name="connsiteX3" fmla="*/ 226135 w 4602214"/>
                <a:gd name="connsiteY3" fmla="*/ 12205774 h 12205774"/>
                <a:gd name="connsiteX4" fmla="*/ 226134 w 4602214"/>
                <a:gd name="connsiteY4" fmla="*/ 0 h 12205774"/>
                <a:gd name="connsiteX0" fmla="*/ 186867 w 4562947"/>
                <a:gd name="connsiteY0" fmla="*/ 0 h 12205774"/>
                <a:gd name="connsiteX1" fmla="*/ 4562947 w 4562947"/>
                <a:gd name="connsiteY1" fmla="*/ 0 h 12205774"/>
                <a:gd name="connsiteX2" fmla="*/ 4562947 w 4562947"/>
                <a:gd name="connsiteY2" fmla="*/ 12205771 h 12205774"/>
                <a:gd name="connsiteX3" fmla="*/ 186868 w 4562947"/>
                <a:gd name="connsiteY3" fmla="*/ 12205774 h 12205774"/>
                <a:gd name="connsiteX4" fmla="*/ 186867 w 4562947"/>
                <a:gd name="connsiteY4" fmla="*/ 0 h 12205774"/>
                <a:gd name="connsiteX0" fmla="*/ 143093 w 4519173"/>
                <a:gd name="connsiteY0" fmla="*/ 0 h 12205774"/>
                <a:gd name="connsiteX1" fmla="*/ 4519173 w 4519173"/>
                <a:gd name="connsiteY1" fmla="*/ 0 h 12205774"/>
                <a:gd name="connsiteX2" fmla="*/ 4519173 w 4519173"/>
                <a:gd name="connsiteY2" fmla="*/ 12205771 h 12205774"/>
                <a:gd name="connsiteX3" fmla="*/ 143094 w 4519173"/>
                <a:gd name="connsiteY3" fmla="*/ 12205774 h 12205774"/>
                <a:gd name="connsiteX4" fmla="*/ 143093 w 4519173"/>
                <a:gd name="connsiteY4" fmla="*/ 0 h 12205774"/>
                <a:gd name="connsiteX0" fmla="*/ 162480 w 4538560"/>
                <a:gd name="connsiteY0" fmla="*/ 0 h 12205774"/>
                <a:gd name="connsiteX1" fmla="*/ 4538560 w 4538560"/>
                <a:gd name="connsiteY1" fmla="*/ 0 h 12205774"/>
                <a:gd name="connsiteX2" fmla="*/ 4538560 w 4538560"/>
                <a:gd name="connsiteY2" fmla="*/ 12205771 h 12205774"/>
                <a:gd name="connsiteX3" fmla="*/ 162481 w 4538560"/>
                <a:gd name="connsiteY3" fmla="*/ 12205774 h 12205774"/>
                <a:gd name="connsiteX4" fmla="*/ 162480 w 4538560"/>
                <a:gd name="connsiteY4" fmla="*/ 0 h 1220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560" h="12205774">
                  <a:moveTo>
                    <a:pt x="162480" y="0"/>
                  </a:moveTo>
                  <a:lnTo>
                    <a:pt x="4538560" y="0"/>
                  </a:lnTo>
                  <a:lnTo>
                    <a:pt x="4538560" y="12205771"/>
                  </a:lnTo>
                  <a:lnTo>
                    <a:pt x="162481" y="12205774"/>
                  </a:lnTo>
                  <a:cubicBezTo>
                    <a:pt x="-289073" y="9175763"/>
                    <a:pt x="365680" y="4034724"/>
                    <a:pt x="162480" y="0"/>
                  </a:cubicBezTo>
                  <a:close/>
                </a:path>
              </a:pathLst>
            </a:cu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44483" y="3198340"/>
            <a:ext cx="429075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项目具有较大的优化空间</a:t>
            </a:r>
          </a:p>
        </p:txBody>
      </p:sp>
      <p:sp>
        <p:nvSpPr>
          <p:cNvPr id="20" name="矩形 19"/>
          <p:cNvSpPr/>
          <p:nvPr/>
        </p:nvSpPr>
        <p:spPr>
          <a:xfrm>
            <a:off x="745954" y="3662487"/>
            <a:ext cx="4874176" cy="87395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在课程结束之后我们组决定将游戏在可玩性和剧情进行优化。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061372" y="3392488"/>
            <a:ext cx="10091" cy="947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66135" y="527500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总结与感悟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5763" y="1173830"/>
            <a:ext cx="672817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1253283" y="1027274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97597" y="3198340"/>
            <a:ext cx="47154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unity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C#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有了更深的理解</a:t>
            </a:r>
          </a:p>
        </p:txBody>
      </p:sp>
      <p:sp>
        <p:nvSpPr>
          <p:cNvPr id="22" name="矩形 21"/>
          <p:cNvSpPr/>
          <p:nvPr/>
        </p:nvSpPr>
        <p:spPr>
          <a:xfrm>
            <a:off x="6488398" y="3690953"/>
            <a:ext cx="5024681" cy="87395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两人的小组共同学习共同进步，虽然过程艰难，但是最终完成度超过了预期</a:t>
            </a: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 rotWithShape="1">
          <a:blip r:embed="rId6">
            <a:grayscl/>
          </a:blip>
          <a:srcRect l="-856" t="45442" r="73283" b="11830"/>
          <a:stretch/>
        </p:blipFill>
        <p:spPr>
          <a:xfrm rot="5219981">
            <a:off x="368617" y="5028372"/>
            <a:ext cx="1239315" cy="1969477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13987" r="32523" b="39979"/>
          <a:stretch/>
        </p:blipFill>
        <p:spPr>
          <a:xfrm rot="5400000">
            <a:off x="2025512" y="4751794"/>
            <a:ext cx="1066800" cy="2121877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43053" r="-2121" b="32531"/>
          <a:stretch/>
        </p:blipFill>
        <p:spPr>
          <a:xfrm>
            <a:off x="3023803" y="5220717"/>
            <a:ext cx="2623849" cy="1125416"/>
          </a:xfrm>
          <a:prstGeom prst="rect">
            <a:avLst/>
          </a:prstGeom>
        </p:spPr>
      </p:pic>
      <p:pic>
        <p:nvPicPr>
          <p:cNvPr id="142" name="图片 141"/>
          <p:cNvPicPr>
            <a:picLocks noChangeAspect="1"/>
          </p:cNvPicPr>
          <p:nvPr/>
        </p:nvPicPr>
        <p:blipFill rotWithShape="1">
          <a:blip r:embed="rId6">
            <a:grayscl/>
          </a:blip>
          <a:srcRect l="-856" t="45442" r="73283" b="11830"/>
          <a:stretch/>
        </p:blipFill>
        <p:spPr>
          <a:xfrm rot="5219981">
            <a:off x="5696096" y="5131075"/>
            <a:ext cx="1239315" cy="1969477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43053" r="-2121" b="32531"/>
          <a:stretch/>
        </p:blipFill>
        <p:spPr>
          <a:xfrm>
            <a:off x="6711823" y="5342759"/>
            <a:ext cx="2623849" cy="1125416"/>
          </a:xfrm>
          <a:prstGeom prst="rect">
            <a:avLst/>
          </a:prstGeom>
        </p:spPr>
      </p:pic>
      <p:pic>
        <p:nvPicPr>
          <p:cNvPr id="144" name="图片 143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13987" r="32523" b="39979"/>
          <a:stretch/>
        </p:blipFill>
        <p:spPr>
          <a:xfrm rot="5400000">
            <a:off x="9153225" y="4952172"/>
            <a:ext cx="1066800" cy="2121877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/>
        </p:nvPicPr>
        <p:blipFill rotWithShape="1">
          <a:blip r:embed="rId6">
            <a:grayscl/>
          </a:blip>
          <a:srcRect l="-856" t="45442" r="73283" b="11830"/>
          <a:stretch/>
        </p:blipFill>
        <p:spPr>
          <a:xfrm rot="5219981">
            <a:off x="10675063" y="5294060"/>
            <a:ext cx="1239315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1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uiExpand="1" build="p"/>
      <p:bldP spid="26" grpId="0"/>
      <p:bldP spid="27" grpId="0" uiExpand="1" build="p"/>
      <p:bldP spid="19" grpId="0" build="p"/>
      <p:bldP spid="2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5">
            <a:grayscl/>
          </a:blip>
          <a:srcRect l="12765" b="22482"/>
          <a:stretch>
            <a:fillRect/>
          </a:stretch>
        </p:blipFill>
        <p:spPr>
          <a:xfrm rot="420837" flipH="1">
            <a:off x="6845658" y="694644"/>
            <a:ext cx="5681227" cy="6534677"/>
          </a:xfrm>
          <a:custGeom>
            <a:avLst/>
            <a:gdLst>
              <a:gd name="connsiteX0" fmla="*/ 5681227 w 5681227"/>
              <a:gd name="connsiteY0" fmla="*/ 0 h 6534677"/>
              <a:gd name="connsiteX1" fmla="*/ 717977 w 5681227"/>
              <a:gd name="connsiteY1" fmla="*/ 0 h 6534677"/>
              <a:gd name="connsiteX2" fmla="*/ 0 w 5681227"/>
              <a:gd name="connsiteY2" fmla="*/ 5835706 h 6534677"/>
              <a:gd name="connsiteX3" fmla="*/ 5681226 w 5681227"/>
              <a:gd name="connsiteY3" fmla="*/ 6534677 h 653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1227" h="6534677">
                <a:moveTo>
                  <a:pt x="5681227" y="0"/>
                </a:moveTo>
                <a:lnTo>
                  <a:pt x="717977" y="0"/>
                </a:lnTo>
                <a:lnTo>
                  <a:pt x="0" y="5835706"/>
                </a:lnTo>
                <a:lnTo>
                  <a:pt x="5681226" y="6534677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52171" flipV="1">
            <a:off x="9064337" y="2863970"/>
            <a:ext cx="3160188" cy="4090596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5319" y="-45407"/>
            <a:ext cx="3561721" cy="3652536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0" flipH="1" flipV="1">
            <a:off x="1902745" y="2792058"/>
            <a:ext cx="1719909" cy="222627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46381" y="1885025"/>
            <a:ext cx="7413367" cy="3349809"/>
            <a:chOff x="2756314" y="1948458"/>
            <a:chExt cx="7413367" cy="3349809"/>
          </a:xfrm>
        </p:grpSpPr>
        <p:grpSp>
          <p:nvGrpSpPr>
            <p:cNvPr id="6020" name="组合 6019"/>
            <p:cNvGrpSpPr/>
            <p:nvPr/>
          </p:nvGrpSpPr>
          <p:grpSpPr>
            <a:xfrm rot="16200000">
              <a:off x="4788093" y="-83321"/>
              <a:ext cx="3349809" cy="741336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8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4682"/>
                          </a14:imgEffect>
                          <a14:imgEffect>
                            <a14:saturation sat="28000"/>
                          </a14:imgEffect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012" name="组合 6011"/>
            <p:cNvGrpSpPr/>
            <p:nvPr/>
          </p:nvGrpSpPr>
          <p:grpSpPr>
            <a:xfrm>
              <a:off x="3134359" y="2827554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89903" y="1763607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89903" y="2523814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110" y="1763607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013" name="组合 6012"/>
            <p:cNvGrpSpPr/>
            <p:nvPr/>
          </p:nvGrpSpPr>
          <p:grpSpPr>
            <a:xfrm>
              <a:off x="4770967" y="2827554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6430433" y="2827554"/>
              <a:ext cx="1520414" cy="1520414"/>
              <a:chOff x="6289903" y="3511246"/>
              <a:chExt cx="1520414" cy="152041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70" idx="3"/>
                <a:endCxn id="70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70" idx="0"/>
                <a:endCxn id="70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8101188" y="2827554"/>
              <a:ext cx="1520414" cy="1520414"/>
              <a:chOff x="6289903" y="3511246"/>
              <a:chExt cx="1520414" cy="1520414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76" idx="3"/>
                <a:endCxn id="76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  <a:endCxn id="76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5" name="文本框 6014"/>
          <p:cNvSpPr txBox="1"/>
          <p:nvPr/>
        </p:nvSpPr>
        <p:spPr>
          <a:xfrm>
            <a:off x="6214288" y="2851729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/>
                </a:solidFill>
                <a:cs typeface="+mn-ea"/>
                <a:sym typeface="+mn-lt"/>
              </a:rPr>
              <a:t>倾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920465" y="2837920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听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606154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谢</a:t>
            </a:r>
          </a:p>
        </p:txBody>
      </p:sp>
      <p:sp>
        <p:nvSpPr>
          <p:cNvPr id="6016" name="文本框 6015"/>
          <p:cNvSpPr txBox="1"/>
          <p:nvPr/>
        </p:nvSpPr>
        <p:spPr>
          <a:xfrm>
            <a:off x="7110468" y="4614231"/>
            <a:ext cx="281488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5558"/>
                </a:solidFill>
                <a:effectLst/>
                <a:uLnTx/>
                <a:uFillTx/>
                <a:cs typeface="+mn-ea"/>
                <a:sym typeface="+mn-lt"/>
              </a:rPr>
              <a:t>汇报人：方锦琰 吴谢缘</a:t>
            </a:r>
          </a:p>
        </p:txBody>
      </p:sp>
      <p:sp>
        <p:nvSpPr>
          <p:cNvPr id="6014" name="文本框 6013"/>
          <p:cNvSpPr txBox="1"/>
          <p:nvPr/>
        </p:nvSpPr>
        <p:spPr>
          <a:xfrm>
            <a:off x="2963813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4030467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5" grpId="0"/>
      <p:bldP spid="81" grpId="0"/>
      <p:bldP spid="82" grpId="0"/>
      <p:bldP spid="60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1lrweft">
      <a:majorFont>
        <a:latin typeface="Arial" panose="020F0302020204030204"/>
        <a:ea typeface="方正行楷简体"/>
        <a:cs typeface=""/>
      </a:majorFont>
      <a:minorFont>
        <a:latin typeface="Arial" panose="020F0502020204030204"/>
        <a:ea typeface="方正行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1lrweft">
      <a:majorFont>
        <a:latin typeface="Arial" panose="020F0302020204030204"/>
        <a:ea typeface="方正行楷简体"/>
        <a:cs typeface=""/>
      </a:majorFont>
      <a:minorFont>
        <a:latin typeface="Arial" panose="020F0502020204030204"/>
        <a:ea typeface="方正行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442</Words>
  <Application>Microsoft Office PowerPoint</Application>
  <PresentationFormat>宽屏</PresentationFormat>
  <Paragraphs>52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Leonardo F.Jane</cp:lastModifiedBy>
  <cp:revision>20</cp:revision>
  <dcterms:created xsi:type="dcterms:W3CDTF">2017-08-30T08:26:21Z</dcterms:created>
  <dcterms:modified xsi:type="dcterms:W3CDTF">2021-07-02T16:03:10Z</dcterms:modified>
</cp:coreProperties>
</file>