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64" r:id="rId5"/>
    <p:sldId id="272" r:id="rId6"/>
    <p:sldId id="258" r:id="rId7"/>
    <p:sldId id="265" r:id="rId8"/>
    <p:sldId id="259" r:id="rId9"/>
    <p:sldId id="260" r:id="rId10"/>
    <p:sldId id="273" r:id="rId11"/>
    <p:sldId id="267" r:id="rId12"/>
    <p:sldId id="271" r:id="rId13"/>
    <p:sldId id="269" r:id="rId14"/>
    <p:sldId id="261" r:id="rId15"/>
    <p:sldId id="270" r:id="rId16"/>
    <p:sldId id="26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94660"/>
  </p:normalViewPr>
  <p:slideViewPr>
    <p:cSldViewPr snapToGrid="0">
      <p:cViewPr>
        <p:scale>
          <a:sx n="75" d="100"/>
          <a:sy n="75" d="100"/>
        </p:scale>
        <p:origin x="3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CB59CFFB-CB33-4996-B47E-8D22BB7C8A66}" type="datetimeFigureOut">
              <a:rPr lang="zh-CN" altLang="en-US" smtClean="0"/>
              <a:t>2022/3/19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5DC45F-3B51-474B-8C1E-29F84EF175E9}" type="slidenum">
              <a:rPr lang="zh-CN" altLang="en-US" smtClean="0"/>
              <a:t>‹#›</a:t>
            </a:fld>
            <a:endParaRPr lang="zh-CN" altLang="en-US"/>
          </a:p>
        </p:txBody>
      </p:sp>
    </p:spTree>
    <p:extLst>
      <p:ext uri="{BB962C8B-B14F-4D97-AF65-F5344CB8AC3E}">
        <p14:creationId xmlns:p14="http://schemas.microsoft.com/office/powerpoint/2010/main" val="478735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B59CFFB-CB33-4996-B47E-8D22BB7C8A66}" type="datetimeFigureOut">
              <a:rPr lang="zh-CN" altLang="en-US" smtClean="0"/>
              <a:t>2022/3/19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5DC45F-3B51-474B-8C1E-29F84EF175E9}" type="slidenum">
              <a:rPr lang="zh-CN" altLang="en-US" smtClean="0"/>
              <a:t>‹#›</a:t>
            </a:fld>
            <a:endParaRPr lang="zh-CN" altLang="en-US"/>
          </a:p>
        </p:txBody>
      </p:sp>
    </p:spTree>
    <p:extLst>
      <p:ext uri="{BB962C8B-B14F-4D97-AF65-F5344CB8AC3E}">
        <p14:creationId xmlns:p14="http://schemas.microsoft.com/office/powerpoint/2010/main" val="4115992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B59CFFB-CB33-4996-B47E-8D22BB7C8A66}" type="datetimeFigureOut">
              <a:rPr lang="zh-CN" altLang="en-US" smtClean="0"/>
              <a:t>2022/3/19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5DC45F-3B51-474B-8C1E-29F84EF175E9}" type="slidenum">
              <a:rPr lang="zh-CN" altLang="en-US" smtClean="0"/>
              <a:t>‹#›</a:t>
            </a:fld>
            <a:endParaRPr lang="zh-CN" altLang="en-US"/>
          </a:p>
        </p:txBody>
      </p:sp>
    </p:spTree>
    <p:extLst>
      <p:ext uri="{BB962C8B-B14F-4D97-AF65-F5344CB8AC3E}">
        <p14:creationId xmlns:p14="http://schemas.microsoft.com/office/powerpoint/2010/main" val="426053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B59CFFB-CB33-4996-B47E-8D22BB7C8A66}" type="datetimeFigureOut">
              <a:rPr lang="zh-CN" altLang="en-US" smtClean="0"/>
              <a:t>2022/3/19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5DC45F-3B51-474B-8C1E-29F84EF175E9}" type="slidenum">
              <a:rPr lang="zh-CN" altLang="en-US" smtClean="0"/>
              <a:t>‹#›</a:t>
            </a:fld>
            <a:endParaRPr lang="zh-CN" altLang="en-US"/>
          </a:p>
        </p:txBody>
      </p:sp>
    </p:spTree>
    <p:extLst>
      <p:ext uri="{BB962C8B-B14F-4D97-AF65-F5344CB8AC3E}">
        <p14:creationId xmlns:p14="http://schemas.microsoft.com/office/powerpoint/2010/main" val="424094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B59CFFB-CB33-4996-B47E-8D22BB7C8A66}" type="datetimeFigureOut">
              <a:rPr lang="zh-CN" altLang="en-US" smtClean="0"/>
              <a:t>2022/3/19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5DC45F-3B51-474B-8C1E-29F84EF175E9}" type="slidenum">
              <a:rPr lang="zh-CN" altLang="en-US" smtClean="0"/>
              <a:t>‹#›</a:t>
            </a:fld>
            <a:endParaRPr lang="zh-CN" altLang="en-US"/>
          </a:p>
        </p:txBody>
      </p:sp>
    </p:spTree>
    <p:extLst>
      <p:ext uri="{BB962C8B-B14F-4D97-AF65-F5344CB8AC3E}">
        <p14:creationId xmlns:p14="http://schemas.microsoft.com/office/powerpoint/2010/main" val="1776699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B59CFFB-CB33-4996-B47E-8D22BB7C8A66}" type="datetimeFigureOut">
              <a:rPr lang="zh-CN" altLang="en-US" smtClean="0"/>
              <a:t>2022/3/19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5DC45F-3B51-474B-8C1E-29F84EF175E9}" type="slidenum">
              <a:rPr lang="zh-CN" altLang="en-US" smtClean="0"/>
              <a:t>‹#›</a:t>
            </a:fld>
            <a:endParaRPr lang="zh-CN" altLang="en-US"/>
          </a:p>
        </p:txBody>
      </p:sp>
    </p:spTree>
    <p:extLst>
      <p:ext uri="{BB962C8B-B14F-4D97-AF65-F5344CB8AC3E}">
        <p14:creationId xmlns:p14="http://schemas.microsoft.com/office/powerpoint/2010/main" val="3419200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B59CFFB-CB33-4996-B47E-8D22BB7C8A66}" type="datetimeFigureOut">
              <a:rPr lang="zh-CN" altLang="en-US" smtClean="0"/>
              <a:t>2022/3/19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A5DC45F-3B51-474B-8C1E-29F84EF175E9}" type="slidenum">
              <a:rPr lang="zh-CN" altLang="en-US" smtClean="0"/>
              <a:t>‹#›</a:t>
            </a:fld>
            <a:endParaRPr lang="zh-CN" altLang="en-US"/>
          </a:p>
        </p:txBody>
      </p:sp>
    </p:spTree>
    <p:extLst>
      <p:ext uri="{BB962C8B-B14F-4D97-AF65-F5344CB8AC3E}">
        <p14:creationId xmlns:p14="http://schemas.microsoft.com/office/powerpoint/2010/main" val="1350709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B59CFFB-CB33-4996-B47E-8D22BB7C8A66}" type="datetimeFigureOut">
              <a:rPr lang="zh-CN" altLang="en-US" smtClean="0"/>
              <a:t>2022/3/19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A5DC45F-3B51-474B-8C1E-29F84EF175E9}" type="slidenum">
              <a:rPr lang="zh-CN" altLang="en-US" smtClean="0"/>
              <a:t>‹#›</a:t>
            </a:fld>
            <a:endParaRPr lang="zh-CN" altLang="en-US"/>
          </a:p>
        </p:txBody>
      </p:sp>
    </p:spTree>
    <p:extLst>
      <p:ext uri="{BB962C8B-B14F-4D97-AF65-F5344CB8AC3E}">
        <p14:creationId xmlns:p14="http://schemas.microsoft.com/office/powerpoint/2010/main" val="3426657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B59CFFB-CB33-4996-B47E-8D22BB7C8A66}" type="datetimeFigureOut">
              <a:rPr lang="zh-CN" altLang="en-US" smtClean="0"/>
              <a:t>2022/3/19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A5DC45F-3B51-474B-8C1E-29F84EF175E9}" type="slidenum">
              <a:rPr lang="zh-CN" altLang="en-US" smtClean="0"/>
              <a:t>‹#›</a:t>
            </a:fld>
            <a:endParaRPr lang="zh-CN" altLang="en-US"/>
          </a:p>
        </p:txBody>
      </p:sp>
    </p:spTree>
    <p:extLst>
      <p:ext uri="{BB962C8B-B14F-4D97-AF65-F5344CB8AC3E}">
        <p14:creationId xmlns:p14="http://schemas.microsoft.com/office/powerpoint/2010/main" val="1618706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B59CFFB-CB33-4996-B47E-8D22BB7C8A66}" type="datetimeFigureOut">
              <a:rPr lang="zh-CN" altLang="en-US" smtClean="0"/>
              <a:t>2022/3/19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5DC45F-3B51-474B-8C1E-29F84EF175E9}" type="slidenum">
              <a:rPr lang="zh-CN" altLang="en-US" smtClean="0"/>
              <a:t>‹#›</a:t>
            </a:fld>
            <a:endParaRPr lang="zh-CN" altLang="en-US"/>
          </a:p>
        </p:txBody>
      </p:sp>
    </p:spTree>
    <p:extLst>
      <p:ext uri="{BB962C8B-B14F-4D97-AF65-F5344CB8AC3E}">
        <p14:creationId xmlns:p14="http://schemas.microsoft.com/office/powerpoint/2010/main" val="166101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B59CFFB-CB33-4996-B47E-8D22BB7C8A66}" type="datetimeFigureOut">
              <a:rPr lang="zh-CN" altLang="en-US" smtClean="0"/>
              <a:t>2022/3/19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5DC45F-3B51-474B-8C1E-29F84EF175E9}" type="slidenum">
              <a:rPr lang="zh-CN" altLang="en-US" smtClean="0"/>
              <a:t>‹#›</a:t>
            </a:fld>
            <a:endParaRPr lang="zh-CN" altLang="en-US"/>
          </a:p>
        </p:txBody>
      </p:sp>
    </p:spTree>
    <p:extLst>
      <p:ext uri="{BB962C8B-B14F-4D97-AF65-F5344CB8AC3E}">
        <p14:creationId xmlns:p14="http://schemas.microsoft.com/office/powerpoint/2010/main" val="52283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59CFFB-CB33-4996-B47E-8D22BB7C8A66}" type="datetimeFigureOut">
              <a:rPr lang="zh-CN" altLang="en-US" smtClean="0"/>
              <a:t>2022/3/19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5DC45F-3B51-474B-8C1E-29F84EF175E9}" type="slidenum">
              <a:rPr lang="zh-CN" altLang="en-US" smtClean="0"/>
              <a:t>‹#›</a:t>
            </a:fld>
            <a:endParaRPr lang="zh-CN" altLang="en-US"/>
          </a:p>
        </p:txBody>
      </p:sp>
    </p:spTree>
    <p:extLst>
      <p:ext uri="{BB962C8B-B14F-4D97-AF65-F5344CB8AC3E}">
        <p14:creationId xmlns:p14="http://schemas.microsoft.com/office/powerpoint/2010/main" val="2406493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6886"/>
            <a:ext cx="9144000" cy="1054630"/>
          </a:xfrm>
        </p:spPr>
        <p:txBody>
          <a:bodyPr/>
          <a:lstStyle/>
          <a:p>
            <a:r>
              <a:rPr lang="zh-CN" altLang="en-US">
                <a:latin typeface="宋体" panose="02010600030101010101" pitchFamily="2" charset="-122"/>
                <a:ea typeface="宋体" panose="02010600030101010101" pitchFamily="2" charset="-122"/>
              </a:rPr>
              <a:t>工件分类</a:t>
            </a:r>
          </a:p>
        </p:txBody>
      </p:sp>
      <p:sp>
        <p:nvSpPr>
          <p:cNvPr id="3" name="副标题 2"/>
          <p:cNvSpPr>
            <a:spLocks noGrp="1"/>
          </p:cNvSpPr>
          <p:nvPr>
            <p:ph type="subTitle" idx="1"/>
          </p:nvPr>
        </p:nvSpPr>
        <p:spPr>
          <a:xfrm>
            <a:off x="1524000" y="4219444"/>
            <a:ext cx="9144000" cy="874447"/>
          </a:xfrm>
        </p:spPr>
        <p:txBody>
          <a:bodyPr>
            <a:normAutofit lnSpcReduction="10000"/>
          </a:bodyPr>
          <a:lstStyle/>
          <a:p>
            <a:r>
              <a:rPr lang="zh-CN" altLang="en-US">
                <a:latin typeface="Cambria" panose="02040503050406030204" pitchFamily="18" charset="0"/>
                <a:ea typeface="宋体" panose="02010600030101010101" pitchFamily="2" charset="-122"/>
              </a:rPr>
              <a:t>房江祎</a:t>
            </a:r>
            <a:r>
              <a:rPr lang="en-US" altLang="zh-CN">
                <a:latin typeface="Cambria" panose="02040503050406030204" pitchFamily="18" charset="0"/>
                <a:ea typeface="宋体" panose="02010600030101010101" pitchFamily="2" charset="-122"/>
              </a:rPr>
              <a:t>   </a:t>
            </a:r>
            <a:r>
              <a:rPr lang="en-US" altLang="zh-CN">
                <a:latin typeface="Cambria" panose="02040503050406030204" pitchFamily="18" charset="0"/>
                <a:ea typeface="Cambria" panose="02040503050406030204" pitchFamily="18" charset="0"/>
              </a:rPr>
              <a:t>U201917293</a:t>
            </a:r>
          </a:p>
          <a:p>
            <a:r>
              <a:rPr lang="zh-CN" altLang="en-US">
                <a:latin typeface="Cambria" panose="02040503050406030204" pitchFamily="18" charset="0"/>
                <a:ea typeface="宋体" panose="02010600030101010101" pitchFamily="2" charset="-122"/>
              </a:rPr>
              <a:t>韦思成 </a:t>
            </a:r>
            <a:r>
              <a:rPr lang="en-US" altLang="zh-CN">
                <a:latin typeface="Cambria" panose="02040503050406030204" pitchFamily="18" charset="0"/>
                <a:ea typeface="宋体" panose="02010600030101010101" pitchFamily="2" charset="-122"/>
              </a:rPr>
              <a:t>   </a:t>
            </a:r>
            <a:r>
              <a:rPr lang="en-US" altLang="zh-CN">
                <a:latin typeface="Cambria" panose="02040503050406030204" pitchFamily="18" charset="0"/>
                <a:ea typeface="Cambria" panose="02040503050406030204" pitchFamily="18" charset="0"/>
              </a:rPr>
              <a:t>U201914749</a:t>
            </a:r>
            <a:endParaRPr lang="zh-CN" altLang="en-US">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299791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7F7C833-8544-4518-9885-FBACC3E438D0}"/>
              </a:ext>
            </a:extLst>
          </p:cNvPr>
          <p:cNvSpPr txBox="1"/>
          <p:nvPr/>
        </p:nvSpPr>
        <p:spPr>
          <a:xfrm>
            <a:off x="364066" y="347343"/>
            <a:ext cx="3344333" cy="369332"/>
          </a:xfrm>
          <a:prstGeom prst="rect">
            <a:avLst/>
          </a:prstGeom>
          <a:noFill/>
        </p:spPr>
        <p:txBody>
          <a:bodyPr wrap="square" rtlCol="0">
            <a:spAutoFit/>
          </a:bodyPr>
          <a:lstStyle/>
          <a:p>
            <a:r>
              <a:rPr lang="en-US" altLang="zh-CN">
                <a:latin typeface="Cambria" panose="02040503050406030204" pitchFamily="18" charset="0"/>
                <a:ea typeface="Cambria" panose="02040503050406030204" pitchFamily="18" charset="0"/>
              </a:rPr>
              <a:t>2</a:t>
            </a:r>
            <a:r>
              <a:rPr lang="zh-CN" altLang="en-US">
                <a:latin typeface="Cambria" panose="02040503050406030204" pitchFamily="18" charset="0"/>
              </a:rPr>
              <a:t>、广度优先搜索的循环化表示</a:t>
            </a:r>
          </a:p>
        </p:txBody>
      </p:sp>
      <p:sp>
        <p:nvSpPr>
          <p:cNvPr id="7" name="文本框 6">
            <a:extLst>
              <a:ext uri="{FF2B5EF4-FFF2-40B4-BE49-F238E27FC236}">
                <a16:creationId xmlns:a16="http://schemas.microsoft.com/office/drawing/2014/main" id="{3D4404C9-DE5E-477D-A6A8-CE2796B7AEA8}"/>
              </a:ext>
            </a:extLst>
          </p:cNvPr>
          <p:cNvSpPr txBox="1"/>
          <p:nvPr/>
        </p:nvSpPr>
        <p:spPr>
          <a:xfrm>
            <a:off x="8847667" y="891074"/>
            <a:ext cx="3105933" cy="3139321"/>
          </a:xfrm>
          <a:prstGeom prst="rect">
            <a:avLst/>
          </a:prstGeom>
          <a:noFill/>
        </p:spPr>
        <p:txBody>
          <a:bodyPr wrap="square" rtlCol="0">
            <a:spAutoFit/>
          </a:bodyPr>
          <a:lstStyle/>
          <a:p>
            <a:r>
              <a:rPr lang="zh-CN" altLang="en-US"/>
              <a:t>       广度优先搜索较为简洁的写法依然是递归，但是由于递归在深度较大的情况下极容易导致堆栈过大内存溢出，同时其运行速度也会因为堆栈的不断保存收到影响，因此必须使用循环的方式实现广度优先搜索。这里我们对二值图像利用了条件判断的性质并引入了一个中间变量</a:t>
            </a:r>
            <a:r>
              <a:rPr lang="en-US" altLang="zh-CN">
                <a:solidFill>
                  <a:srgbClr val="6F008A"/>
                </a:solidFill>
                <a:latin typeface="新宋体" panose="02010609030101010101" pitchFamily="49" charset="-122"/>
                <a:ea typeface="新宋体" panose="02010609030101010101" pitchFamily="49" charset="-122"/>
              </a:rPr>
              <a:t>CHG_SIGN</a:t>
            </a:r>
            <a:r>
              <a:rPr lang="zh-CN" altLang="en-US">
                <a:latin typeface="Cambria" panose="02040503050406030204" pitchFamily="18" charset="0"/>
                <a:ea typeface="宋体" panose="02010600030101010101" pitchFamily="2" charset="-122"/>
              </a:rPr>
              <a:t>以加快循环速度。</a:t>
            </a:r>
          </a:p>
        </p:txBody>
      </p:sp>
      <p:pic>
        <p:nvPicPr>
          <p:cNvPr id="8" name="图片 7">
            <a:extLst>
              <a:ext uri="{FF2B5EF4-FFF2-40B4-BE49-F238E27FC236}">
                <a16:creationId xmlns:a16="http://schemas.microsoft.com/office/drawing/2014/main" id="{470D09AC-EC02-47AB-A198-3A006BEEB674}"/>
              </a:ext>
            </a:extLst>
          </p:cNvPr>
          <p:cNvPicPr>
            <a:picLocks noChangeAspect="1"/>
          </p:cNvPicPr>
          <p:nvPr/>
        </p:nvPicPr>
        <p:blipFill>
          <a:blip r:embed="rId2"/>
          <a:stretch>
            <a:fillRect/>
          </a:stretch>
        </p:blipFill>
        <p:spPr>
          <a:xfrm>
            <a:off x="392417" y="5222537"/>
            <a:ext cx="5703583" cy="1288120"/>
          </a:xfrm>
          <a:prstGeom prst="rect">
            <a:avLst/>
          </a:prstGeom>
        </p:spPr>
      </p:pic>
      <p:sp>
        <p:nvSpPr>
          <p:cNvPr id="9" name="文本框 8">
            <a:extLst>
              <a:ext uri="{FF2B5EF4-FFF2-40B4-BE49-F238E27FC236}">
                <a16:creationId xmlns:a16="http://schemas.microsoft.com/office/drawing/2014/main" id="{6B0B8DB1-E4A0-4E2C-90FE-68384299F03A}"/>
              </a:ext>
            </a:extLst>
          </p:cNvPr>
          <p:cNvSpPr txBox="1"/>
          <p:nvPr/>
        </p:nvSpPr>
        <p:spPr>
          <a:xfrm>
            <a:off x="364065" y="4690743"/>
            <a:ext cx="3344333"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a:latin typeface="Cambria" panose="02040503050406030204" pitchFamily="18" charset="0"/>
              </a:rPr>
              <a:t>初步实时性展示</a:t>
            </a:r>
          </a:p>
        </p:txBody>
      </p:sp>
      <p:sp>
        <p:nvSpPr>
          <p:cNvPr id="10" name="文本框 9">
            <a:extLst>
              <a:ext uri="{FF2B5EF4-FFF2-40B4-BE49-F238E27FC236}">
                <a16:creationId xmlns:a16="http://schemas.microsoft.com/office/drawing/2014/main" id="{045D9487-04FE-470A-8120-CFB622DDE686}"/>
              </a:ext>
            </a:extLst>
          </p:cNvPr>
          <p:cNvSpPr txBox="1"/>
          <p:nvPr/>
        </p:nvSpPr>
        <p:spPr>
          <a:xfrm>
            <a:off x="6646333" y="5359400"/>
            <a:ext cx="5003800" cy="1200329"/>
          </a:xfrm>
          <a:prstGeom prst="rect">
            <a:avLst/>
          </a:prstGeom>
          <a:noFill/>
        </p:spPr>
        <p:txBody>
          <a:bodyPr wrap="square" rtlCol="0">
            <a:spAutoFit/>
          </a:bodyPr>
          <a:lstStyle/>
          <a:p>
            <a:r>
              <a:rPr lang="zh-CN" altLang="en-US">
                <a:latin typeface="Cambria" panose="02040503050406030204" pitchFamily="18" charset="0"/>
                <a:ea typeface="宋体" panose="02010600030101010101" pitchFamily="2" charset="-122"/>
              </a:rPr>
              <a:t>         目前，我们算法的效率在面对</a:t>
            </a:r>
            <a:r>
              <a:rPr lang="en-US" altLang="zh-CN">
                <a:latin typeface="Cambria" panose="02040503050406030204" pitchFamily="18" charset="0"/>
                <a:ea typeface="宋体" panose="02010600030101010101" pitchFamily="2" charset="-122"/>
              </a:rPr>
              <a:t>640*480</a:t>
            </a:r>
            <a:r>
              <a:rPr lang="zh-CN" altLang="en-US">
                <a:latin typeface="Cambria" panose="02040503050406030204" pitchFamily="18" charset="0"/>
                <a:ea typeface="宋体" panose="02010600030101010101" pitchFamily="2" charset="-122"/>
              </a:rPr>
              <a:t>的图像时已经可以在</a:t>
            </a:r>
            <a:r>
              <a:rPr lang="en-US" altLang="zh-CN">
                <a:latin typeface="Cambria" panose="02040503050406030204" pitchFamily="18" charset="0"/>
                <a:ea typeface="宋体" panose="02010600030101010101" pitchFamily="2" charset="-122"/>
              </a:rPr>
              <a:t>30ms</a:t>
            </a:r>
            <a:r>
              <a:rPr lang="zh-CN" altLang="en-US">
                <a:latin typeface="Cambria" panose="02040503050406030204" pitchFamily="18" charset="0"/>
                <a:ea typeface="宋体" panose="02010600030101010101" pitchFamily="2" charset="-122"/>
              </a:rPr>
              <a:t>内完成。同时由于我们对灰度图进行了标准化和规范化处理，其鲁棒性也得到了保证。</a:t>
            </a:r>
          </a:p>
        </p:txBody>
      </p:sp>
      <p:sp>
        <p:nvSpPr>
          <p:cNvPr id="11" name="矩形 10">
            <a:extLst>
              <a:ext uri="{FF2B5EF4-FFF2-40B4-BE49-F238E27FC236}">
                <a16:creationId xmlns:a16="http://schemas.microsoft.com/office/drawing/2014/main" id="{CC621801-D50B-4452-A119-BEA75AC3BB8B}"/>
              </a:ext>
            </a:extLst>
          </p:cNvPr>
          <p:cNvSpPr/>
          <p:nvPr/>
        </p:nvSpPr>
        <p:spPr>
          <a:xfrm>
            <a:off x="82550" y="856448"/>
            <a:ext cx="8655050" cy="3208571"/>
          </a:xfrm>
          <a:prstGeom prst="rect">
            <a:avLst/>
          </a:prstGeom>
        </p:spPr>
        <p:txBody>
          <a:bodyPr wrap="square">
            <a:spAutoFit/>
          </a:bodyPr>
          <a:lstStyle/>
          <a:p>
            <a:r>
              <a:rPr lang="en-US" altLang="zh-CN" sz="750" b="1">
                <a:solidFill>
                  <a:srgbClr val="0000FF"/>
                </a:solidFill>
                <a:latin typeface="新宋体" panose="02010609030101010101" pitchFamily="49" charset="-122"/>
                <a:ea typeface="新宋体" panose="02010609030101010101" pitchFamily="49" charset="-122"/>
              </a:rPr>
              <a:t>void</a:t>
            </a:r>
            <a:r>
              <a:rPr lang="en-US" altLang="zh-CN" sz="750" b="1">
                <a:solidFill>
                  <a:srgbClr val="000000"/>
                </a:solidFill>
                <a:latin typeface="新宋体" panose="02010609030101010101" pitchFamily="49" charset="-122"/>
                <a:ea typeface="新宋体" panose="02010609030101010101" pitchFamily="49" charset="-122"/>
              </a:rPr>
              <a:t> fillConnected(</a:t>
            </a:r>
            <a:r>
              <a:rPr lang="en-US" altLang="zh-CN" sz="750" b="1">
                <a:solidFill>
                  <a:srgbClr val="2B91AF"/>
                </a:solidFill>
                <a:latin typeface="新宋体" panose="02010609030101010101" pitchFamily="49" charset="-122"/>
                <a:ea typeface="新宋体" panose="02010609030101010101" pitchFamily="49" charset="-122"/>
              </a:rPr>
              <a:t>uchar</a:t>
            </a:r>
            <a:r>
              <a:rPr lang="en-US" altLang="zh-CN" sz="750" b="1">
                <a:solidFill>
                  <a:srgbClr val="000000"/>
                </a:solidFill>
                <a:latin typeface="新宋体" panose="02010609030101010101" pitchFamily="49" charset="-122"/>
                <a:ea typeface="新宋体" panose="02010609030101010101" pitchFamily="49" charset="-122"/>
              </a:rPr>
              <a:t>** </a:t>
            </a:r>
            <a:r>
              <a:rPr lang="en-US" altLang="zh-CN" sz="750" b="1">
                <a:solidFill>
                  <a:srgbClr val="808080"/>
                </a:solidFill>
                <a:latin typeface="新宋体" panose="02010609030101010101" pitchFamily="49" charset="-122"/>
                <a:ea typeface="新宋体" panose="02010609030101010101" pitchFamily="49" charset="-122"/>
              </a:rPr>
              <a:t>img</a:t>
            </a:r>
            <a:r>
              <a:rPr lang="en-US" altLang="zh-CN" sz="750" b="1">
                <a:solidFill>
                  <a:srgbClr val="000000"/>
                </a:solidFill>
                <a:latin typeface="新宋体" panose="02010609030101010101" pitchFamily="49" charset="-122"/>
                <a:ea typeface="新宋体" panose="02010609030101010101" pitchFamily="49" charset="-122"/>
              </a:rPr>
              <a:t>, </a:t>
            </a:r>
            <a:r>
              <a:rPr lang="en-US" altLang="zh-CN" sz="750" b="1">
                <a:solidFill>
                  <a:srgbClr val="0000FF"/>
                </a:solidFill>
                <a:latin typeface="新宋体" panose="02010609030101010101" pitchFamily="49" charset="-122"/>
                <a:ea typeface="新宋体" panose="02010609030101010101" pitchFamily="49" charset="-122"/>
              </a:rPr>
              <a:t>int</a:t>
            </a:r>
            <a:r>
              <a:rPr lang="en-US" altLang="zh-CN" sz="750" b="1">
                <a:solidFill>
                  <a:srgbClr val="000000"/>
                </a:solidFill>
                <a:latin typeface="新宋体" panose="02010609030101010101" pitchFamily="49" charset="-122"/>
                <a:ea typeface="新宋体" panose="02010609030101010101" pitchFamily="49" charset="-122"/>
              </a:rPr>
              <a:t> </a:t>
            </a:r>
            <a:r>
              <a:rPr lang="en-US" altLang="zh-CN" sz="750" b="1">
                <a:solidFill>
                  <a:srgbClr val="808080"/>
                </a:solidFill>
                <a:latin typeface="新宋体" panose="02010609030101010101" pitchFamily="49" charset="-122"/>
                <a:ea typeface="新宋体" panose="02010609030101010101" pitchFamily="49" charset="-122"/>
              </a:rPr>
              <a:t>py</a:t>
            </a:r>
            <a:r>
              <a:rPr lang="en-US" altLang="zh-CN" sz="750" b="1">
                <a:solidFill>
                  <a:srgbClr val="000000"/>
                </a:solidFill>
                <a:latin typeface="新宋体" panose="02010609030101010101" pitchFamily="49" charset="-122"/>
                <a:ea typeface="新宋体" panose="02010609030101010101" pitchFamily="49" charset="-122"/>
              </a:rPr>
              <a:t>, </a:t>
            </a:r>
            <a:r>
              <a:rPr lang="en-US" altLang="zh-CN" sz="750" b="1">
                <a:solidFill>
                  <a:srgbClr val="0000FF"/>
                </a:solidFill>
                <a:latin typeface="新宋体" panose="02010609030101010101" pitchFamily="49" charset="-122"/>
                <a:ea typeface="新宋体" panose="02010609030101010101" pitchFamily="49" charset="-122"/>
              </a:rPr>
              <a:t>int</a:t>
            </a:r>
            <a:r>
              <a:rPr lang="en-US" altLang="zh-CN" sz="750" b="1">
                <a:solidFill>
                  <a:srgbClr val="000000"/>
                </a:solidFill>
                <a:latin typeface="新宋体" panose="02010609030101010101" pitchFamily="49" charset="-122"/>
                <a:ea typeface="新宋体" panose="02010609030101010101" pitchFamily="49" charset="-122"/>
              </a:rPr>
              <a:t> </a:t>
            </a:r>
            <a:r>
              <a:rPr lang="en-US" altLang="zh-CN" sz="750" b="1">
                <a:solidFill>
                  <a:srgbClr val="808080"/>
                </a:solidFill>
                <a:latin typeface="新宋体" panose="02010609030101010101" pitchFamily="49" charset="-122"/>
                <a:ea typeface="新宋体" panose="02010609030101010101" pitchFamily="49" charset="-122"/>
              </a:rPr>
              <a:t>px</a:t>
            </a:r>
            <a:r>
              <a:rPr lang="en-US" altLang="zh-CN" sz="750" b="1">
                <a:solidFill>
                  <a:srgbClr val="000000"/>
                </a:solidFill>
                <a:latin typeface="新宋体" panose="02010609030101010101" pitchFamily="49" charset="-122"/>
                <a:ea typeface="新宋体" panose="02010609030101010101" pitchFamily="49" charset="-122"/>
              </a:rPr>
              <a:t>, </a:t>
            </a:r>
            <a:r>
              <a:rPr lang="en-US" altLang="zh-CN" sz="750" b="1">
                <a:solidFill>
                  <a:srgbClr val="0000FF"/>
                </a:solidFill>
                <a:latin typeface="新宋体" panose="02010609030101010101" pitchFamily="49" charset="-122"/>
                <a:ea typeface="新宋体" panose="02010609030101010101" pitchFamily="49" charset="-122"/>
              </a:rPr>
              <a:t>int</a:t>
            </a:r>
            <a:r>
              <a:rPr lang="en-US" altLang="zh-CN" sz="750" b="1">
                <a:solidFill>
                  <a:srgbClr val="000000"/>
                </a:solidFill>
                <a:latin typeface="新宋体" panose="02010609030101010101" pitchFamily="49" charset="-122"/>
                <a:ea typeface="新宋体" panose="02010609030101010101" pitchFamily="49" charset="-122"/>
              </a:rPr>
              <a:t>* </a:t>
            </a:r>
            <a:r>
              <a:rPr lang="en-US" altLang="zh-CN" sz="750" b="1">
                <a:solidFill>
                  <a:srgbClr val="808080"/>
                </a:solidFill>
                <a:latin typeface="新宋体" panose="02010609030101010101" pitchFamily="49" charset="-122"/>
                <a:ea typeface="新宋体" panose="02010609030101010101" pitchFamily="49" charset="-122"/>
              </a:rPr>
              <a:t>stats</a:t>
            </a:r>
            <a:r>
              <a:rPr lang="en-US" altLang="zh-CN" sz="750" b="1">
                <a:solidFill>
                  <a:srgbClr val="000000"/>
                </a:solidFill>
                <a:latin typeface="新宋体" panose="02010609030101010101" pitchFamily="49" charset="-122"/>
                <a:ea typeface="新宋体" panose="02010609030101010101" pitchFamily="49" charset="-122"/>
              </a:rPr>
              <a:t>) {</a:t>
            </a:r>
          </a:p>
          <a:p>
            <a:r>
              <a:rPr lang="en-US" altLang="zh-CN" sz="750" b="1">
                <a:solidFill>
                  <a:srgbClr val="0000FF"/>
                </a:solidFill>
                <a:latin typeface="新宋体" panose="02010609030101010101" pitchFamily="49" charset="-122"/>
                <a:ea typeface="新宋体" panose="02010609030101010101" pitchFamily="49" charset="-122"/>
              </a:rPr>
              <a:t>    int</a:t>
            </a:r>
            <a:r>
              <a:rPr lang="en-US" altLang="zh-CN" sz="750" b="1">
                <a:solidFill>
                  <a:srgbClr val="000000"/>
                </a:solidFill>
                <a:latin typeface="新宋体" panose="02010609030101010101" pitchFamily="49" charset="-122"/>
                <a:ea typeface="新宋体" panose="02010609030101010101" pitchFamily="49" charset="-122"/>
              </a:rPr>
              <a:t> index = 0, cnt = 0;</a:t>
            </a:r>
          </a:p>
          <a:p>
            <a:r>
              <a:rPr lang="en-US" altLang="zh-CN" sz="750" b="1">
                <a:solidFill>
                  <a:srgbClr val="0000FF"/>
                </a:solidFill>
                <a:latin typeface="新宋体" panose="02010609030101010101" pitchFamily="49" charset="-122"/>
                <a:ea typeface="新宋体" panose="02010609030101010101" pitchFamily="49" charset="-122"/>
              </a:rPr>
              <a:t>    int</a:t>
            </a:r>
            <a:r>
              <a:rPr lang="en-US" altLang="zh-CN" sz="750" b="1">
                <a:solidFill>
                  <a:srgbClr val="000000"/>
                </a:solidFill>
                <a:latin typeface="新宋体" panose="02010609030101010101" pitchFamily="49" charset="-122"/>
                <a:ea typeface="新宋体" panose="02010609030101010101" pitchFamily="49" charset="-122"/>
              </a:rPr>
              <a:t> ey, ex;</a:t>
            </a:r>
          </a:p>
          <a:p>
            <a:r>
              <a:rPr lang="en-US" altLang="zh-CN" sz="750" b="1">
                <a:solidFill>
                  <a:srgbClr val="0000FF"/>
                </a:solidFill>
                <a:latin typeface="新宋体" panose="02010609030101010101" pitchFamily="49" charset="-122"/>
                <a:ea typeface="新宋体" panose="02010609030101010101" pitchFamily="49" charset="-122"/>
              </a:rPr>
              <a:t>    int</a:t>
            </a:r>
            <a:r>
              <a:rPr lang="en-US" altLang="zh-CN" sz="750" b="1">
                <a:solidFill>
                  <a:srgbClr val="000000"/>
                </a:solidFill>
                <a:latin typeface="新宋体" panose="02010609030101010101" pitchFamily="49" charset="-122"/>
                <a:ea typeface="新宋体" panose="02010609030101010101" pitchFamily="49" charset="-122"/>
              </a:rPr>
              <a:t>(*border)[2] = regA, (*regter)[2] = regB;</a:t>
            </a:r>
          </a:p>
          <a:p>
            <a:r>
              <a:rPr lang="en-US" altLang="zh-CN" sz="750" b="1">
                <a:solidFill>
                  <a:srgbClr val="000000"/>
                </a:solidFill>
                <a:latin typeface="新宋体" panose="02010609030101010101" pitchFamily="49" charset="-122"/>
                <a:ea typeface="新宋体" panose="02010609030101010101" pitchFamily="49" charset="-122"/>
              </a:rPr>
              <a:t>    areaClear(area);</a:t>
            </a:r>
          </a:p>
          <a:p>
            <a:r>
              <a:rPr lang="en-US" altLang="zh-CN" sz="750" b="1">
                <a:solidFill>
                  <a:srgbClr val="000000"/>
                </a:solidFill>
                <a:latin typeface="新宋体" panose="02010609030101010101" pitchFamily="49" charset="-122"/>
                <a:ea typeface="新宋体" panose="02010609030101010101" pitchFamily="49" charset="-122"/>
              </a:rPr>
              <a:t>    borderClear(border), borderClear(regter);</a:t>
            </a:r>
          </a:p>
          <a:p>
            <a:r>
              <a:rPr lang="en-US" altLang="zh-CN" sz="750" b="1">
                <a:solidFill>
                  <a:srgbClr val="000000"/>
                </a:solidFill>
                <a:latin typeface="新宋体" panose="02010609030101010101" pitchFamily="49" charset="-122"/>
                <a:ea typeface="新宋体" panose="02010609030101010101" pitchFamily="49" charset="-122"/>
              </a:rPr>
              <a:t>    border[0][0] = </a:t>
            </a:r>
            <a:r>
              <a:rPr lang="en-US" altLang="zh-CN" sz="750" b="1">
                <a:solidFill>
                  <a:srgbClr val="808080"/>
                </a:solidFill>
                <a:latin typeface="新宋体" panose="02010609030101010101" pitchFamily="49" charset="-122"/>
                <a:ea typeface="新宋体" panose="02010609030101010101" pitchFamily="49" charset="-122"/>
              </a:rPr>
              <a:t>py</a:t>
            </a:r>
            <a:r>
              <a:rPr lang="en-US" altLang="zh-CN" sz="750" b="1">
                <a:solidFill>
                  <a:srgbClr val="000000"/>
                </a:solidFill>
                <a:latin typeface="新宋体" panose="02010609030101010101" pitchFamily="49" charset="-122"/>
                <a:ea typeface="新宋体" panose="02010609030101010101" pitchFamily="49" charset="-122"/>
              </a:rPr>
              <a:t>, border[0][1] = </a:t>
            </a:r>
            <a:r>
              <a:rPr lang="en-US" altLang="zh-CN" sz="750" b="1">
                <a:solidFill>
                  <a:srgbClr val="808080"/>
                </a:solidFill>
                <a:latin typeface="新宋体" panose="02010609030101010101" pitchFamily="49" charset="-122"/>
                <a:ea typeface="新宋体" panose="02010609030101010101" pitchFamily="49" charset="-122"/>
              </a:rPr>
              <a:t>px</a:t>
            </a:r>
            <a:r>
              <a:rPr lang="en-US" altLang="zh-CN" sz="750" b="1">
                <a:solidFill>
                  <a:srgbClr val="000000"/>
                </a:solidFill>
                <a:latin typeface="新宋体" panose="02010609030101010101" pitchFamily="49" charset="-122"/>
                <a:ea typeface="新宋体" panose="02010609030101010101" pitchFamily="49" charset="-122"/>
              </a:rPr>
              <a:t>;</a:t>
            </a:r>
          </a:p>
          <a:p>
            <a:r>
              <a:rPr lang="en-US" altLang="zh-CN" sz="750" b="1">
                <a:solidFill>
                  <a:srgbClr val="0000FF"/>
                </a:solidFill>
                <a:latin typeface="新宋体" panose="02010609030101010101" pitchFamily="49" charset="-122"/>
                <a:ea typeface="新宋体" panose="02010609030101010101" pitchFamily="49" charset="-122"/>
              </a:rPr>
              <a:t>    while</a:t>
            </a:r>
            <a:r>
              <a:rPr lang="en-US" altLang="zh-CN" sz="750" b="1">
                <a:solidFill>
                  <a:srgbClr val="000000"/>
                </a:solidFill>
                <a:latin typeface="新宋体" panose="02010609030101010101" pitchFamily="49" charset="-122"/>
                <a:ea typeface="新宋体" panose="02010609030101010101" pitchFamily="49" charset="-122"/>
              </a:rPr>
              <a:t> (border[0][0] &gt; -1) {</a:t>
            </a:r>
          </a:p>
          <a:p>
            <a:r>
              <a:rPr lang="en-US" altLang="zh-CN" sz="750" b="1">
                <a:solidFill>
                  <a:srgbClr val="0000FF"/>
                </a:solidFill>
                <a:latin typeface="新宋体" panose="02010609030101010101" pitchFamily="49" charset="-122"/>
                <a:ea typeface="新宋体" panose="02010609030101010101" pitchFamily="49" charset="-122"/>
              </a:rPr>
              <a:t>        while</a:t>
            </a:r>
            <a:r>
              <a:rPr lang="en-US" altLang="zh-CN" sz="750" b="1">
                <a:solidFill>
                  <a:srgbClr val="000000"/>
                </a:solidFill>
                <a:latin typeface="新宋体" panose="02010609030101010101" pitchFamily="49" charset="-122"/>
                <a:ea typeface="新宋体" panose="02010609030101010101" pitchFamily="49" charset="-122"/>
              </a:rPr>
              <a:t> (border[index][0] &gt; -1) {</a:t>
            </a:r>
          </a:p>
          <a:p>
            <a:r>
              <a:rPr lang="da-DK" altLang="zh-CN" sz="750" b="1">
                <a:solidFill>
                  <a:srgbClr val="000000"/>
                </a:solidFill>
                <a:latin typeface="新宋体" panose="02010609030101010101" pitchFamily="49" charset="-122"/>
                <a:ea typeface="新宋体" panose="02010609030101010101" pitchFamily="49" charset="-122"/>
              </a:rPr>
              <a:t>            ey = border[index][0], ex = border[index][1];</a:t>
            </a:r>
          </a:p>
          <a:p>
            <a:r>
              <a:rPr lang="en-US" altLang="zh-CN" sz="750" b="1">
                <a:solidFill>
                  <a:srgbClr val="000000"/>
                </a:solidFill>
                <a:latin typeface="新宋体" panose="02010609030101010101" pitchFamily="49" charset="-122"/>
                <a:ea typeface="新宋体" panose="02010609030101010101" pitchFamily="49" charset="-122"/>
              </a:rPr>
              <a:t>            isIn = </a:t>
            </a:r>
            <a:r>
              <a:rPr lang="en-US" altLang="zh-CN" sz="750" b="1">
                <a:solidFill>
                  <a:srgbClr val="0000FF"/>
                </a:solidFill>
                <a:latin typeface="新宋体" panose="02010609030101010101" pitchFamily="49" charset="-122"/>
                <a:ea typeface="新宋体" panose="02010609030101010101" pitchFamily="49" charset="-122"/>
              </a:rPr>
              <a:t>false</a:t>
            </a:r>
            <a:r>
              <a:rPr lang="en-US" altLang="zh-CN" sz="750" b="1">
                <a:solidFill>
                  <a:srgbClr val="000000"/>
                </a:solidFill>
                <a:latin typeface="新宋体" panose="02010609030101010101" pitchFamily="49" charset="-122"/>
                <a:ea typeface="新宋体" panose="02010609030101010101" pitchFamily="49" charset="-122"/>
              </a:rPr>
              <a:t>, atEdge(ey, ex);</a:t>
            </a:r>
          </a:p>
          <a:p>
            <a:r>
              <a:rPr lang="en-US" altLang="zh-CN" sz="750" b="1">
                <a:solidFill>
                  <a:srgbClr val="0000FF"/>
                </a:solidFill>
                <a:latin typeface="新宋体" panose="02010609030101010101" pitchFamily="49" charset="-122"/>
                <a:ea typeface="新宋体" panose="02010609030101010101" pitchFamily="49" charset="-122"/>
              </a:rPr>
              <a:t>                if</a:t>
            </a:r>
            <a:r>
              <a:rPr lang="en-US" altLang="zh-CN" sz="750" b="1">
                <a:solidFill>
                  <a:srgbClr val="000000"/>
                </a:solidFill>
                <a:latin typeface="新宋体" panose="02010609030101010101" pitchFamily="49" charset="-122"/>
                <a:ea typeface="新宋体" panose="02010609030101010101" pitchFamily="49" charset="-122"/>
              </a:rPr>
              <a:t> (--ex &gt; -</a:t>
            </a:r>
            <a:r>
              <a:rPr lang="en-US" altLang="zh-CN" sz="750" b="1">
                <a:solidFill>
                  <a:srgbClr val="6F008A"/>
                </a:solidFill>
                <a:latin typeface="新宋体" panose="02010609030101010101" pitchFamily="49" charset="-122"/>
                <a:ea typeface="新宋体" panose="02010609030101010101" pitchFamily="49" charset="-122"/>
              </a:rPr>
              <a:t>INFTY</a:t>
            </a:r>
            <a:r>
              <a:rPr lang="en-US" altLang="zh-CN" sz="750" b="1">
                <a:solidFill>
                  <a:srgbClr val="000000"/>
                </a:solidFill>
                <a:latin typeface="新宋体" panose="02010609030101010101" pitchFamily="49" charset="-122"/>
                <a:ea typeface="新宋体" panose="02010609030101010101" pitchFamily="49" charset="-122"/>
              </a:rPr>
              <a:t> &amp;&amp; edge[0] &amp;&amp; isBorder(</a:t>
            </a:r>
            <a:r>
              <a:rPr lang="en-US" altLang="zh-CN" sz="750" b="1">
                <a:solidFill>
                  <a:srgbClr val="808080"/>
                </a:solidFill>
                <a:latin typeface="新宋体" panose="02010609030101010101" pitchFamily="49" charset="-122"/>
                <a:ea typeface="新宋体" panose="02010609030101010101" pitchFamily="49" charset="-122"/>
              </a:rPr>
              <a:t>img</a:t>
            </a:r>
            <a:r>
              <a:rPr lang="en-US" altLang="zh-CN" sz="750" b="1">
                <a:solidFill>
                  <a:srgbClr val="000000"/>
                </a:solidFill>
                <a:latin typeface="新宋体" panose="02010609030101010101" pitchFamily="49" charset="-122"/>
                <a:ea typeface="新宋体" panose="02010609030101010101" pitchFamily="49" charset="-122"/>
              </a:rPr>
              <a:t>[ey][ex], ey, ex) &amp;&amp; </a:t>
            </a:r>
            <a:r>
              <a:rPr lang="en-US" altLang="zh-CN" sz="750" b="1">
                <a:solidFill>
                  <a:srgbClr val="808080"/>
                </a:solidFill>
                <a:latin typeface="新宋体" panose="02010609030101010101" pitchFamily="49" charset="-122"/>
                <a:ea typeface="新宋体" panose="02010609030101010101" pitchFamily="49" charset="-122"/>
              </a:rPr>
              <a:t>img</a:t>
            </a:r>
            <a:r>
              <a:rPr lang="en-US" altLang="zh-CN" sz="750" b="1">
                <a:solidFill>
                  <a:srgbClr val="000000"/>
                </a:solidFill>
                <a:latin typeface="新宋体" panose="02010609030101010101" pitchFamily="49" charset="-122"/>
                <a:ea typeface="新宋体" panose="02010609030101010101" pitchFamily="49" charset="-122"/>
              </a:rPr>
              <a:t>[ey][ex] &gt; </a:t>
            </a:r>
            <a:r>
              <a:rPr lang="en-US" altLang="zh-CN" sz="750" b="1">
                <a:solidFill>
                  <a:srgbClr val="6F008A"/>
                </a:solidFill>
                <a:latin typeface="新宋体" panose="02010609030101010101" pitchFamily="49" charset="-122"/>
                <a:ea typeface="新宋体" panose="02010609030101010101" pitchFamily="49" charset="-122"/>
              </a:rPr>
              <a:t>CHG_SIGN</a:t>
            </a:r>
            <a:r>
              <a:rPr lang="en-US" altLang="zh-CN" sz="750" b="1">
                <a:solidFill>
                  <a:srgbClr val="000000"/>
                </a:solidFill>
                <a:latin typeface="新宋体" panose="02010609030101010101" pitchFamily="49" charset="-122"/>
                <a:ea typeface="新宋体" panose="02010609030101010101" pitchFamily="49" charset="-122"/>
              </a:rPr>
              <a:t>) regter[cnt][0] = ey, regter[cnt++][1] = ex, updStats(</a:t>
            </a:r>
            <a:r>
              <a:rPr lang="en-US" altLang="zh-CN" sz="750" b="1">
                <a:solidFill>
                  <a:srgbClr val="808080"/>
                </a:solidFill>
                <a:latin typeface="新宋体" panose="02010609030101010101" pitchFamily="49" charset="-122"/>
                <a:ea typeface="新宋体" panose="02010609030101010101" pitchFamily="49" charset="-122"/>
              </a:rPr>
              <a:t>img</a:t>
            </a:r>
            <a:r>
              <a:rPr lang="en-US" altLang="zh-CN" sz="750" b="1">
                <a:solidFill>
                  <a:srgbClr val="000000"/>
                </a:solidFill>
                <a:latin typeface="新宋体" panose="02010609030101010101" pitchFamily="49" charset="-122"/>
                <a:ea typeface="新宋体" panose="02010609030101010101" pitchFamily="49" charset="-122"/>
              </a:rPr>
              <a:t>, ey, ex, </a:t>
            </a:r>
            <a:r>
              <a:rPr lang="en-US" altLang="zh-CN" sz="750" b="1">
                <a:solidFill>
                  <a:srgbClr val="808080"/>
                </a:solidFill>
                <a:latin typeface="新宋体" panose="02010609030101010101" pitchFamily="49" charset="-122"/>
                <a:ea typeface="新宋体" panose="02010609030101010101" pitchFamily="49" charset="-122"/>
              </a:rPr>
              <a:t>stats</a:t>
            </a:r>
            <a:r>
              <a:rPr lang="en-US" altLang="zh-CN" sz="750" b="1">
                <a:solidFill>
                  <a:srgbClr val="000000"/>
                </a:solidFill>
                <a:latin typeface="新宋体" panose="02010609030101010101" pitchFamily="49" charset="-122"/>
                <a:ea typeface="新宋体" panose="02010609030101010101" pitchFamily="49" charset="-122"/>
              </a:rPr>
              <a:t>);</a:t>
            </a:r>
          </a:p>
          <a:p>
            <a:r>
              <a:rPr lang="en-US" altLang="zh-CN" sz="750" b="1">
                <a:solidFill>
                  <a:srgbClr val="0000FF"/>
                </a:solidFill>
                <a:latin typeface="新宋体" panose="02010609030101010101" pitchFamily="49" charset="-122"/>
                <a:ea typeface="新宋体" panose="02010609030101010101" pitchFamily="49" charset="-122"/>
              </a:rPr>
              <a:t>                if</a:t>
            </a:r>
            <a:r>
              <a:rPr lang="en-US" altLang="zh-CN" sz="750" b="1">
                <a:solidFill>
                  <a:srgbClr val="000000"/>
                </a:solidFill>
                <a:latin typeface="新宋体" panose="02010609030101010101" pitchFamily="49" charset="-122"/>
                <a:ea typeface="新宋体" panose="02010609030101010101" pitchFamily="49" charset="-122"/>
              </a:rPr>
              <a:t> (++ey &gt; -</a:t>
            </a:r>
            <a:r>
              <a:rPr lang="en-US" altLang="zh-CN" sz="750" b="1">
                <a:solidFill>
                  <a:srgbClr val="6F008A"/>
                </a:solidFill>
                <a:latin typeface="新宋体" panose="02010609030101010101" pitchFamily="49" charset="-122"/>
                <a:ea typeface="新宋体" panose="02010609030101010101" pitchFamily="49" charset="-122"/>
              </a:rPr>
              <a:t>INFTY</a:t>
            </a:r>
            <a:r>
              <a:rPr lang="en-US" altLang="zh-CN" sz="750" b="1">
                <a:solidFill>
                  <a:srgbClr val="000000"/>
                </a:solidFill>
                <a:latin typeface="新宋体" panose="02010609030101010101" pitchFamily="49" charset="-122"/>
                <a:ea typeface="新宋体" panose="02010609030101010101" pitchFamily="49" charset="-122"/>
              </a:rPr>
              <a:t> &amp;&amp; edge[1] &amp;&amp; isBorder(</a:t>
            </a:r>
            <a:r>
              <a:rPr lang="en-US" altLang="zh-CN" sz="750" b="1">
                <a:solidFill>
                  <a:srgbClr val="808080"/>
                </a:solidFill>
                <a:latin typeface="新宋体" panose="02010609030101010101" pitchFamily="49" charset="-122"/>
                <a:ea typeface="新宋体" panose="02010609030101010101" pitchFamily="49" charset="-122"/>
              </a:rPr>
              <a:t>img</a:t>
            </a:r>
            <a:r>
              <a:rPr lang="en-US" altLang="zh-CN" sz="750" b="1">
                <a:solidFill>
                  <a:srgbClr val="000000"/>
                </a:solidFill>
                <a:latin typeface="新宋体" panose="02010609030101010101" pitchFamily="49" charset="-122"/>
                <a:ea typeface="新宋体" panose="02010609030101010101" pitchFamily="49" charset="-122"/>
              </a:rPr>
              <a:t>[ey][ex], ey, ex) &amp;&amp; </a:t>
            </a:r>
            <a:r>
              <a:rPr lang="en-US" altLang="zh-CN" sz="750" b="1">
                <a:solidFill>
                  <a:srgbClr val="808080"/>
                </a:solidFill>
                <a:latin typeface="新宋体" panose="02010609030101010101" pitchFamily="49" charset="-122"/>
                <a:ea typeface="新宋体" panose="02010609030101010101" pitchFamily="49" charset="-122"/>
              </a:rPr>
              <a:t>img</a:t>
            </a:r>
            <a:r>
              <a:rPr lang="en-US" altLang="zh-CN" sz="750" b="1">
                <a:solidFill>
                  <a:srgbClr val="000000"/>
                </a:solidFill>
                <a:latin typeface="新宋体" panose="02010609030101010101" pitchFamily="49" charset="-122"/>
                <a:ea typeface="新宋体" panose="02010609030101010101" pitchFamily="49" charset="-122"/>
              </a:rPr>
              <a:t>[ey][ex] &gt; </a:t>
            </a:r>
            <a:r>
              <a:rPr lang="en-US" altLang="zh-CN" sz="750" b="1">
                <a:solidFill>
                  <a:srgbClr val="6F008A"/>
                </a:solidFill>
                <a:latin typeface="新宋体" panose="02010609030101010101" pitchFamily="49" charset="-122"/>
                <a:ea typeface="新宋体" panose="02010609030101010101" pitchFamily="49" charset="-122"/>
              </a:rPr>
              <a:t>CHG_SIGN</a:t>
            </a:r>
            <a:r>
              <a:rPr lang="en-US" altLang="zh-CN" sz="750" b="1">
                <a:solidFill>
                  <a:srgbClr val="000000"/>
                </a:solidFill>
                <a:latin typeface="新宋体" panose="02010609030101010101" pitchFamily="49" charset="-122"/>
                <a:ea typeface="新宋体" panose="02010609030101010101" pitchFamily="49" charset="-122"/>
              </a:rPr>
              <a:t>) regter[cnt][0] = ey, regter[cnt++][1] = ex, updStats(</a:t>
            </a:r>
            <a:r>
              <a:rPr lang="en-US" altLang="zh-CN" sz="750" b="1">
                <a:solidFill>
                  <a:srgbClr val="808080"/>
                </a:solidFill>
                <a:latin typeface="新宋体" panose="02010609030101010101" pitchFamily="49" charset="-122"/>
                <a:ea typeface="新宋体" panose="02010609030101010101" pitchFamily="49" charset="-122"/>
              </a:rPr>
              <a:t>img</a:t>
            </a:r>
            <a:r>
              <a:rPr lang="en-US" altLang="zh-CN" sz="750" b="1">
                <a:solidFill>
                  <a:srgbClr val="000000"/>
                </a:solidFill>
                <a:latin typeface="新宋体" panose="02010609030101010101" pitchFamily="49" charset="-122"/>
                <a:ea typeface="新宋体" panose="02010609030101010101" pitchFamily="49" charset="-122"/>
              </a:rPr>
              <a:t>, ey, ex, </a:t>
            </a:r>
            <a:r>
              <a:rPr lang="en-US" altLang="zh-CN" sz="750" b="1">
                <a:solidFill>
                  <a:srgbClr val="808080"/>
                </a:solidFill>
                <a:latin typeface="新宋体" panose="02010609030101010101" pitchFamily="49" charset="-122"/>
                <a:ea typeface="新宋体" panose="02010609030101010101" pitchFamily="49" charset="-122"/>
              </a:rPr>
              <a:t>stats</a:t>
            </a:r>
            <a:r>
              <a:rPr lang="en-US" altLang="zh-CN" sz="750" b="1">
                <a:solidFill>
                  <a:srgbClr val="000000"/>
                </a:solidFill>
                <a:latin typeface="新宋体" panose="02010609030101010101" pitchFamily="49" charset="-122"/>
                <a:ea typeface="新宋体" panose="02010609030101010101" pitchFamily="49" charset="-122"/>
              </a:rPr>
              <a:t>);</a:t>
            </a:r>
          </a:p>
          <a:p>
            <a:r>
              <a:rPr lang="en-US" altLang="zh-CN" sz="750" b="1">
                <a:solidFill>
                  <a:srgbClr val="0000FF"/>
                </a:solidFill>
                <a:latin typeface="新宋体" panose="02010609030101010101" pitchFamily="49" charset="-122"/>
                <a:ea typeface="新宋体" panose="02010609030101010101" pitchFamily="49" charset="-122"/>
              </a:rPr>
              <a:t>                if</a:t>
            </a:r>
            <a:r>
              <a:rPr lang="en-US" altLang="zh-CN" sz="750" b="1">
                <a:solidFill>
                  <a:srgbClr val="000000"/>
                </a:solidFill>
                <a:latin typeface="新宋体" panose="02010609030101010101" pitchFamily="49" charset="-122"/>
                <a:ea typeface="新宋体" panose="02010609030101010101" pitchFamily="49" charset="-122"/>
              </a:rPr>
              <a:t> (++ex &gt; -</a:t>
            </a:r>
            <a:r>
              <a:rPr lang="en-US" altLang="zh-CN" sz="750" b="1">
                <a:solidFill>
                  <a:srgbClr val="6F008A"/>
                </a:solidFill>
                <a:latin typeface="新宋体" panose="02010609030101010101" pitchFamily="49" charset="-122"/>
                <a:ea typeface="新宋体" panose="02010609030101010101" pitchFamily="49" charset="-122"/>
              </a:rPr>
              <a:t>INFTY</a:t>
            </a:r>
            <a:r>
              <a:rPr lang="en-US" altLang="zh-CN" sz="750" b="1">
                <a:solidFill>
                  <a:srgbClr val="000000"/>
                </a:solidFill>
                <a:latin typeface="新宋体" panose="02010609030101010101" pitchFamily="49" charset="-122"/>
                <a:ea typeface="新宋体" panose="02010609030101010101" pitchFamily="49" charset="-122"/>
              </a:rPr>
              <a:t> &amp;&amp; edge[2] &amp;&amp; isBorder(</a:t>
            </a:r>
            <a:r>
              <a:rPr lang="en-US" altLang="zh-CN" sz="750" b="1">
                <a:solidFill>
                  <a:srgbClr val="808080"/>
                </a:solidFill>
                <a:latin typeface="新宋体" panose="02010609030101010101" pitchFamily="49" charset="-122"/>
                <a:ea typeface="新宋体" panose="02010609030101010101" pitchFamily="49" charset="-122"/>
              </a:rPr>
              <a:t>img</a:t>
            </a:r>
            <a:r>
              <a:rPr lang="en-US" altLang="zh-CN" sz="750" b="1">
                <a:solidFill>
                  <a:srgbClr val="000000"/>
                </a:solidFill>
                <a:latin typeface="新宋体" panose="02010609030101010101" pitchFamily="49" charset="-122"/>
                <a:ea typeface="新宋体" panose="02010609030101010101" pitchFamily="49" charset="-122"/>
              </a:rPr>
              <a:t>[ey][ex], ey, ex) &amp;&amp; </a:t>
            </a:r>
            <a:r>
              <a:rPr lang="en-US" altLang="zh-CN" sz="750" b="1">
                <a:solidFill>
                  <a:srgbClr val="808080"/>
                </a:solidFill>
                <a:latin typeface="新宋体" panose="02010609030101010101" pitchFamily="49" charset="-122"/>
                <a:ea typeface="新宋体" panose="02010609030101010101" pitchFamily="49" charset="-122"/>
              </a:rPr>
              <a:t>img</a:t>
            </a:r>
            <a:r>
              <a:rPr lang="en-US" altLang="zh-CN" sz="750" b="1">
                <a:solidFill>
                  <a:srgbClr val="000000"/>
                </a:solidFill>
                <a:latin typeface="新宋体" panose="02010609030101010101" pitchFamily="49" charset="-122"/>
                <a:ea typeface="新宋体" panose="02010609030101010101" pitchFamily="49" charset="-122"/>
              </a:rPr>
              <a:t>[ey][ex] &gt; </a:t>
            </a:r>
            <a:r>
              <a:rPr lang="en-US" altLang="zh-CN" sz="750" b="1">
                <a:solidFill>
                  <a:srgbClr val="6F008A"/>
                </a:solidFill>
                <a:latin typeface="新宋体" panose="02010609030101010101" pitchFamily="49" charset="-122"/>
                <a:ea typeface="新宋体" panose="02010609030101010101" pitchFamily="49" charset="-122"/>
              </a:rPr>
              <a:t>CHG_SIGN</a:t>
            </a:r>
            <a:r>
              <a:rPr lang="en-US" altLang="zh-CN" sz="750" b="1">
                <a:solidFill>
                  <a:srgbClr val="000000"/>
                </a:solidFill>
                <a:latin typeface="新宋体" panose="02010609030101010101" pitchFamily="49" charset="-122"/>
                <a:ea typeface="新宋体" panose="02010609030101010101" pitchFamily="49" charset="-122"/>
              </a:rPr>
              <a:t>) regter[cnt][0] = ey, regter[cnt++][1] = ex, updStats(</a:t>
            </a:r>
            <a:r>
              <a:rPr lang="en-US" altLang="zh-CN" sz="750" b="1">
                <a:solidFill>
                  <a:srgbClr val="808080"/>
                </a:solidFill>
                <a:latin typeface="新宋体" panose="02010609030101010101" pitchFamily="49" charset="-122"/>
                <a:ea typeface="新宋体" panose="02010609030101010101" pitchFamily="49" charset="-122"/>
              </a:rPr>
              <a:t>img</a:t>
            </a:r>
            <a:r>
              <a:rPr lang="en-US" altLang="zh-CN" sz="750" b="1">
                <a:solidFill>
                  <a:srgbClr val="000000"/>
                </a:solidFill>
                <a:latin typeface="新宋体" panose="02010609030101010101" pitchFamily="49" charset="-122"/>
                <a:ea typeface="新宋体" panose="02010609030101010101" pitchFamily="49" charset="-122"/>
              </a:rPr>
              <a:t>, ey, ex, </a:t>
            </a:r>
            <a:r>
              <a:rPr lang="en-US" altLang="zh-CN" sz="750" b="1">
                <a:solidFill>
                  <a:srgbClr val="808080"/>
                </a:solidFill>
                <a:latin typeface="新宋体" panose="02010609030101010101" pitchFamily="49" charset="-122"/>
                <a:ea typeface="新宋体" panose="02010609030101010101" pitchFamily="49" charset="-122"/>
              </a:rPr>
              <a:t>stats</a:t>
            </a:r>
            <a:r>
              <a:rPr lang="en-US" altLang="zh-CN" sz="750" b="1">
                <a:solidFill>
                  <a:srgbClr val="000000"/>
                </a:solidFill>
                <a:latin typeface="新宋体" panose="02010609030101010101" pitchFamily="49" charset="-122"/>
                <a:ea typeface="新宋体" panose="02010609030101010101" pitchFamily="49" charset="-122"/>
              </a:rPr>
              <a:t>);</a:t>
            </a:r>
          </a:p>
          <a:p>
            <a:r>
              <a:rPr lang="en-US" altLang="zh-CN" sz="750" b="1">
                <a:solidFill>
                  <a:srgbClr val="0000FF"/>
                </a:solidFill>
                <a:latin typeface="新宋体" panose="02010609030101010101" pitchFamily="49" charset="-122"/>
                <a:ea typeface="新宋体" panose="02010609030101010101" pitchFamily="49" charset="-122"/>
              </a:rPr>
              <a:t>                if</a:t>
            </a:r>
            <a:r>
              <a:rPr lang="en-US" altLang="zh-CN" sz="750" b="1">
                <a:solidFill>
                  <a:srgbClr val="000000"/>
                </a:solidFill>
                <a:latin typeface="新宋体" panose="02010609030101010101" pitchFamily="49" charset="-122"/>
                <a:ea typeface="新宋体" panose="02010609030101010101" pitchFamily="49" charset="-122"/>
              </a:rPr>
              <a:t> (++ex &gt; -</a:t>
            </a:r>
            <a:r>
              <a:rPr lang="en-US" altLang="zh-CN" sz="750" b="1">
                <a:solidFill>
                  <a:srgbClr val="6F008A"/>
                </a:solidFill>
                <a:latin typeface="新宋体" panose="02010609030101010101" pitchFamily="49" charset="-122"/>
                <a:ea typeface="新宋体" panose="02010609030101010101" pitchFamily="49" charset="-122"/>
              </a:rPr>
              <a:t>INFTY</a:t>
            </a:r>
            <a:r>
              <a:rPr lang="en-US" altLang="zh-CN" sz="750" b="1">
                <a:solidFill>
                  <a:srgbClr val="000000"/>
                </a:solidFill>
                <a:latin typeface="新宋体" panose="02010609030101010101" pitchFamily="49" charset="-122"/>
                <a:ea typeface="新宋体" panose="02010609030101010101" pitchFamily="49" charset="-122"/>
              </a:rPr>
              <a:t> &amp;&amp; edge[3] &amp;&amp; isBorder(</a:t>
            </a:r>
            <a:r>
              <a:rPr lang="en-US" altLang="zh-CN" sz="750" b="1">
                <a:solidFill>
                  <a:srgbClr val="808080"/>
                </a:solidFill>
                <a:latin typeface="新宋体" panose="02010609030101010101" pitchFamily="49" charset="-122"/>
                <a:ea typeface="新宋体" panose="02010609030101010101" pitchFamily="49" charset="-122"/>
              </a:rPr>
              <a:t>img</a:t>
            </a:r>
            <a:r>
              <a:rPr lang="en-US" altLang="zh-CN" sz="750" b="1">
                <a:solidFill>
                  <a:srgbClr val="000000"/>
                </a:solidFill>
                <a:latin typeface="新宋体" panose="02010609030101010101" pitchFamily="49" charset="-122"/>
                <a:ea typeface="新宋体" panose="02010609030101010101" pitchFamily="49" charset="-122"/>
              </a:rPr>
              <a:t>[ey][ex], ey, ex) &amp;&amp; </a:t>
            </a:r>
            <a:r>
              <a:rPr lang="en-US" altLang="zh-CN" sz="750" b="1">
                <a:solidFill>
                  <a:srgbClr val="808080"/>
                </a:solidFill>
                <a:latin typeface="新宋体" panose="02010609030101010101" pitchFamily="49" charset="-122"/>
                <a:ea typeface="新宋体" panose="02010609030101010101" pitchFamily="49" charset="-122"/>
              </a:rPr>
              <a:t>img</a:t>
            </a:r>
            <a:r>
              <a:rPr lang="en-US" altLang="zh-CN" sz="750" b="1">
                <a:solidFill>
                  <a:srgbClr val="000000"/>
                </a:solidFill>
                <a:latin typeface="新宋体" panose="02010609030101010101" pitchFamily="49" charset="-122"/>
                <a:ea typeface="新宋体" panose="02010609030101010101" pitchFamily="49" charset="-122"/>
              </a:rPr>
              <a:t>[ey][ex] &gt; </a:t>
            </a:r>
            <a:r>
              <a:rPr lang="en-US" altLang="zh-CN" sz="750" b="1">
                <a:solidFill>
                  <a:srgbClr val="6F008A"/>
                </a:solidFill>
                <a:latin typeface="新宋体" panose="02010609030101010101" pitchFamily="49" charset="-122"/>
                <a:ea typeface="新宋体" panose="02010609030101010101" pitchFamily="49" charset="-122"/>
              </a:rPr>
              <a:t>CHG_SIGN</a:t>
            </a:r>
            <a:r>
              <a:rPr lang="en-US" altLang="zh-CN" sz="750" b="1">
                <a:solidFill>
                  <a:srgbClr val="000000"/>
                </a:solidFill>
                <a:latin typeface="新宋体" panose="02010609030101010101" pitchFamily="49" charset="-122"/>
                <a:ea typeface="新宋体" panose="02010609030101010101" pitchFamily="49" charset="-122"/>
              </a:rPr>
              <a:t>) regter[cnt][0] = ey, regter[cnt++][1] = ex, updStats(</a:t>
            </a:r>
            <a:r>
              <a:rPr lang="en-US" altLang="zh-CN" sz="750" b="1">
                <a:solidFill>
                  <a:srgbClr val="808080"/>
                </a:solidFill>
                <a:latin typeface="新宋体" panose="02010609030101010101" pitchFamily="49" charset="-122"/>
                <a:ea typeface="新宋体" panose="02010609030101010101" pitchFamily="49" charset="-122"/>
              </a:rPr>
              <a:t>img</a:t>
            </a:r>
            <a:r>
              <a:rPr lang="en-US" altLang="zh-CN" sz="750" b="1">
                <a:solidFill>
                  <a:srgbClr val="000000"/>
                </a:solidFill>
                <a:latin typeface="新宋体" panose="02010609030101010101" pitchFamily="49" charset="-122"/>
                <a:ea typeface="新宋体" panose="02010609030101010101" pitchFamily="49" charset="-122"/>
              </a:rPr>
              <a:t>, ey, ex, </a:t>
            </a:r>
            <a:r>
              <a:rPr lang="en-US" altLang="zh-CN" sz="750" b="1">
                <a:solidFill>
                  <a:srgbClr val="808080"/>
                </a:solidFill>
                <a:latin typeface="新宋体" panose="02010609030101010101" pitchFamily="49" charset="-122"/>
                <a:ea typeface="新宋体" panose="02010609030101010101" pitchFamily="49" charset="-122"/>
              </a:rPr>
              <a:t>stats</a:t>
            </a:r>
            <a:r>
              <a:rPr lang="en-US" altLang="zh-CN" sz="750" b="1">
                <a:solidFill>
                  <a:srgbClr val="000000"/>
                </a:solidFill>
                <a:latin typeface="新宋体" panose="02010609030101010101" pitchFamily="49" charset="-122"/>
                <a:ea typeface="新宋体" panose="02010609030101010101" pitchFamily="49" charset="-122"/>
              </a:rPr>
              <a:t>);</a:t>
            </a:r>
          </a:p>
          <a:p>
            <a:r>
              <a:rPr lang="en-US" altLang="zh-CN" sz="750" b="1">
                <a:solidFill>
                  <a:srgbClr val="0000FF"/>
                </a:solidFill>
                <a:latin typeface="新宋体" panose="02010609030101010101" pitchFamily="49" charset="-122"/>
                <a:ea typeface="新宋体" panose="02010609030101010101" pitchFamily="49" charset="-122"/>
              </a:rPr>
              <a:t>                if</a:t>
            </a:r>
            <a:r>
              <a:rPr lang="en-US" altLang="zh-CN" sz="750" b="1">
                <a:solidFill>
                  <a:srgbClr val="000000"/>
                </a:solidFill>
                <a:latin typeface="新宋体" panose="02010609030101010101" pitchFamily="49" charset="-122"/>
                <a:ea typeface="新宋体" panose="02010609030101010101" pitchFamily="49" charset="-122"/>
              </a:rPr>
              <a:t> (--ey &gt; -</a:t>
            </a:r>
            <a:r>
              <a:rPr lang="en-US" altLang="zh-CN" sz="750" b="1">
                <a:solidFill>
                  <a:srgbClr val="6F008A"/>
                </a:solidFill>
                <a:latin typeface="新宋体" panose="02010609030101010101" pitchFamily="49" charset="-122"/>
                <a:ea typeface="新宋体" panose="02010609030101010101" pitchFamily="49" charset="-122"/>
              </a:rPr>
              <a:t>INFTY</a:t>
            </a:r>
            <a:r>
              <a:rPr lang="en-US" altLang="zh-CN" sz="750" b="1">
                <a:solidFill>
                  <a:srgbClr val="000000"/>
                </a:solidFill>
                <a:latin typeface="新宋体" panose="02010609030101010101" pitchFamily="49" charset="-122"/>
                <a:ea typeface="新宋体" panose="02010609030101010101" pitchFamily="49" charset="-122"/>
              </a:rPr>
              <a:t> &amp;&amp; edge[4] &amp;&amp; isBorder(</a:t>
            </a:r>
            <a:r>
              <a:rPr lang="en-US" altLang="zh-CN" sz="750" b="1">
                <a:solidFill>
                  <a:srgbClr val="808080"/>
                </a:solidFill>
                <a:latin typeface="新宋体" panose="02010609030101010101" pitchFamily="49" charset="-122"/>
                <a:ea typeface="新宋体" panose="02010609030101010101" pitchFamily="49" charset="-122"/>
              </a:rPr>
              <a:t>img</a:t>
            </a:r>
            <a:r>
              <a:rPr lang="en-US" altLang="zh-CN" sz="750" b="1">
                <a:solidFill>
                  <a:srgbClr val="000000"/>
                </a:solidFill>
                <a:latin typeface="新宋体" panose="02010609030101010101" pitchFamily="49" charset="-122"/>
                <a:ea typeface="新宋体" panose="02010609030101010101" pitchFamily="49" charset="-122"/>
              </a:rPr>
              <a:t>[ey][ex], ey, ex) &amp;&amp; </a:t>
            </a:r>
            <a:r>
              <a:rPr lang="en-US" altLang="zh-CN" sz="750" b="1">
                <a:solidFill>
                  <a:srgbClr val="808080"/>
                </a:solidFill>
                <a:latin typeface="新宋体" panose="02010609030101010101" pitchFamily="49" charset="-122"/>
                <a:ea typeface="新宋体" panose="02010609030101010101" pitchFamily="49" charset="-122"/>
              </a:rPr>
              <a:t>img</a:t>
            </a:r>
            <a:r>
              <a:rPr lang="en-US" altLang="zh-CN" sz="750" b="1">
                <a:solidFill>
                  <a:srgbClr val="000000"/>
                </a:solidFill>
                <a:latin typeface="新宋体" panose="02010609030101010101" pitchFamily="49" charset="-122"/>
                <a:ea typeface="新宋体" panose="02010609030101010101" pitchFamily="49" charset="-122"/>
              </a:rPr>
              <a:t>[ey][ex] &gt; </a:t>
            </a:r>
            <a:r>
              <a:rPr lang="en-US" altLang="zh-CN" sz="750" b="1">
                <a:solidFill>
                  <a:srgbClr val="6F008A"/>
                </a:solidFill>
                <a:latin typeface="新宋体" panose="02010609030101010101" pitchFamily="49" charset="-122"/>
                <a:ea typeface="新宋体" panose="02010609030101010101" pitchFamily="49" charset="-122"/>
              </a:rPr>
              <a:t>CHG_SIGN</a:t>
            </a:r>
            <a:r>
              <a:rPr lang="en-US" altLang="zh-CN" sz="750" b="1">
                <a:solidFill>
                  <a:srgbClr val="000000"/>
                </a:solidFill>
                <a:latin typeface="新宋体" panose="02010609030101010101" pitchFamily="49" charset="-122"/>
                <a:ea typeface="新宋体" panose="02010609030101010101" pitchFamily="49" charset="-122"/>
              </a:rPr>
              <a:t>) regter[cnt][0] = ey, regter[cnt++][1] = ex, updStats(</a:t>
            </a:r>
            <a:r>
              <a:rPr lang="en-US" altLang="zh-CN" sz="750" b="1">
                <a:solidFill>
                  <a:srgbClr val="808080"/>
                </a:solidFill>
                <a:latin typeface="新宋体" panose="02010609030101010101" pitchFamily="49" charset="-122"/>
                <a:ea typeface="新宋体" panose="02010609030101010101" pitchFamily="49" charset="-122"/>
              </a:rPr>
              <a:t>img</a:t>
            </a:r>
            <a:r>
              <a:rPr lang="en-US" altLang="zh-CN" sz="750" b="1">
                <a:solidFill>
                  <a:srgbClr val="000000"/>
                </a:solidFill>
                <a:latin typeface="新宋体" panose="02010609030101010101" pitchFamily="49" charset="-122"/>
                <a:ea typeface="新宋体" panose="02010609030101010101" pitchFamily="49" charset="-122"/>
              </a:rPr>
              <a:t>, ey, ex, </a:t>
            </a:r>
            <a:r>
              <a:rPr lang="en-US" altLang="zh-CN" sz="750" b="1">
                <a:solidFill>
                  <a:srgbClr val="808080"/>
                </a:solidFill>
                <a:latin typeface="新宋体" panose="02010609030101010101" pitchFamily="49" charset="-122"/>
                <a:ea typeface="新宋体" panose="02010609030101010101" pitchFamily="49" charset="-122"/>
              </a:rPr>
              <a:t>stats</a:t>
            </a:r>
            <a:r>
              <a:rPr lang="en-US" altLang="zh-CN" sz="750" b="1">
                <a:solidFill>
                  <a:srgbClr val="000000"/>
                </a:solidFill>
                <a:latin typeface="新宋体" panose="02010609030101010101" pitchFamily="49" charset="-122"/>
                <a:ea typeface="新宋体" panose="02010609030101010101" pitchFamily="49" charset="-122"/>
              </a:rPr>
              <a:t>);</a:t>
            </a:r>
          </a:p>
          <a:p>
            <a:r>
              <a:rPr lang="en-US" altLang="zh-CN" sz="750" b="1">
                <a:solidFill>
                  <a:srgbClr val="0000FF"/>
                </a:solidFill>
                <a:latin typeface="新宋体" panose="02010609030101010101" pitchFamily="49" charset="-122"/>
                <a:ea typeface="新宋体" panose="02010609030101010101" pitchFamily="49" charset="-122"/>
              </a:rPr>
              <a:t>                if</a:t>
            </a:r>
            <a:r>
              <a:rPr lang="en-US" altLang="zh-CN" sz="750" b="1">
                <a:solidFill>
                  <a:srgbClr val="000000"/>
                </a:solidFill>
                <a:latin typeface="新宋体" panose="02010609030101010101" pitchFamily="49" charset="-122"/>
                <a:ea typeface="新宋体" panose="02010609030101010101" pitchFamily="49" charset="-122"/>
              </a:rPr>
              <a:t> (--ey &gt; -</a:t>
            </a:r>
            <a:r>
              <a:rPr lang="en-US" altLang="zh-CN" sz="750" b="1">
                <a:solidFill>
                  <a:srgbClr val="6F008A"/>
                </a:solidFill>
                <a:latin typeface="新宋体" panose="02010609030101010101" pitchFamily="49" charset="-122"/>
                <a:ea typeface="新宋体" panose="02010609030101010101" pitchFamily="49" charset="-122"/>
              </a:rPr>
              <a:t>INFTY</a:t>
            </a:r>
            <a:r>
              <a:rPr lang="en-US" altLang="zh-CN" sz="750" b="1">
                <a:solidFill>
                  <a:srgbClr val="000000"/>
                </a:solidFill>
                <a:latin typeface="新宋体" panose="02010609030101010101" pitchFamily="49" charset="-122"/>
                <a:ea typeface="新宋体" panose="02010609030101010101" pitchFamily="49" charset="-122"/>
              </a:rPr>
              <a:t> &amp;&amp; edge[5] &amp;&amp; isBorder(</a:t>
            </a:r>
            <a:r>
              <a:rPr lang="en-US" altLang="zh-CN" sz="750" b="1">
                <a:solidFill>
                  <a:srgbClr val="808080"/>
                </a:solidFill>
                <a:latin typeface="新宋体" panose="02010609030101010101" pitchFamily="49" charset="-122"/>
                <a:ea typeface="新宋体" panose="02010609030101010101" pitchFamily="49" charset="-122"/>
              </a:rPr>
              <a:t>img</a:t>
            </a:r>
            <a:r>
              <a:rPr lang="en-US" altLang="zh-CN" sz="750" b="1">
                <a:solidFill>
                  <a:srgbClr val="000000"/>
                </a:solidFill>
                <a:latin typeface="新宋体" panose="02010609030101010101" pitchFamily="49" charset="-122"/>
                <a:ea typeface="新宋体" panose="02010609030101010101" pitchFamily="49" charset="-122"/>
              </a:rPr>
              <a:t>[ey][ex], ey, ex) &amp;&amp; </a:t>
            </a:r>
            <a:r>
              <a:rPr lang="en-US" altLang="zh-CN" sz="750" b="1">
                <a:solidFill>
                  <a:srgbClr val="808080"/>
                </a:solidFill>
                <a:latin typeface="新宋体" panose="02010609030101010101" pitchFamily="49" charset="-122"/>
                <a:ea typeface="新宋体" panose="02010609030101010101" pitchFamily="49" charset="-122"/>
              </a:rPr>
              <a:t>img</a:t>
            </a:r>
            <a:r>
              <a:rPr lang="en-US" altLang="zh-CN" sz="750" b="1">
                <a:solidFill>
                  <a:srgbClr val="000000"/>
                </a:solidFill>
                <a:latin typeface="新宋体" panose="02010609030101010101" pitchFamily="49" charset="-122"/>
                <a:ea typeface="新宋体" panose="02010609030101010101" pitchFamily="49" charset="-122"/>
              </a:rPr>
              <a:t>[ey][ex] &gt; </a:t>
            </a:r>
            <a:r>
              <a:rPr lang="en-US" altLang="zh-CN" sz="750" b="1">
                <a:solidFill>
                  <a:srgbClr val="6F008A"/>
                </a:solidFill>
                <a:latin typeface="新宋体" panose="02010609030101010101" pitchFamily="49" charset="-122"/>
                <a:ea typeface="新宋体" panose="02010609030101010101" pitchFamily="49" charset="-122"/>
              </a:rPr>
              <a:t>CHG_SIGN</a:t>
            </a:r>
            <a:r>
              <a:rPr lang="en-US" altLang="zh-CN" sz="750" b="1">
                <a:solidFill>
                  <a:srgbClr val="000000"/>
                </a:solidFill>
                <a:latin typeface="新宋体" panose="02010609030101010101" pitchFamily="49" charset="-122"/>
                <a:ea typeface="新宋体" panose="02010609030101010101" pitchFamily="49" charset="-122"/>
              </a:rPr>
              <a:t>) regter[cnt][0] = ey, regter[cnt++][1] = ex, updStats(</a:t>
            </a:r>
            <a:r>
              <a:rPr lang="en-US" altLang="zh-CN" sz="750" b="1">
                <a:solidFill>
                  <a:srgbClr val="808080"/>
                </a:solidFill>
                <a:latin typeface="新宋体" panose="02010609030101010101" pitchFamily="49" charset="-122"/>
                <a:ea typeface="新宋体" panose="02010609030101010101" pitchFamily="49" charset="-122"/>
              </a:rPr>
              <a:t>img</a:t>
            </a:r>
            <a:r>
              <a:rPr lang="en-US" altLang="zh-CN" sz="750" b="1">
                <a:solidFill>
                  <a:srgbClr val="000000"/>
                </a:solidFill>
                <a:latin typeface="新宋体" panose="02010609030101010101" pitchFamily="49" charset="-122"/>
                <a:ea typeface="新宋体" panose="02010609030101010101" pitchFamily="49" charset="-122"/>
              </a:rPr>
              <a:t>, ey, ex, </a:t>
            </a:r>
            <a:r>
              <a:rPr lang="en-US" altLang="zh-CN" sz="750" b="1">
                <a:solidFill>
                  <a:srgbClr val="808080"/>
                </a:solidFill>
                <a:latin typeface="新宋体" panose="02010609030101010101" pitchFamily="49" charset="-122"/>
                <a:ea typeface="新宋体" panose="02010609030101010101" pitchFamily="49" charset="-122"/>
              </a:rPr>
              <a:t>stats</a:t>
            </a:r>
            <a:r>
              <a:rPr lang="en-US" altLang="zh-CN" sz="750" b="1">
                <a:solidFill>
                  <a:srgbClr val="000000"/>
                </a:solidFill>
                <a:latin typeface="新宋体" panose="02010609030101010101" pitchFamily="49" charset="-122"/>
                <a:ea typeface="新宋体" panose="02010609030101010101" pitchFamily="49" charset="-122"/>
              </a:rPr>
              <a:t>);</a:t>
            </a:r>
          </a:p>
          <a:p>
            <a:r>
              <a:rPr lang="en-US" altLang="zh-CN" sz="750" b="1">
                <a:solidFill>
                  <a:srgbClr val="0000FF"/>
                </a:solidFill>
                <a:latin typeface="新宋体" panose="02010609030101010101" pitchFamily="49" charset="-122"/>
                <a:ea typeface="新宋体" panose="02010609030101010101" pitchFamily="49" charset="-122"/>
              </a:rPr>
              <a:t>                if</a:t>
            </a:r>
            <a:r>
              <a:rPr lang="en-US" altLang="zh-CN" sz="750" b="1">
                <a:solidFill>
                  <a:srgbClr val="000000"/>
                </a:solidFill>
                <a:latin typeface="新宋体" panose="02010609030101010101" pitchFamily="49" charset="-122"/>
                <a:ea typeface="新宋体" panose="02010609030101010101" pitchFamily="49" charset="-122"/>
              </a:rPr>
              <a:t> (--ex &gt; -</a:t>
            </a:r>
            <a:r>
              <a:rPr lang="en-US" altLang="zh-CN" sz="750" b="1">
                <a:solidFill>
                  <a:srgbClr val="6F008A"/>
                </a:solidFill>
                <a:latin typeface="新宋体" panose="02010609030101010101" pitchFamily="49" charset="-122"/>
                <a:ea typeface="新宋体" panose="02010609030101010101" pitchFamily="49" charset="-122"/>
              </a:rPr>
              <a:t>INFTY</a:t>
            </a:r>
            <a:r>
              <a:rPr lang="en-US" altLang="zh-CN" sz="750" b="1">
                <a:solidFill>
                  <a:srgbClr val="000000"/>
                </a:solidFill>
                <a:latin typeface="新宋体" panose="02010609030101010101" pitchFamily="49" charset="-122"/>
                <a:ea typeface="新宋体" panose="02010609030101010101" pitchFamily="49" charset="-122"/>
              </a:rPr>
              <a:t> &amp;&amp; edge[6] &amp;&amp; isBorder(</a:t>
            </a:r>
            <a:r>
              <a:rPr lang="en-US" altLang="zh-CN" sz="750" b="1">
                <a:solidFill>
                  <a:srgbClr val="808080"/>
                </a:solidFill>
                <a:latin typeface="新宋体" panose="02010609030101010101" pitchFamily="49" charset="-122"/>
                <a:ea typeface="新宋体" panose="02010609030101010101" pitchFamily="49" charset="-122"/>
              </a:rPr>
              <a:t>img</a:t>
            </a:r>
            <a:r>
              <a:rPr lang="en-US" altLang="zh-CN" sz="750" b="1">
                <a:solidFill>
                  <a:srgbClr val="000000"/>
                </a:solidFill>
                <a:latin typeface="新宋体" panose="02010609030101010101" pitchFamily="49" charset="-122"/>
                <a:ea typeface="新宋体" panose="02010609030101010101" pitchFamily="49" charset="-122"/>
              </a:rPr>
              <a:t>[ey][ex], ey, ex) &amp;&amp; </a:t>
            </a:r>
            <a:r>
              <a:rPr lang="en-US" altLang="zh-CN" sz="750" b="1">
                <a:solidFill>
                  <a:srgbClr val="808080"/>
                </a:solidFill>
                <a:latin typeface="新宋体" panose="02010609030101010101" pitchFamily="49" charset="-122"/>
                <a:ea typeface="新宋体" panose="02010609030101010101" pitchFamily="49" charset="-122"/>
              </a:rPr>
              <a:t>img</a:t>
            </a:r>
            <a:r>
              <a:rPr lang="en-US" altLang="zh-CN" sz="750" b="1">
                <a:solidFill>
                  <a:srgbClr val="000000"/>
                </a:solidFill>
                <a:latin typeface="新宋体" panose="02010609030101010101" pitchFamily="49" charset="-122"/>
                <a:ea typeface="新宋体" panose="02010609030101010101" pitchFamily="49" charset="-122"/>
              </a:rPr>
              <a:t>[ey][ex] &gt; </a:t>
            </a:r>
            <a:r>
              <a:rPr lang="en-US" altLang="zh-CN" sz="750" b="1">
                <a:solidFill>
                  <a:srgbClr val="6F008A"/>
                </a:solidFill>
                <a:latin typeface="新宋体" panose="02010609030101010101" pitchFamily="49" charset="-122"/>
                <a:ea typeface="新宋体" panose="02010609030101010101" pitchFamily="49" charset="-122"/>
              </a:rPr>
              <a:t>CHG_SIGN</a:t>
            </a:r>
            <a:r>
              <a:rPr lang="en-US" altLang="zh-CN" sz="750" b="1">
                <a:solidFill>
                  <a:srgbClr val="000000"/>
                </a:solidFill>
                <a:latin typeface="新宋体" panose="02010609030101010101" pitchFamily="49" charset="-122"/>
                <a:ea typeface="新宋体" panose="02010609030101010101" pitchFamily="49" charset="-122"/>
              </a:rPr>
              <a:t>) regter[cnt][0] = ey, regter[cnt++][1] = ex, updStats(</a:t>
            </a:r>
            <a:r>
              <a:rPr lang="en-US" altLang="zh-CN" sz="750" b="1">
                <a:solidFill>
                  <a:srgbClr val="808080"/>
                </a:solidFill>
                <a:latin typeface="新宋体" panose="02010609030101010101" pitchFamily="49" charset="-122"/>
                <a:ea typeface="新宋体" panose="02010609030101010101" pitchFamily="49" charset="-122"/>
              </a:rPr>
              <a:t>img</a:t>
            </a:r>
            <a:r>
              <a:rPr lang="en-US" altLang="zh-CN" sz="750" b="1">
                <a:solidFill>
                  <a:srgbClr val="000000"/>
                </a:solidFill>
                <a:latin typeface="新宋体" panose="02010609030101010101" pitchFamily="49" charset="-122"/>
                <a:ea typeface="新宋体" panose="02010609030101010101" pitchFamily="49" charset="-122"/>
              </a:rPr>
              <a:t>, ey, ex, </a:t>
            </a:r>
            <a:r>
              <a:rPr lang="en-US" altLang="zh-CN" sz="750" b="1">
                <a:solidFill>
                  <a:srgbClr val="808080"/>
                </a:solidFill>
                <a:latin typeface="新宋体" panose="02010609030101010101" pitchFamily="49" charset="-122"/>
                <a:ea typeface="新宋体" panose="02010609030101010101" pitchFamily="49" charset="-122"/>
              </a:rPr>
              <a:t>stats</a:t>
            </a:r>
            <a:r>
              <a:rPr lang="en-US" altLang="zh-CN" sz="750" b="1">
                <a:solidFill>
                  <a:srgbClr val="000000"/>
                </a:solidFill>
                <a:latin typeface="新宋体" panose="02010609030101010101" pitchFamily="49" charset="-122"/>
                <a:ea typeface="新宋体" panose="02010609030101010101" pitchFamily="49" charset="-122"/>
              </a:rPr>
              <a:t>);</a:t>
            </a:r>
          </a:p>
          <a:p>
            <a:r>
              <a:rPr lang="en-US" altLang="zh-CN" sz="750" b="1">
                <a:solidFill>
                  <a:srgbClr val="0000FF"/>
                </a:solidFill>
                <a:latin typeface="新宋体" panose="02010609030101010101" pitchFamily="49" charset="-122"/>
                <a:ea typeface="新宋体" panose="02010609030101010101" pitchFamily="49" charset="-122"/>
              </a:rPr>
              <a:t>                if</a:t>
            </a:r>
            <a:r>
              <a:rPr lang="en-US" altLang="zh-CN" sz="750" b="1">
                <a:solidFill>
                  <a:srgbClr val="000000"/>
                </a:solidFill>
                <a:latin typeface="新宋体" panose="02010609030101010101" pitchFamily="49" charset="-122"/>
                <a:ea typeface="新宋体" panose="02010609030101010101" pitchFamily="49" charset="-122"/>
              </a:rPr>
              <a:t> (--ex &gt; -</a:t>
            </a:r>
            <a:r>
              <a:rPr lang="en-US" altLang="zh-CN" sz="750" b="1">
                <a:solidFill>
                  <a:srgbClr val="6F008A"/>
                </a:solidFill>
                <a:latin typeface="新宋体" panose="02010609030101010101" pitchFamily="49" charset="-122"/>
                <a:ea typeface="新宋体" panose="02010609030101010101" pitchFamily="49" charset="-122"/>
              </a:rPr>
              <a:t>INFTY</a:t>
            </a:r>
            <a:r>
              <a:rPr lang="en-US" altLang="zh-CN" sz="750" b="1">
                <a:solidFill>
                  <a:srgbClr val="000000"/>
                </a:solidFill>
                <a:latin typeface="新宋体" panose="02010609030101010101" pitchFamily="49" charset="-122"/>
                <a:ea typeface="新宋体" panose="02010609030101010101" pitchFamily="49" charset="-122"/>
              </a:rPr>
              <a:t> &amp;&amp; edge[7] &amp;&amp; isBorder(</a:t>
            </a:r>
            <a:r>
              <a:rPr lang="en-US" altLang="zh-CN" sz="750" b="1">
                <a:solidFill>
                  <a:srgbClr val="808080"/>
                </a:solidFill>
                <a:latin typeface="新宋体" panose="02010609030101010101" pitchFamily="49" charset="-122"/>
                <a:ea typeface="新宋体" panose="02010609030101010101" pitchFamily="49" charset="-122"/>
              </a:rPr>
              <a:t>img</a:t>
            </a:r>
            <a:r>
              <a:rPr lang="en-US" altLang="zh-CN" sz="750" b="1">
                <a:solidFill>
                  <a:srgbClr val="000000"/>
                </a:solidFill>
                <a:latin typeface="新宋体" panose="02010609030101010101" pitchFamily="49" charset="-122"/>
                <a:ea typeface="新宋体" panose="02010609030101010101" pitchFamily="49" charset="-122"/>
              </a:rPr>
              <a:t>[ey][ex], ey, ex) &amp;&amp; </a:t>
            </a:r>
            <a:r>
              <a:rPr lang="en-US" altLang="zh-CN" sz="750" b="1">
                <a:solidFill>
                  <a:srgbClr val="808080"/>
                </a:solidFill>
                <a:latin typeface="新宋体" panose="02010609030101010101" pitchFamily="49" charset="-122"/>
                <a:ea typeface="新宋体" panose="02010609030101010101" pitchFamily="49" charset="-122"/>
              </a:rPr>
              <a:t>img</a:t>
            </a:r>
            <a:r>
              <a:rPr lang="en-US" altLang="zh-CN" sz="750" b="1">
                <a:solidFill>
                  <a:srgbClr val="000000"/>
                </a:solidFill>
                <a:latin typeface="新宋体" panose="02010609030101010101" pitchFamily="49" charset="-122"/>
                <a:ea typeface="新宋体" panose="02010609030101010101" pitchFamily="49" charset="-122"/>
              </a:rPr>
              <a:t>[ey][ex] &gt; </a:t>
            </a:r>
            <a:r>
              <a:rPr lang="en-US" altLang="zh-CN" sz="750" b="1">
                <a:solidFill>
                  <a:srgbClr val="6F008A"/>
                </a:solidFill>
                <a:latin typeface="新宋体" panose="02010609030101010101" pitchFamily="49" charset="-122"/>
                <a:ea typeface="新宋体" panose="02010609030101010101" pitchFamily="49" charset="-122"/>
              </a:rPr>
              <a:t>CHG_SIGN</a:t>
            </a:r>
            <a:r>
              <a:rPr lang="en-US" altLang="zh-CN" sz="750" b="1">
                <a:solidFill>
                  <a:srgbClr val="000000"/>
                </a:solidFill>
                <a:latin typeface="新宋体" panose="02010609030101010101" pitchFamily="49" charset="-122"/>
                <a:ea typeface="新宋体" panose="02010609030101010101" pitchFamily="49" charset="-122"/>
              </a:rPr>
              <a:t>) regter[cnt][0] = ey, regter[cnt++][1] = ex, updStats(</a:t>
            </a:r>
            <a:r>
              <a:rPr lang="en-US" altLang="zh-CN" sz="750" b="1">
                <a:solidFill>
                  <a:srgbClr val="808080"/>
                </a:solidFill>
                <a:latin typeface="新宋体" panose="02010609030101010101" pitchFamily="49" charset="-122"/>
                <a:ea typeface="新宋体" panose="02010609030101010101" pitchFamily="49" charset="-122"/>
              </a:rPr>
              <a:t>img</a:t>
            </a:r>
            <a:r>
              <a:rPr lang="en-US" altLang="zh-CN" sz="750" b="1">
                <a:solidFill>
                  <a:srgbClr val="000000"/>
                </a:solidFill>
                <a:latin typeface="新宋体" panose="02010609030101010101" pitchFamily="49" charset="-122"/>
                <a:ea typeface="新宋体" panose="02010609030101010101" pitchFamily="49" charset="-122"/>
              </a:rPr>
              <a:t>, ey, ex, </a:t>
            </a:r>
            <a:r>
              <a:rPr lang="en-US" altLang="zh-CN" sz="750" b="1">
                <a:solidFill>
                  <a:srgbClr val="808080"/>
                </a:solidFill>
                <a:latin typeface="新宋体" panose="02010609030101010101" pitchFamily="49" charset="-122"/>
                <a:ea typeface="新宋体" panose="02010609030101010101" pitchFamily="49" charset="-122"/>
              </a:rPr>
              <a:t>stats</a:t>
            </a:r>
            <a:r>
              <a:rPr lang="en-US" altLang="zh-CN" sz="750" b="1">
                <a:solidFill>
                  <a:srgbClr val="000000"/>
                </a:solidFill>
                <a:latin typeface="新宋体" panose="02010609030101010101" pitchFamily="49" charset="-122"/>
                <a:ea typeface="新宋体" panose="02010609030101010101" pitchFamily="49" charset="-122"/>
              </a:rPr>
              <a:t>);</a:t>
            </a:r>
          </a:p>
          <a:p>
            <a:r>
              <a:rPr lang="en-US" altLang="zh-CN" sz="750" b="1">
                <a:solidFill>
                  <a:srgbClr val="000000"/>
                </a:solidFill>
                <a:latin typeface="新宋体" panose="02010609030101010101" pitchFamily="49" charset="-122"/>
                <a:ea typeface="新宋体" panose="02010609030101010101" pitchFamily="49" charset="-122"/>
              </a:rPr>
              <a:t>                index++;</a:t>
            </a:r>
          </a:p>
          <a:p>
            <a:r>
              <a:rPr lang="en-US" altLang="zh-CN" sz="750" b="1">
                <a:solidFill>
                  <a:srgbClr val="000000"/>
                </a:solidFill>
                <a:latin typeface="新宋体" panose="02010609030101010101" pitchFamily="49" charset="-122"/>
                <a:ea typeface="新宋体" panose="02010609030101010101" pitchFamily="49" charset="-122"/>
              </a:rPr>
              <a:t>        }</a:t>
            </a:r>
          </a:p>
          <a:p>
            <a:r>
              <a:rPr lang="en-US" altLang="zh-CN" sz="750" b="1">
                <a:solidFill>
                  <a:srgbClr val="000000"/>
                </a:solidFill>
                <a:latin typeface="新宋体" panose="02010609030101010101" pitchFamily="49" charset="-122"/>
                <a:ea typeface="新宋体" panose="02010609030101010101" pitchFamily="49" charset="-122"/>
              </a:rPr>
              <a:t>        borderClear(border);</a:t>
            </a:r>
          </a:p>
          <a:p>
            <a:r>
              <a:rPr lang="en-US" altLang="zh-CN" sz="750" b="1">
                <a:solidFill>
                  <a:srgbClr val="000000"/>
                </a:solidFill>
                <a:latin typeface="新宋体" panose="02010609030101010101" pitchFamily="49" charset="-122"/>
                <a:ea typeface="新宋体" panose="02010609030101010101" pitchFamily="49" charset="-122"/>
              </a:rPr>
              <a:t>        border = (border == regA) ? regB : regA;</a:t>
            </a:r>
          </a:p>
          <a:p>
            <a:r>
              <a:rPr lang="en-US" altLang="zh-CN" sz="750" b="1">
                <a:solidFill>
                  <a:srgbClr val="000000"/>
                </a:solidFill>
                <a:latin typeface="新宋体" panose="02010609030101010101" pitchFamily="49" charset="-122"/>
                <a:ea typeface="新宋体" panose="02010609030101010101" pitchFamily="49" charset="-122"/>
              </a:rPr>
              <a:t>        regter = (regter == regA) ? regB : regA;</a:t>
            </a:r>
          </a:p>
          <a:p>
            <a:r>
              <a:rPr lang="en-US" altLang="zh-CN" sz="750" b="1">
                <a:solidFill>
                  <a:srgbClr val="000000"/>
                </a:solidFill>
                <a:latin typeface="新宋体" panose="02010609030101010101" pitchFamily="49" charset="-122"/>
                <a:ea typeface="新宋体" panose="02010609030101010101" pitchFamily="49" charset="-122"/>
              </a:rPr>
              <a:t>        index = 0, cnt = 0;</a:t>
            </a:r>
          </a:p>
          <a:p>
            <a:r>
              <a:rPr lang="en-US" altLang="zh-CN" sz="750" b="1">
                <a:solidFill>
                  <a:srgbClr val="000000"/>
                </a:solidFill>
                <a:latin typeface="新宋体" panose="02010609030101010101" pitchFamily="49" charset="-122"/>
                <a:ea typeface="新宋体" panose="02010609030101010101" pitchFamily="49" charset="-122"/>
              </a:rPr>
              <a:t>    }</a:t>
            </a:r>
          </a:p>
          <a:p>
            <a:r>
              <a:rPr lang="en-US" altLang="zh-CN" sz="750" b="1">
                <a:solidFill>
                  <a:srgbClr val="000000"/>
                </a:solidFill>
                <a:latin typeface="新宋体" panose="02010609030101010101" pitchFamily="49" charset="-122"/>
                <a:ea typeface="新宋体" panose="02010609030101010101" pitchFamily="49" charset="-122"/>
              </a:rPr>
              <a:t>}</a:t>
            </a:r>
            <a:endParaRPr lang="zh-CN" altLang="en-US" sz="750" b="1"/>
          </a:p>
        </p:txBody>
      </p:sp>
    </p:spTree>
    <p:extLst>
      <p:ext uri="{BB962C8B-B14F-4D97-AF65-F5344CB8AC3E}">
        <p14:creationId xmlns:p14="http://schemas.microsoft.com/office/powerpoint/2010/main" val="1650844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mbria" panose="02040503050406030204" pitchFamily="18" charset="0"/>
                <a:ea typeface="Cambria" panose="02040503050406030204" pitchFamily="18" charset="0"/>
              </a:rPr>
              <a:t>2.3 </a:t>
            </a:r>
            <a:r>
              <a:rPr lang="zh-CN" altLang="en-US" dirty="0">
                <a:latin typeface="Cambria" panose="02040503050406030204" pitchFamily="18" charset="0"/>
              </a:rPr>
              <a:t>关键技术</a:t>
            </a:r>
            <a:r>
              <a:rPr lang="en-US" altLang="zh-CN" dirty="0">
                <a:latin typeface="Cambria" panose="02040503050406030204" pitchFamily="18" charset="0"/>
                <a:ea typeface="Cambria" panose="02040503050406030204" pitchFamily="18" charset="0"/>
              </a:rPr>
              <a:t>2	</a:t>
            </a:r>
            <a:r>
              <a:rPr lang="zh-CN" altLang="en-US" sz="2800">
                <a:solidFill>
                  <a:schemeClr val="bg2">
                    <a:lumMod val="50000"/>
                  </a:schemeClr>
                </a:solidFill>
                <a:latin typeface="Cambria" panose="02040503050406030204" pitchFamily="18" charset="0"/>
                <a:ea typeface="Cambria" panose="02040503050406030204" pitchFamily="18" charset="0"/>
              </a:rPr>
              <a:t>不变矩综合分类器</a:t>
            </a:r>
            <a:endParaRPr lang="zh-CN" altLang="en-US" dirty="0">
              <a:latin typeface="Cambria" panose="02040503050406030204" pitchFamily="18" charset="0"/>
            </a:endParaRPr>
          </a:p>
        </p:txBody>
      </p:sp>
      <p:sp>
        <p:nvSpPr>
          <p:cNvPr id="3" name="文本框 2">
            <a:extLst>
              <a:ext uri="{FF2B5EF4-FFF2-40B4-BE49-F238E27FC236}">
                <a16:creationId xmlns:a16="http://schemas.microsoft.com/office/drawing/2014/main" id="{4A973AF4-DEED-46CF-8CB3-8F309A35B127}"/>
              </a:ext>
            </a:extLst>
          </p:cNvPr>
          <p:cNvSpPr txBox="1"/>
          <p:nvPr/>
        </p:nvSpPr>
        <p:spPr>
          <a:xfrm>
            <a:off x="648101" y="1487488"/>
            <a:ext cx="10895797" cy="2585323"/>
          </a:xfrm>
          <a:prstGeom prst="rect">
            <a:avLst/>
          </a:prstGeom>
          <a:noFill/>
        </p:spPr>
        <p:txBody>
          <a:bodyPr wrap="square" rtlCol="0">
            <a:spAutoFit/>
          </a:bodyPr>
          <a:lstStyle/>
          <a:p>
            <a:r>
              <a:rPr lang="en-US" altLang="zh-CN">
                <a:latin typeface="Cambria" panose="02040503050406030204" pitchFamily="18" charset="0"/>
                <a:ea typeface="Cambria" panose="02040503050406030204" pitchFamily="18" charset="0"/>
              </a:rPr>
              <a:t>1</a:t>
            </a:r>
            <a:r>
              <a:rPr lang="zh-CN" altLang="en-US">
                <a:latin typeface="Cambria" panose="02040503050406030204" pitchFamily="18" charset="0"/>
              </a:rPr>
              <a:t>、为了</a:t>
            </a:r>
            <a:r>
              <a:rPr lang="zh-CN" altLang="en-US" dirty="0">
                <a:latin typeface="Cambria" panose="02040503050406030204" pitchFamily="18" charset="0"/>
              </a:rPr>
              <a:t>能够正确的对图像进行分类，我们需要找到工件图像的“本质”特征。如果我们将灰度图像中的灰度分布联想平面物体质量面密度分布，那么图像的</a:t>
            </a:r>
            <a:r>
              <a:rPr lang="en-US" altLang="zh-CN" dirty="0">
                <a:latin typeface="Cambria" panose="02040503050406030204" pitchFamily="18" charset="0"/>
                <a:ea typeface="Cambria" panose="02040503050406030204" pitchFamily="18" charset="0"/>
              </a:rPr>
              <a:t>0</a:t>
            </a:r>
            <a:r>
              <a:rPr lang="zh-CN" altLang="en-US" dirty="0">
                <a:latin typeface="Cambria" panose="02040503050406030204" pitchFamily="18" charset="0"/>
              </a:rPr>
              <a:t>阶矩为图像的“总质量”，</a:t>
            </a:r>
            <a:r>
              <a:rPr lang="en-US" altLang="zh-CN" dirty="0">
                <a:latin typeface="Cambria" panose="02040503050406030204" pitchFamily="18" charset="0"/>
                <a:ea typeface="Cambria" panose="02040503050406030204" pitchFamily="18" charset="0"/>
              </a:rPr>
              <a:t>1</a:t>
            </a:r>
            <a:r>
              <a:rPr lang="zh-CN" altLang="en-US" dirty="0">
                <a:latin typeface="Cambria" panose="02040503050406030204" pitchFamily="18" charset="0"/>
              </a:rPr>
              <a:t>阶矩为图像的“质心”，</a:t>
            </a:r>
            <a:r>
              <a:rPr lang="en-US" altLang="zh-CN" dirty="0">
                <a:latin typeface="Cambria" panose="02040503050406030204" pitchFamily="18" charset="0"/>
                <a:ea typeface="Cambria" panose="02040503050406030204" pitchFamily="18" charset="0"/>
              </a:rPr>
              <a:t>2</a:t>
            </a:r>
            <a:r>
              <a:rPr lang="zh-CN" altLang="en-US" dirty="0">
                <a:latin typeface="Cambria" panose="02040503050406030204" pitchFamily="18" charset="0"/>
              </a:rPr>
              <a:t>阶中心矩则是图像绕质心轴的“转动惯量”。由于转动惯量是物体本身的固有性质，因此自然拥有旋转，平移等的不变性。至于缩放，由于我们所采用的不变矩在“转动惯量”的基础上又按照“总质量”做了一个标准化，因此拥有缩放比例的不变性也是一件显然的事情。而利用这样一个，每个工件的具有平移旋转缩放不变性的“固有属性”，自然可以将各个工件区分</a:t>
            </a:r>
            <a:r>
              <a:rPr lang="zh-CN" altLang="en-US">
                <a:latin typeface="Cambria" panose="02040503050406030204" pitchFamily="18" charset="0"/>
              </a:rPr>
              <a:t>开来。</a:t>
            </a:r>
            <a:endParaRPr lang="en-US" altLang="zh-CN">
              <a:latin typeface="Cambria" panose="02040503050406030204" pitchFamily="18" charset="0"/>
            </a:endParaRPr>
          </a:p>
          <a:p>
            <a:endParaRPr lang="en-US" altLang="zh-CN">
              <a:latin typeface="Cambria" panose="02040503050406030204" pitchFamily="18" charset="0"/>
            </a:endParaRPr>
          </a:p>
          <a:p>
            <a:r>
              <a:rPr lang="en-US" altLang="zh-CN">
                <a:latin typeface="Cambria" panose="02040503050406030204" pitchFamily="18" charset="0"/>
              </a:rPr>
              <a:t>2</a:t>
            </a:r>
            <a:r>
              <a:rPr lang="zh-CN" altLang="en-US">
                <a:latin typeface="Cambria" panose="02040503050406030204" pitchFamily="18" charset="0"/>
              </a:rPr>
              <a:t>、不变矩分类器的效果相当不错，但是面对工件粘连的复杂情况时会彻底失效。因此，在不变矩分类器无法有效分类工件时，我们引入了例如工件面积、工件边缘情况等多方因素进行考虑。</a:t>
            </a:r>
            <a:endParaRPr lang="zh-CN" altLang="en-US" dirty="0">
              <a:latin typeface="Cambria" panose="02040503050406030204" pitchFamily="18" charset="0"/>
            </a:endParaRPr>
          </a:p>
        </p:txBody>
      </p:sp>
      <p:sp>
        <p:nvSpPr>
          <p:cNvPr id="5" name="矩形 4">
            <a:extLst>
              <a:ext uri="{FF2B5EF4-FFF2-40B4-BE49-F238E27FC236}">
                <a16:creationId xmlns:a16="http://schemas.microsoft.com/office/drawing/2014/main" id="{6C698B72-3712-41D8-8C0C-F0E5813A1E97}"/>
              </a:ext>
            </a:extLst>
          </p:cNvPr>
          <p:cNvSpPr/>
          <p:nvPr/>
        </p:nvSpPr>
        <p:spPr>
          <a:xfrm>
            <a:off x="6464966" y="4345697"/>
            <a:ext cx="5078932" cy="1754326"/>
          </a:xfrm>
          <a:prstGeom prst="rect">
            <a:avLst/>
          </a:prstGeom>
        </p:spPr>
        <p:txBody>
          <a:bodyPr wrap="square">
            <a:spAutoFit/>
          </a:bodyPr>
          <a:lstStyle/>
          <a:p>
            <a:r>
              <a:rPr lang="en-US" altLang="zh-CN">
                <a:solidFill>
                  <a:srgbClr val="0000FF"/>
                </a:solidFill>
                <a:latin typeface="新宋体" panose="02010609030101010101" pitchFamily="49" charset="-122"/>
                <a:ea typeface="新宋体" panose="02010609030101010101" pitchFamily="49" charset="-122"/>
              </a:rPr>
              <a:t>struct</a:t>
            </a:r>
            <a:r>
              <a:rPr lang="en-US" altLang="zh-CN">
                <a:solidFill>
                  <a:srgbClr val="000000"/>
                </a:solidFill>
                <a:latin typeface="新宋体" panose="02010609030101010101" pitchFamily="49" charset="-122"/>
                <a:ea typeface="新宋体" panose="02010609030101010101" pitchFamily="49" charset="-122"/>
              </a:rPr>
              <a:t> </a:t>
            </a:r>
            <a:r>
              <a:rPr lang="en-US" altLang="zh-CN">
                <a:solidFill>
                  <a:srgbClr val="2B91AF"/>
                </a:solidFill>
                <a:latin typeface="新宋体" panose="02010609030101010101" pitchFamily="49" charset="-122"/>
                <a:ea typeface="新宋体" panose="02010609030101010101" pitchFamily="49" charset="-122"/>
              </a:rPr>
              <a:t>Rectangle</a:t>
            </a:r>
            <a:r>
              <a:rPr lang="en-US" altLang="zh-CN">
                <a:solidFill>
                  <a:srgbClr val="000000"/>
                </a:solidFill>
                <a:latin typeface="新宋体" panose="02010609030101010101" pitchFamily="49" charset="-122"/>
                <a:ea typeface="新宋体" panose="02010609030101010101" pitchFamily="49" charset="-122"/>
              </a:rPr>
              <a:t> {</a:t>
            </a:r>
          </a:p>
          <a:p>
            <a:r>
              <a:rPr lang="en-US" altLang="zh-CN">
                <a:solidFill>
                  <a:srgbClr val="0000FF"/>
                </a:solidFill>
                <a:latin typeface="新宋体" panose="02010609030101010101" pitchFamily="49" charset="-122"/>
                <a:ea typeface="新宋体" panose="02010609030101010101" pitchFamily="49" charset="-122"/>
              </a:rPr>
              <a:t>    int</a:t>
            </a:r>
            <a:r>
              <a:rPr lang="en-US" altLang="zh-CN">
                <a:solidFill>
                  <a:srgbClr val="000000"/>
                </a:solidFill>
                <a:latin typeface="新宋体" panose="02010609030101010101" pitchFamily="49" charset="-122"/>
                <a:ea typeface="新宋体" panose="02010609030101010101" pitchFamily="49" charset="-122"/>
              </a:rPr>
              <a:t> xmin, xmax, ymin, ymax;</a:t>
            </a:r>
            <a:r>
              <a:rPr lang="en-US" altLang="zh-CN">
                <a:solidFill>
                  <a:srgbClr val="008000"/>
                </a:solidFill>
                <a:latin typeface="新宋体" panose="02010609030101010101" pitchFamily="49" charset="-122"/>
                <a:ea typeface="新宋体" panose="02010609030101010101" pitchFamily="49" charset="-122"/>
              </a:rPr>
              <a:t>// </a:t>
            </a:r>
            <a:r>
              <a:rPr lang="zh-CN" altLang="en-US">
                <a:solidFill>
                  <a:srgbClr val="008000"/>
                </a:solidFill>
                <a:latin typeface="新宋体" panose="02010609030101010101" pitchFamily="49" charset="-122"/>
                <a:ea typeface="新宋体" panose="02010609030101010101" pitchFamily="49" charset="-122"/>
              </a:rPr>
              <a:t>矩形范围</a:t>
            </a:r>
            <a:endParaRPr lang="zh-CN" altLang="en-US">
              <a:solidFill>
                <a:srgbClr val="000000"/>
              </a:solidFill>
              <a:latin typeface="新宋体" panose="02010609030101010101" pitchFamily="49" charset="-122"/>
              <a:ea typeface="新宋体" panose="02010609030101010101" pitchFamily="49" charset="-122"/>
            </a:endParaRPr>
          </a:p>
          <a:p>
            <a:r>
              <a:rPr lang="en-US" altLang="zh-CN">
                <a:solidFill>
                  <a:srgbClr val="0000FF"/>
                </a:solidFill>
                <a:latin typeface="新宋体" panose="02010609030101010101" pitchFamily="49" charset="-122"/>
                <a:ea typeface="新宋体" panose="02010609030101010101" pitchFamily="49" charset="-122"/>
              </a:rPr>
              <a:t>    int</a:t>
            </a:r>
            <a:r>
              <a:rPr lang="en-US" altLang="zh-CN">
                <a:solidFill>
                  <a:srgbClr val="000000"/>
                </a:solidFill>
                <a:latin typeface="新宋体" panose="02010609030101010101" pitchFamily="49" charset="-122"/>
                <a:ea typeface="新宋体" panose="02010609030101010101" pitchFamily="49" charset="-122"/>
              </a:rPr>
              <a:t>S;               </a:t>
            </a:r>
            <a:r>
              <a:rPr lang="en-US" altLang="zh-CN">
                <a:solidFill>
                  <a:srgbClr val="008000"/>
                </a:solidFill>
                <a:latin typeface="新宋体" panose="02010609030101010101" pitchFamily="49" charset="-122"/>
                <a:ea typeface="新宋体" panose="02010609030101010101" pitchFamily="49" charset="-122"/>
              </a:rPr>
              <a:t>// </a:t>
            </a:r>
            <a:r>
              <a:rPr lang="zh-CN" altLang="en-US">
                <a:solidFill>
                  <a:srgbClr val="008000"/>
                </a:solidFill>
                <a:latin typeface="新宋体" panose="02010609030101010101" pitchFamily="49" charset="-122"/>
                <a:ea typeface="新宋体" panose="02010609030101010101" pitchFamily="49" charset="-122"/>
              </a:rPr>
              <a:t>工件面积</a:t>
            </a:r>
            <a:endParaRPr lang="zh-CN" altLang="en-US">
              <a:solidFill>
                <a:srgbClr val="000000"/>
              </a:solidFill>
              <a:latin typeface="新宋体" panose="02010609030101010101" pitchFamily="49" charset="-122"/>
              <a:ea typeface="新宋体" panose="02010609030101010101" pitchFamily="49" charset="-122"/>
            </a:endParaRPr>
          </a:p>
          <a:p>
            <a:r>
              <a:rPr lang="en-US" altLang="zh-CN">
                <a:solidFill>
                  <a:srgbClr val="2B91AF"/>
                </a:solidFill>
                <a:latin typeface="新宋体" panose="02010609030101010101" pitchFamily="49" charset="-122"/>
                <a:ea typeface="新宋体" panose="02010609030101010101" pitchFamily="49" charset="-122"/>
              </a:rPr>
              <a:t>    uchar</a:t>
            </a:r>
            <a:r>
              <a:rPr lang="en-US" altLang="zh-CN">
                <a:solidFill>
                  <a:srgbClr val="000000"/>
                </a:solidFill>
                <a:latin typeface="新宋体" panose="02010609030101010101" pitchFamily="49" charset="-122"/>
                <a:ea typeface="新宋体" panose="02010609030101010101" pitchFamily="49" charset="-122"/>
              </a:rPr>
              <a:t>** segment;    </a:t>
            </a:r>
            <a:r>
              <a:rPr lang="en-US" altLang="zh-CN">
                <a:solidFill>
                  <a:srgbClr val="008000"/>
                </a:solidFill>
                <a:latin typeface="新宋体" panose="02010609030101010101" pitchFamily="49" charset="-122"/>
                <a:ea typeface="新宋体" panose="02010609030101010101" pitchFamily="49" charset="-122"/>
              </a:rPr>
              <a:t>// </a:t>
            </a:r>
            <a:r>
              <a:rPr lang="zh-CN" altLang="en-US">
                <a:solidFill>
                  <a:srgbClr val="008000"/>
                </a:solidFill>
                <a:latin typeface="新宋体" panose="02010609030101010101" pitchFamily="49" charset="-122"/>
                <a:ea typeface="新宋体" panose="02010609030101010101" pitchFamily="49" charset="-122"/>
              </a:rPr>
              <a:t>区域分割</a:t>
            </a:r>
            <a:endParaRPr lang="zh-CN" altLang="en-US">
              <a:solidFill>
                <a:srgbClr val="000000"/>
              </a:solidFill>
              <a:latin typeface="新宋体" panose="02010609030101010101" pitchFamily="49" charset="-122"/>
              <a:ea typeface="新宋体" panose="02010609030101010101" pitchFamily="49" charset="-122"/>
            </a:endParaRPr>
          </a:p>
          <a:p>
            <a:r>
              <a:rPr lang="en-US" altLang="zh-CN">
                <a:solidFill>
                  <a:srgbClr val="2B91AF"/>
                </a:solidFill>
                <a:latin typeface="新宋体" panose="02010609030101010101" pitchFamily="49" charset="-122"/>
                <a:ea typeface="新宋体" panose="02010609030101010101" pitchFamily="49" charset="-122"/>
              </a:rPr>
              <a:t>    CPoint</a:t>
            </a:r>
            <a:r>
              <a:rPr lang="en-US" altLang="zh-CN">
                <a:solidFill>
                  <a:srgbClr val="000000"/>
                </a:solidFill>
                <a:latin typeface="新宋体" panose="02010609030101010101" pitchFamily="49" charset="-122"/>
                <a:ea typeface="新宋体" panose="02010609030101010101" pitchFamily="49" charset="-122"/>
              </a:rPr>
              <a:t>* border;     </a:t>
            </a:r>
            <a:r>
              <a:rPr lang="en-US" altLang="zh-CN">
                <a:solidFill>
                  <a:srgbClr val="008000"/>
                </a:solidFill>
                <a:latin typeface="新宋体" panose="02010609030101010101" pitchFamily="49" charset="-122"/>
                <a:ea typeface="新宋体" panose="02010609030101010101" pitchFamily="49" charset="-122"/>
              </a:rPr>
              <a:t>// </a:t>
            </a:r>
            <a:r>
              <a:rPr lang="zh-CN" altLang="en-US">
                <a:solidFill>
                  <a:srgbClr val="008000"/>
                </a:solidFill>
                <a:latin typeface="新宋体" panose="02010609030101010101" pitchFamily="49" charset="-122"/>
                <a:ea typeface="新宋体" panose="02010609030101010101" pitchFamily="49" charset="-122"/>
              </a:rPr>
              <a:t>工件边缘</a:t>
            </a:r>
            <a:endParaRPr lang="zh-CN" altLang="en-US">
              <a:solidFill>
                <a:srgbClr val="000000"/>
              </a:solidFill>
              <a:latin typeface="新宋体" panose="02010609030101010101" pitchFamily="49" charset="-122"/>
              <a:ea typeface="新宋体" panose="02010609030101010101" pitchFamily="49" charset="-122"/>
            </a:endParaRPr>
          </a:p>
          <a:p>
            <a:r>
              <a:rPr lang="en-US" altLang="zh-CN">
                <a:solidFill>
                  <a:srgbClr val="000000"/>
                </a:solidFill>
                <a:latin typeface="新宋体" panose="02010609030101010101" pitchFamily="49" charset="-122"/>
                <a:ea typeface="新宋体" panose="02010609030101010101" pitchFamily="49" charset="-122"/>
              </a:rPr>
              <a:t>}</a:t>
            </a:r>
            <a:r>
              <a:rPr lang="en-US" altLang="zh-CN">
                <a:solidFill>
                  <a:srgbClr val="0000FF"/>
                </a:solidFill>
                <a:latin typeface="新宋体" panose="02010609030101010101" pitchFamily="49" charset="-122"/>
                <a:ea typeface="新宋体" panose="02010609030101010101" pitchFamily="49" charset="-122"/>
              </a:rPr>
              <a:t>typedef</a:t>
            </a:r>
            <a:r>
              <a:rPr lang="en-US" altLang="zh-CN">
                <a:solidFill>
                  <a:srgbClr val="000000"/>
                </a:solidFill>
                <a:latin typeface="新宋体" panose="02010609030101010101" pitchFamily="49" charset="-122"/>
                <a:ea typeface="新宋体" panose="02010609030101010101" pitchFamily="49" charset="-122"/>
              </a:rPr>
              <a:t> </a:t>
            </a:r>
            <a:r>
              <a:rPr lang="en-US" altLang="zh-CN">
                <a:solidFill>
                  <a:srgbClr val="2B91AF"/>
                </a:solidFill>
                <a:latin typeface="新宋体" panose="02010609030101010101" pitchFamily="49" charset="-122"/>
                <a:ea typeface="新宋体" panose="02010609030101010101" pitchFamily="49" charset="-122"/>
              </a:rPr>
              <a:t>tarRect</a:t>
            </a:r>
            <a:r>
              <a:rPr lang="en-US" altLang="zh-CN">
                <a:solidFill>
                  <a:srgbClr val="000000"/>
                </a:solidFill>
                <a:latin typeface="新宋体" panose="02010609030101010101" pitchFamily="49" charset="-122"/>
                <a:ea typeface="新宋体" panose="02010609030101010101" pitchFamily="49" charset="-122"/>
              </a:rPr>
              <a:t>;</a:t>
            </a:r>
          </a:p>
        </p:txBody>
      </p:sp>
      <p:sp>
        <p:nvSpPr>
          <p:cNvPr id="6" name="文本框 5">
            <a:extLst>
              <a:ext uri="{FF2B5EF4-FFF2-40B4-BE49-F238E27FC236}">
                <a16:creationId xmlns:a16="http://schemas.microsoft.com/office/drawing/2014/main" id="{CDE64EC8-0010-4CAF-AE17-949BE95D622D}"/>
              </a:ext>
            </a:extLst>
          </p:cNvPr>
          <p:cNvSpPr txBox="1"/>
          <p:nvPr/>
        </p:nvSpPr>
        <p:spPr>
          <a:xfrm>
            <a:off x="7123495" y="6169709"/>
            <a:ext cx="3761874" cy="369332"/>
          </a:xfrm>
          <a:prstGeom prst="rect">
            <a:avLst/>
          </a:prstGeom>
          <a:noFill/>
        </p:spPr>
        <p:txBody>
          <a:bodyPr wrap="square" rtlCol="0">
            <a:spAutoFit/>
          </a:bodyPr>
          <a:lstStyle/>
          <a:p>
            <a:r>
              <a:rPr lang="zh-CN" altLang="en-US"/>
              <a:t>单工件所在矩形范围的结构体数组</a:t>
            </a:r>
          </a:p>
        </p:txBody>
      </p:sp>
      <p:pic>
        <p:nvPicPr>
          <p:cNvPr id="10" name="图片 9">
            <a:extLst>
              <a:ext uri="{FF2B5EF4-FFF2-40B4-BE49-F238E27FC236}">
                <a16:creationId xmlns:a16="http://schemas.microsoft.com/office/drawing/2014/main" id="{7EC509E3-0640-4689-A3CA-89781166E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101" y="4345697"/>
            <a:ext cx="5257399" cy="2243156"/>
          </a:xfrm>
          <a:prstGeom prst="rect">
            <a:avLst/>
          </a:prstGeom>
        </p:spPr>
      </p:pic>
    </p:spTree>
    <p:extLst>
      <p:ext uri="{BB962C8B-B14F-4D97-AF65-F5344CB8AC3E}">
        <p14:creationId xmlns:p14="http://schemas.microsoft.com/office/powerpoint/2010/main" val="2446712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7BEDA1E-DF88-4D40-BD35-E33E6290A0C9}"/>
              </a:ext>
            </a:extLst>
          </p:cNvPr>
          <p:cNvSpPr>
            <a:spLocks noGrp="1"/>
          </p:cNvSpPr>
          <p:nvPr>
            <p:ph type="title"/>
          </p:nvPr>
        </p:nvSpPr>
        <p:spPr>
          <a:xfrm>
            <a:off x="838200" y="365125"/>
            <a:ext cx="10515600" cy="1325563"/>
          </a:xfrm>
        </p:spPr>
        <p:txBody>
          <a:bodyPr/>
          <a:lstStyle/>
          <a:p>
            <a:r>
              <a:rPr lang="en-US" altLang="zh-CN">
                <a:latin typeface="Cambria" panose="02040503050406030204" pitchFamily="18" charset="0"/>
                <a:ea typeface="Cambria" panose="02040503050406030204" pitchFamily="18" charset="0"/>
              </a:rPr>
              <a:t>2.4 </a:t>
            </a:r>
            <a:r>
              <a:rPr lang="zh-CN" altLang="en-US">
                <a:latin typeface="Cambria" panose="02040503050406030204" pitchFamily="18" charset="0"/>
              </a:rPr>
              <a:t>关键技术</a:t>
            </a:r>
            <a:r>
              <a:rPr lang="en-US" altLang="zh-CN">
                <a:latin typeface="Cambria" panose="02040503050406030204" pitchFamily="18" charset="0"/>
                <a:ea typeface="Cambria" panose="02040503050406030204" pitchFamily="18" charset="0"/>
              </a:rPr>
              <a:t>3	</a:t>
            </a:r>
            <a:r>
              <a:rPr lang="en-US" altLang="zh-CN" sz="2800">
                <a:solidFill>
                  <a:schemeClr val="bg2">
                    <a:lumMod val="50000"/>
                  </a:schemeClr>
                </a:solidFill>
                <a:latin typeface="Cambria" panose="02040503050406030204" pitchFamily="18" charset="0"/>
                <a:ea typeface="Cambria" panose="02040503050406030204" pitchFamily="18" charset="0"/>
              </a:rPr>
              <a:t>MFC</a:t>
            </a:r>
            <a:r>
              <a:rPr lang="zh-CN" altLang="en-US" sz="2800">
                <a:solidFill>
                  <a:schemeClr val="bg2">
                    <a:lumMod val="50000"/>
                  </a:schemeClr>
                </a:solidFill>
                <a:latin typeface="Cambria" panose="02040503050406030204" pitchFamily="18" charset="0"/>
                <a:ea typeface="Cambria" panose="02040503050406030204" pitchFamily="18" charset="0"/>
              </a:rPr>
              <a:t>交互</a:t>
            </a:r>
            <a:r>
              <a:rPr lang="en-US" altLang="zh-CN" sz="2800">
                <a:solidFill>
                  <a:schemeClr val="bg2">
                    <a:lumMod val="50000"/>
                  </a:schemeClr>
                </a:solidFill>
                <a:latin typeface="Cambria" panose="02040503050406030204" pitchFamily="18" charset="0"/>
                <a:ea typeface="Cambria" panose="02040503050406030204" pitchFamily="18" charset="0"/>
              </a:rPr>
              <a:t>——</a:t>
            </a:r>
            <a:r>
              <a:rPr lang="zh-CN" altLang="en-US" sz="2800">
                <a:solidFill>
                  <a:schemeClr val="bg2">
                    <a:lumMod val="50000"/>
                  </a:schemeClr>
                </a:solidFill>
                <a:latin typeface="Cambria" panose="02040503050406030204" pitchFamily="18" charset="0"/>
                <a:ea typeface="Cambria" panose="02040503050406030204" pitchFamily="18" charset="0"/>
              </a:rPr>
              <a:t>分层处理</a:t>
            </a:r>
            <a:endParaRPr lang="zh-CN" altLang="en-US">
              <a:solidFill>
                <a:schemeClr val="bg2">
                  <a:lumMod val="50000"/>
                </a:schemeClr>
              </a:solidFill>
              <a:latin typeface="Cambria" panose="02040503050406030204" pitchFamily="18" charset="0"/>
            </a:endParaRPr>
          </a:p>
        </p:txBody>
      </p:sp>
      <p:sp>
        <p:nvSpPr>
          <p:cNvPr id="6" name="内容占位符 2">
            <a:extLst>
              <a:ext uri="{FF2B5EF4-FFF2-40B4-BE49-F238E27FC236}">
                <a16:creationId xmlns:a16="http://schemas.microsoft.com/office/drawing/2014/main" id="{89A8FCA6-B50E-4433-A342-4E7A451CB5EB}"/>
              </a:ext>
            </a:extLst>
          </p:cNvPr>
          <p:cNvSpPr>
            <a:spLocks noGrp="1"/>
          </p:cNvSpPr>
          <p:nvPr>
            <p:ph idx="1"/>
          </p:nvPr>
        </p:nvSpPr>
        <p:spPr>
          <a:xfrm>
            <a:off x="838200" y="1690688"/>
            <a:ext cx="10515600" cy="1976354"/>
          </a:xfrm>
        </p:spPr>
        <p:txBody>
          <a:bodyPr>
            <a:normAutofit/>
          </a:bodyPr>
          <a:lstStyle/>
          <a:p>
            <a:r>
              <a:rPr lang="zh-CN" altLang="en-US" sz="2000" dirty="0">
                <a:latin typeface="+mn-ea"/>
              </a:rPr>
              <a:t>图片数据库层为内存数据与设备间提供可靠的数据传输与维护。</a:t>
            </a:r>
            <a:endParaRPr lang="en-US" altLang="zh-CN" sz="2000" dirty="0">
              <a:latin typeface="+mn-ea"/>
            </a:endParaRPr>
          </a:p>
          <a:p>
            <a:r>
              <a:rPr lang="zh-CN" altLang="en-US" sz="2000" dirty="0">
                <a:latin typeface="+mn-ea"/>
              </a:rPr>
              <a:t>图片数据库层为抽象算法层提供内存数据组织化服务。</a:t>
            </a:r>
            <a:endParaRPr lang="en-US" altLang="zh-CN" sz="2000" dirty="0">
              <a:latin typeface="+mn-ea"/>
            </a:endParaRPr>
          </a:p>
          <a:p>
            <a:r>
              <a:rPr lang="zh-CN" altLang="en-US" sz="2000" dirty="0">
                <a:latin typeface="+mn-ea"/>
              </a:rPr>
              <a:t>抽象算法调用图片数据库层提供的服务完成数据组织化，同时抽象算法层提供算法服务将从数据中提取抽象信息并转化为底层内存数据。</a:t>
            </a:r>
            <a:endParaRPr lang="en-US" altLang="zh-CN" sz="2000" dirty="0">
              <a:latin typeface="+mn-ea"/>
            </a:endParaRPr>
          </a:p>
          <a:p>
            <a:r>
              <a:rPr lang="zh-CN" altLang="en-US" sz="2000" dirty="0">
                <a:latin typeface="+mn-ea"/>
              </a:rPr>
              <a:t>图片数据库层调用抽象算法层算法服务，同时完成内存数据在屏幕上的显示。</a:t>
            </a:r>
            <a:endParaRPr lang="en-US" altLang="zh-CN" sz="2000" dirty="0">
              <a:latin typeface="+mn-ea"/>
            </a:endParaRPr>
          </a:p>
        </p:txBody>
      </p:sp>
      <p:sp>
        <p:nvSpPr>
          <p:cNvPr id="7" name="椭圆 6">
            <a:extLst>
              <a:ext uri="{FF2B5EF4-FFF2-40B4-BE49-F238E27FC236}">
                <a16:creationId xmlns:a16="http://schemas.microsoft.com/office/drawing/2014/main" id="{6FCA9C8F-4214-460E-A99D-55C6991ED325}"/>
              </a:ext>
            </a:extLst>
          </p:cNvPr>
          <p:cNvSpPr/>
          <p:nvPr/>
        </p:nvSpPr>
        <p:spPr>
          <a:xfrm>
            <a:off x="722829" y="4542605"/>
            <a:ext cx="2160000" cy="9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err="1">
                <a:latin typeface="Cambria" panose="02040503050406030204" pitchFamily="18" charset="0"/>
                <a:ea typeface="Cambria" panose="02040503050406030204" pitchFamily="18" charset="0"/>
              </a:rPr>
              <a:t>ImgDB</a:t>
            </a:r>
            <a:endParaRPr lang="zh-CN" altLang="en-US">
              <a:latin typeface="Cambria" panose="02040503050406030204" pitchFamily="18" charset="0"/>
            </a:endParaRPr>
          </a:p>
        </p:txBody>
      </p:sp>
      <p:sp>
        <p:nvSpPr>
          <p:cNvPr id="8" name="矩形 7">
            <a:extLst>
              <a:ext uri="{FF2B5EF4-FFF2-40B4-BE49-F238E27FC236}">
                <a16:creationId xmlns:a16="http://schemas.microsoft.com/office/drawing/2014/main" id="{F2576D8C-0215-4A31-B454-BD20692A6393}"/>
              </a:ext>
            </a:extLst>
          </p:cNvPr>
          <p:cNvSpPr/>
          <p:nvPr/>
        </p:nvSpPr>
        <p:spPr>
          <a:xfrm>
            <a:off x="4316499" y="3918858"/>
            <a:ext cx="252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Cambria" panose="02040503050406030204" pitchFamily="18" charset="0"/>
              </a:rPr>
              <a:t>内存数据</a:t>
            </a:r>
          </a:p>
        </p:txBody>
      </p:sp>
      <p:sp>
        <p:nvSpPr>
          <p:cNvPr id="9" name="矩形 8">
            <a:extLst>
              <a:ext uri="{FF2B5EF4-FFF2-40B4-BE49-F238E27FC236}">
                <a16:creationId xmlns:a16="http://schemas.microsoft.com/office/drawing/2014/main" id="{A81E99AF-B6E9-4656-8439-54DCB58C5E60}"/>
              </a:ext>
            </a:extLst>
          </p:cNvPr>
          <p:cNvSpPr/>
          <p:nvPr/>
        </p:nvSpPr>
        <p:spPr>
          <a:xfrm>
            <a:off x="4316499" y="5619366"/>
            <a:ext cx="252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Cambria" panose="02040503050406030204" pitchFamily="18" charset="0"/>
              </a:rPr>
              <a:t>设备</a:t>
            </a:r>
          </a:p>
        </p:txBody>
      </p:sp>
      <p:sp>
        <p:nvSpPr>
          <p:cNvPr id="10" name="矩形 9">
            <a:extLst>
              <a:ext uri="{FF2B5EF4-FFF2-40B4-BE49-F238E27FC236}">
                <a16:creationId xmlns:a16="http://schemas.microsoft.com/office/drawing/2014/main" id="{8231F0B3-E12C-4494-B520-7EAFE8D9EC78}"/>
              </a:ext>
            </a:extLst>
          </p:cNvPr>
          <p:cNvSpPr/>
          <p:nvPr/>
        </p:nvSpPr>
        <p:spPr>
          <a:xfrm>
            <a:off x="8532359" y="3928039"/>
            <a:ext cx="252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Cambria" panose="02040503050406030204" pitchFamily="18" charset="0"/>
              </a:rPr>
              <a:t>抽象数据库</a:t>
            </a:r>
          </a:p>
        </p:txBody>
      </p:sp>
      <p:sp>
        <p:nvSpPr>
          <p:cNvPr id="12" name="椭圆 11">
            <a:extLst>
              <a:ext uri="{FF2B5EF4-FFF2-40B4-BE49-F238E27FC236}">
                <a16:creationId xmlns:a16="http://schemas.microsoft.com/office/drawing/2014/main" id="{EE633AB3-8B91-400C-9E63-EE5FFF78501F}"/>
              </a:ext>
            </a:extLst>
          </p:cNvPr>
          <p:cNvSpPr/>
          <p:nvPr/>
        </p:nvSpPr>
        <p:spPr>
          <a:xfrm>
            <a:off x="8026799" y="4928622"/>
            <a:ext cx="1765560" cy="6907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err="1">
                <a:latin typeface="Cambria" panose="02040503050406030204" pitchFamily="18" charset="0"/>
                <a:ea typeface="Cambria" panose="02040503050406030204" pitchFamily="18" charset="0"/>
              </a:rPr>
              <a:t>ImgAlgo</a:t>
            </a:r>
            <a:endParaRPr lang="zh-CN" altLang="en-US">
              <a:latin typeface="Cambria" panose="02040503050406030204" pitchFamily="18" charset="0"/>
            </a:endParaRPr>
          </a:p>
        </p:txBody>
      </p:sp>
      <p:sp>
        <p:nvSpPr>
          <p:cNvPr id="15" name="箭头: 左弧形 14">
            <a:extLst>
              <a:ext uri="{FF2B5EF4-FFF2-40B4-BE49-F238E27FC236}">
                <a16:creationId xmlns:a16="http://schemas.microsoft.com/office/drawing/2014/main" id="{16871279-EC50-48F8-B552-18F01E7F29F8}"/>
              </a:ext>
            </a:extLst>
          </p:cNvPr>
          <p:cNvSpPr/>
          <p:nvPr/>
        </p:nvSpPr>
        <p:spPr>
          <a:xfrm rot="10800000" flipV="1">
            <a:off x="6836498" y="4099918"/>
            <a:ext cx="423487" cy="178900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箭头: 左弧形 15">
            <a:extLst>
              <a:ext uri="{FF2B5EF4-FFF2-40B4-BE49-F238E27FC236}">
                <a16:creationId xmlns:a16="http://schemas.microsoft.com/office/drawing/2014/main" id="{9C0631A2-D46B-4D14-A116-38FCFDDC5FB6}"/>
              </a:ext>
            </a:extLst>
          </p:cNvPr>
          <p:cNvSpPr/>
          <p:nvPr/>
        </p:nvSpPr>
        <p:spPr>
          <a:xfrm flipV="1">
            <a:off x="3880636" y="4100361"/>
            <a:ext cx="423487" cy="178900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文本框 16">
            <a:extLst>
              <a:ext uri="{FF2B5EF4-FFF2-40B4-BE49-F238E27FC236}">
                <a16:creationId xmlns:a16="http://schemas.microsoft.com/office/drawing/2014/main" id="{6CD4C8ED-014D-4CDF-96E7-96934C3CD614}"/>
              </a:ext>
            </a:extLst>
          </p:cNvPr>
          <p:cNvSpPr txBox="1"/>
          <p:nvPr/>
        </p:nvSpPr>
        <p:spPr>
          <a:xfrm>
            <a:off x="6026351" y="4611608"/>
            <a:ext cx="1233634" cy="830997"/>
          </a:xfrm>
          <a:prstGeom prst="rect">
            <a:avLst/>
          </a:prstGeom>
          <a:noFill/>
        </p:spPr>
        <p:txBody>
          <a:bodyPr wrap="square" rtlCol="0">
            <a:spAutoFit/>
          </a:bodyPr>
          <a:lstStyle/>
          <a:p>
            <a:r>
              <a:rPr lang="zh-CN" altLang="en-US" sz="1600"/>
              <a:t>将内存数据正确的显示到设备上</a:t>
            </a:r>
          </a:p>
        </p:txBody>
      </p:sp>
      <p:sp>
        <p:nvSpPr>
          <p:cNvPr id="18" name="矩形 17">
            <a:extLst>
              <a:ext uri="{FF2B5EF4-FFF2-40B4-BE49-F238E27FC236}">
                <a16:creationId xmlns:a16="http://schemas.microsoft.com/office/drawing/2014/main" id="{CA03249F-C758-4529-AFD9-B2E36A0E6788}"/>
              </a:ext>
            </a:extLst>
          </p:cNvPr>
          <p:cNvSpPr/>
          <p:nvPr/>
        </p:nvSpPr>
        <p:spPr>
          <a:xfrm>
            <a:off x="3936268" y="4542148"/>
            <a:ext cx="1326414" cy="1077218"/>
          </a:xfrm>
          <a:prstGeom prst="rect">
            <a:avLst/>
          </a:prstGeom>
        </p:spPr>
        <p:txBody>
          <a:bodyPr wrap="square">
            <a:spAutoFit/>
          </a:bodyPr>
          <a:lstStyle/>
          <a:p>
            <a:r>
              <a:rPr lang="zh-CN" altLang="en-US" sz="1600"/>
              <a:t>使图像成为内存中有组织化的二维数组</a:t>
            </a:r>
            <a:endParaRPr lang="en-US" altLang="zh-CN" sz="1600"/>
          </a:p>
        </p:txBody>
      </p:sp>
      <p:sp>
        <p:nvSpPr>
          <p:cNvPr id="19" name="箭头: 右 18">
            <a:extLst>
              <a:ext uri="{FF2B5EF4-FFF2-40B4-BE49-F238E27FC236}">
                <a16:creationId xmlns:a16="http://schemas.microsoft.com/office/drawing/2014/main" id="{0B1442D2-B65F-4F0A-852F-7FFC1D57113D}"/>
              </a:ext>
            </a:extLst>
          </p:cNvPr>
          <p:cNvSpPr/>
          <p:nvPr/>
        </p:nvSpPr>
        <p:spPr>
          <a:xfrm>
            <a:off x="2881985" y="4928622"/>
            <a:ext cx="998651" cy="1631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左右 19">
            <a:extLst>
              <a:ext uri="{FF2B5EF4-FFF2-40B4-BE49-F238E27FC236}">
                <a16:creationId xmlns:a16="http://schemas.microsoft.com/office/drawing/2014/main" id="{3BF475AD-9251-4D17-834A-5DB6B7CA0861}"/>
              </a:ext>
            </a:extLst>
          </p:cNvPr>
          <p:cNvSpPr/>
          <p:nvPr/>
        </p:nvSpPr>
        <p:spPr>
          <a:xfrm>
            <a:off x="6831032" y="3939338"/>
            <a:ext cx="1701328" cy="160580"/>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2" name="箭头: 左 21">
            <a:extLst>
              <a:ext uri="{FF2B5EF4-FFF2-40B4-BE49-F238E27FC236}">
                <a16:creationId xmlns:a16="http://schemas.microsoft.com/office/drawing/2014/main" id="{0B1FD261-BEB1-4FB3-9CA7-8D226CCA85F0}"/>
              </a:ext>
            </a:extLst>
          </p:cNvPr>
          <p:cNvSpPr/>
          <p:nvPr/>
        </p:nvSpPr>
        <p:spPr>
          <a:xfrm rot="4192277">
            <a:off x="7728233" y="4444950"/>
            <a:ext cx="979814" cy="171043"/>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24196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三、试验计划</a:t>
            </a:r>
          </a:p>
        </p:txBody>
      </p:sp>
    </p:spTree>
    <p:extLst>
      <p:ext uri="{BB962C8B-B14F-4D97-AF65-F5344CB8AC3E}">
        <p14:creationId xmlns:p14="http://schemas.microsoft.com/office/powerpoint/2010/main" val="633638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ambria" panose="02040503050406030204" pitchFamily="18" charset="0"/>
                <a:ea typeface="Cambria" panose="02040503050406030204" pitchFamily="18" charset="0"/>
              </a:rPr>
              <a:t>3.1</a:t>
            </a:r>
            <a:r>
              <a:rPr lang="zh-CN" altLang="en-US">
                <a:latin typeface="Cambria" panose="02040503050406030204" pitchFamily="18" charset="0"/>
              </a:rPr>
              <a:t>进度安排和人员分工（表格）</a:t>
            </a:r>
          </a:p>
        </p:txBody>
      </p:sp>
      <p:graphicFrame>
        <p:nvGraphicFramePr>
          <p:cNvPr id="4" name="表格 3">
            <a:extLst>
              <a:ext uri="{FF2B5EF4-FFF2-40B4-BE49-F238E27FC236}">
                <a16:creationId xmlns:a16="http://schemas.microsoft.com/office/drawing/2014/main" id="{ED7EC185-F6A5-43FB-9993-E89CD9000D85}"/>
              </a:ext>
            </a:extLst>
          </p:cNvPr>
          <p:cNvGraphicFramePr>
            <a:graphicFrameLocks noGrp="1"/>
          </p:cNvGraphicFramePr>
          <p:nvPr>
            <p:extLst>
              <p:ext uri="{D42A27DB-BD31-4B8C-83A1-F6EECF244321}">
                <p14:modId xmlns:p14="http://schemas.microsoft.com/office/powerpoint/2010/main" val="2408933404"/>
              </p:ext>
            </p:extLst>
          </p:nvPr>
        </p:nvGraphicFramePr>
        <p:xfrm>
          <a:off x="3003449" y="1690688"/>
          <a:ext cx="7658302" cy="1968368"/>
        </p:xfrm>
        <a:graphic>
          <a:graphicData uri="http://schemas.openxmlformats.org/drawingml/2006/table">
            <a:tbl>
              <a:tblPr firstRow="1" bandRow="1">
                <a:tableStyleId>{8799B23B-EC83-4686-B30A-512413B5E67A}</a:tableStyleId>
              </a:tblPr>
              <a:tblGrid>
                <a:gridCol w="2880000">
                  <a:extLst>
                    <a:ext uri="{9D8B030D-6E8A-4147-A177-3AD203B41FA5}">
                      <a16:colId xmlns:a16="http://schemas.microsoft.com/office/drawing/2014/main" val="893712029"/>
                    </a:ext>
                  </a:extLst>
                </a:gridCol>
                <a:gridCol w="4778302">
                  <a:extLst>
                    <a:ext uri="{9D8B030D-6E8A-4147-A177-3AD203B41FA5}">
                      <a16:colId xmlns:a16="http://schemas.microsoft.com/office/drawing/2014/main" val="89096836"/>
                    </a:ext>
                  </a:extLst>
                </a:gridCol>
              </a:tblGrid>
              <a:tr h="528368">
                <a:tc>
                  <a:txBody>
                    <a:bodyPr/>
                    <a:lstStyle/>
                    <a:p>
                      <a:pPr algn="ctr"/>
                      <a:r>
                        <a:rPr lang="zh-CN" altLang="en-US" b="1">
                          <a:latin typeface="Cambria" panose="02040503050406030204" pitchFamily="18" charset="0"/>
                          <a:ea typeface="宋体" panose="02010600030101010101" pitchFamily="2" charset="-122"/>
                        </a:rPr>
                        <a:t>时段</a:t>
                      </a:r>
                    </a:p>
                  </a:txBody>
                  <a:tcPr anchor="ctr"/>
                </a:tc>
                <a:tc>
                  <a:txBody>
                    <a:bodyPr/>
                    <a:lstStyle/>
                    <a:p>
                      <a:pPr algn="ctr"/>
                      <a:r>
                        <a:rPr lang="zh-CN" altLang="en-US" b="1">
                          <a:latin typeface="Cambria" panose="02040503050406030204" pitchFamily="18" charset="0"/>
                          <a:ea typeface="宋体" panose="02010600030101010101" pitchFamily="2" charset="-122"/>
                        </a:rPr>
                        <a:t>主要任务</a:t>
                      </a:r>
                    </a:p>
                  </a:txBody>
                  <a:tcPr anchor="ctr"/>
                </a:tc>
                <a:extLst>
                  <a:ext uri="{0D108BD9-81ED-4DB2-BD59-A6C34878D82A}">
                    <a16:rowId xmlns:a16="http://schemas.microsoft.com/office/drawing/2014/main" val="3524845030"/>
                  </a:ext>
                </a:extLst>
              </a:tr>
              <a:tr h="528368">
                <a:tc>
                  <a:txBody>
                    <a:bodyPr/>
                    <a:lstStyle/>
                    <a:p>
                      <a:pPr algn="ctr"/>
                      <a:r>
                        <a:rPr lang="en-US" altLang="zh-CN" b="1">
                          <a:latin typeface="Cambria" panose="02040503050406030204" pitchFamily="18" charset="0"/>
                          <a:ea typeface="Cambria" panose="02040503050406030204" pitchFamily="18" charset="0"/>
                        </a:rPr>
                        <a:t>2-3</a:t>
                      </a:r>
                      <a:r>
                        <a:rPr lang="zh-CN" altLang="en-US" b="1">
                          <a:latin typeface="Cambria" panose="02040503050406030204" pitchFamily="18" charset="0"/>
                          <a:ea typeface="宋体" panose="02010600030101010101" pitchFamily="2" charset="-122"/>
                        </a:rPr>
                        <a:t>周</a:t>
                      </a:r>
                    </a:p>
                  </a:txBody>
                  <a:tcPr anchor="ctr"/>
                </a:tc>
                <a:tc>
                  <a:txBody>
                    <a:bodyPr/>
                    <a:lstStyle/>
                    <a:p>
                      <a:pPr algn="ctr"/>
                      <a:r>
                        <a:rPr lang="zh-CN" altLang="en-US" b="0">
                          <a:latin typeface="Cambria" panose="02040503050406030204" pitchFamily="18" charset="0"/>
                          <a:ea typeface="宋体" panose="02010600030101010101" pitchFamily="2" charset="-122"/>
                        </a:rPr>
                        <a:t>进行</a:t>
                      </a:r>
                      <a:r>
                        <a:rPr lang="en-US" altLang="zh-CN" b="0">
                          <a:latin typeface="Cambria" panose="02040503050406030204" pitchFamily="18" charset="0"/>
                          <a:ea typeface="Cambria" panose="02040503050406030204" pitchFamily="18" charset="0"/>
                        </a:rPr>
                        <a:t>MVImage</a:t>
                      </a:r>
                      <a:r>
                        <a:rPr lang="zh-CN" altLang="en-US" b="0">
                          <a:latin typeface="Cambria" panose="02040503050406030204" pitchFamily="18" charset="0"/>
                          <a:ea typeface="宋体" panose="02010600030101010101" pitchFamily="2" charset="-122"/>
                        </a:rPr>
                        <a:t>头文件的解读与</a:t>
                      </a:r>
                      <a:r>
                        <a:rPr lang="en-US" altLang="zh-CN" b="0">
                          <a:latin typeface="Cambria" panose="02040503050406030204" pitchFamily="18" charset="0"/>
                          <a:ea typeface="Cambria" panose="02040503050406030204" pitchFamily="18" charset="0"/>
                        </a:rPr>
                        <a:t>MVGIGE</a:t>
                      </a:r>
                      <a:r>
                        <a:rPr lang="zh-CN" altLang="en-US" b="0">
                          <a:latin typeface="Cambria" panose="02040503050406030204" pitchFamily="18" charset="0"/>
                          <a:ea typeface="宋体" panose="02010600030101010101" pitchFamily="2" charset="-122"/>
                        </a:rPr>
                        <a:t>解读</a:t>
                      </a:r>
                    </a:p>
                  </a:txBody>
                  <a:tcPr anchor="ctr"/>
                </a:tc>
                <a:extLst>
                  <a:ext uri="{0D108BD9-81ED-4DB2-BD59-A6C34878D82A}">
                    <a16:rowId xmlns:a16="http://schemas.microsoft.com/office/drawing/2014/main" val="2519258722"/>
                  </a:ext>
                </a:extLst>
              </a:tr>
              <a:tr h="455816">
                <a:tc>
                  <a:txBody>
                    <a:bodyPr/>
                    <a:lstStyle/>
                    <a:p>
                      <a:pPr algn="ctr"/>
                      <a:r>
                        <a:rPr lang="en-US" altLang="zh-CN" b="1">
                          <a:latin typeface="Cambria" panose="02040503050406030204" pitchFamily="18" charset="0"/>
                          <a:ea typeface="Cambria" panose="02040503050406030204" pitchFamily="18" charset="0"/>
                        </a:rPr>
                        <a:t>4-5</a:t>
                      </a:r>
                      <a:r>
                        <a:rPr lang="zh-CN" altLang="en-US" b="1">
                          <a:latin typeface="Cambria" panose="02040503050406030204" pitchFamily="18" charset="0"/>
                          <a:ea typeface="宋体" panose="02010600030101010101" pitchFamily="2" charset="-122"/>
                        </a:rPr>
                        <a:t>周</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a:latin typeface="Cambria" panose="02040503050406030204" pitchFamily="18" charset="0"/>
                          <a:ea typeface="宋体" panose="02010600030101010101" pitchFamily="2" charset="-122"/>
                        </a:rPr>
                        <a:t>界面响应与工件分类设计</a:t>
                      </a:r>
                    </a:p>
                  </a:txBody>
                  <a:tcPr anchor="ctr"/>
                </a:tc>
                <a:extLst>
                  <a:ext uri="{0D108BD9-81ED-4DB2-BD59-A6C34878D82A}">
                    <a16:rowId xmlns:a16="http://schemas.microsoft.com/office/drawing/2014/main" val="4096473754"/>
                  </a:ext>
                </a:extLst>
              </a:tr>
              <a:tr h="455816">
                <a:tc>
                  <a:txBody>
                    <a:bodyPr/>
                    <a:lstStyle/>
                    <a:p>
                      <a:pPr algn="ctr"/>
                      <a:r>
                        <a:rPr lang="en-US" altLang="zh-CN" b="1">
                          <a:latin typeface="Cambria" panose="02040503050406030204" pitchFamily="18" charset="0"/>
                          <a:ea typeface="Cambria" panose="02040503050406030204" pitchFamily="18" charset="0"/>
                        </a:rPr>
                        <a:t>6-7</a:t>
                      </a:r>
                      <a:r>
                        <a:rPr lang="zh-CN" altLang="en-US" b="1">
                          <a:latin typeface="Cambria" panose="02040503050406030204" pitchFamily="18" charset="0"/>
                          <a:ea typeface="宋体" panose="02010600030101010101" pitchFamily="2" charset="-122"/>
                        </a:rPr>
                        <a:t>周</a:t>
                      </a:r>
                    </a:p>
                  </a:txBody>
                  <a:tcPr anchor="ctr"/>
                </a:tc>
                <a:tc>
                  <a:txBody>
                    <a:bodyPr/>
                    <a:lstStyle/>
                    <a:p>
                      <a:pPr algn="ctr"/>
                      <a:r>
                        <a:rPr lang="zh-CN" altLang="en-US">
                          <a:latin typeface="Cambria" panose="02040503050406030204" pitchFamily="18" charset="0"/>
                          <a:ea typeface="宋体" panose="02010600030101010101" pitchFamily="2" charset="-122"/>
                        </a:rPr>
                        <a:t>联合调试，优化流程和代码</a:t>
                      </a:r>
                    </a:p>
                  </a:txBody>
                  <a:tcPr anchor="ctr"/>
                </a:tc>
                <a:extLst>
                  <a:ext uri="{0D108BD9-81ED-4DB2-BD59-A6C34878D82A}">
                    <a16:rowId xmlns:a16="http://schemas.microsoft.com/office/drawing/2014/main" val="3217274215"/>
                  </a:ext>
                </a:extLst>
              </a:tr>
            </a:tbl>
          </a:graphicData>
        </a:graphic>
      </p:graphicFrame>
      <p:graphicFrame>
        <p:nvGraphicFramePr>
          <p:cNvPr id="5" name="表格 4">
            <a:extLst>
              <a:ext uri="{FF2B5EF4-FFF2-40B4-BE49-F238E27FC236}">
                <a16:creationId xmlns:a16="http://schemas.microsoft.com/office/drawing/2014/main" id="{4859DB34-51F4-445D-86BA-95384CB5B9B5}"/>
              </a:ext>
            </a:extLst>
          </p:cNvPr>
          <p:cNvGraphicFramePr>
            <a:graphicFrameLocks noGrp="1"/>
          </p:cNvGraphicFramePr>
          <p:nvPr>
            <p:extLst>
              <p:ext uri="{D42A27DB-BD31-4B8C-83A1-F6EECF244321}">
                <p14:modId xmlns:p14="http://schemas.microsoft.com/office/powerpoint/2010/main" val="867732867"/>
              </p:ext>
            </p:extLst>
          </p:nvPr>
        </p:nvGraphicFramePr>
        <p:xfrm>
          <a:off x="3003449" y="4007843"/>
          <a:ext cx="7658302" cy="2496736"/>
        </p:xfrm>
        <a:graphic>
          <a:graphicData uri="http://schemas.openxmlformats.org/drawingml/2006/table">
            <a:tbl>
              <a:tblPr firstRow="1" bandRow="1">
                <a:tableStyleId>{8799B23B-EC83-4686-B30A-512413B5E67A}</a:tableStyleId>
              </a:tblPr>
              <a:tblGrid>
                <a:gridCol w="2880000">
                  <a:extLst>
                    <a:ext uri="{9D8B030D-6E8A-4147-A177-3AD203B41FA5}">
                      <a16:colId xmlns:a16="http://schemas.microsoft.com/office/drawing/2014/main" val="893712029"/>
                    </a:ext>
                  </a:extLst>
                </a:gridCol>
                <a:gridCol w="4778302">
                  <a:extLst>
                    <a:ext uri="{9D8B030D-6E8A-4147-A177-3AD203B41FA5}">
                      <a16:colId xmlns:a16="http://schemas.microsoft.com/office/drawing/2014/main" val="89096836"/>
                    </a:ext>
                  </a:extLst>
                </a:gridCol>
              </a:tblGrid>
              <a:tr h="528368">
                <a:tc>
                  <a:txBody>
                    <a:bodyPr/>
                    <a:lstStyle/>
                    <a:p>
                      <a:pPr algn="ctr"/>
                      <a:r>
                        <a:rPr lang="zh-CN" altLang="en-US" b="1">
                          <a:latin typeface="Cambria" panose="02040503050406030204" pitchFamily="18" charset="0"/>
                          <a:ea typeface="宋体" panose="02010600030101010101" pitchFamily="2" charset="-122"/>
                        </a:rPr>
                        <a:t>人员</a:t>
                      </a:r>
                    </a:p>
                  </a:txBody>
                  <a:tcPr anchor="ctr"/>
                </a:tc>
                <a:tc>
                  <a:txBody>
                    <a:bodyPr/>
                    <a:lstStyle/>
                    <a:p>
                      <a:pPr algn="ctr"/>
                      <a:r>
                        <a:rPr lang="zh-CN" altLang="en-US" b="1">
                          <a:latin typeface="Cambria" panose="02040503050406030204" pitchFamily="18" charset="0"/>
                          <a:ea typeface="宋体" panose="02010600030101010101" pitchFamily="2" charset="-122"/>
                        </a:rPr>
                        <a:t>主要任务</a:t>
                      </a:r>
                    </a:p>
                  </a:txBody>
                  <a:tcPr anchor="ctr"/>
                </a:tc>
                <a:extLst>
                  <a:ext uri="{0D108BD9-81ED-4DB2-BD59-A6C34878D82A}">
                    <a16:rowId xmlns:a16="http://schemas.microsoft.com/office/drawing/2014/main" val="3091352603"/>
                  </a:ext>
                </a:extLst>
              </a:tr>
              <a:tr h="528368">
                <a:tc rowSpan="2">
                  <a:txBody>
                    <a:bodyPr/>
                    <a:lstStyle/>
                    <a:p>
                      <a:pPr algn="ctr"/>
                      <a:r>
                        <a:rPr lang="zh-CN" altLang="en-US" b="1">
                          <a:latin typeface="Cambria" panose="02040503050406030204" pitchFamily="18" charset="0"/>
                          <a:ea typeface="宋体" panose="02010600030101010101" pitchFamily="2" charset="-122"/>
                        </a:rPr>
                        <a:t>房江祎</a:t>
                      </a:r>
                    </a:p>
                  </a:txBody>
                  <a:tcPr anchor="ctr"/>
                </a:tc>
                <a:tc>
                  <a:txBody>
                    <a:bodyPr/>
                    <a:lstStyle/>
                    <a:p>
                      <a:pPr algn="ctr"/>
                      <a:r>
                        <a:rPr lang="zh-CN" altLang="en-US" b="0">
                          <a:latin typeface="Cambria" panose="02040503050406030204" pitchFamily="18" charset="0"/>
                          <a:ea typeface="宋体" panose="02010600030101010101" pitchFamily="2" charset="-122"/>
                        </a:rPr>
                        <a:t>界面相应设计 </a:t>
                      </a:r>
                      <a:r>
                        <a:rPr lang="en-US" altLang="zh-CN" b="0">
                          <a:latin typeface="Cambria" panose="02040503050406030204" pitchFamily="18" charset="0"/>
                          <a:ea typeface="宋体" panose="02010600030101010101" pitchFamily="2" charset="-122"/>
                        </a:rPr>
                        <a:t>&amp; SDK</a:t>
                      </a:r>
                      <a:r>
                        <a:rPr lang="zh-CN" altLang="en-US" b="0">
                          <a:latin typeface="Cambria" panose="02040503050406030204" pitchFamily="18" charset="0"/>
                          <a:ea typeface="宋体" panose="02010600030101010101" pitchFamily="2" charset="-122"/>
                        </a:rPr>
                        <a:t>接口设计</a:t>
                      </a:r>
                    </a:p>
                  </a:txBody>
                  <a:tcPr anchor="ctr"/>
                </a:tc>
                <a:extLst>
                  <a:ext uri="{0D108BD9-81ED-4DB2-BD59-A6C34878D82A}">
                    <a16:rowId xmlns:a16="http://schemas.microsoft.com/office/drawing/2014/main" val="3524845030"/>
                  </a:ext>
                </a:extLst>
              </a:tr>
              <a:tr h="528368">
                <a:tc vMerge="1">
                  <a:txBody>
                    <a:bodyPr/>
                    <a:lstStyle/>
                    <a:p>
                      <a:pPr algn="ctr"/>
                      <a:endParaRPr lang="zh-CN" altLang="en-US" b="1">
                        <a:latin typeface="Cambria" panose="02040503050406030204" pitchFamily="18" charset="0"/>
                        <a:ea typeface="宋体" panose="02010600030101010101" pitchFamily="2" charset="-122"/>
                      </a:endParaRPr>
                    </a:p>
                  </a:txBody>
                  <a:tcPr anchor="ctr"/>
                </a:tc>
                <a:tc>
                  <a:txBody>
                    <a:bodyPr/>
                    <a:lstStyle/>
                    <a:p>
                      <a:pPr algn="ctr"/>
                      <a:r>
                        <a:rPr lang="zh-CN" altLang="en-US" b="0">
                          <a:latin typeface="Cambria" panose="02040503050406030204" pitchFamily="18" charset="0"/>
                          <a:ea typeface="宋体" panose="02010600030101010101" pitchFamily="2" charset="-122"/>
                        </a:rPr>
                        <a:t>不变矩分类器设计</a:t>
                      </a:r>
                    </a:p>
                  </a:txBody>
                  <a:tcPr anchor="ctr"/>
                </a:tc>
                <a:extLst>
                  <a:ext uri="{0D108BD9-81ED-4DB2-BD59-A6C34878D82A}">
                    <a16:rowId xmlns:a16="http://schemas.microsoft.com/office/drawing/2014/main" val="2519258722"/>
                  </a:ext>
                </a:extLst>
              </a:tr>
              <a:tr h="455816">
                <a:tc rowSpan="2">
                  <a:txBody>
                    <a:bodyPr/>
                    <a:lstStyle/>
                    <a:p>
                      <a:pPr algn="ctr"/>
                      <a:r>
                        <a:rPr lang="zh-CN" altLang="en-US" b="1">
                          <a:latin typeface="Cambria" panose="02040503050406030204" pitchFamily="18" charset="0"/>
                          <a:ea typeface="Cambria" panose="02040503050406030204" pitchFamily="18" charset="0"/>
                        </a:rPr>
                        <a:t>韦思成</a:t>
                      </a:r>
                      <a:endParaRPr lang="zh-CN" altLang="en-US" b="1">
                        <a:latin typeface="Cambria" panose="02040503050406030204" pitchFamily="18" charset="0"/>
                        <a:ea typeface="宋体" panose="02010600030101010101" pitchFamily="2"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a:latin typeface="Cambria" panose="02040503050406030204" pitchFamily="18" charset="0"/>
                          <a:ea typeface="宋体" panose="02010600030101010101" pitchFamily="2" charset="-122"/>
                        </a:rPr>
                        <a:t>图像预处理部分代码设计与优化</a:t>
                      </a:r>
                    </a:p>
                  </a:txBody>
                  <a:tcPr anchor="ctr"/>
                </a:tc>
                <a:extLst>
                  <a:ext uri="{0D108BD9-81ED-4DB2-BD59-A6C34878D82A}">
                    <a16:rowId xmlns:a16="http://schemas.microsoft.com/office/drawing/2014/main" val="4096473754"/>
                  </a:ext>
                </a:extLst>
              </a:tr>
              <a:tr h="455816">
                <a:tc vMerge="1">
                  <a:txBody>
                    <a:bodyPr/>
                    <a:lstStyle/>
                    <a:p>
                      <a:pPr algn="ctr"/>
                      <a:endParaRPr lang="zh-CN" altLang="en-US" b="1">
                        <a:latin typeface="Cambria" panose="02040503050406030204" pitchFamily="18" charset="0"/>
                        <a:ea typeface="宋体" panose="02010600030101010101" pitchFamily="2" charset="-122"/>
                      </a:endParaRPr>
                    </a:p>
                  </a:txBody>
                  <a:tcPr anchor="ctr"/>
                </a:tc>
                <a:tc>
                  <a:txBody>
                    <a:bodyPr/>
                    <a:lstStyle/>
                    <a:p>
                      <a:pPr algn="ctr"/>
                      <a:r>
                        <a:rPr lang="zh-CN" altLang="en-US">
                          <a:latin typeface="Cambria" panose="02040503050406030204" pitchFamily="18" charset="0"/>
                          <a:ea typeface="宋体" panose="02010600030101010101" pitchFamily="2" charset="-122"/>
                        </a:rPr>
                        <a:t>联合调试，综合分类器优化</a:t>
                      </a:r>
                    </a:p>
                  </a:txBody>
                  <a:tcPr anchor="ctr"/>
                </a:tc>
                <a:extLst>
                  <a:ext uri="{0D108BD9-81ED-4DB2-BD59-A6C34878D82A}">
                    <a16:rowId xmlns:a16="http://schemas.microsoft.com/office/drawing/2014/main" val="3217274215"/>
                  </a:ext>
                </a:extLst>
              </a:tr>
            </a:tbl>
          </a:graphicData>
        </a:graphic>
      </p:graphicFrame>
      <p:sp>
        <p:nvSpPr>
          <p:cNvPr id="6" name="矩形 5">
            <a:extLst>
              <a:ext uri="{FF2B5EF4-FFF2-40B4-BE49-F238E27FC236}">
                <a16:creationId xmlns:a16="http://schemas.microsoft.com/office/drawing/2014/main" id="{2FE5FB7B-B577-4FF1-99FD-BC08845D0884}"/>
              </a:ext>
            </a:extLst>
          </p:cNvPr>
          <p:cNvSpPr/>
          <p:nvPr/>
        </p:nvSpPr>
        <p:spPr>
          <a:xfrm>
            <a:off x="478935" y="2413262"/>
            <a:ext cx="2185214" cy="461665"/>
          </a:xfrm>
          <a:prstGeom prst="rect">
            <a:avLst/>
          </a:prstGeom>
        </p:spPr>
        <p:txBody>
          <a:bodyPr wrap="none">
            <a:spAutoFit/>
          </a:bodyPr>
          <a:lstStyle/>
          <a:p>
            <a:pPr marL="457200" indent="-457200">
              <a:buFont typeface="Arial" panose="020B0604020202020204" pitchFamily="34" charset="0"/>
              <a:buChar char="•"/>
            </a:pPr>
            <a:r>
              <a:rPr lang="zh-CN" altLang="en-US" sz="2400">
                <a:latin typeface="Cambria" panose="02040503050406030204" pitchFamily="18" charset="0"/>
              </a:rPr>
              <a:t>进度安排：</a:t>
            </a:r>
            <a:endParaRPr lang="zh-CN" altLang="en-US" sz="2400"/>
          </a:p>
        </p:txBody>
      </p:sp>
      <p:sp>
        <p:nvSpPr>
          <p:cNvPr id="7" name="矩形 6">
            <a:extLst>
              <a:ext uri="{FF2B5EF4-FFF2-40B4-BE49-F238E27FC236}">
                <a16:creationId xmlns:a16="http://schemas.microsoft.com/office/drawing/2014/main" id="{6D55BB87-650F-4D1B-8731-B6054C3BA14B}"/>
              </a:ext>
            </a:extLst>
          </p:cNvPr>
          <p:cNvSpPr/>
          <p:nvPr/>
        </p:nvSpPr>
        <p:spPr>
          <a:xfrm>
            <a:off x="478935" y="4994601"/>
            <a:ext cx="2185214" cy="461665"/>
          </a:xfrm>
          <a:prstGeom prst="rect">
            <a:avLst/>
          </a:prstGeom>
        </p:spPr>
        <p:txBody>
          <a:bodyPr wrap="none">
            <a:spAutoFit/>
          </a:bodyPr>
          <a:lstStyle/>
          <a:p>
            <a:pPr marL="457200" indent="-457200">
              <a:buFont typeface="Arial" panose="020B0604020202020204" pitchFamily="34" charset="0"/>
              <a:buChar char="•"/>
            </a:pPr>
            <a:r>
              <a:rPr lang="zh-CN" altLang="en-US" sz="2400">
                <a:latin typeface="Cambria" panose="02040503050406030204" pitchFamily="18" charset="0"/>
              </a:rPr>
              <a:t>人员分工：</a:t>
            </a:r>
            <a:endParaRPr lang="zh-CN" altLang="en-US" sz="2400"/>
          </a:p>
        </p:txBody>
      </p:sp>
    </p:spTree>
    <p:extLst>
      <p:ext uri="{BB962C8B-B14F-4D97-AF65-F5344CB8AC3E}">
        <p14:creationId xmlns:p14="http://schemas.microsoft.com/office/powerpoint/2010/main" val="4226771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ambria" panose="02040503050406030204" pitchFamily="18" charset="0"/>
                <a:ea typeface="Cambria" panose="02040503050406030204" pitchFamily="18" charset="0"/>
              </a:rPr>
              <a:t>3.2 </a:t>
            </a:r>
            <a:r>
              <a:rPr lang="zh-CN" altLang="en-US">
                <a:latin typeface="Cambria" panose="02040503050406030204" pitchFamily="18" charset="0"/>
              </a:rPr>
              <a:t>前期进展</a:t>
            </a:r>
          </a:p>
        </p:txBody>
      </p:sp>
      <p:sp>
        <p:nvSpPr>
          <p:cNvPr id="3" name="文本框 2">
            <a:extLst>
              <a:ext uri="{FF2B5EF4-FFF2-40B4-BE49-F238E27FC236}">
                <a16:creationId xmlns:a16="http://schemas.microsoft.com/office/drawing/2014/main" id="{5A8C1E57-335D-4B2B-B058-3E850E186C70}"/>
              </a:ext>
            </a:extLst>
          </p:cNvPr>
          <p:cNvSpPr txBox="1"/>
          <p:nvPr/>
        </p:nvSpPr>
        <p:spPr>
          <a:xfrm>
            <a:off x="706966" y="1843088"/>
            <a:ext cx="10778067" cy="3785652"/>
          </a:xfrm>
          <a:prstGeom prst="rect">
            <a:avLst/>
          </a:prstGeom>
          <a:noFill/>
        </p:spPr>
        <p:txBody>
          <a:bodyPr wrap="square" rtlCol="0">
            <a:spAutoFit/>
          </a:bodyPr>
          <a:lstStyle/>
          <a:p>
            <a:pPr marL="342900" indent="-342900" algn="just">
              <a:buFont typeface="Arial" panose="020B0604020202020204" pitchFamily="34" charset="0"/>
              <a:buChar char="•"/>
            </a:pPr>
            <a:r>
              <a:rPr lang="zh-CN" altLang="en-US" sz="2400" dirty="0">
                <a:latin typeface="Cambria" panose="02040503050406030204" pitchFamily="18" charset="0"/>
              </a:rPr>
              <a:t>确定了分层关系，确定采取面向对象程序设计思想，采取</a:t>
            </a:r>
            <a:r>
              <a:rPr lang="en-US" altLang="zh-CN" sz="2400" dirty="0">
                <a:latin typeface="Cambria" panose="02040503050406030204" pitchFamily="18" charset="0"/>
                <a:ea typeface="Cambria" panose="02040503050406030204" pitchFamily="18" charset="0"/>
              </a:rPr>
              <a:t>MVC</a:t>
            </a:r>
            <a:r>
              <a:rPr lang="zh-CN" altLang="en-US" sz="2400" dirty="0">
                <a:latin typeface="Cambria" panose="02040503050406030204" pitchFamily="18" charset="0"/>
              </a:rPr>
              <a:t>结构设计框架，将数学模型</a:t>
            </a:r>
            <a:r>
              <a:rPr lang="en-US" altLang="zh-CN" sz="2400" dirty="0">
                <a:latin typeface="Cambria" panose="02040503050406030204" pitchFamily="18" charset="0"/>
                <a:ea typeface="Cambria" panose="02040503050406030204" pitchFamily="18" charset="0"/>
              </a:rPr>
              <a:t>model</a:t>
            </a:r>
            <a:r>
              <a:rPr lang="zh-CN" altLang="en-US" sz="2400" dirty="0">
                <a:latin typeface="Cambria" panose="02040503050406030204" pitchFamily="18" charset="0"/>
              </a:rPr>
              <a:t>，与界面</a:t>
            </a:r>
            <a:r>
              <a:rPr lang="en-US" altLang="zh-CN" sz="2400" dirty="0">
                <a:latin typeface="Cambria" panose="02040503050406030204" pitchFamily="18" charset="0"/>
                <a:ea typeface="Cambria" panose="02040503050406030204" pitchFamily="18" charset="0"/>
              </a:rPr>
              <a:t>UI(view)</a:t>
            </a:r>
            <a:r>
              <a:rPr lang="zh-CN" altLang="en-US" sz="2400" dirty="0">
                <a:latin typeface="Cambria" panose="02040503050406030204" pitchFamily="18" charset="0"/>
              </a:rPr>
              <a:t>，分别封装在两个类</a:t>
            </a:r>
            <a:r>
              <a:rPr lang="en-US" altLang="zh-CN" sz="2400" dirty="0">
                <a:latin typeface="Cambria" panose="02040503050406030204" pitchFamily="18" charset="0"/>
                <a:ea typeface="Cambria" panose="02040503050406030204" pitchFamily="18" charset="0"/>
              </a:rPr>
              <a:t>(</a:t>
            </a:r>
            <a:r>
              <a:rPr lang="en-US" altLang="zh-CN" sz="2400" dirty="0" err="1">
                <a:latin typeface="Cambria" panose="02040503050406030204" pitchFamily="18" charset="0"/>
                <a:ea typeface="Cambria" panose="02040503050406030204" pitchFamily="18" charset="0"/>
              </a:rPr>
              <a:t>ImgAlgo</a:t>
            </a:r>
            <a:r>
              <a:rPr lang="en-US" altLang="zh-CN" sz="2400" dirty="0">
                <a:latin typeface="Cambria" panose="02040503050406030204" pitchFamily="18" charset="0"/>
                <a:ea typeface="Cambria" panose="02040503050406030204" pitchFamily="18" charset="0"/>
              </a:rPr>
              <a:t>/</a:t>
            </a:r>
            <a:r>
              <a:rPr lang="en-US" altLang="zh-CN" sz="2400" dirty="0" err="1">
                <a:latin typeface="Cambria" panose="02040503050406030204" pitchFamily="18" charset="0"/>
                <a:ea typeface="Cambria" panose="02040503050406030204" pitchFamily="18" charset="0"/>
              </a:rPr>
              <a:t>ImgDB</a:t>
            </a:r>
            <a:r>
              <a:rPr lang="en-US" altLang="zh-CN" sz="2400" dirty="0">
                <a:latin typeface="Cambria" panose="02040503050406030204" pitchFamily="18" charset="0"/>
                <a:ea typeface="Cambria" panose="02040503050406030204" pitchFamily="18" charset="0"/>
              </a:rPr>
              <a:t>)</a:t>
            </a:r>
            <a:r>
              <a:rPr lang="zh-CN" altLang="en-US" sz="2400" dirty="0">
                <a:latin typeface="Cambria" panose="02040503050406030204" pitchFamily="18" charset="0"/>
              </a:rPr>
              <a:t>中，并在更高层次上以</a:t>
            </a:r>
            <a:r>
              <a:rPr lang="en-US" altLang="zh-CN" sz="2400" dirty="0">
                <a:latin typeface="Cambria" panose="02040503050406030204" pitchFamily="18" charset="0"/>
                <a:ea typeface="Cambria" panose="02040503050406030204" pitchFamily="18" charset="0"/>
              </a:rPr>
              <a:t>(</a:t>
            </a:r>
            <a:r>
              <a:rPr lang="en-US" altLang="zh-CN" sz="2400" dirty="0" err="1">
                <a:latin typeface="Cambria" panose="02040503050406030204" pitchFamily="18" charset="0"/>
                <a:ea typeface="Cambria" panose="02040503050406030204" pitchFamily="18" charset="0"/>
              </a:rPr>
              <a:t>ImgSys</a:t>
            </a:r>
            <a:r>
              <a:rPr lang="zh-CN" altLang="en-US" sz="2400" dirty="0">
                <a:latin typeface="Cambria" panose="02040503050406030204" pitchFamily="18" charset="0"/>
              </a:rPr>
              <a:t>类</a:t>
            </a:r>
            <a:r>
              <a:rPr lang="en-US" altLang="zh-CN" sz="2400" dirty="0">
                <a:latin typeface="Cambria" panose="02040503050406030204" pitchFamily="18" charset="0"/>
                <a:ea typeface="Cambria" panose="02040503050406030204" pitchFamily="18" charset="0"/>
              </a:rPr>
              <a:t>)</a:t>
            </a:r>
            <a:r>
              <a:rPr lang="zh-CN" altLang="en-US" sz="2400" dirty="0">
                <a:latin typeface="Cambria" panose="02040503050406030204" pitchFamily="18" charset="0"/>
              </a:rPr>
              <a:t>作为控制器</a:t>
            </a:r>
            <a:r>
              <a:rPr lang="en-US" altLang="zh-CN" sz="2400" dirty="0">
                <a:latin typeface="Cambria" panose="02040503050406030204" pitchFamily="18" charset="0"/>
                <a:ea typeface="Cambria" panose="02040503050406030204" pitchFamily="18" charset="0"/>
              </a:rPr>
              <a:t>(control)</a:t>
            </a:r>
            <a:r>
              <a:rPr lang="zh-CN" altLang="en-US" sz="2400" dirty="0">
                <a:latin typeface="Cambria" panose="02040503050406030204" pitchFamily="18" charset="0"/>
              </a:rPr>
              <a:t>来确定两者相互的服务提供</a:t>
            </a:r>
            <a:r>
              <a:rPr lang="zh-CN" altLang="en-US" sz="2400">
                <a:latin typeface="Cambria" panose="02040503050406030204" pitchFamily="18" charset="0"/>
              </a:rPr>
              <a:t>顺序。</a:t>
            </a:r>
            <a:endParaRPr lang="en-US" altLang="zh-CN" sz="2400">
              <a:latin typeface="Cambria" panose="02040503050406030204" pitchFamily="18" charset="0"/>
            </a:endParaRPr>
          </a:p>
          <a:p>
            <a:pPr marL="342900" indent="-342900" algn="just">
              <a:buFont typeface="Arial" panose="020B0604020202020204" pitchFamily="34" charset="0"/>
              <a:buChar char="•"/>
            </a:pPr>
            <a:endParaRPr lang="en-US" altLang="zh-CN" sz="24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zh-CN" altLang="en-US" sz="2400" dirty="0">
                <a:latin typeface="Cambria" panose="02040503050406030204" pitchFamily="18" charset="0"/>
              </a:rPr>
              <a:t>确定了图像</a:t>
            </a:r>
            <a:r>
              <a:rPr lang="zh-CN" altLang="en-US" sz="2400">
                <a:latin typeface="Cambria" panose="02040503050406030204" pitchFamily="18" charset="0"/>
              </a:rPr>
              <a:t>分割方法，并基本实现了实时性优化。</a:t>
            </a:r>
            <a:endParaRPr lang="en-US" altLang="zh-CN" sz="2400">
              <a:latin typeface="Cambria" panose="02040503050406030204" pitchFamily="18" charset="0"/>
            </a:endParaRPr>
          </a:p>
          <a:p>
            <a:pPr marL="342900" indent="-342900" algn="just">
              <a:buFont typeface="Arial" panose="020B0604020202020204" pitchFamily="34" charset="0"/>
              <a:buChar char="•"/>
            </a:pPr>
            <a:endParaRPr lang="en-US" altLang="zh-CN" sz="2400">
              <a:latin typeface="Cambria" panose="02040503050406030204" pitchFamily="18" charset="0"/>
            </a:endParaRPr>
          </a:p>
          <a:p>
            <a:pPr marL="342900" indent="-342900" algn="just">
              <a:buFont typeface="Arial" panose="020B0604020202020204" pitchFamily="34" charset="0"/>
              <a:buChar char="•"/>
            </a:pPr>
            <a:r>
              <a:rPr lang="zh-CN" altLang="en-US" sz="2400">
                <a:latin typeface="Cambria" panose="02040503050406030204" pitchFamily="18" charset="0"/>
              </a:rPr>
              <a:t>确定</a:t>
            </a:r>
            <a:r>
              <a:rPr lang="zh-CN" altLang="en-US" sz="2400" dirty="0">
                <a:latin typeface="Cambria" panose="02040503050406030204" pitchFamily="18" charset="0"/>
              </a:rPr>
              <a:t>了工件</a:t>
            </a:r>
            <a:r>
              <a:rPr lang="zh-CN" altLang="en-US" sz="2400">
                <a:latin typeface="Cambria" panose="02040503050406030204" pitchFamily="18" charset="0"/>
              </a:rPr>
              <a:t>分类方法，正在测试其效果。</a:t>
            </a:r>
            <a:endParaRPr lang="en-US" altLang="zh-CN" sz="2400">
              <a:latin typeface="Cambria" panose="02040503050406030204" pitchFamily="18" charset="0"/>
            </a:endParaRPr>
          </a:p>
          <a:p>
            <a:pPr marL="342900" indent="-342900" algn="just">
              <a:buFont typeface="Arial" panose="020B0604020202020204" pitchFamily="34" charset="0"/>
              <a:buChar char="•"/>
            </a:pPr>
            <a:endParaRPr lang="en-US" altLang="zh-CN" sz="24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zh-CN" altLang="en-US" sz="2400" dirty="0">
                <a:latin typeface="Cambria" panose="02040503050406030204" pitchFamily="18" charset="0"/>
              </a:rPr>
              <a:t>确定了</a:t>
            </a:r>
            <a:r>
              <a:rPr lang="en-US" altLang="zh-CN" sz="2400" dirty="0">
                <a:latin typeface="Cambria" panose="02040503050406030204" pitchFamily="18" charset="0"/>
                <a:ea typeface="Cambria" panose="02040503050406030204" pitchFamily="18" charset="0"/>
              </a:rPr>
              <a:t>UI</a:t>
            </a:r>
            <a:r>
              <a:rPr lang="zh-CN" altLang="en-US" sz="2400" dirty="0">
                <a:latin typeface="Cambria" panose="02040503050406030204" pitchFamily="18" charset="0"/>
              </a:rPr>
              <a:t>的大体框架。</a:t>
            </a:r>
          </a:p>
        </p:txBody>
      </p:sp>
    </p:spTree>
    <p:extLst>
      <p:ext uri="{BB962C8B-B14F-4D97-AF65-F5344CB8AC3E}">
        <p14:creationId xmlns:p14="http://schemas.microsoft.com/office/powerpoint/2010/main" val="1447142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ambria" panose="02040503050406030204" pitchFamily="18" charset="0"/>
                <a:ea typeface="Cambria" panose="02040503050406030204" pitchFamily="18" charset="0"/>
              </a:rPr>
              <a:t>3.3 </a:t>
            </a:r>
            <a:r>
              <a:rPr lang="zh-CN" altLang="en-US">
                <a:latin typeface="Cambria" panose="02040503050406030204" pitchFamily="18" charset="0"/>
              </a:rPr>
              <a:t>可能遇到</a:t>
            </a:r>
            <a:r>
              <a:rPr lang="zh-CN" altLang="en-US"/>
              <a:t>的问题和对策</a:t>
            </a:r>
          </a:p>
        </p:txBody>
      </p:sp>
      <p:sp>
        <p:nvSpPr>
          <p:cNvPr id="3" name="文本框 2">
            <a:extLst>
              <a:ext uri="{FF2B5EF4-FFF2-40B4-BE49-F238E27FC236}">
                <a16:creationId xmlns:a16="http://schemas.microsoft.com/office/drawing/2014/main" id="{DC579422-0F6F-440C-A1A3-0707C4F163C2}"/>
              </a:ext>
            </a:extLst>
          </p:cNvPr>
          <p:cNvSpPr txBox="1"/>
          <p:nvPr/>
        </p:nvSpPr>
        <p:spPr>
          <a:xfrm>
            <a:off x="1073018" y="1690688"/>
            <a:ext cx="9578047" cy="1938992"/>
          </a:xfrm>
          <a:prstGeom prst="rect">
            <a:avLst/>
          </a:prstGeom>
          <a:noFill/>
        </p:spPr>
        <p:txBody>
          <a:bodyPr wrap="square" rtlCol="0">
            <a:spAutoFit/>
          </a:bodyPr>
          <a:lstStyle/>
          <a:p>
            <a:pPr marL="285750" indent="-285750">
              <a:buFont typeface="Wingdings" panose="05000000000000000000" pitchFamily="2" charset="2"/>
              <a:buChar char="p"/>
            </a:pPr>
            <a:r>
              <a:rPr lang="zh-CN" altLang="en-US" sz="2000">
                <a:latin typeface="Cambria" panose="02040503050406030204" pitchFamily="18" charset="0"/>
              </a:rPr>
              <a:t>问题：关于</a:t>
            </a:r>
            <a:r>
              <a:rPr lang="zh-CN" altLang="en-US" sz="2000" dirty="0">
                <a:latin typeface="Cambria" panose="02040503050406030204" pitchFamily="18" charset="0"/>
              </a:rPr>
              <a:t>界面响应最有可能出现的问题是，控件阻塞</a:t>
            </a:r>
            <a:r>
              <a:rPr lang="en-US" altLang="zh-CN" sz="2000" dirty="0">
                <a:latin typeface="Cambria" panose="02040503050406030204" pitchFamily="18" charset="0"/>
                <a:ea typeface="Cambria" panose="02040503050406030204" pitchFamily="18" charset="0"/>
              </a:rPr>
              <a:t>UI</a:t>
            </a:r>
            <a:r>
              <a:rPr lang="zh-CN" altLang="en-US" sz="2000" dirty="0">
                <a:latin typeface="Cambria" panose="02040503050406030204" pitchFamily="18" charset="0"/>
              </a:rPr>
              <a:t>，即显示信息可能会阻塞其他功能的选择。同时如何针对输入图像流，仍然采取正常的非阻塞</a:t>
            </a:r>
            <a:r>
              <a:rPr lang="zh-CN" altLang="en-US" sz="2000">
                <a:latin typeface="Cambria" panose="02040503050406030204" pitchFamily="18" charset="0"/>
              </a:rPr>
              <a:t>式</a:t>
            </a:r>
            <a:r>
              <a:rPr lang="en-US" altLang="zh-CN" sz="2000">
                <a:latin typeface="Cambria" panose="02040503050406030204" pitchFamily="18" charset="0"/>
                <a:ea typeface="Cambria" panose="02040503050406030204" pitchFamily="18" charset="0"/>
              </a:rPr>
              <a:t>UI</a:t>
            </a:r>
            <a:r>
              <a:rPr lang="zh-CN" altLang="en-US" sz="2000">
                <a:latin typeface="Cambria" panose="02040503050406030204" pitchFamily="18" charset="0"/>
                <a:ea typeface="Cambria" panose="02040503050406030204" pitchFamily="18" charset="0"/>
              </a:rPr>
              <a:t>。</a:t>
            </a:r>
            <a:endParaRPr lang="en-US" altLang="zh-CN" sz="2000">
              <a:latin typeface="Cambria" panose="02040503050406030204" pitchFamily="18" charset="0"/>
              <a:ea typeface="Cambria" panose="02040503050406030204" pitchFamily="18" charset="0"/>
            </a:endParaRPr>
          </a:p>
          <a:p>
            <a:pPr marL="285750" indent="-285750">
              <a:buFont typeface="Wingdings" panose="05000000000000000000" pitchFamily="2" charset="2"/>
              <a:buChar char="p"/>
            </a:pPr>
            <a:endParaRPr lang="en-US" altLang="zh-CN" sz="200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ü"/>
            </a:pPr>
            <a:r>
              <a:rPr lang="zh-CN" altLang="en-US" sz="2000">
                <a:latin typeface="Cambria" panose="02040503050406030204" pitchFamily="18" charset="0"/>
              </a:rPr>
              <a:t>对策：维护计时器队列，其中，对于每一次响应，新建计时器并加入计时器队列中。当某定时器到来后，自动调用定时器的回调函数，并弹出定时器队列中的首部定时器。</a:t>
            </a:r>
          </a:p>
        </p:txBody>
      </p:sp>
      <p:sp>
        <p:nvSpPr>
          <p:cNvPr id="5" name="文本框 4">
            <a:extLst>
              <a:ext uri="{FF2B5EF4-FFF2-40B4-BE49-F238E27FC236}">
                <a16:creationId xmlns:a16="http://schemas.microsoft.com/office/drawing/2014/main" id="{82077426-3BD5-4B29-9FE3-1FB7721A92B0}"/>
              </a:ext>
            </a:extLst>
          </p:cNvPr>
          <p:cNvSpPr txBox="1"/>
          <p:nvPr/>
        </p:nvSpPr>
        <p:spPr>
          <a:xfrm>
            <a:off x="1073019" y="4148500"/>
            <a:ext cx="9578047" cy="2246769"/>
          </a:xfrm>
          <a:prstGeom prst="rect">
            <a:avLst/>
          </a:prstGeom>
          <a:noFill/>
        </p:spPr>
        <p:txBody>
          <a:bodyPr wrap="square" rtlCol="0">
            <a:spAutoFit/>
          </a:bodyPr>
          <a:lstStyle/>
          <a:p>
            <a:pPr marL="285750" indent="-285750">
              <a:buFont typeface="Wingdings" panose="05000000000000000000" pitchFamily="2" charset="2"/>
              <a:buChar char="p"/>
            </a:pPr>
            <a:r>
              <a:rPr lang="zh-CN" altLang="en-US" sz="2000">
                <a:latin typeface="Cambria" panose="02040503050406030204" pitchFamily="18" charset="0"/>
              </a:rPr>
              <a:t>问题：图像预处理部分继续优化的可能性。分类器如何利用现有数据进行粘连工件的分类。</a:t>
            </a:r>
            <a:endParaRPr lang="en-US" altLang="zh-CN" sz="2000">
              <a:latin typeface="Cambria" panose="02040503050406030204" pitchFamily="18" charset="0"/>
              <a:ea typeface="Cambria" panose="02040503050406030204" pitchFamily="18" charset="0"/>
            </a:endParaRPr>
          </a:p>
          <a:p>
            <a:pPr marL="285750" indent="-285750">
              <a:buFont typeface="Wingdings" panose="05000000000000000000" pitchFamily="2" charset="2"/>
              <a:buChar char="p"/>
            </a:pPr>
            <a:endParaRPr lang="en-US" altLang="zh-CN" sz="200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ü"/>
            </a:pPr>
            <a:r>
              <a:rPr lang="zh-CN" altLang="en-US" sz="2000">
                <a:latin typeface="Cambria" panose="02040503050406030204" pitchFamily="18" charset="0"/>
              </a:rPr>
              <a:t>对策：图像预处理部分需要花费更多时间进行联合调试，可能能够通过牺牲精度、优化各项参数等方式加快运算速度（我们也正在考虑加神经网络层在预处理部分以节省搜索连通域的时间）。至于粘连工件，我们可以结合决策树进行更加高效的分类，这一点需要更多的调试。</a:t>
            </a:r>
          </a:p>
        </p:txBody>
      </p:sp>
    </p:spTree>
    <p:extLst>
      <p:ext uri="{BB962C8B-B14F-4D97-AF65-F5344CB8AC3E}">
        <p14:creationId xmlns:p14="http://schemas.microsoft.com/office/powerpoint/2010/main" val="107707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一、任务分析</a:t>
            </a:r>
          </a:p>
        </p:txBody>
      </p:sp>
    </p:spTree>
    <p:extLst>
      <p:ext uri="{BB962C8B-B14F-4D97-AF65-F5344CB8AC3E}">
        <p14:creationId xmlns:p14="http://schemas.microsoft.com/office/powerpoint/2010/main" val="3893939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ambria" panose="02040503050406030204" pitchFamily="18" charset="0"/>
                <a:ea typeface="Cambria" panose="02040503050406030204" pitchFamily="18" charset="0"/>
              </a:rPr>
              <a:t>1.1 </a:t>
            </a:r>
            <a:r>
              <a:rPr lang="zh-CN" altLang="en-US">
                <a:latin typeface="Cambria" panose="02040503050406030204" pitchFamily="18" charset="0"/>
                <a:ea typeface="宋体" panose="02010600030101010101" pitchFamily="2" charset="-122"/>
              </a:rPr>
              <a:t>任务概述</a:t>
            </a:r>
          </a:p>
        </p:txBody>
      </p:sp>
      <p:sp>
        <p:nvSpPr>
          <p:cNvPr id="3" name="内容占位符 2"/>
          <p:cNvSpPr>
            <a:spLocks noGrp="1"/>
          </p:cNvSpPr>
          <p:nvPr>
            <p:ph idx="1"/>
          </p:nvPr>
        </p:nvSpPr>
        <p:spPr/>
        <p:txBody>
          <a:bodyPr>
            <a:normAutofit fontScale="92500" lnSpcReduction="10000"/>
          </a:bodyPr>
          <a:lstStyle/>
          <a:p>
            <a:pPr>
              <a:spcAft>
                <a:spcPts val="1200"/>
              </a:spcAft>
            </a:pPr>
            <a:r>
              <a:rPr lang="zh-CN" altLang="en-US" sz="2400" b="1">
                <a:latin typeface="Cambria" panose="02040503050406030204" pitchFamily="18" charset="0"/>
                <a:ea typeface="宋体" panose="02010600030101010101" pitchFamily="2" charset="-122"/>
              </a:rPr>
              <a:t>目的概述</a:t>
            </a:r>
            <a:endParaRPr lang="en-US" altLang="zh-CN" sz="2400">
              <a:latin typeface="Cambria" panose="02040503050406030204" pitchFamily="18" charset="0"/>
              <a:ea typeface="Cambria" panose="02040503050406030204" pitchFamily="18" charset="0"/>
            </a:endParaRPr>
          </a:p>
          <a:p>
            <a:pPr marL="0" indent="0">
              <a:buNone/>
            </a:pPr>
            <a:r>
              <a:rPr lang="en-US" altLang="zh-CN" sz="2000">
                <a:latin typeface="Cambria" panose="02040503050406030204" pitchFamily="18" charset="0"/>
                <a:ea typeface="Cambria" panose="02040503050406030204" pitchFamily="18" charset="0"/>
              </a:rPr>
              <a:t>1</a:t>
            </a:r>
            <a:r>
              <a:rPr lang="zh-CN" altLang="en-US" sz="2000">
                <a:latin typeface="Cambria" panose="02040503050406030204" pitchFamily="18" charset="0"/>
                <a:ea typeface="Cambria" panose="02040503050406030204" pitchFamily="18" charset="0"/>
              </a:rPr>
              <a:t>、实现不同形状工件的检测识别</a:t>
            </a:r>
            <a:endParaRPr lang="en-US" altLang="zh-CN" sz="2000">
              <a:latin typeface="Cambria" panose="02040503050406030204" pitchFamily="18" charset="0"/>
              <a:ea typeface="Cambria" panose="02040503050406030204" pitchFamily="18" charset="0"/>
            </a:endParaRPr>
          </a:p>
          <a:p>
            <a:pPr marL="0" indent="0">
              <a:buNone/>
            </a:pPr>
            <a:r>
              <a:rPr lang="en-US" altLang="zh-CN" sz="2000">
                <a:latin typeface="Cambria" panose="02040503050406030204" pitchFamily="18" charset="0"/>
                <a:ea typeface="Cambria" panose="02040503050406030204" pitchFamily="18" charset="0"/>
              </a:rPr>
              <a:t>2</a:t>
            </a:r>
            <a:r>
              <a:rPr lang="zh-CN" altLang="en-US" sz="2000">
                <a:latin typeface="Cambria" panose="02040503050406030204" pitchFamily="18" charset="0"/>
                <a:ea typeface="Cambria" panose="02040503050406030204" pitchFamily="18" charset="0"/>
              </a:rPr>
              <a:t>、实现工件的自动分类、计数，面积测量</a:t>
            </a:r>
            <a:endParaRPr lang="en-US" altLang="zh-CN" sz="2400">
              <a:latin typeface="Cambria" panose="02040503050406030204" pitchFamily="18" charset="0"/>
              <a:ea typeface="Cambria" panose="02040503050406030204" pitchFamily="18" charset="0"/>
            </a:endParaRPr>
          </a:p>
          <a:p>
            <a:pPr>
              <a:spcBef>
                <a:spcPts val="2400"/>
              </a:spcBef>
              <a:spcAft>
                <a:spcPts val="1200"/>
              </a:spcAft>
            </a:pPr>
            <a:r>
              <a:rPr lang="zh-CN" altLang="en-US" sz="2400" b="1">
                <a:latin typeface="Cambria" panose="02040503050406030204" pitchFamily="18" charset="0"/>
                <a:ea typeface="宋体" panose="02010600030101010101" pitchFamily="2" charset="-122"/>
              </a:rPr>
              <a:t>任务、传感器分析</a:t>
            </a:r>
            <a:endParaRPr lang="en-US" altLang="zh-CN" sz="2400" b="1">
              <a:latin typeface="Cambria" panose="02040503050406030204" pitchFamily="18" charset="0"/>
              <a:ea typeface="Cambria" panose="02040503050406030204" pitchFamily="18" charset="0"/>
            </a:endParaRPr>
          </a:p>
          <a:p>
            <a:pPr marL="0" lvl="0" indent="0">
              <a:buNone/>
            </a:pPr>
            <a:r>
              <a:rPr lang="en-US" altLang="zh-CN" sz="2000">
                <a:solidFill>
                  <a:prstClr val="black"/>
                </a:solidFill>
                <a:latin typeface="Cambria" panose="02040503050406030204" pitchFamily="18" charset="0"/>
                <a:ea typeface="Cambria" panose="02040503050406030204" pitchFamily="18" charset="0"/>
              </a:rPr>
              <a:t>1</a:t>
            </a:r>
            <a:r>
              <a:rPr lang="zh-CN" altLang="en-US" sz="2000">
                <a:solidFill>
                  <a:prstClr val="black"/>
                </a:solidFill>
                <a:latin typeface="Cambria" panose="02040503050406030204" pitchFamily="18" charset="0"/>
                <a:ea typeface="Cambria" panose="02040503050406030204" pitchFamily="18" charset="0"/>
              </a:rPr>
              <a:t>、实现不同形状工件的检测识别</a:t>
            </a:r>
            <a:endParaRPr lang="en-US" altLang="zh-CN" sz="2000">
              <a:solidFill>
                <a:prstClr val="black"/>
              </a:solidFill>
              <a:latin typeface="Cambria" panose="02040503050406030204" pitchFamily="18" charset="0"/>
              <a:ea typeface="Cambria" panose="02040503050406030204" pitchFamily="18" charset="0"/>
            </a:endParaRPr>
          </a:p>
          <a:p>
            <a:pPr marL="0" lvl="0" indent="0">
              <a:buNone/>
            </a:pPr>
            <a:r>
              <a:rPr lang="en-US" altLang="zh-CN" sz="2000">
                <a:solidFill>
                  <a:prstClr val="black"/>
                </a:solidFill>
                <a:latin typeface="Cambria" panose="02040503050406030204" pitchFamily="18" charset="0"/>
                <a:ea typeface="Cambria" panose="02040503050406030204" pitchFamily="18" charset="0"/>
              </a:rPr>
              <a:t>2</a:t>
            </a:r>
            <a:r>
              <a:rPr lang="zh-CN" altLang="en-US" sz="2000">
                <a:solidFill>
                  <a:prstClr val="black"/>
                </a:solidFill>
                <a:latin typeface="Cambria" panose="02040503050406030204" pitchFamily="18" charset="0"/>
                <a:ea typeface="Cambria" panose="02040503050406030204" pitchFamily="18" charset="0"/>
              </a:rPr>
              <a:t>、实现工件的自动分类、计数，面积测量</a:t>
            </a:r>
            <a:endParaRPr lang="en-US" altLang="zh-CN" sz="2400">
              <a:latin typeface="Cambria" panose="02040503050406030204" pitchFamily="18" charset="0"/>
              <a:ea typeface="Cambria" panose="02040503050406030204" pitchFamily="18" charset="0"/>
            </a:endParaRPr>
          </a:p>
          <a:p>
            <a:pPr>
              <a:spcBef>
                <a:spcPts val="2400"/>
              </a:spcBef>
              <a:spcAft>
                <a:spcPts val="1200"/>
              </a:spcAft>
            </a:pPr>
            <a:r>
              <a:rPr lang="zh-CN" altLang="en-US" sz="2400" b="1">
                <a:latin typeface="Cambria" panose="02040503050406030204" pitchFamily="18" charset="0"/>
                <a:ea typeface="宋体" panose="02010600030101010101" pitchFamily="2" charset="-122"/>
              </a:rPr>
              <a:t>预期目标</a:t>
            </a:r>
            <a:r>
              <a:rPr lang="en-US" altLang="zh-CN" sz="2400" b="1">
                <a:latin typeface="Cambria" panose="02040503050406030204" pitchFamily="18" charset="0"/>
                <a:ea typeface="宋体" panose="02010600030101010101" pitchFamily="2" charset="-122"/>
              </a:rPr>
              <a:t>/</a:t>
            </a:r>
            <a:r>
              <a:rPr lang="zh-CN" altLang="en-US" sz="2400" b="1">
                <a:latin typeface="Cambria" panose="02040503050406030204" pitchFamily="18" charset="0"/>
                <a:ea typeface="宋体" panose="02010600030101010101" pitchFamily="2" charset="-122"/>
              </a:rPr>
              <a:t>指标</a:t>
            </a:r>
            <a:endParaRPr lang="en-US" altLang="zh-CN" sz="2400" b="1">
              <a:latin typeface="Cambria" panose="02040503050406030204" pitchFamily="18" charset="0"/>
              <a:ea typeface="宋体" panose="02010600030101010101" pitchFamily="2" charset="-122"/>
            </a:endParaRPr>
          </a:p>
          <a:p>
            <a:pPr marL="0" indent="0">
              <a:buNone/>
            </a:pPr>
            <a:r>
              <a:rPr lang="en-US" altLang="zh-CN" sz="2100">
                <a:solidFill>
                  <a:prstClr val="black"/>
                </a:solidFill>
                <a:latin typeface="Cambria" panose="02040503050406030204" pitchFamily="18" charset="0"/>
                <a:ea typeface="Cambria" panose="02040503050406030204" pitchFamily="18" charset="0"/>
              </a:rPr>
              <a:t>1</a:t>
            </a:r>
            <a:r>
              <a:rPr lang="zh-CN" altLang="en-US" sz="2100">
                <a:solidFill>
                  <a:prstClr val="black"/>
                </a:solidFill>
                <a:latin typeface="Cambria" panose="02040503050406030204" pitchFamily="18" charset="0"/>
              </a:rPr>
              <a:t>、不粘连工件高精度识别，粘连工件一定的识别能力</a:t>
            </a:r>
            <a:endParaRPr lang="en-US" altLang="zh-CN" sz="2100">
              <a:solidFill>
                <a:prstClr val="black"/>
              </a:solidFill>
              <a:latin typeface="Cambria" panose="02040503050406030204" pitchFamily="18" charset="0"/>
              <a:ea typeface="Cambria" panose="02040503050406030204" pitchFamily="18" charset="0"/>
            </a:endParaRPr>
          </a:p>
          <a:p>
            <a:pPr marL="0" indent="0">
              <a:buNone/>
            </a:pPr>
            <a:r>
              <a:rPr lang="en-US" altLang="zh-CN" sz="2100">
                <a:solidFill>
                  <a:prstClr val="black"/>
                </a:solidFill>
                <a:latin typeface="Cambria" panose="02040503050406030204" pitchFamily="18" charset="0"/>
                <a:ea typeface="Cambria" panose="02040503050406030204" pitchFamily="18" charset="0"/>
              </a:rPr>
              <a:t>2</a:t>
            </a:r>
            <a:r>
              <a:rPr lang="zh-CN" altLang="en-US" sz="2100">
                <a:solidFill>
                  <a:prstClr val="black"/>
                </a:solidFill>
                <a:latin typeface="Cambria" panose="02040503050406030204" pitchFamily="18" charset="0"/>
              </a:rPr>
              <a:t>、较为优秀的实时性和交互界面</a:t>
            </a:r>
            <a:endParaRPr lang="en-US" altLang="zh-CN">
              <a:latin typeface="Cambria" panose="02040503050406030204" pitchFamily="18" charset="0"/>
              <a:ea typeface="Cambria" panose="02040503050406030204" pitchFamily="18" charset="0"/>
            </a:endParaRPr>
          </a:p>
          <a:p>
            <a:endParaRPr lang="zh-CN" altLang="en-US">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2396341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ambria" panose="02040503050406030204" pitchFamily="18" charset="0"/>
                <a:ea typeface="Cambria" panose="02040503050406030204" pitchFamily="18" charset="0"/>
              </a:rPr>
              <a:t>1.2 </a:t>
            </a:r>
            <a:r>
              <a:rPr lang="zh-CN" altLang="en-US">
                <a:latin typeface="Cambria" panose="02040503050406030204" pitchFamily="18" charset="0"/>
              </a:rPr>
              <a:t>国内外研究现状</a:t>
            </a:r>
          </a:p>
        </p:txBody>
      </p:sp>
      <p:sp>
        <p:nvSpPr>
          <p:cNvPr id="3" name="文本框 2">
            <a:extLst>
              <a:ext uri="{FF2B5EF4-FFF2-40B4-BE49-F238E27FC236}">
                <a16:creationId xmlns:a16="http://schemas.microsoft.com/office/drawing/2014/main" id="{EE8E7987-3909-40D3-B028-BE4FE61F479D}"/>
              </a:ext>
            </a:extLst>
          </p:cNvPr>
          <p:cNvSpPr txBox="1"/>
          <p:nvPr/>
        </p:nvSpPr>
        <p:spPr>
          <a:xfrm>
            <a:off x="701040" y="1491476"/>
            <a:ext cx="10789920" cy="4985980"/>
          </a:xfrm>
          <a:prstGeom prst="rect">
            <a:avLst/>
          </a:prstGeom>
          <a:noFill/>
        </p:spPr>
        <p:txBody>
          <a:bodyPr wrap="square" rtlCol="0">
            <a:spAutoFit/>
          </a:bodyPr>
          <a:lstStyle/>
          <a:p>
            <a:pPr>
              <a:lnSpc>
                <a:spcPct val="150000"/>
              </a:lnSpc>
            </a:pPr>
            <a:r>
              <a:rPr lang="zh-CN" altLang="en-US" sz="2400">
                <a:latin typeface="Cambria" panose="02040503050406030204" pitchFamily="18" charset="0"/>
              </a:rPr>
              <a:t>传统图像匹配方面：</a:t>
            </a:r>
            <a:endParaRPr lang="en-US" altLang="zh-CN" sz="2400">
              <a:latin typeface="Cambria" panose="02040503050406030204" pitchFamily="18" charset="0"/>
            </a:endParaRPr>
          </a:p>
          <a:p>
            <a:pPr>
              <a:lnSpc>
                <a:spcPct val="150000"/>
              </a:lnSpc>
            </a:pPr>
            <a:r>
              <a:rPr lang="en-US" altLang="zh-CN" sz="2000" b="1">
                <a:latin typeface="Cambria" panose="02040503050406030204" pitchFamily="18" charset="0"/>
                <a:ea typeface="Cambria" panose="02040503050406030204" pitchFamily="18" charset="0"/>
              </a:rPr>
              <a:t>1</a:t>
            </a:r>
            <a:r>
              <a:rPr lang="zh-CN" altLang="en-US" sz="2000" b="1">
                <a:latin typeface="Cambria" panose="02040503050406030204" pitchFamily="18" charset="0"/>
                <a:ea typeface="Cambria" panose="02040503050406030204" pitchFamily="18" charset="0"/>
              </a:rPr>
              <a:t>、</a:t>
            </a:r>
            <a:r>
              <a:rPr lang="en-US" altLang="zh-CN" sz="2000" b="1">
                <a:latin typeface="Cambria" panose="02040503050406030204" pitchFamily="18" charset="0"/>
                <a:ea typeface="Cambria" panose="02040503050406030204" pitchFamily="18" charset="0"/>
              </a:rPr>
              <a:t>SUSAN</a:t>
            </a:r>
            <a:r>
              <a:rPr lang="zh-CN" altLang="en-US" sz="2000" b="1">
                <a:latin typeface="Cambria" panose="02040503050406030204" pitchFamily="18" charset="0"/>
                <a:ea typeface="Cambria" panose="02040503050406030204" pitchFamily="18" charset="0"/>
              </a:rPr>
              <a:t>算子：</a:t>
            </a:r>
            <a:endParaRPr lang="en-US" altLang="zh-CN" b="1">
              <a:latin typeface="Cambria" panose="02040503050406030204" pitchFamily="18" charset="0"/>
              <a:ea typeface="Cambria" panose="02040503050406030204" pitchFamily="18" charset="0"/>
            </a:endParaRPr>
          </a:p>
          <a:p>
            <a:r>
              <a:rPr lang="en-US" altLang="zh-CN">
                <a:latin typeface="Cambria" panose="02040503050406030204" pitchFamily="18" charset="0"/>
                <a:ea typeface="Cambria" panose="02040503050406030204" pitchFamily="18" charset="0"/>
              </a:rPr>
              <a:t>          SUSAN ( Small univalue segment assimilating nucleus) </a:t>
            </a:r>
            <a:r>
              <a:rPr lang="zh-CN" altLang="en-US">
                <a:latin typeface="Cambria" panose="02040503050406030204" pitchFamily="18" charset="0"/>
                <a:ea typeface="Cambria" panose="02040503050406030204" pitchFamily="18" charset="0"/>
              </a:rPr>
              <a:t>算子是一种基于灰度的特征点获取方法</a:t>
            </a:r>
            <a:r>
              <a:rPr lang="en-US" altLang="zh-CN">
                <a:latin typeface="Cambria" panose="02040503050406030204" pitchFamily="18" charset="0"/>
                <a:ea typeface="Cambria" panose="02040503050406030204" pitchFamily="18" charset="0"/>
              </a:rPr>
              <a:t>, </a:t>
            </a:r>
            <a:r>
              <a:rPr lang="zh-CN" altLang="en-US">
                <a:latin typeface="Cambria" panose="02040503050406030204" pitchFamily="18" charset="0"/>
                <a:ea typeface="Cambria" panose="02040503050406030204" pitchFamily="18" charset="0"/>
              </a:rPr>
              <a:t>适用于图像中边缘和角点的检测</a:t>
            </a:r>
            <a:r>
              <a:rPr lang="en-US" altLang="zh-CN">
                <a:latin typeface="Cambria" panose="02040503050406030204" pitchFamily="18" charset="0"/>
                <a:ea typeface="Cambria" panose="02040503050406030204" pitchFamily="18" charset="0"/>
              </a:rPr>
              <a:t>, </a:t>
            </a:r>
            <a:r>
              <a:rPr lang="zh-CN" altLang="en-US">
                <a:latin typeface="Cambria" panose="02040503050406030204" pitchFamily="18" charset="0"/>
                <a:ea typeface="Cambria" panose="02040503050406030204" pitchFamily="18" charset="0"/>
              </a:rPr>
              <a:t>可以去除图像中的噪声</a:t>
            </a:r>
            <a:r>
              <a:rPr lang="en-US" altLang="zh-CN">
                <a:latin typeface="Cambria" panose="02040503050406030204" pitchFamily="18" charset="0"/>
                <a:ea typeface="Cambria" panose="02040503050406030204" pitchFamily="18" charset="0"/>
              </a:rPr>
              <a:t>, </a:t>
            </a:r>
            <a:r>
              <a:rPr lang="zh-CN" altLang="en-US">
                <a:latin typeface="Cambria" panose="02040503050406030204" pitchFamily="18" charset="0"/>
                <a:ea typeface="Cambria" panose="02040503050406030204" pitchFamily="18" charset="0"/>
              </a:rPr>
              <a:t>它具有简单、有效、抗噪声能力强、计算速度快的特点</a:t>
            </a:r>
            <a:endParaRPr lang="en-US" altLang="zh-CN">
              <a:latin typeface="Cambria" panose="02040503050406030204" pitchFamily="18" charset="0"/>
              <a:ea typeface="Cambria" panose="02040503050406030204" pitchFamily="18" charset="0"/>
            </a:endParaRPr>
          </a:p>
          <a:p>
            <a:pPr lvl="0">
              <a:lnSpc>
                <a:spcPct val="150000"/>
              </a:lnSpc>
            </a:pPr>
            <a:r>
              <a:rPr lang="en-US" altLang="zh-CN" sz="2000" b="1">
                <a:solidFill>
                  <a:prstClr val="black"/>
                </a:solidFill>
                <a:latin typeface="Cambria" panose="02040503050406030204" pitchFamily="18" charset="0"/>
                <a:ea typeface="Cambria" panose="02040503050406030204" pitchFamily="18" charset="0"/>
              </a:rPr>
              <a:t>2</a:t>
            </a:r>
            <a:r>
              <a:rPr lang="zh-CN" altLang="en-US" sz="2000" b="1">
                <a:solidFill>
                  <a:prstClr val="black"/>
                </a:solidFill>
                <a:latin typeface="Cambria" panose="02040503050406030204" pitchFamily="18" charset="0"/>
                <a:ea typeface="Cambria" panose="02040503050406030204" pitchFamily="18" charset="0"/>
              </a:rPr>
              <a:t>、</a:t>
            </a:r>
            <a:r>
              <a:rPr lang="en-US" altLang="zh-CN" sz="2000" b="1">
                <a:solidFill>
                  <a:prstClr val="black"/>
                </a:solidFill>
                <a:latin typeface="Cambria" panose="02040503050406030204" pitchFamily="18" charset="0"/>
                <a:ea typeface="Cambria" panose="02040503050406030204" pitchFamily="18" charset="0"/>
              </a:rPr>
              <a:t>HARRIS</a:t>
            </a:r>
            <a:r>
              <a:rPr lang="zh-CN" altLang="en-US" sz="2000" b="1">
                <a:solidFill>
                  <a:prstClr val="black"/>
                </a:solidFill>
                <a:latin typeface="Cambria" panose="02040503050406030204" pitchFamily="18" charset="0"/>
                <a:ea typeface="Cambria" panose="02040503050406030204" pitchFamily="18" charset="0"/>
              </a:rPr>
              <a:t>算子：</a:t>
            </a:r>
            <a:endParaRPr lang="en-US" altLang="zh-CN" b="1">
              <a:solidFill>
                <a:prstClr val="black"/>
              </a:solidFill>
              <a:latin typeface="Cambria" panose="02040503050406030204" pitchFamily="18" charset="0"/>
              <a:ea typeface="Cambria" panose="02040503050406030204" pitchFamily="18" charset="0"/>
            </a:endParaRPr>
          </a:p>
          <a:p>
            <a:r>
              <a:rPr lang="en-US" altLang="zh-CN">
                <a:latin typeface="Cambria" panose="02040503050406030204" pitchFamily="18" charset="0"/>
              </a:rPr>
              <a:t>          </a:t>
            </a:r>
            <a:r>
              <a:rPr lang="zh-CN" altLang="en-US">
                <a:latin typeface="Cambria" panose="02040503050406030204" pitchFamily="18" charset="0"/>
              </a:rPr>
              <a:t>该算子是</a:t>
            </a:r>
            <a:r>
              <a:rPr lang="en-US" altLang="zh-CN">
                <a:latin typeface="Cambria" panose="02040503050406030204" pitchFamily="18" charset="0"/>
              </a:rPr>
              <a:t>C</a:t>
            </a:r>
            <a:r>
              <a:rPr lang="zh-CN" altLang="en-US">
                <a:latin typeface="Cambria" panose="02040503050406030204" pitchFamily="18" charset="0"/>
              </a:rPr>
              <a:t>．</a:t>
            </a:r>
            <a:r>
              <a:rPr lang="en-US" altLang="zh-CN">
                <a:latin typeface="Cambria" panose="02040503050406030204" pitchFamily="18" charset="0"/>
              </a:rPr>
              <a:t>Harris</a:t>
            </a:r>
            <a:r>
              <a:rPr lang="zh-CN" altLang="en-US">
                <a:latin typeface="Cambria" panose="02040503050406030204" pitchFamily="18" charset="0"/>
              </a:rPr>
              <a:t>和</a:t>
            </a:r>
            <a:r>
              <a:rPr lang="en-US" altLang="zh-CN">
                <a:latin typeface="Cambria" panose="02040503050406030204" pitchFamily="18" charset="0"/>
              </a:rPr>
              <a:t>M</a:t>
            </a:r>
            <a:r>
              <a:rPr lang="zh-CN" altLang="en-US">
                <a:latin typeface="Cambria" panose="02040503050406030204" pitchFamily="18" charset="0"/>
              </a:rPr>
              <a:t>．</a:t>
            </a:r>
            <a:r>
              <a:rPr lang="en-US" altLang="zh-CN">
                <a:latin typeface="Cambria" panose="02040503050406030204" pitchFamily="18" charset="0"/>
              </a:rPr>
              <a:t>J</a:t>
            </a:r>
            <a:r>
              <a:rPr lang="zh-CN" altLang="en-US">
                <a:latin typeface="Cambria" panose="02040503050406030204" pitchFamily="18" charset="0"/>
              </a:rPr>
              <a:t>．</a:t>
            </a:r>
            <a:r>
              <a:rPr lang="en-US" altLang="zh-CN">
                <a:latin typeface="Cambria" panose="02040503050406030204" pitchFamily="18" charset="0"/>
              </a:rPr>
              <a:t>Stephens</a:t>
            </a:r>
            <a:r>
              <a:rPr lang="zh-CN" altLang="en-US">
                <a:latin typeface="Cambria" panose="02040503050406030204" pitchFamily="18" charset="0"/>
              </a:rPr>
              <a:t>在</a:t>
            </a:r>
            <a:r>
              <a:rPr lang="en-US" altLang="zh-CN">
                <a:latin typeface="Cambria" panose="02040503050406030204" pitchFamily="18" charset="0"/>
              </a:rPr>
              <a:t>1988</a:t>
            </a:r>
            <a:r>
              <a:rPr lang="zh-CN" altLang="en-US">
                <a:latin typeface="Cambria" panose="02040503050406030204" pitchFamily="18" charset="0"/>
              </a:rPr>
              <a:t>年提出的一种点特征提取算子。这种算子受信号处理中自相关函数的启发，可以给出图像中某一像素点的自相关矩阵肘，其特征值是自相关函数的一阶曲率，如果算，</a:t>
            </a:r>
            <a:r>
              <a:rPr lang="en-US" altLang="zh-CN">
                <a:latin typeface="Cambria" panose="02040503050406030204" pitchFamily="18" charset="0"/>
              </a:rPr>
              <a:t>Y</a:t>
            </a:r>
            <a:r>
              <a:rPr lang="zh-CN" altLang="en-US">
                <a:latin typeface="Cambria" panose="02040503050406030204" pitchFamily="18" charset="0"/>
              </a:rPr>
              <a:t>两个方向上的曲率值都高，那么就认为该点是角点。</a:t>
            </a:r>
            <a:endParaRPr lang="en-US" altLang="zh-CN">
              <a:latin typeface="Cambria" panose="02040503050406030204" pitchFamily="18" charset="0"/>
            </a:endParaRPr>
          </a:p>
          <a:p>
            <a:pPr lvl="0">
              <a:lnSpc>
                <a:spcPct val="150000"/>
              </a:lnSpc>
            </a:pPr>
            <a:r>
              <a:rPr lang="en-US" altLang="zh-CN" sz="2000" b="1">
                <a:solidFill>
                  <a:prstClr val="black"/>
                </a:solidFill>
                <a:latin typeface="Cambria" panose="02040503050406030204" pitchFamily="18" charset="0"/>
                <a:ea typeface="Cambria" panose="02040503050406030204" pitchFamily="18" charset="0"/>
              </a:rPr>
              <a:t>3</a:t>
            </a:r>
            <a:r>
              <a:rPr lang="zh-CN" altLang="en-US" sz="2000" b="1">
                <a:solidFill>
                  <a:prstClr val="black"/>
                </a:solidFill>
                <a:latin typeface="Cambria" panose="02040503050406030204" pitchFamily="18" charset="0"/>
                <a:ea typeface="Cambria" panose="02040503050406030204" pitchFamily="18" charset="0"/>
              </a:rPr>
              <a:t>、</a:t>
            </a:r>
            <a:r>
              <a:rPr lang="en-US" altLang="zh-CN" sz="2000" b="1">
                <a:solidFill>
                  <a:prstClr val="black"/>
                </a:solidFill>
                <a:latin typeface="Cambria" panose="02040503050406030204" pitchFamily="18" charset="0"/>
                <a:ea typeface="Cambria" panose="02040503050406030204" pitchFamily="18" charset="0"/>
              </a:rPr>
              <a:t>SIFT</a:t>
            </a:r>
            <a:r>
              <a:rPr lang="zh-CN" altLang="en-US" sz="2000" b="1">
                <a:solidFill>
                  <a:prstClr val="black"/>
                </a:solidFill>
                <a:latin typeface="Cambria" panose="02040503050406030204" pitchFamily="18" charset="0"/>
                <a:ea typeface="Cambria" panose="02040503050406030204" pitchFamily="18" charset="0"/>
              </a:rPr>
              <a:t>算子：</a:t>
            </a:r>
            <a:endParaRPr lang="en-US" altLang="zh-CN">
              <a:latin typeface="Cambria" panose="02040503050406030204" pitchFamily="18" charset="0"/>
            </a:endParaRPr>
          </a:p>
          <a:p>
            <a:r>
              <a:rPr lang="en-US" altLang="zh-CN">
                <a:latin typeface="Cambria" panose="02040503050406030204" pitchFamily="18" charset="0"/>
              </a:rPr>
              <a:t>          SIFT</a:t>
            </a:r>
            <a:r>
              <a:rPr lang="zh-CN" altLang="en-US">
                <a:latin typeface="Cambria" panose="02040503050406030204" pitchFamily="18" charset="0"/>
              </a:rPr>
              <a:t>，即尺度不变特征变换（</a:t>
            </a:r>
            <a:r>
              <a:rPr lang="en-US" altLang="zh-CN">
                <a:latin typeface="Cambria" panose="02040503050406030204" pitchFamily="18" charset="0"/>
              </a:rPr>
              <a:t>Scale-invariant feature transform</a:t>
            </a:r>
            <a:r>
              <a:rPr lang="zh-CN" altLang="en-US">
                <a:latin typeface="Cambria" panose="02040503050406030204" pitchFamily="18" charset="0"/>
              </a:rPr>
              <a:t>，</a:t>
            </a:r>
            <a:r>
              <a:rPr lang="en-US" altLang="zh-CN">
                <a:latin typeface="Cambria" panose="02040503050406030204" pitchFamily="18" charset="0"/>
              </a:rPr>
              <a:t>SIFT</a:t>
            </a:r>
            <a:r>
              <a:rPr lang="zh-CN" altLang="en-US">
                <a:latin typeface="Cambria" panose="02040503050406030204" pitchFamily="18" charset="0"/>
              </a:rPr>
              <a:t>），是用于图像处理领域的一种描述。这种描述具有尺度不变性，可在图像中检测出关键点，是一种局部特征描述子。</a:t>
            </a:r>
            <a:endParaRPr lang="en-US" altLang="zh-CN">
              <a:latin typeface="Cambria" panose="02040503050406030204" pitchFamily="18" charset="0"/>
            </a:endParaRPr>
          </a:p>
          <a:p>
            <a:pPr lvl="0">
              <a:lnSpc>
                <a:spcPct val="150000"/>
              </a:lnSpc>
            </a:pPr>
            <a:r>
              <a:rPr lang="en-US" altLang="zh-CN" sz="2000" b="1">
                <a:solidFill>
                  <a:prstClr val="black"/>
                </a:solidFill>
                <a:latin typeface="Cambria" panose="02040503050406030204" pitchFamily="18" charset="0"/>
                <a:ea typeface="Cambria" panose="02040503050406030204" pitchFamily="18" charset="0"/>
              </a:rPr>
              <a:t>3</a:t>
            </a:r>
            <a:r>
              <a:rPr lang="zh-CN" altLang="en-US" sz="2000" b="1">
                <a:solidFill>
                  <a:prstClr val="black"/>
                </a:solidFill>
                <a:latin typeface="Cambria" panose="02040503050406030204" pitchFamily="18" charset="0"/>
                <a:ea typeface="Cambria" panose="02040503050406030204" pitchFamily="18" charset="0"/>
              </a:rPr>
              <a:t>、</a:t>
            </a:r>
            <a:r>
              <a:rPr lang="en-US" altLang="zh-CN" sz="2000" b="1">
                <a:solidFill>
                  <a:prstClr val="black"/>
                </a:solidFill>
                <a:latin typeface="Cambria" panose="02040503050406030204" pitchFamily="18" charset="0"/>
                <a:ea typeface="Cambria" panose="02040503050406030204" pitchFamily="18" charset="0"/>
              </a:rPr>
              <a:t>SURF</a:t>
            </a:r>
            <a:r>
              <a:rPr lang="zh-CN" altLang="en-US" sz="2000" b="1">
                <a:solidFill>
                  <a:prstClr val="black"/>
                </a:solidFill>
                <a:latin typeface="Cambria" panose="02040503050406030204" pitchFamily="18" charset="0"/>
                <a:ea typeface="Cambria" panose="02040503050406030204" pitchFamily="18" charset="0"/>
              </a:rPr>
              <a:t>算子：</a:t>
            </a:r>
            <a:endParaRPr lang="en-US" altLang="zh-CN">
              <a:solidFill>
                <a:prstClr val="black"/>
              </a:solidFill>
              <a:latin typeface="Cambria" panose="02040503050406030204" pitchFamily="18" charset="0"/>
            </a:endParaRPr>
          </a:p>
          <a:p>
            <a:r>
              <a:rPr lang="en-US" altLang="zh-CN">
                <a:latin typeface="Cambria" panose="02040503050406030204" pitchFamily="18" charset="0"/>
              </a:rPr>
              <a:t>         Surf</a:t>
            </a:r>
            <a:r>
              <a:rPr lang="zh-CN" altLang="en-US">
                <a:latin typeface="Cambria" panose="02040503050406030204" pitchFamily="18" charset="0"/>
              </a:rPr>
              <a:t>（</a:t>
            </a:r>
            <a:r>
              <a:rPr lang="en-US" altLang="zh-CN">
                <a:latin typeface="Cambria" panose="02040503050406030204" pitchFamily="18" charset="0"/>
              </a:rPr>
              <a:t>Speeded Up Robust Features</a:t>
            </a:r>
            <a:r>
              <a:rPr lang="zh-CN" altLang="en-US">
                <a:latin typeface="Cambria" panose="02040503050406030204" pitchFamily="18" charset="0"/>
              </a:rPr>
              <a:t>）改进了特征的提取和描述方式，用一种更为高效的方式完成特征的提取和描述。</a:t>
            </a:r>
          </a:p>
        </p:txBody>
      </p:sp>
    </p:spTree>
    <p:extLst>
      <p:ext uri="{BB962C8B-B14F-4D97-AF65-F5344CB8AC3E}">
        <p14:creationId xmlns:p14="http://schemas.microsoft.com/office/powerpoint/2010/main" val="4141886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E892C9-C69B-4FAD-8A6A-534EDB61D5C7}"/>
              </a:ext>
            </a:extLst>
          </p:cNvPr>
          <p:cNvSpPr txBox="1"/>
          <p:nvPr/>
        </p:nvSpPr>
        <p:spPr>
          <a:xfrm>
            <a:off x="701040" y="384571"/>
            <a:ext cx="10789920" cy="5632311"/>
          </a:xfrm>
          <a:prstGeom prst="rect">
            <a:avLst/>
          </a:prstGeom>
          <a:noFill/>
        </p:spPr>
        <p:txBody>
          <a:bodyPr wrap="square" rtlCol="0">
            <a:spAutoFit/>
          </a:bodyPr>
          <a:lstStyle/>
          <a:p>
            <a:pPr>
              <a:lnSpc>
                <a:spcPct val="150000"/>
              </a:lnSpc>
            </a:pPr>
            <a:r>
              <a:rPr lang="zh-CN" altLang="en-US" sz="2400">
                <a:latin typeface="Cambria" panose="02040503050406030204" pitchFamily="18" charset="0"/>
              </a:rPr>
              <a:t>结合深度学习的图像匹配应用：</a:t>
            </a:r>
            <a:endParaRPr lang="en-US" altLang="zh-CN" sz="2400">
              <a:latin typeface="Cambria" panose="02040503050406030204" pitchFamily="18" charset="0"/>
            </a:endParaRPr>
          </a:p>
          <a:p>
            <a:pPr>
              <a:lnSpc>
                <a:spcPct val="150000"/>
              </a:lnSpc>
            </a:pPr>
            <a:r>
              <a:rPr lang="en-US" altLang="zh-CN" sz="2000" b="1">
                <a:latin typeface="Cambria" panose="02040503050406030204" pitchFamily="18" charset="0"/>
                <a:ea typeface="Cambria" panose="02040503050406030204" pitchFamily="18" charset="0"/>
              </a:rPr>
              <a:t>1</a:t>
            </a:r>
            <a:r>
              <a:rPr lang="zh-CN" altLang="en-US" sz="2000" b="1">
                <a:latin typeface="Cambria" panose="02040503050406030204" pitchFamily="18" charset="0"/>
                <a:ea typeface="Cambria" panose="02040503050406030204" pitchFamily="18" charset="0"/>
              </a:rPr>
              <a:t>、</a:t>
            </a:r>
            <a:r>
              <a:rPr lang="en-US" altLang="zh-CN" sz="2000" b="1">
                <a:latin typeface="Cambria" panose="02040503050406030204" pitchFamily="18" charset="0"/>
                <a:ea typeface="Cambria" panose="02040503050406030204" pitchFamily="18" charset="0"/>
              </a:rPr>
              <a:t>FAST-ER</a:t>
            </a:r>
            <a:r>
              <a:rPr lang="zh-CN" altLang="en-US" sz="2000" b="1">
                <a:latin typeface="Cambria" panose="02040503050406030204" pitchFamily="18" charset="0"/>
                <a:ea typeface="Cambria" panose="02040503050406030204" pitchFamily="18" charset="0"/>
              </a:rPr>
              <a:t>算法：</a:t>
            </a:r>
            <a:endParaRPr lang="en-US" altLang="zh-CN" b="1">
              <a:latin typeface="Cambria" panose="02040503050406030204" pitchFamily="18" charset="0"/>
              <a:ea typeface="Cambria" panose="02040503050406030204" pitchFamily="18" charset="0"/>
            </a:endParaRPr>
          </a:p>
          <a:p>
            <a:r>
              <a:rPr lang="zh-CN" altLang="en-US">
                <a:latin typeface="Cambria" panose="02040503050406030204" pitchFamily="18" charset="0"/>
                <a:ea typeface="Cambria" panose="02040503050406030204" pitchFamily="18" charset="0"/>
              </a:rPr>
              <a:t>         把特征点检测器定义为一种检测高重复点的三元决策树，并采用模拟退火算法对决策树进行优化，从而提高检测重复率。由于在每次迭代过程中，都需要对重新应用的新决策树进行检测，且其性能受到初始关键点检测器的限制，降低了该算法的鲁棒性。</a:t>
            </a:r>
            <a:endParaRPr lang="en-US" altLang="zh-CN">
              <a:latin typeface="Cambria" panose="02040503050406030204" pitchFamily="18" charset="0"/>
              <a:ea typeface="Cambria" panose="02040503050406030204" pitchFamily="18" charset="0"/>
            </a:endParaRPr>
          </a:p>
          <a:p>
            <a:pPr>
              <a:lnSpc>
                <a:spcPct val="150000"/>
              </a:lnSpc>
            </a:pPr>
            <a:r>
              <a:rPr lang="en-US" altLang="zh-CN" sz="2000" b="1">
                <a:latin typeface="Cambria" panose="02040503050406030204" pitchFamily="18" charset="0"/>
                <a:ea typeface="Cambria" panose="02040503050406030204" pitchFamily="18" charset="0"/>
              </a:rPr>
              <a:t>2</a:t>
            </a:r>
            <a:r>
              <a:rPr lang="zh-CN" altLang="en-US" sz="2000" b="1">
                <a:latin typeface="Cambria" panose="02040503050406030204" pitchFamily="18" charset="0"/>
              </a:rPr>
              <a:t>、</a:t>
            </a:r>
            <a:r>
              <a:rPr lang="en-US" altLang="zh-CN" sz="2000" b="1">
                <a:latin typeface="Cambria" panose="02040503050406030204" pitchFamily="18" charset="0"/>
                <a:ea typeface="Cambria" panose="02040503050406030204" pitchFamily="18" charset="0"/>
              </a:rPr>
              <a:t>Quadnetworks</a:t>
            </a:r>
            <a:r>
              <a:rPr lang="zh-CN" altLang="en-US" sz="2000" b="1">
                <a:latin typeface="Cambria" panose="02040503050406030204" pitchFamily="18" charset="0"/>
              </a:rPr>
              <a:t>：</a:t>
            </a:r>
            <a:endParaRPr lang="en-US" altLang="zh-CN" sz="2000" b="1">
              <a:latin typeface="Cambria" panose="02040503050406030204" pitchFamily="18" charset="0"/>
              <a:ea typeface="Cambria" panose="02040503050406030204" pitchFamily="18" charset="0"/>
            </a:endParaRPr>
          </a:p>
          <a:p>
            <a:r>
              <a:rPr lang="zh-CN" altLang="en-US">
                <a:latin typeface="Cambria" panose="02040503050406030204" pitchFamily="18" charset="0"/>
              </a:rPr>
              <a:t>         采用无监督学习方式进行特征点检测。</a:t>
            </a:r>
            <a:r>
              <a:rPr lang="en-US" altLang="zh-CN">
                <a:latin typeface="Cambria" panose="02040503050406030204" pitchFamily="18" charset="0"/>
                <a:ea typeface="Cambria" panose="02040503050406030204" pitchFamily="18" charset="0"/>
              </a:rPr>
              <a:t>Savinov </a:t>
            </a:r>
            <a:r>
              <a:rPr lang="zh-CN" altLang="en-US">
                <a:latin typeface="Cambria" panose="02040503050406030204" pitchFamily="18" charset="0"/>
              </a:rPr>
              <a:t>等人 提出，该方法将关键点检测问题转化为图像变换上的关键点一致性排序问题，优化后的排序在不同的变换下具有重复性，其中关键点来自响应函数的顶</a:t>
            </a:r>
            <a:r>
              <a:rPr lang="en-US" altLang="zh-CN">
                <a:latin typeface="Cambria" panose="02040503050406030204" pitchFamily="18" charset="0"/>
                <a:ea typeface="Cambria" panose="02040503050406030204" pitchFamily="18" charset="0"/>
              </a:rPr>
              <a:t>/</a:t>
            </a:r>
            <a:r>
              <a:rPr lang="zh-CN" altLang="en-US">
                <a:latin typeface="Cambria" panose="02040503050406030204" pitchFamily="18" charset="0"/>
              </a:rPr>
              <a:t>底部分位数。</a:t>
            </a:r>
            <a:endParaRPr lang="en-US" altLang="zh-CN">
              <a:latin typeface="Cambria" panose="02040503050406030204" pitchFamily="18" charset="0"/>
              <a:ea typeface="Cambria" panose="02040503050406030204" pitchFamily="18" charset="0"/>
            </a:endParaRPr>
          </a:p>
          <a:p>
            <a:pPr lvl="0">
              <a:lnSpc>
                <a:spcPct val="150000"/>
              </a:lnSpc>
            </a:pPr>
            <a:r>
              <a:rPr lang="en-US" altLang="zh-CN" sz="2000" b="1">
                <a:solidFill>
                  <a:prstClr val="black"/>
                </a:solidFill>
                <a:latin typeface="Cambria" panose="02040503050406030204" pitchFamily="18" charset="0"/>
                <a:ea typeface="Cambria" panose="02040503050406030204" pitchFamily="18" charset="0"/>
              </a:rPr>
              <a:t>3</a:t>
            </a:r>
            <a:r>
              <a:rPr lang="zh-CN" altLang="en-US" sz="2000" b="1">
                <a:solidFill>
                  <a:prstClr val="black"/>
                </a:solidFill>
                <a:latin typeface="Cambria" panose="02040503050406030204" pitchFamily="18" charset="0"/>
                <a:ea typeface="Cambria" panose="02040503050406030204" pitchFamily="18" charset="0"/>
              </a:rPr>
              <a:t>、</a:t>
            </a:r>
            <a:r>
              <a:rPr lang="en-US" altLang="zh-CN" sz="2000" b="1">
                <a:solidFill>
                  <a:prstClr val="black"/>
                </a:solidFill>
                <a:latin typeface="Cambria" panose="02040503050406030204" pitchFamily="18" charset="0"/>
                <a:ea typeface="Cambria" panose="02040503050406030204" pitchFamily="18" charset="0"/>
              </a:rPr>
              <a:t>DeepDesc</a:t>
            </a:r>
            <a:r>
              <a:rPr lang="zh-CN" altLang="en-US" sz="2000" b="1">
                <a:solidFill>
                  <a:prstClr val="black"/>
                </a:solidFill>
                <a:latin typeface="Cambria" panose="02040503050406030204" pitchFamily="18" charset="0"/>
                <a:ea typeface="Cambria" panose="02040503050406030204" pitchFamily="18" charset="0"/>
              </a:rPr>
              <a:t>：</a:t>
            </a:r>
            <a:endParaRPr lang="en-US" altLang="zh-CN">
              <a:latin typeface="Cambria" panose="02040503050406030204" pitchFamily="18" charset="0"/>
            </a:endParaRPr>
          </a:p>
          <a:p>
            <a:r>
              <a:rPr lang="en-US" altLang="zh-CN">
                <a:latin typeface="Cambria" panose="02040503050406030204" pitchFamily="18" charset="0"/>
                <a:ea typeface="Cambria" panose="02040503050406030204" pitchFamily="18" charset="0"/>
              </a:rPr>
              <a:t>        Simo-Serra </a:t>
            </a:r>
            <a:r>
              <a:rPr lang="zh-CN" altLang="en-US">
                <a:latin typeface="Cambria" panose="02040503050406030204" pitchFamily="18" charset="0"/>
              </a:rPr>
              <a:t>等人提出，该方法采用 </a:t>
            </a:r>
            <a:r>
              <a:rPr lang="en-US" altLang="zh-CN">
                <a:latin typeface="Cambria" panose="02040503050406030204" pitchFamily="18" charset="0"/>
                <a:ea typeface="Cambria" panose="02040503050406030204" pitchFamily="18" charset="0"/>
              </a:rPr>
              <a:t>Siamese </a:t>
            </a:r>
            <a:r>
              <a:rPr lang="zh-CN" altLang="en-US">
                <a:latin typeface="Cambria" panose="02040503050406030204" pitchFamily="18" charset="0"/>
              </a:rPr>
              <a:t>网络侧重训练难以区分 类别的样本，输入图像块对，将 </a:t>
            </a:r>
            <a:r>
              <a:rPr lang="en-US" altLang="zh-CN">
                <a:latin typeface="Cambria" panose="02040503050406030204" pitchFamily="18" charset="0"/>
                <a:ea typeface="Cambria" panose="02040503050406030204" pitchFamily="18" charset="0"/>
              </a:rPr>
              <a:t>CNN </a:t>
            </a:r>
            <a:r>
              <a:rPr lang="zh-CN" altLang="en-US">
                <a:latin typeface="Cambria" panose="02040503050406030204" pitchFamily="18" charset="0"/>
              </a:rPr>
              <a:t>输出的非线性映射作为描述符，采用欧氏距离计算相似性并最小化其铰链损失。该方法适用于不同的数据集和应用，包括宽基线图像匹配、非刚性变形和极端光照变化的情况，但该方法需要大量的训练数据来保证其鲁棒性。</a:t>
            </a:r>
            <a:endParaRPr lang="en-US" altLang="zh-CN">
              <a:latin typeface="Cambria" panose="02040503050406030204" pitchFamily="18" charset="0"/>
            </a:endParaRPr>
          </a:p>
          <a:p>
            <a:endParaRPr lang="en-US" altLang="zh-CN">
              <a:latin typeface="Cambria" panose="02040503050406030204" pitchFamily="18" charset="0"/>
            </a:endParaRPr>
          </a:p>
          <a:p>
            <a:r>
              <a:rPr lang="zh-CN" altLang="en-US" b="1">
                <a:latin typeface="Cambria" panose="02040503050406030204" pitchFamily="18" charset="0"/>
              </a:rPr>
              <a:t>       常用的标准网络模型：</a:t>
            </a:r>
            <a:r>
              <a:rPr lang="en-US" altLang="zh-CN" b="1">
                <a:latin typeface="Cambria" panose="02040503050406030204" pitchFamily="18" charset="0"/>
              </a:rPr>
              <a:t>Lenet</a:t>
            </a:r>
            <a:r>
              <a:rPr lang="zh-CN" altLang="en-US" b="1">
                <a:latin typeface="Cambria" panose="02040503050406030204" pitchFamily="18" charset="0"/>
              </a:rPr>
              <a:t>、</a:t>
            </a:r>
            <a:r>
              <a:rPr lang="en-US" altLang="zh-CN" b="1">
                <a:latin typeface="Cambria" panose="02040503050406030204" pitchFamily="18" charset="0"/>
              </a:rPr>
              <a:t>Alxnet</a:t>
            </a:r>
            <a:r>
              <a:rPr lang="zh-CN" altLang="en-US" b="1">
                <a:latin typeface="Cambria" panose="02040503050406030204" pitchFamily="18" charset="0"/>
              </a:rPr>
              <a:t>、</a:t>
            </a:r>
            <a:r>
              <a:rPr lang="en-US" altLang="zh-CN" b="1">
                <a:latin typeface="Cambria" panose="02040503050406030204" pitchFamily="18" charset="0"/>
              </a:rPr>
              <a:t>Vgg</a:t>
            </a:r>
            <a:r>
              <a:rPr lang="zh-CN" altLang="en-US" b="1">
                <a:latin typeface="Cambria" panose="02040503050406030204" pitchFamily="18" charset="0"/>
              </a:rPr>
              <a:t>系列、</a:t>
            </a:r>
            <a:r>
              <a:rPr lang="en-US" altLang="zh-CN" b="1">
                <a:latin typeface="Cambria" panose="02040503050406030204" pitchFamily="18" charset="0"/>
              </a:rPr>
              <a:t>Resnet</a:t>
            </a:r>
            <a:r>
              <a:rPr lang="zh-CN" altLang="en-US" b="1">
                <a:latin typeface="Cambria" panose="02040503050406030204" pitchFamily="18" charset="0"/>
              </a:rPr>
              <a:t>系列、</a:t>
            </a:r>
            <a:r>
              <a:rPr lang="en-US" altLang="zh-CN" b="1">
                <a:latin typeface="Cambria" panose="02040503050406030204" pitchFamily="18" charset="0"/>
              </a:rPr>
              <a:t>Inception</a:t>
            </a:r>
            <a:r>
              <a:rPr lang="zh-CN" altLang="en-US" b="1">
                <a:latin typeface="Cambria" panose="02040503050406030204" pitchFamily="18" charset="0"/>
              </a:rPr>
              <a:t>系列、</a:t>
            </a:r>
            <a:r>
              <a:rPr lang="en-US" altLang="zh-CN" b="1">
                <a:latin typeface="Cambria" panose="02040503050406030204" pitchFamily="18" charset="0"/>
              </a:rPr>
              <a:t>Densenet</a:t>
            </a:r>
            <a:r>
              <a:rPr lang="zh-CN" altLang="en-US" b="1">
                <a:latin typeface="Cambria" panose="02040503050406030204" pitchFamily="18" charset="0"/>
              </a:rPr>
              <a:t>系列、</a:t>
            </a:r>
            <a:r>
              <a:rPr lang="en-US" altLang="zh-CN" b="1">
                <a:latin typeface="Cambria" panose="02040503050406030204" pitchFamily="18" charset="0"/>
              </a:rPr>
              <a:t>Googlenet</a:t>
            </a:r>
            <a:r>
              <a:rPr lang="zh-CN" altLang="en-US" b="1">
                <a:latin typeface="Cambria" panose="02040503050406030204" pitchFamily="18" charset="0"/>
              </a:rPr>
              <a:t>、</a:t>
            </a:r>
            <a:r>
              <a:rPr lang="en-US" altLang="zh-CN" b="1">
                <a:latin typeface="Cambria" panose="02040503050406030204" pitchFamily="18" charset="0"/>
              </a:rPr>
              <a:t>Nasnet</a:t>
            </a:r>
            <a:r>
              <a:rPr lang="zh-CN" altLang="en-US" b="1">
                <a:latin typeface="Cambria" panose="02040503050406030204" pitchFamily="18" charset="0"/>
              </a:rPr>
              <a:t>、</a:t>
            </a:r>
            <a:r>
              <a:rPr lang="en-US" altLang="zh-CN" b="1">
                <a:latin typeface="Cambria" panose="02040503050406030204" pitchFamily="18" charset="0"/>
              </a:rPr>
              <a:t>Xception</a:t>
            </a:r>
            <a:r>
              <a:rPr lang="zh-CN" altLang="en-US" b="1">
                <a:latin typeface="Cambria" panose="02040503050406030204" pitchFamily="18" charset="0"/>
              </a:rPr>
              <a:t>、</a:t>
            </a:r>
            <a:r>
              <a:rPr lang="en-US" altLang="zh-CN" b="1">
                <a:latin typeface="Cambria" panose="02040503050406030204" pitchFamily="18" charset="0"/>
              </a:rPr>
              <a:t>Senet(state of art)</a:t>
            </a:r>
            <a:endParaRPr lang="zh-CN" altLang="en-US" b="1">
              <a:latin typeface="Cambria" panose="02040503050406030204" pitchFamily="18" charset="0"/>
            </a:endParaRPr>
          </a:p>
        </p:txBody>
      </p:sp>
    </p:spTree>
    <p:extLst>
      <p:ext uri="{BB962C8B-B14F-4D97-AF65-F5344CB8AC3E}">
        <p14:creationId xmlns:p14="http://schemas.microsoft.com/office/powerpoint/2010/main" val="32146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mbria" panose="02040503050406030204" pitchFamily="18" charset="0"/>
                <a:ea typeface="Cambria" panose="02040503050406030204" pitchFamily="18" charset="0"/>
              </a:rPr>
              <a:t>1.3 </a:t>
            </a:r>
            <a:r>
              <a:rPr lang="zh-CN" altLang="en-US" dirty="0">
                <a:latin typeface="Cambria" panose="02040503050406030204" pitchFamily="18" charset="0"/>
              </a:rPr>
              <a:t>任务特点和难点分析</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30FD09D6-F8B9-4FAF-AEAE-49BBF34F326F}"/>
                  </a:ext>
                </a:extLst>
              </p:cNvPr>
              <p:cNvSpPr txBox="1"/>
              <p:nvPr/>
            </p:nvSpPr>
            <p:spPr>
              <a:xfrm>
                <a:off x="1051200" y="1690688"/>
                <a:ext cx="10089600" cy="4247317"/>
              </a:xfrm>
              <a:prstGeom prst="rect">
                <a:avLst/>
              </a:prstGeom>
              <a:noFill/>
            </p:spPr>
            <p:txBody>
              <a:bodyPr wrap="square" rtlCol="0">
                <a:spAutoFit/>
              </a:bodyPr>
              <a:lstStyle/>
              <a:p>
                <a:r>
                  <a:rPr lang="en-US" altLang="zh-CN">
                    <a:latin typeface="Cambria" panose="02040503050406030204" pitchFamily="18" charset="0"/>
                  </a:rPr>
                  <a:t>1</a:t>
                </a:r>
                <a:r>
                  <a:rPr lang="zh-CN" altLang="en-US">
                    <a:latin typeface="Cambria" panose="02040503050406030204" pitchFamily="18" charset="0"/>
                  </a:rPr>
                  <a:t>、读取</a:t>
                </a:r>
                <a:r>
                  <a:rPr lang="zh-CN" altLang="en-US" dirty="0">
                    <a:latin typeface="Cambria" panose="02040503050406030204" pitchFamily="18" charset="0"/>
                  </a:rPr>
                  <a:t>内存和界面响应设计不在于难度而在于繁复。由于从相机获得的图像类是</a:t>
                </a:r>
                <a:r>
                  <a:rPr lang="en-US" altLang="zh-CN" dirty="0" err="1">
                    <a:latin typeface="Cambria" panose="02040503050406030204" pitchFamily="18" charset="0"/>
                    <a:ea typeface="Cambria" panose="02040503050406030204" pitchFamily="18" charset="0"/>
                  </a:rPr>
                  <a:t>MVImage</a:t>
                </a:r>
                <a:r>
                  <a:rPr lang="zh-CN" altLang="en-US" dirty="0">
                    <a:latin typeface="Cambria" panose="02040503050406030204" pitchFamily="18" charset="0"/>
                  </a:rPr>
                  <a:t>类型，内存数据是顺序存储，其中按照</a:t>
                </a:r>
                <a:r>
                  <a:rPr lang="en-US" altLang="zh-CN" dirty="0">
                    <a:latin typeface="Cambria" panose="02040503050406030204" pitchFamily="18" charset="0"/>
                    <a:ea typeface="Cambria" panose="02040503050406030204" pitchFamily="18" charset="0"/>
                  </a:rPr>
                  <a:t>BGR</a:t>
                </a:r>
                <a:r>
                  <a:rPr lang="zh-CN" altLang="en-US" dirty="0">
                    <a:latin typeface="Cambria" panose="02040503050406030204" pitchFamily="18" charset="0"/>
                  </a:rPr>
                  <a:t>，先逐列后逐行的顺序进行存放。因此为了便于处理，我们首先自行书写内存组织函数，将连续存放的</a:t>
                </a:r>
                <a:r>
                  <a:rPr lang="en-US" altLang="zh-CN" dirty="0">
                    <a:latin typeface="Cambria" panose="02040503050406030204" pitchFamily="18" charset="0"/>
                    <a:ea typeface="Cambria" panose="02040503050406030204" pitchFamily="18" charset="0"/>
                  </a:rPr>
                  <a:t>BGR</a:t>
                </a:r>
                <a:r>
                  <a:rPr lang="zh-CN" altLang="en-US" dirty="0">
                    <a:latin typeface="Cambria" panose="02040503050406030204" pitchFamily="18" charset="0"/>
                  </a:rPr>
                  <a:t>内存数据组织成二维数组形式的单通道灰度</a:t>
                </a:r>
                <a:r>
                  <a:rPr lang="zh-CN" altLang="en-US">
                    <a:latin typeface="Cambria" panose="02040503050406030204" pitchFamily="18" charset="0"/>
                  </a:rPr>
                  <a:t>图。</a:t>
                </a:r>
                <a:endParaRPr lang="en-US" altLang="zh-CN">
                  <a:latin typeface="Cambria" panose="02040503050406030204" pitchFamily="18" charset="0"/>
                </a:endParaRPr>
              </a:p>
              <a:p>
                <a:endParaRPr lang="en-US" altLang="zh-CN" dirty="0">
                  <a:latin typeface="Cambria" panose="02040503050406030204" pitchFamily="18" charset="0"/>
                  <a:ea typeface="Cambria" panose="02040503050406030204" pitchFamily="18" charset="0"/>
                </a:endParaRPr>
              </a:p>
              <a:p>
                <a:r>
                  <a:rPr lang="en-US" altLang="zh-CN">
                    <a:latin typeface="Cambria" panose="02040503050406030204" pitchFamily="18" charset="0"/>
                  </a:rPr>
                  <a:t>2</a:t>
                </a:r>
                <a:r>
                  <a:rPr lang="zh-CN" altLang="en-US">
                    <a:latin typeface="Cambria" panose="02040503050406030204" pitchFamily="18" charset="0"/>
                  </a:rPr>
                  <a:t>、针对</a:t>
                </a:r>
                <a:r>
                  <a:rPr lang="zh-CN" altLang="en-US" dirty="0">
                    <a:latin typeface="Cambria" panose="02040503050406030204" pitchFamily="18" charset="0"/>
                  </a:rPr>
                  <a:t>界面响应采取</a:t>
                </a:r>
                <a:r>
                  <a:rPr lang="en-US" altLang="zh-CN" dirty="0">
                    <a:latin typeface="Cambria" panose="02040503050406030204" pitchFamily="18" charset="0"/>
                    <a:ea typeface="Cambria" panose="02040503050406030204" pitchFamily="18" charset="0"/>
                  </a:rPr>
                  <a:t>FSM</a:t>
                </a:r>
                <a:r>
                  <a:rPr lang="zh-CN" altLang="en-US" dirty="0">
                    <a:latin typeface="Cambria" panose="02040503050406030204" pitchFamily="18" charset="0"/>
                  </a:rPr>
                  <a:t>有限状态机的设计方式，首先分析出界面有几种状态（等待输入方式接入，等待开始处理指令，等待停止处理指令，等待输入流关闭清空），其次需要分析清楚如何进行界面状态与状态之间的</a:t>
                </a:r>
                <a:r>
                  <a:rPr lang="zh-CN" altLang="en-US">
                    <a:latin typeface="Cambria" panose="02040503050406030204" pitchFamily="18" charset="0"/>
                  </a:rPr>
                  <a:t>转换。</a:t>
                </a:r>
                <a:endParaRPr lang="en-US" altLang="zh-CN">
                  <a:latin typeface="Cambria" panose="02040503050406030204" pitchFamily="18" charset="0"/>
                </a:endParaRPr>
              </a:p>
              <a:p>
                <a:endParaRPr lang="en-US" altLang="zh-CN">
                  <a:latin typeface="Cambria" panose="02040503050406030204" pitchFamily="18" charset="0"/>
                </a:endParaRPr>
              </a:p>
              <a:p>
                <a:r>
                  <a:rPr lang="en-US" altLang="zh-CN">
                    <a:latin typeface="Cambria" panose="02040503050406030204" pitchFamily="18" charset="0"/>
                  </a:rPr>
                  <a:t>3</a:t>
                </a:r>
                <a:r>
                  <a:rPr lang="zh-CN" altLang="en-US">
                    <a:latin typeface="Cambria" panose="02040503050406030204" pitchFamily="18" charset="0"/>
                  </a:rPr>
                  <a:t>、必须保证图像预处理（即分类器前的预处理）的高实时性。由于图像包含的像素点极多，哪怕是单次遍历都会造成一定的时间损耗，因此必须保证全过程的时间复杂度控制在</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e>
                    </m:d>
                  </m:oMath>
                </a14:m>
                <a:r>
                  <a:rPr lang="zh-CN" altLang="en-US">
                    <a:latin typeface="Cambria" panose="02040503050406030204" pitchFamily="18" charset="0"/>
                  </a:rPr>
                  <a:t>以内（</a:t>
                </a:r>
                <a14:m>
                  <m:oMath xmlns:m="http://schemas.openxmlformats.org/officeDocument/2006/math">
                    <m:r>
                      <a:rPr lang="en-US" altLang="zh-CN" b="0" i="1" smtClean="0">
                        <a:latin typeface="Cambria Math" panose="02040503050406030204" pitchFamily="18" charset="0"/>
                      </a:rPr>
                      <m:t>𝑁</m:t>
                    </m:r>
                  </m:oMath>
                </a14:m>
                <a:r>
                  <a:rPr lang="zh-CN" altLang="en-US">
                    <a:latin typeface="Cambria" panose="02040503050406030204" pitchFamily="18" charset="0"/>
                  </a:rPr>
                  <a:t>表示像素数目）。</a:t>
                </a:r>
                <a:endParaRPr lang="en-US" altLang="zh-CN">
                  <a:latin typeface="Cambria" panose="02040503050406030204" pitchFamily="18" charset="0"/>
                </a:endParaRPr>
              </a:p>
              <a:p>
                <a:endParaRPr lang="en-US" altLang="zh-CN">
                  <a:latin typeface="Cambria" panose="02040503050406030204" pitchFamily="18" charset="0"/>
                </a:endParaRPr>
              </a:p>
              <a:p>
                <a:r>
                  <a:rPr lang="en-US" altLang="zh-CN">
                    <a:latin typeface="Cambria" panose="02040503050406030204" pitchFamily="18" charset="0"/>
                  </a:rPr>
                  <a:t>4</a:t>
                </a:r>
                <a:r>
                  <a:rPr lang="zh-CN" altLang="en-US">
                    <a:latin typeface="Cambria" panose="02040503050406030204" pitchFamily="18" charset="0"/>
                  </a:rPr>
                  <a:t>、分类器的设计以及其面对粘连问题时的鲁棒性。由于我们决定采用连通域分割的方式对图像进行预处理，面对粘连问题时，分类器必须仍然具备解决问题的能力。这也对我们提取图像数据的算法做出了一定的要求，必须提取出更多有决定性的特征。</a:t>
                </a:r>
                <a:endParaRPr lang="zh-CN" altLang="en-US" dirty="0">
                  <a:latin typeface="Cambria" panose="02040503050406030204" pitchFamily="18" charset="0"/>
                </a:endParaRPr>
              </a:p>
            </p:txBody>
          </p:sp>
        </mc:Choice>
        <mc:Fallback>
          <p:sp>
            <p:nvSpPr>
              <p:cNvPr id="3" name="文本框 2">
                <a:extLst>
                  <a:ext uri="{FF2B5EF4-FFF2-40B4-BE49-F238E27FC236}">
                    <a16:creationId xmlns:a16="http://schemas.microsoft.com/office/drawing/2014/main" id="{30FD09D6-F8B9-4FAF-AEAE-49BBF34F326F}"/>
                  </a:ext>
                </a:extLst>
              </p:cNvPr>
              <p:cNvSpPr txBox="1">
                <a:spLocks noRot="1" noChangeAspect="1" noMove="1" noResize="1" noEditPoints="1" noAdjustHandles="1" noChangeArrowheads="1" noChangeShapeType="1" noTextEdit="1"/>
              </p:cNvSpPr>
              <p:nvPr/>
            </p:nvSpPr>
            <p:spPr>
              <a:xfrm>
                <a:off x="1051200" y="1690688"/>
                <a:ext cx="10089600" cy="4247317"/>
              </a:xfrm>
              <a:prstGeom prst="rect">
                <a:avLst/>
              </a:prstGeom>
              <a:blipFill>
                <a:blip r:embed="rId2"/>
                <a:stretch>
                  <a:fillRect l="-483" t="-1004" b="-10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5908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二、方案设计</a:t>
            </a:r>
          </a:p>
        </p:txBody>
      </p:sp>
    </p:spTree>
    <p:extLst>
      <p:ext uri="{BB962C8B-B14F-4D97-AF65-F5344CB8AC3E}">
        <p14:creationId xmlns:p14="http://schemas.microsoft.com/office/powerpoint/2010/main" val="3267050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Cambria" panose="02040503050406030204" pitchFamily="18" charset="0"/>
                <a:ea typeface="Cambria" panose="02040503050406030204" pitchFamily="18" charset="0"/>
              </a:rPr>
              <a:t>2.1 </a:t>
            </a:r>
            <a:r>
              <a:rPr lang="zh-CN" altLang="en-US">
                <a:latin typeface="Cambria" panose="02040503050406030204" pitchFamily="18" charset="0"/>
              </a:rPr>
              <a:t>总体方案（流程图）</a:t>
            </a:r>
          </a:p>
        </p:txBody>
      </p:sp>
      <p:sp>
        <p:nvSpPr>
          <p:cNvPr id="4" name="文本框 3">
            <a:extLst>
              <a:ext uri="{FF2B5EF4-FFF2-40B4-BE49-F238E27FC236}">
                <a16:creationId xmlns:a16="http://schemas.microsoft.com/office/drawing/2014/main" id="{DEE5121B-F568-4E77-8482-194ADB2A4E9B}"/>
              </a:ext>
            </a:extLst>
          </p:cNvPr>
          <p:cNvSpPr txBox="1"/>
          <p:nvPr/>
        </p:nvSpPr>
        <p:spPr>
          <a:xfrm>
            <a:off x="1325034" y="1916643"/>
            <a:ext cx="2349500" cy="715089"/>
          </a:xfrm>
          <a:prstGeom prst="roundRect">
            <a:avLst/>
          </a:prstGeom>
          <a:noFill/>
          <a:ln w="19050">
            <a:solidFill>
              <a:schemeClr val="tx1"/>
            </a:solidFill>
          </a:ln>
        </p:spPr>
        <p:txBody>
          <a:bodyPr wrap="square" rtlCol="0">
            <a:spAutoFit/>
          </a:bodyPr>
          <a:lstStyle/>
          <a:p>
            <a:pPr algn="ctr"/>
            <a:r>
              <a:rPr lang="zh-CN" altLang="en-US"/>
              <a:t>调节焦距和光圈</a:t>
            </a:r>
            <a:endParaRPr lang="en-US" altLang="zh-CN"/>
          </a:p>
          <a:p>
            <a:pPr algn="ctr"/>
            <a:r>
              <a:rPr lang="zh-CN" altLang="en-US"/>
              <a:t>摄像头读取视频流</a:t>
            </a:r>
          </a:p>
        </p:txBody>
      </p:sp>
      <p:sp>
        <p:nvSpPr>
          <p:cNvPr id="5" name="文本框 4">
            <a:extLst>
              <a:ext uri="{FF2B5EF4-FFF2-40B4-BE49-F238E27FC236}">
                <a16:creationId xmlns:a16="http://schemas.microsoft.com/office/drawing/2014/main" id="{85B1A57B-5D93-44B8-B866-62BFEFD1CC6A}"/>
              </a:ext>
            </a:extLst>
          </p:cNvPr>
          <p:cNvSpPr txBox="1"/>
          <p:nvPr/>
        </p:nvSpPr>
        <p:spPr>
          <a:xfrm>
            <a:off x="1325034" y="2931888"/>
            <a:ext cx="2349500" cy="408623"/>
          </a:xfrm>
          <a:prstGeom prst="roundRect">
            <a:avLst/>
          </a:prstGeom>
          <a:noFill/>
          <a:ln w="19050">
            <a:solidFill>
              <a:schemeClr val="tx1"/>
            </a:solidFill>
          </a:ln>
        </p:spPr>
        <p:txBody>
          <a:bodyPr wrap="square" rtlCol="0">
            <a:spAutoFit/>
          </a:bodyPr>
          <a:lstStyle/>
          <a:p>
            <a:pPr algn="ctr"/>
            <a:r>
              <a:rPr lang="zh-CN" altLang="en-US"/>
              <a:t>帧图像质量检测</a:t>
            </a:r>
          </a:p>
        </p:txBody>
      </p:sp>
      <p:cxnSp>
        <p:nvCxnSpPr>
          <p:cNvPr id="7" name="直接箭头连接符 6">
            <a:extLst>
              <a:ext uri="{FF2B5EF4-FFF2-40B4-BE49-F238E27FC236}">
                <a16:creationId xmlns:a16="http://schemas.microsoft.com/office/drawing/2014/main" id="{68877533-4279-4B10-8E5F-611D6CA0E5E1}"/>
              </a:ext>
            </a:extLst>
          </p:cNvPr>
          <p:cNvCxnSpPr>
            <a:stCxn id="4" idx="2"/>
            <a:endCxn id="5" idx="0"/>
          </p:cNvCxnSpPr>
          <p:nvPr/>
        </p:nvCxnSpPr>
        <p:spPr>
          <a:xfrm>
            <a:off x="2499784" y="2631732"/>
            <a:ext cx="0" cy="3001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1C70E2F1-F640-41F4-8638-CFBB554F1B39}"/>
              </a:ext>
            </a:extLst>
          </p:cNvPr>
          <p:cNvSpPr txBox="1"/>
          <p:nvPr/>
        </p:nvSpPr>
        <p:spPr>
          <a:xfrm>
            <a:off x="1599784" y="3640667"/>
            <a:ext cx="1800000" cy="733663"/>
          </a:xfrm>
          <a:prstGeom prst="flowChartDecision">
            <a:avLst/>
          </a:prstGeom>
          <a:noFill/>
          <a:ln w="19050">
            <a:solidFill>
              <a:schemeClr val="tx1"/>
            </a:solidFill>
          </a:ln>
        </p:spPr>
        <p:txBody>
          <a:bodyPr wrap="square" rtlCol="0">
            <a:spAutoFit/>
          </a:bodyPr>
          <a:lstStyle/>
          <a:p>
            <a:pPr algn="ctr"/>
            <a:r>
              <a:rPr lang="zh-CN" altLang="en-US"/>
              <a:t>对比度</a:t>
            </a:r>
          </a:p>
        </p:txBody>
      </p:sp>
      <p:sp>
        <p:nvSpPr>
          <p:cNvPr id="11" name="文本框 10">
            <a:extLst>
              <a:ext uri="{FF2B5EF4-FFF2-40B4-BE49-F238E27FC236}">
                <a16:creationId xmlns:a16="http://schemas.microsoft.com/office/drawing/2014/main" id="{A5BD0F25-C523-4CB3-96EB-543E0EB9420E}"/>
              </a:ext>
            </a:extLst>
          </p:cNvPr>
          <p:cNvSpPr txBox="1"/>
          <p:nvPr/>
        </p:nvSpPr>
        <p:spPr>
          <a:xfrm>
            <a:off x="1599784" y="4671919"/>
            <a:ext cx="1800000" cy="733663"/>
          </a:xfrm>
          <a:prstGeom prst="flowChartDecision">
            <a:avLst/>
          </a:prstGeom>
          <a:noFill/>
          <a:ln w="19050">
            <a:solidFill>
              <a:schemeClr val="tx1"/>
            </a:solidFill>
          </a:ln>
        </p:spPr>
        <p:txBody>
          <a:bodyPr wrap="square" rtlCol="0">
            <a:spAutoFit/>
          </a:bodyPr>
          <a:lstStyle/>
          <a:p>
            <a:pPr algn="ctr"/>
            <a:r>
              <a:rPr lang="zh-CN" altLang="en-US"/>
              <a:t>背景色</a:t>
            </a:r>
          </a:p>
        </p:txBody>
      </p:sp>
      <p:cxnSp>
        <p:nvCxnSpPr>
          <p:cNvPr id="21" name="直接箭头连接符 20">
            <a:extLst>
              <a:ext uri="{FF2B5EF4-FFF2-40B4-BE49-F238E27FC236}">
                <a16:creationId xmlns:a16="http://schemas.microsoft.com/office/drawing/2014/main" id="{068A87B2-8410-483B-AF2B-D5E1913581FF}"/>
              </a:ext>
            </a:extLst>
          </p:cNvPr>
          <p:cNvCxnSpPr>
            <a:cxnSpLocks/>
            <a:stCxn id="5" idx="2"/>
            <a:endCxn id="10" idx="0"/>
          </p:cNvCxnSpPr>
          <p:nvPr/>
        </p:nvCxnSpPr>
        <p:spPr>
          <a:xfrm>
            <a:off x="2499784" y="3340511"/>
            <a:ext cx="0" cy="3001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接箭头连接符 23">
            <a:extLst>
              <a:ext uri="{FF2B5EF4-FFF2-40B4-BE49-F238E27FC236}">
                <a16:creationId xmlns:a16="http://schemas.microsoft.com/office/drawing/2014/main" id="{A22879DA-76A0-4947-B43B-610066847822}"/>
              </a:ext>
            </a:extLst>
          </p:cNvPr>
          <p:cNvCxnSpPr>
            <a:cxnSpLocks/>
            <a:stCxn id="10" idx="2"/>
            <a:endCxn id="11" idx="0"/>
          </p:cNvCxnSpPr>
          <p:nvPr/>
        </p:nvCxnSpPr>
        <p:spPr>
          <a:xfrm>
            <a:off x="2499784" y="4374330"/>
            <a:ext cx="0" cy="29758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8" name="连接符: 肘形 27">
            <a:extLst>
              <a:ext uri="{FF2B5EF4-FFF2-40B4-BE49-F238E27FC236}">
                <a16:creationId xmlns:a16="http://schemas.microsoft.com/office/drawing/2014/main" id="{323B7BD3-0534-47E0-9FA4-0AFA4AEE797C}"/>
              </a:ext>
            </a:extLst>
          </p:cNvPr>
          <p:cNvCxnSpPr>
            <a:cxnSpLocks/>
            <a:stCxn id="10" idx="1"/>
            <a:endCxn id="4" idx="1"/>
          </p:cNvCxnSpPr>
          <p:nvPr/>
        </p:nvCxnSpPr>
        <p:spPr>
          <a:xfrm rot="10800000">
            <a:off x="1325034" y="2274189"/>
            <a:ext cx="274750" cy="1733311"/>
          </a:xfrm>
          <a:prstGeom prst="bentConnector3">
            <a:avLst>
              <a:gd name="adj1" fmla="val 352690"/>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42" name="连接符: 肘形 41">
            <a:extLst>
              <a:ext uri="{FF2B5EF4-FFF2-40B4-BE49-F238E27FC236}">
                <a16:creationId xmlns:a16="http://schemas.microsoft.com/office/drawing/2014/main" id="{0F505E72-98B8-445B-A8E6-592359475DE9}"/>
              </a:ext>
            </a:extLst>
          </p:cNvPr>
          <p:cNvCxnSpPr>
            <a:stCxn id="11" idx="1"/>
          </p:cNvCxnSpPr>
          <p:nvPr/>
        </p:nvCxnSpPr>
        <p:spPr>
          <a:xfrm rot="10800000">
            <a:off x="635002" y="4007499"/>
            <a:ext cx="964783" cy="1031253"/>
          </a:xfrm>
          <a:prstGeom prst="bentConnector2">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43" name="文本框 42">
            <a:extLst>
              <a:ext uri="{FF2B5EF4-FFF2-40B4-BE49-F238E27FC236}">
                <a16:creationId xmlns:a16="http://schemas.microsoft.com/office/drawing/2014/main" id="{E494B078-37FF-4300-B6E3-2E914E7E9E70}"/>
              </a:ext>
            </a:extLst>
          </p:cNvPr>
          <p:cNvSpPr txBox="1"/>
          <p:nvPr/>
        </p:nvSpPr>
        <p:spPr>
          <a:xfrm>
            <a:off x="947740" y="3628980"/>
            <a:ext cx="605589" cy="369332"/>
          </a:xfrm>
          <a:prstGeom prst="rect">
            <a:avLst/>
          </a:prstGeom>
          <a:noFill/>
        </p:spPr>
        <p:txBody>
          <a:bodyPr wrap="square" rtlCol="0">
            <a:spAutoFit/>
          </a:bodyPr>
          <a:lstStyle/>
          <a:p>
            <a:r>
              <a:rPr lang="en-US" altLang="zh-CN">
                <a:solidFill>
                  <a:srgbClr val="FF0000"/>
                </a:solidFill>
                <a:latin typeface="Cambria" panose="02040503050406030204" pitchFamily="18" charset="0"/>
                <a:ea typeface="Cambria" panose="02040503050406030204" pitchFamily="18" charset="0"/>
              </a:rPr>
              <a:t>N</a:t>
            </a:r>
            <a:endParaRPr lang="zh-CN" altLang="en-US">
              <a:solidFill>
                <a:srgbClr val="FF0000"/>
              </a:solidFill>
              <a:latin typeface="Cambria" panose="02040503050406030204" pitchFamily="18" charset="0"/>
            </a:endParaRPr>
          </a:p>
        </p:txBody>
      </p:sp>
      <p:sp>
        <p:nvSpPr>
          <p:cNvPr id="44" name="文本框 43">
            <a:extLst>
              <a:ext uri="{FF2B5EF4-FFF2-40B4-BE49-F238E27FC236}">
                <a16:creationId xmlns:a16="http://schemas.microsoft.com/office/drawing/2014/main" id="{DB2DF758-9A31-438E-A45F-86C797D6D516}"/>
              </a:ext>
            </a:extLst>
          </p:cNvPr>
          <p:cNvSpPr txBox="1"/>
          <p:nvPr/>
        </p:nvSpPr>
        <p:spPr>
          <a:xfrm>
            <a:off x="947322" y="4626228"/>
            <a:ext cx="605589" cy="369332"/>
          </a:xfrm>
          <a:prstGeom prst="rect">
            <a:avLst/>
          </a:prstGeom>
          <a:noFill/>
        </p:spPr>
        <p:txBody>
          <a:bodyPr wrap="square" rtlCol="0">
            <a:spAutoFit/>
          </a:bodyPr>
          <a:lstStyle/>
          <a:p>
            <a:r>
              <a:rPr lang="en-US" altLang="zh-CN">
                <a:solidFill>
                  <a:srgbClr val="FF0000"/>
                </a:solidFill>
                <a:latin typeface="Cambria" panose="02040503050406030204" pitchFamily="18" charset="0"/>
                <a:ea typeface="Cambria" panose="02040503050406030204" pitchFamily="18" charset="0"/>
              </a:rPr>
              <a:t>N</a:t>
            </a:r>
            <a:endParaRPr lang="zh-CN" altLang="en-US">
              <a:solidFill>
                <a:srgbClr val="FF0000"/>
              </a:solidFill>
              <a:latin typeface="Cambria" panose="02040503050406030204" pitchFamily="18" charset="0"/>
            </a:endParaRPr>
          </a:p>
        </p:txBody>
      </p:sp>
      <p:sp>
        <p:nvSpPr>
          <p:cNvPr id="45" name="文本框 44">
            <a:extLst>
              <a:ext uri="{FF2B5EF4-FFF2-40B4-BE49-F238E27FC236}">
                <a16:creationId xmlns:a16="http://schemas.microsoft.com/office/drawing/2014/main" id="{BE8F13AB-3C73-4F28-A815-AFAD28E5B83A}"/>
              </a:ext>
            </a:extLst>
          </p:cNvPr>
          <p:cNvSpPr txBox="1"/>
          <p:nvPr/>
        </p:nvSpPr>
        <p:spPr>
          <a:xfrm>
            <a:off x="2658421" y="5364691"/>
            <a:ext cx="605589" cy="369332"/>
          </a:xfrm>
          <a:prstGeom prst="rect">
            <a:avLst/>
          </a:prstGeom>
          <a:noFill/>
        </p:spPr>
        <p:txBody>
          <a:bodyPr wrap="square" rtlCol="0">
            <a:spAutoFit/>
          </a:bodyPr>
          <a:lstStyle/>
          <a:p>
            <a:r>
              <a:rPr lang="en-US" altLang="zh-CN">
                <a:solidFill>
                  <a:schemeClr val="accent6"/>
                </a:solidFill>
                <a:latin typeface="Cambria" panose="02040503050406030204" pitchFamily="18" charset="0"/>
              </a:rPr>
              <a:t>Y</a:t>
            </a:r>
            <a:endParaRPr lang="zh-CN" altLang="en-US">
              <a:solidFill>
                <a:schemeClr val="accent6"/>
              </a:solidFill>
              <a:latin typeface="Cambria" panose="02040503050406030204" pitchFamily="18" charset="0"/>
            </a:endParaRPr>
          </a:p>
        </p:txBody>
      </p:sp>
      <p:sp>
        <p:nvSpPr>
          <p:cNvPr id="46" name="文本框 45">
            <a:extLst>
              <a:ext uri="{FF2B5EF4-FFF2-40B4-BE49-F238E27FC236}">
                <a16:creationId xmlns:a16="http://schemas.microsoft.com/office/drawing/2014/main" id="{C0BCCE11-9DB1-4DAF-91EF-5F7FC69704BE}"/>
              </a:ext>
            </a:extLst>
          </p:cNvPr>
          <p:cNvSpPr txBox="1"/>
          <p:nvPr/>
        </p:nvSpPr>
        <p:spPr>
          <a:xfrm>
            <a:off x="1325034" y="5699808"/>
            <a:ext cx="2349500" cy="376476"/>
          </a:xfrm>
          <a:prstGeom prst="trapezoid">
            <a:avLst>
              <a:gd name="adj" fmla="val 63232"/>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CN" altLang="en-US">
                <a:solidFill>
                  <a:schemeClr val="accent6"/>
                </a:solidFill>
              </a:rPr>
              <a:t>图像质量达标</a:t>
            </a:r>
          </a:p>
        </p:txBody>
      </p:sp>
      <p:sp>
        <p:nvSpPr>
          <p:cNvPr id="47" name="文本框 46">
            <a:extLst>
              <a:ext uri="{FF2B5EF4-FFF2-40B4-BE49-F238E27FC236}">
                <a16:creationId xmlns:a16="http://schemas.microsoft.com/office/drawing/2014/main" id="{CDE66322-E6DF-4505-83B3-12C9D2F0EFDF}"/>
              </a:ext>
            </a:extLst>
          </p:cNvPr>
          <p:cNvSpPr txBox="1"/>
          <p:nvPr/>
        </p:nvSpPr>
        <p:spPr>
          <a:xfrm>
            <a:off x="2660232" y="4490859"/>
            <a:ext cx="605589" cy="369332"/>
          </a:xfrm>
          <a:prstGeom prst="rect">
            <a:avLst/>
          </a:prstGeom>
          <a:noFill/>
        </p:spPr>
        <p:txBody>
          <a:bodyPr wrap="square" rtlCol="0">
            <a:spAutoFit/>
          </a:bodyPr>
          <a:lstStyle/>
          <a:p>
            <a:r>
              <a:rPr lang="en-US" altLang="zh-CN">
                <a:solidFill>
                  <a:schemeClr val="accent6"/>
                </a:solidFill>
                <a:latin typeface="Cambria" panose="02040503050406030204" pitchFamily="18" charset="0"/>
              </a:rPr>
              <a:t>Y</a:t>
            </a:r>
            <a:endParaRPr lang="zh-CN" altLang="en-US">
              <a:solidFill>
                <a:schemeClr val="accent6"/>
              </a:solidFill>
              <a:latin typeface="Cambria" panose="02040503050406030204" pitchFamily="18" charset="0"/>
            </a:endParaRPr>
          </a:p>
        </p:txBody>
      </p:sp>
      <p:cxnSp>
        <p:nvCxnSpPr>
          <p:cNvPr id="48" name="直接箭头连接符 47">
            <a:extLst>
              <a:ext uri="{FF2B5EF4-FFF2-40B4-BE49-F238E27FC236}">
                <a16:creationId xmlns:a16="http://schemas.microsoft.com/office/drawing/2014/main" id="{97E2FDF3-56DD-44BD-9361-381786149E2D}"/>
              </a:ext>
            </a:extLst>
          </p:cNvPr>
          <p:cNvCxnSpPr>
            <a:cxnSpLocks/>
            <a:stCxn id="11" idx="2"/>
            <a:endCxn id="46" idx="0"/>
          </p:cNvCxnSpPr>
          <p:nvPr/>
        </p:nvCxnSpPr>
        <p:spPr>
          <a:xfrm>
            <a:off x="2499784" y="5405582"/>
            <a:ext cx="0" cy="29422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0" name="文本框 19">
            <a:extLst>
              <a:ext uri="{FF2B5EF4-FFF2-40B4-BE49-F238E27FC236}">
                <a16:creationId xmlns:a16="http://schemas.microsoft.com/office/drawing/2014/main" id="{3EFC39F8-6208-4735-B2EC-9D7A85E586A1}"/>
              </a:ext>
            </a:extLst>
          </p:cNvPr>
          <p:cNvSpPr txBox="1"/>
          <p:nvPr/>
        </p:nvSpPr>
        <p:spPr>
          <a:xfrm>
            <a:off x="4921250" y="1916643"/>
            <a:ext cx="2349500" cy="408623"/>
          </a:xfrm>
          <a:prstGeom prst="roundRect">
            <a:avLst/>
          </a:prstGeom>
          <a:noFill/>
          <a:ln w="19050">
            <a:solidFill>
              <a:schemeClr val="tx1"/>
            </a:solidFill>
          </a:ln>
        </p:spPr>
        <p:txBody>
          <a:bodyPr wrap="square" rtlCol="0">
            <a:spAutoFit/>
          </a:bodyPr>
          <a:lstStyle/>
          <a:p>
            <a:pPr algn="ctr"/>
            <a:r>
              <a:rPr lang="en-US" altLang="zh-CN">
                <a:latin typeface="Cambria" panose="02040503050406030204" pitchFamily="18" charset="0"/>
                <a:ea typeface="Cambria" panose="02040503050406030204" pitchFamily="18" charset="0"/>
              </a:rPr>
              <a:t>640*480</a:t>
            </a:r>
            <a:r>
              <a:rPr lang="zh-CN" altLang="en-US">
                <a:latin typeface="Cambria" panose="02040503050406030204" pitchFamily="18" charset="0"/>
              </a:rPr>
              <a:t>灰度图</a:t>
            </a:r>
          </a:p>
        </p:txBody>
      </p:sp>
      <p:cxnSp>
        <p:nvCxnSpPr>
          <p:cNvPr id="6" name="连接符: 肘形 5">
            <a:extLst>
              <a:ext uri="{FF2B5EF4-FFF2-40B4-BE49-F238E27FC236}">
                <a16:creationId xmlns:a16="http://schemas.microsoft.com/office/drawing/2014/main" id="{6947EA63-1A5D-45C9-BBB3-14443D7CDE25}"/>
              </a:ext>
            </a:extLst>
          </p:cNvPr>
          <p:cNvCxnSpPr>
            <a:stCxn id="46" idx="3"/>
            <a:endCxn id="20" idx="1"/>
          </p:cNvCxnSpPr>
          <p:nvPr/>
        </p:nvCxnSpPr>
        <p:spPr>
          <a:xfrm flipV="1">
            <a:off x="3555507" y="2120955"/>
            <a:ext cx="1365743" cy="3767091"/>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25" name="文本框 24">
            <a:extLst>
              <a:ext uri="{FF2B5EF4-FFF2-40B4-BE49-F238E27FC236}">
                <a16:creationId xmlns:a16="http://schemas.microsoft.com/office/drawing/2014/main" id="{A2F1F55F-0CB9-481F-817B-9EC026832A4F}"/>
              </a:ext>
            </a:extLst>
          </p:cNvPr>
          <p:cNvSpPr txBox="1"/>
          <p:nvPr/>
        </p:nvSpPr>
        <p:spPr>
          <a:xfrm>
            <a:off x="4921250" y="2781810"/>
            <a:ext cx="2349500" cy="715089"/>
          </a:xfrm>
          <a:prstGeom prst="roundRect">
            <a:avLst/>
          </a:prstGeom>
          <a:noFill/>
          <a:ln w="19050">
            <a:solidFill>
              <a:schemeClr val="tx1"/>
            </a:solidFill>
          </a:ln>
        </p:spPr>
        <p:txBody>
          <a:bodyPr wrap="square" rtlCol="0">
            <a:spAutoFit/>
          </a:bodyPr>
          <a:lstStyle/>
          <a:p>
            <a:pPr algn="ctr"/>
            <a:r>
              <a:rPr lang="zh-CN" altLang="en-US">
                <a:latin typeface="Cambria" panose="02040503050406030204" pitchFamily="18" charset="0"/>
                <a:ea typeface="Cambria" panose="02040503050406030204" pitchFamily="18" charset="0"/>
              </a:rPr>
              <a:t>图像规范化</a:t>
            </a:r>
            <a:endParaRPr lang="en-US" altLang="zh-CN">
              <a:latin typeface="Cambria" panose="02040503050406030204" pitchFamily="18" charset="0"/>
              <a:ea typeface="Cambria" panose="02040503050406030204" pitchFamily="18" charset="0"/>
            </a:endParaRPr>
          </a:p>
          <a:p>
            <a:pPr algn="ctr"/>
            <a:r>
              <a:rPr lang="zh-CN" altLang="en-US">
                <a:latin typeface="Cambria" panose="02040503050406030204" pitchFamily="18" charset="0"/>
                <a:ea typeface="Cambria" panose="02040503050406030204" pitchFamily="18" charset="0"/>
              </a:rPr>
              <a:t>（</a:t>
            </a:r>
            <a:r>
              <a:rPr lang="zh-CN" altLang="en-US"/>
              <a:t>最小</a:t>
            </a:r>
            <a:r>
              <a:rPr lang="en-US" altLang="zh-CN"/>
              <a:t>-</a:t>
            </a:r>
            <a:r>
              <a:rPr lang="zh-CN" altLang="en-US"/>
              <a:t>最大规范化</a:t>
            </a:r>
            <a:r>
              <a:rPr lang="zh-CN" altLang="en-US">
                <a:latin typeface="Cambria" panose="02040503050406030204" pitchFamily="18" charset="0"/>
                <a:ea typeface="Cambria" panose="02040503050406030204" pitchFamily="18" charset="0"/>
              </a:rPr>
              <a:t>）</a:t>
            </a:r>
            <a:endParaRPr lang="en-US" altLang="zh-CN">
              <a:latin typeface="Cambria" panose="02040503050406030204" pitchFamily="18" charset="0"/>
              <a:ea typeface="Cambria" panose="02040503050406030204" pitchFamily="18" charset="0"/>
            </a:endParaRPr>
          </a:p>
        </p:txBody>
      </p:sp>
      <p:cxnSp>
        <p:nvCxnSpPr>
          <p:cNvPr id="15" name="直接箭头连接符 14">
            <a:extLst>
              <a:ext uri="{FF2B5EF4-FFF2-40B4-BE49-F238E27FC236}">
                <a16:creationId xmlns:a16="http://schemas.microsoft.com/office/drawing/2014/main" id="{6BB8510D-4845-4BAB-8DD0-20D996BC3468}"/>
              </a:ext>
            </a:extLst>
          </p:cNvPr>
          <p:cNvCxnSpPr>
            <a:stCxn id="20" idx="2"/>
            <a:endCxn id="25" idx="0"/>
          </p:cNvCxnSpPr>
          <p:nvPr/>
        </p:nvCxnSpPr>
        <p:spPr>
          <a:xfrm>
            <a:off x="6096000" y="2325266"/>
            <a:ext cx="0" cy="45654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文本框 28">
            <a:extLst>
              <a:ext uri="{FF2B5EF4-FFF2-40B4-BE49-F238E27FC236}">
                <a16:creationId xmlns:a16="http://schemas.microsoft.com/office/drawing/2014/main" id="{E5548D69-24D7-4D8D-90C7-3BF3988245F2}"/>
              </a:ext>
            </a:extLst>
          </p:cNvPr>
          <p:cNvSpPr txBox="1"/>
          <p:nvPr/>
        </p:nvSpPr>
        <p:spPr>
          <a:xfrm>
            <a:off x="4921250" y="3953443"/>
            <a:ext cx="2349500" cy="408623"/>
          </a:xfrm>
          <a:prstGeom prst="roundRect">
            <a:avLst/>
          </a:prstGeom>
          <a:noFill/>
          <a:ln w="19050">
            <a:solidFill>
              <a:schemeClr val="tx1"/>
            </a:solidFill>
          </a:ln>
        </p:spPr>
        <p:txBody>
          <a:bodyPr wrap="square" rtlCol="0">
            <a:spAutoFit/>
          </a:bodyPr>
          <a:lstStyle/>
          <a:p>
            <a:pPr algn="ctr"/>
            <a:r>
              <a:rPr lang="zh-CN" altLang="en-US">
                <a:latin typeface="Cambria" panose="02040503050406030204" pitchFamily="18" charset="0"/>
                <a:ea typeface="Cambria" panose="02040503050406030204" pitchFamily="18" charset="0"/>
              </a:rPr>
              <a:t>二值化</a:t>
            </a:r>
            <a:endParaRPr lang="en-US" altLang="zh-CN">
              <a:latin typeface="Cambria" panose="02040503050406030204" pitchFamily="18" charset="0"/>
              <a:ea typeface="Cambria" panose="02040503050406030204" pitchFamily="18" charset="0"/>
            </a:endParaRPr>
          </a:p>
        </p:txBody>
      </p:sp>
      <p:cxnSp>
        <p:nvCxnSpPr>
          <p:cNvPr id="30" name="直接箭头连接符 29">
            <a:extLst>
              <a:ext uri="{FF2B5EF4-FFF2-40B4-BE49-F238E27FC236}">
                <a16:creationId xmlns:a16="http://schemas.microsoft.com/office/drawing/2014/main" id="{DBE97C36-D78B-4C62-B8A8-EA9EFDA1F8F2}"/>
              </a:ext>
            </a:extLst>
          </p:cNvPr>
          <p:cNvCxnSpPr>
            <a:cxnSpLocks/>
            <a:stCxn id="25" idx="2"/>
            <a:endCxn id="29" idx="0"/>
          </p:cNvCxnSpPr>
          <p:nvPr/>
        </p:nvCxnSpPr>
        <p:spPr>
          <a:xfrm>
            <a:off x="6096000" y="3496899"/>
            <a:ext cx="0" cy="45654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2" name="文本框 31">
            <a:extLst>
              <a:ext uri="{FF2B5EF4-FFF2-40B4-BE49-F238E27FC236}">
                <a16:creationId xmlns:a16="http://schemas.microsoft.com/office/drawing/2014/main" id="{6A400270-CD5C-407A-85DC-26805A82D812}"/>
              </a:ext>
            </a:extLst>
          </p:cNvPr>
          <p:cNvSpPr txBox="1"/>
          <p:nvPr/>
        </p:nvSpPr>
        <p:spPr>
          <a:xfrm>
            <a:off x="4921250" y="4817901"/>
            <a:ext cx="2349500" cy="408623"/>
          </a:xfrm>
          <a:prstGeom prst="roundRect">
            <a:avLst/>
          </a:prstGeom>
          <a:noFill/>
          <a:ln w="19050">
            <a:solidFill>
              <a:schemeClr val="tx1"/>
            </a:solidFill>
          </a:ln>
        </p:spPr>
        <p:txBody>
          <a:bodyPr wrap="square" rtlCol="0">
            <a:spAutoFit/>
          </a:bodyPr>
          <a:lstStyle/>
          <a:p>
            <a:pPr algn="ctr"/>
            <a:r>
              <a:rPr lang="zh-CN" altLang="en-US">
                <a:latin typeface="Cambria" panose="02040503050406030204" pitchFamily="18" charset="0"/>
                <a:ea typeface="Cambria" panose="02040503050406030204" pitchFamily="18" charset="0"/>
              </a:rPr>
              <a:t>连通域分割</a:t>
            </a:r>
            <a:endParaRPr lang="en-US" altLang="zh-CN">
              <a:latin typeface="Cambria" panose="02040503050406030204" pitchFamily="18" charset="0"/>
              <a:ea typeface="Cambria" panose="02040503050406030204" pitchFamily="18" charset="0"/>
            </a:endParaRPr>
          </a:p>
        </p:txBody>
      </p:sp>
      <p:cxnSp>
        <p:nvCxnSpPr>
          <p:cNvPr id="33" name="直接箭头连接符 32">
            <a:extLst>
              <a:ext uri="{FF2B5EF4-FFF2-40B4-BE49-F238E27FC236}">
                <a16:creationId xmlns:a16="http://schemas.microsoft.com/office/drawing/2014/main" id="{BA962A34-7EFF-4EB5-A56D-E3A6C74BC34D}"/>
              </a:ext>
            </a:extLst>
          </p:cNvPr>
          <p:cNvCxnSpPr>
            <a:cxnSpLocks/>
            <a:stCxn id="29" idx="2"/>
            <a:endCxn id="32" idx="0"/>
          </p:cNvCxnSpPr>
          <p:nvPr/>
        </p:nvCxnSpPr>
        <p:spPr>
          <a:xfrm>
            <a:off x="6096000" y="4362066"/>
            <a:ext cx="0" cy="455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6" name="文本框 35">
            <a:extLst>
              <a:ext uri="{FF2B5EF4-FFF2-40B4-BE49-F238E27FC236}">
                <a16:creationId xmlns:a16="http://schemas.microsoft.com/office/drawing/2014/main" id="{92281E81-13B7-408D-9A86-20538E401F03}"/>
              </a:ext>
            </a:extLst>
          </p:cNvPr>
          <p:cNvSpPr txBox="1"/>
          <p:nvPr/>
        </p:nvSpPr>
        <p:spPr>
          <a:xfrm>
            <a:off x="8517466" y="2974568"/>
            <a:ext cx="2349500" cy="908864"/>
          </a:xfrm>
          <a:prstGeom prst="ellipse">
            <a:avLst/>
          </a:prstGeom>
          <a:noFill/>
          <a:ln w="19050">
            <a:solidFill>
              <a:schemeClr val="tx1"/>
            </a:solidFill>
          </a:ln>
        </p:spPr>
        <p:txBody>
          <a:bodyPr wrap="square" rtlCol="0">
            <a:spAutoFit/>
          </a:bodyPr>
          <a:lstStyle/>
          <a:p>
            <a:pPr algn="ctr"/>
            <a:r>
              <a:rPr lang="zh-CN" altLang="en-US">
                <a:latin typeface="Cambria" panose="02040503050406030204" pitchFamily="18" charset="0"/>
                <a:ea typeface="Cambria" panose="02040503050406030204" pitchFamily="18" charset="0"/>
              </a:rPr>
              <a:t>分类器</a:t>
            </a:r>
            <a:endParaRPr lang="en-US" altLang="zh-CN">
              <a:latin typeface="Cambria" panose="02040503050406030204" pitchFamily="18" charset="0"/>
              <a:ea typeface="Cambria" panose="02040503050406030204" pitchFamily="18" charset="0"/>
            </a:endParaRPr>
          </a:p>
          <a:p>
            <a:pPr algn="ctr"/>
            <a:r>
              <a:rPr lang="zh-CN" altLang="en-US">
                <a:latin typeface="Cambria" panose="02040503050406030204" pitchFamily="18" charset="0"/>
                <a:ea typeface="Cambria" panose="02040503050406030204" pitchFamily="18" charset="0"/>
              </a:rPr>
              <a:t>（暂定不变矩）</a:t>
            </a:r>
            <a:endParaRPr lang="en-US" altLang="zh-CN">
              <a:latin typeface="Cambria" panose="02040503050406030204" pitchFamily="18" charset="0"/>
              <a:ea typeface="Cambria" panose="02040503050406030204" pitchFamily="18" charset="0"/>
            </a:endParaRPr>
          </a:p>
        </p:txBody>
      </p:sp>
      <p:cxnSp>
        <p:nvCxnSpPr>
          <p:cNvPr id="27" name="连接符: 肘形 26">
            <a:extLst>
              <a:ext uri="{FF2B5EF4-FFF2-40B4-BE49-F238E27FC236}">
                <a16:creationId xmlns:a16="http://schemas.microsoft.com/office/drawing/2014/main" id="{773E0A08-0534-481F-AC1E-3898CA4DB282}"/>
              </a:ext>
            </a:extLst>
          </p:cNvPr>
          <p:cNvCxnSpPr>
            <a:stCxn id="32" idx="3"/>
            <a:endCxn id="36" idx="2"/>
          </p:cNvCxnSpPr>
          <p:nvPr/>
        </p:nvCxnSpPr>
        <p:spPr>
          <a:xfrm flipV="1">
            <a:off x="7270750" y="3429000"/>
            <a:ext cx="1246716" cy="1593213"/>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49" name="文本框 48">
            <a:extLst>
              <a:ext uri="{FF2B5EF4-FFF2-40B4-BE49-F238E27FC236}">
                <a16:creationId xmlns:a16="http://schemas.microsoft.com/office/drawing/2014/main" id="{8D4749A1-E288-4B5D-934D-96C475C67EAA}"/>
              </a:ext>
            </a:extLst>
          </p:cNvPr>
          <p:cNvSpPr txBox="1"/>
          <p:nvPr/>
        </p:nvSpPr>
        <p:spPr>
          <a:xfrm>
            <a:off x="4921250" y="5699808"/>
            <a:ext cx="2349500" cy="408623"/>
          </a:xfrm>
          <a:prstGeom prst="roundRect">
            <a:avLst/>
          </a:prstGeom>
          <a:noFill/>
          <a:ln w="19050">
            <a:solidFill>
              <a:schemeClr val="tx1"/>
            </a:solidFill>
          </a:ln>
        </p:spPr>
        <p:txBody>
          <a:bodyPr wrap="square" rtlCol="0">
            <a:spAutoFit/>
          </a:bodyPr>
          <a:lstStyle/>
          <a:p>
            <a:pPr algn="ctr"/>
            <a:r>
              <a:rPr lang="zh-CN" altLang="en-US">
                <a:latin typeface="Cambria" panose="02040503050406030204" pitchFamily="18" charset="0"/>
                <a:ea typeface="Cambria" panose="02040503050406030204" pitchFamily="18" charset="0"/>
              </a:rPr>
              <a:t>边缘</a:t>
            </a:r>
            <a:r>
              <a:rPr lang="en-US" altLang="zh-CN">
                <a:latin typeface="Cambria" panose="02040503050406030204" pitchFamily="18" charset="0"/>
                <a:ea typeface="Cambria" panose="02040503050406030204" pitchFamily="18" charset="0"/>
              </a:rPr>
              <a:t>&amp;</a:t>
            </a:r>
            <a:r>
              <a:rPr lang="zh-CN" altLang="en-US">
                <a:latin typeface="Cambria" panose="02040503050406030204" pitchFamily="18" charset="0"/>
                <a:ea typeface="Cambria" panose="02040503050406030204" pitchFamily="18" charset="0"/>
              </a:rPr>
              <a:t>面积记录</a:t>
            </a:r>
            <a:endParaRPr lang="en-US" altLang="zh-CN">
              <a:latin typeface="Cambria" panose="02040503050406030204" pitchFamily="18" charset="0"/>
              <a:ea typeface="Cambria" panose="02040503050406030204" pitchFamily="18" charset="0"/>
            </a:endParaRPr>
          </a:p>
        </p:txBody>
      </p:sp>
      <p:cxnSp>
        <p:nvCxnSpPr>
          <p:cNvPr id="50" name="直接箭头连接符 49">
            <a:extLst>
              <a:ext uri="{FF2B5EF4-FFF2-40B4-BE49-F238E27FC236}">
                <a16:creationId xmlns:a16="http://schemas.microsoft.com/office/drawing/2014/main" id="{7FE20460-CC0C-45D1-93F7-BFAE069A99A5}"/>
              </a:ext>
            </a:extLst>
          </p:cNvPr>
          <p:cNvCxnSpPr>
            <a:cxnSpLocks/>
            <a:stCxn id="32" idx="2"/>
            <a:endCxn id="49" idx="0"/>
          </p:cNvCxnSpPr>
          <p:nvPr/>
        </p:nvCxnSpPr>
        <p:spPr>
          <a:xfrm>
            <a:off x="6096000" y="5226524"/>
            <a:ext cx="0" cy="4732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1" name="文本框 50">
            <a:extLst>
              <a:ext uri="{FF2B5EF4-FFF2-40B4-BE49-F238E27FC236}">
                <a16:creationId xmlns:a16="http://schemas.microsoft.com/office/drawing/2014/main" id="{37E98828-C979-4B2A-838C-A2D2812BDDB7}"/>
              </a:ext>
            </a:extLst>
          </p:cNvPr>
          <p:cNvSpPr txBox="1"/>
          <p:nvPr/>
        </p:nvSpPr>
        <p:spPr>
          <a:xfrm>
            <a:off x="8517466" y="5699808"/>
            <a:ext cx="2349500" cy="408623"/>
          </a:xfrm>
          <a:prstGeom prst="roundRect">
            <a:avLst/>
          </a:prstGeom>
          <a:solidFill>
            <a:schemeClr val="bg2"/>
          </a:solidFill>
          <a:ln w="19050">
            <a:solidFill>
              <a:schemeClr val="tx1"/>
            </a:solidFill>
          </a:ln>
        </p:spPr>
        <p:txBody>
          <a:bodyPr wrap="square" rtlCol="0">
            <a:spAutoFit/>
          </a:bodyPr>
          <a:lstStyle/>
          <a:p>
            <a:pPr algn="ctr"/>
            <a:r>
              <a:rPr lang="en-US" altLang="zh-CN" b="1">
                <a:latin typeface="Cambria" panose="02040503050406030204" pitchFamily="18" charset="0"/>
                <a:ea typeface="Cambria" panose="02040503050406030204" pitchFamily="18" charset="0"/>
              </a:rPr>
              <a:t>MFC</a:t>
            </a:r>
            <a:r>
              <a:rPr lang="zh-CN" altLang="en-US" b="1">
                <a:latin typeface="Cambria" panose="02040503050406030204" pitchFamily="18" charset="0"/>
                <a:ea typeface="Cambria" panose="02040503050406030204" pitchFamily="18" charset="0"/>
              </a:rPr>
              <a:t>界面交互</a:t>
            </a:r>
            <a:endParaRPr lang="en-US" altLang="zh-CN" b="1">
              <a:latin typeface="Cambria" panose="02040503050406030204" pitchFamily="18" charset="0"/>
              <a:ea typeface="Cambria" panose="02040503050406030204" pitchFamily="18" charset="0"/>
            </a:endParaRPr>
          </a:p>
        </p:txBody>
      </p:sp>
      <p:cxnSp>
        <p:nvCxnSpPr>
          <p:cNvPr id="52" name="直接箭头连接符 51">
            <a:extLst>
              <a:ext uri="{FF2B5EF4-FFF2-40B4-BE49-F238E27FC236}">
                <a16:creationId xmlns:a16="http://schemas.microsoft.com/office/drawing/2014/main" id="{495BDC5E-0641-40CC-9BCD-1EAAB2635F48}"/>
              </a:ext>
            </a:extLst>
          </p:cNvPr>
          <p:cNvCxnSpPr>
            <a:cxnSpLocks/>
            <a:stCxn id="36" idx="4"/>
            <a:endCxn id="51" idx="0"/>
          </p:cNvCxnSpPr>
          <p:nvPr/>
        </p:nvCxnSpPr>
        <p:spPr>
          <a:xfrm>
            <a:off x="9692216" y="3883432"/>
            <a:ext cx="0" cy="181637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3" name="直接箭头连接符 52">
            <a:extLst>
              <a:ext uri="{FF2B5EF4-FFF2-40B4-BE49-F238E27FC236}">
                <a16:creationId xmlns:a16="http://schemas.microsoft.com/office/drawing/2014/main" id="{9AEBABDD-8B6E-4C1C-8EAA-8A794C48E544}"/>
              </a:ext>
            </a:extLst>
          </p:cNvPr>
          <p:cNvCxnSpPr>
            <a:cxnSpLocks/>
            <a:stCxn id="49" idx="3"/>
            <a:endCxn id="51" idx="1"/>
          </p:cNvCxnSpPr>
          <p:nvPr/>
        </p:nvCxnSpPr>
        <p:spPr>
          <a:xfrm>
            <a:off x="7270750" y="5904120"/>
            <a:ext cx="124671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9" name="矩形: 圆角 58">
            <a:extLst>
              <a:ext uri="{FF2B5EF4-FFF2-40B4-BE49-F238E27FC236}">
                <a16:creationId xmlns:a16="http://schemas.microsoft.com/office/drawing/2014/main" id="{21E0E491-C92E-4726-86A2-802B78F8A440}"/>
              </a:ext>
            </a:extLst>
          </p:cNvPr>
          <p:cNvSpPr/>
          <p:nvPr/>
        </p:nvSpPr>
        <p:spPr>
          <a:xfrm>
            <a:off x="4547865" y="1631476"/>
            <a:ext cx="3096267" cy="4633912"/>
          </a:xfrm>
          <a:prstGeom prst="roundRect">
            <a:avLst>
              <a:gd name="adj" fmla="val 10514"/>
            </a:avLst>
          </a:prstGeom>
          <a:no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8CE15302-A175-4EBA-8C7C-E6B11083E2EB}"/>
              </a:ext>
            </a:extLst>
          </p:cNvPr>
          <p:cNvSpPr txBox="1"/>
          <p:nvPr/>
        </p:nvSpPr>
        <p:spPr>
          <a:xfrm>
            <a:off x="5126821" y="6330470"/>
            <a:ext cx="1938354" cy="369332"/>
          </a:xfrm>
          <a:prstGeom prst="rect">
            <a:avLst/>
          </a:prstGeom>
          <a:noFill/>
        </p:spPr>
        <p:txBody>
          <a:bodyPr wrap="square" rtlCol="0">
            <a:spAutoFit/>
          </a:bodyPr>
          <a:lstStyle/>
          <a:p>
            <a:pPr algn="ctr"/>
            <a:r>
              <a:rPr lang="zh-CN" altLang="en-US" b="1">
                <a:solidFill>
                  <a:schemeClr val="accent2"/>
                </a:solidFill>
              </a:rPr>
              <a:t>图像预处理部分</a:t>
            </a:r>
          </a:p>
        </p:txBody>
      </p:sp>
    </p:spTree>
    <p:extLst>
      <p:ext uri="{BB962C8B-B14F-4D97-AF65-F5344CB8AC3E}">
        <p14:creationId xmlns:p14="http://schemas.microsoft.com/office/powerpoint/2010/main" val="1763913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mbria" panose="02040503050406030204" pitchFamily="18" charset="0"/>
                <a:ea typeface="Cambria" panose="02040503050406030204" pitchFamily="18" charset="0"/>
              </a:rPr>
              <a:t>2.2 </a:t>
            </a:r>
            <a:r>
              <a:rPr lang="zh-CN" altLang="en-US" dirty="0">
                <a:latin typeface="Cambria" panose="02040503050406030204" pitchFamily="18" charset="0"/>
              </a:rPr>
              <a:t>关键技术</a:t>
            </a:r>
            <a:r>
              <a:rPr lang="en-US" altLang="zh-CN" dirty="0">
                <a:latin typeface="Cambria" panose="02040503050406030204" pitchFamily="18" charset="0"/>
                <a:ea typeface="Cambria" panose="02040503050406030204" pitchFamily="18" charset="0"/>
              </a:rPr>
              <a:t>1</a:t>
            </a:r>
            <a:r>
              <a:rPr lang="en-US" altLang="zh-CN" dirty="0">
                <a:solidFill>
                  <a:schemeClr val="bg2">
                    <a:lumMod val="50000"/>
                  </a:schemeClr>
                </a:solidFill>
                <a:latin typeface="Cambria" panose="02040503050406030204" pitchFamily="18" charset="0"/>
                <a:ea typeface="Cambria" panose="02040503050406030204" pitchFamily="18" charset="0"/>
              </a:rPr>
              <a:t> </a:t>
            </a:r>
            <a:r>
              <a:rPr lang="en-US" altLang="zh-CN">
                <a:solidFill>
                  <a:schemeClr val="bg2">
                    <a:lumMod val="50000"/>
                  </a:schemeClr>
                </a:solidFill>
                <a:latin typeface="Cambria" panose="02040503050406030204" pitchFamily="18" charset="0"/>
                <a:ea typeface="Cambria" panose="02040503050406030204" pitchFamily="18" charset="0"/>
              </a:rPr>
              <a:t>	</a:t>
            </a:r>
            <a:r>
              <a:rPr lang="zh-CN" altLang="en-US" sz="2800">
                <a:solidFill>
                  <a:schemeClr val="bg2">
                    <a:lumMod val="50000"/>
                  </a:schemeClr>
                </a:solidFill>
                <a:latin typeface="Cambria" panose="02040503050406030204" pitchFamily="18" charset="0"/>
                <a:ea typeface="Cambria" panose="02040503050406030204" pitchFamily="18" charset="0"/>
              </a:rPr>
              <a:t>高实时性的图像预处理</a:t>
            </a:r>
            <a:endParaRPr lang="zh-CN" altLang="en-US" dirty="0">
              <a:latin typeface="Cambria" panose="02040503050406030204" pitchFamily="18" charset="0"/>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615912A1-68B3-4B6D-B298-79A8E8ACD26D}"/>
                  </a:ext>
                </a:extLst>
              </p:cNvPr>
              <p:cNvSpPr txBox="1"/>
              <p:nvPr/>
            </p:nvSpPr>
            <p:spPr>
              <a:xfrm>
                <a:off x="1051200" y="1690688"/>
                <a:ext cx="10089600" cy="1754326"/>
              </a:xfrm>
              <a:prstGeom prst="rect">
                <a:avLst/>
              </a:prstGeom>
              <a:noFill/>
            </p:spPr>
            <p:txBody>
              <a:bodyPr wrap="square" rtlCol="0">
                <a:spAutoFit/>
              </a:bodyPr>
              <a:lstStyle/>
              <a:p>
                <a:r>
                  <a:rPr lang="zh-CN" altLang="en-US">
                    <a:latin typeface="Cambria" panose="02040503050406030204" pitchFamily="18" charset="0"/>
                  </a:rPr>
                  <a:t>         如</a:t>
                </a:r>
                <a:r>
                  <a:rPr lang="en-US" altLang="zh-CN">
                    <a:latin typeface="Cambria" panose="02040503050406030204" pitchFamily="18" charset="0"/>
                  </a:rPr>
                  <a:t>2.1</a:t>
                </a:r>
                <a:r>
                  <a:rPr lang="zh-CN" altLang="en-US">
                    <a:latin typeface="Cambria" panose="02040503050406030204" pitchFamily="18" charset="0"/>
                  </a:rPr>
                  <a:t>中流程图所示，图像预处理部分是辅助决策的关键部分。一个理想的单工件处理器必须能够快速提取出单个工件大量特征信息，例如边缘、面积等。</a:t>
                </a:r>
                <a:endParaRPr lang="en-US" altLang="zh-CN">
                  <a:latin typeface="Cambria" panose="02040503050406030204" pitchFamily="18" charset="0"/>
                </a:endParaRPr>
              </a:p>
              <a:p>
                <a:r>
                  <a:rPr lang="en-US" altLang="zh-CN">
                    <a:latin typeface="Cambria" panose="02040503050406030204" pitchFamily="18" charset="0"/>
                  </a:rPr>
                  <a:t>         </a:t>
                </a:r>
                <a:r>
                  <a:rPr lang="zh-CN" altLang="en-US">
                    <a:latin typeface="Cambria" panose="02040503050406030204" pitchFamily="18" charset="0"/>
                  </a:rPr>
                  <a:t>在这个过程中，我们必须保证图像预处理（即分类器前的预处理）的高实时性。由于图像包含的像素点极多，哪怕是单次遍历都会造成一定的时间损耗，因此必须保证全过程的时间复杂度控制在</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r>
                          <a:rPr lang="en-US" altLang="zh-CN" i="1">
                            <a:latin typeface="Cambria Math" panose="02040503050406030204" pitchFamily="18" charset="0"/>
                          </a:rPr>
                          <m:t>𝑁</m:t>
                        </m:r>
                      </m:e>
                    </m:d>
                  </m:oMath>
                </a14:m>
                <a:r>
                  <a:rPr lang="zh-CN" altLang="en-US">
                    <a:latin typeface="Cambria" panose="02040503050406030204" pitchFamily="18" charset="0"/>
                  </a:rPr>
                  <a:t>以内（</a:t>
                </a:r>
                <a14:m>
                  <m:oMath xmlns:m="http://schemas.openxmlformats.org/officeDocument/2006/math">
                    <m:r>
                      <a:rPr lang="en-US" altLang="zh-CN" i="1">
                        <a:latin typeface="Cambria Math" panose="02040503050406030204" pitchFamily="18" charset="0"/>
                      </a:rPr>
                      <m:t>𝑁</m:t>
                    </m:r>
                  </m:oMath>
                </a14:m>
                <a:r>
                  <a:rPr lang="zh-CN" altLang="en-US">
                    <a:latin typeface="Cambria" panose="02040503050406030204" pitchFamily="18" charset="0"/>
                  </a:rPr>
                  <a:t>表示像素数目）。因此，预处理部分的核心思想就是“空间换时间”。</a:t>
                </a:r>
                <a:endParaRPr lang="en-US" altLang="zh-CN">
                  <a:latin typeface="Cambria" panose="02040503050406030204" pitchFamily="18" charset="0"/>
                </a:endParaRPr>
              </a:p>
              <a:p>
                <a:r>
                  <a:rPr lang="zh-CN" altLang="en-US">
                    <a:latin typeface="Cambria" panose="02040503050406030204" pitchFamily="18" charset="0"/>
                  </a:rPr>
                  <a:t>         优化思路如下：</a:t>
                </a:r>
                <a:endParaRPr lang="en-US" altLang="zh-CN">
                  <a:latin typeface="Cambria" panose="02040503050406030204" pitchFamily="18" charset="0"/>
                </a:endParaRPr>
              </a:p>
            </p:txBody>
          </p:sp>
        </mc:Choice>
        <mc:Fallback>
          <p:sp>
            <p:nvSpPr>
              <p:cNvPr id="3" name="文本框 2">
                <a:extLst>
                  <a:ext uri="{FF2B5EF4-FFF2-40B4-BE49-F238E27FC236}">
                    <a16:creationId xmlns:a16="http://schemas.microsoft.com/office/drawing/2014/main" id="{615912A1-68B3-4B6D-B298-79A8E8ACD26D}"/>
                  </a:ext>
                </a:extLst>
              </p:cNvPr>
              <p:cNvSpPr txBox="1">
                <a:spLocks noRot="1" noChangeAspect="1" noMove="1" noResize="1" noEditPoints="1" noAdjustHandles="1" noChangeArrowheads="1" noChangeShapeType="1" noTextEdit="1"/>
              </p:cNvSpPr>
              <p:nvPr/>
            </p:nvSpPr>
            <p:spPr>
              <a:xfrm>
                <a:off x="1051200" y="1690688"/>
                <a:ext cx="10089600" cy="1754326"/>
              </a:xfrm>
              <a:prstGeom prst="rect">
                <a:avLst/>
              </a:prstGeom>
              <a:blipFill>
                <a:blip r:embed="rId2"/>
                <a:stretch>
                  <a:fillRect l="-483" t="-2431" r="-483" b="-3819"/>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D8507307-B55A-4CA4-8E08-D2365F9E2AD9}"/>
              </a:ext>
            </a:extLst>
          </p:cNvPr>
          <p:cNvSpPr txBox="1"/>
          <p:nvPr/>
        </p:nvSpPr>
        <p:spPr>
          <a:xfrm>
            <a:off x="364067" y="3640877"/>
            <a:ext cx="3344333" cy="369332"/>
          </a:xfrm>
          <a:prstGeom prst="rect">
            <a:avLst/>
          </a:prstGeom>
          <a:noFill/>
        </p:spPr>
        <p:txBody>
          <a:bodyPr wrap="square" rtlCol="0">
            <a:spAutoFit/>
          </a:bodyPr>
          <a:lstStyle/>
          <a:p>
            <a:r>
              <a:rPr lang="en-US" altLang="zh-CN">
                <a:latin typeface="Cambria" panose="02040503050406030204" pitchFamily="18" charset="0"/>
                <a:ea typeface="Cambria" panose="02040503050406030204" pitchFamily="18" charset="0"/>
              </a:rPr>
              <a:t>1</a:t>
            </a:r>
            <a:r>
              <a:rPr lang="zh-CN" altLang="en-US">
                <a:latin typeface="Cambria" panose="02040503050406030204" pitchFamily="18" charset="0"/>
              </a:rPr>
              <a:t>、尽可能减少动态数组的生成</a:t>
            </a:r>
          </a:p>
        </p:txBody>
      </p:sp>
      <p:sp>
        <p:nvSpPr>
          <p:cNvPr id="6" name="文本框 5">
            <a:extLst>
              <a:ext uri="{FF2B5EF4-FFF2-40B4-BE49-F238E27FC236}">
                <a16:creationId xmlns:a16="http://schemas.microsoft.com/office/drawing/2014/main" id="{BCCAEDAA-2D93-453C-A238-1EFAEE2C7230}"/>
              </a:ext>
            </a:extLst>
          </p:cNvPr>
          <p:cNvSpPr txBox="1"/>
          <p:nvPr/>
        </p:nvSpPr>
        <p:spPr>
          <a:xfrm>
            <a:off x="6096000" y="4428648"/>
            <a:ext cx="5044800" cy="1477328"/>
          </a:xfrm>
          <a:prstGeom prst="rect">
            <a:avLst/>
          </a:prstGeom>
          <a:noFill/>
        </p:spPr>
        <p:txBody>
          <a:bodyPr wrap="square" rtlCol="0">
            <a:spAutoFit/>
          </a:bodyPr>
          <a:lstStyle/>
          <a:p>
            <a:r>
              <a:rPr lang="zh-CN" altLang="en-US"/>
              <a:t>       左图所示，为了避免在搜索连通域过程中间断地动态分配数组空间造成的时间损耗，我们直接在头文件中声明了大量较长的静态寄存器数组，方便进行遍历边缘、区域、工件边界的存储，较为明显地提升了速度。</a:t>
            </a:r>
          </a:p>
        </p:txBody>
      </p:sp>
      <p:sp>
        <p:nvSpPr>
          <p:cNvPr id="8" name="矩形 7">
            <a:extLst>
              <a:ext uri="{FF2B5EF4-FFF2-40B4-BE49-F238E27FC236}">
                <a16:creationId xmlns:a16="http://schemas.microsoft.com/office/drawing/2014/main" id="{0A70620F-C6C4-4E9A-ACA0-C0C204EE94EC}"/>
              </a:ext>
            </a:extLst>
          </p:cNvPr>
          <p:cNvSpPr/>
          <p:nvPr/>
        </p:nvSpPr>
        <p:spPr>
          <a:xfrm>
            <a:off x="364067" y="4013150"/>
            <a:ext cx="6096000" cy="2308324"/>
          </a:xfrm>
          <a:prstGeom prst="rect">
            <a:avLst/>
          </a:prstGeom>
        </p:spPr>
        <p:txBody>
          <a:bodyPr>
            <a:spAutoFit/>
          </a:bodyPr>
          <a:lstStyle/>
          <a:p>
            <a:r>
              <a:rPr lang="en-US" altLang="zh-CN">
                <a:solidFill>
                  <a:srgbClr val="0000FF"/>
                </a:solidFill>
                <a:latin typeface="新宋体" panose="02010609030101010101" pitchFamily="49" charset="-122"/>
                <a:ea typeface="新宋体" panose="02010609030101010101" pitchFamily="49" charset="-122"/>
              </a:rPr>
              <a:t>static</a:t>
            </a:r>
            <a:r>
              <a:rPr lang="en-US" altLang="zh-CN">
                <a:solidFill>
                  <a:srgbClr val="000000"/>
                </a:solidFill>
                <a:latin typeface="新宋体" panose="02010609030101010101" pitchFamily="49" charset="-122"/>
                <a:ea typeface="新宋体" panose="02010609030101010101" pitchFamily="49" charset="-122"/>
              </a:rPr>
              <a:t> </a:t>
            </a:r>
            <a:r>
              <a:rPr lang="en-US" altLang="zh-CN">
                <a:solidFill>
                  <a:srgbClr val="0000FF"/>
                </a:solidFill>
                <a:latin typeface="新宋体" panose="02010609030101010101" pitchFamily="49" charset="-122"/>
                <a:ea typeface="新宋体" panose="02010609030101010101" pitchFamily="49" charset="-122"/>
              </a:rPr>
              <a:t>int</a:t>
            </a:r>
            <a:r>
              <a:rPr lang="en-US" altLang="zh-CN">
                <a:solidFill>
                  <a:srgbClr val="000000"/>
                </a:solidFill>
                <a:latin typeface="新宋体" panose="02010609030101010101" pitchFamily="49" charset="-122"/>
                <a:ea typeface="新宋体" panose="02010609030101010101" pitchFamily="49" charset="-122"/>
              </a:rPr>
              <a:t> regA[</a:t>
            </a:r>
            <a:r>
              <a:rPr lang="en-US" altLang="zh-CN">
                <a:solidFill>
                  <a:srgbClr val="6F008A"/>
                </a:solidFill>
                <a:latin typeface="新宋体" panose="02010609030101010101" pitchFamily="49" charset="-122"/>
                <a:ea typeface="新宋体" panose="02010609030101010101" pitchFamily="49" charset="-122"/>
              </a:rPr>
              <a:t>BD_SIZE</a:t>
            </a:r>
            <a:r>
              <a:rPr lang="en-US" altLang="zh-CN">
                <a:solidFill>
                  <a:srgbClr val="000000"/>
                </a:solidFill>
                <a:latin typeface="新宋体" panose="02010609030101010101" pitchFamily="49" charset="-122"/>
                <a:ea typeface="新宋体" panose="02010609030101010101" pitchFamily="49" charset="-122"/>
              </a:rPr>
              <a:t>][2];  </a:t>
            </a:r>
            <a:r>
              <a:rPr lang="en-US" altLang="zh-CN">
                <a:solidFill>
                  <a:srgbClr val="008000"/>
                </a:solidFill>
                <a:latin typeface="新宋体" panose="02010609030101010101" pitchFamily="49" charset="-122"/>
                <a:ea typeface="新宋体" panose="02010609030101010101" pitchFamily="49" charset="-122"/>
              </a:rPr>
              <a:t>// </a:t>
            </a:r>
            <a:r>
              <a:rPr lang="zh-CN" altLang="en-US">
                <a:solidFill>
                  <a:srgbClr val="008000"/>
                </a:solidFill>
                <a:latin typeface="新宋体" panose="02010609030101010101" pitchFamily="49" charset="-122"/>
                <a:ea typeface="新宋体" panose="02010609030101010101" pitchFamily="49" charset="-122"/>
              </a:rPr>
              <a:t>边缘寄存器</a:t>
            </a:r>
            <a:r>
              <a:rPr lang="en-US" altLang="zh-CN">
                <a:solidFill>
                  <a:srgbClr val="008000"/>
                </a:solidFill>
                <a:latin typeface="新宋体" panose="02010609030101010101" pitchFamily="49" charset="-122"/>
                <a:ea typeface="新宋体" panose="02010609030101010101" pitchFamily="49" charset="-122"/>
              </a:rPr>
              <a:t>A</a:t>
            </a:r>
            <a:endParaRPr lang="en-US" altLang="zh-CN">
              <a:solidFill>
                <a:srgbClr val="000000"/>
              </a:solidFill>
              <a:latin typeface="新宋体" panose="02010609030101010101" pitchFamily="49" charset="-122"/>
              <a:ea typeface="新宋体" panose="02010609030101010101" pitchFamily="49" charset="-122"/>
            </a:endParaRPr>
          </a:p>
          <a:p>
            <a:r>
              <a:rPr lang="en-US" altLang="zh-CN">
                <a:solidFill>
                  <a:srgbClr val="0000FF"/>
                </a:solidFill>
                <a:latin typeface="新宋体" panose="02010609030101010101" pitchFamily="49" charset="-122"/>
                <a:ea typeface="新宋体" panose="02010609030101010101" pitchFamily="49" charset="-122"/>
              </a:rPr>
              <a:t>static</a:t>
            </a:r>
            <a:r>
              <a:rPr lang="en-US" altLang="zh-CN">
                <a:solidFill>
                  <a:srgbClr val="000000"/>
                </a:solidFill>
                <a:latin typeface="新宋体" panose="02010609030101010101" pitchFamily="49" charset="-122"/>
                <a:ea typeface="新宋体" panose="02010609030101010101" pitchFamily="49" charset="-122"/>
              </a:rPr>
              <a:t> </a:t>
            </a:r>
            <a:r>
              <a:rPr lang="en-US" altLang="zh-CN">
                <a:solidFill>
                  <a:srgbClr val="0000FF"/>
                </a:solidFill>
                <a:latin typeface="新宋体" panose="02010609030101010101" pitchFamily="49" charset="-122"/>
                <a:ea typeface="新宋体" panose="02010609030101010101" pitchFamily="49" charset="-122"/>
              </a:rPr>
              <a:t>int</a:t>
            </a:r>
            <a:r>
              <a:rPr lang="en-US" altLang="zh-CN">
                <a:solidFill>
                  <a:srgbClr val="000000"/>
                </a:solidFill>
                <a:latin typeface="新宋体" panose="02010609030101010101" pitchFamily="49" charset="-122"/>
                <a:ea typeface="新宋体" panose="02010609030101010101" pitchFamily="49" charset="-122"/>
              </a:rPr>
              <a:t> regB[</a:t>
            </a:r>
            <a:r>
              <a:rPr lang="en-US" altLang="zh-CN">
                <a:solidFill>
                  <a:srgbClr val="6F008A"/>
                </a:solidFill>
                <a:latin typeface="新宋体" panose="02010609030101010101" pitchFamily="49" charset="-122"/>
                <a:ea typeface="新宋体" panose="02010609030101010101" pitchFamily="49" charset="-122"/>
              </a:rPr>
              <a:t>BD_SIZE</a:t>
            </a:r>
            <a:r>
              <a:rPr lang="en-US" altLang="zh-CN">
                <a:solidFill>
                  <a:srgbClr val="000000"/>
                </a:solidFill>
                <a:latin typeface="新宋体" panose="02010609030101010101" pitchFamily="49" charset="-122"/>
                <a:ea typeface="新宋体" panose="02010609030101010101" pitchFamily="49" charset="-122"/>
              </a:rPr>
              <a:t>][2];  </a:t>
            </a:r>
            <a:r>
              <a:rPr lang="en-US" altLang="zh-CN">
                <a:solidFill>
                  <a:srgbClr val="008000"/>
                </a:solidFill>
                <a:latin typeface="新宋体" panose="02010609030101010101" pitchFamily="49" charset="-122"/>
                <a:ea typeface="新宋体" panose="02010609030101010101" pitchFamily="49" charset="-122"/>
              </a:rPr>
              <a:t>// </a:t>
            </a:r>
            <a:r>
              <a:rPr lang="zh-CN" altLang="en-US">
                <a:solidFill>
                  <a:srgbClr val="008000"/>
                </a:solidFill>
                <a:latin typeface="新宋体" panose="02010609030101010101" pitchFamily="49" charset="-122"/>
                <a:ea typeface="新宋体" panose="02010609030101010101" pitchFamily="49" charset="-122"/>
              </a:rPr>
              <a:t>边缘寄存器</a:t>
            </a:r>
            <a:r>
              <a:rPr lang="en-US" altLang="zh-CN">
                <a:solidFill>
                  <a:srgbClr val="008000"/>
                </a:solidFill>
                <a:latin typeface="新宋体" panose="02010609030101010101" pitchFamily="49" charset="-122"/>
                <a:ea typeface="新宋体" panose="02010609030101010101" pitchFamily="49" charset="-122"/>
              </a:rPr>
              <a:t>B</a:t>
            </a:r>
            <a:endParaRPr lang="en-US" altLang="zh-CN">
              <a:solidFill>
                <a:srgbClr val="000000"/>
              </a:solidFill>
              <a:latin typeface="新宋体" panose="02010609030101010101" pitchFamily="49" charset="-122"/>
              <a:ea typeface="新宋体" panose="02010609030101010101" pitchFamily="49" charset="-122"/>
            </a:endParaRPr>
          </a:p>
          <a:p>
            <a:r>
              <a:rPr lang="en-US" altLang="zh-CN">
                <a:solidFill>
                  <a:srgbClr val="0000FF"/>
                </a:solidFill>
                <a:latin typeface="新宋体" panose="02010609030101010101" pitchFamily="49" charset="-122"/>
                <a:ea typeface="新宋体" panose="02010609030101010101" pitchFamily="49" charset="-122"/>
              </a:rPr>
              <a:t>static</a:t>
            </a:r>
            <a:r>
              <a:rPr lang="en-US" altLang="zh-CN">
                <a:solidFill>
                  <a:srgbClr val="000000"/>
                </a:solidFill>
                <a:latin typeface="新宋体" panose="02010609030101010101" pitchFamily="49" charset="-122"/>
                <a:ea typeface="新宋体" panose="02010609030101010101" pitchFamily="49" charset="-122"/>
              </a:rPr>
              <a:t> </a:t>
            </a:r>
            <a:r>
              <a:rPr lang="en-US" altLang="zh-CN">
                <a:solidFill>
                  <a:srgbClr val="0000FF"/>
                </a:solidFill>
                <a:latin typeface="新宋体" panose="02010609030101010101" pitchFamily="49" charset="-122"/>
                <a:ea typeface="新宋体" panose="02010609030101010101" pitchFamily="49" charset="-122"/>
              </a:rPr>
              <a:t>bool</a:t>
            </a:r>
            <a:r>
              <a:rPr lang="en-US" altLang="zh-CN">
                <a:solidFill>
                  <a:srgbClr val="000000"/>
                </a:solidFill>
                <a:latin typeface="新宋体" panose="02010609030101010101" pitchFamily="49" charset="-122"/>
                <a:ea typeface="新宋体" panose="02010609030101010101" pitchFamily="49" charset="-122"/>
              </a:rPr>
              <a:t> edge[8];</a:t>
            </a:r>
          </a:p>
          <a:p>
            <a:endParaRPr lang="zh-CN" altLang="en-US">
              <a:solidFill>
                <a:srgbClr val="000000"/>
              </a:solidFill>
              <a:latin typeface="新宋体" panose="02010609030101010101" pitchFamily="49" charset="-122"/>
              <a:ea typeface="新宋体" panose="02010609030101010101" pitchFamily="49" charset="-122"/>
            </a:endParaRPr>
          </a:p>
          <a:p>
            <a:r>
              <a:rPr lang="en-US" altLang="zh-CN">
                <a:solidFill>
                  <a:srgbClr val="0000FF"/>
                </a:solidFill>
                <a:latin typeface="新宋体" panose="02010609030101010101" pitchFamily="49" charset="-122"/>
                <a:ea typeface="新宋体" panose="02010609030101010101" pitchFamily="49" charset="-122"/>
              </a:rPr>
              <a:t>static</a:t>
            </a:r>
            <a:r>
              <a:rPr lang="en-US" altLang="zh-CN">
                <a:solidFill>
                  <a:srgbClr val="000000"/>
                </a:solidFill>
                <a:latin typeface="新宋体" panose="02010609030101010101" pitchFamily="49" charset="-122"/>
                <a:ea typeface="新宋体" panose="02010609030101010101" pitchFamily="49" charset="-122"/>
              </a:rPr>
              <a:t> </a:t>
            </a:r>
            <a:r>
              <a:rPr lang="en-US" altLang="zh-CN">
                <a:solidFill>
                  <a:srgbClr val="0000FF"/>
                </a:solidFill>
                <a:latin typeface="新宋体" panose="02010609030101010101" pitchFamily="49" charset="-122"/>
                <a:ea typeface="新宋体" panose="02010609030101010101" pitchFamily="49" charset="-122"/>
              </a:rPr>
              <a:t>int</a:t>
            </a:r>
            <a:r>
              <a:rPr lang="en-US" altLang="zh-CN">
                <a:solidFill>
                  <a:srgbClr val="000000"/>
                </a:solidFill>
                <a:latin typeface="新宋体" panose="02010609030101010101" pitchFamily="49" charset="-122"/>
                <a:ea typeface="新宋体" panose="02010609030101010101" pitchFamily="49" charset="-122"/>
              </a:rPr>
              <a:t> area[</a:t>
            </a:r>
            <a:r>
              <a:rPr lang="en-US" altLang="zh-CN">
                <a:solidFill>
                  <a:srgbClr val="6F008A"/>
                </a:solidFill>
                <a:latin typeface="新宋体" panose="02010609030101010101" pitchFamily="49" charset="-122"/>
                <a:ea typeface="新宋体" panose="02010609030101010101" pitchFamily="49" charset="-122"/>
              </a:rPr>
              <a:t>SUP</a:t>
            </a:r>
            <a:r>
              <a:rPr lang="en-US" altLang="zh-CN">
                <a:solidFill>
                  <a:srgbClr val="000000"/>
                </a:solidFill>
                <a:latin typeface="新宋体" panose="02010609030101010101" pitchFamily="49" charset="-122"/>
                <a:ea typeface="新宋体" panose="02010609030101010101" pitchFamily="49" charset="-122"/>
              </a:rPr>
              <a:t>][2];      </a:t>
            </a:r>
            <a:r>
              <a:rPr lang="en-US" altLang="zh-CN">
                <a:solidFill>
                  <a:srgbClr val="008000"/>
                </a:solidFill>
                <a:latin typeface="新宋体" panose="02010609030101010101" pitchFamily="49" charset="-122"/>
                <a:ea typeface="新宋体" panose="02010609030101010101" pitchFamily="49" charset="-122"/>
              </a:rPr>
              <a:t>// </a:t>
            </a:r>
            <a:r>
              <a:rPr lang="zh-CN" altLang="en-US">
                <a:solidFill>
                  <a:srgbClr val="008000"/>
                </a:solidFill>
                <a:latin typeface="新宋体" panose="02010609030101010101" pitchFamily="49" charset="-122"/>
                <a:ea typeface="新宋体" panose="02010609030101010101" pitchFamily="49" charset="-122"/>
              </a:rPr>
              <a:t>区域寄存器</a:t>
            </a:r>
            <a:endParaRPr lang="zh-CN" altLang="en-US">
              <a:solidFill>
                <a:srgbClr val="000000"/>
              </a:solidFill>
              <a:latin typeface="新宋体" panose="02010609030101010101" pitchFamily="49" charset="-122"/>
              <a:ea typeface="新宋体" panose="02010609030101010101" pitchFamily="49" charset="-122"/>
            </a:endParaRPr>
          </a:p>
          <a:p>
            <a:r>
              <a:rPr lang="en-US" altLang="zh-CN">
                <a:solidFill>
                  <a:srgbClr val="0000FF"/>
                </a:solidFill>
                <a:latin typeface="新宋体" panose="02010609030101010101" pitchFamily="49" charset="-122"/>
                <a:ea typeface="新宋体" panose="02010609030101010101" pitchFamily="49" charset="-122"/>
              </a:rPr>
              <a:t>static</a:t>
            </a:r>
            <a:r>
              <a:rPr lang="en-US" altLang="zh-CN">
                <a:solidFill>
                  <a:srgbClr val="000000"/>
                </a:solidFill>
                <a:latin typeface="新宋体" panose="02010609030101010101" pitchFamily="49" charset="-122"/>
                <a:ea typeface="新宋体" panose="02010609030101010101" pitchFamily="49" charset="-122"/>
              </a:rPr>
              <a:t> </a:t>
            </a:r>
            <a:r>
              <a:rPr lang="en-US" altLang="zh-CN">
                <a:solidFill>
                  <a:srgbClr val="0000FF"/>
                </a:solidFill>
                <a:latin typeface="新宋体" panose="02010609030101010101" pitchFamily="49" charset="-122"/>
                <a:ea typeface="新宋体" panose="02010609030101010101" pitchFamily="49" charset="-122"/>
              </a:rPr>
              <a:t>int</a:t>
            </a:r>
            <a:r>
              <a:rPr lang="en-US" altLang="zh-CN">
                <a:solidFill>
                  <a:srgbClr val="000000"/>
                </a:solidFill>
                <a:latin typeface="新宋体" panose="02010609030101010101" pitchFamily="49" charset="-122"/>
                <a:ea typeface="新宋体" panose="02010609030101010101" pitchFamily="49" charset="-122"/>
              </a:rPr>
              <a:t> pt;</a:t>
            </a:r>
          </a:p>
          <a:p>
            <a:endParaRPr lang="zh-CN" altLang="en-US">
              <a:solidFill>
                <a:srgbClr val="000000"/>
              </a:solidFill>
              <a:latin typeface="新宋体" panose="02010609030101010101" pitchFamily="49" charset="-122"/>
              <a:ea typeface="新宋体" panose="02010609030101010101" pitchFamily="49" charset="-122"/>
            </a:endParaRPr>
          </a:p>
          <a:p>
            <a:r>
              <a:rPr lang="en-US" altLang="zh-CN">
                <a:solidFill>
                  <a:srgbClr val="0000FF"/>
                </a:solidFill>
                <a:latin typeface="新宋体" panose="02010609030101010101" pitchFamily="49" charset="-122"/>
                <a:ea typeface="新宋体" panose="02010609030101010101" pitchFamily="49" charset="-122"/>
              </a:rPr>
              <a:t>static</a:t>
            </a:r>
            <a:r>
              <a:rPr lang="en-US" altLang="zh-CN">
                <a:solidFill>
                  <a:srgbClr val="000000"/>
                </a:solidFill>
                <a:latin typeface="新宋体" panose="02010609030101010101" pitchFamily="49" charset="-122"/>
                <a:ea typeface="新宋体" panose="02010609030101010101" pitchFamily="49" charset="-122"/>
              </a:rPr>
              <a:t> </a:t>
            </a:r>
            <a:r>
              <a:rPr lang="en-US" altLang="zh-CN">
                <a:solidFill>
                  <a:srgbClr val="2B91AF"/>
                </a:solidFill>
                <a:latin typeface="新宋体" panose="02010609030101010101" pitchFamily="49" charset="-122"/>
                <a:ea typeface="新宋体" panose="02010609030101010101" pitchFamily="49" charset="-122"/>
              </a:rPr>
              <a:t>CPoint</a:t>
            </a:r>
            <a:r>
              <a:rPr lang="en-US" altLang="zh-CN">
                <a:solidFill>
                  <a:srgbClr val="000000"/>
                </a:solidFill>
                <a:latin typeface="新宋体" panose="02010609030101010101" pitchFamily="49" charset="-122"/>
                <a:ea typeface="新宋体" panose="02010609030101010101" pitchFamily="49" charset="-122"/>
              </a:rPr>
              <a:t> border[</a:t>
            </a:r>
            <a:r>
              <a:rPr lang="en-US" altLang="zh-CN">
                <a:solidFill>
                  <a:srgbClr val="6F008A"/>
                </a:solidFill>
                <a:latin typeface="新宋体" panose="02010609030101010101" pitchFamily="49" charset="-122"/>
                <a:ea typeface="新宋体" panose="02010609030101010101" pitchFamily="49" charset="-122"/>
              </a:rPr>
              <a:t>BD_SIZE</a:t>
            </a:r>
            <a:r>
              <a:rPr lang="en-US" altLang="zh-CN">
                <a:solidFill>
                  <a:srgbClr val="000000"/>
                </a:solidFill>
                <a:latin typeface="新宋体" panose="02010609030101010101" pitchFamily="49" charset="-122"/>
                <a:ea typeface="新宋体" panose="02010609030101010101" pitchFamily="49" charset="-122"/>
              </a:rPr>
              <a:t>];</a:t>
            </a:r>
            <a:r>
              <a:rPr lang="en-US" altLang="zh-CN">
                <a:solidFill>
                  <a:srgbClr val="008000"/>
                </a:solidFill>
                <a:latin typeface="新宋体" panose="02010609030101010101" pitchFamily="49" charset="-122"/>
                <a:ea typeface="新宋体" panose="02010609030101010101" pitchFamily="49" charset="-122"/>
              </a:rPr>
              <a:t>// </a:t>
            </a:r>
            <a:r>
              <a:rPr lang="zh-CN" altLang="en-US">
                <a:solidFill>
                  <a:srgbClr val="008000"/>
                </a:solidFill>
                <a:latin typeface="新宋体" panose="02010609030101010101" pitchFamily="49" charset="-122"/>
                <a:ea typeface="新宋体" panose="02010609030101010101" pitchFamily="49" charset="-122"/>
              </a:rPr>
              <a:t>边界寄存器</a:t>
            </a:r>
            <a:endParaRPr lang="zh-CN" altLang="en-US"/>
          </a:p>
        </p:txBody>
      </p:sp>
    </p:spTree>
    <p:extLst>
      <p:ext uri="{BB962C8B-B14F-4D97-AF65-F5344CB8AC3E}">
        <p14:creationId xmlns:p14="http://schemas.microsoft.com/office/powerpoint/2010/main" val="26540293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2740</Words>
  <Application>Microsoft Office PowerPoint</Application>
  <PresentationFormat>宽屏</PresentationFormat>
  <Paragraphs>166</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宋体</vt:lpstr>
      <vt:lpstr>新宋体</vt:lpstr>
      <vt:lpstr>Arial</vt:lpstr>
      <vt:lpstr>Cambria</vt:lpstr>
      <vt:lpstr>Cambria Math</vt:lpstr>
      <vt:lpstr>Century Gothic</vt:lpstr>
      <vt:lpstr>Wingdings</vt:lpstr>
      <vt:lpstr>Office 主题​​</vt:lpstr>
      <vt:lpstr>工件分类</vt:lpstr>
      <vt:lpstr>一、任务分析</vt:lpstr>
      <vt:lpstr>1.1 任务概述</vt:lpstr>
      <vt:lpstr>1.2 国内外研究现状</vt:lpstr>
      <vt:lpstr>PowerPoint 演示文稿</vt:lpstr>
      <vt:lpstr>1.3 任务特点和难点分析</vt:lpstr>
      <vt:lpstr>二、方案设计</vt:lpstr>
      <vt:lpstr>2.1 总体方案（流程图）</vt:lpstr>
      <vt:lpstr>2.2 关键技术1  高实时性的图像预处理</vt:lpstr>
      <vt:lpstr>PowerPoint 演示文稿</vt:lpstr>
      <vt:lpstr>2.3 关键技术2 不变矩综合分类器</vt:lpstr>
      <vt:lpstr>2.4 关键技术3 MFC交互——分层处理</vt:lpstr>
      <vt:lpstr>三、试验计划</vt:lpstr>
      <vt:lpstr>3.1进度安排和人员分工（表格）</vt:lpstr>
      <vt:lpstr>3.2 前期进展</vt:lpstr>
      <vt:lpstr>3.3 可能遇到的问题和对策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题目</dc:title>
  <dc:creator>admin</dc:creator>
  <cp:lastModifiedBy>韦思成</cp:lastModifiedBy>
  <cp:revision>247</cp:revision>
  <dcterms:created xsi:type="dcterms:W3CDTF">2021-11-01T03:45:14Z</dcterms:created>
  <dcterms:modified xsi:type="dcterms:W3CDTF">2022-03-19T14:59:31Z</dcterms:modified>
</cp:coreProperties>
</file>