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hau Philomene" charset="1" panose="02000806040000020003"/>
      <p:regular r:id="rId25"/>
    </p:embeddedFont>
    <p:embeddedFont>
      <p:font typeface="Handelson One" charset="1" panose="00000100000000000000"/>
      <p:regular r:id="rId26"/>
    </p:embeddedFont>
    <p:embeddedFont>
      <p:font typeface="Chau Philomene Italics" charset="1" panose="020008060400000200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notesSlides/notesSlide15.xml" Type="http://schemas.openxmlformats.org/officeDocument/2006/relationships/notesSlide"/><Relationship Id="rId42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Hello everyone, I'm Hung. Today, I will present the project of Clustering &amp; Automatically Labeling Cyberbullying in Youtube Comments.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And now comes the most important part, training the model. First, we will cluster the data using traditional machine-learning algorithms. These models are fast...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So what model can solve those weaknesses? It is Bert Topic. It can...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Let's take a look at how the model allows us to enhance the results by merging the topics. First, we will...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silhouette score ranges from -1 to 1, high scores indicating the model separates clusters well.</a:t>
            </a:r>
          </a:p>
          <a:p>
            <a:r>
              <a:rPr lang="en-US"/>
              <a:t/>
            </a:r>
          </a:p>
          <a:p>
            <a:r>
              <a:rPr lang="en-US"/>
              <a:t>In this dataset, to balance between diversity and accuracy, I chose the number of clusters to be 5 or 6.</a:t>
            </a:r>
          </a:p>
          <a:p>
            <a:r>
              <a:rPr lang="en-US"/>
              <a:t/>
            </a:r>
          </a:p>
          <a:p>
            <a:r>
              <a:rPr lang="en-US"/>
              <a:t>As you can see, Bert Topic gives outstanding accuracy up to 70%.</a:t>
            </a:r>
          </a:p>
          <a:p>
            <a:r>
              <a:rPr lang="en-US"/>
              <a:t/>
            </a:r>
          </a:p>
          <a:p>
            <a:r>
              <a:rPr lang="en-US"/>
              <a:t>*1: Ideally close data points within a cluster and far away from other clusters (good clustering).</a:t>
            </a:r>
          </a:p>
          <a:p>
            <a:r>
              <a:rPr lang="en-US"/>
              <a:t>0: Data points are on the border between clusters, indicating some overlap (average clustering).</a:t>
            </a:r>
          </a:p>
          <a:p>
            <a:r>
              <a:rPr lang="en-US"/>
              <a:t>-1: Data points might be assigned to the wrong cluster (poor clustering).*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verify these score, I will do a little experiment:</a:t>
            </a:r>
          </a:p>
          <a:p>
            <a:r>
              <a:rPr lang="en-US"/>
              <a:t/>
            </a:r>
          </a:p>
          <a:p>
            <a:r>
              <a:rPr lang="en-US"/>
              <a:t>While Kmeans predicted incorrectly the first sentence, Bert Topic predicted all three sentences correctly.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Before concluding my presentation, let me recap a few key points.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Well, that is all I have for today. Thank you for listening. If you have any question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will go through 8 sections, including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First of all, we need to define the problem and objective.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My dataset is scraped and synthesized from 10 YouTube videos with diverse topics. After filtering and cleaning, 10000 data will be used for training and testing in an 80-20 ratio.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ensure data quality, I applied 6 preprocessing steps. They are...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Next, I will extract features from the data using Term Frequency-Inverse Document Frequency and SBERT. By using siamese and triplet network structures to derive semantically meaningful sentence embeddings, SBERT gives 5% better performance.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the data dimensionality reduction step, truncated SVD is the winner with 3% higher performance. In PCA, the input data...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Furthermore, we will...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 only unigrams but I also visualize n-grams like bigrams and trigrams to detect...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https://emojipedia.org/angry-face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30" t="0" r="-1703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535443" y="559139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4114800"/>
                </a:moveTo>
                <a:lnTo>
                  <a:pt x="4198776" y="4114800"/>
                </a:lnTo>
                <a:lnTo>
                  <a:pt x="419877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553781" y="559139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41987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8776" y="0"/>
                </a:lnTo>
                <a:lnTo>
                  <a:pt x="4198776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34219" y="2399916"/>
            <a:ext cx="8819563" cy="227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57"/>
              </a:lnSpc>
            </a:pPr>
            <a:r>
              <a:rPr lang="en-US" sz="1325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CLUSTERING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4143" y="4355148"/>
            <a:ext cx="6459714" cy="13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0"/>
              </a:lnSpc>
            </a:pPr>
            <a:r>
              <a:rPr lang="en-US" sz="8000" spc="88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Auto Labeling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43818" y="6203549"/>
            <a:ext cx="10000364" cy="58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3"/>
              </a:lnSpc>
            </a:pPr>
            <a:r>
              <a:rPr lang="en-US" sz="3387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Cyberbullying in YouTube Comments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055" t="0" r="-51235" b="-337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99192" y="2824162"/>
            <a:ext cx="7133842" cy="6434138"/>
            <a:chOff x="0" y="0"/>
            <a:chExt cx="9511789" cy="85788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511789" cy="8578850"/>
              <a:chOff x="0" y="0"/>
              <a:chExt cx="2177833" cy="196422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77833" cy="1964226"/>
              </a:xfrm>
              <a:custGeom>
                <a:avLst/>
                <a:gdLst/>
                <a:ahLst/>
                <a:cxnLst/>
                <a:rect r="r" b="b" t="t" l="l"/>
                <a:pathLst>
                  <a:path h="1964226" w="2177833">
                    <a:moveTo>
                      <a:pt x="51731" y="0"/>
                    </a:moveTo>
                    <a:lnTo>
                      <a:pt x="2126102" y="0"/>
                    </a:lnTo>
                    <a:cubicBezTo>
                      <a:pt x="2139822" y="0"/>
                      <a:pt x="2152980" y="5450"/>
                      <a:pt x="2162681" y="15152"/>
                    </a:cubicBezTo>
                    <a:cubicBezTo>
                      <a:pt x="2172383" y="24853"/>
                      <a:pt x="2177833" y="38011"/>
                      <a:pt x="2177833" y="51731"/>
                    </a:cubicBezTo>
                    <a:lnTo>
                      <a:pt x="2177833" y="1912495"/>
                    </a:lnTo>
                    <a:cubicBezTo>
                      <a:pt x="2177833" y="1941065"/>
                      <a:pt x="2154672" y="1964226"/>
                      <a:pt x="2126102" y="1964226"/>
                    </a:cubicBezTo>
                    <a:lnTo>
                      <a:pt x="51731" y="1964226"/>
                    </a:lnTo>
                    <a:cubicBezTo>
                      <a:pt x="23161" y="1964226"/>
                      <a:pt x="0" y="1941065"/>
                      <a:pt x="0" y="1912495"/>
                    </a:cubicBezTo>
                    <a:lnTo>
                      <a:pt x="0" y="51731"/>
                    </a:lnTo>
                    <a:cubicBezTo>
                      <a:pt x="0" y="23161"/>
                      <a:pt x="23161" y="0"/>
                      <a:pt x="51731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2177833" cy="20118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79273" y="273095"/>
              <a:ext cx="8987400" cy="7981715"/>
              <a:chOff x="0" y="0"/>
              <a:chExt cx="1210452" cy="107500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10452" cy="1075003"/>
              </a:xfrm>
              <a:custGeom>
                <a:avLst/>
                <a:gdLst/>
                <a:ahLst/>
                <a:cxnLst/>
                <a:rect r="r" b="b" t="t" l="l"/>
                <a:pathLst>
                  <a:path h="1075003" w="1210452">
                    <a:moveTo>
                      <a:pt x="24691" y="0"/>
                    </a:moveTo>
                    <a:lnTo>
                      <a:pt x="1185761" y="0"/>
                    </a:lnTo>
                    <a:cubicBezTo>
                      <a:pt x="1192309" y="0"/>
                      <a:pt x="1198590" y="2601"/>
                      <a:pt x="1203220" y="7232"/>
                    </a:cubicBezTo>
                    <a:cubicBezTo>
                      <a:pt x="1207850" y="11862"/>
                      <a:pt x="1210452" y="18143"/>
                      <a:pt x="1210452" y="24691"/>
                    </a:cubicBezTo>
                    <a:lnTo>
                      <a:pt x="1210452" y="1050312"/>
                    </a:lnTo>
                    <a:cubicBezTo>
                      <a:pt x="1210452" y="1063949"/>
                      <a:pt x="1199397" y="1075003"/>
                      <a:pt x="1185761" y="1075003"/>
                    </a:cubicBezTo>
                    <a:lnTo>
                      <a:pt x="24691" y="1075003"/>
                    </a:lnTo>
                    <a:cubicBezTo>
                      <a:pt x="18143" y="1075003"/>
                      <a:pt x="11862" y="1072402"/>
                      <a:pt x="7232" y="1067771"/>
                    </a:cubicBezTo>
                    <a:cubicBezTo>
                      <a:pt x="2601" y="1063141"/>
                      <a:pt x="0" y="1056860"/>
                      <a:pt x="0" y="1050312"/>
                    </a:cubicBezTo>
                    <a:lnTo>
                      <a:pt x="0" y="24691"/>
                    </a:lnTo>
                    <a:cubicBezTo>
                      <a:pt x="0" y="18143"/>
                      <a:pt x="2601" y="11862"/>
                      <a:pt x="7232" y="7232"/>
                    </a:cubicBezTo>
                    <a:cubicBezTo>
                      <a:pt x="11862" y="2601"/>
                      <a:pt x="18143" y="0"/>
                      <a:pt x="24691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1433" t="0" r="-11433" b="0"/>
                </a:stretch>
              </a:blip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K-means and Fuzzy C-means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3417" y="3000712"/>
            <a:ext cx="7540583" cy="521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Traditional machine-learning algorithms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Fast but not furious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Not suitable for: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Data without clear separation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Im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balanced data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High-dimensional data as text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Sensitive to the initial K value and noisy 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055" t="0" r="-51235" b="-337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10719" y="2166098"/>
            <a:ext cx="7710317" cy="7092202"/>
            <a:chOff x="0" y="0"/>
            <a:chExt cx="2200049" cy="20236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0049" cy="2023677"/>
            </a:xfrm>
            <a:custGeom>
              <a:avLst/>
              <a:gdLst/>
              <a:ahLst/>
              <a:cxnLst/>
              <a:rect r="r" b="b" t="t" l="l"/>
              <a:pathLst>
                <a:path h="2023677" w="2200049">
                  <a:moveTo>
                    <a:pt x="51209" y="0"/>
                  </a:moveTo>
                  <a:lnTo>
                    <a:pt x="2148840" y="0"/>
                  </a:lnTo>
                  <a:cubicBezTo>
                    <a:pt x="2177122" y="0"/>
                    <a:pt x="2200049" y="22927"/>
                    <a:pt x="2200049" y="51209"/>
                  </a:cubicBezTo>
                  <a:lnTo>
                    <a:pt x="2200049" y="1972468"/>
                  </a:lnTo>
                  <a:cubicBezTo>
                    <a:pt x="2200049" y="1986050"/>
                    <a:pt x="2194654" y="1999075"/>
                    <a:pt x="2185050" y="2008678"/>
                  </a:cubicBezTo>
                  <a:cubicBezTo>
                    <a:pt x="2175447" y="2018282"/>
                    <a:pt x="2162421" y="2023677"/>
                    <a:pt x="2148840" y="2023677"/>
                  </a:cubicBezTo>
                  <a:lnTo>
                    <a:pt x="51209" y="2023677"/>
                  </a:lnTo>
                  <a:cubicBezTo>
                    <a:pt x="37628" y="2023677"/>
                    <a:pt x="24602" y="2018282"/>
                    <a:pt x="14999" y="2008678"/>
                  </a:cubicBezTo>
                  <a:cubicBezTo>
                    <a:pt x="5395" y="1999075"/>
                    <a:pt x="0" y="1986050"/>
                    <a:pt x="0" y="1972468"/>
                  </a:cubicBezTo>
                  <a:lnTo>
                    <a:pt x="0" y="51209"/>
                  </a:lnTo>
                  <a:cubicBezTo>
                    <a:pt x="0" y="37628"/>
                    <a:pt x="5395" y="24602"/>
                    <a:pt x="14999" y="14999"/>
                  </a:cubicBezTo>
                  <a:cubicBezTo>
                    <a:pt x="24602" y="5395"/>
                    <a:pt x="37628" y="0"/>
                    <a:pt x="51209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00049" cy="2071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3787" y="2348712"/>
            <a:ext cx="7364181" cy="6734175"/>
            <a:chOff x="0" y="0"/>
            <a:chExt cx="1236049" cy="11303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6049" cy="1130305"/>
            </a:xfrm>
            <a:custGeom>
              <a:avLst/>
              <a:gdLst/>
              <a:ahLst/>
              <a:cxnLst/>
              <a:rect r="r" b="b" t="t" l="l"/>
              <a:pathLst>
                <a:path h="1130305" w="1236049">
                  <a:moveTo>
                    <a:pt x="24180" y="0"/>
                  </a:moveTo>
                  <a:lnTo>
                    <a:pt x="1211869" y="0"/>
                  </a:lnTo>
                  <a:cubicBezTo>
                    <a:pt x="1225223" y="0"/>
                    <a:pt x="1236049" y="10826"/>
                    <a:pt x="1236049" y="24180"/>
                  </a:cubicBezTo>
                  <a:lnTo>
                    <a:pt x="1236049" y="1106125"/>
                  </a:lnTo>
                  <a:cubicBezTo>
                    <a:pt x="1236049" y="1119479"/>
                    <a:pt x="1225223" y="1130305"/>
                    <a:pt x="1211869" y="1130305"/>
                  </a:cubicBezTo>
                  <a:lnTo>
                    <a:pt x="24180" y="1130305"/>
                  </a:lnTo>
                  <a:cubicBezTo>
                    <a:pt x="10826" y="1130305"/>
                    <a:pt x="0" y="1119479"/>
                    <a:pt x="0" y="1106125"/>
                  </a:cubicBezTo>
                  <a:lnTo>
                    <a:pt x="0" y="24180"/>
                  </a:lnTo>
                  <a:cubicBezTo>
                    <a:pt x="0" y="10826"/>
                    <a:pt x="10826" y="0"/>
                    <a:pt x="24180" y="0"/>
                  </a:cubicBezTo>
                  <a:close/>
                </a:path>
              </a:pathLst>
            </a:custGeom>
            <a:blipFill>
              <a:blip r:embed="rId6"/>
              <a:stretch>
                <a:fillRect l="-575" t="0" r="-244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Bert Topic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12947" y="2301087"/>
            <a:ext cx="8164334" cy="678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Understand the context and complex semantic relationships in text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 need to declare the number of initial clusters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Able to 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cluster topics with high overlap and ambiguity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Able to 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cluster data hierarchically, identify keywords and representative documents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Enable 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to manually adjust, merge, and split clusters after training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055" t="0" r="-51235" b="-337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32689" y="2193214"/>
            <a:ext cx="7114522" cy="3594155"/>
            <a:chOff x="0" y="0"/>
            <a:chExt cx="9486029" cy="479220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486029" cy="4792206"/>
              <a:chOff x="0" y="0"/>
              <a:chExt cx="2317566" cy="117080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17566" cy="1170801"/>
              </a:xfrm>
              <a:custGeom>
                <a:avLst/>
                <a:gdLst/>
                <a:ahLst/>
                <a:cxnLst/>
                <a:rect r="r" b="b" t="t" l="l"/>
                <a:pathLst>
                  <a:path h="1170801" w="2317566">
                    <a:moveTo>
                      <a:pt x="27205" y="0"/>
                    </a:moveTo>
                    <a:lnTo>
                      <a:pt x="2290362" y="0"/>
                    </a:lnTo>
                    <a:cubicBezTo>
                      <a:pt x="2305386" y="0"/>
                      <a:pt x="2317566" y="12180"/>
                      <a:pt x="2317566" y="27205"/>
                    </a:cubicBezTo>
                    <a:lnTo>
                      <a:pt x="2317566" y="1143597"/>
                    </a:lnTo>
                    <a:cubicBezTo>
                      <a:pt x="2317566" y="1158621"/>
                      <a:pt x="2305386" y="1170801"/>
                      <a:pt x="2290362" y="1170801"/>
                    </a:cubicBezTo>
                    <a:lnTo>
                      <a:pt x="27205" y="1170801"/>
                    </a:lnTo>
                    <a:cubicBezTo>
                      <a:pt x="12180" y="1170801"/>
                      <a:pt x="0" y="1158621"/>
                      <a:pt x="0" y="1143597"/>
                    </a:cubicBezTo>
                    <a:lnTo>
                      <a:pt x="0" y="27205"/>
                    </a:lnTo>
                    <a:cubicBezTo>
                      <a:pt x="0" y="12180"/>
                      <a:pt x="12180" y="0"/>
                      <a:pt x="27205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2317566" cy="1218426"/>
              </a:xfrm>
              <a:prstGeom prst="rect">
                <a:avLst/>
              </a:prstGeom>
            </p:spPr>
            <p:txBody>
              <a:bodyPr anchor="ctr" rtlCol="false" tIns="44498" lIns="44498" bIns="44498" rIns="4449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97877" y="289683"/>
              <a:ext cx="8890275" cy="3757477"/>
              <a:chOff x="0" y="0"/>
              <a:chExt cx="1277656" cy="54000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77656" cy="540002"/>
              </a:xfrm>
              <a:custGeom>
                <a:avLst/>
                <a:gdLst/>
                <a:ahLst/>
                <a:cxnLst/>
                <a:rect r="r" b="b" t="t" l="l"/>
                <a:pathLst>
                  <a:path h="540002" w="1277656">
                    <a:moveTo>
                      <a:pt x="26705" y="0"/>
                    </a:moveTo>
                    <a:lnTo>
                      <a:pt x="1250951" y="0"/>
                    </a:lnTo>
                    <a:cubicBezTo>
                      <a:pt x="1258033" y="0"/>
                      <a:pt x="1264826" y="2814"/>
                      <a:pt x="1269834" y="7822"/>
                    </a:cubicBezTo>
                    <a:cubicBezTo>
                      <a:pt x="1274843" y="12830"/>
                      <a:pt x="1277656" y="19623"/>
                      <a:pt x="1277656" y="26705"/>
                    </a:cubicBezTo>
                    <a:lnTo>
                      <a:pt x="1277656" y="513296"/>
                    </a:lnTo>
                    <a:cubicBezTo>
                      <a:pt x="1277656" y="528045"/>
                      <a:pt x="1265700" y="540002"/>
                      <a:pt x="1250951" y="540002"/>
                    </a:cubicBezTo>
                    <a:lnTo>
                      <a:pt x="26705" y="540002"/>
                    </a:lnTo>
                    <a:cubicBezTo>
                      <a:pt x="11956" y="540002"/>
                      <a:pt x="0" y="528045"/>
                      <a:pt x="0" y="513296"/>
                    </a:cubicBezTo>
                    <a:lnTo>
                      <a:pt x="0" y="26705"/>
                    </a:lnTo>
                    <a:cubicBezTo>
                      <a:pt x="0" y="11956"/>
                      <a:pt x="11956" y="0"/>
                      <a:pt x="26705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9731" r="0" b="-9731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17485" y="4130344"/>
              <a:ext cx="9051059" cy="456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1. Explore keywords and representative docs of clustered topics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40790" y="5987964"/>
            <a:ext cx="7114522" cy="3594155"/>
            <a:chOff x="0" y="0"/>
            <a:chExt cx="9486029" cy="479220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486029" cy="4792206"/>
              <a:chOff x="0" y="0"/>
              <a:chExt cx="2317566" cy="117080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17566" cy="1170801"/>
              </a:xfrm>
              <a:custGeom>
                <a:avLst/>
                <a:gdLst/>
                <a:ahLst/>
                <a:cxnLst/>
                <a:rect r="r" b="b" t="t" l="l"/>
                <a:pathLst>
                  <a:path h="1170801" w="2317566">
                    <a:moveTo>
                      <a:pt x="27205" y="0"/>
                    </a:moveTo>
                    <a:lnTo>
                      <a:pt x="2290362" y="0"/>
                    </a:lnTo>
                    <a:cubicBezTo>
                      <a:pt x="2305386" y="0"/>
                      <a:pt x="2317566" y="12180"/>
                      <a:pt x="2317566" y="27205"/>
                    </a:cubicBezTo>
                    <a:lnTo>
                      <a:pt x="2317566" y="1143597"/>
                    </a:lnTo>
                    <a:cubicBezTo>
                      <a:pt x="2317566" y="1158621"/>
                      <a:pt x="2305386" y="1170801"/>
                      <a:pt x="2290362" y="1170801"/>
                    </a:cubicBezTo>
                    <a:lnTo>
                      <a:pt x="27205" y="1170801"/>
                    </a:lnTo>
                    <a:cubicBezTo>
                      <a:pt x="12180" y="1170801"/>
                      <a:pt x="0" y="1158621"/>
                      <a:pt x="0" y="1143597"/>
                    </a:cubicBezTo>
                    <a:lnTo>
                      <a:pt x="0" y="27205"/>
                    </a:lnTo>
                    <a:cubicBezTo>
                      <a:pt x="0" y="12180"/>
                      <a:pt x="12180" y="0"/>
                      <a:pt x="27205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2317566" cy="1218426"/>
              </a:xfrm>
              <a:prstGeom prst="rect">
                <a:avLst/>
              </a:prstGeom>
            </p:spPr>
            <p:txBody>
              <a:bodyPr anchor="ctr" rtlCol="false" tIns="44498" lIns="44498" bIns="44498" rIns="4449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97877" y="205484"/>
              <a:ext cx="8890275" cy="3757477"/>
              <a:chOff x="0" y="0"/>
              <a:chExt cx="1277656" cy="54000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77656" cy="540002"/>
              </a:xfrm>
              <a:custGeom>
                <a:avLst/>
                <a:gdLst/>
                <a:ahLst/>
                <a:cxnLst/>
                <a:rect r="r" b="b" t="t" l="l"/>
                <a:pathLst>
                  <a:path h="540002" w="1277656">
                    <a:moveTo>
                      <a:pt x="26705" y="0"/>
                    </a:moveTo>
                    <a:lnTo>
                      <a:pt x="1250951" y="0"/>
                    </a:lnTo>
                    <a:cubicBezTo>
                      <a:pt x="1258033" y="0"/>
                      <a:pt x="1264826" y="2814"/>
                      <a:pt x="1269834" y="7822"/>
                    </a:cubicBezTo>
                    <a:cubicBezTo>
                      <a:pt x="1274843" y="12830"/>
                      <a:pt x="1277656" y="19623"/>
                      <a:pt x="1277656" y="26705"/>
                    </a:cubicBezTo>
                    <a:lnTo>
                      <a:pt x="1277656" y="513296"/>
                    </a:lnTo>
                    <a:cubicBezTo>
                      <a:pt x="1277656" y="528045"/>
                      <a:pt x="1265700" y="540002"/>
                      <a:pt x="1250951" y="540002"/>
                    </a:cubicBezTo>
                    <a:lnTo>
                      <a:pt x="26705" y="540002"/>
                    </a:lnTo>
                    <a:cubicBezTo>
                      <a:pt x="11956" y="540002"/>
                      <a:pt x="0" y="528045"/>
                      <a:pt x="0" y="513296"/>
                    </a:cubicBezTo>
                    <a:lnTo>
                      <a:pt x="0" y="26705"/>
                    </a:lnTo>
                    <a:cubicBezTo>
                      <a:pt x="0" y="11956"/>
                      <a:pt x="11956" y="0"/>
                      <a:pt x="26705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-9150" r="0" b="-915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217485" y="4130344"/>
              <a:ext cx="9051059" cy="456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4. Name topics based on common keywords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40790" y="2193214"/>
            <a:ext cx="7114522" cy="3594155"/>
            <a:chOff x="0" y="0"/>
            <a:chExt cx="9486029" cy="479220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486029" cy="4792206"/>
              <a:chOff x="0" y="0"/>
              <a:chExt cx="2317566" cy="117080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317566" cy="1170801"/>
              </a:xfrm>
              <a:custGeom>
                <a:avLst/>
                <a:gdLst/>
                <a:ahLst/>
                <a:cxnLst/>
                <a:rect r="r" b="b" t="t" l="l"/>
                <a:pathLst>
                  <a:path h="1170801" w="2317566">
                    <a:moveTo>
                      <a:pt x="27205" y="0"/>
                    </a:moveTo>
                    <a:lnTo>
                      <a:pt x="2290362" y="0"/>
                    </a:lnTo>
                    <a:cubicBezTo>
                      <a:pt x="2305386" y="0"/>
                      <a:pt x="2317566" y="12180"/>
                      <a:pt x="2317566" y="27205"/>
                    </a:cubicBezTo>
                    <a:lnTo>
                      <a:pt x="2317566" y="1143597"/>
                    </a:lnTo>
                    <a:cubicBezTo>
                      <a:pt x="2317566" y="1158621"/>
                      <a:pt x="2305386" y="1170801"/>
                      <a:pt x="2290362" y="1170801"/>
                    </a:cubicBezTo>
                    <a:lnTo>
                      <a:pt x="27205" y="1170801"/>
                    </a:lnTo>
                    <a:cubicBezTo>
                      <a:pt x="12180" y="1170801"/>
                      <a:pt x="0" y="1158621"/>
                      <a:pt x="0" y="1143597"/>
                    </a:cubicBezTo>
                    <a:lnTo>
                      <a:pt x="0" y="27205"/>
                    </a:lnTo>
                    <a:cubicBezTo>
                      <a:pt x="0" y="12180"/>
                      <a:pt x="12180" y="0"/>
                      <a:pt x="27205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2317566" cy="1218426"/>
              </a:xfrm>
              <a:prstGeom prst="rect">
                <a:avLst/>
              </a:prstGeom>
            </p:spPr>
            <p:txBody>
              <a:bodyPr anchor="ctr" rtlCol="false" tIns="44498" lIns="44498" bIns="44498" rIns="4449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97877" y="289683"/>
              <a:ext cx="8890275" cy="3757477"/>
              <a:chOff x="0" y="0"/>
              <a:chExt cx="1277656" cy="54000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277656" cy="540002"/>
              </a:xfrm>
              <a:custGeom>
                <a:avLst/>
                <a:gdLst/>
                <a:ahLst/>
                <a:cxnLst/>
                <a:rect r="r" b="b" t="t" l="l"/>
                <a:pathLst>
                  <a:path h="540002" w="1277656">
                    <a:moveTo>
                      <a:pt x="26705" y="0"/>
                    </a:moveTo>
                    <a:lnTo>
                      <a:pt x="1250951" y="0"/>
                    </a:lnTo>
                    <a:cubicBezTo>
                      <a:pt x="1258033" y="0"/>
                      <a:pt x="1264826" y="2814"/>
                      <a:pt x="1269834" y="7822"/>
                    </a:cubicBezTo>
                    <a:cubicBezTo>
                      <a:pt x="1274843" y="12830"/>
                      <a:pt x="1277656" y="19623"/>
                      <a:pt x="1277656" y="26705"/>
                    </a:cubicBezTo>
                    <a:lnTo>
                      <a:pt x="1277656" y="513296"/>
                    </a:lnTo>
                    <a:cubicBezTo>
                      <a:pt x="1277656" y="528045"/>
                      <a:pt x="1265700" y="540002"/>
                      <a:pt x="1250951" y="540002"/>
                    </a:cubicBezTo>
                    <a:lnTo>
                      <a:pt x="26705" y="540002"/>
                    </a:lnTo>
                    <a:cubicBezTo>
                      <a:pt x="11956" y="540002"/>
                      <a:pt x="0" y="528045"/>
                      <a:pt x="0" y="513296"/>
                    </a:cubicBezTo>
                    <a:lnTo>
                      <a:pt x="0" y="26705"/>
                    </a:lnTo>
                    <a:cubicBezTo>
                      <a:pt x="0" y="11956"/>
                      <a:pt x="11956" y="0"/>
                      <a:pt x="26705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-6177" r="-4471" b="-6177"/>
                </a:stretch>
              </a:blip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217485" y="4130344"/>
              <a:ext cx="9051059" cy="456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2. Analyze the hierarchical relationship between topics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Bert Topic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832689" y="5987964"/>
            <a:ext cx="7114522" cy="3594155"/>
            <a:chOff x="0" y="0"/>
            <a:chExt cx="9486029" cy="479220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9486029" cy="4792206"/>
              <a:chOff x="0" y="0"/>
              <a:chExt cx="2317566" cy="117080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317566" cy="1170801"/>
              </a:xfrm>
              <a:custGeom>
                <a:avLst/>
                <a:gdLst/>
                <a:ahLst/>
                <a:cxnLst/>
                <a:rect r="r" b="b" t="t" l="l"/>
                <a:pathLst>
                  <a:path h="1170801" w="2317566">
                    <a:moveTo>
                      <a:pt x="27205" y="0"/>
                    </a:moveTo>
                    <a:lnTo>
                      <a:pt x="2290362" y="0"/>
                    </a:lnTo>
                    <a:cubicBezTo>
                      <a:pt x="2305386" y="0"/>
                      <a:pt x="2317566" y="12180"/>
                      <a:pt x="2317566" y="27205"/>
                    </a:cubicBezTo>
                    <a:lnTo>
                      <a:pt x="2317566" y="1143597"/>
                    </a:lnTo>
                    <a:cubicBezTo>
                      <a:pt x="2317566" y="1158621"/>
                      <a:pt x="2305386" y="1170801"/>
                      <a:pt x="2290362" y="1170801"/>
                    </a:cubicBezTo>
                    <a:lnTo>
                      <a:pt x="27205" y="1170801"/>
                    </a:lnTo>
                    <a:cubicBezTo>
                      <a:pt x="12180" y="1170801"/>
                      <a:pt x="0" y="1158621"/>
                      <a:pt x="0" y="1143597"/>
                    </a:cubicBezTo>
                    <a:lnTo>
                      <a:pt x="0" y="27205"/>
                    </a:lnTo>
                    <a:cubicBezTo>
                      <a:pt x="0" y="12180"/>
                      <a:pt x="12180" y="0"/>
                      <a:pt x="27205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2317566" cy="1218426"/>
              </a:xfrm>
              <a:prstGeom prst="rect">
                <a:avLst/>
              </a:prstGeom>
            </p:spPr>
            <p:txBody>
              <a:bodyPr anchor="ctr" rtlCol="false" tIns="44498" lIns="44498" bIns="44498" rIns="4449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4922593" y="205484"/>
              <a:ext cx="4265559" cy="3757477"/>
              <a:chOff x="0" y="0"/>
              <a:chExt cx="613020" cy="540002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13020" cy="540002"/>
              </a:xfrm>
              <a:custGeom>
                <a:avLst/>
                <a:gdLst/>
                <a:ahLst/>
                <a:cxnLst/>
                <a:rect r="r" b="b" t="t" l="l"/>
                <a:pathLst>
                  <a:path h="540002" w="613020">
                    <a:moveTo>
                      <a:pt x="55659" y="0"/>
                    </a:moveTo>
                    <a:lnTo>
                      <a:pt x="557361" y="0"/>
                    </a:lnTo>
                    <a:cubicBezTo>
                      <a:pt x="572122" y="0"/>
                      <a:pt x="586280" y="5864"/>
                      <a:pt x="596718" y="16302"/>
                    </a:cubicBezTo>
                    <a:cubicBezTo>
                      <a:pt x="607156" y="26740"/>
                      <a:pt x="613020" y="40898"/>
                      <a:pt x="613020" y="55659"/>
                    </a:cubicBezTo>
                    <a:lnTo>
                      <a:pt x="613020" y="484342"/>
                    </a:lnTo>
                    <a:cubicBezTo>
                      <a:pt x="613020" y="499104"/>
                      <a:pt x="607156" y="513261"/>
                      <a:pt x="596718" y="523699"/>
                    </a:cubicBezTo>
                    <a:cubicBezTo>
                      <a:pt x="586280" y="534138"/>
                      <a:pt x="572122" y="540002"/>
                      <a:pt x="557361" y="540002"/>
                    </a:cubicBezTo>
                    <a:lnTo>
                      <a:pt x="55659" y="540002"/>
                    </a:lnTo>
                    <a:cubicBezTo>
                      <a:pt x="40898" y="540002"/>
                      <a:pt x="26740" y="534138"/>
                      <a:pt x="16302" y="523699"/>
                    </a:cubicBezTo>
                    <a:cubicBezTo>
                      <a:pt x="5864" y="513261"/>
                      <a:pt x="0" y="499104"/>
                      <a:pt x="0" y="484342"/>
                    </a:cubicBezTo>
                    <a:lnTo>
                      <a:pt x="0" y="55659"/>
                    </a:lnTo>
                    <a:cubicBezTo>
                      <a:pt x="0" y="40898"/>
                      <a:pt x="5864" y="26740"/>
                      <a:pt x="16302" y="16302"/>
                    </a:cubicBezTo>
                    <a:cubicBezTo>
                      <a:pt x="26740" y="5864"/>
                      <a:pt x="40898" y="0"/>
                      <a:pt x="55659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-14561" t="0" r="-26380" b="0"/>
                </a:stretch>
              </a:blip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297877" y="205484"/>
              <a:ext cx="4265559" cy="3757477"/>
              <a:chOff x="0" y="0"/>
              <a:chExt cx="613020" cy="540002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13020" cy="540002"/>
              </a:xfrm>
              <a:custGeom>
                <a:avLst/>
                <a:gdLst/>
                <a:ahLst/>
                <a:cxnLst/>
                <a:rect r="r" b="b" t="t" l="l"/>
                <a:pathLst>
                  <a:path h="540002" w="613020">
                    <a:moveTo>
                      <a:pt x="55659" y="0"/>
                    </a:moveTo>
                    <a:lnTo>
                      <a:pt x="557361" y="0"/>
                    </a:lnTo>
                    <a:cubicBezTo>
                      <a:pt x="572122" y="0"/>
                      <a:pt x="586280" y="5864"/>
                      <a:pt x="596718" y="16302"/>
                    </a:cubicBezTo>
                    <a:cubicBezTo>
                      <a:pt x="607156" y="26740"/>
                      <a:pt x="613020" y="40898"/>
                      <a:pt x="613020" y="55659"/>
                    </a:cubicBezTo>
                    <a:lnTo>
                      <a:pt x="613020" y="484342"/>
                    </a:lnTo>
                    <a:cubicBezTo>
                      <a:pt x="613020" y="499104"/>
                      <a:pt x="607156" y="513261"/>
                      <a:pt x="596718" y="523699"/>
                    </a:cubicBezTo>
                    <a:cubicBezTo>
                      <a:pt x="586280" y="534138"/>
                      <a:pt x="572122" y="540002"/>
                      <a:pt x="557361" y="540002"/>
                    </a:cubicBezTo>
                    <a:lnTo>
                      <a:pt x="55659" y="540002"/>
                    </a:lnTo>
                    <a:cubicBezTo>
                      <a:pt x="40898" y="540002"/>
                      <a:pt x="26740" y="534138"/>
                      <a:pt x="16302" y="523699"/>
                    </a:cubicBezTo>
                    <a:cubicBezTo>
                      <a:pt x="5864" y="513261"/>
                      <a:pt x="0" y="499104"/>
                      <a:pt x="0" y="484342"/>
                    </a:cubicBezTo>
                    <a:lnTo>
                      <a:pt x="0" y="55659"/>
                    </a:lnTo>
                    <a:cubicBezTo>
                      <a:pt x="0" y="40898"/>
                      <a:pt x="5864" y="26740"/>
                      <a:pt x="16302" y="16302"/>
                    </a:cubicBezTo>
                    <a:cubicBezTo>
                      <a:pt x="26740" y="5864"/>
                      <a:pt x="40898" y="0"/>
                      <a:pt x="55659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-16030" t="0" r="-24911" b="0"/>
                </a:stretch>
              </a:blip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715135" y="4130344"/>
              <a:ext cx="8055758" cy="456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3. Merge related and duplicate topics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9271" y="2805454"/>
            <a:ext cx="7601829" cy="6452846"/>
            <a:chOff x="0" y="0"/>
            <a:chExt cx="10135771" cy="860379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35771" cy="8603794"/>
              <a:chOff x="0" y="0"/>
              <a:chExt cx="2002128" cy="169951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02128" cy="1699515"/>
              </a:xfrm>
              <a:custGeom>
                <a:avLst/>
                <a:gdLst/>
                <a:ahLst/>
                <a:cxnLst/>
                <a:rect r="r" b="b" t="t" l="l"/>
                <a:pathLst>
                  <a:path h="1699515" w="2002128">
                    <a:moveTo>
                      <a:pt x="40737" y="0"/>
                    </a:moveTo>
                    <a:lnTo>
                      <a:pt x="1961391" y="0"/>
                    </a:lnTo>
                    <a:cubicBezTo>
                      <a:pt x="1972195" y="0"/>
                      <a:pt x="1982556" y="4292"/>
                      <a:pt x="1990196" y="11932"/>
                    </a:cubicBezTo>
                    <a:cubicBezTo>
                      <a:pt x="1997836" y="19571"/>
                      <a:pt x="2002128" y="29933"/>
                      <a:pt x="2002128" y="40737"/>
                    </a:cubicBezTo>
                    <a:lnTo>
                      <a:pt x="2002128" y="1658778"/>
                    </a:lnTo>
                    <a:cubicBezTo>
                      <a:pt x="2002128" y="1681276"/>
                      <a:pt x="1983889" y="1699515"/>
                      <a:pt x="1961391" y="1699515"/>
                    </a:cubicBezTo>
                    <a:lnTo>
                      <a:pt x="40737" y="1699515"/>
                    </a:lnTo>
                    <a:cubicBezTo>
                      <a:pt x="18239" y="1699515"/>
                      <a:pt x="0" y="1681276"/>
                      <a:pt x="0" y="1658778"/>
                    </a:cubicBezTo>
                    <a:lnTo>
                      <a:pt x="0" y="40737"/>
                    </a:lnTo>
                    <a:cubicBezTo>
                      <a:pt x="0" y="29933"/>
                      <a:pt x="4292" y="19571"/>
                      <a:pt x="11932" y="11932"/>
                    </a:cubicBezTo>
                    <a:cubicBezTo>
                      <a:pt x="19571" y="4292"/>
                      <a:pt x="29933" y="0"/>
                      <a:pt x="40737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2002128" cy="17471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38353"/>
              <a:ext cx="10135771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473821"/>
                  </a:solidFill>
                  <a:latin typeface="Chau Philomene Italics"/>
                  <a:ea typeface="Chau Philomene Italics"/>
                  <a:cs typeface="Chau Philomene Italics"/>
                  <a:sym typeface="Chau Philomene Italics"/>
                </a:rPr>
                <a:t>Silhouette scores by number of clusters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51679" y="895350"/>
            <a:ext cx="9984643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Hyperparameter Tuning &amp; Evaluation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8377" y="3052353"/>
            <a:ext cx="8763618" cy="6610276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9144000" y="2805454"/>
            <a:ext cx="7601829" cy="6452846"/>
            <a:chOff x="0" y="0"/>
            <a:chExt cx="2002128" cy="16995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2128" cy="1699515"/>
            </a:xfrm>
            <a:custGeom>
              <a:avLst/>
              <a:gdLst/>
              <a:ahLst/>
              <a:cxnLst/>
              <a:rect r="r" b="b" t="t" l="l"/>
              <a:pathLst>
                <a:path h="1699515" w="2002128">
                  <a:moveTo>
                    <a:pt x="40737" y="0"/>
                  </a:moveTo>
                  <a:lnTo>
                    <a:pt x="1961391" y="0"/>
                  </a:lnTo>
                  <a:cubicBezTo>
                    <a:pt x="1972195" y="0"/>
                    <a:pt x="1982556" y="4292"/>
                    <a:pt x="1990196" y="11932"/>
                  </a:cubicBezTo>
                  <a:cubicBezTo>
                    <a:pt x="1997836" y="19571"/>
                    <a:pt x="2002128" y="29933"/>
                    <a:pt x="2002128" y="40737"/>
                  </a:cubicBezTo>
                  <a:lnTo>
                    <a:pt x="2002128" y="1658778"/>
                  </a:lnTo>
                  <a:cubicBezTo>
                    <a:pt x="2002128" y="1681276"/>
                    <a:pt x="1983889" y="1699515"/>
                    <a:pt x="1961391" y="1699515"/>
                  </a:cubicBezTo>
                  <a:lnTo>
                    <a:pt x="40737" y="1699515"/>
                  </a:lnTo>
                  <a:cubicBezTo>
                    <a:pt x="18239" y="1699515"/>
                    <a:pt x="0" y="1681276"/>
                    <a:pt x="0" y="1658778"/>
                  </a:cubicBezTo>
                  <a:lnTo>
                    <a:pt x="0" y="40737"/>
                  </a:lnTo>
                  <a:cubicBezTo>
                    <a:pt x="0" y="29933"/>
                    <a:pt x="4292" y="19571"/>
                    <a:pt x="11932" y="11932"/>
                  </a:cubicBezTo>
                  <a:cubicBezTo>
                    <a:pt x="19571" y="4292"/>
                    <a:pt x="29933" y="0"/>
                    <a:pt x="40737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02128" cy="174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766708" y="4361257"/>
            <a:ext cx="232614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K-means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684853" y="3522593"/>
            <a:ext cx="3120732" cy="182042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9766708" y="7811517"/>
            <a:ext cx="232614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Bert Topic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718531" y="7392813"/>
            <a:ext cx="3083993" cy="1798996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9766708" y="6086387"/>
            <a:ext cx="232614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Fuzzy C-means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718531" y="5458352"/>
            <a:ext cx="3083993" cy="179899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9144000" y="2961679"/>
            <a:ext cx="760182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73821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Accuracy </a:t>
            </a:r>
            <a:r>
              <a:rPr lang="en-US" sz="3200" strike="noStrike" u="none">
                <a:solidFill>
                  <a:srgbClr val="473821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scores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Prediction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30119" y="2281556"/>
            <a:ext cx="16027763" cy="7185831"/>
            <a:chOff x="0" y="0"/>
            <a:chExt cx="21370350" cy="958110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1370350" cy="9581109"/>
              <a:chOff x="0" y="0"/>
              <a:chExt cx="4221304" cy="189256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21304" cy="1892565"/>
              </a:xfrm>
              <a:custGeom>
                <a:avLst/>
                <a:gdLst/>
                <a:ahLst/>
                <a:cxnLst/>
                <a:rect r="r" b="b" t="t" l="l"/>
                <a:pathLst>
                  <a:path h="1892565" w="4221304">
                    <a:moveTo>
                      <a:pt x="24635" y="0"/>
                    </a:moveTo>
                    <a:lnTo>
                      <a:pt x="4196669" y="0"/>
                    </a:lnTo>
                    <a:cubicBezTo>
                      <a:pt x="4203203" y="0"/>
                      <a:pt x="4209469" y="2595"/>
                      <a:pt x="4214089" y="7215"/>
                    </a:cubicBezTo>
                    <a:cubicBezTo>
                      <a:pt x="4218708" y="11835"/>
                      <a:pt x="4221304" y="18101"/>
                      <a:pt x="4221304" y="24635"/>
                    </a:cubicBezTo>
                    <a:lnTo>
                      <a:pt x="4221304" y="1867930"/>
                    </a:lnTo>
                    <a:cubicBezTo>
                      <a:pt x="4221304" y="1874464"/>
                      <a:pt x="4218708" y="1880730"/>
                      <a:pt x="4214089" y="1885349"/>
                    </a:cubicBezTo>
                    <a:cubicBezTo>
                      <a:pt x="4209469" y="1889969"/>
                      <a:pt x="4203203" y="1892565"/>
                      <a:pt x="4196669" y="1892565"/>
                    </a:cubicBezTo>
                    <a:lnTo>
                      <a:pt x="24635" y="1892565"/>
                    </a:lnTo>
                    <a:cubicBezTo>
                      <a:pt x="18101" y="1892565"/>
                      <a:pt x="11835" y="1889969"/>
                      <a:pt x="7215" y="1885349"/>
                    </a:cubicBezTo>
                    <a:cubicBezTo>
                      <a:pt x="2595" y="1880730"/>
                      <a:pt x="0" y="1874464"/>
                      <a:pt x="0" y="1867930"/>
                    </a:cubicBezTo>
                    <a:lnTo>
                      <a:pt x="0" y="24635"/>
                    </a:lnTo>
                    <a:cubicBezTo>
                      <a:pt x="0" y="18101"/>
                      <a:pt x="2595" y="11835"/>
                      <a:pt x="7215" y="7215"/>
                    </a:cubicBezTo>
                    <a:cubicBezTo>
                      <a:pt x="11835" y="2595"/>
                      <a:pt x="18101" y="0"/>
                      <a:pt x="24635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w="38100" cap="rnd">
                <a:solidFill>
                  <a:srgbClr val="A39B76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4221304" cy="19401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383631" y="323425"/>
              <a:ext cx="20603089" cy="8978900"/>
              <a:chOff x="0" y="0"/>
              <a:chExt cx="2593611" cy="113030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593611" cy="1130305"/>
              </a:xfrm>
              <a:custGeom>
                <a:avLst/>
                <a:gdLst/>
                <a:ahLst/>
                <a:cxnLst/>
                <a:rect r="r" b="b" t="t" l="l"/>
                <a:pathLst>
                  <a:path h="1130305" w="2593611">
                    <a:moveTo>
                      <a:pt x="11523" y="0"/>
                    </a:moveTo>
                    <a:lnTo>
                      <a:pt x="2582087" y="0"/>
                    </a:lnTo>
                    <a:cubicBezTo>
                      <a:pt x="2588452" y="0"/>
                      <a:pt x="2593611" y="5159"/>
                      <a:pt x="2593611" y="11523"/>
                    </a:cubicBezTo>
                    <a:lnTo>
                      <a:pt x="2593611" y="1118782"/>
                    </a:lnTo>
                    <a:cubicBezTo>
                      <a:pt x="2593611" y="1125146"/>
                      <a:pt x="2588452" y="1130305"/>
                      <a:pt x="2582087" y="1130305"/>
                    </a:cubicBezTo>
                    <a:lnTo>
                      <a:pt x="11523" y="1130305"/>
                    </a:lnTo>
                    <a:cubicBezTo>
                      <a:pt x="5159" y="1130305"/>
                      <a:pt x="0" y="1125146"/>
                      <a:pt x="0" y="1118782"/>
                    </a:cubicBezTo>
                    <a:lnTo>
                      <a:pt x="0" y="11523"/>
                    </a:lnTo>
                    <a:cubicBezTo>
                      <a:pt x="0" y="5159"/>
                      <a:pt x="5159" y="0"/>
                      <a:pt x="11523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125" r="0" b="-125"/>
                </a:stretch>
              </a:blip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1587" y="2315906"/>
            <a:ext cx="12724827" cy="521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Automatic clustering and labeling is a potential method for problems with time-varying labels like cyberbullying, which can s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ave time and cost of labeling data.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Bert Topic is a state-of-the-art model. It can: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Understand the complex context and semantic relationships in text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Identify keywords and representative documents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Topic m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erging and hierarchical clustering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Performance and accuracy need to be improved by s</a:t>
            </a: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electively expanding and enhancing the quality of the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7532" y="895350"/>
            <a:ext cx="6372936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Summary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03" t="0" r="-12275" b="-26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535443" y="559139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4114800"/>
                </a:moveTo>
                <a:lnTo>
                  <a:pt x="4198776" y="4114800"/>
                </a:lnTo>
                <a:lnTo>
                  <a:pt x="419877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553781" y="559139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41987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8776" y="0"/>
                </a:lnTo>
                <a:lnTo>
                  <a:pt x="4198776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71026" y="2864508"/>
            <a:ext cx="5545948" cy="142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9"/>
              </a:lnSpc>
            </a:pPr>
            <a:r>
              <a:rPr lang="en-US" sz="833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77691" y="4027975"/>
            <a:ext cx="6532618" cy="205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22"/>
              </a:lnSpc>
            </a:pPr>
            <a:r>
              <a:rPr lang="en-US" sz="11846" spc="130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For Listening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48235" y="6452528"/>
            <a:ext cx="6791530" cy="447675"/>
            <a:chOff x="0" y="0"/>
            <a:chExt cx="9055373" cy="5969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991" cy="596900"/>
            </a:xfrm>
            <a:custGeom>
              <a:avLst/>
              <a:gdLst/>
              <a:ahLst/>
              <a:cxnLst/>
              <a:rect r="r" b="b" t="t" l="l"/>
              <a:pathLst>
                <a:path h="596900" w="434991">
                  <a:moveTo>
                    <a:pt x="0" y="0"/>
                  </a:moveTo>
                  <a:lnTo>
                    <a:pt x="434991" y="0"/>
                  </a:lnTo>
                  <a:lnTo>
                    <a:pt x="434991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644925" y="-47625"/>
              <a:ext cx="8410448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If you have any questions, please ask me.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03" t="0" r="-12275" b="-26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2398107" y="1756945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4114800"/>
                </a:moveTo>
                <a:lnTo>
                  <a:pt x="4198776" y="4114800"/>
                </a:lnTo>
                <a:lnTo>
                  <a:pt x="419877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91117" y="1756945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41987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8776" y="0"/>
                </a:lnTo>
                <a:lnTo>
                  <a:pt x="4198776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14143" y="1376581"/>
            <a:ext cx="6459714" cy="139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0"/>
              </a:lnSpc>
            </a:pPr>
            <a:r>
              <a:rPr lang="en-US" sz="8000" spc="88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Table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1879" y="3210584"/>
            <a:ext cx="6032121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Problem &amp; Objective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Dataset &amp; Preprocessing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Feature Extraction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Dimensionality Reduction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210584"/>
            <a:ext cx="6006468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5. Data Visualization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6. K-means &amp; Bert Topic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7. Hyperparameter Tuning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8. Evaluation &amp; Prediction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7091" y="2875504"/>
            <a:ext cx="12401232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Cyberbullying is a serious and growing problem on social media. However, detection and prevention are difficult because supervised learning methods require large amounts of labeled data. Collecting and labeling this data is time-consuming, expensive, and may not keep up with changing forms of cyberbullying.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Therefore, we propose to apply text clustering and automatic labeling methods, which help to classify and analyze large amounts of data effectively.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7532" y="895350"/>
            <a:ext cx="6372936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Problem and objective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46220" y="2702560"/>
            <a:ext cx="7248444" cy="4881880"/>
            <a:chOff x="0" y="0"/>
            <a:chExt cx="1909055" cy="12857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09055" cy="1285763"/>
            </a:xfrm>
            <a:custGeom>
              <a:avLst/>
              <a:gdLst/>
              <a:ahLst/>
              <a:cxnLst/>
              <a:rect r="r" b="b" t="t" l="l"/>
              <a:pathLst>
                <a:path h="1285763" w="1909055">
                  <a:moveTo>
                    <a:pt x="21362" y="0"/>
                  </a:moveTo>
                  <a:lnTo>
                    <a:pt x="1887693" y="0"/>
                  </a:lnTo>
                  <a:cubicBezTo>
                    <a:pt x="1899491" y="0"/>
                    <a:pt x="1909055" y="9564"/>
                    <a:pt x="1909055" y="21362"/>
                  </a:cubicBezTo>
                  <a:lnTo>
                    <a:pt x="1909055" y="1264401"/>
                  </a:lnTo>
                  <a:cubicBezTo>
                    <a:pt x="1909055" y="1276199"/>
                    <a:pt x="1899491" y="1285763"/>
                    <a:pt x="1887693" y="1285763"/>
                  </a:cubicBezTo>
                  <a:lnTo>
                    <a:pt x="21362" y="1285763"/>
                  </a:lnTo>
                  <a:cubicBezTo>
                    <a:pt x="15696" y="1285763"/>
                    <a:pt x="10263" y="1283512"/>
                    <a:pt x="6257" y="1279506"/>
                  </a:cubicBezTo>
                  <a:cubicBezTo>
                    <a:pt x="2251" y="1275500"/>
                    <a:pt x="0" y="1270067"/>
                    <a:pt x="0" y="1264401"/>
                  </a:cubicBezTo>
                  <a:lnTo>
                    <a:pt x="0" y="21362"/>
                  </a:lnTo>
                  <a:cubicBezTo>
                    <a:pt x="0" y="9564"/>
                    <a:pt x="9564" y="0"/>
                    <a:pt x="21362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09055" cy="1333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45410"/>
            <a:ext cx="8817520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Raw data: 5000 multi-sentence comments crawled and synthesized from 10 YouTube videos with diverse topics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Cleaned data: 10000 single sentences preprocessed from irrelevant comments, noise,...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Training and testing data: Split 80-20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7532" y="895350"/>
            <a:ext cx="6372936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Dataset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54929" y="2945957"/>
            <a:ext cx="6814292" cy="4355311"/>
            <a:chOff x="0" y="0"/>
            <a:chExt cx="1055712" cy="6747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5712" cy="674752"/>
            </a:xfrm>
            <a:custGeom>
              <a:avLst/>
              <a:gdLst/>
              <a:ahLst/>
              <a:cxnLst/>
              <a:rect r="r" b="b" t="t" l="l"/>
              <a:pathLst>
                <a:path h="674752" w="1055712">
                  <a:moveTo>
                    <a:pt x="5681" y="0"/>
                  </a:moveTo>
                  <a:lnTo>
                    <a:pt x="1050031" y="0"/>
                  </a:lnTo>
                  <a:cubicBezTo>
                    <a:pt x="1051538" y="0"/>
                    <a:pt x="1052983" y="598"/>
                    <a:pt x="1054048" y="1664"/>
                  </a:cubicBezTo>
                  <a:cubicBezTo>
                    <a:pt x="1055114" y="2729"/>
                    <a:pt x="1055712" y="4174"/>
                    <a:pt x="1055712" y="5681"/>
                  </a:cubicBezTo>
                  <a:lnTo>
                    <a:pt x="1055712" y="669071"/>
                  </a:lnTo>
                  <a:cubicBezTo>
                    <a:pt x="1055712" y="670578"/>
                    <a:pt x="1055114" y="672022"/>
                    <a:pt x="1054048" y="673088"/>
                  </a:cubicBezTo>
                  <a:cubicBezTo>
                    <a:pt x="1052983" y="674153"/>
                    <a:pt x="1051538" y="674752"/>
                    <a:pt x="1050031" y="674752"/>
                  </a:cubicBezTo>
                  <a:lnTo>
                    <a:pt x="5681" y="674752"/>
                  </a:lnTo>
                  <a:cubicBezTo>
                    <a:pt x="4174" y="674752"/>
                    <a:pt x="2729" y="674153"/>
                    <a:pt x="1664" y="673088"/>
                  </a:cubicBezTo>
                  <a:cubicBezTo>
                    <a:pt x="598" y="672022"/>
                    <a:pt x="0" y="670578"/>
                    <a:pt x="0" y="669071"/>
                  </a:cubicBezTo>
                  <a:lnTo>
                    <a:pt x="0" y="5681"/>
                  </a:lnTo>
                  <a:cubicBezTo>
                    <a:pt x="0" y="4174"/>
                    <a:pt x="598" y="2729"/>
                    <a:pt x="1664" y="1664"/>
                  </a:cubicBezTo>
                  <a:cubicBezTo>
                    <a:pt x="2729" y="598"/>
                    <a:pt x="4174" y="0"/>
                    <a:pt x="5681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881" r="-15181" b="-881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Data Preprocessing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565804" y="2347845"/>
            <a:ext cx="7156392" cy="734067"/>
            <a:chOff x="0" y="0"/>
            <a:chExt cx="9541856" cy="9787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541856" cy="978756"/>
              <a:chOff x="0" y="0"/>
              <a:chExt cx="3199684" cy="32820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199684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3199684">
                    <a:moveTo>
                      <a:pt x="32261" y="0"/>
                    </a:moveTo>
                    <a:lnTo>
                      <a:pt x="3167423" y="0"/>
                    </a:lnTo>
                    <a:cubicBezTo>
                      <a:pt x="3185240" y="0"/>
                      <a:pt x="3199684" y="14444"/>
                      <a:pt x="3199684" y="32261"/>
                    </a:cubicBezTo>
                    <a:lnTo>
                      <a:pt x="3199684" y="295946"/>
                    </a:lnTo>
                    <a:cubicBezTo>
                      <a:pt x="3199684" y="304503"/>
                      <a:pt x="3196285" y="312708"/>
                      <a:pt x="3190235" y="318758"/>
                    </a:cubicBezTo>
                    <a:cubicBezTo>
                      <a:pt x="3184185" y="324809"/>
                      <a:pt x="3175979" y="328208"/>
                      <a:pt x="3167423" y="328208"/>
                    </a:cubicBezTo>
                    <a:lnTo>
                      <a:pt x="32261" y="328208"/>
                    </a:lnTo>
                    <a:cubicBezTo>
                      <a:pt x="14444" y="328208"/>
                      <a:pt x="0" y="313764"/>
                      <a:pt x="0" y="295946"/>
                    </a:cubicBezTo>
                    <a:lnTo>
                      <a:pt x="0" y="32261"/>
                    </a:lnTo>
                    <a:cubicBezTo>
                      <a:pt x="0" y="23705"/>
                      <a:pt x="3399" y="15499"/>
                      <a:pt x="9449" y="9449"/>
                    </a:cubicBezTo>
                    <a:cubicBezTo>
                      <a:pt x="15499" y="3399"/>
                      <a:pt x="23705" y="0"/>
                      <a:pt x="32261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199684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576638" y="232396"/>
              <a:ext cx="5203818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 are</a:t>
              </a: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 bad bullies, 该死的 </a:t>
              </a: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  <a:hlinkClick r:id="rId6" tooltip="https://emojipedia.org/angry-face"/>
                </a:rPr>
                <a:t>😠</a:t>
              </a: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!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65804" y="3643848"/>
            <a:ext cx="7156392" cy="734067"/>
            <a:chOff x="0" y="0"/>
            <a:chExt cx="9541856" cy="97875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541856" cy="978756"/>
              <a:chOff x="0" y="0"/>
              <a:chExt cx="3199684" cy="32820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199684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3199684">
                    <a:moveTo>
                      <a:pt x="32261" y="0"/>
                    </a:moveTo>
                    <a:lnTo>
                      <a:pt x="3167423" y="0"/>
                    </a:lnTo>
                    <a:cubicBezTo>
                      <a:pt x="3185240" y="0"/>
                      <a:pt x="3199684" y="14444"/>
                      <a:pt x="3199684" y="32261"/>
                    </a:cubicBezTo>
                    <a:lnTo>
                      <a:pt x="3199684" y="295946"/>
                    </a:lnTo>
                    <a:cubicBezTo>
                      <a:pt x="3199684" y="304503"/>
                      <a:pt x="3196285" y="312708"/>
                      <a:pt x="3190235" y="318758"/>
                    </a:cubicBezTo>
                    <a:cubicBezTo>
                      <a:pt x="3184185" y="324809"/>
                      <a:pt x="3175979" y="328208"/>
                      <a:pt x="3167423" y="328208"/>
                    </a:cubicBezTo>
                    <a:lnTo>
                      <a:pt x="32261" y="328208"/>
                    </a:lnTo>
                    <a:cubicBezTo>
                      <a:pt x="14444" y="328208"/>
                      <a:pt x="0" y="313764"/>
                      <a:pt x="0" y="295946"/>
                    </a:cubicBezTo>
                    <a:lnTo>
                      <a:pt x="0" y="32261"/>
                    </a:lnTo>
                    <a:cubicBezTo>
                      <a:pt x="0" y="23705"/>
                      <a:pt x="3399" y="15499"/>
                      <a:pt x="9449" y="9449"/>
                    </a:cubicBezTo>
                    <a:cubicBezTo>
                      <a:pt x="15499" y="3399"/>
                      <a:pt x="23705" y="0"/>
                      <a:pt x="32261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199684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576638" y="232396"/>
              <a:ext cx="5203818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 are</a:t>
              </a: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 bad bullies, 该死的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00085" y="4976002"/>
            <a:ext cx="1071761" cy="734067"/>
            <a:chOff x="0" y="0"/>
            <a:chExt cx="1429014" cy="97875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54377" y="6396506"/>
            <a:ext cx="1071761" cy="734067"/>
            <a:chOff x="0" y="0"/>
            <a:chExt cx="1429014" cy="97875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554377" y="7712227"/>
            <a:ext cx="1071761" cy="734067"/>
            <a:chOff x="0" y="0"/>
            <a:chExt cx="1429014" cy="97875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554377" y="8999901"/>
            <a:ext cx="1071761" cy="734067"/>
            <a:chOff x="0" y="0"/>
            <a:chExt cx="1429014" cy="97875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They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115529" y="4976002"/>
            <a:ext cx="1071761" cy="734067"/>
            <a:chOff x="0" y="0"/>
            <a:chExt cx="1429014" cy="978756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are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069821" y="6396506"/>
            <a:ext cx="1071761" cy="734067"/>
            <a:chOff x="0" y="0"/>
            <a:chExt cx="1429014" cy="978756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are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069821" y="7712227"/>
            <a:ext cx="1071761" cy="734067"/>
            <a:chOff x="0" y="0"/>
            <a:chExt cx="1429014" cy="978756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X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069821" y="8999901"/>
            <a:ext cx="1071761" cy="734067"/>
            <a:chOff x="0" y="0"/>
            <a:chExt cx="1429014" cy="978756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55" id="5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X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8630974" y="4976002"/>
            <a:ext cx="1071761" cy="734067"/>
            <a:chOff x="0" y="0"/>
            <a:chExt cx="1429014" cy="978756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bad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585266" y="6396506"/>
            <a:ext cx="1071761" cy="734067"/>
            <a:chOff x="0" y="0"/>
            <a:chExt cx="1429014" cy="978756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65" id="6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bad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585266" y="7712227"/>
            <a:ext cx="1071761" cy="734067"/>
            <a:chOff x="0" y="0"/>
            <a:chExt cx="1429014" cy="978756"/>
          </a:xfrm>
        </p:grpSpPr>
        <p:grpSp>
          <p:nvGrpSpPr>
            <p:cNvPr name="Group 67" id="6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70" id="7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bad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8585266" y="8999901"/>
            <a:ext cx="1071761" cy="734067"/>
            <a:chOff x="0" y="0"/>
            <a:chExt cx="1429014" cy="978756"/>
          </a:xfrm>
        </p:grpSpPr>
        <p:grpSp>
          <p:nvGrpSpPr>
            <p:cNvPr name="Group 72" id="7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75" id="7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bad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0146418" y="4976002"/>
            <a:ext cx="1071761" cy="734067"/>
            <a:chOff x="0" y="0"/>
            <a:chExt cx="1429014" cy="978756"/>
          </a:xfrm>
        </p:grpSpPr>
        <p:grpSp>
          <p:nvGrpSpPr>
            <p:cNvPr name="Group 77" id="7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80" id="8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bullies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100710" y="6396506"/>
            <a:ext cx="1071761" cy="734067"/>
            <a:chOff x="0" y="0"/>
            <a:chExt cx="1429014" cy="978756"/>
          </a:xfrm>
        </p:grpSpPr>
        <p:grpSp>
          <p:nvGrpSpPr>
            <p:cNvPr name="Group 82" id="8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85" id="8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bullies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0100710" y="7712227"/>
            <a:ext cx="1071761" cy="734067"/>
            <a:chOff x="0" y="0"/>
            <a:chExt cx="1429014" cy="978756"/>
          </a:xfrm>
        </p:grpSpPr>
        <p:grpSp>
          <p:nvGrpSpPr>
            <p:cNvPr name="Group 87" id="8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90" id="9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bullies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0100710" y="8999901"/>
            <a:ext cx="1071761" cy="734067"/>
            <a:chOff x="0" y="0"/>
            <a:chExt cx="1429014" cy="978756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95" id="95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bully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1661862" y="4976002"/>
            <a:ext cx="1071761" cy="734067"/>
            <a:chOff x="0" y="0"/>
            <a:chExt cx="1429014" cy="978756"/>
          </a:xfrm>
        </p:grpSpPr>
        <p:grpSp>
          <p:nvGrpSpPr>
            <p:cNvPr name="Group 97" id="97"/>
            <p:cNvGrpSpPr/>
            <p:nvPr/>
          </p:nvGrpSpPr>
          <p:grpSpPr>
            <a:xfrm rot="0">
              <a:off x="0" y="0"/>
              <a:ext cx="1429014" cy="978756"/>
              <a:chOff x="0" y="0"/>
              <a:chExt cx="479193" cy="328208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479193" cy="328208"/>
              </a:xfrm>
              <a:custGeom>
                <a:avLst/>
                <a:gdLst/>
                <a:ahLst/>
                <a:cxnLst/>
                <a:rect r="r" b="b" t="t" l="l"/>
                <a:pathLst>
                  <a:path h="328208" w="479193">
                    <a:moveTo>
                      <a:pt x="164104" y="0"/>
                    </a:moveTo>
                    <a:lnTo>
                      <a:pt x="315090" y="0"/>
                    </a:lnTo>
                    <a:cubicBezTo>
                      <a:pt x="405722" y="0"/>
                      <a:pt x="479193" y="73472"/>
                      <a:pt x="479193" y="164104"/>
                    </a:cubicBezTo>
                    <a:lnTo>
                      <a:pt x="479193" y="164104"/>
                    </a:lnTo>
                    <a:cubicBezTo>
                      <a:pt x="479193" y="207627"/>
                      <a:pt x="461904" y="249367"/>
                      <a:pt x="431129" y="280143"/>
                    </a:cubicBezTo>
                    <a:cubicBezTo>
                      <a:pt x="400353" y="310918"/>
                      <a:pt x="358613" y="328208"/>
                      <a:pt x="315090" y="328208"/>
                    </a:cubicBezTo>
                    <a:lnTo>
                      <a:pt x="164104" y="328208"/>
                    </a:lnTo>
                    <a:cubicBezTo>
                      <a:pt x="73472" y="328208"/>
                      <a:pt x="0" y="254736"/>
                      <a:pt x="0" y="164104"/>
                    </a:cubicBezTo>
                    <a:lnTo>
                      <a:pt x="0" y="164104"/>
                    </a:lnTo>
                    <a:cubicBezTo>
                      <a:pt x="0" y="73472"/>
                      <a:pt x="73472" y="0"/>
                      <a:pt x="164104" y="0"/>
                    </a:cubicBezTo>
                    <a:close/>
                  </a:path>
                </a:pathLst>
              </a:custGeom>
              <a:solidFill>
                <a:srgbClr val="EFE9D6">
                  <a:alpha val="69804"/>
                </a:srgbClr>
              </a:solidFill>
              <a:ln w="19050" cap="rnd">
                <a:solidFill>
                  <a:srgbClr val="866255">
                    <a:alpha val="69804"/>
                  </a:srgbClr>
                </a:solidFill>
                <a:prstDash val="solid"/>
                <a:round/>
              </a:ln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0" y="-38100"/>
                <a:ext cx="479193" cy="3663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00" id="100"/>
            <p:cNvSpPr txBox="true"/>
            <p:nvPr/>
          </p:nvSpPr>
          <p:spPr>
            <a:xfrm rot="0">
              <a:off x="0" y="232396"/>
              <a:ext cx="1425620" cy="475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该死的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1616154" y="6396506"/>
            <a:ext cx="1071761" cy="734067"/>
            <a:chOff x="0" y="0"/>
            <a:chExt cx="479193" cy="328208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479193" cy="328208"/>
            </a:xfrm>
            <a:custGeom>
              <a:avLst/>
              <a:gdLst/>
              <a:ahLst/>
              <a:cxnLst/>
              <a:rect r="r" b="b" t="t" l="l"/>
              <a:pathLst>
                <a:path h="328208" w="479193">
                  <a:moveTo>
                    <a:pt x="164104" y="0"/>
                  </a:moveTo>
                  <a:lnTo>
                    <a:pt x="315090" y="0"/>
                  </a:lnTo>
                  <a:cubicBezTo>
                    <a:pt x="405722" y="0"/>
                    <a:pt x="479193" y="73472"/>
                    <a:pt x="479193" y="164104"/>
                  </a:cubicBezTo>
                  <a:lnTo>
                    <a:pt x="479193" y="164104"/>
                  </a:lnTo>
                  <a:cubicBezTo>
                    <a:pt x="479193" y="207627"/>
                    <a:pt x="461904" y="249367"/>
                    <a:pt x="431129" y="280143"/>
                  </a:cubicBezTo>
                  <a:cubicBezTo>
                    <a:pt x="400353" y="310918"/>
                    <a:pt x="358613" y="328208"/>
                    <a:pt x="315090" y="328208"/>
                  </a:cubicBezTo>
                  <a:lnTo>
                    <a:pt x="164104" y="328208"/>
                  </a:lnTo>
                  <a:cubicBezTo>
                    <a:pt x="73472" y="328208"/>
                    <a:pt x="0" y="254736"/>
                    <a:pt x="0" y="164104"/>
                  </a:cubicBezTo>
                  <a:lnTo>
                    <a:pt x="0" y="164104"/>
                  </a:lnTo>
                  <a:cubicBezTo>
                    <a:pt x="0" y="73472"/>
                    <a:pt x="73472" y="0"/>
                    <a:pt x="164104" y="0"/>
                  </a:cubicBezTo>
                  <a:close/>
                </a:path>
              </a:pathLst>
            </a:custGeom>
            <a:solidFill>
              <a:srgbClr val="EFE9D6">
                <a:alpha val="69804"/>
              </a:srgbClr>
            </a:solidFill>
            <a:ln w="19050" cap="rnd">
              <a:solidFill>
                <a:srgbClr val="866255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03" id="103"/>
            <p:cNvSpPr txBox="true"/>
            <p:nvPr/>
          </p:nvSpPr>
          <p:spPr>
            <a:xfrm>
              <a:off x="0" y="-47625"/>
              <a:ext cx="479193" cy="375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>
                      <a:alpha val="69804"/>
                    </a:srgbClr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X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1616154" y="7712227"/>
            <a:ext cx="1071761" cy="734067"/>
            <a:chOff x="0" y="0"/>
            <a:chExt cx="479193" cy="32820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479193" cy="328208"/>
            </a:xfrm>
            <a:custGeom>
              <a:avLst/>
              <a:gdLst/>
              <a:ahLst/>
              <a:cxnLst/>
              <a:rect r="r" b="b" t="t" l="l"/>
              <a:pathLst>
                <a:path h="328208" w="479193">
                  <a:moveTo>
                    <a:pt x="164104" y="0"/>
                  </a:moveTo>
                  <a:lnTo>
                    <a:pt x="315090" y="0"/>
                  </a:lnTo>
                  <a:cubicBezTo>
                    <a:pt x="405722" y="0"/>
                    <a:pt x="479193" y="73472"/>
                    <a:pt x="479193" y="164104"/>
                  </a:cubicBezTo>
                  <a:lnTo>
                    <a:pt x="479193" y="164104"/>
                  </a:lnTo>
                  <a:cubicBezTo>
                    <a:pt x="479193" y="207627"/>
                    <a:pt x="461904" y="249367"/>
                    <a:pt x="431129" y="280143"/>
                  </a:cubicBezTo>
                  <a:cubicBezTo>
                    <a:pt x="400353" y="310918"/>
                    <a:pt x="358613" y="328208"/>
                    <a:pt x="315090" y="328208"/>
                  </a:cubicBezTo>
                  <a:lnTo>
                    <a:pt x="164104" y="328208"/>
                  </a:lnTo>
                  <a:cubicBezTo>
                    <a:pt x="73472" y="328208"/>
                    <a:pt x="0" y="254736"/>
                    <a:pt x="0" y="164104"/>
                  </a:cubicBezTo>
                  <a:lnTo>
                    <a:pt x="0" y="164104"/>
                  </a:lnTo>
                  <a:cubicBezTo>
                    <a:pt x="0" y="73472"/>
                    <a:pt x="73472" y="0"/>
                    <a:pt x="164104" y="0"/>
                  </a:cubicBezTo>
                  <a:close/>
                </a:path>
              </a:pathLst>
            </a:custGeom>
            <a:solidFill>
              <a:srgbClr val="EFE9D6">
                <a:alpha val="69804"/>
              </a:srgbClr>
            </a:solidFill>
            <a:ln w="19050" cap="rnd">
              <a:solidFill>
                <a:srgbClr val="866255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47625"/>
              <a:ext cx="479193" cy="375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>
                      <a:alpha val="69804"/>
                    </a:srgbClr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X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11616154" y="8999901"/>
            <a:ext cx="1071761" cy="734067"/>
            <a:chOff x="0" y="0"/>
            <a:chExt cx="479193" cy="328208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479193" cy="328208"/>
            </a:xfrm>
            <a:custGeom>
              <a:avLst/>
              <a:gdLst/>
              <a:ahLst/>
              <a:cxnLst/>
              <a:rect r="r" b="b" t="t" l="l"/>
              <a:pathLst>
                <a:path h="328208" w="479193">
                  <a:moveTo>
                    <a:pt x="164104" y="0"/>
                  </a:moveTo>
                  <a:lnTo>
                    <a:pt x="315090" y="0"/>
                  </a:lnTo>
                  <a:cubicBezTo>
                    <a:pt x="405722" y="0"/>
                    <a:pt x="479193" y="73472"/>
                    <a:pt x="479193" y="164104"/>
                  </a:cubicBezTo>
                  <a:lnTo>
                    <a:pt x="479193" y="164104"/>
                  </a:lnTo>
                  <a:cubicBezTo>
                    <a:pt x="479193" y="207627"/>
                    <a:pt x="461904" y="249367"/>
                    <a:pt x="431129" y="280143"/>
                  </a:cubicBezTo>
                  <a:cubicBezTo>
                    <a:pt x="400353" y="310918"/>
                    <a:pt x="358613" y="328208"/>
                    <a:pt x="315090" y="328208"/>
                  </a:cubicBezTo>
                  <a:lnTo>
                    <a:pt x="164104" y="328208"/>
                  </a:lnTo>
                  <a:cubicBezTo>
                    <a:pt x="73472" y="328208"/>
                    <a:pt x="0" y="254736"/>
                    <a:pt x="0" y="164104"/>
                  </a:cubicBezTo>
                  <a:lnTo>
                    <a:pt x="0" y="164104"/>
                  </a:lnTo>
                  <a:cubicBezTo>
                    <a:pt x="0" y="73472"/>
                    <a:pt x="73472" y="0"/>
                    <a:pt x="164104" y="0"/>
                  </a:cubicBezTo>
                  <a:close/>
                </a:path>
              </a:pathLst>
            </a:custGeom>
            <a:solidFill>
              <a:srgbClr val="EFE9D6">
                <a:alpha val="69804"/>
              </a:srgbClr>
            </a:solidFill>
            <a:ln w="19050" cap="rnd">
              <a:solidFill>
                <a:srgbClr val="866255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09" id="109"/>
            <p:cNvSpPr txBox="true"/>
            <p:nvPr/>
          </p:nvSpPr>
          <p:spPr>
            <a:xfrm>
              <a:off x="0" y="-47625"/>
              <a:ext cx="479193" cy="375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>
                      <a:alpha val="69804"/>
                    </a:srgbClr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X</a:t>
              </a:r>
            </a:p>
          </p:txBody>
        </p:sp>
      </p:grpSp>
      <p:sp>
        <p:nvSpPr>
          <p:cNvPr name="TextBox 110" id="110"/>
          <p:cNvSpPr txBox="true"/>
          <p:nvPr/>
        </p:nvSpPr>
        <p:spPr>
          <a:xfrm rot="0">
            <a:off x="11661862" y="3178956"/>
            <a:ext cx="979727" cy="32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Clean text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1700035" y="4493034"/>
            <a:ext cx="848966" cy="32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Tokenize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0021015" y="5933927"/>
            <a:ext cx="2620574" cy="32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Remove non-English words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0804382" y="7232184"/>
            <a:ext cx="1837207" cy="32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Remove stopwords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1602266" y="8530441"/>
            <a:ext cx="1039323" cy="32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Lemmatize</a:t>
            </a:r>
          </a:p>
        </p:txBody>
      </p:sp>
      <p:sp>
        <p:nvSpPr>
          <p:cNvPr name="AutoShape 115" id="115"/>
          <p:cNvSpPr/>
          <p:nvPr/>
        </p:nvSpPr>
        <p:spPr>
          <a:xfrm>
            <a:off x="5655118" y="3362880"/>
            <a:ext cx="600674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6" id="116"/>
          <p:cNvSpPr/>
          <p:nvPr/>
        </p:nvSpPr>
        <p:spPr>
          <a:xfrm>
            <a:off x="5655118" y="4676958"/>
            <a:ext cx="6044917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7" id="117"/>
          <p:cNvSpPr/>
          <p:nvPr/>
        </p:nvSpPr>
        <p:spPr>
          <a:xfrm>
            <a:off x="5655118" y="6117851"/>
            <a:ext cx="4365897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8" id="118"/>
          <p:cNvSpPr/>
          <p:nvPr/>
        </p:nvSpPr>
        <p:spPr>
          <a:xfrm>
            <a:off x="5655118" y="7416108"/>
            <a:ext cx="514926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9" id="119"/>
          <p:cNvSpPr/>
          <p:nvPr/>
        </p:nvSpPr>
        <p:spPr>
          <a:xfrm>
            <a:off x="5655118" y="8714365"/>
            <a:ext cx="5947148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32784" y="706419"/>
            <a:ext cx="8622432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Feature Extraction (Embedding)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2139" y="3044661"/>
            <a:ext cx="7999619" cy="4836359"/>
            <a:chOff x="0" y="0"/>
            <a:chExt cx="10666158" cy="644847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39832" y="0"/>
              <a:ext cx="9186495" cy="6448479"/>
              <a:chOff x="0" y="0"/>
              <a:chExt cx="2002128" cy="14053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02128" cy="1405398"/>
              </a:xfrm>
              <a:custGeom>
                <a:avLst/>
                <a:gdLst/>
                <a:ahLst/>
                <a:cxnLst/>
                <a:rect r="r" b="b" t="t" l="l"/>
                <a:pathLst>
                  <a:path h="1405398" w="2002128">
                    <a:moveTo>
                      <a:pt x="51940" y="0"/>
                    </a:moveTo>
                    <a:lnTo>
                      <a:pt x="1950188" y="0"/>
                    </a:lnTo>
                    <a:cubicBezTo>
                      <a:pt x="1978873" y="0"/>
                      <a:pt x="2002128" y="23254"/>
                      <a:pt x="2002128" y="51940"/>
                    </a:cubicBezTo>
                    <a:lnTo>
                      <a:pt x="2002128" y="1353458"/>
                    </a:lnTo>
                    <a:cubicBezTo>
                      <a:pt x="2002128" y="1382143"/>
                      <a:pt x="1978873" y="1405398"/>
                      <a:pt x="1950188" y="1405398"/>
                    </a:cubicBezTo>
                    <a:lnTo>
                      <a:pt x="51940" y="1405398"/>
                    </a:lnTo>
                    <a:cubicBezTo>
                      <a:pt x="23254" y="1405398"/>
                      <a:pt x="0" y="1382143"/>
                      <a:pt x="0" y="1353458"/>
                    </a:cubicBezTo>
                    <a:lnTo>
                      <a:pt x="0" y="51940"/>
                    </a:lnTo>
                    <a:cubicBezTo>
                      <a:pt x="0" y="23254"/>
                      <a:pt x="23254" y="0"/>
                      <a:pt x="51940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w="38100" cap="rnd">
                <a:solidFill>
                  <a:srgbClr val="A39B76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002128" cy="1453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943984" y="2050695"/>
              <a:ext cx="8897313" cy="3549933"/>
            </a:xfrm>
            <a:custGeom>
              <a:avLst/>
              <a:gdLst/>
              <a:ahLst/>
              <a:cxnLst/>
              <a:rect r="r" b="b" t="t" l="l"/>
              <a:pathLst>
                <a:path h="3549933" w="8897313">
                  <a:moveTo>
                    <a:pt x="0" y="0"/>
                  </a:moveTo>
                  <a:lnTo>
                    <a:pt x="8897312" y="0"/>
                  </a:lnTo>
                  <a:lnTo>
                    <a:pt x="8897312" y="3549933"/>
                  </a:lnTo>
                  <a:lnTo>
                    <a:pt x="0" y="3549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0609" t="0" r="-927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76827" y="580414"/>
              <a:ext cx="7312504" cy="845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3806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TF-IDF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369429" y="3044661"/>
            <a:ext cx="6889871" cy="4836359"/>
            <a:chOff x="0" y="0"/>
            <a:chExt cx="9186495" cy="644847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86495" cy="6448479"/>
              <a:chOff x="0" y="0"/>
              <a:chExt cx="2002128" cy="140539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02128" cy="1405398"/>
              </a:xfrm>
              <a:custGeom>
                <a:avLst/>
                <a:gdLst/>
                <a:ahLst/>
                <a:cxnLst/>
                <a:rect r="r" b="b" t="t" l="l"/>
                <a:pathLst>
                  <a:path h="1405398" w="2002128">
                    <a:moveTo>
                      <a:pt x="51940" y="0"/>
                    </a:moveTo>
                    <a:lnTo>
                      <a:pt x="1950188" y="0"/>
                    </a:lnTo>
                    <a:cubicBezTo>
                      <a:pt x="1978873" y="0"/>
                      <a:pt x="2002128" y="23254"/>
                      <a:pt x="2002128" y="51940"/>
                    </a:cubicBezTo>
                    <a:lnTo>
                      <a:pt x="2002128" y="1353458"/>
                    </a:lnTo>
                    <a:cubicBezTo>
                      <a:pt x="2002128" y="1382143"/>
                      <a:pt x="1978873" y="1405398"/>
                      <a:pt x="1950188" y="1405398"/>
                    </a:cubicBezTo>
                    <a:lnTo>
                      <a:pt x="51940" y="1405398"/>
                    </a:lnTo>
                    <a:cubicBezTo>
                      <a:pt x="23254" y="1405398"/>
                      <a:pt x="0" y="1382143"/>
                      <a:pt x="0" y="1353458"/>
                    </a:cubicBezTo>
                    <a:lnTo>
                      <a:pt x="0" y="51940"/>
                    </a:lnTo>
                    <a:cubicBezTo>
                      <a:pt x="0" y="23254"/>
                      <a:pt x="23254" y="0"/>
                      <a:pt x="51940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w="38100" cap="rnd">
                <a:solidFill>
                  <a:srgbClr val="A39B76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2002128" cy="14530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858094" y="1703841"/>
              <a:ext cx="5470306" cy="3162521"/>
            </a:xfrm>
            <a:custGeom>
              <a:avLst/>
              <a:gdLst/>
              <a:ahLst/>
              <a:cxnLst/>
              <a:rect r="r" b="b" t="t" l="l"/>
              <a:pathLst>
                <a:path h="3162521" w="5470306">
                  <a:moveTo>
                    <a:pt x="0" y="0"/>
                  </a:moveTo>
                  <a:lnTo>
                    <a:pt x="5470307" y="0"/>
                  </a:lnTo>
                  <a:lnTo>
                    <a:pt x="5470307" y="3162521"/>
                  </a:lnTo>
                  <a:lnTo>
                    <a:pt x="0" y="316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936995" y="580414"/>
              <a:ext cx="7312504" cy="845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3806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SENTENCE TRANSFORMER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936995" y="5145846"/>
              <a:ext cx="7312504" cy="871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4"/>
                </a:lnSpc>
              </a:pPr>
              <a:r>
                <a:rPr lang="en-US" sz="1903">
                  <a:solidFill>
                    <a:srgbClr val="473821"/>
                  </a:solidFill>
                  <a:latin typeface="Chau Philomene Italics"/>
                  <a:ea typeface="Chau Philomene Italics"/>
                  <a:cs typeface="Chau Philomene Italics"/>
                  <a:sym typeface="Chau Philomene Italics"/>
                </a:rPr>
                <a:t>SBERT use siamese and triplet network structures to derive semantically meaningful sentence embeddings.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3970" y="4470971"/>
            <a:ext cx="2380059" cy="178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&lt; 5%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62" t="0" r="-22477" b="-7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32784" y="706419"/>
            <a:ext cx="8622432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Dimensionality Reduction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076" y="2800814"/>
            <a:ext cx="6840169" cy="5447797"/>
            <a:chOff x="0" y="0"/>
            <a:chExt cx="9120225" cy="726372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120225" cy="7263729"/>
              <a:chOff x="0" y="0"/>
              <a:chExt cx="2002128" cy="159457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02128" cy="1594578"/>
              </a:xfrm>
              <a:custGeom>
                <a:avLst/>
                <a:gdLst/>
                <a:ahLst/>
                <a:cxnLst/>
                <a:rect r="r" b="b" t="t" l="l"/>
                <a:pathLst>
                  <a:path h="1594578" w="2002128">
                    <a:moveTo>
                      <a:pt x="51940" y="0"/>
                    </a:moveTo>
                    <a:lnTo>
                      <a:pt x="1950188" y="0"/>
                    </a:lnTo>
                    <a:cubicBezTo>
                      <a:pt x="1978873" y="0"/>
                      <a:pt x="2002128" y="23254"/>
                      <a:pt x="2002128" y="51940"/>
                    </a:cubicBezTo>
                    <a:lnTo>
                      <a:pt x="2002128" y="1542638"/>
                    </a:lnTo>
                    <a:cubicBezTo>
                      <a:pt x="2002128" y="1571324"/>
                      <a:pt x="1978873" y="1594578"/>
                      <a:pt x="1950188" y="1594578"/>
                    </a:cubicBezTo>
                    <a:lnTo>
                      <a:pt x="51940" y="1594578"/>
                    </a:lnTo>
                    <a:cubicBezTo>
                      <a:pt x="23254" y="1594578"/>
                      <a:pt x="0" y="1571324"/>
                      <a:pt x="0" y="1542638"/>
                    </a:cubicBezTo>
                    <a:lnTo>
                      <a:pt x="0" y="51940"/>
                    </a:lnTo>
                    <a:cubicBezTo>
                      <a:pt x="0" y="23254"/>
                      <a:pt x="23254" y="0"/>
                      <a:pt x="51940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w="38100" cap="rnd">
                <a:solidFill>
                  <a:srgbClr val="A39B76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002128" cy="16422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190632" y="1862706"/>
              <a:ext cx="4738960" cy="3538318"/>
            </a:xfrm>
            <a:custGeom>
              <a:avLst/>
              <a:gdLst/>
              <a:ahLst/>
              <a:cxnLst/>
              <a:rect r="r" b="b" t="t" l="l"/>
              <a:pathLst>
                <a:path h="3538318" w="4738960">
                  <a:moveTo>
                    <a:pt x="0" y="0"/>
                  </a:moveTo>
                  <a:lnTo>
                    <a:pt x="4738961" y="0"/>
                  </a:lnTo>
                  <a:lnTo>
                    <a:pt x="4738961" y="3538318"/>
                  </a:lnTo>
                  <a:lnTo>
                    <a:pt x="0" y="3538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930236" y="668481"/>
              <a:ext cx="7259753" cy="830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0"/>
                </a:lnSpc>
                <a:spcBef>
                  <a:spcPct val="0"/>
                </a:spcBef>
              </a:pPr>
              <a:r>
                <a:rPr lang="en-US" sz="3779" strike="noStrike" u="none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PCA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30236" y="5920388"/>
              <a:ext cx="7259753" cy="86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5"/>
                </a:lnSpc>
              </a:pPr>
              <a:r>
                <a:rPr lang="en-US" sz="1889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The input data is centered but not scaled for each feature before applying the SVD.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419131" y="2800814"/>
            <a:ext cx="6840169" cy="5447797"/>
            <a:chOff x="0" y="0"/>
            <a:chExt cx="9120225" cy="726372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120225" cy="7263729"/>
              <a:chOff x="0" y="0"/>
              <a:chExt cx="2002128" cy="159457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02128" cy="1594578"/>
              </a:xfrm>
              <a:custGeom>
                <a:avLst/>
                <a:gdLst/>
                <a:ahLst/>
                <a:cxnLst/>
                <a:rect r="r" b="b" t="t" l="l"/>
                <a:pathLst>
                  <a:path h="1594578" w="2002128">
                    <a:moveTo>
                      <a:pt x="51940" y="0"/>
                    </a:moveTo>
                    <a:lnTo>
                      <a:pt x="1950188" y="0"/>
                    </a:lnTo>
                    <a:cubicBezTo>
                      <a:pt x="1978873" y="0"/>
                      <a:pt x="2002128" y="23254"/>
                      <a:pt x="2002128" y="51940"/>
                    </a:cubicBezTo>
                    <a:lnTo>
                      <a:pt x="2002128" y="1542638"/>
                    </a:lnTo>
                    <a:cubicBezTo>
                      <a:pt x="2002128" y="1571324"/>
                      <a:pt x="1978873" y="1594578"/>
                      <a:pt x="1950188" y="1594578"/>
                    </a:cubicBezTo>
                    <a:lnTo>
                      <a:pt x="51940" y="1594578"/>
                    </a:lnTo>
                    <a:cubicBezTo>
                      <a:pt x="23254" y="1594578"/>
                      <a:pt x="0" y="1571324"/>
                      <a:pt x="0" y="1542638"/>
                    </a:cubicBezTo>
                    <a:lnTo>
                      <a:pt x="0" y="51940"/>
                    </a:lnTo>
                    <a:cubicBezTo>
                      <a:pt x="0" y="23254"/>
                      <a:pt x="23254" y="0"/>
                      <a:pt x="51940" y="0"/>
                    </a:cubicBezTo>
                    <a:close/>
                  </a:path>
                </a:pathLst>
              </a:custGeom>
              <a:solidFill>
                <a:srgbClr val="EFE9D6">
                  <a:alpha val="49804"/>
                </a:srgbClr>
              </a:solidFill>
              <a:ln w="38100" cap="rnd">
                <a:solidFill>
                  <a:srgbClr val="A39B76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2002128" cy="16422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51731" y="1858095"/>
              <a:ext cx="8216764" cy="3454993"/>
            </a:xfrm>
            <a:custGeom>
              <a:avLst/>
              <a:gdLst/>
              <a:ahLst/>
              <a:cxnLst/>
              <a:rect r="r" b="b" t="t" l="l"/>
              <a:pathLst>
                <a:path h="3454993" w="8216764">
                  <a:moveTo>
                    <a:pt x="0" y="0"/>
                  </a:moveTo>
                  <a:lnTo>
                    <a:pt x="8216763" y="0"/>
                  </a:lnTo>
                  <a:lnTo>
                    <a:pt x="8216763" y="3454993"/>
                  </a:lnTo>
                  <a:lnTo>
                    <a:pt x="0" y="3454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242" t="-47360" r="-21555" b="-18351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930236" y="668481"/>
              <a:ext cx="7259753" cy="830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90"/>
                </a:lnSpc>
              </a:pPr>
              <a:r>
                <a:rPr lang="en-US" sz="3779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TRUNCATED SVD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30236" y="5920388"/>
              <a:ext cx="7259753" cy="86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5"/>
                </a:lnSpc>
              </a:pPr>
              <a:r>
                <a:rPr lang="en-US" sz="1889">
                  <a:solidFill>
                    <a:srgbClr val="473821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Do not center the data before computing singular value decomposition to work efficiently with sparse matrices.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926229" y="4532843"/>
            <a:ext cx="2435542" cy="178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&lt; 3%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055" t="0" r="-51235" b="-337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13930" y="2318498"/>
            <a:ext cx="14260141" cy="5057979"/>
            <a:chOff x="0" y="0"/>
            <a:chExt cx="4068965" cy="14432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8965" cy="1443235"/>
            </a:xfrm>
            <a:custGeom>
              <a:avLst/>
              <a:gdLst/>
              <a:ahLst/>
              <a:cxnLst/>
              <a:rect r="r" b="b" t="t" l="l"/>
              <a:pathLst>
                <a:path h="1443235" w="4068965">
                  <a:moveTo>
                    <a:pt x="27688" y="0"/>
                  </a:moveTo>
                  <a:lnTo>
                    <a:pt x="4041277" y="0"/>
                  </a:lnTo>
                  <a:cubicBezTo>
                    <a:pt x="4048620" y="0"/>
                    <a:pt x="4055663" y="2917"/>
                    <a:pt x="4060855" y="8110"/>
                  </a:cubicBezTo>
                  <a:cubicBezTo>
                    <a:pt x="4066048" y="13302"/>
                    <a:pt x="4068965" y="20345"/>
                    <a:pt x="4068965" y="27688"/>
                  </a:cubicBezTo>
                  <a:lnTo>
                    <a:pt x="4068965" y="1415547"/>
                  </a:lnTo>
                  <a:cubicBezTo>
                    <a:pt x="4068965" y="1422891"/>
                    <a:pt x="4066048" y="1429933"/>
                    <a:pt x="4060855" y="1435126"/>
                  </a:cubicBezTo>
                  <a:cubicBezTo>
                    <a:pt x="4055663" y="1440318"/>
                    <a:pt x="4048620" y="1443235"/>
                    <a:pt x="4041277" y="1443235"/>
                  </a:cubicBezTo>
                  <a:lnTo>
                    <a:pt x="27688" y="1443235"/>
                  </a:lnTo>
                  <a:cubicBezTo>
                    <a:pt x="20345" y="1443235"/>
                    <a:pt x="13302" y="1440318"/>
                    <a:pt x="8110" y="1435126"/>
                  </a:cubicBezTo>
                  <a:cubicBezTo>
                    <a:pt x="2917" y="1429933"/>
                    <a:pt x="0" y="1422891"/>
                    <a:pt x="0" y="1415547"/>
                  </a:cubicBezTo>
                  <a:lnTo>
                    <a:pt x="0" y="27688"/>
                  </a:lnTo>
                  <a:cubicBezTo>
                    <a:pt x="0" y="20345"/>
                    <a:pt x="2917" y="13302"/>
                    <a:pt x="8110" y="8110"/>
                  </a:cubicBezTo>
                  <a:cubicBezTo>
                    <a:pt x="13302" y="2917"/>
                    <a:pt x="20345" y="0"/>
                    <a:pt x="27688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068965" cy="1490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60014" y="2559786"/>
            <a:ext cx="13767972" cy="4518777"/>
            <a:chOff x="0" y="0"/>
            <a:chExt cx="2310900" cy="758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0900" cy="758459"/>
            </a:xfrm>
            <a:custGeom>
              <a:avLst/>
              <a:gdLst/>
              <a:ahLst/>
              <a:cxnLst/>
              <a:rect r="r" b="b" t="t" l="l"/>
              <a:pathLst>
                <a:path h="758459" w="2310900">
                  <a:moveTo>
                    <a:pt x="12933" y="0"/>
                  </a:moveTo>
                  <a:lnTo>
                    <a:pt x="2297967" y="0"/>
                  </a:lnTo>
                  <a:cubicBezTo>
                    <a:pt x="2305110" y="0"/>
                    <a:pt x="2310900" y="5790"/>
                    <a:pt x="2310900" y="12933"/>
                  </a:cubicBezTo>
                  <a:lnTo>
                    <a:pt x="2310900" y="745526"/>
                  </a:lnTo>
                  <a:cubicBezTo>
                    <a:pt x="2310900" y="752669"/>
                    <a:pt x="2305110" y="758459"/>
                    <a:pt x="2297967" y="758459"/>
                  </a:cubicBezTo>
                  <a:lnTo>
                    <a:pt x="12933" y="758459"/>
                  </a:lnTo>
                  <a:cubicBezTo>
                    <a:pt x="5790" y="758459"/>
                    <a:pt x="0" y="752669"/>
                    <a:pt x="0" y="745526"/>
                  </a:cubicBezTo>
                  <a:lnTo>
                    <a:pt x="0" y="12933"/>
                  </a:lnTo>
                  <a:cubicBezTo>
                    <a:pt x="0" y="5790"/>
                    <a:pt x="5790" y="0"/>
                    <a:pt x="12933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247" r="0" b="-224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Data Visualization (unigram)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0014" y="7624128"/>
            <a:ext cx="1376797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Visualize and analyze data to identify features and correlations in high-dimensional space. Our target is to minimize the distance between relevant data and vice versa.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055" t="0" r="-51235" b="-337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31982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579963" y="260315"/>
            <a:ext cx="3388214" cy="3320450"/>
          </a:xfrm>
          <a:custGeom>
            <a:avLst/>
            <a:gdLst/>
            <a:ahLst/>
            <a:cxnLst/>
            <a:rect r="r" b="b" t="t" l="l"/>
            <a:pathLst>
              <a:path h="3320450" w="3388214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54299" y="2361622"/>
            <a:ext cx="13773687" cy="5057979"/>
            <a:chOff x="0" y="0"/>
            <a:chExt cx="3930161" cy="14432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30161" cy="1443235"/>
            </a:xfrm>
            <a:custGeom>
              <a:avLst/>
              <a:gdLst/>
              <a:ahLst/>
              <a:cxnLst/>
              <a:rect r="r" b="b" t="t" l="l"/>
              <a:pathLst>
                <a:path h="1443235" w="3930161">
                  <a:moveTo>
                    <a:pt x="28666" y="0"/>
                  </a:moveTo>
                  <a:lnTo>
                    <a:pt x="3901495" y="0"/>
                  </a:lnTo>
                  <a:cubicBezTo>
                    <a:pt x="3909097" y="0"/>
                    <a:pt x="3916389" y="3020"/>
                    <a:pt x="3921765" y="8396"/>
                  </a:cubicBezTo>
                  <a:cubicBezTo>
                    <a:pt x="3927141" y="13772"/>
                    <a:pt x="3930161" y="21063"/>
                    <a:pt x="3930161" y="28666"/>
                  </a:cubicBezTo>
                  <a:lnTo>
                    <a:pt x="3930161" y="1414569"/>
                  </a:lnTo>
                  <a:cubicBezTo>
                    <a:pt x="3930161" y="1430401"/>
                    <a:pt x="3917327" y="1443235"/>
                    <a:pt x="3901495" y="1443235"/>
                  </a:cubicBezTo>
                  <a:lnTo>
                    <a:pt x="28666" y="1443235"/>
                  </a:lnTo>
                  <a:cubicBezTo>
                    <a:pt x="12834" y="1443235"/>
                    <a:pt x="0" y="1430401"/>
                    <a:pt x="0" y="1414569"/>
                  </a:cubicBezTo>
                  <a:lnTo>
                    <a:pt x="0" y="28666"/>
                  </a:lnTo>
                  <a:cubicBezTo>
                    <a:pt x="0" y="12834"/>
                    <a:pt x="12834" y="0"/>
                    <a:pt x="28666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30161" cy="1490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00384" y="2602909"/>
            <a:ext cx="13262060" cy="4518777"/>
            <a:chOff x="0" y="0"/>
            <a:chExt cx="2225985" cy="758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25985" cy="758459"/>
            </a:xfrm>
            <a:custGeom>
              <a:avLst/>
              <a:gdLst/>
              <a:ahLst/>
              <a:cxnLst/>
              <a:rect r="r" b="b" t="t" l="l"/>
              <a:pathLst>
                <a:path h="758459" w="2225985">
                  <a:moveTo>
                    <a:pt x="13427" y="0"/>
                  </a:moveTo>
                  <a:lnTo>
                    <a:pt x="2212558" y="0"/>
                  </a:lnTo>
                  <a:cubicBezTo>
                    <a:pt x="2219973" y="0"/>
                    <a:pt x="2225985" y="6011"/>
                    <a:pt x="2225985" y="13427"/>
                  </a:cubicBezTo>
                  <a:lnTo>
                    <a:pt x="2225985" y="745032"/>
                  </a:lnTo>
                  <a:cubicBezTo>
                    <a:pt x="2225985" y="748593"/>
                    <a:pt x="2224570" y="752008"/>
                    <a:pt x="2222052" y="754526"/>
                  </a:cubicBezTo>
                  <a:cubicBezTo>
                    <a:pt x="2219534" y="757044"/>
                    <a:pt x="2216119" y="758459"/>
                    <a:pt x="2212558" y="758459"/>
                  </a:cubicBezTo>
                  <a:lnTo>
                    <a:pt x="13427" y="758459"/>
                  </a:lnTo>
                  <a:cubicBezTo>
                    <a:pt x="9866" y="758459"/>
                    <a:pt x="6451" y="757044"/>
                    <a:pt x="3933" y="754526"/>
                  </a:cubicBezTo>
                  <a:cubicBezTo>
                    <a:pt x="1415" y="752008"/>
                    <a:pt x="0" y="748593"/>
                    <a:pt x="0" y="745032"/>
                  </a:cubicBezTo>
                  <a:lnTo>
                    <a:pt x="0" y="13427"/>
                  </a:lnTo>
                  <a:cubicBezTo>
                    <a:pt x="0" y="9866"/>
                    <a:pt x="1415" y="6451"/>
                    <a:pt x="3933" y="3933"/>
                  </a:cubicBezTo>
                  <a:cubicBezTo>
                    <a:pt x="6451" y="1415"/>
                    <a:pt x="9866" y="0"/>
                    <a:pt x="13427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651" r="0" b="-4555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601620" y="895350"/>
            <a:ext cx="908476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6999" spc="76">
                <a:solidFill>
                  <a:srgbClr val="473821"/>
                </a:solidFill>
                <a:latin typeface="Handelson One"/>
                <a:ea typeface="Handelson One"/>
                <a:cs typeface="Handelson One"/>
                <a:sym typeface="Handelson One"/>
              </a:rPr>
              <a:t>Data Visualization (n-gram)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0014" y="7624128"/>
            <a:ext cx="1376797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Detect keywords that account for a high proportion of the data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473821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and issues such as data imbalance, inconsistency data, noise,...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DAGNPXx2fSU</dc:identifier>
  <dcterms:modified xsi:type="dcterms:W3CDTF">2011-08-01T06:04:30Z</dcterms:modified>
  <cp:revision>1</cp:revision>
  <dc:title>Clustering and Auto-labeling Cyberbullying in Youtube Comments</dc:title>
</cp:coreProperties>
</file>