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621" r:id="rId2"/>
    <p:sldId id="729" r:id="rId3"/>
    <p:sldId id="731" r:id="rId4"/>
    <p:sldId id="732" r:id="rId5"/>
    <p:sldId id="733" r:id="rId6"/>
    <p:sldId id="736" r:id="rId7"/>
    <p:sldId id="737" r:id="rId8"/>
    <p:sldId id="734" r:id="rId9"/>
    <p:sldId id="735" r:id="rId10"/>
    <p:sldId id="718" r:id="rId11"/>
    <p:sldId id="719" r:id="rId12"/>
    <p:sldId id="727" r:id="rId13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5D3"/>
    <a:srgbClr val="DADCEE"/>
    <a:srgbClr val="485275"/>
    <a:srgbClr val="1E2377"/>
    <a:srgbClr val="181C62"/>
    <a:srgbClr val="763F8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63" y="2735"/>
      </p:cViewPr>
      <p:guideLst>
        <p:guide orient="horz" pos="278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DA73F-FE32-4C7A-A1A9-99044E5C5831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37734-671B-4C54-8EE0-CE0853A953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3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2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jpeg"/><Relationship Id="rId4" Type="http://schemas.openxmlformats.org/officeDocument/2006/relationships/image" Target="../media/image2.sv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9144000" cy="900000"/>
          </a:xfrm>
          <a:prstGeom prst="rect">
            <a:avLst/>
          </a:prstGeom>
          <a:solidFill>
            <a:srgbClr val="1E2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kern="0" baseline="0" noProof="0">
              <a:ln>
                <a:noFill/>
              </a:ln>
              <a:solidFill>
                <a:srgbClr val="763F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635" y="4783700"/>
            <a:ext cx="9144000" cy="360000"/>
          </a:xfrm>
          <a:prstGeom prst="rect">
            <a:avLst/>
          </a:prstGeom>
          <a:solidFill>
            <a:srgbClr val="1E2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kern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7285" y="2073910"/>
            <a:ext cx="6868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kern="0" baseline="0" noProof="0" dirty="0" err="1">
                <a:ln>
                  <a:noFill/>
                </a:ln>
                <a:solidFill>
                  <a:srgbClr val="485275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WavBriVL</a:t>
            </a:r>
            <a:r>
              <a:rPr kumimoji="0" lang="en-US" altLang="zh-CN" sz="1600" kern="0" baseline="0" noProof="0" dirty="0">
                <a:ln>
                  <a:noFill/>
                </a:ln>
                <a:solidFill>
                  <a:srgbClr val="485275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Learning Robust Audio Representations from </a:t>
            </a:r>
            <a:r>
              <a:rPr kumimoji="0" lang="en-US" altLang="zh-CN" sz="1600" kern="0" baseline="0" noProof="0" dirty="0" err="1">
                <a:ln>
                  <a:noFill/>
                </a:ln>
                <a:solidFill>
                  <a:srgbClr val="485275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BriVL</a:t>
            </a:r>
            <a:endParaRPr kumimoji="0" lang="zh-CN" altLang="en-US" sz="1600" kern="0" baseline="0" noProof="0" dirty="0">
              <a:ln>
                <a:noFill/>
              </a:ln>
              <a:solidFill>
                <a:srgbClr val="485275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143375" y="488315"/>
            <a:ext cx="857885" cy="857885"/>
          </a:xfrm>
          <a:prstGeom prst="ellipse">
            <a:avLst/>
          </a:prstGeom>
          <a:solidFill>
            <a:srgbClr val="1E2377"/>
          </a:solidFill>
          <a:ln w="381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416685" y="2967355"/>
            <a:ext cx="5801995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kern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汇报者：</a:t>
            </a:r>
          </a:p>
          <a:p>
            <a:pPr marL="0" marR="0" lvl="0" indent="0" algn="l" defTabSz="4572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kern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Fangsen</a:t>
            </a:r>
            <a:r>
              <a:rPr kumimoji="0" lang="en-US" altLang="zh-CN" sz="1400" b="0" i="0" kern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, Wu </a:t>
            </a:r>
            <a:r>
              <a:rPr kumimoji="0" lang="en-US" altLang="zh-CN" sz="1400" b="0" i="0" kern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Yangjian</a:t>
            </a:r>
            <a:r>
              <a:rPr kumimoji="0" lang="en-US" altLang="zh-CN" sz="1400" b="0" i="0" kern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, Bowen Gao</a:t>
            </a:r>
            <a:endParaRPr kumimoji="0" lang="zh-CN" altLang="en-US" sz="1400" b="0" i="0" kern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marR="0" lvl="0" indent="0" algn="l" defTabSz="4572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kern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汇报时间：</a:t>
            </a:r>
            <a:r>
              <a:rPr kumimoji="0" lang="en-US" altLang="zh-CN" sz="1400" b="0" i="0" kern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2022/9/18</a:t>
            </a:r>
          </a:p>
        </p:txBody>
      </p:sp>
      <p:sp>
        <p:nvSpPr>
          <p:cNvPr id="29" name="矩形 28"/>
          <p:cNvSpPr/>
          <p:nvPr/>
        </p:nvSpPr>
        <p:spPr>
          <a:xfrm>
            <a:off x="2840884" y="4241623"/>
            <a:ext cx="3462231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kern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导师：</a:t>
            </a:r>
            <a:r>
              <a:rPr lang="en-US" sz="1400" kern="0" dirty="0">
                <a:solidFill>
                  <a:srgbClr val="4852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/>
                <a:sym typeface="+mn-ea"/>
              </a:rPr>
              <a:t>Teoh </a:t>
            </a:r>
            <a:r>
              <a:rPr lang="en-US" sz="1400" kern="0" dirty="0" err="1">
                <a:solidFill>
                  <a:srgbClr val="4852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/>
                <a:sym typeface="+mn-ea"/>
              </a:rPr>
              <a:t>Teik</a:t>
            </a:r>
            <a:r>
              <a:rPr lang="en-US" sz="1400" kern="0" dirty="0">
                <a:solidFill>
                  <a:srgbClr val="4852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/>
                <a:sym typeface="+mn-ea"/>
              </a:rPr>
              <a:t> Toe</a:t>
            </a:r>
            <a:endParaRPr kumimoji="0" lang="en-US" altLang="en-US" sz="1400" b="0" i="0" kern="0" baseline="0" noProof="0" dirty="0">
              <a:ln>
                <a:noFill/>
              </a:ln>
              <a:solidFill>
                <a:srgbClr val="485275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210338" y="4176126"/>
            <a:ext cx="7258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303b333635393631393bd2f4c6b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8955" y="687705"/>
            <a:ext cx="465455" cy="4654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99705" y="250825"/>
            <a:ext cx="1131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Group7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76225" y="250190"/>
            <a:ext cx="17716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NTU AI Lab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083155" y="1490097"/>
            <a:ext cx="69789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 err="1">
                <a:solidFill>
                  <a:srgbClr val="485275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WavBriVL</a:t>
            </a:r>
            <a:r>
              <a:rPr lang="en-US" altLang="zh-CN" sz="3200" dirty="0">
                <a:solidFill>
                  <a:srgbClr val="485275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: </a:t>
            </a:r>
            <a:r>
              <a:rPr lang="zh-CN" altLang="en-US" sz="3200" dirty="0">
                <a:solidFill>
                  <a:srgbClr val="485275"/>
                </a:solidFill>
                <a:uFillTx/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从</a:t>
            </a:r>
            <a:r>
              <a:rPr lang="en-US" altLang="zh-CN" sz="3200" dirty="0" err="1">
                <a:solidFill>
                  <a:srgbClr val="485275"/>
                </a:solidFill>
                <a:uFillTx/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BriVL</a:t>
            </a:r>
            <a:r>
              <a:rPr lang="zh-CN" altLang="en-US" sz="3200" dirty="0">
                <a:solidFill>
                  <a:srgbClr val="485275"/>
                </a:solidFill>
                <a:uFillTx/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学习鲁棒音频表示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1E2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63F89"/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</a:endParaRPr>
          </a:p>
        </p:txBody>
      </p:sp>
      <p:pic>
        <p:nvPicPr>
          <p:cNvPr id="4" name="图片 3" descr="303b333635393631393bd2f4c6b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240" y="46990"/>
            <a:ext cx="271145" cy="27114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8762329" y="112724"/>
            <a:ext cx="227116" cy="139763"/>
            <a:chOff x="4738254" y="1587731"/>
            <a:chExt cx="432262" cy="241069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4738254" y="1587731"/>
              <a:ext cx="43226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4738254" y="1708265"/>
              <a:ext cx="43226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738254" y="1828800"/>
              <a:ext cx="43226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661670" y="26670"/>
            <a:ext cx="31197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附录：参考文献</a:t>
            </a:r>
            <a:r>
              <a:rPr lang="en-US" altLang="zh-CN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  Reference list</a:t>
            </a:r>
          </a:p>
        </p:txBody>
      </p:sp>
      <p:sp>
        <p:nvSpPr>
          <p:cNvPr id="15" name="矩形 14"/>
          <p:cNvSpPr/>
          <p:nvPr/>
        </p:nvSpPr>
        <p:spPr>
          <a:xfrm>
            <a:off x="546100" y="0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635" y="4783700"/>
            <a:ext cx="9144000" cy="360000"/>
          </a:xfrm>
          <a:prstGeom prst="rect">
            <a:avLst/>
          </a:prstGeom>
          <a:solidFill>
            <a:srgbClr val="1E2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5DA1A6-91F5-50E4-9985-9B42A0265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926" y="809408"/>
            <a:ext cx="6039167" cy="35966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A64CAD0-9B62-DEE7-0F1D-6AFF2AA1D8A3}"/>
              </a:ext>
            </a:extLst>
          </p:cNvPr>
          <p:cNvSpPr txBox="1"/>
          <p:nvPr/>
        </p:nvSpPr>
        <p:spPr>
          <a:xfrm>
            <a:off x="364524" y="2338905"/>
            <a:ext cx="17229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目前参考文献暂定大约</a:t>
            </a:r>
            <a:r>
              <a:rPr lang="en-US" altLang="zh-CN" dirty="0"/>
              <a:t>20</a:t>
            </a:r>
            <a:r>
              <a:rPr lang="zh-CN" altLang="en-US" dirty="0"/>
              <a:t>篇，最终希望达到</a:t>
            </a:r>
            <a:r>
              <a:rPr lang="en-US" altLang="zh-CN" dirty="0"/>
              <a:t>30</a:t>
            </a:r>
            <a:r>
              <a:rPr lang="zh-CN" altLang="en-US" dirty="0"/>
              <a:t>篇，是一个比较合适的范围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D6E3F1-A7D1-6978-25BE-F40F07E73A44}"/>
              </a:ext>
            </a:extLst>
          </p:cNvPr>
          <p:cNvSpPr txBox="1"/>
          <p:nvPr/>
        </p:nvSpPr>
        <p:spPr>
          <a:xfrm>
            <a:off x="364524" y="1037968"/>
            <a:ext cx="1722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我们通过共享</a:t>
            </a:r>
            <a:r>
              <a:rPr lang="en-US" altLang="zh-CN" dirty="0"/>
              <a:t>Excel</a:t>
            </a:r>
            <a:r>
              <a:rPr lang="zh-CN" altLang="en-US" dirty="0"/>
              <a:t>，共享研究资料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9144000" cy="1340485"/>
          </a:xfrm>
          <a:prstGeom prst="rect">
            <a:avLst/>
          </a:prstGeom>
          <a:solidFill>
            <a:srgbClr val="1E2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783700"/>
            <a:ext cx="9144000" cy="360000"/>
          </a:xfrm>
          <a:prstGeom prst="rect">
            <a:avLst/>
          </a:prstGeom>
          <a:solidFill>
            <a:srgbClr val="1E2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19300" y="2707005"/>
            <a:ext cx="5125720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spc="15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 YOU FOR YOUR CRITICISM AND CORRECTION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2066924" y="2000002"/>
            <a:ext cx="5008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kern="100" spc="200" baseline="0" noProof="0">
                <a:ln>
                  <a:noFill/>
                </a:ln>
                <a:solidFill>
                  <a:srgbClr val="4852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感谢评委老师批评指正</a:t>
            </a:r>
          </a:p>
        </p:txBody>
      </p:sp>
      <p:sp>
        <p:nvSpPr>
          <p:cNvPr id="2" name="椭圆 1"/>
          <p:cNvSpPr/>
          <p:nvPr/>
        </p:nvSpPr>
        <p:spPr>
          <a:xfrm>
            <a:off x="3913505" y="567055"/>
            <a:ext cx="1336675" cy="1336675"/>
          </a:xfrm>
          <a:prstGeom prst="ellipse">
            <a:avLst/>
          </a:prstGeom>
          <a:solidFill>
            <a:srgbClr val="1E2377"/>
          </a:solidFill>
          <a:ln w="381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219228" y="4318366"/>
            <a:ext cx="7258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8615791" y="77213"/>
            <a:ext cx="227116" cy="139763"/>
            <a:chOff x="4738254" y="1587731"/>
            <a:chExt cx="432262" cy="241069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4738254" y="1587731"/>
              <a:ext cx="43226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4738254" y="1708265"/>
              <a:ext cx="43226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738254" y="1828800"/>
              <a:ext cx="43226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 descr="303b333635393631393bd2f4c6b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9890" y="862965"/>
            <a:ext cx="744855" cy="7448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76145" y="3193415"/>
            <a:ext cx="481203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kern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汇报者：</a:t>
            </a:r>
          </a:p>
          <a:p>
            <a:pPr marL="0" marR="0" lvl="0" indent="0" algn="l" defTabSz="4572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kern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kumimoji="0" lang="en-US" altLang="zh-CN" sz="1200" b="0" i="0" kern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roup</a:t>
            </a:r>
            <a:r>
              <a:rPr kumimoji="0" lang="zh-CN" altLang="en-US" sz="1200" b="0" i="0" kern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7小组成员：</a:t>
            </a:r>
            <a:r>
              <a:rPr kumimoji="0" lang="en-US" altLang="zh-CN" sz="1200" b="0" i="0" kern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Fangsen</a:t>
            </a:r>
            <a:r>
              <a:rPr kumimoji="0" lang="en-US" altLang="zh-CN" sz="1200" b="0" i="0" kern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, Wu </a:t>
            </a:r>
            <a:r>
              <a:rPr kumimoji="0" lang="en-US" altLang="zh-CN" sz="1200" b="0" i="0" kern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Yangjian</a:t>
            </a:r>
            <a:r>
              <a:rPr kumimoji="0" lang="en-US" altLang="zh-CN" sz="1200" b="0" i="0" kern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, Bowen Gao</a:t>
            </a:r>
            <a:endParaRPr kumimoji="0" lang="zh-CN" altLang="en-US" sz="1200" b="0" i="0" kern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marR="0" lvl="0" indent="0" algn="l" defTabSz="4572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kern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汇报时间：</a:t>
            </a:r>
            <a:r>
              <a:rPr kumimoji="0" lang="en-US" altLang="zh-CN" sz="1200" b="0" i="0" kern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2022/9/18</a:t>
            </a:r>
          </a:p>
        </p:txBody>
      </p:sp>
      <p:sp>
        <p:nvSpPr>
          <p:cNvPr id="8" name="矩形 7"/>
          <p:cNvSpPr/>
          <p:nvPr/>
        </p:nvSpPr>
        <p:spPr>
          <a:xfrm>
            <a:off x="3041650" y="4356735"/>
            <a:ext cx="306133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kern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导师：</a:t>
            </a:r>
            <a:r>
              <a:rPr lang="en-US" sz="1200" kern="0" dirty="0">
                <a:solidFill>
                  <a:srgbClr val="4852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/>
                <a:sym typeface="+mn-ea"/>
              </a:rPr>
              <a:t>Teoh </a:t>
            </a:r>
            <a:r>
              <a:rPr lang="en-US" sz="1200" kern="0" dirty="0" err="1">
                <a:solidFill>
                  <a:srgbClr val="4852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/>
                <a:sym typeface="+mn-ea"/>
              </a:rPr>
              <a:t>Teik</a:t>
            </a:r>
            <a:r>
              <a:rPr lang="en-US" sz="1200" kern="0" dirty="0">
                <a:solidFill>
                  <a:srgbClr val="4852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/>
                <a:sym typeface="+mn-ea"/>
              </a:rPr>
              <a:t> Toe</a:t>
            </a:r>
            <a:endParaRPr kumimoji="0" lang="en-US" altLang="en-US" sz="1200" b="0" i="0" kern="0" baseline="0" noProof="0" dirty="0">
              <a:ln>
                <a:noFill/>
              </a:ln>
              <a:solidFill>
                <a:srgbClr val="485275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1E2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63F89"/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635" y="4783700"/>
            <a:ext cx="9144000" cy="360000"/>
          </a:xfrm>
          <a:prstGeom prst="rect">
            <a:avLst/>
          </a:prstGeom>
          <a:solidFill>
            <a:srgbClr val="1E2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0104" y="2915550"/>
            <a:ext cx="4639581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此页供复制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27710" y="29210"/>
            <a:ext cx="10680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选题背景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58340" y="29210"/>
            <a:ext cx="1575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既往不足与假设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743960" y="26035"/>
            <a:ext cx="1024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41440" y="29210"/>
            <a:ext cx="1032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812405" y="26035"/>
            <a:ext cx="1156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讨论与总结</a:t>
            </a:r>
          </a:p>
        </p:txBody>
      </p:sp>
      <p:sp>
        <p:nvSpPr>
          <p:cNvPr id="12" name="矩形 11"/>
          <p:cNvSpPr/>
          <p:nvPr/>
        </p:nvSpPr>
        <p:spPr>
          <a:xfrm>
            <a:off x="1795780" y="-3619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6100" y="0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58540" y="0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27270" y="-571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568565" y="-571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78730" y="29210"/>
            <a:ext cx="1024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21" name="矩形 20"/>
          <p:cNvSpPr/>
          <p:nvPr/>
        </p:nvSpPr>
        <p:spPr>
          <a:xfrm>
            <a:off x="6198235" y="-7175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303b333635393631393bd2f4c6b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240" y="46990"/>
            <a:ext cx="271145" cy="27114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9093200" y="-7175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1E2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63F89"/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635" y="4783700"/>
            <a:ext cx="9144000" cy="360000"/>
          </a:xfrm>
          <a:prstGeom prst="rect">
            <a:avLst/>
          </a:prstGeom>
          <a:solidFill>
            <a:srgbClr val="1E2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</a:endParaRPr>
          </a:p>
        </p:txBody>
      </p:sp>
      <p:pic>
        <p:nvPicPr>
          <p:cNvPr id="4" name="图片 3" descr="303b333635393631393bd2f4c6b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240" y="46990"/>
            <a:ext cx="271145" cy="2711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58340" y="29210"/>
            <a:ext cx="1575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既往不足与假设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743960" y="26035"/>
            <a:ext cx="1024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41440" y="29210"/>
            <a:ext cx="1032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812405" y="26035"/>
            <a:ext cx="1156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讨论与总结</a:t>
            </a:r>
          </a:p>
        </p:txBody>
      </p:sp>
      <p:sp>
        <p:nvSpPr>
          <p:cNvPr id="12" name="矩形 11"/>
          <p:cNvSpPr/>
          <p:nvPr/>
        </p:nvSpPr>
        <p:spPr>
          <a:xfrm>
            <a:off x="1795780" y="-3619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6100" y="0"/>
            <a:ext cx="1279525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58540" y="0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27270" y="-571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568565" y="-571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78730" y="29210"/>
            <a:ext cx="1024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21" name="矩形 20"/>
          <p:cNvSpPr/>
          <p:nvPr/>
        </p:nvSpPr>
        <p:spPr>
          <a:xfrm>
            <a:off x="6198235" y="-7175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7710" y="29210"/>
            <a:ext cx="1068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pc="100" dirty="0">
                <a:solidFill>
                  <a:srgbClr val="181C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  <p:sp>
        <p:nvSpPr>
          <p:cNvPr id="24" name="矩形 23"/>
          <p:cNvSpPr/>
          <p:nvPr/>
        </p:nvSpPr>
        <p:spPr>
          <a:xfrm>
            <a:off x="9093200" y="-7175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13740" y="507365"/>
            <a:ext cx="7715250" cy="60769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pPr indent="457200" fontAlgn="auto">
              <a:lnSpc>
                <a:spcPct val="120000"/>
              </a:lnSpc>
            </a:pPr>
            <a:r>
              <a:rPr lang="zh-CN" altLang="en-US" sz="1400" noProof="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人工智能(AI)的根本目标是模仿人类的核心认知活动。目前已有不少成熟的模型和方法可以实现不同模态的转换，如文字</a:t>
            </a:r>
            <a:r>
              <a:rPr lang="en-US" altLang="zh-CN" sz="1400" noProof="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zh-CN" altLang="en-US" sz="1400" noProof="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视觉转换、文字</a:t>
            </a:r>
            <a:r>
              <a:rPr lang="en-US" altLang="zh-CN" sz="1400" noProof="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zh-CN" altLang="en-US" sz="1400" noProof="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语音转换等，并深刻影响我们的生活。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29665" y="4277360"/>
            <a:ext cx="25082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noProof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字节跳动的CLIP-GEN模型</a:t>
            </a:r>
            <a:r>
              <a:rPr lang="en-US" altLang="zh-CN" sz="1400" baseline="30000" noProof="0">
                <a:solidFill>
                  <a:schemeClr val="accent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[1]</a:t>
            </a:r>
          </a:p>
        </p:txBody>
      </p:sp>
      <p:pic>
        <p:nvPicPr>
          <p:cNvPr id="100" name="图片 99"/>
          <p:cNvPicPr/>
          <p:nvPr/>
        </p:nvPicPr>
        <p:blipFill>
          <a:blip r:embed="rId5"/>
          <a:stretch>
            <a:fillRect/>
          </a:stretch>
        </p:blipFill>
        <p:spPr>
          <a:xfrm>
            <a:off x="413385" y="1671955"/>
            <a:ext cx="4043045" cy="16624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5616575" y="3902075"/>
            <a:ext cx="25082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noProof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Microsoft Azure(text-to-speech)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93190" y="1240155"/>
            <a:ext cx="18592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noProof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实现从文本生成图像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4405" y="1934210"/>
            <a:ext cx="4232910" cy="1857375"/>
          </a:xfrm>
          <a:prstGeom prst="rect">
            <a:avLst/>
          </a:prstGeom>
          <a:effectLst>
            <a:outerShdw blurRad="50800" dist="38100" algn="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pic>
      <p:pic>
        <p:nvPicPr>
          <p:cNvPr id="101" name="图片 100"/>
          <p:cNvPicPr/>
          <p:nvPr/>
        </p:nvPicPr>
        <p:blipFill>
          <a:blip r:embed="rId7"/>
          <a:stretch>
            <a:fillRect/>
          </a:stretch>
        </p:blipFill>
        <p:spPr>
          <a:xfrm>
            <a:off x="201295" y="1577340"/>
            <a:ext cx="4365625" cy="2558415"/>
          </a:xfrm>
          <a:prstGeom prst="rect">
            <a:avLst/>
          </a:prstGeom>
          <a:noFill/>
          <a:ln w="9525">
            <a:noFill/>
          </a:ln>
          <a:effectLst>
            <a:outerShdw blurRad="50800" dist="38100" algn="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pic>
      <p:sp>
        <p:nvSpPr>
          <p:cNvPr id="22" name="文本框 21"/>
          <p:cNvSpPr txBox="1"/>
          <p:nvPr/>
        </p:nvSpPr>
        <p:spPr>
          <a:xfrm>
            <a:off x="5941060" y="1517015"/>
            <a:ext cx="18592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noProof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实现从文本生成语音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549525" y="4841240"/>
            <a:ext cx="67411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Wang Z ,  Liu W ,  He Q , et al. CLIP-GEN: Language-Free Training of a Text-to-Image Generator with CLIP[J].  2022.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1E2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63F89"/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635" y="4783700"/>
            <a:ext cx="9144000" cy="360000"/>
          </a:xfrm>
          <a:prstGeom prst="rect">
            <a:avLst/>
          </a:prstGeom>
          <a:solidFill>
            <a:srgbClr val="1E2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7710" y="29210"/>
            <a:ext cx="10680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选题背景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743960" y="26035"/>
            <a:ext cx="1024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41440" y="29210"/>
            <a:ext cx="1032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812405" y="26035"/>
            <a:ext cx="1156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讨论与总结</a:t>
            </a:r>
          </a:p>
        </p:txBody>
      </p:sp>
      <p:sp>
        <p:nvSpPr>
          <p:cNvPr id="12" name="矩形 11"/>
          <p:cNvSpPr/>
          <p:nvPr/>
        </p:nvSpPr>
        <p:spPr>
          <a:xfrm>
            <a:off x="1795780" y="-33020"/>
            <a:ext cx="176276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6100" y="0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58540" y="0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27270" y="-571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568565" y="-571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78730" y="29210"/>
            <a:ext cx="1024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21" name="矩形 20"/>
          <p:cNvSpPr/>
          <p:nvPr/>
        </p:nvSpPr>
        <p:spPr>
          <a:xfrm>
            <a:off x="6198235" y="-7175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303b333635393631393bd2f4c6b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240" y="46990"/>
            <a:ext cx="271145" cy="2711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58340" y="29210"/>
            <a:ext cx="1575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pc="100">
                <a:solidFill>
                  <a:srgbClr val="1E2377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既往不足与假设</a:t>
            </a:r>
          </a:p>
        </p:txBody>
      </p:sp>
      <p:sp>
        <p:nvSpPr>
          <p:cNvPr id="24" name="矩形 23"/>
          <p:cNvSpPr/>
          <p:nvPr/>
        </p:nvSpPr>
        <p:spPr>
          <a:xfrm>
            <a:off x="9093200" y="-7175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05685" y="879475"/>
            <a:ext cx="5622925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fontAlgn="auto">
              <a:lnSpc>
                <a:spcPct val="120000"/>
              </a:lnSpc>
            </a:pPr>
            <a:r>
              <a:rPr lang="zh-CN" altLang="en-US" sz="14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尽管人工智能对于人类认知的研究取得了巨大的成功，但现有的大多数方法都只有单一的认知能力。有些则只研究了文字-视觉，文字-语音等，且模型的训练效果有待提高。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05685" y="2051050"/>
            <a:ext cx="5942965" cy="1383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fontAlgn="auto">
              <a:lnSpc>
                <a:spcPct val="120000"/>
              </a:lnSpc>
            </a:pPr>
            <a:r>
              <a:rPr lang="zh-CN" altLang="en-US" sz="14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语音与视觉在很多领域中影响人的核心认知，如感受、信息处理、交流，语音与视觉更是有非常紧密的联系。</a:t>
            </a:r>
            <a:r>
              <a:rPr lang="zh-CN" altLang="en-US" sz="14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为了拓展研究领域的边界，打破相关资源缺少的限制，我们开发了一个</a:t>
            </a: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14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模态（视觉语言）基础模型，也即预训练模型，并把它取名为 </a:t>
            </a:r>
            <a:r>
              <a:rPr lang="en-US" altLang="zh-CN" sz="140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WavBriVL</a:t>
            </a:r>
            <a:r>
              <a:rPr lang="zh-CN" altLang="en-US" sz="14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，主要目的是获取人工智能在读取音频/音乐时的印象。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935355" y="1099185"/>
            <a:ext cx="1079500" cy="426720"/>
            <a:chOff x="1380" y="1557"/>
            <a:chExt cx="1700" cy="672"/>
          </a:xfrm>
        </p:grpSpPr>
        <p:sp>
          <p:nvSpPr>
            <p:cNvPr id="7" name="圆角矩形 6"/>
            <p:cNvSpPr/>
            <p:nvPr/>
          </p:nvSpPr>
          <p:spPr>
            <a:xfrm>
              <a:off x="1380" y="1557"/>
              <a:ext cx="1701" cy="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470" y="1651"/>
              <a:ext cx="15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spc="100">
                  <a:solidFill>
                    <a:schemeClr val="bg1"/>
                  </a:solidFill>
                  <a:uFillTx/>
                  <a:latin typeface="Times New Roman" panose="02020603050405020304" pitchFamily="18" charset="0"/>
                  <a:ea typeface="微软雅黑" panose="020B0503020204020204" pitchFamily="34" charset="-122"/>
                </a:rPr>
                <a:t>既往不足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92505" y="2378075"/>
            <a:ext cx="1080135" cy="426720"/>
            <a:chOff x="1380" y="1557"/>
            <a:chExt cx="1701" cy="672"/>
          </a:xfrm>
        </p:grpSpPr>
        <p:sp>
          <p:nvSpPr>
            <p:cNvPr id="23" name="圆角矩形 22"/>
            <p:cNvSpPr/>
            <p:nvPr/>
          </p:nvSpPr>
          <p:spPr>
            <a:xfrm>
              <a:off x="1380" y="1557"/>
              <a:ext cx="1701" cy="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470" y="1651"/>
              <a:ext cx="15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spc="100">
                  <a:solidFill>
                    <a:schemeClr val="bg1"/>
                  </a:solidFill>
                  <a:uFillTx/>
                  <a:latin typeface="Times New Roman" panose="02020603050405020304" pitchFamily="18" charset="0"/>
                  <a:ea typeface="微软雅黑" panose="020B0503020204020204" pitchFamily="34" charset="-122"/>
                </a:rPr>
                <a:t>研究目的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388235" y="3484245"/>
            <a:ext cx="4366260" cy="1198880"/>
            <a:chOff x="3310" y="5343"/>
            <a:chExt cx="6876" cy="1888"/>
          </a:xfrm>
        </p:grpSpPr>
        <p:sp>
          <p:nvSpPr>
            <p:cNvPr id="27" name="左右箭头 26"/>
            <p:cNvSpPr/>
            <p:nvPr/>
          </p:nvSpPr>
          <p:spPr>
            <a:xfrm>
              <a:off x="5032" y="5941"/>
              <a:ext cx="3528" cy="42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片 30" descr="303b333634353434353bd3efd2f4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69" y="5744"/>
              <a:ext cx="875" cy="875"/>
            </a:xfrm>
            <a:prstGeom prst="rect">
              <a:avLst/>
            </a:prstGeom>
          </p:spPr>
        </p:pic>
        <p:pic>
          <p:nvPicPr>
            <p:cNvPr id="32" name="图片 31" descr="333438343933343b333437363830383bd3efd2f4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28" y="5845"/>
              <a:ext cx="673" cy="673"/>
            </a:xfrm>
            <a:prstGeom prst="rect">
              <a:avLst/>
            </a:prstGeom>
          </p:spPr>
        </p:pic>
        <p:pic>
          <p:nvPicPr>
            <p:cNvPr id="34" name="图片 33" descr="32313536383738343b32313536383831333bcdbccff1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46" y="5404"/>
              <a:ext cx="1440" cy="1440"/>
            </a:xfrm>
            <a:prstGeom prst="rect">
              <a:avLst/>
            </a:prstGeom>
          </p:spPr>
        </p:pic>
        <p:pic>
          <p:nvPicPr>
            <p:cNvPr id="26" name="图片 25" descr="32313536323634363b32313536323633333b4149bcbccaf5"/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088" y="5343"/>
              <a:ext cx="1440" cy="1440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3310" y="6701"/>
              <a:ext cx="1233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600" noProof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Speech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850" y="6701"/>
              <a:ext cx="1233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600" noProof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Images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1E2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63F89"/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635" y="4783700"/>
            <a:ext cx="9144000" cy="360000"/>
          </a:xfrm>
          <a:prstGeom prst="rect">
            <a:avLst/>
          </a:prstGeom>
          <a:solidFill>
            <a:srgbClr val="1E2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7710" y="29210"/>
            <a:ext cx="10680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选题背景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58340" y="29210"/>
            <a:ext cx="1575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既往不足与假设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41440" y="29210"/>
            <a:ext cx="1032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812405" y="26035"/>
            <a:ext cx="1156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讨论与总结</a:t>
            </a:r>
          </a:p>
        </p:txBody>
      </p:sp>
      <p:sp>
        <p:nvSpPr>
          <p:cNvPr id="12" name="矩形 11"/>
          <p:cNvSpPr/>
          <p:nvPr/>
        </p:nvSpPr>
        <p:spPr>
          <a:xfrm>
            <a:off x="1795780" y="-3619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6100" y="0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58540" y="0"/>
            <a:ext cx="1273175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27270" y="-571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568565" y="-571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78730" y="29210"/>
            <a:ext cx="1024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21" name="矩形 20"/>
          <p:cNvSpPr/>
          <p:nvPr/>
        </p:nvSpPr>
        <p:spPr>
          <a:xfrm>
            <a:off x="6198235" y="-7175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303b333635393631393bd2f4c6b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240" y="46990"/>
            <a:ext cx="271145" cy="2711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43960" y="26035"/>
            <a:ext cx="1024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pc="100">
                <a:solidFill>
                  <a:srgbClr val="1E2377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24" name="矩形 23"/>
          <p:cNvSpPr/>
          <p:nvPr/>
        </p:nvSpPr>
        <p:spPr>
          <a:xfrm>
            <a:off x="9093200" y="-7175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"/>
          <p:cNvSpPr/>
          <p:nvPr/>
        </p:nvSpPr>
        <p:spPr>
          <a:xfrm>
            <a:off x="129480" y="2387600"/>
            <a:ext cx="8803759" cy="340242"/>
          </a:xfrm>
          <a:prstGeom prst="rightArrow">
            <a:avLst>
              <a:gd name="adj1" fmla="val 50000"/>
              <a:gd name="adj2" fmla="val 73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1073114" y="2673825"/>
            <a:ext cx="0" cy="107632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594072" y="3304388"/>
            <a:ext cx="958083" cy="96035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3404722" y="1494133"/>
            <a:ext cx="0" cy="107632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11"/>
          <p:cNvSpPr>
            <a:spLocks noChangeArrowheads="1"/>
          </p:cNvSpPr>
          <p:nvPr/>
        </p:nvSpPr>
        <p:spPr bwMode="auto">
          <a:xfrm flipV="1">
            <a:off x="2958383" y="979541"/>
            <a:ext cx="958083" cy="96035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5734225" y="2673825"/>
            <a:ext cx="0" cy="107632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255183" y="3304388"/>
            <a:ext cx="958083" cy="96035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8067939" y="1494133"/>
            <a:ext cx="0" cy="107632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969747" y="2467091"/>
            <a:ext cx="206734" cy="206734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2F2F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301355" y="2467091"/>
            <a:ext cx="206734" cy="206734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2F2F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632963" y="2467091"/>
            <a:ext cx="206734" cy="206734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2F2F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964572" y="2467091"/>
            <a:ext cx="206734" cy="206734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2F2F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8246" y="1623349"/>
            <a:ext cx="1993620" cy="79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探索音视频分割的方法</a:t>
            </a:r>
          </a:p>
          <a:p>
            <a:pPr marL="0" marR="0" lvl="0" indent="0" algn="ctr" defTabSz="457200" rtl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kumimoji="0" lang="en-US" altLang="zh-CN" sz="1200" b="0" i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AudioSet</a:t>
            </a:r>
            <a:r>
              <a:rPr kumimoji="0" lang="zh-CN" altLang="en-US" sz="1200" b="0" i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数据集和</a:t>
            </a:r>
          </a:p>
          <a:p>
            <a:pPr marL="0" marR="0" lvl="0" indent="0" algn="ctr" defTabSz="457200" rtl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VGGsound</a:t>
            </a:r>
            <a:r>
              <a:rPr kumimoji="0" lang="zh-CN" altLang="en-US" sz="1200" b="0" i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数据集进行处理</a:t>
            </a:r>
          </a:p>
        </p:txBody>
      </p:sp>
      <p:sp>
        <p:nvSpPr>
          <p:cNvPr id="43" name="矩形 42"/>
          <p:cNvSpPr/>
          <p:nvPr/>
        </p:nvSpPr>
        <p:spPr>
          <a:xfrm>
            <a:off x="337758" y="1039385"/>
            <a:ext cx="1564862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4852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数据集收集与数据预处理</a:t>
            </a:r>
          </a:p>
        </p:txBody>
      </p:sp>
      <p:sp>
        <p:nvSpPr>
          <p:cNvPr id="48" name="矩形 47"/>
          <p:cNvSpPr/>
          <p:nvPr/>
        </p:nvSpPr>
        <p:spPr>
          <a:xfrm>
            <a:off x="2710120" y="2743450"/>
            <a:ext cx="1399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srgbClr val="4852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构建模型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4852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919345" y="1285875"/>
            <a:ext cx="16338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srgbClr val="4852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b="1" dirty="0" err="1">
                <a:solidFill>
                  <a:srgbClr val="4852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WavBriVL</a:t>
            </a:r>
            <a:r>
              <a:rPr lang="zh-CN" altLang="en-US" sz="1600" b="1" dirty="0">
                <a:solidFill>
                  <a:srgbClr val="4852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做一些任务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4852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312186" y="2743450"/>
            <a:ext cx="15176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4852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撰写论文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3144824" y="1204749"/>
            <a:ext cx="507693" cy="509939"/>
            <a:chOff x="3185464" y="1240733"/>
            <a:chExt cx="507693" cy="509939"/>
          </a:xfrm>
        </p:grpSpPr>
        <p:sp>
          <p:nvSpPr>
            <p:cNvPr id="76" name="AutoShape 37"/>
            <p:cNvSpPr/>
            <p:nvPr/>
          </p:nvSpPr>
          <p:spPr bwMode="auto">
            <a:xfrm>
              <a:off x="3185464" y="1290154"/>
              <a:ext cx="462764" cy="460518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77" name="AutoShape 38"/>
            <p:cNvSpPr/>
            <p:nvPr/>
          </p:nvSpPr>
          <p:spPr bwMode="auto">
            <a:xfrm>
              <a:off x="3407861" y="1496826"/>
              <a:ext cx="78624" cy="7862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78" name="AutoShape 39"/>
            <p:cNvSpPr/>
            <p:nvPr/>
          </p:nvSpPr>
          <p:spPr bwMode="auto">
            <a:xfrm>
              <a:off x="3614533" y="1240733"/>
              <a:ext cx="78624" cy="808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79" name="AutoShape 40"/>
            <p:cNvSpPr/>
            <p:nvPr/>
          </p:nvSpPr>
          <p:spPr bwMode="auto">
            <a:xfrm>
              <a:off x="3311264" y="1481100"/>
              <a:ext cx="65147" cy="62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80" name="AutoShape 41"/>
            <p:cNvSpPr/>
            <p:nvPr/>
          </p:nvSpPr>
          <p:spPr bwMode="auto">
            <a:xfrm>
              <a:off x="3376411" y="1591176"/>
              <a:ext cx="31450" cy="31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81" name="AutoShape 42"/>
            <p:cNvSpPr/>
            <p:nvPr/>
          </p:nvSpPr>
          <p:spPr bwMode="auto">
            <a:xfrm>
              <a:off x="3630257" y="1353055"/>
              <a:ext cx="31450" cy="31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480102" y="3530442"/>
            <a:ext cx="508245" cy="508245"/>
            <a:chOff x="5497593" y="3543869"/>
            <a:chExt cx="508245" cy="508245"/>
          </a:xfrm>
        </p:grpSpPr>
        <p:sp>
          <p:nvSpPr>
            <p:cNvPr id="83" name="AutoShape 56"/>
            <p:cNvSpPr/>
            <p:nvPr/>
          </p:nvSpPr>
          <p:spPr bwMode="auto">
            <a:xfrm>
              <a:off x="5497593" y="3543869"/>
              <a:ext cx="158988" cy="50824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84" name="AutoShape 57"/>
            <p:cNvSpPr/>
            <p:nvPr/>
          </p:nvSpPr>
          <p:spPr bwMode="auto">
            <a:xfrm>
              <a:off x="5846850" y="3543869"/>
              <a:ext cx="158988" cy="50824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85" name="AutoShape 58"/>
            <p:cNvSpPr/>
            <p:nvPr/>
          </p:nvSpPr>
          <p:spPr bwMode="auto">
            <a:xfrm>
              <a:off x="5672222" y="3543869"/>
              <a:ext cx="158991" cy="50824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sp>
        <p:nvSpPr>
          <p:cNvPr id="86" name="Oval 11"/>
          <p:cNvSpPr>
            <a:spLocks noChangeArrowheads="1"/>
          </p:cNvSpPr>
          <p:nvPr/>
        </p:nvSpPr>
        <p:spPr bwMode="auto">
          <a:xfrm flipV="1">
            <a:off x="7588897" y="979542"/>
            <a:ext cx="958083" cy="96035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87" name="AutoShape 112"/>
          <p:cNvSpPr/>
          <p:nvPr/>
        </p:nvSpPr>
        <p:spPr bwMode="auto">
          <a:xfrm>
            <a:off x="7812968" y="1205872"/>
            <a:ext cx="509940" cy="507693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818991" y="3547883"/>
            <a:ext cx="508245" cy="508245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89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90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pic>
        <p:nvPicPr>
          <p:cNvPr id="91" name="图片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00" y="637540"/>
            <a:ext cx="1299845" cy="342265"/>
          </a:xfrm>
          <a:prstGeom prst="rect">
            <a:avLst/>
          </a:prstGeom>
        </p:spPr>
      </p:pic>
      <p:sp>
        <p:nvSpPr>
          <p:cNvPr id="94" name="矩形 93"/>
          <p:cNvSpPr/>
          <p:nvPr/>
        </p:nvSpPr>
        <p:spPr>
          <a:xfrm>
            <a:off x="7073881" y="3255299"/>
            <a:ext cx="1993620" cy="537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总结研究过程与成果</a:t>
            </a:r>
          </a:p>
          <a:p>
            <a:pPr marL="0" marR="0" lvl="0" indent="0" algn="ctr" defTabSz="457200" rtl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反复优化论文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1E2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63F89"/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75" y="4964040"/>
            <a:ext cx="9144000" cy="180000"/>
          </a:xfrm>
          <a:prstGeom prst="rect">
            <a:avLst/>
          </a:prstGeom>
          <a:solidFill>
            <a:srgbClr val="1E2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7710" y="29210"/>
            <a:ext cx="10680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选题背景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58340" y="29210"/>
            <a:ext cx="1575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既往不足与假设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743960" y="26035"/>
            <a:ext cx="1024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41440" y="29210"/>
            <a:ext cx="1032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812405" y="26035"/>
            <a:ext cx="1156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讨论与总结</a:t>
            </a:r>
          </a:p>
        </p:txBody>
      </p:sp>
      <p:sp>
        <p:nvSpPr>
          <p:cNvPr id="12" name="矩形 11"/>
          <p:cNvSpPr/>
          <p:nvPr/>
        </p:nvSpPr>
        <p:spPr>
          <a:xfrm>
            <a:off x="1795780" y="-3619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6100" y="0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58540" y="0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27270" y="-5715"/>
            <a:ext cx="1370965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568565" y="-571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78730" y="29210"/>
            <a:ext cx="1024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pc="100">
                <a:solidFill>
                  <a:srgbClr val="1E2377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21" name="矩形 20"/>
          <p:cNvSpPr/>
          <p:nvPr/>
        </p:nvSpPr>
        <p:spPr>
          <a:xfrm>
            <a:off x="6198235" y="-7175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303b333635393631393bd2f4c6b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240" y="46990"/>
            <a:ext cx="271145" cy="27114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9093200" y="-7175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14960" y="435610"/>
            <a:ext cx="1278255" cy="426720"/>
            <a:chOff x="1380" y="1557"/>
            <a:chExt cx="2013" cy="672"/>
          </a:xfrm>
        </p:grpSpPr>
        <p:sp>
          <p:nvSpPr>
            <p:cNvPr id="7" name="圆角矩形 6"/>
            <p:cNvSpPr/>
            <p:nvPr/>
          </p:nvSpPr>
          <p:spPr>
            <a:xfrm>
              <a:off x="1380" y="1557"/>
              <a:ext cx="2013" cy="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482" y="1651"/>
              <a:ext cx="180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spc="100">
                  <a:solidFill>
                    <a:schemeClr val="bg1"/>
                  </a:solidFill>
                  <a:uFillTx/>
                  <a:latin typeface="Times New Roman" panose="02020603050405020304" pitchFamily="18" charset="0"/>
                  <a:ea typeface="微软雅黑" panose="020B0503020204020204" pitchFamily="34" charset="-122"/>
                </a:rPr>
                <a:t>数据预处理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6735" y="2506980"/>
            <a:ext cx="3443605" cy="533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20000"/>
              </a:lnSpc>
            </a:pPr>
            <a:r>
              <a:rPr lang="en-US" altLang="zh-CN" sz="12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yt-dlp </a:t>
            </a:r>
            <a:r>
              <a:rPr lang="zh-CN" altLang="en-US" sz="12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ffmpeg </a:t>
            </a:r>
            <a:r>
              <a:rPr lang="zh-CN" altLang="en-US" sz="12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2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bat</a:t>
            </a:r>
            <a:r>
              <a:rPr lang="zh-CN" altLang="en-US" sz="12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</a:p>
          <a:p>
            <a:pPr indent="0" fontAlgn="auto">
              <a:lnSpc>
                <a:spcPct val="120000"/>
              </a:lnSpc>
            </a:pPr>
            <a:r>
              <a:rPr lang="zh-CN" altLang="en-US" sz="12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批量下载</a:t>
            </a:r>
            <a:r>
              <a:rPr lang="en-US" altLang="zh-CN" sz="12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AudioSet </a:t>
            </a:r>
            <a:r>
              <a:rPr lang="zh-CN" altLang="en-US" sz="12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指定的</a:t>
            </a:r>
            <a:r>
              <a:rPr lang="en-US" altLang="zh-CN" sz="12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7458</a:t>
            </a:r>
            <a:r>
              <a:rPr lang="zh-CN" altLang="en-US" sz="12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2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10s</a:t>
            </a:r>
            <a:r>
              <a:rPr lang="zh-CN" altLang="en-US" sz="12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视频片段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01945" y="2505710"/>
            <a:ext cx="2823845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20000"/>
              </a:lnSpc>
            </a:pPr>
            <a:r>
              <a:rPr lang="en-US" altLang="zh-CN" sz="12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分离出音频，并随机</a:t>
            </a:r>
            <a:r>
              <a:rPr lang="zh-CN" altLang="en-US" sz="12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提取</a:t>
            </a:r>
            <a:r>
              <a:rPr lang="zh-CN" altLang="en-US" sz="12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一帧图像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00075" y="4593590"/>
            <a:ext cx="295148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20000"/>
              </a:lnSpc>
            </a:pPr>
            <a:r>
              <a:rPr lang="en-US" altLang="zh-CN" sz="12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数据清洗：确保音频和图像能一一对应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819775" y="4611370"/>
            <a:ext cx="1718945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20000"/>
              </a:lnSpc>
            </a:pPr>
            <a:r>
              <a:rPr lang="en-US" altLang="zh-CN" sz="12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2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整理成数据集文件夹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" y="952500"/>
            <a:ext cx="2693035" cy="1554480"/>
          </a:xfrm>
          <a:prstGeom prst="rect">
            <a:avLst/>
          </a:prstGeom>
          <a:effectLst>
            <a:outerShdw blurRad="50800" dist="38100" algn="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rcRect t="5090" r="-2096" b="61930"/>
          <a:stretch>
            <a:fillRect/>
          </a:stretch>
        </p:blipFill>
        <p:spPr>
          <a:xfrm>
            <a:off x="1350645" y="3123565"/>
            <a:ext cx="1834515" cy="1411605"/>
          </a:xfrm>
          <a:prstGeom prst="rect">
            <a:avLst/>
          </a:prstGeom>
          <a:effectLst>
            <a:outerShdw blurRad="50800" dist="38100" algn="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8290" y="3044190"/>
            <a:ext cx="2621280" cy="1527175"/>
          </a:xfrm>
          <a:prstGeom prst="rect">
            <a:avLst/>
          </a:prstGeom>
          <a:effectLst>
            <a:outerShdw blurRad="50800" dist="38100" algn="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pic>
      <p:grpSp>
        <p:nvGrpSpPr>
          <p:cNvPr id="39" name="组合 38"/>
          <p:cNvGrpSpPr/>
          <p:nvPr/>
        </p:nvGrpSpPr>
        <p:grpSpPr>
          <a:xfrm>
            <a:off x="4407535" y="1097915"/>
            <a:ext cx="4367530" cy="1263650"/>
            <a:chOff x="7029" y="1585"/>
            <a:chExt cx="6878" cy="1990"/>
          </a:xfrm>
          <a:effectLst>
            <a:outerShdw blurRad="50800" dist="38100" algn="l" rotWithShape="0">
              <a:schemeClr val="tx1">
                <a:lumMod val="50000"/>
                <a:lumOff val="50000"/>
                <a:alpha val="40000"/>
              </a:schemeClr>
            </a:outerShdw>
          </a:effectLst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679" y="1831"/>
              <a:ext cx="2229" cy="1744"/>
            </a:xfrm>
            <a:prstGeom prst="rect">
              <a:avLst/>
            </a:prstGeom>
          </p:spPr>
        </p:pic>
        <p:grpSp>
          <p:nvGrpSpPr>
            <p:cNvPr id="35" name="组合 34"/>
            <p:cNvGrpSpPr/>
            <p:nvPr/>
          </p:nvGrpSpPr>
          <p:grpSpPr>
            <a:xfrm>
              <a:off x="7029" y="2392"/>
              <a:ext cx="2931" cy="621"/>
              <a:chOff x="4777" y="1828"/>
              <a:chExt cx="4340" cy="919"/>
            </a:xfrm>
          </p:grpSpPr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9"/>
              <a:srcRect r="75737"/>
              <a:stretch>
                <a:fillRect/>
              </a:stretch>
            </p:blipFill>
            <p:spPr>
              <a:xfrm>
                <a:off x="4777" y="1828"/>
                <a:ext cx="2732" cy="910"/>
              </a:xfrm>
              <a:prstGeom prst="rect">
                <a:avLst/>
              </a:prstGeom>
            </p:spPr>
          </p:pic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9"/>
              <a:srcRect l="85471"/>
              <a:stretch>
                <a:fillRect/>
              </a:stretch>
            </p:blipFill>
            <p:spPr>
              <a:xfrm>
                <a:off x="7481" y="1837"/>
                <a:ext cx="1636" cy="910"/>
              </a:xfrm>
              <a:prstGeom prst="rect">
                <a:avLst/>
              </a:prstGeom>
            </p:spPr>
          </p:pic>
        </p:grpSp>
        <p:sp>
          <p:nvSpPr>
            <p:cNvPr id="36" name="左右箭头 35"/>
            <p:cNvSpPr/>
            <p:nvPr/>
          </p:nvSpPr>
          <p:spPr>
            <a:xfrm>
              <a:off x="10123" y="2586"/>
              <a:ext cx="1392" cy="24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8" name="http://photo-static-api.fotomore.com/creative/vcg/veer/400/new/VCG41N484373582.jpg" descr="&amp;pky270_sjzg_VCG41N484373582&amp;2&amp;src_toppic_inpsrchzd1&amp;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48444" t="73383"/>
            <a:stretch>
              <a:fillRect/>
            </a:stretch>
          </p:blipFill>
          <p:spPr>
            <a:xfrm>
              <a:off x="7509" y="1585"/>
              <a:ext cx="1822" cy="81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1E2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63F89"/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964040"/>
            <a:ext cx="9144000" cy="180000"/>
          </a:xfrm>
          <a:prstGeom prst="rect">
            <a:avLst/>
          </a:prstGeom>
          <a:solidFill>
            <a:srgbClr val="1E2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7710" y="29210"/>
            <a:ext cx="10680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选题背景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58340" y="29210"/>
            <a:ext cx="1575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既往不足与假设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743960" y="26035"/>
            <a:ext cx="1024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41440" y="29210"/>
            <a:ext cx="1032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812405" y="26035"/>
            <a:ext cx="1156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讨论与总结</a:t>
            </a:r>
          </a:p>
        </p:txBody>
      </p:sp>
      <p:sp>
        <p:nvSpPr>
          <p:cNvPr id="12" name="矩形 11"/>
          <p:cNvSpPr/>
          <p:nvPr/>
        </p:nvSpPr>
        <p:spPr>
          <a:xfrm>
            <a:off x="1795780" y="-3619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6100" y="0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58540" y="0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27270" y="-5715"/>
            <a:ext cx="1370965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568565" y="-571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78730" y="29210"/>
            <a:ext cx="1024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pc="100">
                <a:solidFill>
                  <a:srgbClr val="1E2377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21" name="矩形 20"/>
          <p:cNvSpPr/>
          <p:nvPr/>
        </p:nvSpPr>
        <p:spPr>
          <a:xfrm>
            <a:off x="6198235" y="-7175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303b333635393631393bd2f4c6b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240" y="46990"/>
            <a:ext cx="271145" cy="27114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9093200" y="-7175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427605" y="1939290"/>
            <a:ext cx="562292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fontAlgn="auto">
              <a:lnSpc>
                <a:spcPct val="120000"/>
              </a:lnSpc>
            </a:pPr>
            <a:r>
              <a:rPr lang="zh-CN" altLang="en-US" sz="14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可以贴一些群里的讨论截图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E3F720-EDB4-3B18-1FFA-68E52204B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384" y="575813"/>
            <a:ext cx="6833853" cy="396939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546BE86-CF3A-3CE5-F1DD-F2A33F599F32}"/>
              </a:ext>
            </a:extLst>
          </p:cNvPr>
          <p:cNvSpPr txBox="1"/>
          <p:nvPr/>
        </p:nvSpPr>
        <p:spPr>
          <a:xfrm>
            <a:off x="7473950" y="16610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类似的工作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8D2010-9D18-F35C-9DC3-697096479F0A}"/>
              </a:ext>
            </a:extLst>
          </p:cNvPr>
          <p:cNvSpPr txBox="1"/>
          <p:nvPr/>
        </p:nvSpPr>
        <p:spPr>
          <a:xfrm>
            <a:off x="7348221" y="2288539"/>
            <a:ext cx="1672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发表在语音顶会</a:t>
            </a:r>
            <a:r>
              <a:rPr lang="en-US" altLang="zh-CN" dirty="0"/>
              <a:t>ICASSP2022</a:t>
            </a:r>
            <a:r>
              <a:rPr lang="zh-CN" altLang="en-US" dirty="0"/>
              <a:t>的</a:t>
            </a:r>
            <a:r>
              <a:rPr lang="en-US" altLang="zh-CN" dirty="0"/>
              <a:t>Wav2CLIP</a:t>
            </a:r>
            <a:r>
              <a:rPr lang="zh-CN" altLang="en-US" dirty="0"/>
              <a:t>，它是基于</a:t>
            </a:r>
            <a:r>
              <a:rPr lang="en-US" altLang="zh-CN" dirty="0"/>
              <a:t>CLIP</a:t>
            </a:r>
            <a:r>
              <a:rPr lang="zh-CN" altLang="en-US" dirty="0"/>
              <a:t>的音频表示模型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1E2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63F89"/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964040"/>
            <a:ext cx="9144000" cy="180000"/>
          </a:xfrm>
          <a:prstGeom prst="rect">
            <a:avLst/>
          </a:prstGeom>
          <a:solidFill>
            <a:srgbClr val="1E2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7710" y="29210"/>
            <a:ext cx="10680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1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选题背景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58340" y="29210"/>
            <a:ext cx="1575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1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既往不足与假设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743960" y="26035"/>
            <a:ext cx="1024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1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研究方法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41440" y="29210"/>
            <a:ext cx="1032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1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研究成果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812405" y="26035"/>
            <a:ext cx="1156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1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讨论与总结</a:t>
            </a:r>
          </a:p>
        </p:txBody>
      </p:sp>
      <p:sp>
        <p:nvSpPr>
          <p:cNvPr id="12" name="矩形 11"/>
          <p:cNvSpPr/>
          <p:nvPr/>
        </p:nvSpPr>
        <p:spPr>
          <a:xfrm>
            <a:off x="1795780" y="-3619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6100" y="0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58540" y="0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27270" y="-5715"/>
            <a:ext cx="1370965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68565" y="-571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78730" y="29210"/>
            <a:ext cx="1024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100" normalizeH="0" baseline="0" noProof="0">
                <a:ln>
                  <a:noFill/>
                </a:ln>
                <a:solidFill>
                  <a:srgbClr val="1E2377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研究过程</a:t>
            </a:r>
          </a:p>
        </p:txBody>
      </p:sp>
      <p:sp>
        <p:nvSpPr>
          <p:cNvPr id="21" name="矩形 20"/>
          <p:cNvSpPr/>
          <p:nvPr/>
        </p:nvSpPr>
        <p:spPr>
          <a:xfrm>
            <a:off x="6198235" y="-7175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pic>
        <p:nvPicPr>
          <p:cNvPr id="4" name="图片 3" descr="303b333635393631393bd2f4c6b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240" y="46990"/>
            <a:ext cx="271145" cy="27114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9093200" y="-7175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46BE86-CF3A-3CE5-F1DD-F2A33F599F32}"/>
              </a:ext>
            </a:extLst>
          </p:cNvPr>
          <p:cNvSpPr txBox="1"/>
          <p:nvPr/>
        </p:nvSpPr>
        <p:spPr>
          <a:xfrm>
            <a:off x="493644" y="3507263"/>
            <a:ext cx="321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prstClr val="black"/>
                </a:solidFill>
                <a:latin typeface="Calibri Light"/>
                <a:ea typeface="微软雅黑"/>
              </a:rPr>
              <a:t>BriVL</a:t>
            </a:r>
            <a:r>
              <a:rPr lang="zh-CN" altLang="en-US" dirty="0">
                <a:solidFill>
                  <a:prstClr val="black"/>
                </a:solidFill>
                <a:latin typeface="Calibri Light"/>
                <a:ea typeface="微软雅黑"/>
              </a:rPr>
              <a:t>对文字的理解，准备以这个为基础，添加音频相关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8D2010-9D18-F35C-9DC3-697096479F0A}"/>
              </a:ext>
            </a:extLst>
          </p:cNvPr>
          <p:cNvSpPr txBox="1"/>
          <p:nvPr/>
        </p:nvSpPr>
        <p:spPr>
          <a:xfrm>
            <a:off x="4452449" y="3517722"/>
            <a:ext cx="3956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之前类似的工作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Wav2CLIP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，分别用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Text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Audio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生成图片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9F7D037-2C15-9BC2-C1B9-00B80A04C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40" y="578322"/>
            <a:ext cx="3952115" cy="116939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D3498C8-321E-0BBA-14D0-102DD2724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567" y="1900501"/>
            <a:ext cx="3952115" cy="112994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3D87E91-A59A-8515-8BEF-1739048D4F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9935" y="761234"/>
            <a:ext cx="3783769" cy="209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0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1E2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63F89"/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635" y="4783700"/>
            <a:ext cx="9144000" cy="360000"/>
          </a:xfrm>
          <a:prstGeom prst="rect">
            <a:avLst/>
          </a:prstGeom>
          <a:solidFill>
            <a:srgbClr val="1E2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7710" y="29210"/>
            <a:ext cx="10680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选题背景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58340" y="29210"/>
            <a:ext cx="1575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既往不足与假设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743960" y="26035"/>
            <a:ext cx="1024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812405" y="26035"/>
            <a:ext cx="1156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讨论与总结</a:t>
            </a:r>
          </a:p>
        </p:txBody>
      </p:sp>
      <p:sp>
        <p:nvSpPr>
          <p:cNvPr id="12" name="矩形 11"/>
          <p:cNvSpPr/>
          <p:nvPr/>
        </p:nvSpPr>
        <p:spPr>
          <a:xfrm>
            <a:off x="1795780" y="-3619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6100" y="0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58540" y="0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27270" y="-571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563485" y="-571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78730" y="29210"/>
            <a:ext cx="1024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21" name="矩形 20"/>
          <p:cNvSpPr/>
          <p:nvPr/>
        </p:nvSpPr>
        <p:spPr>
          <a:xfrm>
            <a:off x="6198235" y="-71755"/>
            <a:ext cx="136525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303b333635393631393bd2f4c6b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240" y="46990"/>
            <a:ext cx="271145" cy="2711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41440" y="29210"/>
            <a:ext cx="1032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pc="100">
                <a:solidFill>
                  <a:srgbClr val="1E2377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24" name="矩形 23"/>
          <p:cNvSpPr/>
          <p:nvPr/>
        </p:nvSpPr>
        <p:spPr>
          <a:xfrm>
            <a:off x="9093200" y="-7175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A95A84-BC4B-FF17-CC5A-1CE0257F5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40" y="497840"/>
            <a:ext cx="5147920" cy="26318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2EDB3C-1398-513B-5222-43D506C90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413" y="497840"/>
            <a:ext cx="3362537" cy="401840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862E84D-029A-BECF-1E31-8B830F9414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3485" y="563925"/>
            <a:ext cx="1519839" cy="280679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88F3FB4D-5F44-80C0-0377-1FFDD4CDCE23}"/>
              </a:ext>
            </a:extLst>
          </p:cNvPr>
          <p:cNvSpPr txBox="1"/>
          <p:nvPr/>
        </p:nvSpPr>
        <p:spPr>
          <a:xfrm>
            <a:off x="1190743" y="3559638"/>
            <a:ext cx="192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目前的进展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1E2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63F89"/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635" y="4783700"/>
            <a:ext cx="9144000" cy="360000"/>
          </a:xfrm>
          <a:prstGeom prst="rect">
            <a:avLst/>
          </a:prstGeom>
          <a:solidFill>
            <a:srgbClr val="1E2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7710" y="29210"/>
            <a:ext cx="10680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选题背景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58340" y="29210"/>
            <a:ext cx="1575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既往不足与假设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743960" y="26035"/>
            <a:ext cx="1024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41440" y="29210"/>
            <a:ext cx="1032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12" name="矩形 11"/>
          <p:cNvSpPr/>
          <p:nvPr/>
        </p:nvSpPr>
        <p:spPr>
          <a:xfrm>
            <a:off x="1795780" y="-3619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6100" y="0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58540" y="0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27270" y="-571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568565" y="-5715"/>
            <a:ext cx="1499235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78730" y="29210"/>
            <a:ext cx="1024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21" name="矩形 20"/>
          <p:cNvSpPr/>
          <p:nvPr/>
        </p:nvSpPr>
        <p:spPr>
          <a:xfrm>
            <a:off x="6198235" y="-71755"/>
            <a:ext cx="54000" cy="4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303b333635393631393bd2f4c6b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240" y="46990"/>
            <a:ext cx="271145" cy="2711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812405" y="26035"/>
            <a:ext cx="11918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pc="100">
                <a:solidFill>
                  <a:srgbClr val="1E2377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讨论与总结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35355" y="1099185"/>
            <a:ext cx="1080135" cy="426720"/>
            <a:chOff x="1380" y="1557"/>
            <a:chExt cx="1701" cy="672"/>
          </a:xfrm>
        </p:grpSpPr>
        <p:sp>
          <p:nvSpPr>
            <p:cNvPr id="5" name="圆角矩形 4"/>
            <p:cNvSpPr/>
            <p:nvPr/>
          </p:nvSpPr>
          <p:spPr>
            <a:xfrm>
              <a:off x="1380" y="1557"/>
              <a:ext cx="1701" cy="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20" y="1651"/>
              <a:ext cx="122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spc="100">
                  <a:solidFill>
                    <a:schemeClr val="bg1"/>
                  </a:solidFill>
                  <a:uFillTx/>
                  <a:latin typeface="Times New Roman" panose="02020603050405020304" pitchFamily="18" charset="0"/>
                  <a:ea typeface="微软雅黑" panose="020B0503020204020204" pitchFamily="34" charset="-122"/>
                </a:rPr>
                <a:t>创新性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35355" y="2186305"/>
            <a:ext cx="1080135" cy="426720"/>
            <a:chOff x="1380" y="1557"/>
            <a:chExt cx="1701" cy="672"/>
          </a:xfrm>
        </p:grpSpPr>
        <p:sp>
          <p:nvSpPr>
            <p:cNvPr id="25" name="圆角矩形 24"/>
            <p:cNvSpPr/>
            <p:nvPr/>
          </p:nvSpPr>
          <p:spPr>
            <a:xfrm>
              <a:off x="1380" y="1557"/>
              <a:ext cx="1701" cy="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783" y="1643"/>
              <a:ext cx="89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spc="100">
                  <a:solidFill>
                    <a:schemeClr val="bg1"/>
                  </a:solidFill>
                  <a:uFillTx/>
                  <a:latin typeface="Times New Roman" panose="02020603050405020304" pitchFamily="18" charset="0"/>
                  <a:ea typeface="微软雅黑" panose="020B0503020204020204" pitchFamily="34" charset="-122"/>
                </a:rPr>
                <a:t>不足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74395" y="3273425"/>
            <a:ext cx="1266994" cy="426720"/>
            <a:chOff x="1380" y="1557"/>
            <a:chExt cx="2058" cy="672"/>
          </a:xfrm>
        </p:grpSpPr>
        <p:sp>
          <p:nvSpPr>
            <p:cNvPr id="29" name="圆角矩形 28"/>
            <p:cNvSpPr/>
            <p:nvPr/>
          </p:nvSpPr>
          <p:spPr>
            <a:xfrm>
              <a:off x="1380" y="1557"/>
              <a:ext cx="1992" cy="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479" y="1635"/>
              <a:ext cx="195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spc="100">
                  <a:solidFill>
                    <a:schemeClr val="bg1"/>
                  </a:solidFill>
                  <a:uFillTx/>
                  <a:latin typeface="Times New Roman" panose="02020603050405020304" pitchFamily="18" charset="0"/>
                  <a:ea typeface="微软雅黑" panose="020B0503020204020204" pitchFamily="34" charset="-122"/>
                </a:rPr>
                <a:t>展望与改进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86B56964-6022-1B68-DEFD-CAB2BC15F2A7}"/>
              </a:ext>
            </a:extLst>
          </p:cNvPr>
          <p:cNvSpPr txBox="1"/>
          <p:nvPr/>
        </p:nvSpPr>
        <p:spPr>
          <a:xfrm>
            <a:off x="2460836" y="1099185"/>
            <a:ext cx="5235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算第二个做的； </a:t>
            </a:r>
            <a:r>
              <a:rPr lang="en-US" altLang="zh-CN" dirty="0" err="1"/>
              <a:t>WavLM+BriVL</a:t>
            </a:r>
            <a:r>
              <a:rPr lang="zh-CN" altLang="en-US" dirty="0"/>
              <a:t>应该比</a:t>
            </a:r>
            <a:r>
              <a:rPr lang="en-US" altLang="zh-CN" dirty="0"/>
              <a:t>Wav2Vec+CLIP</a:t>
            </a:r>
            <a:r>
              <a:rPr lang="zh-CN" altLang="en-US" dirty="0"/>
              <a:t>性能好，接近或超过它的水平，可能能有</a:t>
            </a:r>
            <a:r>
              <a:rPr lang="en-US" altLang="zh-CN" dirty="0" err="1"/>
              <a:t>sota</a:t>
            </a:r>
            <a:r>
              <a:rPr lang="zh-CN" altLang="en-US" dirty="0"/>
              <a:t>水平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258575-CE1B-6860-852C-F27C432ABEFD}"/>
              </a:ext>
            </a:extLst>
          </p:cNvPr>
          <p:cNvSpPr txBox="1"/>
          <p:nvPr/>
        </p:nvSpPr>
        <p:spPr>
          <a:xfrm>
            <a:off x="2604823" y="2225709"/>
            <a:ext cx="496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人少，可能没办法把大部分下游任务给测了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A09D7B-506D-67BB-F2F6-FB2573320887}"/>
              </a:ext>
            </a:extLst>
          </p:cNvPr>
          <p:cNvSpPr txBox="1"/>
          <p:nvPr/>
        </p:nvSpPr>
        <p:spPr>
          <a:xfrm>
            <a:off x="2553547" y="3356372"/>
            <a:ext cx="509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希望能在</a:t>
            </a:r>
            <a:r>
              <a:rPr lang="en-US" altLang="zh-CN" dirty="0"/>
              <a:t>Teoh </a:t>
            </a:r>
            <a:r>
              <a:rPr lang="en-US" altLang="zh-CN" dirty="0" err="1"/>
              <a:t>Teik</a:t>
            </a:r>
            <a:r>
              <a:rPr lang="en-US" altLang="zh-CN" dirty="0"/>
              <a:t> Toe</a:t>
            </a:r>
            <a:r>
              <a:rPr lang="zh-CN" altLang="en-US" dirty="0"/>
              <a:t>的指导下完成，完善模型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NjcsImhkaWQiOiJjOTRhNWFmOTI5YTc1YzE5MmQ1ZGUxYTUyMjdlYmYxZCIsInVzZXJDb3VudCI6Njd9"/>
</p:tagLst>
</file>

<file path=ppt/theme/theme1.xml><?xml version="1.0" encoding="utf-8"?>
<a:theme xmlns:a="http://schemas.openxmlformats.org/drawingml/2006/main" name="Office 主题">
  <a:themeElements>
    <a:clrScheme name="自定义 260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485275"/>
      </a:accent1>
      <a:accent2>
        <a:srgbClr val="89B8CA"/>
      </a:accent2>
      <a:accent3>
        <a:srgbClr val="50668B"/>
      </a:accent3>
      <a:accent4>
        <a:srgbClr val="E0BFC8"/>
      </a:accent4>
      <a:accent5>
        <a:srgbClr val="C9D2E1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54">
      <a:majorFont>
        <a:latin typeface="Century Gothic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707</Words>
  <Application>Microsoft Office PowerPoint</Application>
  <PresentationFormat>全屏显示(16:9)</PresentationFormat>
  <Paragraphs>111</Paragraphs>
  <Slides>12</Slides>
  <Notes>9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Gill Sans</vt:lpstr>
      <vt:lpstr>等线</vt:lpstr>
      <vt:lpstr>微软雅黑</vt:lpstr>
      <vt:lpstr>Arial</vt:lpstr>
      <vt:lpstr>Calibri Light</vt:lpstr>
      <vt:lpstr>Century Gothic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房 森</cp:lastModifiedBy>
  <cp:revision>143</cp:revision>
  <dcterms:created xsi:type="dcterms:W3CDTF">2021-01-05T15:05:00Z</dcterms:created>
  <dcterms:modified xsi:type="dcterms:W3CDTF">2023-02-17T12:03:47Z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KSOTemplateUUID">
    <vt:lpwstr>v1.0_mb_wDdMhSqtC0drzW5nrn0o8Q==</vt:lpwstr>
  </property>
  <property fmtid="{D5CDD505-2E9C-101B-9397-08002B2CF9AE}" pid="4" name="ICV">
    <vt:lpwstr>41A955EDE7954B8788CB7610045DF622</vt:lpwstr>
  </property>
</Properties>
</file>