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media/image8.jpg" ContentType="image/jpg"/>
  <Override PartName="/ppt/theme/theme3.xml" ContentType="application/vnd.openxmlformats-officedocument.theme+xml"/>
  <Override PartName="/ppt/theme/theme4.xml" ContentType="application/vnd.openxmlformats-officedocument.theme+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notesSlides/notesSlide16.xml" ContentType="application/vnd.openxmlformats-officedocument.presentationml.notesSlide+xml"/>
  <Override PartName="/ppt/tags/tag42.xml" ContentType="application/vnd.openxmlformats-officedocument.presentationml.tags+xml"/>
  <Override PartName="/ppt/notesSlides/notesSlide17.xml" ContentType="application/vnd.openxmlformats-officedocument.presentationml.notesSlide+xml"/>
  <Override PartName="/ppt/tags/tag4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53.jpg" ContentType="image/jpg"/>
  <Override PartName="/ppt/media/image56.jpg" ContentType="image/jpg"/>
  <Override PartName="/ppt/tags/tag44.xml" ContentType="application/vnd.openxmlformats-officedocument.presentationml.tags+xml"/>
  <Override PartName="/ppt/notesSlides/notesSlide20.xml" ContentType="application/vnd.openxmlformats-officedocument.presentationml.notesSlide+xml"/>
  <Override PartName="/ppt/tags/tag45.xml" ContentType="application/vnd.openxmlformats-officedocument.presentationml.tags+xml"/>
  <Override PartName="/ppt/notesSlides/notesSlide21.xml" ContentType="application/vnd.openxmlformats-officedocument.presentationml.notesSlide+xml"/>
  <Override PartName="/ppt/tags/tag46.xml" ContentType="application/vnd.openxmlformats-officedocument.presentationml.tags+xml"/>
  <Override PartName="/ppt/notesSlides/notesSlide22.xml" ContentType="application/vnd.openxmlformats-officedocument.presentationml.notesSlide+xml"/>
  <Override PartName="/ppt/tags/tag47.xml" ContentType="application/vnd.openxmlformats-officedocument.presentationml.tags+xml"/>
  <Override PartName="/ppt/notesSlides/notesSlide23.xml" ContentType="application/vnd.openxmlformats-officedocument.presentationml.notesSlide+xml"/>
  <Override PartName="/ppt/tags/tag48.xml" ContentType="application/vnd.openxmlformats-officedocument.presentationml.tags+xml"/>
  <Override PartName="/ppt/notesSlides/notesSlide24.xml" ContentType="application/vnd.openxmlformats-officedocument.presentationml.notesSlide+xml"/>
  <Override PartName="/ppt/media/image61.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3" r:id="rId2"/>
  </p:sldMasterIdLst>
  <p:notesMasterIdLst>
    <p:notesMasterId r:id="rId27"/>
  </p:notesMasterIdLst>
  <p:handoutMasterIdLst>
    <p:handoutMasterId r:id="rId28"/>
  </p:handoutMasterIdLst>
  <p:sldIdLst>
    <p:sldId id="624" r:id="rId3"/>
    <p:sldId id="430" r:id="rId4"/>
    <p:sldId id="865" r:id="rId5"/>
    <p:sldId id="313" r:id="rId6"/>
    <p:sldId id="633" r:id="rId7"/>
    <p:sldId id="314" r:id="rId8"/>
    <p:sldId id="369" r:id="rId9"/>
    <p:sldId id="526" r:id="rId10"/>
    <p:sldId id="840" r:id="rId11"/>
    <p:sldId id="626" r:id="rId12"/>
    <p:sldId id="509" r:id="rId13"/>
    <p:sldId id="510" r:id="rId14"/>
    <p:sldId id="511" r:id="rId15"/>
    <p:sldId id="371" r:id="rId16"/>
    <p:sldId id="317" r:id="rId17"/>
    <p:sldId id="425" r:id="rId18"/>
    <p:sldId id="627" r:id="rId19"/>
    <p:sldId id="647" r:id="rId20"/>
    <p:sldId id="876" r:id="rId21"/>
    <p:sldId id="866" r:id="rId22"/>
    <p:sldId id="864" r:id="rId23"/>
    <p:sldId id="868" r:id="rId24"/>
    <p:sldId id="877" r:id="rId25"/>
    <p:sldId id="634"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Intro" id="{3DB1B1F6-80DB-48D7-AB4B-279C048000D5}">
          <p14:sldIdLst>
            <p14:sldId id="624"/>
            <p14:sldId id="430"/>
            <p14:sldId id="865"/>
            <p14:sldId id="313"/>
            <p14:sldId id="633"/>
            <p14:sldId id="314"/>
            <p14:sldId id="369"/>
            <p14:sldId id="526"/>
            <p14:sldId id="840"/>
            <p14:sldId id="626"/>
            <p14:sldId id="509"/>
            <p14:sldId id="510"/>
            <p14:sldId id="511"/>
            <p14:sldId id="371"/>
            <p14:sldId id="317"/>
            <p14:sldId id="425"/>
            <p14:sldId id="627"/>
            <p14:sldId id="647"/>
            <p14:sldId id="876"/>
            <p14:sldId id="866"/>
            <p14:sldId id="864"/>
            <p14:sldId id="868"/>
            <p14:sldId id="877"/>
            <p14:sldId id="63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shii, June" initials="YJ" lastIdx="71" clrIdx="0">
    <p:extLst>
      <p:ext uri="{19B8F6BF-5375-455C-9EA6-DF929625EA0E}">
        <p15:presenceInfo xmlns:p15="http://schemas.microsoft.com/office/powerpoint/2012/main" userId="S-1-5-21-1407069837-2091007605-538272213-30032476" providerId="AD"/>
      </p:ext>
    </p:extLst>
  </p:cmAuthor>
  <p:cmAuthor id="2" name="David Mohr" initials="DM" lastIdx="9" clrIdx="1">
    <p:extLst>
      <p:ext uri="{19B8F6BF-5375-455C-9EA6-DF929625EA0E}">
        <p15:presenceInfo xmlns:p15="http://schemas.microsoft.com/office/powerpoint/2012/main" userId="David Mohr" providerId="None"/>
      </p:ext>
    </p:extLst>
  </p:cmAuthor>
  <p:cmAuthor id="3" name="Freeman, Charles" initials="FC" lastIdx="22" clrIdx="2">
    <p:extLst>
      <p:ext uri="{19B8F6BF-5375-455C-9EA6-DF929625EA0E}">
        <p15:presenceInfo xmlns:p15="http://schemas.microsoft.com/office/powerpoint/2012/main" userId="S-1-5-21-1407069837-2091007605-538272213-28173882" providerId="AD"/>
      </p:ext>
    </p:extLst>
  </p:cmAuthor>
  <p:cmAuthor id="4" name="Smart, Paul" initials="SP" lastIdx="1" clrIdx="3">
    <p:extLst>
      <p:ext uri="{19B8F6BF-5375-455C-9EA6-DF929625EA0E}">
        <p15:presenceInfo xmlns:p15="http://schemas.microsoft.com/office/powerpoint/2012/main" userId="S-1-5-21-1407069837-2091007605-538272213-26725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75E7"/>
    <a:srgbClr val="16966D"/>
    <a:srgbClr val="4E24A7"/>
    <a:srgbClr val="E817E4"/>
    <a:srgbClr val="FE5496"/>
    <a:srgbClr val="B3EB5B"/>
    <a:srgbClr val="FF9B29"/>
    <a:srgbClr val="535B63"/>
    <a:srgbClr val="31C1B3"/>
    <a:srgbClr val="222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26" autoAdjust="0"/>
    <p:restoredTop sz="95214" autoAdjust="0"/>
  </p:normalViewPr>
  <p:slideViewPr>
    <p:cSldViewPr snapToGrid="0" snapToObjects="1" showGuides="1">
      <p:cViewPr varScale="1">
        <p:scale>
          <a:sx n="81" d="100"/>
          <a:sy n="81" d="100"/>
        </p:scale>
        <p:origin x="1042"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9840"/>
    </p:cViewPr>
  </p:sorterViewPr>
  <p:notesViewPr>
    <p:cSldViewPr snapToGrid="0" snapToObjects="1" showGuides="1">
      <p:cViewPr varScale="1">
        <p:scale>
          <a:sx n="121" d="100"/>
          <a:sy n="121" d="100"/>
        </p:scale>
        <p:origin x="441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commentAuthors" Target="commentAuthor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8/28/2022</a:t>
            </a:fld>
            <a:endParaRPr lang="en-US" dirty="0"/>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1FDFC-8250-AD46-B773-8125051BCCF6}" type="datetimeFigureOut">
              <a:rPr lang="en-US" smtClean="0"/>
              <a:t>8/28/2022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ws.amazon.com/s3/"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aws.amazon.com/AmazonS3/latest/dev/storage-class-intro.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goal of this module is to discover key concepts that relate to storage. You will learn about the different types of storage resources that are available and review the different pricing options so that you can understand how different choices affect your solution cost.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indent="0">
              <a:buNone/>
            </a:pPr>
            <a:r>
              <a:rPr lang="en-US" sz="1100" dirty="0"/>
              <a:t>After completing this module, you should be able to:</a:t>
            </a:r>
          </a:p>
          <a:p>
            <a:pPr marL="171450" lvl="0" indent="-171450">
              <a:buFont typeface="Arial" panose="020B0604020202020204" pitchFamily="34" charset="0"/>
              <a:buChar char="•"/>
            </a:pPr>
            <a:r>
              <a:rPr lang="en-US" sz="1100" dirty="0"/>
              <a:t>Identify the different types of storage</a:t>
            </a:r>
          </a:p>
          <a:p>
            <a:pPr marL="171450" lvl="0" indent="-171450">
              <a:buFont typeface="Arial" panose="020B0604020202020204" pitchFamily="34" charset="0"/>
              <a:buChar char="•"/>
            </a:pPr>
            <a:r>
              <a:rPr lang="en-US" sz="1100" dirty="0"/>
              <a:t>Explain Amazon S3</a:t>
            </a:r>
          </a:p>
          <a:p>
            <a:pPr marL="171450" lvl="0" indent="-171450">
              <a:buFont typeface="Arial" panose="020B0604020202020204" pitchFamily="34" charset="0"/>
              <a:buChar char="•"/>
            </a:pPr>
            <a:r>
              <a:rPr lang="en-US" sz="1100" dirty="0"/>
              <a:t>Identify the functionality in Amazon S3</a:t>
            </a:r>
          </a:p>
          <a:p>
            <a:pPr marL="171450" lvl="0" indent="-171450">
              <a:buFont typeface="Arial" panose="020B0604020202020204" pitchFamily="34" charset="0"/>
              <a:buChar char="•"/>
            </a:pPr>
            <a:r>
              <a:rPr lang="en-US" sz="1100" dirty="0"/>
              <a:t>Explain Amazon EBS</a:t>
            </a:r>
          </a:p>
          <a:p>
            <a:pPr marL="171450" lvl="0" indent="-171450">
              <a:buFont typeface="Arial" panose="020B0604020202020204" pitchFamily="34" charset="0"/>
              <a:buChar char="•"/>
            </a:pPr>
            <a:r>
              <a:rPr lang="en-US" sz="1100" dirty="0"/>
              <a:t>Identify the functionality in Amazon EBS</a:t>
            </a:r>
          </a:p>
          <a:p>
            <a:pPr marL="171450" lvl="0" indent="-171450">
              <a:buFont typeface="Arial" panose="020B0604020202020204" pitchFamily="34" charset="0"/>
              <a:buChar char="•"/>
            </a:pPr>
            <a:r>
              <a:rPr lang="en-US" sz="1100" dirty="0"/>
              <a:t>Perform functions in Amazon EBS to build an Amazon EC2 storage solution </a:t>
            </a:r>
          </a:p>
          <a:p>
            <a:pPr marL="171450" lvl="0" indent="-171450">
              <a:buFont typeface="Arial" panose="020B0604020202020204" pitchFamily="34" charset="0"/>
              <a:buChar char="•"/>
            </a:pPr>
            <a:r>
              <a:rPr lang="en-US" sz="1100" dirty="0"/>
              <a:t>Explain Amazon EFS</a:t>
            </a:r>
          </a:p>
          <a:p>
            <a:pPr marL="171450" lvl="0" indent="-171450">
              <a:buFont typeface="Arial" panose="020B0604020202020204" pitchFamily="34" charset="0"/>
              <a:buChar char="•"/>
            </a:pPr>
            <a:r>
              <a:rPr lang="en-US" sz="1100" dirty="0"/>
              <a:t>Identify the functionality in Amazon EFS</a:t>
            </a:r>
          </a:p>
          <a:p>
            <a:pPr marL="171450" lvl="0" indent="-171450">
              <a:buFont typeface="Arial" panose="020B0604020202020204" pitchFamily="34" charset="0"/>
              <a:buChar char="•"/>
            </a:pPr>
            <a:r>
              <a:rPr lang="en-US" sz="1100" dirty="0"/>
              <a:t>Explain Amazon S3 Glacier</a:t>
            </a:r>
          </a:p>
          <a:p>
            <a:pPr marL="171450" lvl="0" indent="-171450">
              <a:buFont typeface="Arial" panose="020B0604020202020204" pitchFamily="34" charset="0"/>
              <a:buChar char="•"/>
            </a:pPr>
            <a:r>
              <a:rPr lang="en-US" sz="1100" dirty="0"/>
              <a:t>Identify the functionality in Amazon S3 Glacier</a:t>
            </a:r>
          </a:p>
          <a:p>
            <a:pPr marL="171450" lvl="0" indent="-171450">
              <a:buFont typeface="Arial" panose="020B0604020202020204" pitchFamily="34" charset="0"/>
              <a:buChar char="•"/>
            </a:pPr>
            <a:r>
              <a:rPr lang="en-US" sz="1100" dirty="0"/>
              <a:t>Differentiate between Amazon EBS, Amazon S3, Amazon EFS, and Amazon S3 Glacier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98326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When you create a bucket in Amazon</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S3, it is associated with a specific AWS Region. When you store data in the bucket, it is redundantly stored across multiple AWS facilities within your selected Region.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Amazon</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S3 is designed to durably store your data, even if there is concurrent data loss in two AWS facilities.</a:t>
            </a:r>
          </a:p>
        </p:txBody>
      </p:sp>
    </p:spTree>
    <p:extLst>
      <p:ext uri="{BB962C8B-B14F-4D97-AF65-F5344CB8AC3E}">
        <p14:creationId xmlns:p14="http://schemas.microsoft.com/office/powerpoint/2010/main" val="4229328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Amazon</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S3 automatically manages the storage behind your bucket while</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your data grows. You can get started immediately,</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and your data storage will grow with your application needs.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Amazon</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S3 also scales to handle a high volume of requests. You do not need to provision the storage or throughput, and you</a:t>
            </a:r>
            <a:r>
              <a:rPr lang="en-US" sz="1100" kern="1200" baseline="0" dirty="0">
                <a:solidFill>
                  <a:schemeClr val="tx1"/>
                </a:solidFill>
                <a:effectLst/>
                <a:latin typeface="+mn-lt"/>
                <a:ea typeface="+mn-ea"/>
                <a:cs typeface="+mn-cs"/>
              </a:rPr>
              <a:t> are </a:t>
            </a:r>
            <a:r>
              <a:rPr lang="en-US" sz="1100" kern="1200" dirty="0">
                <a:solidFill>
                  <a:schemeClr val="tx1"/>
                </a:solidFill>
                <a:effectLst/>
                <a:latin typeface="+mn-lt"/>
                <a:ea typeface="+mn-ea"/>
                <a:cs typeface="+mn-cs"/>
              </a:rPr>
              <a:t>billed only for what you use. </a:t>
            </a:r>
          </a:p>
        </p:txBody>
      </p:sp>
    </p:spTree>
    <p:extLst>
      <p:ext uri="{BB962C8B-B14F-4D97-AF65-F5344CB8AC3E}">
        <p14:creationId xmlns:p14="http://schemas.microsoft.com/office/powerpoint/2010/main" val="4192140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You can access Amazon</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S3 through the</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console, AWS </a:t>
            </a:r>
            <a:r>
              <a:rPr lang="en-US" sz="1100" b="0" i="0" u="none" strike="noStrike" kern="1200" baseline="0" dirty="0">
                <a:solidFill>
                  <a:schemeClr val="tx1"/>
                </a:solidFill>
                <a:latin typeface="+mn-lt"/>
                <a:ea typeface="+mn-ea"/>
                <a:cs typeface="+mn-cs"/>
              </a:rPr>
              <a:t>Command Line Interface (AWS CLI)</a:t>
            </a:r>
            <a:r>
              <a:rPr lang="en-US" sz="1100" kern="1200" dirty="0">
                <a:solidFill>
                  <a:schemeClr val="tx1"/>
                </a:solidFill>
                <a:effectLst/>
                <a:latin typeface="+mn-lt"/>
                <a:ea typeface="+mn-ea"/>
                <a:cs typeface="+mn-cs"/>
              </a:rPr>
              <a:t>, or AWS SDK. You can also access the data in your bucket directly by using REST-based endpoints.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The</a:t>
            </a:r>
            <a:r>
              <a:rPr lang="en-US" sz="1100" kern="1200" baseline="0" dirty="0">
                <a:solidFill>
                  <a:schemeClr val="tx1"/>
                </a:solidFill>
                <a:effectLst/>
                <a:latin typeface="+mn-lt"/>
                <a:ea typeface="+mn-ea"/>
                <a:cs typeface="+mn-cs"/>
              </a:rPr>
              <a:t> endpoints </a:t>
            </a:r>
            <a:r>
              <a:rPr lang="en-US" sz="1100" kern="1200" dirty="0">
                <a:solidFill>
                  <a:schemeClr val="tx1"/>
                </a:solidFill>
                <a:effectLst/>
                <a:latin typeface="+mn-lt"/>
                <a:ea typeface="+mn-ea"/>
                <a:cs typeface="+mn-cs"/>
              </a:rPr>
              <a:t>support HTTP or HTTPS access. To support this type of URL-based access, Amazon S3 bucket names must be globally unique and Domain Name Server (DNS)-compliant.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Also, object keys should use characters that are safe for URLs. </a:t>
            </a:r>
          </a:p>
        </p:txBody>
      </p:sp>
    </p:spTree>
    <p:extLst>
      <p:ext uri="{BB962C8B-B14F-4D97-AF65-F5344CB8AC3E}">
        <p14:creationId xmlns:p14="http://schemas.microsoft.com/office/powerpoint/2010/main" val="2851466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This flexibility to store a virtually unlimited amount of data—and to access that data from anywhere—means</a:t>
            </a:r>
            <a:r>
              <a:rPr lang="en-US" sz="1100" kern="1200" baseline="0" dirty="0">
                <a:solidFill>
                  <a:schemeClr val="tx1"/>
                </a:solidFill>
                <a:effectLst/>
                <a:latin typeface="+mn-lt"/>
                <a:ea typeface="+mn-ea"/>
                <a:cs typeface="+mn-cs"/>
              </a:rPr>
              <a:t> that</a:t>
            </a:r>
            <a:r>
              <a:rPr lang="en-US" sz="1100" kern="1200" dirty="0">
                <a:solidFill>
                  <a:schemeClr val="tx1"/>
                </a:solidFill>
                <a:effectLst/>
                <a:latin typeface="+mn-lt"/>
                <a:ea typeface="+mn-ea"/>
                <a:cs typeface="+mn-cs"/>
              </a:rPr>
              <a:t> Amazon</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S3 is suitable for a variety of scenarios. You will now consider some use cases for Amazon</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S3:</a:t>
            </a:r>
          </a:p>
          <a:p>
            <a:r>
              <a:rPr lang="en-US" sz="11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As a location for any application data, Amazon S3 buckets provide a shared location for storing objects that any instances of your application can access—including applications on Amazon</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EC2 or even traditional servers. This feature can be useful for user-generated media files, server logs, or other files that your application must store in a common location. Also, because the content can be fetched directly over the internet, you can offload serving that content from your application and enable clients to directly fetch the data from Amazon</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S3 themselves. </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For static web hosting, Amazon</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S3 buckets can serve the static contents of your website, including HTML, CSS, JavaScript, and other files. </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The high durability of Amazon</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S3 makes it a good candidate for storing backups of your data. For greater availability and disaster recovery capability, Amazon</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S3 can even be configured to support cross-Region replication so that data in an Amazon</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S3 bucket in one Region can be automatically replicated to another Amazon</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S3 Region.</a:t>
            </a:r>
          </a:p>
        </p:txBody>
      </p:sp>
    </p:spTree>
    <p:extLst>
      <p:ext uri="{BB962C8B-B14F-4D97-AF65-F5344CB8AC3E}">
        <p14:creationId xmlns:p14="http://schemas.microsoft.com/office/powerpoint/2010/main" val="685448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Backup and storage</a:t>
            </a:r>
            <a:r>
              <a:rPr lang="en-US" sz="1100" b="1" baseline="0" dirty="0"/>
              <a:t> – </a:t>
            </a:r>
            <a:r>
              <a:rPr lang="en-US" sz="1100" dirty="0"/>
              <a:t>Provide data backup and storage services for others</a:t>
            </a:r>
          </a:p>
          <a:p>
            <a:endParaRPr lang="en-US" sz="1100" dirty="0"/>
          </a:p>
          <a:p>
            <a:r>
              <a:rPr lang="en-US" sz="1100" b="1" dirty="0"/>
              <a:t>Application hosting</a:t>
            </a:r>
            <a:r>
              <a:rPr lang="en-US" sz="1100" b="1" baseline="0" dirty="0"/>
              <a:t> –</a:t>
            </a:r>
            <a:r>
              <a:rPr lang="en-US" sz="1100" dirty="0"/>
              <a:t> Provide services that deploy, install, and manage web applications</a:t>
            </a:r>
          </a:p>
          <a:p>
            <a:endParaRPr lang="en-US" sz="1100" dirty="0"/>
          </a:p>
          <a:p>
            <a:r>
              <a:rPr lang="en-US" sz="1100" b="1" dirty="0"/>
              <a:t>Media hosting</a:t>
            </a:r>
            <a:r>
              <a:rPr lang="en-US" sz="1100" b="1" baseline="0" dirty="0"/>
              <a:t> –</a:t>
            </a:r>
            <a:r>
              <a:rPr lang="en-US" sz="1100" dirty="0"/>
              <a:t> Build a redundant, scalable, and highly available infrastructure that hosts video, photo, or music uploads and downloads</a:t>
            </a:r>
          </a:p>
          <a:p>
            <a:endParaRPr lang="en-US" sz="1100" dirty="0"/>
          </a:p>
          <a:p>
            <a:r>
              <a:rPr lang="en-US" sz="1100" b="1" dirty="0"/>
              <a:t>Software delivery</a:t>
            </a:r>
            <a:r>
              <a:rPr lang="en-US" sz="1100" b="1" baseline="0" dirty="0"/>
              <a:t> – </a:t>
            </a:r>
            <a:r>
              <a:rPr lang="en-US" sz="1100" dirty="0"/>
              <a:t>Host your software applications that customers can download</a:t>
            </a:r>
          </a:p>
        </p:txBody>
      </p:sp>
    </p:spTree>
    <p:extLst>
      <p:ext uri="{BB962C8B-B14F-4D97-AF65-F5344CB8AC3E}">
        <p14:creationId xmlns:p14="http://schemas.microsoft.com/office/powerpoint/2010/main" val="3790124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With Amazon S3, specific costs vary depending on the Region and the specific requests that were made. You pay only for what you use, including gigabytes per month;</a:t>
            </a:r>
            <a:r>
              <a:rPr lang="en-US" sz="1100" baseline="0" dirty="0"/>
              <a:t> </a:t>
            </a:r>
            <a:r>
              <a:rPr lang="en-US" sz="1100" dirty="0"/>
              <a:t>transfer out of other Regions;</a:t>
            </a:r>
            <a:r>
              <a:rPr lang="en-US" sz="1100" baseline="0" dirty="0"/>
              <a:t> and</a:t>
            </a:r>
            <a:r>
              <a:rPr lang="en-US" sz="1100" dirty="0"/>
              <a:t> PUT, COPY, POST, LIST, and GET requests. </a:t>
            </a:r>
            <a:br>
              <a:rPr lang="en-US" sz="1100" dirty="0"/>
            </a:br>
            <a:br>
              <a:rPr lang="en-US" sz="1100" dirty="0"/>
            </a:br>
            <a:r>
              <a:rPr lang="en-US" sz="1100" dirty="0"/>
              <a:t>As a general rule, you pay only for transfers that cross the boundary of your Region, which means you do not pay for transfers </a:t>
            </a:r>
            <a:r>
              <a:rPr lang="en-US" sz="1100" b="1" dirty="0"/>
              <a:t>in to</a:t>
            </a:r>
            <a:r>
              <a:rPr lang="en-US" sz="1100" dirty="0"/>
              <a:t> Amazon S3 or transfers out from Amazon S3 to Amazon CloudFront edge locations within that same Region.</a:t>
            </a:r>
          </a:p>
        </p:txBody>
      </p:sp>
    </p:spTree>
    <p:extLst>
      <p:ext uri="{BB962C8B-B14F-4D97-AF65-F5344CB8AC3E}">
        <p14:creationId xmlns:p14="http://schemas.microsoft.com/office/powerpoint/2010/main" val="311793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a:solidFill>
                  <a:schemeClr val="tx1"/>
                </a:solidFill>
                <a:effectLst/>
                <a:latin typeface="+mn-lt"/>
                <a:ea typeface="+mn-ea"/>
                <a:cs typeface="+mn-cs"/>
              </a:rPr>
              <a:t>When you begin to estimate the costs of Amazon S3, you must consider the following: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kern="1200" dirty="0">
                <a:solidFill>
                  <a:schemeClr val="tx1"/>
                </a:solidFill>
                <a:effectLst/>
                <a:latin typeface="+mn-lt"/>
                <a:ea typeface="+mn-ea"/>
                <a:cs typeface="+mn-cs"/>
              </a:rPr>
              <a:t>Storage class type</a:t>
            </a:r>
            <a:r>
              <a:rPr lang="en-US" sz="1100" b="1" kern="1200" baseline="0" dirty="0">
                <a:solidFill>
                  <a:schemeClr val="tx1"/>
                </a:solidFill>
                <a:effectLst/>
                <a:latin typeface="+mn-lt"/>
                <a:ea typeface="+mn-ea"/>
                <a:cs typeface="+mn-cs"/>
              </a:rPr>
              <a:t> – </a:t>
            </a:r>
            <a:endParaRPr lang="en-US" sz="1100" b="1" kern="1200" dirty="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kern="1200" dirty="0">
                <a:solidFill>
                  <a:schemeClr val="tx1"/>
                </a:solidFill>
                <a:effectLst/>
                <a:latin typeface="+mn-lt"/>
                <a:ea typeface="+mn-ea"/>
                <a:cs typeface="+mn-cs"/>
              </a:rPr>
              <a:t>Standard storage </a:t>
            </a:r>
            <a:r>
              <a:rPr lang="en-US" sz="1100" kern="1200" dirty="0">
                <a:solidFill>
                  <a:schemeClr val="tx1"/>
                </a:solidFill>
                <a:effectLst/>
                <a:latin typeface="+mn-lt"/>
                <a:ea typeface="+mn-ea"/>
                <a:cs typeface="+mn-cs"/>
              </a:rPr>
              <a:t>is designed to provide 11 9s of durability and four</a:t>
            </a:r>
            <a:r>
              <a:rPr lang="en-US" sz="1100" kern="1200" baseline="0" dirty="0">
                <a:solidFill>
                  <a:schemeClr val="tx1"/>
                </a:solidFill>
                <a:effectLst/>
                <a:latin typeface="+mn-lt"/>
                <a:ea typeface="+mn-ea"/>
                <a:cs typeface="+mn-cs"/>
              </a:rPr>
              <a:t> 9s of </a:t>
            </a:r>
            <a:r>
              <a:rPr lang="en-US" sz="1100" kern="1200" dirty="0">
                <a:solidFill>
                  <a:schemeClr val="tx1"/>
                </a:solidFill>
                <a:effectLst/>
                <a:latin typeface="+mn-lt"/>
                <a:ea typeface="+mn-ea"/>
                <a:cs typeface="+mn-cs"/>
              </a:rPr>
              <a:t>availability.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kern="1200" dirty="0">
                <a:solidFill>
                  <a:schemeClr val="tx1"/>
                </a:solidFill>
                <a:effectLst/>
                <a:latin typeface="+mn-lt"/>
                <a:ea typeface="+mn-ea"/>
                <a:cs typeface="+mn-cs"/>
              </a:rPr>
              <a:t>S3 Standard – Infrequent Access (S-IA) </a:t>
            </a:r>
            <a:r>
              <a:rPr lang="en-US" sz="1100" kern="1200" dirty="0">
                <a:solidFill>
                  <a:schemeClr val="tx1"/>
                </a:solidFill>
                <a:effectLst/>
                <a:latin typeface="+mn-lt"/>
                <a:ea typeface="+mn-ea"/>
                <a:cs typeface="+mn-cs"/>
              </a:rPr>
              <a:t>is a storage option within Amazon S3 that you can use to reduce your costs by storing less frequently accessed data at slightly lower levels of redundancy than Amazon S3 standard storage. Standard – Infrequent Access is designed to provide the same</a:t>
            </a:r>
            <a:r>
              <a:rPr lang="en-US" sz="1100" kern="1200" baseline="0" dirty="0">
                <a:solidFill>
                  <a:schemeClr val="tx1"/>
                </a:solidFill>
                <a:effectLst/>
                <a:latin typeface="+mn-lt"/>
                <a:ea typeface="+mn-ea"/>
                <a:cs typeface="+mn-cs"/>
              </a:rPr>
              <a:t> 11 9s of </a:t>
            </a:r>
            <a:r>
              <a:rPr lang="en-US" sz="1100" kern="1200" dirty="0">
                <a:solidFill>
                  <a:schemeClr val="tx1"/>
                </a:solidFill>
                <a:effectLst/>
                <a:latin typeface="+mn-lt"/>
                <a:ea typeface="+mn-ea"/>
                <a:cs typeface="+mn-cs"/>
              </a:rPr>
              <a:t>durability as Amazon S3, with three 9s of availability in a given year. Each class has different rates.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sz="1100" b="1" kern="1200" dirty="0">
                <a:solidFill>
                  <a:schemeClr val="tx1"/>
                </a:solidFill>
                <a:effectLst/>
                <a:latin typeface="+mn-lt"/>
                <a:ea typeface="+mn-ea"/>
                <a:cs typeface="+mn-cs"/>
              </a:rPr>
              <a:t>Amount of storage – </a:t>
            </a:r>
            <a:r>
              <a:rPr lang="en-US" sz="1100" kern="1200" dirty="0">
                <a:solidFill>
                  <a:schemeClr val="tx1"/>
                </a:solidFill>
                <a:effectLst/>
                <a:latin typeface="+mn-lt"/>
                <a:ea typeface="+mn-ea"/>
                <a:cs typeface="+mn-cs"/>
              </a:rPr>
              <a:t>The number and size of objects stored in your Amazon S3 buckets.</a:t>
            </a:r>
          </a:p>
          <a:p>
            <a:endParaRPr lang="en-US" sz="1100" dirty="0"/>
          </a:p>
        </p:txBody>
      </p:sp>
    </p:spTree>
    <p:extLst>
      <p:ext uri="{BB962C8B-B14F-4D97-AF65-F5344CB8AC3E}">
        <p14:creationId xmlns:p14="http://schemas.microsoft.com/office/powerpoint/2010/main" val="3475167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lvl="0" indent="-228600">
              <a:buFont typeface="+mj-lt"/>
              <a:buAutoNum type="arabicPeriod" startAt="3"/>
            </a:pPr>
            <a:r>
              <a:rPr lang="en-US" sz="1100" b="1" kern="1200" dirty="0">
                <a:solidFill>
                  <a:schemeClr val="tx1"/>
                </a:solidFill>
                <a:effectLst/>
                <a:latin typeface="+mn-lt"/>
                <a:ea typeface="+mn-ea"/>
                <a:cs typeface="+mn-cs"/>
              </a:rPr>
              <a:t>Requests</a:t>
            </a:r>
            <a:r>
              <a:rPr lang="en-US" sz="1100" b="1"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 Consider the number and type of requests. GET requests incur charges at different rates than other requests, such as PUT and COPY requests.</a:t>
            </a:r>
          </a:p>
          <a:p>
            <a:pPr marL="685800" lvl="1" indent="-228600">
              <a:buFont typeface="Arial" panose="020B0604020202020204" pitchFamily="34" charset="0"/>
              <a:buChar char="•"/>
            </a:pPr>
            <a:r>
              <a:rPr lang="en-US" sz="1100" b="1" kern="1200" dirty="0">
                <a:solidFill>
                  <a:schemeClr val="tx1"/>
                </a:solidFill>
                <a:effectLst/>
                <a:latin typeface="+mn-lt"/>
                <a:ea typeface="+mn-ea"/>
                <a:cs typeface="+mn-cs"/>
              </a:rPr>
              <a:t>GET – </a:t>
            </a:r>
            <a:r>
              <a:rPr lang="en-US" sz="1100" kern="1200" dirty="0">
                <a:solidFill>
                  <a:schemeClr val="tx1"/>
                </a:solidFill>
                <a:effectLst/>
                <a:latin typeface="+mn-lt"/>
                <a:ea typeface="+mn-ea"/>
                <a:cs typeface="+mn-cs"/>
              </a:rPr>
              <a:t>Retrieves an object from Amazon S3. You must have READ access to use this operation.</a:t>
            </a:r>
          </a:p>
          <a:p>
            <a:pPr marL="685800" lvl="1" indent="-228600">
              <a:buFont typeface="Arial" panose="020B0604020202020204" pitchFamily="34" charset="0"/>
              <a:buChar char="•"/>
            </a:pPr>
            <a:r>
              <a:rPr lang="en-US" sz="1100" b="1" kern="1200" dirty="0">
                <a:solidFill>
                  <a:schemeClr val="tx1"/>
                </a:solidFill>
                <a:effectLst/>
                <a:latin typeface="+mn-lt"/>
                <a:ea typeface="+mn-ea"/>
                <a:cs typeface="+mn-cs"/>
              </a:rPr>
              <a:t>PUT – </a:t>
            </a:r>
            <a:r>
              <a:rPr lang="en-US" sz="1100" kern="1200" dirty="0">
                <a:solidFill>
                  <a:schemeClr val="tx1"/>
                </a:solidFill>
                <a:effectLst/>
                <a:latin typeface="+mn-lt"/>
                <a:ea typeface="+mn-ea"/>
                <a:cs typeface="+mn-cs"/>
              </a:rPr>
              <a:t>Adds an object to a bucket. You must have WRITE permissions on a bucket to add an object to it.</a:t>
            </a:r>
          </a:p>
          <a:p>
            <a:pPr marL="685800" lvl="1" indent="-228600">
              <a:buFont typeface="Arial" panose="020B0604020202020204" pitchFamily="34" charset="0"/>
              <a:buChar char="•"/>
            </a:pPr>
            <a:r>
              <a:rPr lang="en-US" sz="1100" b="1" kern="1200" dirty="0">
                <a:solidFill>
                  <a:schemeClr val="tx1"/>
                </a:solidFill>
                <a:effectLst/>
                <a:latin typeface="+mn-lt"/>
                <a:ea typeface="+mn-ea"/>
                <a:cs typeface="+mn-cs"/>
              </a:rPr>
              <a:t>COPY – </a:t>
            </a:r>
            <a:r>
              <a:rPr lang="en-US" sz="1100" kern="1200" dirty="0">
                <a:solidFill>
                  <a:schemeClr val="tx1"/>
                </a:solidFill>
                <a:effectLst/>
                <a:latin typeface="+mn-lt"/>
                <a:ea typeface="+mn-ea"/>
                <a:cs typeface="+mn-cs"/>
              </a:rPr>
              <a:t>Creates a copy of an object that is already stored in Amazon S3. A COPY operation is the same as performing a GET and then a PUT.</a:t>
            </a:r>
          </a:p>
          <a:p>
            <a:endParaRPr lang="en-US" sz="11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100" b="1" kern="1200" dirty="0">
                <a:solidFill>
                  <a:schemeClr val="tx1"/>
                </a:solidFill>
                <a:effectLst/>
                <a:latin typeface="+mn-lt"/>
                <a:ea typeface="+mn-ea"/>
                <a:cs typeface="+mn-cs"/>
              </a:rPr>
              <a:t>Data transfer</a:t>
            </a:r>
            <a:r>
              <a:rPr lang="en-US" sz="1100" b="1" kern="1200" baseline="0" dirty="0">
                <a:solidFill>
                  <a:schemeClr val="tx1"/>
                </a:solidFill>
                <a:effectLst/>
                <a:latin typeface="+mn-lt"/>
                <a:ea typeface="+mn-ea"/>
                <a:cs typeface="+mn-cs"/>
              </a:rPr>
              <a:t> –</a:t>
            </a:r>
            <a:r>
              <a:rPr lang="en-US" sz="1100" b="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Consider </a:t>
            </a:r>
            <a:r>
              <a:rPr lang="en-US" sz="1100" dirty="0"/>
              <a:t>t</a:t>
            </a:r>
            <a:r>
              <a:rPr lang="en-US" sz="1100" kern="1200" dirty="0">
                <a:solidFill>
                  <a:schemeClr val="tx1"/>
                </a:solidFill>
                <a:effectLst/>
                <a:latin typeface="+mn-lt"/>
                <a:ea typeface="+mn-ea"/>
                <a:cs typeface="+mn-cs"/>
              </a:rPr>
              <a:t>he amount of data that</a:t>
            </a:r>
            <a:r>
              <a:rPr lang="en-US" sz="1100" kern="1200" baseline="0" dirty="0">
                <a:solidFill>
                  <a:schemeClr val="tx1"/>
                </a:solidFill>
                <a:effectLst/>
                <a:latin typeface="+mn-lt"/>
                <a:ea typeface="+mn-ea"/>
                <a:cs typeface="+mn-cs"/>
              </a:rPr>
              <a:t> is</a:t>
            </a:r>
            <a:r>
              <a:rPr lang="en-US" sz="1100" kern="1200" dirty="0">
                <a:solidFill>
                  <a:schemeClr val="tx1"/>
                </a:solidFill>
                <a:effectLst/>
                <a:latin typeface="+mn-lt"/>
                <a:ea typeface="+mn-ea"/>
                <a:cs typeface="+mn-cs"/>
              </a:rPr>
              <a:t> transferred out of the Amazon S3 Region. Remember that data transfer in is free, but there is a charge for data transfer out.</a:t>
            </a:r>
            <a:endParaRPr lang="en-US" sz="1100" dirty="0"/>
          </a:p>
          <a:p>
            <a:endParaRPr lang="en-US" dirty="0"/>
          </a:p>
        </p:txBody>
      </p:sp>
    </p:spTree>
    <p:extLst>
      <p:ext uri="{BB962C8B-B14F-4D97-AF65-F5344CB8AC3E}">
        <p14:creationId xmlns:p14="http://schemas.microsoft.com/office/powerpoint/2010/main" val="1753746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ea typeface="+mn-ea"/>
                <a:cs typeface="+mn-cs"/>
              </a:rPr>
              <a:t>You have completed an introduction to Amazon S3, including key features and some common use cases. </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To learn more about Amazon S3, see </a:t>
            </a:r>
            <a:r>
              <a:rPr lang="en-US" sz="1100" dirty="0">
                <a:ea typeface="Amazon Ember Light" panose="020B0403020204020204" pitchFamily="34" charset="0"/>
                <a:cs typeface="Amazon Ember Light" panose="020B0403020204020204" pitchFamily="34" charset="0"/>
                <a:hlinkClick r:id="rId3"/>
              </a:rPr>
              <a:t>Amazon S3</a:t>
            </a:r>
            <a:r>
              <a:rPr lang="en-US" sz="1100" kern="1200" dirty="0">
                <a:solidFill>
                  <a:schemeClr val="tx1"/>
                </a:solidFill>
                <a:effectLst/>
                <a:ea typeface="+mn-ea"/>
                <a:cs typeface="+mn-cs"/>
              </a:rPr>
              <a:t>. </a:t>
            </a:r>
          </a:p>
          <a:p>
            <a:pPr marL="171450" indent="-171450">
              <a:buFont typeface="Arial" panose="020B0604020202020204" pitchFamily="34" charset="0"/>
              <a:buChar char="•"/>
            </a:pPr>
            <a:endParaRPr lang="en-US" sz="1100" dirty="0"/>
          </a:p>
        </p:txBody>
      </p:sp>
    </p:spTree>
    <p:extLst>
      <p:ext uri="{BB962C8B-B14F-4D97-AF65-F5344CB8AC3E}">
        <p14:creationId xmlns:p14="http://schemas.microsoft.com/office/powerpoint/2010/main" val="4134781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zh-CN" dirty="0"/>
              <a:t>This card is produced by the WHIZLABS. For the latest version, please visit https://www.whizlabs.com/. </a:t>
            </a:r>
            <a:endParaRPr lang="zh-CN" altLang="en-US" dirty="0"/>
          </a:p>
        </p:txBody>
      </p:sp>
    </p:spTree>
    <p:extLst>
      <p:ext uri="{BB962C8B-B14F-4D97-AF65-F5344CB8AC3E}">
        <p14:creationId xmlns:p14="http://schemas.microsoft.com/office/powerpoint/2010/main" val="3713693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Welcom</a:t>
            </a:r>
            <a:r>
              <a:rPr lang="en-US" sz="1100" baseline="0" dirty="0"/>
              <a:t>e to Module 7: Storage</a:t>
            </a:r>
            <a:r>
              <a:rPr lang="en-US" sz="1100" dirty="0"/>
              <a:t>.</a:t>
            </a:r>
          </a:p>
        </p:txBody>
      </p:sp>
    </p:spTree>
    <p:extLst>
      <p:ext uri="{BB962C8B-B14F-4D97-AF65-F5344CB8AC3E}">
        <p14:creationId xmlns:p14="http://schemas.microsoft.com/office/powerpoint/2010/main" val="173686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goal of this module is to discover key concepts that relate to storage. You will learn about the different types of storage resources that are available and review the different pricing options so that you can understand how different choices affect your solution cost.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indent="0">
              <a:buNone/>
            </a:pPr>
            <a:r>
              <a:rPr lang="en-US" sz="1100" dirty="0"/>
              <a:t>After completing this module, you should be able to:</a:t>
            </a:r>
          </a:p>
          <a:p>
            <a:pPr marL="171450" lvl="0" indent="-171450">
              <a:buFont typeface="Arial" panose="020B0604020202020204" pitchFamily="34" charset="0"/>
              <a:buChar char="•"/>
            </a:pPr>
            <a:r>
              <a:rPr lang="en-US" sz="1100" dirty="0"/>
              <a:t>Identify the different types of storage</a:t>
            </a:r>
          </a:p>
          <a:p>
            <a:pPr marL="171450" lvl="0" indent="-171450">
              <a:buFont typeface="Arial" panose="020B0604020202020204" pitchFamily="34" charset="0"/>
              <a:buChar char="•"/>
            </a:pPr>
            <a:r>
              <a:rPr lang="en-US" sz="1100" dirty="0"/>
              <a:t>Explain Amazon S3</a:t>
            </a:r>
          </a:p>
          <a:p>
            <a:pPr marL="171450" lvl="0" indent="-171450">
              <a:buFont typeface="Arial" panose="020B0604020202020204" pitchFamily="34" charset="0"/>
              <a:buChar char="•"/>
            </a:pPr>
            <a:r>
              <a:rPr lang="en-US" sz="1100" dirty="0"/>
              <a:t>Identify the functionality in Amazon S3</a:t>
            </a:r>
          </a:p>
          <a:p>
            <a:pPr marL="171450" lvl="0" indent="-171450">
              <a:buFont typeface="Arial" panose="020B0604020202020204" pitchFamily="34" charset="0"/>
              <a:buChar char="•"/>
            </a:pPr>
            <a:r>
              <a:rPr lang="en-US" sz="1100" dirty="0"/>
              <a:t>Explain Amazon EBS</a:t>
            </a:r>
          </a:p>
          <a:p>
            <a:pPr marL="171450" lvl="0" indent="-171450">
              <a:buFont typeface="Arial" panose="020B0604020202020204" pitchFamily="34" charset="0"/>
              <a:buChar char="•"/>
            </a:pPr>
            <a:r>
              <a:rPr lang="en-US" sz="1100" dirty="0"/>
              <a:t>Identify the functionality in Amazon EBS</a:t>
            </a:r>
          </a:p>
          <a:p>
            <a:pPr marL="171450" lvl="0" indent="-171450">
              <a:buFont typeface="Arial" panose="020B0604020202020204" pitchFamily="34" charset="0"/>
              <a:buChar char="•"/>
            </a:pPr>
            <a:r>
              <a:rPr lang="en-US" sz="1100" dirty="0"/>
              <a:t>Perform functions in Amazon EBS to build an Amazon EC2 storage solution </a:t>
            </a:r>
          </a:p>
          <a:p>
            <a:pPr marL="171450" lvl="0" indent="-171450">
              <a:buFont typeface="Arial" panose="020B0604020202020204" pitchFamily="34" charset="0"/>
              <a:buChar char="•"/>
            </a:pPr>
            <a:r>
              <a:rPr lang="en-US" sz="1100" dirty="0"/>
              <a:t>Explain Amazon EFS</a:t>
            </a:r>
          </a:p>
          <a:p>
            <a:pPr marL="171450" lvl="0" indent="-171450">
              <a:buFont typeface="Arial" panose="020B0604020202020204" pitchFamily="34" charset="0"/>
              <a:buChar char="•"/>
            </a:pPr>
            <a:r>
              <a:rPr lang="en-US" sz="1100" dirty="0"/>
              <a:t>Identify the functionality in Amazon EFS</a:t>
            </a:r>
          </a:p>
          <a:p>
            <a:pPr marL="171450" lvl="0" indent="-171450">
              <a:buFont typeface="Arial" panose="020B0604020202020204" pitchFamily="34" charset="0"/>
              <a:buChar char="•"/>
            </a:pPr>
            <a:r>
              <a:rPr lang="en-US" sz="1100" dirty="0"/>
              <a:t>Explain Amazon S3 Glacier</a:t>
            </a:r>
          </a:p>
          <a:p>
            <a:pPr marL="171450" lvl="0" indent="-171450">
              <a:buFont typeface="Arial" panose="020B0604020202020204" pitchFamily="34" charset="0"/>
              <a:buChar char="•"/>
            </a:pPr>
            <a:r>
              <a:rPr lang="en-US" sz="1100" dirty="0"/>
              <a:t>Identify the functionality in Amazon S3 Glacier</a:t>
            </a:r>
          </a:p>
          <a:p>
            <a:pPr marL="171450" lvl="0" indent="-171450">
              <a:buFont typeface="Arial" panose="020B0604020202020204" pitchFamily="34" charset="0"/>
              <a:buChar char="•"/>
            </a:pPr>
            <a:r>
              <a:rPr lang="en-US" sz="1100" dirty="0"/>
              <a:t>Differentiate between Amazon EBS, Amazon S3, Amazon EFS, and Amazon S3 Glacier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98764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Look at the answer</a:t>
            </a:r>
            <a:r>
              <a:rPr lang="en-US" sz="1100" baseline="0" dirty="0"/>
              <a:t> choices and rule them out based on the keywords that were previously highlighted.</a:t>
            </a:r>
            <a:endParaRPr lang="en-US" sz="1100" dirty="0"/>
          </a:p>
          <a:p>
            <a:endParaRPr lang="en-US" sz="1100" dirty="0"/>
          </a:p>
        </p:txBody>
      </p:sp>
    </p:spTree>
    <p:extLst>
      <p:ext uri="{BB962C8B-B14F-4D97-AF65-F5344CB8AC3E}">
        <p14:creationId xmlns:p14="http://schemas.microsoft.com/office/powerpoint/2010/main" val="375304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077539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497848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Thanks for participating!</a:t>
            </a:r>
          </a:p>
        </p:txBody>
      </p:sp>
    </p:spTree>
    <p:extLst>
      <p:ext uri="{BB962C8B-B14F-4D97-AF65-F5344CB8AC3E}">
        <p14:creationId xmlns:p14="http://schemas.microsoft.com/office/powerpoint/2010/main" val="3386178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goal of this module is to discover key concepts that relate to storage. You will learn about the different types of storage resources that are available and review the different pricing options so that you can understand how different choices affect your solution cost.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indent="0">
              <a:buNone/>
            </a:pPr>
            <a:r>
              <a:rPr lang="en-US" sz="1100" dirty="0"/>
              <a:t>After completing this module, you should be able to:</a:t>
            </a:r>
          </a:p>
          <a:p>
            <a:pPr marL="171450" lvl="0" indent="-171450">
              <a:buFont typeface="Arial" panose="020B0604020202020204" pitchFamily="34" charset="0"/>
              <a:buChar char="•"/>
            </a:pPr>
            <a:r>
              <a:rPr lang="en-US" sz="1100" dirty="0"/>
              <a:t>Identify the different types of storage</a:t>
            </a:r>
          </a:p>
          <a:p>
            <a:pPr marL="171450" lvl="0" indent="-171450">
              <a:buFont typeface="Arial" panose="020B0604020202020204" pitchFamily="34" charset="0"/>
              <a:buChar char="•"/>
            </a:pPr>
            <a:r>
              <a:rPr lang="en-US" sz="1100" dirty="0"/>
              <a:t>Explain Amazon S3</a:t>
            </a:r>
          </a:p>
          <a:p>
            <a:pPr marL="171450" lvl="0" indent="-171450">
              <a:buFont typeface="Arial" panose="020B0604020202020204" pitchFamily="34" charset="0"/>
              <a:buChar char="•"/>
            </a:pPr>
            <a:r>
              <a:rPr lang="en-US" sz="1100" dirty="0"/>
              <a:t>Identify the functionality in Amazon S3</a:t>
            </a:r>
          </a:p>
          <a:p>
            <a:pPr marL="171450" lvl="0" indent="-171450">
              <a:buFont typeface="Arial" panose="020B0604020202020204" pitchFamily="34" charset="0"/>
              <a:buChar char="•"/>
            </a:pPr>
            <a:r>
              <a:rPr lang="en-US" sz="1100" dirty="0"/>
              <a:t>Explain Amazon EBS</a:t>
            </a:r>
          </a:p>
          <a:p>
            <a:pPr marL="171450" lvl="0" indent="-171450">
              <a:buFont typeface="Arial" panose="020B0604020202020204" pitchFamily="34" charset="0"/>
              <a:buChar char="•"/>
            </a:pPr>
            <a:r>
              <a:rPr lang="en-US" sz="1100" dirty="0"/>
              <a:t>Identify the functionality in Amazon EBS</a:t>
            </a:r>
          </a:p>
          <a:p>
            <a:pPr marL="171450" lvl="0" indent="-171450">
              <a:buFont typeface="Arial" panose="020B0604020202020204" pitchFamily="34" charset="0"/>
              <a:buChar char="•"/>
            </a:pPr>
            <a:r>
              <a:rPr lang="en-US" sz="1100" dirty="0"/>
              <a:t>Perform functions in Amazon EBS to build an Amazon EC2 storage solution </a:t>
            </a:r>
          </a:p>
          <a:p>
            <a:pPr marL="171450" lvl="0" indent="-171450">
              <a:buFont typeface="Arial" panose="020B0604020202020204" pitchFamily="34" charset="0"/>
              <a:buChar char="•"/>
            </a:pPr>
            <a:r>
              <a:rPr lang="en-US" sz="1100" dirty="0"/>
              <a:t>Explain Amazon EFS</a:t>
            </a:r>
          </a:p>
          <a:p>
            <a:pPr marL="171450" lvl="0" indent="-171450">
              <a:buFont typeface="Arial" panose="020B0604020202020204" pitchFamily="34" charset="0"/>
              <a:buChar char="•"/>
            </a:pPr>
            <a:r>
              <a:rPr lang="en-US" sz="1100" dirty="0"/>
              <a:t>Identify the functionality in Amazon EFS</a:t>
            </a:r>
          </a:p>
          <a:p>
            <a:pPr marL="171450" lvl="0" indent="-171450">
              <a:buFont typeface="Arial" panose="020B0604020202020204" pitchFamily="34" charset="0"/>
              <a:buChar char="•"/>
            </a:pPr>
            <a:r>
              <a:rPr lang="en-US" sz="1100" dirty="0"/>
              <a:t>Explain Amazon S3 Glacier</a:t>
            </a:r>
          </a:p>
          <a:p>
            <a:pPr marL="171450" lvl="0" indent="-171450">
              <a:buFont typeface="Arial" panose="020B0604020202020204" pitchFamily="34" charset="0"/>
              <a:buChar char="•"/>
            </a:pPr>
            <a:r>
              <a:rPr lang="en-US" sz="1100" dirty="0"/>
              <a:t>Identify the functionality in Amazon S3 Glacier</a:t>
            </a:r>
          </a:p>
          <a:p>
            <a:pPr marL="171450" lvl="0" indent="-171450">
              <a:buFont typeface="Arial" panose="020B0604020202020204" pitchFamily="34" charset="0"/>
              <a:buChar char="•"/>
            </a:pPr>
            <a:r>
              <a:rPr lang="en-US" sz="1100" dirty="0"/>
              <a:t>Differentiate between Amazon EBS, Amazon S3, Amazon EFS, and Amazon S3 Glacier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8440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Storage is another AWS core service category. </a:t>
            </a:r>
            <a:r>
              <a:rPr lang="en-US" sz="1100" b="0" i="0" kern="1200" dirty="0">
                <a:solidFill>
                  <a:schemeClr val="tx1"/>
                </a:solidFill>
                <a:effectLst/>
                <a:latin typeface="+mn-lt"/>
                <a:ea typeface="+mn-ea"/>
                <a:cs typeface="+mn-cs"/>
              </a:rPr>
              <a:t>Some broad categories of storage include: instance store (ephemeral</a:t>
            </a:r>
            <a:r>
              <a:rPr lang="en-US" sz="1100" b="0" i="0" kern="1200" baseline="0" dirty="0">
                <a:solidFill>
                  <a:schemeClr val="tx1"/>
                </a:solidFill>
                <a:effectLst/>
                <a:latin typeface="+mn-lt"/>
                <a:ea typeface="+mn-ea"/>
                <a:cs typeface="+mn-cs"/>
              </a:rPr>
              <a:t> storage</a:t>
            </a:r>
            <a:r>
              <a:rPr lang="en-US" sz="1100" b="0" i="0" kern="1200" dirty="0">
                <a:solidFill>
                  <a:schemeClr val="tx1"/>
                </a:solidFill>
                <a:effectLst/>
                <a:latin typeface="+mn-lt"/>
                <a:ea typeface="+mn-ea"/>
                <a:cs typeface="+mn-cs"/>
              </a:rPr>
              <a:t>), Amazon</a:t>
            </a:r>
            <a:r>
              <a:rPr lang="en-US" sz="1100" b="0" i="0" kern="1200" baseline="0" dirty="0">
                <a:solidFill>
                  <a:schemeClr val="tx1"/>
                </a:solidFill>
                <a:effectLst/>
                <a:latin typeface="+mn-lt"/>
                <a:ea typeface="+mn-ea"/>
                <a:cs typeface="+mn-cs"/>
              </a:rPr>
              <a:t> EBS</a:t>
            </a:r>
            <a:r>
              <a:rPr lang="en-US" sz="1100" b="0" i="0" kern="1200" dirty="0">
                <a:solidFill>
                  <a:schemeClr val="tx1"/>
                </a:solidFill>
                <a:effectLst/>
                <a:latin typeface="+mn-lt"/>
                <a:ea typeface="+mn-ea"/>
                <a:cs typeface="+mn-cs"/>
              </a:rPr>
              <a:t>, Amazon EFS, Amazon S3, and Amazon S3 Glacier.</a:t>
            </a:r>
          </a:p>
          <a:p>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effectLst/>
                <a:latin typeface="+mn-lt"/>
                <a:ea typeface="+mn-ea"/>
                <a:cs typeface="+mn-cs"/>
              </a:rPr>
              <a:t>Instance store, or </a:t>
            </a:r>
            <a:r>
              <a:rPr lang="en-US" sz="1100" b="0" i="1" kern="1200" dirty="0">
                <a:solidFill>
                  <a:schemeClr val="tx1"/>
                </a:solidFill>
                <a:effectLst/>
                <a:latin typeface="+mn-lt"/>
                <a:ea typeface="+mn-ea"/>
                <a:cs typeface="+mn-cs"/>
              </a:rPr>
              <a:t>ephemeral storage</a:t>
            </a:r>
            <a:r>
              <a:rPr lang="en-US" sz="1100" b="0" i="0" kern="1200" dirty="0">
                <a:solidFill>
                  <a:schemeClr val="tx1"/>
                </a:solidFill>
                <a:effectLst/>
                <a:latin typeface="+mn-lt"/>
                <a:ea typeface="+mn-ea"/>
                <a:cs typeface="+mn-cs"/>
              </a:rPr>
              <a:t>, is </a:t>
            </a:r>
            <a:r>
              <a:rPr lang="en-US" sz="1100" b="1" i="0" kern="1200" dirty="0">
                <a:solidFill>
                  <a:schemeClr val="tx1"/>
                </a:solidFill>
                <a:effectLst/>
                <a:latin typeface="+mn-lt"/>
                <a:ea typeface="+mn-ea"/>
                <a:cs typeface="+mn-cs"/>
              </a:rPr>
              <a:t>temporary storage</a:t>
            </a:r>
            <a:r>
              <a:rPr lang="en-US" sz="1100" b="0" i="0" kern="1200" dirty="0">
                <a:solidFill>
                  <a:schemeClr val="tx1"/>
                </a:solidFill>
                <a:effectLst/>
                <a:latin typeface="+mn-lt"/>
                <a:ea typeface="+mn-ea"/>
                <a:cs typeface="+mn-cs"/>
              </a:rPr>
              <a:t> that is added to your Amazon EC2 instance.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effectLst/>
                <a:latin typeface="+mn-lt"/>
                <a:ea typeface="+mn-ea"/>
                <a:cs typeface="+mn-cs"/>
              </a:rPr>
              <a:t>Amazon EBS is </a:t>
            </a:r>
            <a:r>
              <a:rPr lang="en-US" sz="1100" b="1" i="0" kern="1200" dirty="0">
                <a:solidFill>
                  <a:schemeClr val="tx1"/>
                </a:solidFill>
                <a:effectLst/>
                <a:latin typeface="+mn-lt"/>
                <a:ea typeface="+mn-ea"/>
                <a:cs typeface="+mn-cs"/>
              </a:rPr>
              <a:t>persistent</a:t>
            </a:r>
            <a:r>
              <a:rPr lang="en-US" sz="1100" b="0" i="0" kern="1200" dirty="0">
                <a:solidFill>
                  <a:schemeClr val="tx1"/>
                </a:solidFill>
                <a:effectLst/>
                <a:latin typeface="+mn-lt"/>
                <a:ea typeface="+mn-ea"/>
                <a:cs typeface="+mn-cs"/>
              </a:rPr>
              <a:t>, </a:t>
            </a:r>
            <a:r>
              <a:rPr lang="en-US" sz="1100" b="1" i="0" kern="1200" dirty="0">
                <a:solidFill>
                  <a:schemeClr val="tx1"/>
                </a:solidFill>
                <a:effectLst/>
                <a:latin typeface="+mn-lt"/>
                <a:ea typeface="+mn-ea"/>
                <a:cs typeface="+mn-cs"/>
              </a:rPr>
              <a:t>mountable storage</a:t>
            </a:r>
            <a:r>
              <a:rPr lang="en-US" sz="1100" b="0" i="0" kern="1200" baseline="0" dirty="0">
                <a:solidFill>
                  <a:schemeClr val="tx1"/>
                </a:solidFill>
                <a:effectLst/>
                <a:latin typeface="+mn-lt"/>
                <a:ea typeface="+mn-ea"/>
                <a:cs typeface="+mn-cs"/>
              </a:rPr>
              <a:t> that </a:t>
            </a:r>
            <a:r>
              <a:rPr lang="en-US" sz="1100" b="0" i="0" kern="1200" dirty="0">
                <a:solidFill>
                  <a:schemeClr val="tx1"/>
                </a:solidFill>
                <a:effectLst/>
                <a:latin typeface="+mn-lt"/>
                <a:ea typeface="+mn-ea"/>
                <a:cs typeface="+mn-cs"/>
              </a:rPr>
              <a:t>can be mounted as a device to an Amazon EC2 instance. Amazon EBS can be mounted to an Amazon EC2 instance only within the same Availability Zone. Only one Amazon EC2 instance at a time can mount an Amazon EBS volume.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effectLst/>
                <a:latin typeface="+mn-lt"/>
                <a:ea typeface="+mn-ea"/>
                <a:cs typeface="+mn-cs"/>
              </a:rPr>
              <a:t>Amazon EFS is a shared file system that multiple Amazon EC2 instances can mount at the same time.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effectLst/>
                <a:latin typeface="+mn-lt"/>
                <a:ea typeface="+mn-ea"/>
                <a:cs typeface="+mn-cs"/>
              </a:rPr>
              <a:t>Amazon S3 is persistent storage where each file becomes an object and is available through a </a:t>
            </a:r>
            <a:r>
              <a:rPr lang="en-US" sz="1100" b="0" i="0" u="none" strike="noStrike" kern="1200" dirty="0">
                <a:solidFill>
                  <a:schemeClr val="tx1"/>
                </a:solidFill>
                <a:effectLst/>
                <a:latin typeface="+mn-lt"/>
                <a:ea typeface="+mn-ea"/>
                <a:cs typeface="+mn-cs"/>
              </a:rPr>
              <a:t>Uniform Resource Locator (</a:t>
            </a:r>
            <a:r>
              <a:rPr lang="en-US" sz="1100" b="0" i="0" kern="1200" dirty="0">
                <a:solidFill>
                  <a:schemeClr val="tx1"/>
                </a:solidFill>
                <a:effectLst/>
                <a:latin typeface="+mn-lt"/>
                <a:ea typeface="+mn-ea"/>
                <a:cs typeface="+mn-cs"/>
              </a:rPr>
              <a:t>URL); it can be accessed from anywhere.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effectLst/>
                <a:latin typeface="+mn-lt"/>
                <a:ea typeface="+mn-ea"/>
                <a:cs typeface="+mn-cs"/>
              </a:rPr>
              <a:t>Amazon S3 Glacier is for cold storage for data</a:t>
            </a:r>
            <a:r>
              <a:rPr lang="en-US" sz="1100" b="0" i="0" kern="1200" baseline="0" dirty="0">
                <a:solidFill>
                  <a:schemeClr val="tx1"/>
                </a:solidFill>
                <a:effectLst/>
                <a:latin typeface="+mn-lt"/>
                <a:ea typeface="+mn-ea"/>
                <a:cs typeface="+mn-cs"/>
              </a:rPr>
              <a:t> that is not accessed frequently</a:t>
            </a:r>
            <a:r>
              <a:rPr lang="en-US" sz="1100" b="0" i="0" kern="1200" dirty="0">
                <a:solidFill>
                  <a:schemeClr val="tx1"/>
                </a:solidFill>
                <a:effectLst/>
                <a:latin typeface="+mn-lt"/>
                <a:ea typeface="+mn-ea"/>
                <a:cs typeface="+mn-cs"/>
              </a:rPr>
              <a:t> (for example, when you need long-term data storage for archival or compliance reasons). </a:t>
            </a:r>
          </a:p>
          <a:p>
            <a:endParaRPr lang="en-US" sz="1100" dirty="0"/>
          </a:p>
          <a:p>
            <a:endParaRPr lang="en-US" sz="1100" dirty="0"/>
          </a:p>
        </p:txBody>
      </p:sp>
    </p:spTree>
    <p:extLst>
      <p:ext uri="{BB962C8B-B14F-4D97-AF65-F5344CB8AC3E}">
        <p14:creationId xmlns:p14="http://schemas.microsoft.com/office/powerpoint/2010/main" val="300540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Introduce Section 3: Amazon Simple Storage Service.</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Companies need the ability to simply and securely collect, store, and analyze their data on a massive scale. Amazon S3 is object storage that is built to store and retrieve any amount of data from anywhere: websites and mobile apps, corporate applications, and data from Internet of Things (IoT) sensors or devices.</a:t>
            </a:r>
          </a:p>
          <a:p>
            <a:endParaRPr lang="en-US" sz="1100" dirty="0"/>
          </a:p>
        </p:txBody>
      </p:sp>
    </p:spTree>
    <p:extLst>
      <p:ext uri="{BB962C8B-B14F-4D97-AF65-F5344CB8AC3E}">
        <p14:creationId xmlns:p14="http://schemas.microsoft.com/office/powerpoint/2010/main" val="3016874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rPr>
              <a:t>Amazon S3 is object-level storage, which means that if you want to change a part of a file, you must make the change and then re-upload the entire modified file. </a:t>
            </a:r>
            <a:r>
              <a:rPr lang="en-US" sz="1100" b="0" i="0" kern="1200" dirty="0">
                <a:solidFill>
                  <a:schemeClr val="tx1"/>
                </a:solidFill>
                <a:effectLst/>
                <a:latin typeface="+mn-lt"/>
                <a:ea typeface="+mn-ea"/>
                <a:cs typeface="+mn-cs"/>
              </a:rPr>
              <a:t>Amazon S3 stores data as objects within resources that are called </a:t>
            </a:r>
            <a:r>
              <a:rPr lang="en-US" sz="1100" b="1" i="0" kern="1200" dirty="0">
                <a:solidFill>
                  <a:schemeClr val="tx1"/>
                </a:solidFill>
                <a:effectLst/>
                <a:latin typeface="+mn-lt"/>
                <a:ea typeface="+mn-ea"/>
                <a:cs typeface="+mn-cs"/>
              </a:rPr>
              <a:t>buckets</a:t>
            </a:r>
            <a:r>
              <a:rPr lang="en-US" sz="1100" b="0" i="0" kern="1200" dirty="0">
                <a:solidFill>
                  <a:schemeClr val="tx1"/>
                </a:solidFill>
                <a:effectLst/>
                <a:latin typeface="+mn-lt"/>
                <a:ea typeface="+mn-ea"/>
                <a:cs typeface="+mn-cs"/>
              </a:rPr>
              <a:t>. </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You will now learn more about Amazon S3.</a:t>
            </a:r>
          </a:p>
        </p:txBody>
      </p:sp>
    </p:spTree>
    <p:extLst>
      <p:ext uri="{BB962C8B-B14F-4D97-AF65-F5344CB8AC3E}">
        <p14:creationId xmlns:p14="http://schemas.microsoft.com/office/powerpoint/2010/main" val="2232628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sz="1100" b="0" i="0" kern="1200" dirty="0">
                <a:solidFill>
                  <a:schemeClr val="tx1"/>
                </a:solidFill>
                <a:effectLst/>
                <a:latin typeface="+mn-lt"/>
                <a:ea typeface="+mn-ea"/>
                <a:cs typeface="+mn-cs"/>
              </a:rPr>
              <a:t>Amazon S3 is a managed cloud storage solution that is designed to scale seamlessly and provide 11 9s</a:t>
            </a:r>
            <a:r>
              <a:rPr lang="en-US" sz="1100" b="0" i="0" kern="1200" baseline="0" dirty="0">
                <a:solidFill>
                  <a:schemeClr val="tx1"/>
                </a:solidFill>
                <a:effectLst/>
                <a:latin typeface="+mn-lt"/>
                <a:ea typeface="+mn-ea"/>
                <a:cs typeface="+mn-cs"/>
              </a:rPr>
              <a:t> of </a:t>
            </a:r>
            <a:r>
              <a:rPr lang="en-US" sz="1100" b="0" i="0" kern="1200" dirty="0">
                <a:solidFill>
                  <a:schemeClr val="tx1"/>
                </a:solidFill>
                <a:effectLst/>
                <a:latin typeface="+mn-lt"/>
                <a:ea typeface="+mn-ea"/>
                <a:cs typeface="+mn-cs"/>
              </a:rPr>
              <a:t>durability. You can store virtually as many objects as you want in a bucket, and you can write, read, and delete objects in your bucket. Bucket names are universal and must be unique across all existing bucket names in Amazon S3. Objects can be up to 5 TB in size. By default, data in Amazon S3 is stored redundantly across multiple facilities and multiple devices in each facility.</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The data that you store in Amazon S3 is not associated with any particular server, and you do not need manage any infrastructure yourself. You can put as many objects into Amazon S3 as you want. Amazon S3 holds trillions of objects and regularly peaks at millions of requests per second. </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Objects can be almost any data file, such as images, videos, or server logs. Because Amazon S3 supports objects as large as several terabytes in size, you can even store database snapshots as objects. Amazon S3 also provides low-latency access to the data over the internet by </a:t>
            </a:r>
            <a:r>
              <a:rPr lang="en-US" sz="1100" b="0" i="0" u="none" strike="noStrike" kern="1200" dirty="0">
                <a:solidFill>
                  <a:schemeClr val="tx1"/>
                </a:solidFill>
                <a:effectLst/>
                <a:latin typeface="+mn-lt"/>
                <a:ea typeface="+mn-ea"/>
                <a:cs typeface="+mn-cs"/>
              </a:rPr>
              <a:t>Hypertext Transfer Protocol (</a:t>
            </a:r>
            <a:r>
              <a:rPr lang="en-US" sz="1100" b="0" i="0" kern="1200" dirty="0">
                <a:solidFill>
                  <a:schemeClr val="tx1"/>
                </a:solidFill>
                <a:effectLst/>
                <a:latin typeface="+mn-lt"/>
                <a:ea typeface="+mn-ea"/>
                <a:cs typeface="+mn-cs"/>
              </a:rPr>
              <a:t>HTTP) or </a:t>
            </a:r>
            <a:r>
              <a:rPr lang="en-US" sz="1100" b="0" i="0" u="none" strike="noStrike" kern="1200" dirty="0">
                <a:solidFill>
                  <a:schemeClr val="tx1"/>
                </a:solidFill>
                <a:effectLst/>
                <a:latin typeface="+mn-lt"/>
                <a:ea typeface="+mn-ea"/>
                <a:cs typeface="+mn-cs"/>
              </a:rPr>
              <a:t>Secure</a:t>
            </a:r>
            <a:r>
              <a:rPr lang="en-US" sz="1100" b="0" i="0" u="none" strike="noStrike" kern="1200" baseline="0" dirty="0">
                <a:solidFill>
                  <a:schemeClr val="tx1"/>
                </a:solidFill>
                <a:effectLst/>
                <a:latin typeface="+mn-lt"/>
                <a:ea typeface="+mn-ea"/>
                <a:cs typeface="+mn-cs"/>
              </a:rPr>
              <a:t> HTTP </a:t>
            </a:r>
            <a:r>
              <a:rPr lang="en-US" sz="1100" b="0" i="0" u="none" strike="noStrike" kern="1200" dirty="0">
                <a:solidFill>
                  <a:schemeClr val="tx1"/>
                </a:solidFill>
                <a:effectLst/>
                <a:latin typeface="+mn-lt"/>
                <a:ea typeface="+mn-ea"/>
                <a:cs typeface="+mn-cs"/>
              </a:rPr>
              <a:t>(</a:t>
            </a:r>
            <a:r>
              <a:rPr lang="en-US" sz="1100" b="0" i="0" kern="1200" dirty="0">
                <a:solidFill>
                  <a:schemeClr val="tx1"/>
                </a:solidFill>
                <a:effectLst/>
                <a:latin typeface="+mn-lt"/>
                <a:ea typeface="+mn-ea"/>
                <a:cs typeface="+mn-cs"/>
              </a:rPr>
              <a:t>HTTPS), so you can retrieve data anytime from anywhere. You can also access Amazon S3 privately through a virtual private cloud (VPC) endpoint. You get fine-grained control over who can access your data by using AWS Identity and Access Management (IAM) policies, Amazon S3 bucket policies, and even per-object access control lists. </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By default, none of your data is shared publicly. You can also encrypt your data in transit and choose to enable server-side encryption on your objects. </a:t>
            </a:r>
          </a:p>
          <a:p>
            <a:r>
              <a:rPr lang="en-US" sz="1100" b="0" i="0" kern="1200" dirty="0">
                <a:solidFill>
                  <a:schemeClr val="tx1"/>
                </a:solidFill>
                <a:effectLst/>
                <a:latin typeface="+mn-lt"/>
                <a:ea typeface="+mn-ea"/>
                <a:cs typeface="+mn-cs"/>
              </a:rPr>
              <a:t>You can access Amazon S3 through the web-based AWS Management Console; programmatically through the API and SDKs;</a:t>
            </a:r>
            <a:r>
              <a:rPr lang="en-US" sz="1100" b="0" i="0" kern="1200" baseline="0" dirty="0">
                <a:solidFill>
                  <a:schemeClr val="tx1"/>
                </a:solidFill>
                <a:effectLst/>
                <a:latin typeface="+mn-lt"/>
                <a:ea typeface="+mn-ea"/>
                <a:cs typeface="+mn-cs"/>
              </a:rPr>
              <a:t> </a:t>
            </a:r>
            <a:r>
              <a:rPr lang="en-US" sz="1100" b="0" i="0" kern="1200" dirty="0">
                <a:solidFill>
                  <a:schemeClr val="tx1"/>
                </a:solidFill>
                <a:effectLst/>
                <a:latin typeface="+mn-lt"/>
                <a:ea typeface="+mn-ea"/>
                <a:cs typeface="+mn-cs"/>
              </a:rPr>
              <a:t>or with third-party solutions, which use the API</a:t>
            </a:r>
            <a:r>
              <a:rPr lang="en-US" sz="1100" b="0" i="0" kern="1200" baseline="0" dirty="0">
                <a:solidFill>
                  <a:schemeClr val="tx1"/>
                </a:solidFill>
                <a:effectLst/>
                <a:latin typeface="+mn-lt"/>
                <a:ea typeface="+mn-ea"/>
                <a:cs typeface="+mn-cs"/>
              </a:rPr>
              <a:t> or the </a:t>
            </a:r>
            <a:r>
              <a:rPr lang="en-US" sz="1100" b="0" i="0" kern="1200" dirty="0">
                <a:solidFill>
                  <a:schemeClr val="tx1"/>
                </a:solidFill>
                <a:effectLst/>
                <a:latin typeface="+mn-lt"/>
                <a:ea typeface="+mn-ea"/>
                <a:cs typeface="+mn-cs"/>
              </a:rPr>
              <a:t>SDKs.</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Amazon S3 includes event notifications that enable you to set up automatic notifications when certain events occur, such as when an object is uploaded to a bucket or deleted from a specific bucket. Those notifications can be sent to you, or they can be used to trigger other processes, such as AWS Lambda functions.</a:t>
            </a:r>
          </a:p>
          <a:p>
            <a:r>
              <a:rPr lang="en-US" sz="1100" b="0" i="0" kern="1200" dirty="0">
                <a:solidFill>
                  <a:schemeClr val="tx1"/>
                </a:solidFill>
                <a:effectLst/>
                <a:latin typeface="+mn-lt"/>
                <a:ea typeface="+mn-ea"/>
                <a:cs typeface="+mn-cs"/>
              </a:rPr>
              <a:t>With storage class analysis, you can analyze storage access patterns and transition the right data to the right storage class. The</a:t>
            </a:r>
            <a:r>
              <a:rPr lang="en-US" sz="1100" b="0" i="0" kern="1200" baseline="0" dirty="0">
                <a:solidFill>
                  <a:schemeClr val="tx1"/>
                </a:solidFill>
                <a:effectLst/>
                <a:latin typeface="+mn-lt"/>
                <a:ea typeface="+mn-ea"/>
                <a:cs typeface="+mn-cs"/>
              </a:rPr>
              <a:t> </a:t>
            </a:r>
            <a:r>
              <a:rPr lang="en-US" sz="1100" b="0" i="0" kern="1200" dirty="0">
                <a:solidFill>
                  <a:schemeClr val="tx1"/>
                </a:solidFill>
                <a:effectLst/>
                <a:latin typeface="+mn-lt"/>
                <a:ea typeface="+mn-ea"/>
                <a:cs typeface="+mn-cs"/>
              </a:rPr>
              <a:t>Amazon S3 Analytics feature automatically identifies the optimal lifecycle policy to transition less frequently accessed storage to Amazon S3 Standard – Infrequent Access (Amazon S3 Standard-IA). You can configure a storage class analysis policy to monitor an entire bucket, a prefix, or an object tag. </a:t>
            </a:r>
          </a:p>
          <a:p>
            <a:r>
              <a:rPr lang="en-US" sz="1100" b="0" i="0" kern="1200" dirty="0">
                <a:solidFill>
                  <a:schemeClr val="tx1"/>
                </a:solidFill>
                <a:effectLst/>
                <a:latin typeface="+mn-lt"/>
                <a:ea typeface="+mn-ea"/>
                <a:cs typeface="+mn-cs"/>
              </a:rPr>
              <a:t>When an infrequent access pattern is observed, you can easily create a new lifecycle age policy that is based on the results. Storage class analysis also provides daily visualizations of your storage usage in the AWS Management Console. You can export them to an Amazon S3 bucket to analyze by using the business intelligence (BI) tools of your choice, such as Amazon QuickSight.</a:t>
            </a:r>
          </a:p>
          <a:p>
            <a:endParaRPr lang="en-US" sz="1600" dirty="0"/>
          </a:p>
        </p:txBody>
      </p:sp>
    </p:spTree>
    <p:extLst>
      <p:ext uri="{BB962C8B-B14F-4D97-AF65-F5344CB8AC3E}">
        <p14:creationId xmlns:p14="http://schemas.microsoft.com/office/powerpoint/2010/main" val="955773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3415937"/>
          </a:xfrm>
        </p:spPr>
        <p:txBody>
          <a:bodyPr>
            <a:noAutofit/>
          </a:bodyPr>
          <a:lstStyle/>
          <a:p>
            <a:r>
              <a:rPr lang="en-US" sz="1100" dirty="0"/>
              <a:t>Amazon S3 offers a range of object-level storage classes that are designed for different use cases. These classes include:</a:t>
            </a:r>
          </a:p>
          <a:p>
            <a:endParaRPr lang="en-US" sz="1100" b="0" i="0" kern="1200" dirty="0">
              <a:solidFill>
                <a:schemeClr val="tx1"/>
              </a:solidFill>
              <a:effectLst/>
              <a:ea typeface="+mn-ea"/>
              <a:cs typeface="+mn-cs"/>
            </a:endParaRPr>
          </a:p>
          <a:p>
            <a:pPr marL="171450" indent="-171450">
              <a:buFont typeface="Arial" panose="020B0604020202020204" pitchFamily="34" charset="0"/>
              <a:buChar char="•"/>
            </a:pPr>
            <a:r>
              <a:rPr lang="en-US" sz="1100" b="1" i="0" kern="1200" dirty="0">
                <a:solidFill>
                  <a:schemeClr val="tx1"/>
                </a:solidFill>
                <a:effectLst/>
                <a:ea typeface="+mn-ea"/>
                <a:cs typeface="+mn-cs"/>
              </a:rPr>
              <a:t>Amazon S3 Standard</a:t>
            </a:r>
            <a:r>
              <a:rPr lang="en-US" sz="1100" b="0" i="0" kern="1200" dirty="0">
                <a:solidFill>
                  <a:schemeClr val="tx1"/>
                </a:solidFill>
                <a:effectLst/>
                <a:ea typeface="+mn-ea"/>
                <a:cs typeface="+mn-cs"/>
              </a:rPr>
              <a:t> – </a:t>
            </a:r>
            <a:r>
              <a:rPr lang="en-US" sz="1100" dirty="0"/>
              <a:t>Amazon S3 Standard is designed for high durability, availability, and performance object storage for frequently accessed data. Because it delivers low latency and high throughput, Amazon S3 Standard is appropriate for a variety of use cases, including cloud applications, dynamic websites, content distribution, mobile and gaming applications, and big data analytics.</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b="1" i="0" kern="1200" dirty="0">
                <a:solidFill>
                  <a:schemeClr val="tx1"/>
                </a:solidFill>
                <a:effectLst/>
                <a:ea typeface="+mn-ea"/>
                <a:cs typeface="+mn-cs"/>
              </a:rPr>
              <a:t>Amazon S3 Intelligent-Tiering</a:t>
            </a:r>
            <a:r>
              <a:rPr lang="en-US" sz="1100" b="0" i="0" kern="1200" dirty="0">
                <a:solidFill>
                  <a:schemeClr val="tx1"/>
                </a:solidFill>
                <a:effectLst/>
                <a:ea typeface="+mn-ea"/>
                <a:cs typeface="+mn-cs"/>
              </a:rPr>
              <a:t> – </a:t>
            </a:r>
            <a:r>
              <a:rPr lang="en-US" sz="1100" dirty="0"/>
              <a:t>The Amazon S3 Intelligent-Tiering storage class is designed to optimize costs by automatically moving data to the most cost-effective access tier, without performance impact or operational overhead. For a small monthly monitoring and automation fee per object, Amazon S3 monitors access patterns of the objects in Amazon S3 Intelligent-Tiering, and moves the objects that have not been accessed for 30 consecutive days to the infrequent access tier. If an object in the infrequent access tier is accessed, it is automatically moved back to the frequent access tier. There are no retrieval fees when you use the Amazon S3 Intelligent-Tiering storage class, and no additional fees when objects are moved between access tiers. It works</a:t>
            </a:r>
            <a:r>
              <a:rPr lang="en-US" sz="1100" baseline="0" dirty="0"/>
              <a:t> well </a:t>
            </a:r>
            <a:r>
              <a:rPr lang="en-US" sz="1100" dirty="0"/>
              <a:t>for long-lived data with access patterns that are unknown or unpredictable.</a:t>
            </a:r>
          </a:p>
          <a:p>
            <a:pPr marL="171450" indent="-171450">
              <a:buFont typeface="Arial" panose="020B0604020202020204" pitchFamily="34" charset="0"/>
              <a:buChar char="•"/>
            </a:pPr>
            <a:endParaRPr lang="en-US" sz="1100" b="1" i="0" kern="1200" dirty="0">
              <a:solidFill>
                <a:schemeClr val="tx1"/>
              </a:solidFill>
              <a:effectLst/>
              <a:ea typeface="+mn-ea"/>
              <a:cs typeface="+mn-cs"/>
            </a:endParaRPr>
          </a:p>
          <a:p>
            <a:pPr marL="171450" indent="-171450">
              <a:buFont typeface="Arial" panose="020B0604020202020204" pitchFamily="34" charset="0"/>
              <a:buChar char="•"/>
            </a:pPr>
            <a:r>
              <a:rPr lang="en-US" sz="1100" b="1" i="0" kern="1200" dirty="0">
                <a:solidFill>
                  <a:schemeClr val="tx1"/>
                </a:solidFill>
                <a:effectLst/>
                <a:ea typeface="+mn-ea"/>
                <a:cs typeface="+mn-cs"/>
              </a:rPr>
              <a:t>Amazon S3 Standard-Infrequent Access (Amazon S3</a:t>
            </a:r>
            <a:r>
              <a:rPr lang="en-US" sz="1100" b="1" i="0" kern="1200" baseline="0" dirty="0">
                <a:solidFill>
                  <a:schemeClr val="tx1"/>
                </a:solidFill>
                <a:effectLst/>
                <a:ea typeface="+mn-ea"/>
                <a:cs typeface="+mn-cs"/>
              </a:rPr>
              <a:t> Standard-IA</a:t>
            </a:r>
            <a:r>
              <a:rPr lang="en-US" sz="1100" b="1" i="0" kern="1200" dirty="0">
                <a:solidFill>
                  <a:schemeClr val="tx1"/>
                </a:solidFill>
                <a:effectLst/>
                <a:ea typeface="+mn-ea"/>
                <a:cs typeface="+mn-cs"/>
              </a:rPr>
              <a:t>)</a:t>
            </a:r>
            <a:r>
              <a:rPr lang="en-US" sz="1100" b="0" i="0" kern="1200" dirty="0">
                <a:solidFill>
                  <a:schemeClr val="tx1"/>
                </a:solidFill>
                <a:effectLst/>
                <a:ea typeface="+mn-ea"/>
                <a:cs typeface="+mn-cs"/>
              </a:rPr>
              <a:t> – The </a:t>
            </a:r>
            <a:r>
              <a:rPr lang="en-US" sz="1100" dirty="0"/>
              <a:t>Amazon S3 Standard-IA storage class is used for data that is accessed less frequently, but requires rapid access when needed. Amazon S3 Standard-IA is designed to provide the high durability, high throughput, and low latency of Amazon S3 Standard, with a low per-GB storage price and per-GB retrieval fee. This combination of low cost and high performance makes Amazon S3 Standard-IA good for long-term storage</a:t>
            </a:r>
            <a:r>
              <a:rPr lang="en-US" sz="1100" baseline="0" dirty="0"/>
              <a:t> and</a:t>
            </a:r>
            <a:r>
              <a:rPr lang="en-US" sz="1100" dirty="0"/>
              <a:t> backups, and as a data store for disaster recovery files. </a:t>
            </a:r>
            <a:endParaRPr lang="en-US" sz="1100" b="0" i="0" kern="1200" dirty="0">
              <a:solidFill>
                <a:schemeClr val="tx1"/>
              </a:solidFill>
              <a:effectLst/>
              <a:ea typeface="+mn-ea"/>
              <a:cs typeface="+mn-cs"/>
            </a:endParaRPr>
          </a:p>
          <a:p>
            <a:pPr marL="0" indent="0">
              <a:buFont typeface="Arial" panose="020B0604020202020204" pitchFamily="34" charset="0"/>
              <a:buNone/>
            </a:pPr>
            <a:endParaRPr lang="en-US" sz="1100" b="0" i="0" kern="1200" dirty="0">
              <a:solidFill>
                <a:schemeClr val="tx1"/>
              </a:solidFill>
              <a:effectLst/>
              <a:ea typeface="+mn-ea"/>
              <a:cs typeface="+mn-cs"/>
            </a:endParaRPr>
          </a:p>
          <a:p>
            <a:pPr marL="171450" indent="-171450">
              <a:buFont typeface="Arial" panose="020B0604020202020204" pitchFamily="34" charset="0"/>
              <a:buChar char="•"/>
            </a:pPr>
            <a:r>
              <a:rPr lang="en-US" sz="1100" b="1" i="0" kern="1200" dirty="0">
                <a:solidFill>
                  <a:schemeClr val="tx1"/>
                </a:solidFill>
                <a:effectLst/>
                <a:ea typeface="+mn-ea"/>
                <a:cs typeface="+mn-cs"/>
              </a:rPr>
              <a:t>Amazon S3 One Zone-Infrequent Access (Amazon S3 One Zone-IA)</a:t>
            </a:r>
            <a:r>
              <a:rPr lang="en-US" sz="1100" b="0" i="0" kern="1200" dirty="0">
                <a:solidFill>
                  <a:schemeClr val="tx1"/>
                </a:solidFill>
                <a:effectLst/>
                <a:ea typeface="+mn-ea"/>
                <a:cs typeface="+mn-cs"/>
              </a:rPr>
              <a:t> – </a:t>
            </a:r>
            <a:r>
              <a:rPr lang="en-US" sz="1100" dirty="0"/>
              <a:t>Amazon S3 One Zone-IA is for data that is accessed less frequently, but requires rapid access when needed. Unlike other Amazon S3 storage classes, which store data in a minimum of three Availability Zones,</a:t>
            </a:r>
            <a:r>
              <a:rPr lang="en-US" sz="1100" baseline="0" dirty="0"/>
              <a:t> </a:t>
            </a:r>
            <a:r>
              <a:rPr lang="en-US" sz="1100" dirty="0"/>
              <a:t>Amazon S3 One Zone-IA stores data in a single Availability Zone and it costs less than Amazon S3 Standard-IA. Amazon S3 One Zone-IA works</a:t>
            </a:r>
            <a:r>
              <a:rPr lang="en-US" sz="1100" baseline="0" dirty="0"/>
              <a:t> well </a:t>
            </a:r>
            <a:r>
              <a:rPr lang="en-US" sz="1100" dirty="0"/>
              <a:t>for customers who want a lower-cost option for infrequently accessed data,</a:t>
            </a:r>
            <a:r>
              <a:rPr lang="en-US" sz="1100" baseline="0" dirty="0"/>
              <a:t> </a:t>
            </a:r>
            <a:r>
              <a:rPr lang="en-US" sz="1100" dirty="0"/>
              <a:t>but do not require the availability and resilience of Amazon S3 Standard or Amazon S3 Standard-IA. It is a good choice for storing secondary backup copies of on-premises data or easily re-creatable data. You can also use it as cost-effective storage for data that is replicated from another AWS Region by using Amazon S3 Cross-Region Replication.</a:t>
            </a:r>
          </a:p>
          <a:p>
            <a:pPr marL="171450" indent="-171450">
              <a:buFont typeface="Arial" panose="020B0604020202020204" pitchFamily="34" charset="0"/>
              <a:buChar char="•"/>
            </a:pPr>
            <a:endParaRPr lang="en-US" sz="1100" b="0" i="0" kern="1200" dirty="0">
              <a:solidFill>
                <a:schemeClr val="tx1"/>
              </a:solidFill>
              <a:effectLst/>
              <a:ea typeface="+mn-ea"/>
              <a:cs typeface="+mn-cs"/>
            </a:endParaRPr>
          </a:p>
          <a:p>
            <a:pPr marL="171450" indent="-171450">
              <a:buFont typeface="Arial" panose="020B0604020202020204" pitchFamily="34" charset="0"/>
              <a:buChar char="•"/>
            </a:pPr>
            <a:r>
              <a:rPr lang="en-US" sz="1100" b="1" i="0" kern="1200" dirty="0">
                <a:solidFill>
                  <a:schemeClr val="tx1"/>
                </a:solidFill>
                <a:effectLst/>
                <a:ea typeface="+mn-ea"/>
                <a:cs typeface="+mn-cs"/>
              </a:rPr>
              <a:t>Amazon S3 Glacier</a:t>
            </a:r>
            <a:r>
              <a:rPr lang="en-US" sz="1100" b="0" i="0" kern="1200" dirty="0">
                <a:solidFill>
                  <a:schemeClr val="tx1"/>
                </a:solidFill>
                <a:effectLst/>
                <a:ea typeface="+mn-ea"/>
                <a:cs typeface="+mn-cs"/>
              </a:rPr>
              <a:t> – </a:t>
            </a:r>
            <a:r>
              <a:rPr lang="en-US" sz="1100" dirty="0"/>
              <a:t>Amazon S3 Glacier is a secure, durable, and low-cost storage class for data archiving. You can reliably store any amount of data at costs that are competitive with—or cheaper than—on-premises solutions. To keep costs low yet suitable for varying needs, Amazon S3 Glacier provides three retrieval options that range from a few minutes to hours. You can upload objects directly to Amazon S3 Glacier, or use Amazon S3 lifecycle policies to transfer data between any of the Amazon S3 storage classes for active data (Amazon S3 Standard, Amazon S3 Intelligent-Tiering, Amazon S3 Standard-IA, and Amazon S3 One Zone-IA) and Amazon S3 Glacier.</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b="1" kern="1200" dirty="0">
                <a:solidFill>
                  <a:schemeClr val="tx1"/>
                </a:solidFill>
                <a:effectLst/>
              </a:rPr>
              <a:t>Amazon S3 Glacier Deep</a:t>
            </a:r>
            <a:r>
              <a:rPr lang="en-US" sz="1100" b="1" kern="1200" baseline="0" dirty="0">
                <a:solidFill>
                  <a:schemeClr val="tx1"/>
                </a:solidFill>
                <a:effectLst/>
              </a:rPr>
              <a:t> Archive</a:t>
            </a:r>
            <a:r>
              <a:rPr lang="en-US" sz="1100" b="0" i="0" kern="1200" dirty="0">
                <a:solidFill>
                  <a:schemeClr val="tx1"/>
                </a:solidFill>
                <a:effectLst/>
                <a:ea typeface="+mn-ea"/>
                <a:cs typeface="+mn-cs"/>
              </a:rPr>
              <a:t> – </a:t>
            </a:r>
            <a:r>
              <a:rPr lang="en-US" sz="1100" dirty="0"/>
              <a:t>Amazon S3 Glacier Deep Archive is the lowest-cost storage class for Amazon S3.</a:t>
            </a:r>
            <a:r>
              <a:rPr lang="en-US" sz="1100" baseline="0" dirty="0"/>
              <a:t> I</a:t>
            </a:r>
            <a:r>
              <a:rPr lang="en-US" sz="1100" dirty="0"/>
              <a:t>t supports long-term retention and digital preservation for data that might be accessed once or twice in a year. It is designed for customers — particularly customers in highly regulated industries, such as financial services, healthcare, and public sectors — that retain datasets for 7–10 years (or</a:t>
            </a:r>
            <a:r>
              <a:rPr lang="en-US" sz="1100" baseline="0" dirty="0"/>
              <a:t> more) </a:t>
            </a:r>
            <a:r>
              <a:rPr lang="en-US" sz="1100" dirty="0"/>
              <a:t>to meet regulatory compliance requirements. Amazon S3 Glacier Deep Archive can also be used for backup and disaster recovery use cases.</a:t>
            </a:r>
            <a:r>
              <a:rPr lang="en-US" sz="1100" baseline="0" dirty="0"/>
              <a:t> I</a:t>
            </a:r>
            <a:r>
              <a:rPr lang="en-US" sz="1100" dirty="0"/>
              <a:t>t is a cost-effective and easy-to-manage alternative to magnetic tape systems, whether these</a:t>
            </a:r>
            <a:r>
              <a:rPr lang="en-US" sz="1100" baseline="0" dirty="0"/>
              <a:t> tape systems</a:t>
            </a:r>
            <a:r>
              <a:rPr lang="en-US" sz="1100" dirty="0"/>
              <a:t> are on-premises libraries or off-premises services. Amazon S3 Glacier Deep Archive complements Amazon S3 Glacier, and it is also designed to provide</a:t>
            </a:r>
            <a:r>
              <a:rPr lang="en-US" sz="1100" baseline="0" dirty="0"/>
              <a:t> 11 9s of durability</a:t>
            </a:r>
            <a:r>
              <a:rPr lang="en-US" sz="1100" dirty="0"/>
              <a:t>. All objects that are stored in Amazon S3 Glacier Deep Archive are replicated and stored across at least three geographically dispersed Availability Zones, and these objects</a:t>
            </a:r>
            <a:r>
              <a:rPr lang="en-US" sz="1100" baseline="0" dirty="0"/>
              <a:t> </a:t>
            </a:r>
            <a:r>
              <a:rPr lang="en-US" sz="1100" dirty="0"/>
              <a:t>can be restored within 12 hours.</a:t>
            </a:r>
          </a:p>
          <a:p>
            <a:pPr marL="171450" indent="-171450">
              <a:buFont typeface="Arial" panose="020B0604020202020204" pitchFamily="34" charset="0"/>
              <a:buChar char="•"/>
            </a:pPr>
            <a:endParaRPr lang="en-US" sz="1100" kern="1200" dirty="0">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For more information see, </a:t>
            </a:r>
            <a:r>
              <a:rPr lang="en-US" sz="1100" b="0" u="none" kern="1200" baseline="0" dirty="0">
                <a:solidFill>
                  <a:schemeClr val="tx1"/>
                </a:solidFill>
                <a:ea typeface="+mn-ea"/>
                <a:cs typeface="+mn-cs"/>
                <a:hlinkClick r:id="rId3">
                  <a:extLst>
                    <a:ext uri="{A12FA001-AC4F-418D-AE19-62706E023703}">
                      <ahyp:hlinkClr xmlns:ahyp="http://schemas.microsoft.com/office/drawing/2018/hyperlinkcolor" val="tx"/>
                    </a:ext>
                  </a:extLst>
                </a:hlinkClick>
              </a:rPr>
              <a:t> </a:t>
            </a:r>
            <a:r>
              <a:rPr lang="en-US" sz="1100" dirty="0">
                <a:ea typeface="Amazon Ember Light" panose="020B0403020204020204" pitchFamily="34" charset="0"/>
                <a:cs typeface="Amazon Ember Light" panose="020B0403020204020204" pitchFamily="34" charset="0"/>
                <a:hlinkClick r:id="rId3"/>
              </a:rPr>
              <a:t>Amazon S3 storage classes</a:t>
            </a:r>
            <a:r>
              <a:rPr lang="en-US" sz="1100" dirty="0">
                <a:ea typeface="Amazon Ember Light" panose="020B0403020204020204" pitchFamily="34" charset="0"/>
                <a:cs typeface="Amazon Ember Light" panose="020B0403020204020204" pitchFamily="34" charset="0"/>
              </a:rPr>
              <a:t>.</a:t>
            </a:r>
          </a:p>
        </p:txBody>
      </p:sp>
    </p:spTree>
    <p:extLst>
      <p:ext uri="{BB962C8B-B14F-4D97-AF65-F5344CB8AC3E}">
        <p14:creationId xmlns:p14="http://schemas.microsoft.com/office/powerpoint/2010/main" val="81908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49"/>
            <a:ext cx="5486400" cy="3750674"/>
          </a:xfrm>
        </p:spPr>
        <p:txBody>
          <a:bodyPr/>
          <a:lstStyle/>
          <a:p>
            <a:r>
              <a:rPr lang="en-US" sz="1100" dirty="0"/>
              <a:t>To use Amazon S3 effectively, you must understand a few simple concepts. First, Amazon S3 stores data inside </a:t>
            </a:r>
            <a:r>
              <a:rPr lang="en-US" sz="1100" b="1" dirty="0"/>
              <a:t>buckets</a:t>
            </a:r>
            <a:r>
              <a:rPr lang="en-US" sz="1100" dirty="0"/>
              <a:t>. Buckets are essentially the prefix for a set of files, and must be uniquely named across all of Amazon S3 globally. Buckets are logical containers for objects. You can have one or more buckets in your account. You</a:t>
            </a:r>
            <a:r>
              <a:rPr lang="en-US" sz="1100" baseline="0" dirty="0"/>
              <a:t> can control access f</a:t>
            </a:r>
            <a:r>
              <a:rPr lang="en-US" sz="1100" dirty="0"/>
              <a:t>or each bucket—who can create, delete, and list objects in the bucket. You can also view access logs for the bucket and its objects, and choose the geographical region where Amazon S3 stores the bucket and its contents. </a:t>
            </a:r>
          </a:p>
          <a:p>
            <a:r>
              <a:rPr lang="en-US" sz="1100" dirty="0"/>
              <a:t> </a:t>
            </a:r>
          </a:p>
          <a:p>
            <a:r>
              <a:rPr lang="en-US" sz="1100" dirty="0"/>
              <a:t>To upload your data (such as photos, videos, or documents), create a bucket in an AWS Region, and then upload</a:t>
            </a:r>
            <a:r>
              <a:rPr lang="en-US" sz="1100" baseline="0" dirty="0"/>
              <a:t> almost </a:t>
            </a:r>
            <a:r>
              <a:rPr lang="en-US" sz="1100" dirty="0"/>
              <a:t>any number of objects to the bucket. </a:t>
            </a:r>
          </a:p>
          <a:p>
            <a:r>
              <a:rPr lang="en-US" sz="1100" dirty="0"/>
              <a:t> </a:t>
            </a:r>
          </a:p>
          <a:p>
            <a:r>
              <a:rPr lang="en-US" sz="1100" dirty="0"/>
              <a:t>In the example, Amazon S3 was used to create a bucket in the Tokyo Region, which is identified within AWS formally by its Region code: </a:t>
            </a:r>
            <a:r>
              <a:rPr lang="en-US" sz="1100" i="1" dirty="0"/>
              <a:t>ap-northeast-1</a:t>
            </a:r>
          </a:p>
          <a:p>
            <a:r>
              <a:rPr lang="en-US" sz="1100" dirty="0"/>
              <a:t> </a:t>
            </a:r>
          </a:p>
          <a:p>
            <a:r>
              <a:rPr lang="en-US" sz="1100" dirty="0"/>
              <a:t>The URL for a bucket is structured like the examples. You can use two different URL styles to refer to buckets. </a:t>
            </a:r>
          </a:p>
          <a:p>
            <a:endParaRPr lang="en-US" sz="1100" dirty="0"/>
          </a:p>
          <a:p>
            <a:r>
              <a:rPr lang="en-US" sz="1100" dirty="0"/>
              <a:t>Amazon S3 refers to files as </a:t>
            </a:r>
            <a:r>
              <a:rPr lang="en-US" sz="1100" i="1" dirty="0"/>
              <a:t>objects</a:t>
            </a:r>
            <a:r>
              <a:rPr lang="en-US" sz="1100" dirty="0"/>
              <a:t>. As soon as you have a bucket, you can store almost any number of objects inside it. An object is composed of data and any metadata that describes that file, including a URL. To store an object in Amazon S3, you upload the file that you want to store to a bucket. </a:t>
            </a:r>
          </a:p>
          <a:p>
            <a:endParaRPr lang="en-US" sz="1100" dirty="0"/>
          </a:p>
          <a:p>
            <a:r>
              <a:rPr lang="en-US" sz="1100" dirty="0"/>
              <a:t>When you upload a file, you can set permissions on the data and any metadata. </a:t>
            </a:r>
          </a:p>
          <a:p>
            <a:endParaRPr lang="en-US" sz="1100" dirty="0"/>
          </a:p>
          <a:p>
            <a:r>
              <a:rPr lang="en-US" sz="1100" dirty="0"/>
              <a:t>In this example, the object </a:t>
            </a:r>
            <a:r>
              <a:rPr lang="en-US" sz="1100" i="1" dirty="0"/>
              <a:t>Preview2.mp4</a:t>
            </a:r>
            <a:r>
              <a:rPr lang="en-US" sz="1100" dirty="0"/>
              <a:t> is stored inside the bucket. The URL for the file includes the object name at the end.</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4167319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id="{FD64CDEF-A244-5649-B243-5BDF609659DF}"/>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B49C5B5F-9EDC-CD4D-BA0B-49411FD11BBC}"/>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49A7927A-C274-E848-B9FC-75CF0763AED5}"/>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23" name="Picture 22">
            <a:extLst>
              <a:ext uri="{FF2B5EF4-FFF2-40B4-BE49-F238E27FC236}">
                <a16:creationId xmlns:a16="http://schemas.microsoft.com/office/drawing/2014/main" id="{C99A9892-B85D-B746-B8F0-8DD0CF1EABE7}"/>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909200" y="365126"/>
            <a:ext cx="1772652"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id="{FE4A4D56-E7FB-BE4E-A7A1-0A8FD1819058}"/>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89352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id="{8DBCFF47-80C8-FA4F-9A18-B92FA7DC4DF7}"/>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936991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1" name="Picture 10">
            <a:extLst>
              <a:ext uri="{FF2B5EF4-FFF2-40B4-BE49-F238E27FC236}">
                <a16:creationId xmlns:a16="http://schemas.microsoft.com/office/drawing/2014/main" id="{BE6AEB20-C247-9049-A91B-EA79979980DA}"/>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id="{68A38432-CE99-3E4B-B087-73EB0F09CDB2}"/>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F86437D1-E7F9-2F42-864E-95D935B7DAF8}"/>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Slide Number Placeholder 5">
            <a:extLst>
              <a:ext uri="{FF2B5EF4-FFF2-40B4-BE49-F238E27FC236}">
                <a16:creationId xmlns:a16="http://schemas.microsoft.com/office/drawing/2014/main" id="{45F76685-5779-5D40-A261-B0BC701B3745}"/>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6" name="Picture 5">
            <a:extLst>
              <a:ext uri="{FF2B5EF4-FFF2-40B4-BE49-F238E27FC236}">
                <a16:creationId xmlns:a16="http://schemas.microsoft.com/office/drawing/2014/main" id="{40DE264E-2087-B647-8F60-282FE0A1DE11}"/>
              </a:ext>
            </a:extLst>
          </p:cNvPr>
          <p:cNvPicPr>
            <a:picLocks noChangeAspect="1"/>
          </p:cNvPicPr>
          <p:nvPr userDrawn="1"/>
        </p:nvPicPr>
        <p:blipFill>
          <a:blip r:embed="rId3"/>
          <a:stretch>
            <a:fillRect/>
          </a:stretch>
        </p:blipFill>
        <p:spPr>
          <a:xfrm>
            <a:off x="9909200" y="365125"/>
            <a:ext cx="1772652" cy="449072"/>
          </a:xfrm>
          <a:prstGeom prst="rect">
            <a:avLst/>
          </a:prstGeom>
        </p:spPr>
      </p:pic>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571082"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942034"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r>
              <a:rPr lang="en-US"/>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2019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7" name="Picture 6">
            <a:extLst>
              <a:ext uri="{FF2B5EF4-FFF2-40B4-BE49-F238E27FC236}">
                <a16:creationId xmlns:a16="http://schemas.microsoft.com/office/drawing/2014/main" id="{91A5F71C-941B-424B-B0F4-B91497513EB8}"/>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extLst>
      <p:ext uri="{BB962C8B-B14F-4D97-AF65-F5344CB8AC3E}">
        <p14:creationId xmlns:p14="http://schemas.microsoft.com/office/powerpoint/2010/main" val="13556746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95992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0" i="0">
                <a:solidFill>
                  <a:schemeClr val="bg1"/>
                </a:solidFill>
                <a:latin typeface="Lucida Sans"/>
                <a:cs typeface="Lucida Sans"/>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561197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0" i="0">
                <a:solidFill>
                  <a:schemeClr val="bg1"/>
                </a:solidFill>
                <a:latin typeface="Lucida Sans"/>
                <a:cs typeface="Lucida Sans"/>
              </a:defRPr>
            </a:lvl1pPr>
          </a:lstStyle>
          <a:p>
            <a:endParaRPr/>
          </a:p>
        </p:txBody>
      </p:sp>
      <p:sp>
        <p:nvSpPr>
          <p:cNvPr id="3" name="Holder 3"/>
          <p:cNvSpPr>
            <a:spLocks noGrp="1"/>
          </p:cNvSpPr>
          <p:nvPr>
            <p:ph sz="half" idx="2"/>
          </p:nvPr>
        </p:nvSpPr>
        <p:spPr>
          <a:xfrm>
            <a:off x="595947" y="1238059"/>
            <a:ext cx="5313045" cy="4150360"/>
          </a:xfrm>
          <a:prstGeom prst="rect">
            <a:avLst/>
          </a:prstGeom>
        </p:spPr>
        <p:txBody>
          <a:bodyPr wrap="square" lIns="0" tIns="0" rIns="0" bIns="0">
            <a:spAutoFit/>
          </a:bodyPr>
          <a:lstStyle>
            <a:lvl1pPr>
              <a:defRPr sz="1400" b="0" i="0">
                <a:solidFill>
                  <a:srgbClr val="16181F"/>
                </a:solidFill>
                <a:latin typeface="Calibri Light"/>
                <a:cs typeface="Calibri Light"/>
              </a:defRPr>
            </a:lvl1pPr>
          </a:lstStyle>
          <a:p>
            <a:endParaRPr/>
          </a:p>
        </p:txBody>
      </p:sp>
      <p:sp>
        <p:nvSpPr>
          <p:cNvPr id="4" name="Holder 4"/>
          <p:cNvSpPr>
            <a:spLocks noGrp="1"/>
          </p:cNvSpPr>
          <p:nvPr>
            <p:ph sz="half" idx="3"/>
          </p:nvPr>
        </p:nvSpPr>
        <p:spPr>
          <a:xfrm>
            <a:off x="6118225" y="1320101"/>
            <a:ext cx="5360034" cy="3955415"/>
          </a:xfrm>
          <a:prstGeom prst="rect">
            <a:avLst/>
          </a:prstGeom>
        </p:spPr>
        <p:txBody>
          <a:bodyPr wrap="square" lIns="0" tIns="0" rIns="0" bIns="0">
            <a:spAutoFit/>
          </a:bodyPr>
          <a:lstStyle>
            <a:lvl1pPr>
              <a:defRPr sz="1400" b="0" i="0">
                <a:solidFill>
                  <a:srgbClr val="16181F"/>
                </a:solidFill>
                <a:latin typeface="Calibri Light"/>
                <a:cs typeface="Calibri Light"/>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305957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525" y="0"/>
            <a:ext cx="12182474" cy="685799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50" b="0" i="0">
                <a:solidFill>
                  <a:schemeClr val="bg1"/>
                </a:solidFill>
                <a:latin typeface="Lucida Sans"/>
                <a:cs typeface="Lucida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27967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525" y="0"/>
            <a:ext cx="12182474" cy="685799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8018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2019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3"/>
          <a:srcRect l="75552" t="60520" r="3438" b="3809"/>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id="{83936176-BBC4-344F-8FD9-CD6D76107A13}"/>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BF6D2BA4-6287-854B-A5A3-81A95726CF44}"/>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4" name="Picture 13">
            <a:extLst>
              <a:ext uri="{FF2B5EF4-FFF2-40B4-BE49-F238E27FC236}">
                <a16:creationId xmlns:a16="http://schemas.microsoft.com/office/drawing/2014/main" id="{BCD2DB21-CEFB-4A4D-B8DA-776FFE4E65ED}"/>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503D402F-215B-FB47-825A-3E2774C59C1B}"/>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5" name="Picture 14">
            <a:extLst>
              <a:ext uri="{FF2B5EF4-FFF2-40B4-BE49-F238E27FC236}">
                <a16:creationId xmlns:a16="http://schemas.microsoft.com/office/drawing/2014/main" id="{2D28D2B2-887B-C449-B54F-A6016CBDBCB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theme" Target="../theme/theme2.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26"/>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79" r:id="rId16"/>
    <p:sldLayoutId id="2147483680" r:id="rId17"/>
    <p:sldLayoutId id="2147483668" r:id="rId18"/>
    <p:sldLayoutId id="2147483672" r:id="rId19"/>
    <p:sldLayoutId id="2147483665" r:id="rId20"/>
    <p:sldLayoutId id="2147483677" r:id="rId21"/>
    <p:sldLayoutId id="2147483669" r:id="rId22"/>
    <p:sldLayoutId id="2147483660" r:id="rId23"/>
    <p:sldLayoutId id="2147483681" r:id="rId24"/>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61962" y="471487"/>
            <a:ext cx="11277600" cy="6038850"/>
          </a:xfrm>
          <a:custGeom>
            <a:avLst/>
            <a:gdLst/>
            <a:ahLst/>
            <a:cxnLst/>
            <a:rect l="l" t="t" r="r" b="b"/>
            <a:pathLst>
              <a:path w="11277600" h="6038850">
                <a:moveTo>
                  <a:pt x="0" y="6038850"/>
                </a:moveTo>
                <a:lnTo>
                  <a:pt x="11277600" y="6038850"/>
                </a:lnTo>
                <a:lnTo>
                  <a:pt x="11277600" y="0"/>
                </a:lnTo>
                <a:lnTo>
                  <a:pt x="0" y="0"/>
                </a:lnTo>
                <a:lnTo>
                  <a:pt x="0" y="6038850"/>
                </a:lnTo>
                <a:close/>
              </a:path>
            </a:pathLst>
          </a:custGeom>
          <a:ln w="28575">
            <a:solidFill>
              <a:srgbClr val="006FC0"/>
            </a:solidFill>
          </a:ln>
        </p:spPr>
        <p:txBody>
          <a:bodyPr wrap="square" lIns="0" tIns="0" rIns="0" bIns="0" rtlCol="0"/>
          <a:lstStyle/>
          <a:p>
            <a:endParaRPr/>
          </a:p>
        </p:txBody>
      </p:sp>
      <p:sp>
        <p:nvSpPr>
          <p:cNvPr id="2" name="Holder 2"/>
          <p:cNvSpPr>
            <a:spLocks noGrp="1"/>
          </p:cNvSpPr>
          <p:nvPr>
            <p:ph type="title"/>
          </p:nvPr>
        </p:nvSpPr>
        <p:spPr>
          <a:xfrm>
            <a:off x="5092319" y="130174"/>
            <a:ext cx="1853565" cy="358140"/>
          </a:xfrm>
          <a:prstGeom prst="rect">
            <a:avLst/>
          </a:prstGeom>
        </p:spPr>
        <p:txBody>
          <a:bodyPr wrap="square" lIns="0" tIns="0" rIns="0" bIns="0">
            <a:spAutoFit/>
          </a:bodyPr>
          <a:lstStyle>
            <a:lvl1pPr>
              <a:defRPr sz="2150" b="0" i="0">
                <a:solidFill>
                  <a:schemeClr val="bg1"/>
                </a:solidFill>
                <a:latin typeface="Lucida Sans"/>
                <a:cs typeface="Lucida Sans"/>
              </a:defRPr>
            </a:lvl1pPr>
          </a:lstStyle>
          <a:p>
            <a:endParaRPr/>
          </a:p>
        </p:txBody>
      </p:sp>
      <p:sp>
        <p:nvSpPr>
          <p:cNvPr id="3" name="Holder 3"/>
          <p:cNvSpPr>
            <a:spLocks noGrp="1"/>
          </p:cNvSpPr>
          <p:nvPr>
            <p:ph type="body" idx="1"/>
          </p:nvPr>
        </p:nvSpPr>
        <p:spPr>
          <a:xfrm>
            <a:off x="575627" y="1041400"/>
            <a:ext cx="4904740" cy="1504314"/>
          </a:xfrm>
          <a:prstGeom prst="rect">
            <a:avLst/>
          </a:prstGeom>
        </p:spPr>
        <p:txBody>
          <a:bodyPr wrap="square" lIns="0" tIns="0" rIns="0" bIns="0">
            <a:spAutoFit/>
          </a:bodyPr>
          <a:lstStyle>
            <a:lvl1pPr>
              <a:defRPr sz="1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7830838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hyperlink" Target="https://aws.amazon.com/what-is-aws/"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10.xml"/><Relationship Id="rId7" Type="http://schemas.openxmlformats.org/officeDocument/2006/relationships/image" Target="../media/image31.svg"/><Relationship Id="rId2" Type="http://schemas.openxmlformats.org/officeDocument/2006/relationships/slideLayout" Target="../slideLayouts/slideLayout5.xml"/><Relationship Id="rId1" Type="http://schemas.openxmlformats.org/officeDocument/2006/relationships/tags" Target="../tags/tag35.xml"/><Relationship Id="rId6" Type="http://schemas.openxmlformats.org/officeDocument/2006/relationships/image" Target="../media/image30.png"/><Relationship Id="rId5" Type="http://schemas.openxmlformats.org/officeDocument/2006/relationships/image" Target="../media/image34.sv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11.xml"/><Relationship Id="rId7" Type="http://schemas.openxmlformats.org/officeDocument/2006/relationships/image" Target="../media/image31.svg"/><Relationship Id="rId2" Type="http://schemas.openxmlformats.org/officeDocument/2006/relationships/slideLayout" Target="../slideLayouts/slideLayout5.xml"/><Relationship Id="rId1" Type="http://schemas.openxmlformats.org/officeDocument/2006/relationships/tags" Target="../tags/tag36.xml"/><Relationship Id="rId6" Type="http://schemas.openxmlformats.org/officeDocument/2006/relationships/image" Target="../media/image30.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34.sv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12.xml"/><Relationship Id="rId7" Type="http://schemas.openxmlformats.org/officeDocument/2006/relationships/image" Target="../media/image41.svg"/><Relationship Id="rId2" Type="http://schemas.openxmlformats.org/officeDocument/2006/relationships/slideLayout" Target="../slideLayouts/slideLayout5.xml"/><Relationship Id="rId1" Type="http://schemas.openxmlformats.org/officeDocument/2006/relationships/tags" Target="../tags/tag37.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notesSlide" Target="../notesSlides/notesSlide14.xml"/><Relationship Id="rId7" Type="http://schemas.openxmlformats.org/officeDocument/2006/relationships/image" Target="../media/image47.svg"/><Relationship Id="rId2" Type="http://schemas.openxmlformats.org/officeDocument/2006/relationships/slideLayout" Target="../slideLayouts/slideLayout18.xml"/><Relationship Id="rId1" Type="http://schemas.openxmlformats.org/officeDocument/2006/relationships/tags" Target="../tags/tag39.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29.png"/><Relationship Id="rId9"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43.xml"/><Relationship Id="rId4" Type="http://schemas.openxmlformats.org/officeDocument/2006/relationships/image" Target="../media/image52.jpeg"/></Relationships>
</file>

<file path=ppt/slides/_rels/slide19.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19.xml"/><Relationship Id="rId1" Type="http://schemas.openxmlformats.org/officeDocument/2006/relationships/slideLayout" Target="../slideLayouts/slideLayout27.xml"/><Relationship Id="rId6" Type="http://schemas.openxmlformats.org/officeDocument/2006/relationships/image" Target="../media/image56.jpg"/><Relationship Id="rId5" Type="http://schemas.openxmlformats.org/officeDocument/2006/relationships/image" Target="../media/image55.pn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44.xml"/><Relationship Id="rId5" Type="http://schemas.openxmlformats.org/officeDocument/2006/relationships/image" Target="../media/image57.png"/><Relationship Id="rId4" Type="http://schemas.openxmlformats.org/officeDocument/2006/relationships/hyperlink" Target="https://aws.amazon.com/big-data/what-is-big-data"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45.xml"/><Relationship Id="rId5" Type="http://schemas.openxmlformats.org/officeDocument/2006/relationships/image" Target="../media/image59.png"/><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47.xml"/><Relationship Id="rId4" Type="http://schemas.openxmlformats.org/officeDocument/2006/relationships/hyperlink" Target="https://docs.aws.amazon.com/AmazonS3/latest/userguide/s3-glacier-select-sql-reference-select.html"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3.xml"/><Relationship Id="rId1" Type="http://schemas.openxmlformats.org/officeDocument/2006/relationships/tags" Target="../tags/tag48.xml"/><Relationship Id="rId4" Type="http://schemas.openxmlformats.org/officeDocument/2006/relationships/image" Target="../media/image61.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18" Type="http://schemas.openxmlformats.org/officeDocument/2006/relationships/image" Target="../media/image24.png"/><Relationship Id="rId3" Type="http://schemas.openxmlformats.org/officeDocument/2006/relationships/notesSlide" Target="../notesSlides/notesSlide4.xml"/><Relationship Id="rId21" Type="http://schemas.openxmlformats.org/officeDocument/2006/relationships/image" Target="../media/image27.svg"/><Relationship Id="rId7" Type="http://schemas.openxmlformats.org/officeDocument/2006/relationships/image" Target="../media/image13.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slideLayout" Target="../slideLayouts/slideLayout5.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tags" Target="../tags/tag29.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5" Type="http://schemas.openxmlformats.org/officeDocument/2006/relationships/image" Target="../media/image21.svg"/><Relationship Id="rId10" Type="http://schemas.openxmlformats.org/officeDocument/2006/relationships/image" Target="../media/image16.png"/><Relationship Id="rId19" Type="http://schemas.openxmlformats.org/officeDocument/2006/relationships/image" Target="../media/image25.sv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1.xml"/><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32.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hyperlink" Target="https://docs.aws.amazon.com/AmazonS3/latest/dev/storage-class-intro.html"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notesSlide" Target="../notesSlides/notesSlide9.xml"/><Relationship Id="rId7" Type="http://schemas.openxmlformats.org/officeDocument/2006/relationships/image" Target="../media/image26.png"/><Relationship Id="rId2" Type="http://schemas.openxmlformats.org/officeDocument/2006/relationships/slideLayout" Target="../slideLayouts/slideLayout5.xml"/><Relationship Id="rId1" Type="http://schemas.openxmlformats.org/officeDocument/2006/relationships/tags" Target="../tags/tag34.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hyperlink" Target="https://s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67E4-BDC1-B340-8993-E1E72418A01F}"/>
              </a:ext>
            </a:extLst>
          </p:cNvPr>
          <p:cNvSpPr>
            <a:spLocks noGrp="1"/>
          </p:cNvSpPr>
          <p:nvPr>
            <p:ph type="title"/>
          </p:nvPr>
        </p:nvSpPr>
        <p:spPr/>
        <p:txBody>
          <a:bodyPr/>
          <a:lstStyle/>
          <a:p>
            <a:r>
              <a:rPr lang="en-US" dirty="0">
                <a:solidFill>
                  <a:srgbClr val="000000"/>
                </a:solidFill>
              </a:rPr>
              <a:t>What is AWS?</a:t>
            </a:r>
          </a:p>
        </p:txBody>
      </p:sp>
      <p:sp>
        <p:nvSpPr>
          <p:cNvPr id="4" name="Footer Placeholder 3">
            <a:extLst>
              <a:ext uri="{FF2B5EF4-FFF2-40B4-BE49-F238E27FC236}">
                <a16:creationId xmlns:a16="http://schemas.microsoft.com/office/drawing/2014/main" id="{DE0493A9-3876-401A-B570-DEE8645E0E15}"/>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14" name="Slide Number Placeholder 13">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a:t>
            </a:fld>
            <a:endParaRPr lang="en-US" dirty="0"/>
          </a:p>
        </p:txBody>
      </p:sp>
      <p:pic>
        <p:nvPicPr>
          <p:cNvPr id="5" name="Picture 4">
            <a:hlinkClick r:id="rId4"/>
            <a:extLst>
              <a:ext uri="{FF2B5EF4-FFF2-40B4-BE49-F238E27FC236}">
                <a16:creationId xmlns:a16="http://schemas.microsoft.com/office/drawing/2014/main" id="{F861098C-1D99-4602-87BC-745B1F5AACAF}"/>
              </a:ext>
            </a:extLst>
          </p:cNvPr>
          <p:cNvPicPr>
            <a:picLocks noChangeAspect="1"/>
          </p:cNvPicPr>
          <p:nvPr/>
        </p:nvPicPr>
        <p:blipFill>
          <a:blip r:embed="rId5"/>
          <a:stretch>
            <a:fillRect/>
          </a:stretch>
        </p:blipFill>
        <p:spPr>
          <a:xfrm>
            <a:off x="2663723" y="1777684"/>
            <a:ext cx="6864555" cy="3855642"/>
          </a:xfrm>
          <a:prstGeom prst="rect">
            <a:avLst/>
          </a:prstGeom>
        </p:spPr>
      </p:pic>
    </p:spTree>
    <p:custDataLst>
      <p:tags r:id="rId1"/>
    </p:custDataLst>
    <p:extLst>
      <p:ext uri="{BB962C8B-B14F-4D97-AF65-F5344CB8AC3E}">
        <p14:creationId xmlns:p14="http://schemas.microsoft.com/office/powerpoint/2010/main" val="2583973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a:t>Data is redundantly stored in the Region</a:t>
            </a:r>
          </a:p>
        </p:txBody>
      </p:sp>
      <p:grpSp>
        <p:nvGrpSpPr>
          <p:cNvPr id="11" name="Group 10">
            <a:extLst>
              <a:ext uri="{FF2B5EF4-FFF2-40B4-BE49-F238E27FC236}">
                <a16:creationId xmlns:a16="http://schemas.microsoft.com/office/drawing/2014/main" id="{EA0902DD-338B-4BAE-969B-E1F6F9CAAAFB}"/>
              </a:ext>
              <a:ext uri="{C183D7F6-B498-43B3-948B-1728B52AA6E4}">
                <adec:decorative xmlns:adec="http://schemas.microsoft.com/office/drawing/2017/decorative" val="1"/>
              </a:ext>
            </a:extLst>
          </p:cNvPr>
          <p:cNvGrpSpPr/>
          <p:nvPr/>
        </p:nvGrpSpPr>
        <p:grpSpPr>
          <a:xfrm>
            <a:off x="2056725" y="1721804"/>
            <a:ext cx="7622941" cy="4498344"/>
            <a:chOff x="2056725" y="1721804"/>
            <a:chExt cx="7622941" cy="4498344"/>
          </a:xfrm>
        </p:grpSpPr>
        <p:pic>
          <p:nvPicPr>
            <p:cNvPr id="30" name="Graphic 29">
              <a:extLst>
                <a:ext uri="{FF2B5EF4-FFF2-40B4-BE49-F238E27FC236}">
                  <a16:creationId xmlns:a16="http://schemas.microsoft.com/office/drawing/2014/main" id="{C1615129-38BF-4B79-9946-7B7FADB7943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91222" y="1721804"/>
              <a:ext cx="666228" cy="666228"/>
            </a:xfrm>
            <a:prstGeom prst="rect">
              <a:avLst/>
            </a:prstGeom>
          </p:spPr>
        </p:pic>
        <p:sp>
          <p:nvSpPr>
            <p:cNvPr id="12" name="Rectangle 11">
              <a:extLst>
                <a:ext uri="{C183D7F6-B498-43B3-948B-1728B52AA6E4}">
                  <adec:decorative xmlns:adec="http://schemas.microsoft.com/office/drawing/2017/decorative" val="1"/>
                </a:ext>
              </a:extLst>
            </p:cNvPr>
            <p:cNvSpPr/>
            <p:nvPr/>
          </p:nvSpPr>
          <p:spPr>
            <a:xfrm>
              <a:off x="2056725" y="2374762"/>
              <a:ext cx="2387600" cy="41373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media/welcome.mp4</a:t>
              </a:r>
            </a:p>
          </p:txBody>
        </p:sp>
        <p:pic>
          <p:nvPicPr>
            <p:cNvPr id="29" name="Graphic 28">
              <a:extLst>
                <a:ext uri="{FF2B5EF4-FFF2-40B4-BE49-F238E27FC236}">
                  <a16:creationId xmlns:a16="http://schemas.microsoft.com/office/drawing/2014/main" id="{760491DC-E8DB-45AC-BEE0-405026A9C72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37432" y="2756167"/>
              <a:ext cx="826530" cy="826530"/>
            </a:xfrm>
            <a:prstGeom prst="rect">
              <a:avLst/>
            </a:prstGeom>
          </p:spPr>
        </p:pic>
        <p:sp>
          <p:nvSpPr>
            <p:cNvPr id="9" name="TextBox 8">
              <a:extLst>
                <a:ext uri="{FF2B5EF4-FFF2-40B4-BE49-F238E27FC236}">
                  <a16:creationId xmlns:a16="http://schemas.microsoft.com/office/drawing/2014/main" id="{3BA283AB-DDE1-4213-9999-D352465E5A4E}"/>
                </a:ext>
                <a:ext uri="{C183D7F6-B498-43B3-948B-1728B52AA6E4}">
                  <adec:decorative xmlns:adec="http://schemas.microsoft.com/office/drawing/2017/decorative" val="1"/>
                </a:ext>
              </a:extLst>
            </p:cNvPr>
            <p:cNvSpPr txBox="1"/>
            <p:nvPr/>
          </p:nvSpPr>
          <p:spPr>
            <a:xfrm>
              <a:off x="2228849" y="3802629"/>
              <a:ext cx="1925527"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my-bucket-name</a:t>
              </a:r>
            </a:p>
          </p:txBody>
        </p:sp>
        <p:sp>
          <p:nvSpPr>
            <p:cNvPr id="6" name="Rounded Rectangle 5">
              <a:extLst>
                <a:ext uri="{FF2B5EF4-FFF2-40B4-BE49-F238E27FC236}">
                  <a16:creationId xmlns:a16="http://schemas.microsoft.com/office/drawing/2014/main" id="{A68EDEAA-B077-B64A-A10F-4467A5664469}"/>
                </a:ext>
                <a:ext uri="{C183D7F6-B498-43B3-948B-1728B52AA6E4}">
                  <adec:decorative xmlns:adec="http://schemas.microsoft.com/office/drawing/2017/decorative" val="1"/>
                </a:ext>
              </a:extLst>
            </p:cNvPr>
            <p:cNvSpPr/>
            <p:nvPr/>
          </p:nvSpPr>
          <p:spPr>
            <a:xfrm>
              <a:off x="4836121" y="2737894"/>
              <a:ext cx="1463040" cy="29374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54D2FB1-7EDC-3542-8A6F-0263B2AC909B}"/>
                </a:ext>
                <a:ext uri="{C183D7F6-B498-43B3-948B-1728B52AA6E4}">
                  <adec:decorative xmlns:adec="http://schemas.microsoft.com/office/drawing/2017/decorative" val="1"/>
                </a:ext>
              </a:extLst>
            </p:cNvPr>
            <p:cNvSpPr txBox="1"/>
            <p:nvPr/>
          </p:nvSpPr>
          <p:spPr>
            <a:xfrm>
              <a:off x="5042390" y="2746786"/>
              <a:ext cx="1095172" cy="369332"/>
            </a:xfrm>
            <a:prstGeom prst="rect">
              <a:avLst/>
            </a:prstGeom>
            <a:noFill/>
          </p:spPr>
          <p:txBody>
            <a:bodyPr wrap="none" rtlCol="0">
              <a:spAutoFit/>
            </a:bodyPr>
            <a:lstStyle/>
            <a:p>
              <a:r>
                <a:rPr lang="en-US" dirty="0"/>
                <a:t>Facility 1</a:t>
              </a:r>
            </a:p>
          </p:txBody>
        </p:sp>
        <p:pic>
          <p:nvPicPr>
            <p:cNvPr id="34" name="Picture 33">
              <a:extLst>
                <a:ext uri="{FF2B5EF4-FFF2-40B4-BE49-F238E27FC236}">
                  <a16:creationId xmlns:a16="http://schemas.microsoft.com/office/drawing/2014/main" id="{5CCC0B8C-E43A-485D-AE3C-F37F6406E083}"/>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4916604" y="3128593"/>
              <a:ext cx="1347646" cy="2450961"/>
            </a:xfrm>
            <a:prstGeom prst="rect">
              <a:avLst/>
            </a:prstGeom>
          </p:spPr>
        </p:pic>
        <p:sp>
          <p:nvSpPr>
            <p:cNvPr id="22" name="Rounded Rectangle 21">
              <a:extLst>
                <a:ext uri="{FF2B5EF4-FFF2-40B4-BE49-F238E27FC236}">
                  <a16:creationId xmlns:a16="http://schemas.microsoft.com/office/drawing/2014/main" id="{7A887A76-379C-DA4B-9C29-D53B07ED24AE}"/>
                </a:ext>
                <a:ext uri="{C183D7F6-B498-43B3-948B-1728B52AA6E4}">
                  <adec:decorative xmlns:adec="http://schemas.microsoft.com/office/drawing/2017/decorative" val="1"/>
                </a:ext>
              </a:extLst>
            </p:cNvPr>
            <p:cNvSpPr/>
            <p:nvPr/>
          </p:nvSpPr>
          <p:spPr>
            <a:xfrm>
              <a:off x="6567934" y="2737894"/>
              <a:ext cx="1463040" cy="29374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40C976D8-FEEE-A64A-AA1C-46D5F4584FA5}"/>
                </a:ext>
                <a:ext uri="{C183D7F6-B498-43B3-948B-1728B52AA6E4}">
                  <adec:decorative xmlns:adec="http://schemas.microsoft.com/office/drawing/2017/decorative" val="1"/>
                </a:ext>
              </a:extLst>
            </p:cNvPr>
            <p:cNvSpPr txBox="1"/>
            <p:nvPr/>
          </p:nvSpPr>
          <p:spPr>
            <a:xfrm>
              <a:off x="6749543" y="2746786"/>
              <a:ext cx="1095172" cy="369332"/>
            </a:xfrm>
            <a:prstGeom prst="rect">
              <a:avLst/>
            </a:prstGeom>
            <a:noFill/>
          </p:spPr>
          <p:txBody>
            <a:bodyPr wrap="none" rtlCol="0">
              <a:spAutoFit/>
            </a:bodyPr>
            <a:lstStyle/>
            <a:p>
              <a:r>
                <a:rPr lang="en-US" dirty="0"/>
                <a:t>Facility 2</a:t>
              </a:r>
            </a:p>
          </p:txBody>
        </p:sp>
        <p:pic>
          <p:nvPicPr>
            <p:cNvPr id="33" name="Picture 32">
              <a:extLst>
                <a:ext uri="{FF2B5EF4-FFF2-40B4-BE49-F238E27FC236}">
                  <a16:creationId xmlns:a16="http://schemas.microsoft.com/office/drawing/2014/main" id="{A82A6A9F-E0F8-41E0-A287-C1AAE30E1A9E}"/>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6646789" y="3105289"/>
              <a:ext cx="1347646" cy="2450961"/>
            </a:xfrm>
            <a:prstGeom prst="rect">
              <a:avLst/>
            </a:prstGeom>
          </p:spPr>
        </p:pic>
        <p:sp>
          <p:nvSpPr>
            <p:cNvPr id="23" name="Rounded Rectangle 22">
              <a:extLst>
                <a:ext uri="{FF2B5EF4-FFF2-40B4-BE49-F238E27FC236}">
                  <a16:creationId xmlns:a16="http://schemas.microsoft.com/office/drawing/2014/main" id="{5CF43031-D080-6241-A9E4-DC1B8CC15EE4}"/>
                </a:ext>
                <a:ext uri="{C183D7F6-B498-43B3-948B-1728B52AA6E4}">
                  <adec:decorative xmlns:adec="http://schemas.microsoft.com/office/drawing/2017/decorative" val="1"/>
                </a:ext>
              </a:extLst>
            </p:cNvPr>
            <p:cNvSpPr/>
            <p:nvPr/>
          </p:nvSpPr>
          <p:spPr>
            <a:xfrm>
              <a:off x="8216626" y="2737894"/>
              <a:ext cx="1463040" cy="29374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0477FBD-6D80-3B4F-AEA3-B3AD66785E00}"/>
                </a:ext>
                <a:ext uri="{C183D7F6-B498-43B3-948B-1728B52AA6E4}">
                  <adec:decorative xmlns:adec="http://schemas.microsoft.com/office/drawing/2017/decorative" val="1"/>
                </a:ext>
              </a:extLst>
            </p:cNvPr>
            <p:cNvSpPr txBox="1"/>
            <p:nvPr/>
          </p:nvSpPr>
          <p:spPr>
            <a:xfrm>
              <a:off x="8454350" y="2775581"/>
              <a:ext cx="1095172" cy="369332"/>
            </a:xfrm>
            <a:prstGeom prst="rect">
              <a:avLst/>
            </a:prstGeom>
            <a:noFill/>
          </p:spPr>
          <p:txBody>
            <a:bodyPr wrap="none" rtlCol="0">
              <a:spAutoFit/>
            </a:bodyPr>
            <a:lstStyle/>
            <a:p>
              <a:r>
                <a:rPr lang="en-US" dirty="0"/>
                <a:t>Facility 3</a:t>
              </a:r>
            </a:p>
          </p:txBody>
        </p:sp>
        <p:pic>
          <p:nvPicPr>
            <p:cNvPr id="35" name="Picture 34">
              <a:extLst>
                <a:ext uri="{FF2B5EF4-FFF2-40B4-BE49-F238E27FC236}">
                  <a16:creationId xmlns:a16="http://schemas.microsoft.com/office/drawing/2014/main" id="{96F48EBA-95B0-470F-97DA-A6EA1BE6C8D7}"/>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8326779" y="3096326"/>
              <a:ext cx="1347646" cy="2450961"/>
            </a:xfrm>
            <a:prstGeom prst="rect">
              <a:avLst/>
            </a:prstGeom>
          </p:spPr>
        </p:pic>
        <p:sp>
          <p:nvSpPr>
            <p:cNvPr id="27" name="TextBox 26">
              <a:extLst>
                <a:ext uri="{C183D7F6-B498-43B3-948B-1728B52AA6E4}">
                  <adec:decorative xmlns:adec="http://schemas.microsoft.com/office/drawing/2017/decorative" val="1"/>
                </a:ext>
              </a:extLst>
            </p:cNvPr>
            <p:cNvSpPr txBox="1"/>
            <p:nvPr/>
          </p:nvSpPr>
          <p:spPr>
            <a:xfrm>
              <a:off x="8201173" y="5758483"/>
              <a:ext cx="1152880" cy="461665"/>
            </a:xfrm>
            <a:prstGeom prst="rect">
              <a:avLst/>
            </a:prstGeom>
            <a:noFill/>
          </p:spPr>
          <p:txBody>
            <a:bodyPr wrap="none" rtlCol="0">
              <a:spAutoFit/>
            </a:bodyPr>
            <a:lstStyle/>
            <a:p>
              <a:r>
                <a:rPr lang="en-US" sz="2400" dirty="0">
                  <a:latin typeface="Amazon Ember" panose="02000000000000000000" pitchFamily="2" charset="0"/>
                  <a:ea typeface="Amazon Ember" panose="02000000000000000000" pitchFamily="2" charset="0"/>
                </a:rPr>
                <a:t>Region</a:t>
              </a:r>
            </a:p>
          </p:txBody>
        </p:sp>
      </p:grpSp>
      <p:sp>
        <p:nvSpPr>
          <p:cNvPr id="2" name="Footer Placeholder 1">
            <a:extLst>
              <a:ext uri="{FF2B5EF4-FFF2-40B4-BE49-F238E27FC236}">
                <a16:creationId xmlns:a16="http://schemas.microsoft.com/office/drawing/2014/main" id="{E1D1DED1-B286-48E8-876D-8EA0ED5001F0}"/>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10</a:t>
            </a:fld>
            <a:endParaRPr lang="en-US" dirty="0"/>
          </a:p>
        </p:txBody>
      </p:sp>
    </p:spTree>
    <p:custDataLst>
      <p:tags r:id="rId1"/>
    </p:custDataLst>
    <p:extLst>
      <p:ext uri="{BB962C8B-B14F-4D97-AF65-F5344CB8AC3E}">
        <p14:creationId xmlns:p14="http://schemas.microsoft.com/office/powerpoint/2010/main" val="294993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Designed for seamless scaling</a:t>
            </a:r>
          </a:p>
        </p:txBody>
      </p:sp>
      <p:grpSp>
        <p:nvGrpSpPr>
          <p:cNvPr id="9" name="Group 8">
            <a:extLst>
              <a:ext uri="{FF2B5EF4-FFF2-40B4-BE49-F238E27FC236}">
                <a16:creationId xmlns:a16="http://schemas.microsoft.com/office/drawing/2014/main" id="{40E4BAC5-63B9-4F03-B5FE-257D3C3F2654}"/>
              </a:ext>
              <a:ext uri="{C183D7F6-B498-43B3-948B-1728B52AA6E4}">
                <adec:decorative xmlns:adec="http://schemas.microsoft.com/office/drawing/2017/decorative" val="1"/>
              </a:ext>
            </a:extLst>
          </p:cNvPr>
          <p:cNvGrpSpPr/>
          <p:nvPr/>
        </p:nvGrpSpPr>
        <p:grpSpPr>
          <a:xfrm>
            <a:off x="358588" y="1642083"/>
            <a:ext cx="569431" cy="4202727"/>
            <a:chOff x="358588" y="1642083"/>
            <a:chExt cx="569431" cy="4202727"/>
          </a:xfrm>
        </p:grpSpPr>
        <p:pic>
          <p:nvPicPr>
            <p:cNvPr id="33" name="Graphic 32">
              <a:extLst>
                <a:ext uri="{FF2B5EF4-FFF2-40B4-BE49-F238E27FC236}">
                  <a16:creationId xmlns:a16="http://schemas.microsoft.com/office/drawing/2014/main" id="{7645E941-408B-47DE-BD05-81615960132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358588" y="1642083"/>
              <a:ext cx="483586" cy="469900"/>
            </a:xfrm>
            <a:prstGeom prst="rect">
              <a:avLst/>
            </a:prstGeom>
          </p:spPr>
        </p:pic>
        <p:pic>
          <p:nvPicPr>
            <p:cNvPr id="34" name="Graphic 33">
              <a:extLst>
                <a:ext uri="{FF2B5EF4-FFF2-40B4-BE49-F238E27FC236}">
                  <a16:creationId xmlns:a16="http://schemas.microsoft.com/office/drawing/2014/main" id="{E32630B0-5457-4882-A783-163EF2CCBE9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358588" y="2410319"/>
              <a:ext cx="483586" cy="469900"/>
            </a:xfrm>
            <a:prstGeom prst="rect">
              <a:avLst/>
            </a:prstGeom>
          </p:spPr>
        </p:pic>
        <p:pic>
          <p:nvPicPr>
            <p:cNvPr id="35" name="Graphic 34">
              <a:extLst>
                <a:ext uri="{FF2B5EF4-FFF2-40B4-BE49-F238E27FC236}">
                  <a16:creationId xmlns:a16="http://schemas.microsoft.com/office/drawing/2014/main" id="{50606100-F241-4FA8-B679-5EB8536E03A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399613" y="3178555"/>
              <a:ext cx="483586" cy="469900"/>
            </a:xfrm>
            <a:prstGeom prst="rect">
              <a:avLst/>
            </a:prstGeom>
          </p:spPr>
        </p:pic>
        <p:pic>
          <p:nvPicPr>
            <p:cNvPr id="36" name="Graphic 35">
              <a:extLst>
                <a:ext uri="{FF2B5EF4-FFF2-40B4-BE49-F238E27FC236}">
                  <a16:creationId xmlns:a16="http://schemas.microsoft.com/office/drawing/2014/main" id="{F0BC4CAF-E867-4DD1-B664-0BD33306174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403408" y="3838438"/>
              <a:ext cx="483586" cy="469900"/>
            </a:xfrm>
            <a:prstGeom prst="rect">
              <a:avLst/>
            </a:prstGeom>
          </p:spPr>
        </p:pic>
        <p:pic>
          <p:nvPicPr>
            <p:cNvPr id="37" name="Graphic 36">
              <a:extLst>
                <a:ext uri="{FF2B5EF4-FFF2-40B4-BE49-F238E27FC236}">
                  <a16:creationId xmlns:a16="http://schemas.microsoft.com/office/drawing/2014/main" id="{7BFC1F78-FF21-4D99-ABDC-4D880658BF2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403408" y="4606674"/>
              <a:ext cx="483586" cy="469900"/>
            </a:xfrm>
            <a:prstGeom prst="rect">
              <a:avLst/>
            </a:prstGeom>
          </p:spPr>
        </p:pic>
        <p:pic>
          <p:nvPicPr>
            <p:cNvPr id="38" name="Graphic 37">
              <a:extLst>
                <a:ext uri="{FF2B5EF4-FFF2-40B4-BE49-F238E27FC236}">
                  <a16:creationId xmlns:a16="http://schemas.microsoft.com/office/drawing/2014/main" id="{F0338B54-83C2-4E79-8803-64292C69D13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444433" y="5374910"/>
              <a:ext cx="483586" cy="469900"/>
            </a:xfrm>
            <a:prstGeom prst="rect">
              <a:avLst/>
            </a:prstGeom>
          </p:spPr>
        </p:pic>
      </p:grpSp>
      <p:grpSp>
        <p:nvGrpSpPr>
          <p:cNvPr id="8" name="Group 7" descr="collection of objects and an S3 bucket.">
            <a:extLst>
              <a:ext uri="{FF2B5EF4-FFF2-40B4-BE49-F238E27FC236}">
                <a16:creationId xmlns:a16="http://schemas.microsoft.com/office/drawing/2014/main" id="{F783649F-C9CF-40CA-868F-D35F199A9443}"/>
              </a:ext>
            </a:extLst>
          </p:cNvPr>
          <p:cNvGrpSpPr/>
          <p:nvPr/>
        </p:nvGrpSpPr>
        <p:grpSpPr>
          <a:xfrm>
            <a:off x="2623443" y="1893475"/>
            <a:ext cx="7915469" cy="3584455"/>
            <a:chOff x="2623443" y="1893475"/>
            <a:chExt cx="7915469" cy="3584455"/>
          </a:xfrm>
        </p:grpSpPr>
        <p:sp>
          <p:nvSpPr>
            <p:cNvPr id="15" name="TextBox 14">
              <a:extLst>
                <a:ext uri="{C183D7F6-B498-43B3-948B-1728B52AA6E4}">
                  <adec:decorative xmlns:adec="http://schemas.microsoft.com/office/drawing/2017/decorative" val="1"/>
                </a:ext>
              </a:extLst>
            </p:cNvPr>
            <p:cNvSpPr txBox="1"/>
            <p:nvPr/>
          </p:nvSpPr>
          <p:spPr>
            <a:xfrm>
              <a:off x="4416926" y="2759875"/>
              <a:ext cx="1914307" cy="307777"/>
            </a:xfrm>
            <a:prstGeom prst="rect">
              <a:avLst/>
            </a:prstGeom>
            <a:noFill/>
          </p:spPr>
          <p:txBody>
            <a:bodyPr wrap="none" rtlCol="0">
              <a:spAutoFit/>
            </a:bodyPr>
            <a:lstStyle/>
            <a:p>
              <a:r>
                <a:rPr lang="en-US" sz="1400" dirty="0">
                  <a:solidFill>
                    <a:srgbClr val="FF9900"/>
                  </a:solidFill>
                  <a:latin typeface="Amazon Ember" panose="02000000000000000000" pitchFamily="2" charset="0"/>
                  <a:ea typeface="Amazon Ember" panose="02000000000000000000" pitchFamily="2" charset="0"/>
                </a:rPr>
                <a:t>media/welcome.mp4</a:t>
              </a:r>
            </a:p>
          </p:txBody>
        </p:sp>
        <p:sp>
          <p:nvSpPr>
            <p:cNvPr id="16" name="TextBox 15">
              <a:extLst>
                <a:ext uri="{C183D7F6-B498-43B3-948B-1728B52AA6E4}">
                  <adec:decorative xmlns:adec="http://schemas.microsoft.com/office/drawing/2017/decorative" val="1"/>
                </a:ext>
              </a:extLst>
            </p:cNvPr>
            <p:cNvSpPr txBox="1"/>
            <p:nvPr/>
          </p:nvSpPr>
          <p:spPr>
            <a:xfrm>
              <a:off x="6253751" y="2759875"/>
              <a:ext cx="1090363" cy="307777"/>
            </a:xfrm>
            <a:prstGeom prst="rect">
              <a:avLst/>
            </a:prstGeom>
            <a:noFill/>
          </p:spPr>
          <p:txBody>
            <a:bodyPr wrap="none" rtlCol="0">
              <a:spAutoFit/>
            </a:bodyPr>
            <a:lstStyle/>
            <a:p>
              <a:pPr algn="ctr"/>
              <a:r>
                <a:rPr lang="en-US" sz="1400" dirty="0">
                  <a:solidFill>
                    <a:srgbClr val="FF9900"/>
                  </a:solidFill>
                  <a:latin typeface="Amazon Ember" panose="02000000000000000000" pitchFamily="2" charset="0"/>
                  <a:ea typeface="Amazon Ember" panose="02000000000000000000" pitchFamily="2" charset="0"/>
                </a:rPr>
                <a:t>prod2.mp4</a:t>
              </a:r>
            </a:p>
          </p:txBody>
        </p:sp>
        <p:sp>
          <p:nvSpPr>
            <p:cNvPr id="17" name="TextBox 16">
              <a:extLst>
                <a:ext uri="{C183D7F6-B498-43B3-948B-1728B52AA6E4}">
                  <adec:decorative xmlns:adec="http://schemas.microsoft.com/office/drawing/2017/decorative" val="1"/>
                </a:ext>
              </a:extLst>
            </p:cNvPr>
            <p:cNvSpPr txBox="1"/>
            <p:nvPr/>
          </p:nvSpPr>
          <p:spPr>
            <a:xfrm>
              <a:off x="7754894" y="2759875"/>
              <a:ext cx="1090363" cy="307777"/>
            </a:xfrm>
            <a:prstGeom prst="rect">
              <a:avLst/>
            </a:prstGeom>
            <a:noFill/>
          </p:spPr>
          <p:txBody>
            <a:bodyPr wrap="square" rtlCol="0">
              <a:spAutoFit/>
            </a:bodyPr>
            <a:lstStyle/>
            <a:p>
              <a:pPr algn="ctr"/>
              <a:r>
                <a:rPr lang="en-US" sz="1400" dirty="0">
                  <a:solidFill>
                    <a:srgbClr val="FF9900"/>
                  </a:solidFill>
                  <a:latin typeface="Amazon Ember" panose="02000000000000000000" pitchFamily="2" charset="0"/>
                  <a:ea typeface="Amazon Ember" panose="02000000000000000000" pitchFamily="2" charset="0"/>
                </a:rPr>
                <a:t>prod3.mp4</a:t>
              </a:r>
            </a:p>
          </p:txBody>
        </p:sp>
        <p:sp>
          <p:nvSpPr>
            <p:cNvPr id="18" name="TextBox 17">
              <a:extLst>
                <a:ext uri="{C183D7F6-B498-43B3-948B-1728B52AA6E4}">
                  <adec:decorative xmlns:adec="http://schemas.microsoft.com/office/drawing/2017/decorative" val="1"/>
                </a:ext>
              </a:extLst>
            </p:cNvPr>
            <p:cNvSpPr txBox="1"/>
            <p:nvPr/>
          </p:nvSpPr>
          <p:spPr>
            <a:xfrm>
              <a:off x="9217298" y="2759875"/>
              <a:ext cx="1090363" cy="307777"/>
            </a:xfrm>
            <a:prstGeom prst="rect">
              <a:avLst/>
            </a:prstGeom>
            <a:noFill/>
          </p:spPr>
          <p:txBody>
            <a:bodyPr wrap="square" rtlCol="0">
              <a:spAutoFit/>
            </a:bodyPr>
            <a:lstStyle/>
            <a:p>
              <a:pPr algn="ctr"/>
              <a:r>
                <a:rPr lang="en-US" sz="1400" dirty="0">
                  <a:solidFill>
                    <a:srgbClr val="FF9900"/>
                  </a:solidFill>
                  <a:latin typeface="Amazon Ember" panose="02000000000000000000" pitchFamily="2" charset="0"/>
                  <a:ea typeface="Amazon Ember" panose="02000000000000000000" pitchFamily="2" charset="0"/>
                </a:rPr>
                <a:t>prod4.mp4</a:t>
              </a:r>
            </a:p>
          </p:txBody>
        </p:sp>
        <p:sp>
          <p:nvSpPr>
            <p:cNvPr id="20" name="TextBox 19">
              <a:extLst>
                <a:ext uri="{C183D7F6-B498-43B3-948B-1728B52AA6E4}">
                  <adec:decorative xmlns:adec="http://schemas.microsoft.com/office/drawing/2017/decorative" val="1"/>
                </a:ext>
              </a:extLst>
            </p:cNvPr>
            <p:cNvSpPr txBox="1"/>
            <p:nvPr/>
          </p:nvSpPr>
          <p:spPr>
            <a:xfrm>
              <a:off x="4828899" y="3959986"/>
              <a:ext cx="1090363" cy="307777"/>
            </a:xfrm>
            <a:prstGeom prst="rect">
              <a:avLst/>
            </a:prstGeom>
            <a:noFill/>
          </p:spPr>
          <p:txBody>
            <a:bodyPr wrap="none" rtlCol="0">
              <a:spAutoFit/>
            </a:bodyPr>
            <a:lstStyle/>
            <a:p>
              <a:pPr algn="ctr"/>
              <a:r>
                <a:rPr lang="en-US" sz="1400" dirty="0">
                  <a:solidFill>
                    <a:srgbClr val="FF9900"/>
                  </a:solidFill>
                  <a:latin typeface="Amazon Ember" panose="02000000000000000000" pitchFamily="2" charset="0"/>
                  <a:ea typeface="Amazon Ember" panose="02000000000000000000" pitchFamily="2" charset="0"/>
                </a:rPr>
                <a:t>prod5.mp4</a:t>
              </a:r>
            </a:p>
          </p:txBody>
        </p:sp>
        <p:sp>
          <p:nvSpPr>
            <p:cNvPr id="21" name="TextBox 20">
              <a:extLst>
                <a:ext uri="{C183D7F6-B498-43B3-948B-1728B52AA6E4}">
                  <adec:decorative xmlns:adec="http://schemas.microsoft.com/office/drawing/2017/decorative" val="1"/>
                </a:ext>
              </a:extLst>
            </p:cNvPr>
            <p:cNvSpPr txBox="1"/>
            <p:nvPr/>
          </p:nvSpPr>
          <p:spPr>
            <a:xfrm>
              <a:off x="6253751" y="3959986"/>
              <a:ext cx="1090363" cy="307777"/>
            </a:xfrm>
            <a:prstGeom prst="rect">
              <a:avLst/>
            </a:prstGeom>
            <a:noFill/>
          </p:spPr>
          <p:txBody>
            <a:bodyPr wrap="none" rtlCol="0">
              <a:spAutoFit/>
            </a:bodyPr>
            <a:lstStyle/>
            <a:p>
              <a:pPr algn="ctr"/>
              <a:r>
                <a:rPr lang="en-US" sz="1400" dirty="0">
                  <a:solidFill>
                    <a:srgbClr val="FF9900"/>
                  </a:solidFill>
                  <a:latin typeface="Amazon Ember" panose="02000000000000000000" pitchFamily="2" charset="0"/>
                  <a:ea typeface="Amazon Ember" panose="02000000000000000000" pitchFamily="2" charset="0"/>
                </a:rPr>
                <a:t>prod6.mp4</a:t>
              </a:r>
            </a:p>
          </p:txBody>
        </p:sp>
        <p:sp>
          <p:nvSpPr>
            <p:cNvPr id="22" name="TextBox 21">
              <a:extLst>
                <a:ext uri="{C183D7F6-B498-43B3-948B-1728B52AA6E4}">
                  <adec:decorative xmlns:adec="http://schemas.microsoft.com/office/drawing/2017/decorative" val="1"/>
                </a:ext>
              </a:extLst>
            </p:cNvPr>
            <p:cNvSpPr txBox="1"/>
            <p:nvPr/>
          </p:nvSpPr>
          <p:spPr>
            <a:xfrm>
              <a:off x="7754894" y="3959986"/>
              <a:ext cx="1090363" cy="307777"/>
            </a:xfrm>
            <a:prstGeom prst="rect">
              <a:avLst/>
            </a:prstGeom>
            <a:noFill/>
          </p:spPr>
          <p:txBody>
            <a:bodyPr wrap="square" rtlCol="0">
              <a:spAutoFit/>
            </a:bodyPr>
            <a:lstStyle/>
            <a:p>
              <a:pPr algn="ctr"/>
              <a:r>
                <a:rPr lang="en-US" sz="1400" dirty="0">
                  <a:solidFill>
                    <a:srgbClr val="FF9900"/>
                  </a:solidFill>
                  <a:latin typeface="Amazon Ember" panose="02000000000000000000" pitchFamily="2" charset="0"/>
                  <a:ea typeface="Amazon Ember" panose="02000000000000000000" pitchFamily="2" charset="0"/>
                </a:rPr>
                <a:t>prod7.mp4</a:t>
              </a:r>
            </a:p>
          </p:txBody>
        </p:sp>
        <p:sp>
          <p:nvSpPr>
            <p:cNvPr id="23" name="TextBox 22">
              <a:extLst>
                <a:ext uri="{C183D7F6-B498-43B3-948B-1728B52AA6E4}">
                  <adec:decorative xmlns:adec="http://schemas.microsoft.com/office/drawing/2017/decorative" val="1"/>
                </a:ext>
              </a:extLst>
            </p:cNvPr>
            <p:cNvSpPr txBox="1"/>
            <p:nvPr/>
          </p:nvSpPr>
          <p:spPr>
            <a:xfrm>
              <a:off x="9217298" y="3959986"/>
              <a:ext cx="1090363" cy="307777"/>
            </a:xfrm>
            <a:prstGeom prst="rect">
              <a:avLst/>
            </a:prstGeom>
            <a:noFill/>
          </p:spPr>
          <p:txBody>
            <a:bodyPr wrap="square" rtlCol="0">
              <a:spAutoFit/>
            </a:bodyPr>
            <a:lstStyle/>
            <a:p>
              <a:pPr algn="ctr"/>
              <a:r>
                <a:rPr lang="en-US" sz="1400" dirty="0">
                  <a:solidFill>
                    <a:srgbClr val="FF9900"/>
                  </a:solidFill>
                  <a:latin typeface="Amazon Ember" panose="02000000000000000000" pitchFamily="2" charset="0"/>
                  <a:ea typeface="Amazon Ember" panose="02000000000000000000" pitchFamily="2" charset="0"/>
                </a:rPr>
                <a:t>prod8.mp4</a:t>
              </a:r>
            </a:p>
          </p:txBody>
        </p:sp>
        <p:sp>
          <p:nvSpPr>
            <p:cNvPr id="25" name="TextBox 24">
              <a:extLst>
                <a:ext uri="{C183D7F6-B498-43B3-948B-1728B52AA6E4}">
                  <adec:decorative xmlns:adec="http://schemas.microsoft.com/office/drawing/2017/decorative" val="1"/>
                </a:ext>
              </a:extLst>
            </p:cNvPr>
            <p:cNvSpPr txBox="1"/>
            <p:nvPr/>
          </p:nvSpPr>
          <p:spPr>
            <a:xfrm>
              <a:off x="4828899" y="5170153"/>
              <a:ext cx="1090363" cy="307777"/>
            </a:xfrm>
            <a:prstGeom prst="rect">
              <a:avLst/>
            </a:prstGeom>
            <a:noFill/>
          </p:spPr>
          <p:txBody>
            <a:bodyPr wrap="none" rtlCol="0">
              <a:spAutoFit/>
            </a:bodyPr>
            <a:lstStyle/>
            <a:p>
              <a:pPr algn="ctr"/>
              <a:r>
                <a:rPr lang="en-US" sz="1400" dirty="0">
                  <a:solidFill>
                    <a:srgbClr val="FF9900"/>
                  </a:solidFill>
                  <a:latin typeface="Amazon Ember" panose="02000000000000000000" pitchFamily="2" charset="0"/>
                  <a:ea typeface="Amazon Ember" panose="02000000000000000000" pitchFamily="2" charset="0"/>
                </a:rPr>
                <a:t>prod9.mp4</a:t>
              </a:r>
            </a:p>
          </p:txBody>
        </p:sp>
        <p:sp>
          <p:nvSpPr>
            <p:cNvPr id="26" name="TextBox 25">
              <a:extLst>
                <a:ext uri="{C183D7F6-B498-43B3-948B-1728B52AA6E4}">
                  <adec:decorative xmlns:adec="http://schemas.microsoft.com/office/drawing/2017/decorative" val="1"/>
                </a:ext>
              </a:extLst>
            </p:cNvPr>
            <p:cNvSpPr txBox="1"/>
            <p:nvPr/>
          </p:nvSpPr>
          <p:spPr>
            <a:xfrm>
              <a:off x="6200852" y="5170153"/>
              <a:ext cx="1196161" cy="307777"/>
            </a:xfrm>
            <a:prstGeom prst="rect">
              <a:avLst/>
            </a:prstGeom>
            <a:noFill/>
          </p:spPr>
          <p:txBody>
            <a:bodyPr wrap="none" rtlCol="0">
              <a:spAutoFit/>
            </a:bodyPr>
            <a:lstStyle/>
            <a:p>
              <a:pPr algn="ctr"/>
              <a:r>
                <a:rPr lang="en-US" sz="1400" dirty="0">
                  <a:solidFill>
                    <a:srgbClr val="FF9900"/>
                  </a:solidFill>
                  <a:latin typeface="Amazon Ember" panose="02000000000000000000" pitchFamily="2" charset="0"/>
                  <a:ea typeface="Amazon Ember" panose="02000000000000000000" pitchFamily="2" charset="0"/>
                </a:rPr>
                <a:t>prod10.mp4</a:t>
              </a:r>
            </a:p>
          </p:txBody>
        </p:sp>
        <p:sp>
          <p:nvSpPr>
            <p:cNvPr id="27" name="TextBox 26">
              <a:extLst>
                <a:ext uri="{C183D7F6-B498-43B3-948B-1728B52AA6E4}">
                  <adec:decorative xmlns:adec="http://schemas.microsoft.com/office/drawing/2017/decorative" val="1"/>
                </a:ext>
              </a:extLst>
            </p:cNvPr>
            <p:cNvSpPr txBox="1"/>
            <p:nvPr/>
          </p:nvSpPr>
          <p:spPr>
            <a:xfrm>
              <a:off x="7610458" y="5170153"/>
              <a:ext cx="1379236" cy="307777"/>
            </a:xfrm>
            <a:prstGeom prst="rect">
              <a:avLst/>
            </a:prstGeom>
            <a:noFill/>
          </p:spPr>
          <p:txBody>
            <a:bodyPr wrap="square" rtlCol="0">
              <a:spAutoFit/>
            </a:bodyPr>
            <a:lstStyle/>
            <a:p>
              <a:pPr algn="ctr"/>
              <a:r>
                <a:rPr lang="en-US" sz="1400" dirty="0">
                  <a:solidFill>
                    <a:srgbClr val="FF9900"/>
                  </a:solidFill>
                  <a:latin typeface="Amazon Ember" panose="02000000000000000000" pitchFamily="2" charset="0"/>
                  <a:ea typeface="Amazon Ember" panose="02000000000000000000" pitchFamily="2" charset="0"/>
                </a:rPr>
                <a:t>prod11.mp4</a:t>
              </a:r>
            </a:p>
          </p:txBody>
        </p:sp>
        <p:sp>
          <p:nvSpPr>
            <p:cNvPr id="28" name="TextBox 27">
              <a:extLst>
                <a:ext uri="{C183D7F6-B498-43B3-948B-1728B52AA6E4}">
                  <adec:decorative xmlns:adec="http://schemas.microsoft.com/office/drawing/2017/decorative" val="1"/>
                </a:ext>
              </a:extLst>
            </p:cNvPr>
            <p:cNvSpPr txBox="1"/>
            <p:nvPr/>
          </p:nvSpPr>
          <p:spPr>
            <a:xfrm>
              <a:off x="8986048" y="5170153"/>
              <a:ext cx="1552864" cy="307777"/>
            </a:xfrm>
            <a:prstGeom prst="rect">
              <a:avLst/>
            </a:prstGeom>
            <a:noFill/>
          </p:spPr>
          <p:txBody>
            <a:bodyPr wrap="square" rtlCol="0">
              <a:spAutoFit/>
            </a:bodyPr>
            <a:lstStyle/>
            <a:p>
              <a:pPr algn="ctr"/>
              <a:r>
                <a:rPr lang="en-US" sz="1400" dirty="0">
                  <a:solidFill>
                    <a:srgbClr val="FF9900"/>
                  </a:solidFill>
                  <a:latin typeface="Amazon Ember" panose="02000000000000000000" pitchFamily="2" charset="0"/>
                  <a:ea typeface="Amazon Ember" panose="02000000000000000000" pitchFamily="2" charset="0"/>
                </a:rPr>
                <a:t>prod12.mp4</a:t>
              </a:r>
            </a:p>
          </p:txBody>
        </p:sp>
        <p:sp>
          <p:nvSpPr>
            <p:cNvPr id="30" name="TextBox 29">
              <a:extLst>
                <a:ext uri="{C183D7F6-B498-43B3-948B-1728B52AA6E4}">
                  <adec:decorative xmlns:adec="http://schemas.microsoft.com/office/drawing/2017/decorative" val="1"/>
                </a:ext>
              </a:extLst>
            </p:cNvPr>
            <p:cNvSpPr txBox="1"/>
            <p:nvPr/>
          </p:nvSpPr>
          <p:spPr>
            <a:xfrm>
              <a:off x="2623443" y="4459996"/>
              <a:ext cx="1981633"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rPr>
                <a:t>my-bucket-name</a:t>
              </a:r>
            </a:p>
          </p:txBody>
        </p:sp>
        <p:pic>
          <p:nvPicPr>
            <p:cNvPr id="32" name="Graphic 31">
              <a:extLst>
                <a:ext uri="{FF2B5EF4-FFF2-40B4-BE49-F238E27FC236}">
                  <a16:creationId xmlns:a16="http://schemas.microsoft.com/office/drawing/2014/main" id="{8F07FC7D-28D1-4382-B3AC-E6492552703F}"/>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55804" y="3421512"/>
              <a:ext cx="826530" cy="826530"/>
            </a:xfrm>
            <a:prstGeom prst="rect">
              <a:avLst/>
            </a:prstGeom>
          </p:spPr>
        </p:pic>
        <p:pic>
          <p:nvPicPr>
            <p:cNvPr id="39" name="Graphic 38">
              <a:extLst>
                <a:ext uri="{FF2B5EF4-FFF2-40B4-BE49-F238E27FC236}">
                  <a16:creationId xmlns:a16="http://schemas.microsoft.com/office/drawing/2014/main" id="{A5136D4D-0996-4635-9897-8E5EA81946D8}"/>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40965" y="1893475"/>
              <a:ext cx="666228" cy="666228"/>
            </a:xfrm>
            <a:prstGeom prst="rect">
              <a:avLst/>
            </a:prstGeom>
          </p:spPr>
        </p:pic>
        <p:pic>
          <p:nvPicPr>
            <p:cNvPr id="40" name="Graphic 39">
              <a:extLst>
                <a:ext uri="{FF2B5EF4-FFF2-40B4-BE49-F238E27FC236}">
                  <a16:creationId xmlns:a16="http://schemas.microsoft.com/office/drawing/2014/main" id="{482D21BA-7F71-4CA0-8B27-BA2155DB2B24}"/>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12407" y="1909868"/>
              <a:ext cx="666228" cy="666228"/>
            </a:xfrm>
            <a:prstGeom prst="rect">
              <a:avLst/>
            </a:prstGeom>
          </p:spPr>
        </p:pic>
        <p:pic>
          <p:nvPicPr>
            <p:cNvPr id="41" name="Graphic 40">
              <a:extLst>
                <a:ext uri="{FF2B5EF4-FFF2-40B4-BE49-F238E27FC236}">
                  <a16:creationId xmlns:a16="http://schemas.microsoft.com/office/drawing/2014/main" id="{508EDA91-2CA6-4B92-9D85-176065DADF0A}"/>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66961" y="1909868"/>
              <a:ext cx="666228" cy="666228"/>
            </a:xfrm>
            <a:prstGeom prst="rect">
              <a:avLst/>
            </a:prstGeom>
          </p:spPr>
        </p:pic>
        <p:pic>
          <p:nvPicPr>
            <p:cNvPr id="42" name="Graphic 41">
              <a:extLst>
                <a:ext uri="{FF2B5EF4-FFF2-40B4-BE49-F238E27FC236}">
                  <a16:creationId xmlns:a16="http://schemas.microsoft.com/office/drawing/2014/main" id="{6B929336-9F17-4E39-A165-31D5D8FA85A0}"/>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29365" y="1929424"/>
              <a:ext cx="666228" cy="666228"/>
            </a:xfrm>
            <a:prstGeom prst="rect">
              <a:avLst/>
            </a:prstGeom>
          </p:spPr>
        </p:pic>
        <p:pic>
          <p:nvPicPr>
            <p:cNvPr id="43" name="Graphic 42">
              <a:extLst>
                <a:ext uri="{FF2B5EF4-FFF2-40B4-BE49-F238E27FC236}">
                  <a16:creationId xmlns:a16="http://schemas.microsoft.com/office/drawing/2014/main" id="{C31C26E0-B1D6-41E0-BB42-AC1FA5086386}"/>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40965" y="3121402"/>
              <a:ext cx="666228" cy="666228"/>
            </a:xfrm>
            <a:prstGeom prst="rect">
              <a:avLst/>
            </a:prstGeom>
          </p:spPr>
        </p:pic>
        <p:pic>
          <p:nvPicPr>
            <p:cNvPr id="44" name="Graphic 43">
              <a:extLst>
                <a:ext uri="{FF2B5EF4-FFF2-40B4-BE49-F238E27FC236}">
                  <a16:creationId xmlns:a16="http://schemas.microsoft.com/office/drawing/2014/main" id="{C83D9752-801B-413B-9327-4042FF508D60}"/>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12407" y="3137795"/>
              <a:ext cx="666228" cy="666228"/>
            </a:xfrm>
            <a:prstGeom prst="rect">
              <a:avLst/>
            </a:prstGeom>
          </p:spPr>
        </p:pic>
        <p:pic>
          <p:nvPicPr>
            <p:cNvPr id="45" name="Graphic 44">
              <a:extLst>
                <a:ext uri="{FF2B5EF4-FFF2-40B4-BE49-F238E27FC236}">
                  <a16:creationId xmlns:a16="http://schemas.microsoft.com/office/drawing/2014/main" id="{57BC5F81-2DF1-4393-A950-543AC9402905}"/>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66961" y="3137795"/>
              <a:ext cx="666228" cy="666228"/>
            </a:xfrm>
            <a:prstGeom prst="rect">
              <a:avLst/>
            </a:prstGeom>
          </p:spPr>
        </p:pic>
        <p:pic>
          <p:nvPicPr>
            <p:cNvPr id="46" name="Graphic 45">
              <a:extLst>
                <a:ext uri="{FF2B5EF4-FFF2-40B4-BE49-F238E27FC236}">
                  <a16:creationId xmlns:a16="http://schemas.microsoft.com/office/drawing/2014/main" id="{F2D5BD1C-130F-4093-8BD0-0759E77BDC28}"/>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29365" y="3157351"/>
              <a:ext cx="666228" cy="666228"/>
            </a:xfrm>
            <a:prstGeom prst="rect">
              <a:avLst/>
            </a:prstGeom>
          </p:spPr>
        </p:pic>
        <p:pic>
          <p:nvPicPr>
            <p:cNvPr id="47" name="Graphic 46">
              <a:extLst>
                <a:ext uri="{FF2B5EF4-FFF2-40B4-BE49-F238E27FC236}">
                  <a16:creationId xmlns:a16="http://schemas.microsoft.com/office/drawing/2014/main" id="{536BBBB6-D98D-4E5F-8A87-A9AC2B1447CF}"/>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40965" y="4423281"/>
              <a:ext cx="666228" cy="666228"/>
            </a:xfrm>
            <a:prstGeom prst="rect">
              <a:avLst/>
            </a:prstGeom>
          </p:spPr>
        </p:pic>
        <p:pic>
          <p:nvPicPr>
            <p:cNvPr id="48" name="Graphic 47">
              <a:extLst>
                <a:ext uri="{FF2B5EF4-FFF2-40B4-BE49-F238E27FC236}">
                  <a16:creationId xmlns:a16="http://schemas.microsoft.com/office/drawing/2014/main" id="{C8D33E85-326E-4AE8-9209-73EB30461EB8}"/>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12407" y="4439674"/>
              <a:ext cx="666228" cy="666228"/>
            </a:xfrm>
            <a:prstGeom prst="rect">
              <a:avLst/>
            </a:prstGeom>
          </p:spPr>
        </p:pic>
        <p:pic>
          <p:nvPicPr>
            <p:cNvPr id="49" name="Graphic 48">
              <a:extLst>
                <a:ext uri="{FF2B5EF4-FFF2-40B4-BE49-F238E27FC236}">
                  <a16:creationId xmlns:a16="http://schemas.microsoft.com/office/drawing/2014/main" id="{504F20A4-BA34-40E9-B7A8-825A72149E09}"/>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66961" y="4439674"/>
              <a:ext cx="666228" cy="666228"/>
            </a:xfrm>
            <a:prstGeom prst="rect">
              <a:avLst/>
            </a:prstGeom>
          </p:spPr>
        </p:pic>
        <p:pic>
          <p:nvPicPr>
            <p:cNvPr id="50" name="Graphic 49">
              <a:extLst>
                <a:ext uri="{FF2B5EF4-FFF2-40B4-BE49-F238E27FC236}">
                  <a16:creationId xmlns:a16="http://schemas.microsoft.com/office/drawing/2014/main" id="{180F9523-EC25-4E11-B927-D269C85DDC69}"/>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29365" y="4459230"/>
              <a:ext cx="666228" cy="666228"/>
            </a:xfrm>
            <a:prstGeom prst="rect">
              <a:avLst/>
            </a:prstGeom>
          </p:spPr>
        </p:pic>
      </p:grpSp>
      <p:sp>
        <p:nvSpPr>
          <p:cNvPr id="2" name="Footer Placeholder 1">
            <a:extLst>
              <a:ext uri="{FF2B5EF4-FFF2-40B4-BE49-F238E27FC236}">
                <a16:creationId xmlns:a16="http://schemas.microsoft.com/office/drawing/2014/main" id="{50225F1A-17D9-4B00-9637-19E1E8495FE9}"/>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6" name="Slide Number Placeholder 5">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11</a:t>
            </a:fld>
            <a:endParaRPr lang="en-US" dirty="0"/>
          </a:p>
        </p:txBody>
      </p:sp>
    </p:spTree>
    <p:custDataLst>
      <p:tags r:id="rId1"/>
    </p:custDataLst>
    <p:extLst>
      <p:ext uri="{BB962C8B-B14F-4D97-AF65-F5344CB8AC3E}">
        <p14:creationId xmlns:p14="http://schemas.microsoft.com/office/powerpoint/2010/main" val="308990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Access the data anywhere</a:t>
            </a:r>
          </a:p>
        </p:txBody>
      </p:sp>
      <p:grpSp>
        <p:nvGrpSpPr>
          <p:cNvPr id="4" name="Group 3" descr="aws management console, aws command line interface, and aws software development kit icons.">
            <a:extLst>
              <a:ext uri="{FF2B5EF4-FFF2-40B4-BE49-F238E27FC236}">
                <a16:creationId xmlns:a16="http://schemas.microsoft.com/office/drawing/2014/main" id="{588C1424-693D-4D0A-82A5-8C5CEEC72E1D}"/>
              </a:ext>
              <a:ext uri="{C183D7F6-B498-43B3-948B-1728B52AA6E4}">
                <adec:decorative xmlns:adec="http://schemas.microsoft.com/office/drawing/2017/decorative" val="0"/>
              </a:ext>
            </a:extLst>
          </p:cNvPr>
          <p:cNvGrpSpPr/>
          <p:nvPr/>
        </p:nvGrpSpPr>
        <p:grpSpPr>
          <a:xfrm>
            <a:off x="985890" y="1906743"/>
            <a:ext cx="9786303" cy="2706844"/>
            <a:chOff x="985890" y="1906743"/>
            <a:chExt cx="9786303" cy="2706844"/>
          </a:xfrm>
        </p:grpSpPr>
        <p:pic>
          <p:nvPicPr>
            <p:cNvPr id="10" name="Graphic 9">
              <a:extLst>
                <a:ext uri="{FF2B5EF4-FFF2-40B4-BE49-F238E27FC236}">
                  <a16:creationId xmlns:a16="http://schemas.microsoft.com/office/drawing/2014/main" id="{3181B0D5-7745-4738-AA2C-597DBB03A23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76979" y="2054028"/>
              <a:ext cx="1542908" cy="1542908"/>
            </a:xfrm>
            <a:prstGeom prst="rect">
              <a:avLst/>
            </a:prstGeom>
          </p:spPr>
        </p:pic>
        <p:sp>
          <p:nvSpPr>
            <p:cNvPr id="9" name="TextBox 8">
              <a:extLst>
                <a:ext uri="{FF2B5EF4-FFF2-40B4-BE49-F238E27FC236}">
                  <a16:creationId xmlns:a16="http://schemas.microsoft.com/office/drawing/2014/main" id="{4ACAB173-A427-4824-BCA1-599203B7CD9A}"/>
                </a:ext>
              </a:extLst>
            </p:cNvPr>
            <p:cNvSpPr txBox="1"/>
            <p:nvPr/>
          </p:nvSpPr>
          <p:spPr>
            <a:xfrm>
              <a:off x="985890" y="3839158"/>
              <a:ext cx="2301904" cy="646331"/>
            </a:xfrm>
            <a:prstGeom prst="rect">
              <a:avLst/>
            </a:prstGeom>
            <a:noFill/>
          </p:spPr>
          <p:txBody>
            <a:bodyPr wrap="square" rtlCol="0">
              <a:spAutoFit/>
            </a:bodyPr>
            <a:lstStyle/>
            <a:p>
              <a:pPr algn="ctr"/>
              <a:r>
                <a:rPr lang="en-US" dirty="0"/>
                <a:t>AWS Management Console</a:t>
              </a:r>
            </a:p>
          </p:txBody>
        </p:sp>
        <p:pic>
          <p:nvPicPr>
            <p:cNvPr id="12" name="Graphic 11">
              <a:extLst>
                <a:ext uri="{FF2B5EF4-FFF2-40B4-BE49-F238E27FC236}">
                  <a16:creationId xmlns:a16="http://schemas.microsoft.com/office/drawing/2014/main" id="{6E54A14A-805D-40C9-8DCD-178BCB8AEA3F}"/>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87811" y="2054028"/>
              <a:ext cx="1542908" cy="1542910"/>
            </a:xfrm>
            <a:prstGeom prst="rect">
              <a:avLst/>
            </a:prstGeom>
          </p:spPr>
        </p:pic>
        <p:sp>
          <p:nvSpPr>
            <p:cNvPr id="11" name="TextBox 10">
              <a:extLst>
                <a:ext uri="{FF2B5EF4-FFF2-40B4-BE49-F238E27FC236}">
                  <a16:creationId xmlns:a16="http://schemas.microsoft.com/office/drawing/2014/main" id="{4812CB34-5679-431F-9125-10F18DCF5036}"/>
                </a:ext>
              </a:extLst>
            </p:cNvPr>
            <p:cNvSpPr txBox="1"/>
            <p:nvPr/>
          </p:nvSpPr>
          <p:spPr>
            <a:xfrm>
              <a:off x="4591495" y="3967256"/>
              <a:ext cx="2743195" cy="646331"/>
            </a:xfrm>
            <a:prstGeom prst="rect">
              <a:avLst/>
            </a:prstGeom>
            <a:noFill/>
          </p:spPr>
          <p:txBody>
            <a:bodyPr wrap="square" rtlCol="0">
              <a:spAutoFit/>
            </a:bodyPr>
            <a:lstStyle/>
            <a:p>
              <a:pPr algn="ctr"/>
              <a:r>
                <a:rPr lang="en-US" dirty="0"/>
                <a:t>AWS Command Line Interface</a:t>
              </a:r>
            </a:p>
          </p:txBody>
        </p:sp>
        <p:pic>
          <p:nvPicPr>
            <p:cNvPr id="7" name="Graphic 6">
              <a:extLst>
                <a:ext uri="{FF2B5EF4-FFF2-40B4-BE49-F238E27FC236}">
                  <a16:creationId xmlns:a16="http://schemas.microsoft.com/office/drawing/2014/main" id="{A9B819B8-CA31-4639-9883-E642F05F8113}"/>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21987" y="1906743"/>
              <a:ext cx="1862924" cy="1862924"/>
            </a:xfrm>
            <a:prstGeom prst="rect">
              <a:avLst/>
            </a:prstGeom>
          </p:spPr>
        </p:pic>
        <p:sp>
          <p:nvSpPr>
            <p:cNvPr id="8" name="TextBox 7">
              <a:extLst>
                <a:ext uri="{FF2B5EF4-FFF2-40B4-BE49-F238E27FC236}">
                  <a16:creationId xmlns:a16="http://schemas.microsoft.com/office/drawing/2014/main" id="{A626DBBA-AD86-4B2A-8DF8-EE1D0231833D}"/>
                </a:ext>
              </a:extLst>
            </p:cNvPr>
            <p:cNvSpPr txBox="1"/>
            <p:nvPr/>
          </p:nvSpPr>
          <p:spPr>
            <a:xfrm>
              <a:off x="8638391" y="3977658"/>
              <a:ext cx="2133802" cy="369332"/>
            </a:xfrm>
            <a:prstGeom prst="rect">
              <a:avLst/>
            </a:prstGeom>
            <a:noFill/>
          </p:spPr>
          <p:txBody>
            <a:bodyPr wrap="square" rtlCol="0">
              <a:spAutoFit/>
            </a:bodyPr>
            <a:lstStyle/>
            <a:p>
              <a:pPr algn="ctr"/>
              <a:r>
                <a:rPr lang="en-US" dirty="0">
                  <a:solidFill>
                    <a:srgbClr val="232F3E"/>
                  </a:solidFill>
                </a:rPr>
                <a:t>SDK</a:t>
              </a:r>
            </a:p>
          </p:txBody>
        </p:sp>
      </p:grpSp>
      <p:sp>
        <p:nvSpPr>
          <p:cNvPr id="2" name="Footer Placeholder 1">
            <a:extLst>
              <a:ext uri="{FF2B5EF4-FFF2-40B4-BE49-F238E27FC236}">
                <a16:creationId xmlns:a16="http://schemas.microsoft.com/office/drawing/2014/main" id="{222E9531-F23D-4A9F-A6B0-7BFBCA6D5E41}"/>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6" name="Slide Number Placeholder 5">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12</a:t>
            </a:fld>
            <a:endParaRPr lang="en-US" dirty="0"/>
          </a:p>
        </p:txBody>
      </p:sp>
    </p:spTree>
    <p:custDataLst>
      <p:tags r:id="rId1"/>
    </p:custDataLst>
    <p:extLst>
      <p:ext uri="{BB962C8B-B14F-4D97-AF65-F5344CB8AC3E}">
        <p14:creationId xmlns:p14="http://schemas.microsoft.com/office/powerpoint/2010/main" val="3238808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use cases</a:t>
            </a:r>
          </a:p>
        </p:txBody>
      </p:sp>
      <p:sp>
        <p:nvSpPr>
          <p:cNvPr id="6" name="Content Placeholder 3">
            <a:extLst>
              <a:ext uri="{FF2B5EF4-FFF2-40B4-BE49-F238E27FC236}">
                <a16:creationId xmlns:a16="http://schemas.microsoft.com/office/drawing/2014/main" id="{D0F37895-00DE-2B4D-8B0D-E08599D01643}"/>
              </a:ext>
            </a:extLst>
          </p:cNvPr>
          <p:cNvSpPr>
            <a:spLocks noGrp="1"/>
          </p:cNvSpPr>
          <p:nvPr>
            <p:ph idx="1"/>
          </p:nvPr>
        </p:nvSpPr>
        <p:spPr>
          <a:xfrm>
            <a:off x="238539" y="1440305"/>
            <a:ext cx="10515600" cy="4913308"/>
          </a:xfrm>
        </p:spPr>
        <p:txBody>
          <a:bodyPr>
            <a:normAutofit/>
          </a:bodyPr>
          <a:lstStyle/>
          <a:p>
            <a:pPr marL="457200" indent="-457200" algn="just">
              <a:lnSpc>
                <a:spcPct val="110000"/>
              </a:lnSpc>
              <a:spcBef>
                <a:spcPts val="800"/>
              </a:spcBef>
            </a:pPr>
            <a:r>
              <a:rPr lang="en-US" dirty="0"/>
              <a:t>Storing application assets</a:t>
            </a:r>
          </a:p>
          <a:p>
            <a:pPr marL="457200" indent="-457200" algn="just">
              <a:lnSpc>
                <a:spcPct val="110000"/>
              </a:lnSpc>
              <a:spcBef>
                <a:spcPts val="800"/>
              </a:spcBef>
            </a:pPr>
            <a:r>
              <a:rPr lang="en-US" dirty="0"/>
              <a:t>Static web hosting</a:t>
            </a:r>
          </a:p>
          <a:p>
            <a:pPr marL="457200" indent="-457200" algn="just">
              <a:lnSpc>
                <a:spcPct val="110000"/>
              </a:lnSpc>
              <a:spcBef>
                <a:spcPts val="800"/>
              </a:spcBef>
            </a:pPr>
            <a:r>
              <a:rPr lang="en-US" dirty="0"/>
              <a:t>Backup and disaster recovery (DR)</a:t>
            </a:r>
          </a:p>
          <a:p>
            <a:pPr marL="457200" indent="-457200" algn="just">
              <a:lnSpc>
                <a:spcPct val="110000"/>
              </a:lnSpc>
              <a:spcBef>
                <a:spcPts val="800"/>
              </a:spcBef>
            </a:pPr>
            <a:r>
              <a:rPr lang="en-US" dirty="0"/>
              <a:t>Staging area for big data</a:t>
            </a:r>
          </a:p>
          <a:p>
            <a:pPr marL="457200" indent="-457200" algn="just">
              <a:lnSpc>
                <a:spcPct val="110000"/>
              </a:lnSpc>
              <a:spcBef>
                <a:spcPts val="800"/>
              </a:spcBef>
            </a:pPr>
            <a:r>
              <a:rPr lang="en-US" i="1" dirty="0"/>
              <a:t>Many more….</a:t>
            </a:r>
            <a:endParaRPr lang="en-US" sz="2600" i="1" dirty="0"/>
          </a:p>
        </p:txBody>
      </p:sp>
      <p:pic>
        <p:nvPicPr>
          <p:cNvPr id="7" name="Picture 6">
            <a:extLs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41" t="3143" r="1806" b="8178"/>
          <a:stretch/>
        </p:blipFill>
        <p:spPr>
          <a:xfrm>
            <a:off x="8682472" y="1908607"/>
            <a:ext cx="1650248" cy="1520393"/>
          </a:xfrm>
          <a:prstGeom prst="rect">
            <a:avLst/>
          </a:prstGeom>
        </p:spPr>
      </p:pic>
      <p:sp>
        <p:nvSpPr>
          <p:cNvPr id="2" name="Footer Placeholder 1">
            <a:extLst>
              <a:ext uri="{FF2B5EF4-FFF2-40B4-BE49-F238E27FC236}">
                <a16:creationId xmlns:a16="http://schemas.microsoft.com/office/drawing/2014/main" id="{6B6B52D3-C8C8-4AED-8900-FAB5A6951E64}"/>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13</a:t>
            </a:fld>
            <a:endParaRPr lang="en-US" dirty="0"/>
          </a:p>
        </p:txBody>
      </p:sp>
    </p:spTree>
    <p:custDataLst>
      <p:tags r:id="rId1"/>
    </p:custDataLst>
    <p:extLst>
      <p:ext uri="{BB962C8B-B14F-4D97-AF65-F5344CB8AC3E}">
        <p14:creationId xmlns:p14="http://schemas.microsoft.com/office/powerpoint/2010/main" val="50684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S3 common scenarios</a:t>
            </a:r>
          </a:p>
        </p:txBody>
      </p:sp>
      <p:sp>
        <p:nvSpPr>
          <p:cNvPr id="27" name="Rounded Rectangle 26" descr="Backup and storage.&#10;Application hosting.&#10;Media hosting.&#10;Software delivery."/>
          <p:cNvSpPr/>
          <p:nvPr/>
        </p:nvSpPr>
        <p:spPr bwMode="auto">
          <a:xfrm>
            <a:off x="303410" y="2276023"/>
            <a:ext cx="3951744" cy="2937108"/>
          </a:xfrm>
          <a:prstGeom prst="roundRect">
            <a:avLst>
              <a:gd name="adj" fmla="val 9244"/>
            </a:avLst>
          </a:prstGeom>
          <a:solidFill>
            <a:schemeClr val="bg1"/>
          </a:solidFill>
          <a:ln w="3810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Content Placeholder 3"/>
          <p:cNvSpPr>
            <a:spLocks noGrp="1"/>
          </p:cNvSpPr>
          <p:nvPr>
            <p:ph idx="4294967295"/>
          </p:nvPr>
        </p:nvSpPr>
        <p:spPr>
          <a:xfrm>
            <a:off x="340945" y="2279535"/>
            <a:ext cx="3876675" cy="3005137"/>
          </a:xfrm>
        </p:spPr>
        <p:txBody>
          <a:bodyPr>
            <a:normAutofit/>
          </a:bodyPr>
          <a:lstStyle/>
          <a:p>
            <a:pPr>
              <a:lnSpc>
                <a:spcPct val="150000"/>
              </a:lnSpc>
              <a:spcBef>
                <a:spcPts val="0"/>
              </a:spcBef>
            </a:pPr>
            <a:r>
              <a:rPr lang="en-US" dirty="0"/>
              <a:t>Backup and storage</a:t>
            </a:r>
          </a:p>
          <a:p>
            <a:pPr>
              <a:lnSpc>
                <a:spcPct val="150000"/>
              </a:lnSpc>
              <a:spcBef>
                <a:spcPts val="0"/>
              </a:spcBef>
            </a:pPr>
            <a:r>
              <a:rPr lang="en-US" dirty="0"/>
              <a:t>Application hosting</a:t>
            </a:r>
          </a:p>
          <a:p>
            <a:pPr>
              <a:lnSpc>
                <a:spcPct val="150000"/>
              </a:lnSpc>
              <a:spcBef>
                <a:spcPts val="0"/>
              </a:spcBef>
            </a:pPr>
            <a:r>
              <a:rPr lang="en-US" dirty="0"/>
              <a:t>Media hosting</a:t>
            </a:r>
          </a:p>
          <a:p>
            <a:pPr>
              <a:lnSpc>
                <a:spcPct val="150000"/>
              </a:lnSpc>
              <a:spcBef>
                <a:spcPts val="0"/>
              </a:spcBef>
            </a:pPr>
            <a:r>
              <a:rPr lang="en-US" dirty="0"/>
              <a:t>Software delivery</a:t>
            </a:r>
          </a:p>
        </p:txBody>
      </p:sp>
      <p:sp>
        <p:nvSpPr>
          <p:cNvPr id="5" name="Rounded Rectangle 4">
            <a:extLst>
              <a:ext uri="{C183D7F6-B498-43B3-948B-1728B52AA6E4}">
                <adec:decorative xmlns:adec="http://schemas.microsoft.com/office/drawing/2017/decorative" val="1"/>
              </a:ext>
            </a:extLst>
          </p:cNvPr>
          <p:cNvSpPr/>
          <p:nvPr/>
        </p:nvSpPr>
        <p:spPr bwMode="auto">
          <a:xfrm>
            <a:off x="5254104" y="2443061"/>
            <a:ext cx="5343525" cy="2956066"/>
          </a:xfrm>
          <a:prstGeom prst="roundRect">
            <a:avLst>
              <a:gd name="adj" fmla="val 12690"/>
            </a:avLst>
          </a:prstGeom>
          <a:solidFill>
            <a:srgbClr val="EFFBFB"/>
          </a:solidFill>
          <a:ln w="3810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descr="collection of s3 buckets with objects.">
            <a:extLst>
              <a:ext uri="{FF2B5EF4-FFF2-40B4-BE49-F238E27FC236}">
                <a16:creationId xmlns:a16="http://schemas.microsoft.com/office/drawing/2014/main" id="{7256C24B-2AB4-4E25-81DE-DEBDE7099B09}"/>
              </a:ext>
            </a:extLst>
          </p:cNvPr>
          <p:cNvGrpSpPr/>
          <p:nvPr/>
        </p:nvGrpSpPr>
        <p:grpSpPr>
          <a:xfrm>
            <a:off x="7091272" y="3066927"/>
            <a:ext cx="1784576" cy="1825811"/>
            <a:chOff x="7091272" y="3066927"/>
            <a:chExt cx="1784576" cy="1825811"/>
          </a:xfrm>
        </p:grpSpPr>
        <p:pic>
          <p:nvPicPr>
            <p:cNvPr id="32" name="Graphic 38" descr="s3 bucket with objects.">
              <a:extLst>
                <a:ext uri="{FF2B5EF4-FFF2-40B4-BE49-F238E27FC236}">
                  <a16:creationId xmlns:a16="http://schemas.microsoft.com/office/drawing/2014/main" id="{D5E5831E-982F-7A42-87F0-F1973D84D2A9}"/>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6722" y="3070801"/>
              <a:ext cx="760824" cy="760824"/>
            </a:xfrm>
            <a:prstGeom prst="rect">
              <a:avLst/>
            </a:prstGeom>
          </p:spPr>
        </p:pic>
        <p:pic>
          <p:nvPicPr>
            <p:cNvPr id="33" name="Graphic 38" descr="s3 bucket with objects.">
              <a:extLst>
                <a:ext uri="{FF2B5EF4-FFF2-40B4-BE49-F238E27FC236}">
                  <a16:creationId xmlns:a16="http://schemas.microsoft.com/office/drawing/2014/main" id="{D5E5831E-982F-7A42-87F0-F1973D84D2A9}"/>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024" y="3066927"/>
              <a:ext cx="760824" cy="760824"/>
            </a:xfrm>
            <a:prstGeom prst="rect">
              <a:avLst/>
            </a:prstGeom>
          </p:spPr>
        </p:pic>
        <p:pic>
          <p:nvPicPr>
            <p:cNvPr id="40" name="Graphic 38" descr="s3 bucket with objects.">
              <a:extLst>
                <a:ext uri="{FF2B5EF4-FFF2-40B4-BE49-F238E27FC236}">
                  <a16:creationId xmlns:a16="http://schemas.microsoft.com/office/drawing/2014/main" id="{D5E5831E-982F-7A42-87F0-F1973D84D2A9}"/>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1272" y="4131914"/>
              <a:ext cx="760824" cy="760824"/>
            </a:xfrm>
            <a:prstGeom prst="rect">
              <a:avLst/>
            </a:prstGeom>
          </p:spPr>
        </p:pic>
        <p:pic>
          <p:nvPicPr>
            <p:cNvPr id="43" name="Graphic 38" descr="s3 bucket with objects.">
              <a:extLst>
                <a:ext uri="{FF2B5EF4-FFF2-40B4-BE49-F238E27FC236}">
                  <a16:creationId xmlns:a16="http://schemas.microsoft.com/office/drawing/2014/main" id="{D5E5831E-982F-7A42-87F0-F1973D84D2A9}"/>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024" y="4131914"/>
              <a:ext cx="760824" cy="760824"/>
            </a:xfrm>
            <a:prstGeom prst="rect">
              <a:avLst/>
            </a:prstGeom>
          </p:spPr>
        </p:pic>
      </p:grpSp>
      <p:sp>
        <p:nvSpPr>
          <p:cNvPr id="15" name="TextBox 33"/>
          <p:cNvSpPr txBox="1">
            <a:spLocks noChangeArrowheads="1"/>
          </p:cNvSpPr>
          <p:nvPr/>
        </p:nvSpPr>
        <p:spPr bwMode="auto">
          <a:xfrm>
            <a:off x="6667808" y="3802405"/>
            <a:ext cx="2499852" cy="338554"/>
          </a:xfrm>
          <a:prstGeom prst="rect">
            <a:avLst/>
          </a:prstGeom>
          <a:noFill/>
          <a:ln w="9525">
            <a:noFill/>
            <a:miter lim="800000"/>
            <a:headEnd/>
            <a:tailEnd/>
          </a:ln>
        </p:spPr>
        <p:txBody>
          <a:bodyPr wrap="square">
            <a:spAutoFit/>
          </a:bodyPr>
          <a:lstStyle/>
          <a:p>
            <a:pPr algn="ctr"/>
            <a:r>
              <a:rPr lang="en-US" sz="1600" dirty="0">
                <a:latin typeface="Amazon Ember" panose="02000000000000000000" pitchFamily="2" charset="0"/>
                <a:ea typeface="Amazon Ember" panose="02000000000000000000" pitchFamily="2" charset="0"/>
                <a:cs typeface="Helvetica Neue"/>
              </a:rPr>
              <a:t>Amazon S3 buckets</a:t>
            </a:r>
          </a:p>
        </p:txBody>
      </p:sp>
      <p:grpSp>
        <p:nvGrpSpPr>
          <p:cNvPr id="41" name="Group 40" descr="Corporate data center."/>
          <p:cNvGrpSpPr/>
          <p:nvPr/>
        </p:nvGrpSpPr>
        <p:grpSpPr>
          <a:xfrm>
            <a:off x="5873317" y="5023843"/>
            <a:ext cx="2022803" cy="1673565"/>
            <a:chOff x="5647672" y="4937078"/>
            <a:chExt cx="1528127" cy="1371711"/>
          </a:xfrm>
        </p:grpSpPr>
        <p:sp>
          <p:nvSpPr>
            <p:cNvPr id="34" name="Rounded Rectangle 33"/>
            <p:cNvSpPr/>
            <p:nvPr/>
          </p:nvSpPr>
          <p:spPr>
            <a:xfrm>
              <a:off x="5695456" y="4937078"/>
              <a:ext cx="1432560" cy="1371711"/>
            </a:xfrm>
            <a:prstGeom prst="roundRect">
              <a:avLst>
                <a:gd name="adj" fmla="val 9818"/>
              </a:avLst>
            </a:prstGeom>
            <a:solidFill>
              <a:srgbClr val="EBF4FB"/>
            </a:solidFill>
            <a:ln w="28575">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35" name="TextBox 37">
              <a:extLst>
                <a:ext uri="{FF2B5EF4-FFF2-40B4-BE49-F238E27FC236}">
                  <a16:creationId xmlns:a16="http://schemas.microsoft.com/office/drawing/2014/main" id="{3DB32D29-E6FC-C441-85C5-1887B1C476A1}"/>
                </a:ext>
              </a:extLst>
            </p:cNvPr>
            <p:cNvSpPr txBox="1">
              <a:spLocks noChangeArrowheads="1"/>
            </p:cNvSpPr>
            <p:nvPr/>
          </p:nvSpPr>
          <p:spPr bwMode="auto">
            <a:xfrm>
              <a:off x="5647672" y="4991859"/>
              <a:ext cx="1528127" cy="529755"/>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09585">
                <a:defRPr/>
              </a:pPr>
              <a:r>
                <a:rPr lang="en-US" dirty="0">
                  <a:latin typeface="Amazon Ember" panose="02000000000000000000" pitchFamily="2" charset="0"/>
                  <a:ea typeface="Amazon Ember" panose="02000000000000000000" pitchFamily="2" charset="0"/>
                  <a:cs typeface="Arial"/>
                </a:rPr>
                <a:t>Corporate</a:t>
              </a:r>
              <a:br>
                <a:rPr lang="en-US" dirty="0">
                  <a:latin typeface="Amazon Ember" panose="02000000000000000000" pitchFamily="2" charset="0"/>
                  <a:ea typeface="Amazon Ember" panose="02000000000000000000" pitchFamily="2" charset="0"/>
                  <a:cs typeface="Arial"/>
                </a:rPr>
              </a:br>
              <a:r>
                <a:rPr lang="en-US" dirty="0">
                  <a:latin typeface="Amazon Ember" panose="02000000000000000000" pitchFamily="2" charset="0"/>
                  <a:ea typeface="Amazon Ember" panose="02000000000000000000" pitchFamily="2" charset="0"/>
                  <a:cs typeface="Arial"/>
                </a:rPr>
                <a:t>data center</a:t>
              </a:r>
            </a:p>
          </p:txBody>
        </p:sp>
        <p:pic>
          <p:nvPicPr>
            <p:cNvPr id="36" name="Picture 35">
              <a:extLs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l="26852" t="10397" r="17500" b="8174"/>
            <a:stretch/>
          </p:blipFill>
          <p:spPr>
            <a:xfrm>
              <a:off x="5940621" y="5447234"/>
              <a:ext cx="942230" cy="804266"/>
            </a:xfrm>
            <a:prstGeom prst="rect">
              <a:avLst/>
            </a:prstGeom>
          </p:spPr>
        </p:pic>
      </p:grpSp>
      <p:grpSp>
        <p:nvGrpSpPr>
          <p:cNvPr id="8" name="Group 7" descr="ec2 instances.">
            <a:extLst>
              <a:ext uri="{FF2B5EF4-FFF2-40B4-BE49-F238E27FC236}">
                <a16:creationId xmlns:a16="http://schemas.microsoft.com/office/drawing/2014/main" id="{453DC9DA-BACE-4177-8925-9AD73BA02922}"/>
              </a:ext>
            </a:extLst>
          </p:cNvPr>
          <p:cNvGrpSpPr/>
          <p:nvPr/>
        </p:nvGrpSpPr>
        <p:grpSpPr>
          <a:xfrm>
            <a:off x="4436738" y="4283351"/>
            <a:ext cx="1125353" cy="1276393"/>
            <a:chOff x="4622685" y="4283351"/>
            <a:chExt cx="1125353" cy="1276393"/>
          </a:xfrm>
        </p:grpSpPr>
        <p:sp>
          <p:nvSpPr>
            <p:cNvPr id="7" name="Rectangle 6">
              <a:extLst>
                <a:ext uri="{FF2B5EF4-FFF2-40B4-BE49-F238E27FC236}">
                  <a16:creationId xmlns:a16="http://schemas.microsoft.com/office/drawing/2014/main" id="{027C4D62-B362-4064-8482-5D3851DCEF6C}"/>
                </a:ext>
              </a:extLst>
            </p:cNvPr>
            <p:cNvSpPr/>
            <p:nvPr/>
          </p:nvSpPr>
          <p:spPr>
            <a:xfrm>
              <a:off x="4622685" y="4283351"/>
              <a:ext cx="1125353" cy="12763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ec2 instances.">
              <a:extLst>
                <a:ext uri="{FF2B5EF4-FFF2-40B4-BE49-F238E27FC236}">
                  <a16:creationId xmlns:a16="http://schemas.microsoft.com/office/drawing/2014/main" id="{A31E17E6-07DF-4A22-A760-16D26A3328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36721" y="4372907"/>
              <a:ext cx="1097280" cy="1097280"/>
            </a:xfrm>
            <a:prstGeom prst="rect">
              <a:avLst/>
            </a:prstGeom>
          </p:spPr>
        </p:pic>
      </p:grpSp>
      <p:sp>
        <p:nvSpPr>
          <p:cNvPr id="16" name="TextBox 33"/>
          <p:cNvSpPr txBox="1">
            <a:spLocks noChangeArrowheads="1"/>
          </p:cNvSpPr>
          <p:nvPr/>
        </p:nvSpPr>
        <p:spPr bwMode="auto">
          <a:xfrm>
            <a:off x="4208031" y="5615582"/>
            <a:ext cx="1582767" cy="923330"/>
          </a:xfrm>
          <a:prstGeom prst="rect">
            <a:avLst/>
          </a:prstGeom>
          <a:noFill/>
          <a:ln w="9525">
            <a:noFill/>
            <a:miter lim="800000"/>
            <a:headEnd/>
            <a:tailEnd/>
          </a:ln>
        </p:spPr>
        <p:txBody>
          <a:bodyPr wrap="square">
            <a:spAutoFit/>
          </a:bodyPr>
          <a:lstStyle/>
          <a:p>
            <a:pPr algn="ctr"/>
            <a:r>
              <a:rPr lang="en-US" dirty="0">
                <a:latin typeface="Amazon Ember" panose="02000000000000000000" pitchFamily="2" charset="0"/>
                <a:ea typeface="Amazon Ember" panose="02000000000000000000" pitchFamily="2" charset="0"/>
                <a:cs typeface="Arial"/>
              </a:rPr>
              <a:t>Amazon </a:t>
            </a:r>
            <a:br>
              <a:rPr lang="en-US" dirty="0">
                <a:latin typeface="Amazon Ember" panose="02000000000000000000" pitchFamily="2" charset="0"/>
                <a:ea typeface="Amazon Ember" panose="02000000000000000000" pitchFamily="2" charset="0"/>
                <a:cs typeface="Arial"/>
              </a:rPr>
            </a:br>
            <a:r>
              <a:rPr lang="en-US" dirty="0">
                <a:latin typeface="Amazon Ember" panose="02000000000000000000" pitchFamily="2" charset="0"/>
                <a:ea typeface="Amazon Ember" panose="02000000000000000000" pitchFamily="2" charset="0"/>
                <a:cs typeface="Arial"/>
              </a:rPr>
              <a:t>EC2</a:t>
            </a:r>
            <a:br>
              <a:rPr lang="en-US" dirty="0">
                <a:latin typeface="Amazon Ember" panose="02000000000000000000" pitchFamily="2" charset="0"/>
                <a:ea typeface="Amazon Ember" panose="02000000000000000000" pitchFamily="2" charset="0"/>
                <a:cs typeface="Arial"/>
              </a:rPr>
            </a:br>
            <a:r>
              <a:rPr lang="en-US" dirty="0">
                <a:latin typeface="Amazon Ember" panose="02000000000000000000" pitchFamily="2" charset="0"/>
                <a:ea typeface="Amazon Ember" panose="02000000000000000000" pitchFamily="2" charset="0"/>
                <a:cs typeface="Arial"/>
              </a:rPr>
              <a:t>instances</a:t>
            </a:r>
          </a:p>
        </p:txBody>
      </p:sp>
      <p:cxnSp>
        <p:nvCxnSpPr>
          <p:cNvPr id="25" name="Straight Arrow Connector 24">
            <a:extLst>
              <a:ext uri="{C183D7F6-B498-43B3-948B-1728B52AA6E4}">
                <adec:decorative xmlns:adec="http://schemas.microsoft.com/office/drawing/2017/decorative" val="1"/>
              </a:ext>
            </a:extLst>
          </p:cNvPr>
          <p:cNvCxnSpPr/>
          <p:nvPr/>
        </p:nvCxnSpPr>
        <p:spPr>
          <a:xfrm flipV="1">
            <a:off x="5629250" y="4283351"/>
            <a:ext cx="1374830" cy="350810"/>
          </a:xfrm>
          <a:prstGeom prst="straightConnector1">
            <a:avLst/>
          </a:prstGeom>
          <a:ln w="57150">
            <a:solidFill>
              <a:srgbClr val="41882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 name="Group 10" descr="collection of apps.">
            <a:extLst>
              <a:ext uri="{FF2B5EF4-FFF2-40B4-BE49-F238E27FC236}">
                <a16:creationId xmlns:a16="http://schemas.microsoft.com/office/drawing/2014/main" id="{80108303-8228-4FB7-B509-1323AAEA598D}"/>
              </a:ext>
            </a:extLst>
          </p:cNvPr>
          <p:cNvGrpSpPr/>
          <p:nvPr/>
        </p:nvGrpSpPr>
        <p:grpSpPr>
          <a:xfrm>
            <a:off x="9408431" y="1415476"/>
            <a:ext cx="2232142" cy="2404454"/>
            <a:chOff x="9408431" y="1415476"/>
            <a:chExt cx="2232142" cy="2404454"/>
          </a:xfrm>
        </p:grpSpPr>
        <p:pic>
          <p:nvPicPr>
            <p:cNvPr id="20" name="Picture 19">
              <a:extLs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9408431" y="1415476"/>
              <a:ext cx="2148946" cy="1794370"/>
            </a:xfrm>
            <a:prstGeom prst="rect">
              <a:avLst/>
            </a:prstGeom>
          </p:spPr>
        </p:pic>
        <p:pic>
          <p:nvPicPr>
            <p:cNvPr id="17" name="Picture 16">
              <a:extLst>
                <a:ext uri="{C183D7F6-B498-43B3-948B-1728B52AA6E4}">
                  <adec:decorative xmlns:adec="http://schemas.microsoft.com/office/drawing/2017/decorative" val="1"/>
                </a:ext>
              </a:extLst>
            </p:cNvPr>
            <p:cNvPicPr>
              <a:picLocks noChangeAspect="1"/>
            </p:cNvPicPr>
            <p:nvPr/>
          </p:nvPicPr>
          <p:blipFill rotWithShape="1">
            <a:blip r:embed="rId9">
              <a:extLst>
                <a:ext uri="{28A0092B-C50C-407E-A947-70E740481C1C}">
                  <a14:useLocalDpi xmlns:a14="http://schemas.microsoft.com/office/drawing/2010/main" val="0"/>
                </a:ext>
              </a:extLst>
            </a:blip>
            <a:srcRect l="38697" t="19801" r="34066" b="17723"/>
            <a:stretch/>
          </p:blipFill>
          <p:spPr>
            <a:xfrm>
              <a:off x="10491503" y="2282444"/>
              <a:ext cx="1149070" cy="1537486"/>
            </a:xfrm>
            <a:prstGeom prst="rect">
              <a:avLst/>
            </a:prstGeom>
          </p:spPr>
        </p:pic>
      </p:grpSp>
      <p:cxnSp>
        <p:nvCxnSpPr>
          <p:cNvPr id="44" name="Straight Arrow Connector 43">
            <a:extLst>
              <a:ext uri="{C183D7F6-B498-43B3-948B-1728B52AA6E4}">
                <adec:decorative xmlns:adec="http://schemas.microsoft.com/office/drawing/2017/decorative" val="1"/>
              </a:ext>
            </a:extLst>
          </p:cNvPr>
          <p:cNvCxnSpPr/>
          <p:nvPr/>
        </p:nvCxnSpPr>
        <p:spPr>
          <a:xfrm flipV="1">
            <a:off x="8997138" y="2919435"/>
            <a:ext cx="1374830" cy="350810"/>
          </a:xfrm>
          <a:prstGeom prst="straightConnector1">
            <a:avLst/>
          </a:prstGeom>
          <a:ln w="57150">
            <a:solidFill>
              <a:srgbClr val="41882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8" name="Picture 17" descr="camera."/>
          <p:cNvPicPr>
            <a:picLocks noChangeAspect="1"/>
          </p:cNvPicPr>
          <p:nvPr/>
        </p:nvPicPr>
        <p:blipFill>
          <a:blip r:embed="rId10"/>
          <a:stretch>
            <a:fillRect/>
          </a:stretch>
        </p:blipFill>
        <p:spPr>
          <a:xfrm>
            <a:off x="4402648" y="1873118"/>
            <a:ext cx="1455329" cy="992049"/>
          </a:xfrm>
          <a:prstGeom prst="rect">
            <a:avLst/>
          </a:prstGeom>
        </p:spPr>
      </p:pic>
      <p:cxnSp>
        <p:nvCxnSpPr>
          <p:cNvPr id="45" name="Straight Arrow Connector 44">
            <a:extLst>
              <a:ext uri="{C183D7F6-B498-43B3-948B-1728B52AA6E4}">
                <adec:decorative xmlns:adec="http://schemas.microsoft.com/office/drawing/2017/decorative" val="1"/>
              </a:ext>
            </a:extLst>
          </p:cNvPr>
          <p:cNvCxnSpPr/>
          <p:nvPr/>
        </p:nvCxnSpPr>
        <p:spPr>
          <a:xfrm>
            <a:off x="5617595" y="2910369"/>
            <a:ext cx="1374830" cy="350810"/>
          </a:xfrm>
          <a:prstGeom prst="straightConnector1">
            <a:avLst/>
          </a:prstGeom>
          <a:ln w="57150">
            <a:solidFill>
              <a:srgbClr val="41882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1" name="Picture 20" descr="compute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47726" y="4455398"/>
            <a:ext cx="2008170" cy="2008170"/>
          </a:xfrm>
          <a:prstGeom prst="rect">
            <a:avLst/>
          </a:prstGeom>
        </p:spPr>
      </p:pic>
      <p:cxnSp>
        <p:nvCxnSpPr>
          <p:cNvPr id="46" name="Straight Arrow Connector 45">
            <a:extLst>
              <a:ext uri="{C183D7F6-B498-43B3-948B-1728B52AA6E4}">
                <adec:decorative xmlns:adec="http://schemas.microsoft.com/office/drawing/2017/decorative" val="1"/>
              </a:ext>
            </a:extLst>
          </p:cNvPr>
          <p:cNvCxnSpPr/>
          <p:nvPr/>
        </p:nvCxnSpPr>
        <p:spPr>
          <a:xfrm>
            <a:off x="8951647" y="4342332"/>
            <a:ext cx="1374830" cy="350810"/>
          </a:xfrm>
          <a:prstGeom prst="straightConnector1">
            <a:avLst/>
          </a:prstGeom>
          <a:ln w="57150">
            <a:solidFill>
              <a:srgbClr val="41882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Footer Placeholder 8">
            <a:extLs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14</a:t>
            </a:fld>
            <a:endParaRPr lang="en-US" dirty="0"/>
          </a:p>
        </p:txBody>
      </p:sp>
    </p:spTree>
    <p:custDataLst>
      <p:tags r:id="rId1"/>
    </p:custDataLst>
    <p:extLst>
      <p:ext uri="{BB962C8B-B14F-4D97-AF65-F5344CB8AC3E}">
        <p14:creationId xmlns:p14="http://schemas.microsoft.com/office/powerpoint/2010/main" val="374429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S3 pricing </a:t>
            </a:r>
          </a:p>
        </p:txBody>
      </p:sp>
      <p:sp>
        <p:nvSpPr>
          <p:cNvPr id="3" name="Content Placeholder 2"/>
          <p:cNvSpPr>
            <a:spLocks noGrp="1"/>
          </p:cNvSpPr>
          <p:nvPr>
            <p:ph idx="1"/>
          </p:nvPr>
        </p:nvSpPr>
        <p:spPr>
          <a:xfrm>
            <a:off x="238539" y="1440305"/>
            <a:ext cx="11340548" cy="4913308"/>
          </a:xfrm>
        </p:spPr>
        <p:txBody>
          <a:bodyPr>
            <a:normAutofit/>
          </a:bodyPr>
          <a:lstStyle/>
          <a:p>
            <a:pPr marL="457200" indent="-457200" algn="just">
              <a:spcAft>
                <a:spcPts val="800"/>
              </a:spcAft>
            </a:pPr>
            <a:r>
              <a:rPr lang="en-US" dirty="0"/>
              <a:t>Pay only for what you use, including – </a:t>
            </a:r>
          </a:p>
          <a:p>
            <a:pPr marL="914400" lvl="1" indent="-457200">
              <a:lnSpc>
                <a:spcPct val="120000"/>
              </a:lnSpc>
              <a:spcBef>
                <a:spcPts val="0"/>
              </a:spcBef>
            </a:pPr>
            <a:r>
              <a:rPr lang="en-US" dirty="0"/>
              <a:t>GBs per month</a:t>
            </a:r>
          </a:p>
          <a:p>
            <a:pPr marL="914400" lvl="1" indent="-457200">
              <a:lnSpc>
                <a:spcPct val="120000"/>
              </a:lnSpc>
              <a:spcBef>
                <a:spcPts val="0"/>
              </a:spcBef>
            </a:pPr>
            <a:r>
              <a:rPr lang="en-US" dirty="0"/>
              <a:t>Transfer OUT to other Regions</a:t>
            </a:r>
          </a:p>
          <a:p>
            <a:pPr marL="914400" lvl="1" indent="-457200">
              <a:lnSpc>
                <a:spcPct val="120000"/>
              </a:lnSpc>
              <a:spcBef>
                <a:spcPts val="0"/>
              </a:spcBef>
            </a:pPr>
            <a:r>
              <a:rPr lang="en-US" dirty="0"/>
              <a:t>PUT, COPY, POST, LIST, and GET requests</a:t>
            </a:r>
          </a:p>
          <a:p>
            <a:pPr marL="234945" lvl="1" indent="0">
              <a:spcAft>
                <a:spcPts val="800"/>
              </a:spcAft>
              <a:buNone/>
            </a:pPr>
            <a:endParaRPr lang="en-US" sz="1333" dirty="0"/>
          </a:p>
          <a:p>
            <a:pPr indent="-457200">
              <a:spcAft>
                <a:spcPts val="800"/>
              </a:spcAft>
            </a:pPr>
            <a:r>
              <a:rPr lang="en-US" dirty="0"/>
              <a:t>You do not pay for – </a:t>
            </a:r>
          </a:p>
          <a:p>
            <a:pPr marL="914400" lvl="1" indent="-457200">
              <a:lnSpc>
                <a:spcPct val="120000"/>
              </a:lnSpc>
              <a:spcBef>
                <a:spcPts val="0"/>
              </a:spcBef>
            </a:pPr>
            <a:r>
              <a:rPr lang="en-US" dirty="0"/>
              <a:t>Transfers IN to Amazon S3</a:t>
            </a:r>
          </a:p>
          <a:p>
            <a:pPr marL="914400" lvl="1" indent="-457200">
              <a:lnSpc>
                <a:spcPct val="120000"/>
              </a:lnSpc>
              <a:spcBef>
                <a:spcPts val="0"/>
              </a:spcBef>
            </a:pPr>
            <a:r>
              <a:rPr lang="en-US" dirty="0"/>
              <a:t>Transfers OUT from Amazon S3 to Amazon CloudFront or Amazon EC2 in the same Region</a:t>
            </a:r>
          </a:p>
        </p:txBody>
      </p:sp>
      <p:sp>
        <p:nvSpPr>
          <p:cNvPr id="4" name="Footer Placeholder 3">
            <a:extLst>
              <a:ext uri="{FF2B5EF4-FFF2-40B4-BE49-F238E27FC236}">
                <a16:creationId xmlns:a16="http://schemas.microsoft.com/office/drawing/2014/main" id="{22A65775-DBC1-4395-93FE-C09363C8E00E}"/>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5" name="Slide Number Placeholder 4">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15</a:t>
            </a:fld>
            <a:endParaRPr lang="en-US" dirty="0"/>
          </a:p>
        </p:txBody>
      </p:sp>
    </p:spTree>
    <p:custDataLst>
      <p:tags r:id="rId1"/>
    </p:custDataLst>
    <p:extLst>
      <p:ext uri="{BB962C8B-B14F-4D97-AF65-F5344CB8AC3E}">
        <p14:creationId xmlns:p14="http://schemas.microsoft.com/office/powerpoint/2010/main" val="3051792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9100" y="365125"/>
            <a:ext cx="9034272" cy="474119"/>
          </a:xfrm>
        </p:spPr>
        <p:txBody>
          <a:bodyPr/>
          <a:lstStyle/>
          <a:p>
            <a:r>
              <a:rPr lang="en-US" dirty="0"/>
              <a:t>Amazon S3: Storage pricing</a:t>
            </a:r>
          </a:p>
        </p:txBody>
      </p:sp>
      <p:sp>
        <p:nvSpPr>
          <p:cNvPr id="5" name="Content Placeholder 2"/>
          <p:cNvSpPr>
            <a:spLocks noGrp="1"/>
          </p:cNvSpPr>
          <p:nvPr>
            <p:ph idx="1"/>
          </p:nvPr>
        </p:nvSpPr>
        <p:spPr/>
        <p:txBody>
          <a:bodyPr>
            <a:normAutofit/>
          </a:bodyPr>
          <a:lstStyle/>
          <a:p>
            <a:pPr marL="0" indent="0">
              <a:buNone/>
            </a:pPr>
            <a:r>
              <a:rPr lang="en-US" dirty="0"/>
              <a:t>To estimate Amazon S3 costs, consider the following:</a:t>
            </a:r>
          </a:p>
          <a:p>
            <a:pPr marL="514350" indent="-514350">
              <a:buFont typeface="+mj-lt"/>
              <a:buAutoNum type="arabicPeriod"/>
            </a:pPr>
            <a:r>
              <a:rPr lang="en-US"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Storage class type </a:t>
            </a:r>
            <a:r>
              <a:rPr lang="en-US"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 </a:t>
            </a:r>
          </a:p>
          <a:p>
            <a:pPr marL="922338" lvl="1" indent="-465138"/>
            <a:r>
              <a:rPr lang="en-US" sz="2800" dirty="0"/>
              <a:t>Standard storage is designed for:</a:t>
            </a:r>
          </a:p>
          <a:p>
            <a:pPr marL="1384300" lvl="2" indent="-469900"/>
            <a:r>
              <a:rPr lang="en-US" sz="2400" dirty="0"/>
              <a:t>11 9s of durability</a:t>
            </a:r>
          </a:p>
          <a:p>
            <a:pPr marL="1384300" lvl="2" indent="-469900"/>
            <a:r>
              <a:rPr lang="en-US" sz="2400" dirty="0"/>
              <a:t>Four 9s of availability</a:t>
            </a:r>
          </a:p>
          <a:p>
            <a:pPr marL="981075" lvl="1" indent="-523875"/>
            <a:r>
              <a:rPr lang="en-US" sz="2800" dirty="0"/>
              <a:t>S3 Standard-Infrequent Access (S-IA) is designed for:</a:t>
            </a:r>
          </a:p>
          <a:p>
            <a:pPr marL="1384300" lvl="2" indent="-469900"/>
            <a:r>
              <a:rPr lang="en-US" sz="2400" dirty="0"/>
              <a:t>11 9s of durability</a:t>
            </a:r>
          </a:p>
          <a:p>
            <a:pPr marL="1384300" lvl="2" indent="-469900"/>
            <a:r>
              <a:rPr lang="en-US" sz="2400" dirty="0"/>
              <a:t>Three 9s of availability</a:t>
            </a:r>
          </a:p>
          <a:p>
            <a:pPr marL="514350" indent="-514350">
              <a:buFont typeface="+mj-lt"/>
              <a:buAutoNum type="arabicPeriod"/>
            </a:pPr>
            <a:r>
              <a:rPr lang="en-US"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Amount of storage </a:t>
            </a:r>
            <a:r>
              <a:rPr lang="en-US"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 </a:t>
            </a:r>
          </a:p>
          <a:p>
            <a:pPr marL="922338" lvl="1" indent="-465138"/>
            <a:r>
              <a:rPr lang="en-US" dirty="0"/>
              <a:t>The number and size of objects</a:t>
            </a:r>
          </a:p>
          <a:p>
            <a:pPr lvl="1"/>
            <a:endParaRPr lang="en-US" dirty="0"/>
          </a:p>
        </p:txBody>
      </p:sp>
      <p:sp>
        <p:nvSpPr>
          <p:cNvPr id="2" name="Footer Placeholder 1">
            <a:extLst>
              <a:ext uri="{FF2B5EF4-FFF2-40B4-BE49-F238E27FC236}">
                <a16:creationId xmlns:a16="http://schemas.microsoft.com/office/drawing/2014/main" id="{26E63AB3-DAD2-47B4-82E5-FF8F316A9A45}"/>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16</a:t>
            </a:fld>
            <a:endParaRPr lang="en-US" dirty="0"/>
          </a:p>
        </p:txBody>
      </p:sp>
    </p:spTree>
    <p:custDataLst>
      <p:tags r:id="rId1"/>
    </p:custDataLst>
    <p:extLst>
      <p:ext uri="{BB962C8B-B14F-4D97-AF65-F5344CB8AC3E}">
        <p14:creationId xmlns:p14="http://schemas.microsoft.com/office/powerpoint/2010/main" val="31706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5">
                                            <p:txEl>
                                              <p:pRg st="0" end="0"/>
                                            </p:txEl>
                                          </p:spTgt>
                                        </p:tgtEl>
                                        <p:attrNameLst>
                                          <p:attrName>style.color</p:attrName>
                                        </p:attrNameLst>
                                      </p:cBhvr>
                                      <p:to>
                                        <p:clrVal>
                                          <a:schemeClr val="accent2"/>
                                        </p:clrVal>
                                      </p:to>
                                    </p:set>
                                    <p:set>
                                      <p:cBhvr>
                                        <p:cTn id="7" dur="500" fill="hold"/>
                                        <p:tgtEl>
                                          <p:spTgt spid="5">
                                            <p:txEl>
                                              <p:pRg st="0" end="0"/>
                                            </p:txEl>
                                          </p:spTgt>
                                        </p:tgtEl>
                                        <p:attrNameLst>
                                          <p:attrName>fillcolor</p:attrName>
                                        </p:attrNameLst>
                                      </p:cBhvr>
                                      <p:to>
                                        <p:clrVal>
                                          <a:schemeClr val="accent2"/>
                                        </p:clrVal>
                                      </p:to>
                                    </p:set>
                                    <p:set>
                                      <p:cBhvr>
                                        <p:cTn id="8" dur="500" fill="hold"/>
                                        <p:tgtEl>
                                          <p:spTgt spid="5">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5">
                                            <p:txEl>
                                              <p:pRg st="1" end="1"/>
                                            </p:txEl>
                                          </p:spTgt>
                                        </p:tgtEl>
                                        <p:attrNameLst>
                                          <p:attrName>style.color</p:attrName>
                                        </p:attrNameLst>
                                      </p:cBhvr>
                                      <p:to>
                                        <p:clrVal>
                                          <a:schemeClr val="accent2"/>
                                        </p:clrVal>
                                      </p:to>
                                    </p:set>
                                    <p:set>
                                      <p:cBhvr>
                                        <p:cTn id="13" dur="500" fill="hold"/>
                                        <p:tgtEl>
                                          <p:spTgt spid="5">
                                            <p:txEl>
                                              <p:pRg st="1" end="1"/>
                                            </p:txEl>
                                          </p:spTgt>
                                        </p:tgtEl>
                                        <p:attrNameLst>
                                          <p:attrName>fillcolor</p:attrName>
                                        </p:attrNameLst>
                                      </p:cBhvr>
                                      <p:to>
                                        <p:clrVal>
                                          <a:schemeClr val="accent2"/>
                                        </p:clrVal>
                                      </p:to>
                                    </p:set>
                                    <p:set>
                                      <p:cBhvr>
                                        <p:cTn id="14" dur="500" fill="hold"/>
                                        <p:tgtEl>
                                          <p:spTgt spid="5">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5">
                                            <p:txEl>
                                              <p:pRg st="2" end="2"/>
                                            </p:txEl>
                                          </p:spTgt>
                                        </p:tgtEl>
                                        <p:attrNameLst>
                                          <p:attrName>style.color</p:attrName>
                                        </p:attrNameLst>
                                      </p:cBhvr>
                                      <p:to>
                                        <p:clrVal>
                                          <a:schemeClr val="accent2"/>
                                        </p:clrVal>
                                      </p:to>
                                    </p:set>
                                    <p:set>
                                      <p:cBhvr>
                                        <p:cTn id="19" dur="500" fill="hold"/>
                                        <p:tgtEl>
                                          <p:spTgt spid="5">
                                            <p:txEl>
                                              <p:pRg st="2" end="2"/>
                                            </p:txEl>
                                          </p:spTgt>
                                        </p:tgtEl>
                                        <p:attrNameLst>
                                          <p:attrName>fillcolor</p:attrName>
                                        </p:attrNameLst>
                                      </p:cBhvr>
                                      <p:to>
                                        <p:clrVal>
                                          <a:schemeClr val="accent2"/>
                                        </p:clrVal>
                                      </p:to>
                                    </p:set>
                                    <p:set>
                                      <p:cBhvr>
                                        <p:cTn id="20" dur="500" fill="hold"/>
                                        <p:tgtEl>
                                          <p:spTgt spid="5">
                                            <p:txEl>
                                              <p:pRg st="2" end="2"/>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500" fill="hold"/>
                                        <p:tgtEl>
                                          <p:spTgt spid="5">
                                            <p:txEl>
                                              <p:pRg st="3" end="3"/>
                                            </p:txEl>
                                          </p:spTgt>
                                        </p:tgtEl>
                                        <p:attrNameLst>
                                          <p:attrName>style.color</p:attrName>
                                        </p:attrNameLst>
                                      </p:cBhvr>
                                      <p:to>
                                        <p:clrVal>
                                          <a:schemeClr val="accent2"/>
                                        </p:clrVal>
                                      </p:to>
                                    </p:set>
                                    <p:set>
                                      <p:cBhvr>
                                        <p:cTn id="25" dur="500" fill="hold"/>
                                        <p:tgtEl>
                                          <p:spTgt spid="5">
                                            <p:txEl>
                                              <p:pRg st="3" end="3"/>
                                            </p:txEl>
                                          </p:spTgt>
                                        </p:tgtEl>
                                        <p:attrNameLst>
                                          <p:attrName>fillcolor</p:attrName>
                                        </p:attrNameLst>
                                      </p:cBhvr>
                                      <p:to>
                                        <p:clrVal>
                                          <a:schemeClr val="accent2"/>
                                        </p:clrVal>
                                      </p:to>
                                    </p:set>
                                    <p:set>
                                      <p:cBhvr>
                                        <p:cTn id="26" dur="500" fill="hold"/>
                                        <p:tgtEl>
                                          <p:spTgt spid="5">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4000"/>
                                  </p:iterate>
                                  <p:childTnLst>
                                    <p:set>
                                      <p:cBhvr override="childStyle">
                                        <p:cTn id="30" dur="500" fill="hold"/>
                                        <p:tgtEl>
                                          <p:spTgt spid="5">
                                            <p:txEl>
                                              <p:pRg st="4" end="4"/>
                                            </p:txEl>
                                          </p:spTgt>
                                        </p:tgtEl>
                                        <p:attrNameLst>
                                          <p:attrName>style.color</p:attrName>
                                        </p:attrNameLst>
                                      </p:cBhvr>
                                      <p:to>
                                        <p:clrVal>
                                          <a:schemeClr val="accent2"/>
                                        </p:clrVal>
                                      </p:to>
                                    </p:set>
                                    <p:set>
                                      <p:cBhvr>
                                        <p:cTn id="31" dur="500" fill="hold"/>
                                        <p:tgtEl>
                                          <p:spTgt spid="5">
                                            <p:txEl>
                                              <p:pRg st="4" end="4"/>
                                            </p:txEl>
                                          </p:spTgt>
                                        </p:tgtEl>
                                        <p:attrNameLst>
                                          <p:attrName>fillcolor</p:attrName>
                                        </p:attrNameLst>
                                      </p:cBhvr>
                                      <p:to>
                                        <p:clrVal>
                                          <a:schemeClr val="accent2"/>
                                        </p:clrVal>
                                      </p:to>
                                    </p:set>
                                    <p:set>
                                      <p:cBhvr>
                                        <p:cTn id="32" dur="500" fill="hold"/>
                                        <p:tgtEl>
                                          <p:spTgt spid="5">
                                            <p:txEl>
                                              <p:pRg st="4" end="4"/>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nodeType="clickEffect">
                                  <p:stCondLst>
                                    <p:cond delay="0"/>
                                  </p:stCondLst>
                                  <p:iterate type="lt">
                                    <p:tmPct val="4000"/>
                                  </p:iterate>
                                  <p:childTnLst>
                                    <p:set>
                                      <p:cBhvr override="childStyle">
                                        <p:cTn id="36" dur="500" fill="hold"/>
                                        <p:tgtEl>
                                          <p:spTgt spid="5">
                                            <p:txEl>
                                              <p:pRg st="5" end="5"/>
                                            </p:txEl>
                                          </p:spTgt>
                                        </p:tgtEl>
                                        <p:attrNameLst>
                                          <p:attrName>style.color</p:attrName>
                                        </p:attrNameLst>
                                      </p:cBhvr>
                                      <p:to>
                                        <p:clrVal>
                                          <a:schemeClr val="accent2"/>
                                        </p:clrVal>
                                      </p:to>
                                    </p:set>
                                    <p:set>
                                      <p:cBhvr>
                                        <p:cTn id="37" dur="500" fill="hold"/>
                                        <p:tgtEl>
                                          <p:spTgt spid="5">
                                            <p:txEl>
                                              <p:pRg st="5" end="5"/>
                                            </p:txEl>
                                          </p:spTgt>
                                        </p:tgtEl>
                                        <p:attrNameLst>
                                          <p:attrName>fillcolor</p:attrName>
                                        </p:attrNameLst>
                                      </p:cBhvr>
                                      <p:to>
                                        <p:clrVal>
                                          <a:schemeClr val="accent2"/>
                                        </p:clrVal>
                                      </p:to>
                                    </p:set>
                                    <p:set>
                                      <p:cBhvr>
                                        <p:cTn id="38" dur="500" fill="hold"/>
                                        <p:tgtEl>
                                          <p:spTgt spid="5">
                                            <p:txEl>
                                              <p:pRg st="5" end="5"/>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nodeType="clickEffect">
                                  <p:stCondLst>
                                    <p:cond delay="0"/>
                                  </p:stCondLst>
                                  <p:iterate type="lt">
                                    <p:tmPct val="4000"/>
                                  </p:iterate>
                                  <p:childTnLst>
                                    <p:set>
                                      <p:cBhvr override="childStyle">
                                        <p:cTn id="42" dur="500" fill="hold"/>
                                        <p:tgtEl>
                                          <p:spTgt spid="5">
                                            <p:txEl>
                                              <p:pRg st="6" end="6"/>
                                            </p:txEl>
                                          </p:spTgt>
                                        </p:tgtEl>
                                        <p:attrNameLst>
                                          <p:attrName>style.color</p:attrName>
                                        </p:attrNameLst>
                                      </p:cBhvr>
                                      <p:to>
                                        <p:clrVal>
                                          <a:schemeClr val="accent2"/>
                                        </p:clrVal>
                                      </p:to>
                                    </p:set>
                                    <p:set>
                                      <p:cBhvr>
                                        <p:cTn id="43" dur="500" fill="hold"/>
                                        <p:tgtEl>
                                          <p:spTgt spid="5">
                                            <p:txEl>
                                              <p:pRg st="6" end="6"/>
                                            </p:txEl>
                                          </p:spTgt>
                                        </p:tgtEl>
                                        <p:attrNameLst>
                                          <p:attrName>fillcolor</p:attrName>
                                        </p:attrNameLst>
                                      </p:cBhvr>
                                      <p:to>
                                        <p:clrVal>
                                          <a:schemeClr val="accent2"/>
                                        </p:clrVal>
                                      </p:to>
                                    </p:set>
                                    <p:set>
                                      <p:cBhvr>
                                        <p:cTn id="44" dur="500" fill="hold"/>
                                        <p:tgtEl>
                                          <p:spTgt spid="5">
                                            <p:txEl>
                                              <p:pRg st="6" end="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6" presetClass="emph" presetSubtype="0" fill="hold" nodeType="clickEffect">
                                  <p:stCondLst>
                                    <p:cond delay="0"/>
                                  </p:stCondLst>
                                  <p:iterate type="lt">
                                    <p:tmPct val="4000"/>
                                  </p:iterate>
                                  <p:childTnLst>
                                    <p:set>
                                      <p:cBhvr override="childStyle">
                                        <p:cTn id="48" dur="500" fill="hold"/>
                                        <p:tgtEl>
                                          <p:spTgt spid="5">
                                            <p:txEl>
                                              <p:pRg st="7" end="7"/>
                                            </p:txEl>
                                          </p:spTgt>
                                        </p:tgtEl>
                                        <p:attrNameLst>
                                          <p:attrName>style.color</p:attrName>
                                        </p:attrNameLst>
                                      </p:cBhvr>
                                      <p:to>
                                        <p:clrVal>
                                          <a:schemeClr val="accent2"/>
                                        </p:clrVal>
                                      </p:to>
                                    </p:set>
                                    <p:set>
                                      <p:cBhvr>
                                        <p:cTn id="49" dur="500" fill="hold"/>
                                        <p:tgtEl>
                                          <p:spTgt spid="5">
                                            <p:txEl>
                                              <p:pRg st="7" end="7"/>
                                            </p:txEl>
                                          </p:spTgt>
                                        </p:tgtEl>
                                        <p:attrNameLst>
                                          <p:attrName>fillcolor</p:attrName>
                                        </p:attrNameLst>
                                      </p:cBhvr>
                                      <p:to>
                                        <p:clrVal>
                                          <a:schemeClr val="accent2"/>
                                        </p:clrVal>
                                      </p:to>
                                    </p:set>
                                    <p:set>
                                      <p:cBhvr>
                                        <p:cTn id="50" dur="500" fill="hold"/>
                                        <p:tgtEl>
                                          <p:spTgt spid="5">
                                            <p:txEl>
                                              <p:pRg st="7" end="7"/>
                                            </p:txEl>
                                          </p:spTgt>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16" presetClass="emph" presetSubtype="0" fill="hold" nodeType="clickEffect">
                                  <p:stCondLst>
                                    <p:cond delay="0"/>
                                  </p:stCondLst>
                                  <p:iterate type="lt">
                                    <p:tmPct val="4000"/>
                                  </p:iterate>
                                  <p:childTnLst>
                                    <p:set>
                                      <p:cBhvr override="childStyle">
                                        <p:cTn id="54" dur="500" fill="hold"/>
                                        <p:tgtEl>
                                          <p:spTgt spid="5">
                                            <p:txEl>
                                              <p:pRg st="8" end="8"/>
                                            </p:txEl>
                                          </p:spTgt>
                                        </p:tgtEl>
                                        <p:attrNameLst>
                                          <p:attrName>style.color</p:attrName>
                                        </p:attrNameLst>
                                      </p:cBhvr>
                                      <p:to>
                                        <p:clrVal>
                                          <a:schemeClr val="accent2"/>
                                        </p:clrVal>
                                      </p:to>
                                    </p:set>
                                    <p:set>
                                      <p:cBhvr>
                                        <p:cTn id="55" dur="500" fill="hold"/>
                                        <p:tgtEl>
                                          <p:spTgt spid="5">
                                            <p:txEl>
                                              <p:pRg st="8" end="8"/>
                                            </p:txEl>
                                          </p:spTgt>
                                        </p:tgtEl>
                                        <p:attrNameLst>
                                          <p:attrName>fillcolor</p:attrName>
                                        </p:attrNameLst>
                                      </p:cBhvr>
                                      <p:to>
                                        <p:clrVal>
                                          <a:schemeClr val="accent2"/>
                                        </p:clrVal>
                                      </p:to>
                                    </p:set>
                                    <p:set>
                                      <p:cBhvr>
                                        <p:cTn id="56" dur="500" fill="hold"/>
                                        <p:tgtEl>
                                          <p:spTgt spid="5">
                                            <p:txEl>
                                              <p:pRg st="8" end="8"/>
                                            </p:txEl>
                                          </p:spTgt>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16" presetClass="emph" presetSubtype="0" fill="hold" nodeType="clickEffect">
                                  <p:stCondLst>
                                    <p:cond delay="0"/>
                                  </p:stCondLst>
                                  <p:iterate type="lt">
                                    <p:tmPct val="4000"/>
                                  </p:iterate>
                                  <p:childTnLst>
                                    <p:set>
                                      <p:cBhvr override="childStyle">
                                        <p:cTn id="60" dur="500" fill="hold"/>
                                        <p:tgtEl>
                                          <p:spTgt spid="5">
                                            <p:txEl>
                                              <p:pRg st="9" end="9"/>
                                            </p:txEl>
                                          </p:spTgt>
                                        </p:tgtEl>
                                        <p:attrNameLst>
                                          <p:attrName>style.color</p:attrName>
                                        </p:attrNameLst>
                                      </p:cBhvr>
                                      <p:to>
                                        <p:clrVal>
                                          <a:schemeClr val="accent2"/>
                                        </p:clrVal>
                                      </p:to>
                                    </p:set>
                                    <p:set>
                                      <p:cBhvr>
                                        <p:cTn id="61" dur="500" fill="hold"/>
                                        <p:tgtEl>
                                          <p:spTgt spid="5">
                                            <p:txEl>
                                              <p:pRg st="9" end="9"/>
                                            </p:txEl>
                                          </p:spTgt>
                                        </p:tgtEl>
                                        <p:attrNameLst>
                                          <p:attrName>fillcolor</p:attrName>
                                        </p:attrNameLst>
                                      </p:cBhvr>
                                      <p:to>
                                        <p:clrVal>
                                          <a:schemeClr val="accent2"/>
                                        </p:clrVal>
                                      </p:to>
                                    </p:set>
                                    <p:set>
                                      <p:cBhvr>
                                        <p:cTn id="62" dur="500" fill="hold"/>
                                        <p:tgtEl>
                                          <p:spTgt spid="5">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S3: Storage pricing</a:t>
            </a:r>
          </a:p>
        </p:txBody>
      </p:sp>
      <p:sp>
        <p:nvSpPr>
          <p:cNvPr id="5" name="Content Placeholder 2"/>
          <p:cNvSpPr>
            <a:spLocks noGrp="1"/>
          </p:cNvSpPr>
          <p:nvPr>
            <p:ph idx="1"/>
          </p:nvPr>
        </p:nvSpPr>
        <p:spPr/>
        <p:txBody>
          <a:bodyPr>
            <a:normAutofit/>
          </a:bodyPr>
          <a:lstStyle/>
          <a:p>
            <a:pPr marL="514350" indent="-514350">
              <a:buFont typeface="+mj-lt"/>
              <a:buAutoNum type="arabicPeriod" startAt="3"/>
            </a:pPr>
            <a:r>
              <a:rPr lang="en-US"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Requests – </a:t>
            </a:r>
          </a:p>
          <a:p>
            <a:pPr marL="922338" lvl="1" indent="-465138"/>
            <a:r>
              <a:rPr lang="en-US" sz="2800" dirty="0"/>
              <a:t>The number and type of requests </a:t>
            </a:r>
            <a:r>
              <a:rPr lang="en-US" sz="2800" b="1" dirty="0"/>
              <a:t>(GET, PUT, COPY)</a:t>
            </a:r>
            <a:endParaRPr lang="en-US" sz="2800" dirty="0"/>
          </a:p>
          <a:p>
            <a:pPr marL="922338" lvl="1" indent="-465138"/>
            <a:r>
              <a:rPr lang="en-US" sz="2800" dirty="0"/>
              <a:t>Type of requests:</a:t>
            </a:r>
          </a:p>
          <a:p>
            <a:pPr marL="1379538" lvl="2" indent="-465138"/>
            <a:r>
              <a:rPr lang="en-US" sz="2400" dirty="0"/>
              <a:t>Different rates for GET requests than other requests.</a:t>
            </a:r>
          </a:p>
          <a:p>
            <a:pPr marL="514350" indent="-514350">
              <a:buFont typeface="+mj-lt"/>
              <a:buAutoNum type="arabicPeriod" startAt="3"/>
            </a:pPr>
            <a:r>
              <a:rPr lang="en-US"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Data transfer – </a:t>
            </a:r>
          </a:p>
          <a:p>
            <a:pPr marL="922338" lvl="1" indent="-465138"/>
            <a:r>
              <a:rPr lang="en-US" sz="2800" dirty="0"/>
              <a:t>Pricing is based on the amount of data that is transferred out of the Amazon S3 Region</a:t>
            </a:r>
          </a:p>
          <a:p>
            <a:pPr marL="1379538" lvl="2" indent="-465138"/>
            <a:r>
              <a:rPr lang="en-US" sz="2400" dirty="0"/>
              <a:t>Data transfer in is free, but you incur charges for data that is transferred out.</a:t>
            </a:r>
          </a:p>
        </p:txBody>
      </p:sp>
      <p:sp>
        <p:nvSpPr>
          <p:cNvPr id="2" name="Footer Placeholder 1">
            <a:extLst>
              <a:ext uri="{FF2B5EF4-FFF2-40B4-BE49-F238E27FC236}">
                <a16:creationId xmlns:a16="http://schemas.microsoft.com/office/drawing/2014/main" id="{87B9A4E6-0AC3-4535-BB9C-72F3E4186C75}"/>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17</a:t>
            </a:fld>
            <a:endParaRPr lang="en-US" dirty="0"/>
          </a:p>
        </p:txBody>
      </p:sp>
    </p:spTree>
    <p:custDataLst>
      <p:tags r:id="rId1"/>
    </p:custDataLst>
    <p:extLst>
      <p:ext uri="{BB962C8B-B14F-4D97-AF65-F5344CB8AC3E}">
        <p14:creationId xmlns:p14="http://schemas.microsoft.com/office/powerpoint/2010/main" val="238033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5">
                                            <p:txEl>
                                              <p:pRg st="0" end="0"/>
                                            </p:txEl>
                                          </p:spTgt>
                                        </p:tgtEl>
                                        <p:attrNameLst>
                                          <p:attrName>style.color</p:attrName>
                                        </p:attrNameLst>
                                      </p:cBhvr>
                                      <p:to>
                                        <p:clrVal>
                                          <a:schemeClr val="accent2"/>
                                        </p:clrVal>
                                      </p:to>
                                    </p:set>
                                    <p:set>
                                      <p:cBhvr>
                                        <p:cTn id="7" dur="500" fill="hold"/>
                                        <p:tgtEl>
                                          <p:spTgt spid="5">
                                            <p:txEl>
                                              <p:pRg st="0" end="0"/>
                                            </p:txEl>
                                          </p:spTgt>
                                        </p:tgtEl>
                                        <p:attrNameLst>
                                          <p:attrName>fillcolor</p:attrName>
                                        </p:attrNameLst>
                                      </p:cBhvr>
                                      <p:to>
                                        <p:clrVal>
                                          <a:schemeClr val="accent2"/>
                                        </p:clrVal>
                                      </p:to>
                                    </p:set>
                                    <p:set>
                                      <p:cBhvr>
                                        <p:cTn id="8" dur="500" fill="hold"/>
                                        <p:tgtEl>
                                          <p:spTgt spid="5">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5">
                                            <p:txEl>
                                              <p:pRg st="1" end="1"/>
                                            </p:txEl>
                                          </p:spTgt>
                                        </p:tgtEl>
                                        <p:attrNameLst>
                                          <p:attrName>style.color</p:attrName>
                                        </p:attrNameLst>
                                      </p:cBhvr>
                                      <p:to>
                                        <p:clrVal>
                                          <a:schemeClr val="accent2"/>
                                        </p:clrVal>
                                      </p:to>
                                    </p:set>
                                    <p:set>
                                      <p:cBhvr>
                                        <p:cTn id="13" dur="500" fill="hold"/>
                                        <p:tgtEl>
                                          <p:spTgt spid="5">
                                            <p:txEl>
                                              <p:pRg st="1" end="1"/>
                                            </p:txEl>
                                          </p:spTgt>
                                        </p:tgtEl>
                                        <p:attrNameLst>
                                          <p:attrName>fillcolor</p:attrName>
                                        </p:attrNameLst>
                                      </p:cBhvr>
                                      <p:to>
                                        <p:clrVal>
                                          <a:schemeClr val="accent2"/>
                                        </p:clrVal>
                                      </p:to>
                                    </p:set>
                                    <p:set>
                                      <p:cBhvr>
                                        <p:cTn id="14" dur="500" fill="hold"/>
                                        <p:tgtEl>
                                          <p:spTgt spid="5">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5">
                                            <p:txEl>
                                              <p:pRg st="2" end="2"/>
                                            </p:txEl>
                                          </p:spTgt>
                                        </p:tgtEl>
                                        <p:attrNameLst>
                                          <p:attrName>style.color</p:attrName>
                                        </p:attrNameLst>
                                      </p:cBhvr>
                                      <p:to>
                                        <p:clrVal>
                                          <a:schemeClr val="accent2"/>
                                        </p:clrVal>
                                      </p:to>
                                    </p:set>
                                    <p:set>
                                      <p:cBhvr>
                                        <p:cTn id="19" dur="500" fill="hold"/>
                                        <p:tgtEl>
                                          <p:spTgt spid="5">
                                            <p:txEl>
                                              <p:pRg st="2" end="2"/>
                                            </p:txEl>
                                          </p:spTgt>
                                        </p:tgtEl>
                                        <p:attrNameLst>
                                          <p:attrName>fillcolor</p:attrName>
                                        </p:attrNameLst>
                                      </p:cBhvr>
                                      <p:to>
                                        <p:clrVal>
                                          <a:schemeClr val="accent2"/>
                                        </p:clrVal>
                                      </p:to>
                                    </p:set>
                                    <p:set>
                                      <p:cBhvr>
                                        <p:cTn id="20" dur="500" fill="hold"/>
                                        <p:tgtEl>
                                          <p:spTgt spid="5">
                                            <p:txEl>
                                              <p:pRg st="2" end="2"/>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500" fill="hold"/>
                                        <p:tgtEl>
                                          <p:spTgt spid="5">
                                            <p:txEl>
                                              <p:pRg st="3" end="3"/>
                                            </p:txEl>
                                          </p:spTgt>
                                        </p:tgtEl>
                                        <p:attrNameLst>
                                          <p:attrName>style.color</p:attrName>
                                        </p:attrNameLst>
                                      </p:cBhvr>
                                      <p:to>
                                        <p:clrVal>
                                          <a:schemeClr val="accent2"/>
                                        </p:clrVal>
                                      </p:to>
                                    </p:set>
                                    <p:set>
                                      <p:cBhvr>
                                        <p:cTn id="25" dur="500" fill="hold"/>
                                        <p:tgtEl>
                                          <p:spTgt spid="5">
                                            <p:txEl>
                                              <p:pRg st="3" end="3"/>
                                            </p:txEl>
                                          </p:spTgt>
                                        </p:tgtEl>
                                        <p:attrNameLst>
                                          <p:attrName>fillcolor</p:attrName>
                                        </p:attrNameLst>
                                      </p:cBhvr>
                                      <p:to>
                                        <p:clrVal>
                                          <a:schemeClr val="accent2"/>
                                        </p:clrVal>
                                      </p:to>
                                    </p:set>
                                    <p:set>
                                      <p:cBhvr>
                                        <p:cTn id="26" dur="500" fill="hold"/>
                                        <p:tgtEl>
                                          <p:spTgt spid="5">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4000"/>
                                  </p:iterate>
                                  <p:childTnLst>
                                    <p:set>
                                      <p:cBhvr override="childStyle">
                                        <p:cTn id="30" dur="500" fill="hold"/>
                                        <p:tgtEl>
                                          <p:spTgt spid="5">
                                            <p:txEl>
                                              <p:pRg st="4" end="4"/>
                                            </p:txEl>
                                          </p:spTgt>
                                        </p:tgtEl>
                                        <p:attrNameLst>
                                          <p:attrName>style.color</p:attrName>
                                        </p:attrNameLst>
                                      </p:cBhvr>
                                      <p:to>
                                        <p:clrVal>
                                          <a:schemeClr val="accent2"/>
                                        </p:clrVal>
                                      </p:to>
                                    </p:set>
                                    <p:set>
                                      <p:cBhvr>
                                        <p:cTn id="31" dur="500" fill="hold"/>
                                        <p:tgtEl>
                                          <p:spTgt spid="5">
                                            <p:txEl>
                                              <p:pRg st="4" end="4"/>
                                            </p:txEl>
                                          </p:spTgt>
                                        </p:tgtEl>
                                        <p:attrNameLst>
                                          <p:attrName>fillcolor</p:attrName>
                                        </p:attrNameLst>
                                      </p:cBhvr>
                                      <p:to>
                                        <p:clrVal>
                                          <a:schemeClr val="accent2"/>
                                        </p:clrVal>
                                      </p:to>
                                    </p:set>
                                    <p:set>
                                      <p:cBhvr>
                                        <p:cTn id="32" dur="500" fill="hold"/>
                                        <p:tgtEl>
                                          <p:spTgt spid="5">
                                            <p:txEl>
                                              <p:pRg st="4" end="4"/>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nodeType="clickEffect">
                                  <p:stCondLst>
                                    <p:cond delay="0"/>
                                  </p:stCondLst>
                                  <p:iterate type="lt">
                                    <p:tmPct val="4000"/>
                                  </p:iterate>
                                  <p:childTnLst>
                                    <p:set>
                                      <p:cBhvr override="childStyle">
                                        <p:cTn id="36" dur="500" fill="hold"/>
                                        <p:tgtEl>
                                          <p:spTgt spid="5">
                                            <p:txEl>
                                              <p:pRg st="5" end="5"/>
                                            </p:txEl>
                                          </p:spTgt>
                                        </p:tgtEl>
                                        <p:attrNameLst>
                                          <p:attrName>style.color</p:attrName>
                                        </p:attrNameLst>
                                      </p:cBhvr>
                                      <p:to>
                                        <p:clrVal>
                                          <a:schemeClr val="accent2"/>
                                        </p:clrVal>
                                      </p:to>
                                    </p:set>
                                    <p:set>
                                      <p:cBhvr>
                                        <p:cTn id="37" dur="500" fill="hold"/>
                                        <p:tgtEl>
                                          <p:spTgt spid="5">
                                            <p:txEl>
                                              <p:pRg st="5" end="5"/>
                                            </p:txEl>
                                          </p:spTgt>
                                        </p:tgtEl>
                                        <p:attrNameLst>
                                          <p:attrName>fillcolor</p:attrName>
                                        </p:attrNameLst>
                                      </p:cBhvr>
                                      <p:to>
                                        <p:clrVal>
                                          <a:schemeClr val="accent2"/>
                                        </p:clrVal>
                                      </p:to>
                                    </p:set>
                                    <p:set>
                                      <p:cBhvr>
                                        <p:cTn id="38" dur="500" fill="hold"/>
                                        <p:tgtEl>
                                          <p:spTgt spid="5">
                                            <p:txEl>
                                              <p:pRg st="5" end="5"/>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nodeType="clickEffect">
                                  <p:stCondLst>
                                    <p:cond delay="0"/>
                                  </p:stCondLst>
                                  <p:iterate type="lt">
                                    <p:tmPct val="4000"/>
                                  </p:iterate>
                                  <p:childTnLst>
                                    <p:set>
                                      <p:cBhvr override="childStyle">
                                        <p:cTn id="42" dur="500" fill="hold"/>
                                        <p:tgtEl>
                                          <p:spTgt spid="5">
                                            <p:txEl>
                                              <p:pRg st="6" end="6"/>
                                            </p:txEl>
                                          </p:spTgt>
                                        </p:tgtEl>
                                        <p:attrNameLst>
                                          <p:attrName>style.color</p:attrName>
                                        </p:attrNameLst>
                                      </p:cBhvr>
                                      <p:to>
                                        <p:clrVal>
                                          <a:schemeClr val="accent2"/>
                                        </p:clrVal>
                                      </p:to>
                                    </p:set>
                                    <p:set>
                                      <p:cBhvr>
                                        <p:cTn id="43" dur="500" fill="hold"/>
                                        <p:tgtEl>
                                          <p:spTgt spid="5">
                                            <p:txEl>
                                              <p:pRg st="6" end="6"/>
                                            </p:txEl>
                                          </p:spTgt>
                                        </p:tgtEl>
                                        <p:attrNameLst>
                                          <p:attrName>fillcolor</p:attrName>
                                        </p:attrNameLst>
                                      </p:cBhvr>
                                      <p:to>
                                        <p:clrVal>
                                          <a:schemeClr val="accent2"/>
                                        </p:clrVal>
                                      </p:to>
                                    </p:set>
                                    <p:set>
                                      <p:cBhvr>
                                        <p:cTn id="44" dur="500" fill="hold"/>
                                        <p:tgtEl>
                                          <p:spTgt spid="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A9215D-56A1-C14C-8D1D-ECD06964D449}"/>
              </a:ext>
            </a:extLst>
          </p:cNvPr>
          <p:cNvSpPr>
            <a:spLocks noGrp="1"/>
          </p:cNvSpPr>
          <p:nvPr>
            <p:ph type="title"/>
          </p:nvPr>
        </p:nvSpPr>
        <p:spPr/>
        <p:txBody>
          <a:bodyPr/>
          <a:lstStyle/>
          <a:p>
            <a:r>
              <a:rPr lang="en-US" dirty="0"/>
              <a:t>Section key takeaways</a:t>
            </a:r>
          </a:p>
        </p:txBody>
      </p:sp>
      <p:pic>
        <p:nvPicPr>
          <p:cNvPr id="6" name="Picture Placeholder 6">
            <a:extLst>
              <a:ext uri="{FF2B5EF4-FFF2-40B4-BE49-F238E27FC236}">
                <a16:creationId xmlns:a16="http://schemas.microsoft.com/office/drawing/2014/main" id="{DF245F4B-F83C-4547-948B-29463175E4C7}"/>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rcRect l="4146" r="4146"/>
          <a:stretch>
            <a:fillRect/>
          </a:stretch>
        </p:blipFill>
        <p:spPr>
          <a:xfrm>
            <a:off x="597222" y="2770357"/>
            <a:ext cx="3931314" cy="3104201"/>
          </a:xfrm>
          <a:prstGeom prst="rect">
            <a:avLst/>
          </a:prstGeom>
        </p:spPr>
      </p:pic>
      <p:sp>
        <p:nvSpPr>
          <p:cNvPr id="5" name="Content Placeholder 4">
            <a:extLst>
              <a:ext uri="{FF2B5EF4-FFF2-40B4-BE49-F238E27FC236}">
                <a16:creationId xmlns:a16="http://schemas.microsoft.com/office/drawing/2014/main" id="{5DED86B2-95F3-E144-93EC-D7312615DDBA}"/>
              </a:ext>
            </a:extLst>
          </p:cNvPr>
          <p:cNvSpPr>
            <a:spLocks noGrp="1"/>
          </p:cNvSpPr>
          <p:nvPr>
            <p:ph idx="16"/>
          </p:nvPr>
        </p:nvSpPr>
        <p:spPr/>
        <p:txBody>
          <a:bodyPr/>
          <a:lstStyle/>
          <a:p>
            <a:r>
              <a:rPr lang="en-US" dirty="0"/>
              <a:t>Amazon S3 is a fully managed cloud storage service.</a:t>
            </a:r>
          </a:p>
          <a:p>
            <a:r>
              <a:rPr lang="en-US" dirty="0"/>
              <a:t>You can store a virtually unlimited number of objects.</a:t>
            </a:r>
          </a:p>
          <a:p>
            <a:r>
              <a:rPr lang="en-US" dirty="0"/>
              <a:t>You pay for only what you use.</a:t>
            </a:r>
          </a:p>
          <a:p>
            <a:r>
              <a:rPr lang="en-US" dirty="0"/>
              <a:t>You can access Amazon S3 at any time from anywhere through a URL.</a:t>
            </a:r>
          </a:p>
          <a:p>
            <a:r>
              <a:rPr lang="en-US" dirty="0"/>
              <a:t>Amazon S3 offers rich security controls.</a:t>
            </a:r>
          </a:p>
        </p:txBody>
      </p:sp>
      <p:sp>
        <p:nvSpPr>
          <p:cNvPr id="7" name="Slide Number Placeholder 6">
            <a:extLst>
              <a:ext uri="{C183D7F6-B498-43B3-948B-1728B52AA6E4}">
                <adec:decorative xmlns:adec="http://schemas.microsoft.com/office/drawing/2017/decorative" val="1"/>
              </a:ext>
            </a:extLst>
          </p:cNvPr>
          <p:cNvSpPr>
            <a:spLocks noGrp="1"/>
          </p:cNvSpPr>
          <p:nvPr>
            <p:ph type="sldNum" sz="quarter" idx="10"/>
          </p:nvPr>
        </p:nvSpPr>
        <p:spPr/>
        <p:txBody>
          <a:bodyPr/>
          <a:lstStyle/>
          <a:p>
            <a:fld id="{B6A95138-A96E-2F42-A959-2EFD44FE4AB7}" type="slidenum">
              <a:rPr lang="en-US" smtClean="0"/>
              <a:pPr/>
              <a:t>18</a:t>
            </a:fld>
            <a:endParaRPr lang="en-US" dirty="0"/>
          </a:p>
        </p:txBody>
      </p:sp>
      <p:sp>
        <p:nvSpPr>
          <p:cNvPr id="2" name="Footer Placeholder 1">
            <a:extLst>
              <a:ext uri="{FF2B5EF4-FFF2-40B4-BE49-F238E27FC236}">
                <a16:creationId xmlns:a16="http://schemas.microsoft.com/office/drawing/2014/main" id="{161F0458-3057-6C4E-AA8A-F09A50D08BCB}"/>
              </a:ext>
              <a:ext uri="{C183D7F6-B498-43B3-948B-1728B52AA6E4}">
                <adec:decorative xmlns:adec="http://schemas.microsoft.com/office/drawing/2017/decorative" val="1"/>
              </a:ext>
            </a:extLst>
          </p:cNvPr>
          <p:cNvSpPr>
            <a:spLocks noGrp="1"/>
          </p:cNvSpPr>
          <p:nvPr>
            <p:ph type="ftr" sz="quarter" idx="11"/>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1278086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1037" y="862075"/>
            <a:ext cx="4477385" cy="704850"/>
          </a:xfrm>
          <a:custGeom>
            <a:avLst/>
            <a:gdLst/>
            <a:ahLst/>
            <a:cxnLst/>
            <a:rect l="l" t="t" r="r" b="b"/>
            <a:pathLst>
              <a:path w="4477385" h="704850">
                <a:moveTo>
                  <a:pt x="0" y="117475"/>
                </a:moveTo>
                <a:lnTo>
                  <a:pt x="9231" y="71741"/>
                </a:lnTo>
                <a:lnTo>
                  <a:pt x="34405" y="34401"/>
                </a:lnTo>
                <a:lnTo>
                  <a:pt x="71746" y="9229"/>
                </a:lnTo>
                <a:lnTo>
                  <a:pt x="117475" y="0"/>
                </a:lnTo>
                <a:lnTo>
                  <a:pt x="4359211" y="0"/>
                </a:lnTo>
                <a:lnTo>
                  <a:pt x="4404965" y="9229"/>
                </a:lnTo>
                <a:lnTo>
                  <a:pt x="4442348" y="34401"/>
                </a:lnTo>
                <a:lnTo>
                  <a:pt x="4467564" y="71741"/>
                </a:lnTo>
                <a:lnTo>
                  <a:pt x="4476813" y="117475"/>
                </a:lnTo>
                <a:lnTo>
                  <a:pt x="4476813" y="587248"/>
                </a:lnTo>
                <a:lnTo>
                  <a:pt x="4467564" y="633001"/>
                </a:lnTo>
                <a:lnTo>
                  <a:pt x="4442348" y="670385"/>
                </a:lnTo>
                <a:lnTo>
                  <a:pt x="4404965" y="695600"/>
                </a:lnTo>
                <a:lnTo>
                  <a:pt x="4359211" y="704850"/>
                </a:lnTo>
                <a:lnTo>
                  <a:pt x="117475" y="704850"/>
                </a:lnTo>
                <a:lnTo>
                  <a:pt x="71746" y="695600"/>
                </a:lnTo>
                <a:lnTo>
                  <a:pt x="34405" y="670385"/>
                </a:lnTo>
                <a:lnTo>
                  <a:pt x="9231" y="633001"/>
                </a:lnTo>
                <a:lnTo>
                  <a:pt x="0" y="587248"/>
                </a:lnTo>
                <a:lnTo>
                  <a:pt x="0" y="117475"/>
                </a:lnTo>
                <a:close/>
              </a:path>
            </a:pathLst>
          </a:custGeom>
          <a:ln w="12700">
            <a:solidFill>
              <a:srgbClr val="F09D1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p:nvPr/>
        </p:nvSpPr>
        <p:spPr>
          <a:xfrm>
            <a:off x="916305" y="951166"/>
            <a:ext cx="4107179" cy="560070"/>
          </a:xfrm>
          <a:prstGeom prst="rect">
            <a:avLst/>
          </a:prstGeom>
        </p:spPr>
        <p:txBody>
          <a:bodyPr vert="horz" wrap="square" lIns="0" tIns="12700" rIns="0" bIns="0" rtlCol="0">
            <a:spAutoFit/>
          </a:bodyPr>
          <a:lstStyle/>
          <a:p>
            <a:pPr marL="12700" marR="5080" lvl="0" indent="95250" algn="l" defTabSz="914400" rtl="0" eaLnBrk="1" fontAlgn="auto" latinLnBrk="0" hangingPunct="1">
              <a:lnSpc>
                <a:spcPct val="146000"/>
              </a:lnSpc>
              <a:spcBef>
                <a:spcPts val="100"/>
              </a:spcBef>
              <a:spcAft>
                <a:spcPts val="0"/>
              </a:spcAft>
              <a:buClrTx/>
              <a:buSzTx/>
              <a:buFontTx/>
              <a:buNone/>
              <a:tabLst/>
              <a:defRPr/>
            </a:pPr>
            <a:r>
              <a:rPr kumimoji="0" sz="1200" b="0" i="0" u="none" strike="noStrike" kern="1200" cap="none" spc="-25" normalizeH="0" baseline="0" noProof="0" dirty="0">
                <a:ln>
                  <a:noFill/>
                </a:ln>
                <a:solidFill>
                  <a:prstClr val="black"/>
                </a:solidFill>
                <a:effectLst/>
                <a:uLnTx/>
                <a:uFillTx/>
                <a:latin typeface="Calibri"/>
                <a:ea typeface="+mn-ea"/>
                <a:cs typeface="Calibri"/>
              </a:rPr>
              <a:t>Amazon </a:t>
            </a:r>
            <a:r>
              <a:rPr kumimoji="0" sz="1200" b="0" i="0" u="none" strike="noStrike" kern="1200" cap="none" spc="-15" normalizeH="0" baseline="0" noProof="0" dirty="0">
                <a:ln>
                  <a:noFill/>
                </a:ln>
                <a:solidFill>
                  <a:prstClr val="black"/>
                </a:solidFill>
                <a:effectLst/>
                <a:uLnTx/>
                <a:uFillTx/>
                <a:latin typeface="Calibri"/>
                <a:ea typeface="+mn-ea"/>
                <a:cs typeface="Calibri"/>
              </a:rPr>
              <a:t>S3 </a:t>
            </a:r>
            <a:r>
              <a:rPr kumimoji="0" sz="1200" b="0" i="0" u="none" strike="noStrike" kern="1200" cap="none" spc="0" normalizeH="0" baseline="0" noProof="0" dirty="0">
                <a:ln>
                  <a:noFill/>
                </a:ln>
                <a:solidFill>
                  <a:prstClr val="black"/>
                </a:solidFill>
                <a:effectLst/>
                <a:uLnTx/>
                <a:uFillTx/>
                <a:latin typeface="Calibri"/>
                <a:ea typeface="+mn-ea"/>
                <a:cs typeface="Calibri"/>
              </a:rPr>
              <a:t>is a </a:t>
            </a:r>
            <a:r>
              <a:rPr kumimoji="0" sz="1200" b="0" i="0" u="none" strike="noStrike" kern="1200" cap="none" spc="-5" normalizeH="0" baseline="0" noProof="0" dirty="0">
                <a:ln>
                  <a:noFill/>
                </a:ln>
                <a:solidFill>
                  <a:prstClr val="black"/>
                </a:solidFill>
                <a:effectLst/>
                <a:uLnTx/>
                <a:uFillTx/>
                <a:latin typeface="Calibri"/>
                <a:ea typeface="+mn-ea"/>
                <a:cs typeface="Calibri"/>
              </a:rPr>
              <a:t>simple </a:t>
            </a:r>
            <a:r>
              <a:rPr kumimoji="0" sz="1200" b="0" i="0" u="none" strike="noStrike" kern="1200" cap="none" spc="0" normalizeH="0" baseline="0" noProof="0" dirty="0">
                <a:ln>
                  <a:noFill/>
                </a:ln>
                <a:solidFill>
                  <a:prstClr val="black"/>
                </a:solidFill>
                <a:effectLst/>
                <a:uLnTx/>
                <a:uFillTx/>
                <a:latin typeface="Calibri"/>
                <a:ea typeface="+mn-ea"/>
                <a:cs typeface="Calibri"/>
              </a:rPr>
              <a:t>service used </a:t>
            </a:r>
            <a:r>
              <a:rPr kumimoji="0" sz="1200" b="0" i="0" u="none" strike="noStrike" kern="1200" cap="none" spc="-15" normalizeH="0" baseline="0" noProof="0" dirty="0">
                <a:ln>
                  <a:noFill/>
                </a:ln>
                <a:solidFill>
                  <a:prstClr val="black"/>
                </a:solidFill>
                <a:effectLst/>
                <a:uLnTx/>
                <a:uFillTx/>
                <a:latin typeface="Calibri"/>
                <a:ea typeface="+mn-ea"/>
                <a:cs typeface="Calibri"/>
              </a:rPr>
              <a:t>to </a:t>
            </a:r>
            <a:r>
              <a:rPr kumimoji="0" sz="1200" b="0" i="0" u="none" strike="noStrike" kern="1200" cap="none" spc="-25" normalizeH="0" baseline="0" noProof="0" dirty="0">
                <a:ln>
                  <a:noFill/>
                </a:ln>
                <a:solidFill>
                  <a:prstClr val="black"/>
                </a:solidFill>
                <a:effectLst/>
                <a:uLnTx/>
                <a:uFillTx/>
                <a:latin typeface="Calibri"/>
                <a:ea typeface="+mn-ea"/>
                <a:cs typeface="Calibri"/>
              </a:rPr>
              <a:t>provide </a:t>
            </a:r>
            <a:r>
              <a:rPr kumimoji="0" sz="1200" b="0" i="0" u="none" strike="noStrike" kern="1200" cap="none" spc="-5" normalizeH="0" baseline="0" noProof="0" dirty="0">
                <a:ln>
                  <a:noFill/>
                </a:ln>
                <a:solidFill>
                  <a:prstClr val="black"/>
                </a:solidFill>
                <a:effectLst/>
                <a:uLnTx/>
                <a:uFillTx/>
                <a:latin typeface="Calibri"/>
                <a:ea typeface="+mn-ea"/>
                <a:cs typeface="Calibri"/>
              </a:rPr>
              <a:t>key-based </a:t>
            </a:r>
            <a:r>
              <a:rPr kumimoji="0" sz="1200" b="0" i="0" u="none" strike="noStrike" kern="1200" cap="none" spc="-10" normalizeH="0" baseline="0" noProof="0" dirty="0">
                <a:ln>
                  <a:noFill/>
                </a:ln>
                <a:solidFill>
                  <a:prstClr val="black"/>
                </a:solidFill>
                <a:effectLst/>
                <a:uLnTx/>
                <a:uFillTx/>
                <a:latin typeface="Calibri"/>
                <a:ea typeface="+mn-ea"/>
                <a:cs typeface="Calibri"/>
              </a:rPr>
              <a:t>object  </a:t>
            </a:r>
            <a:r>
              <a:rPr kumimoji="0" sz="1200" b="0" i="0" u="none" strike="noStrike" kern="1200" cap="none" spc="-5" normalizeH="0" baseline="0" noProof="0" dirty="0">
                <a:ln>
                  <a:noFill/>
                </a:ln>
                <a:solidFill>
                  <a:prstClr val="black"/>
                </a:solidFill>
                <a:effectLst/>
                <a:uLnTx/>
                <a:uFillTx/>
                <a:latin typeface="Calibri"/>
                <a:ea typeface="+mn-ea"/>
                <a:cs typeface="Calibri"/>
              </a:rPr>
              <a:t>storage </a:t>
            </a:r>
            <a:r>
              <a:rPr kumimoji="0" sz="1200" b="0" i="0" u="none" strike="noStrike" kern="1200" cap="none" spc="0" normalizeH="0" baseline="0" noProof="0" dirty="0">
                <a:ln>
                  <a:noFill/>
                </a:ln>
                <a:solidFill>
                  <a:prstClr val="black"/>
                </a:solidFill>
                <a:effectLst/>
                <a:uLnTx/>
                <a:uFillTx/>
                <a:latin typeface="Calibri"/>
                <a:ea typeface="+mn-ea"/>
                <a:cs typeface="Calibri"/>
              </a:rPr>
              <a:t>across </a:t>
            </a:r>
            <a:r>
              <a:rPr kumimoji="0" sz="1200" b="0" i="0" u="none" strike="noStrike" kern="1200" cap="none" spc="-15" normalizeH="0" baseline="0" noProof="0" dirty="0">
                <a:ln>
                  <a:noFill/>
                </a:ln>
                <a:solidFill>
                  <a:prstClr val="black"/>
                </a:solidFill>
                <a:effectLst/>
                <a:uLnTx/>
                <a:uFillTx/>
                <a:latin typeface="Calibri"/>
                <a:ea typeface="+mn-ea"/>
                <a:cs typeface="Calibri"/>
              </a:rPr>
              <a:t>multiple </a:t>
            </a:r>
            <a:r>
              <a:rPr kumimoji="0" sz="1200" b="0" i="0" u="none" strike="noStrike" kern="1200" cap="none" spc="0" normalizeH="0" baseline="0" noProof="0" dirty="0">
                <a:ln>
                  <a:noFill/>
                </a:ln>
                <a:solidFill>
                  <a:prstClr val="black"/>
                </a:solidFill>
                <a:effectLst/>
                <a:uLnTx/>
                <a:uFillTx/>
                <a:latin typeface="Calibri"/>
                <a:ea typeface="+mn-ea"/>
                <a:cs typeface="Calibri"/>
              </a:rPr>
              <a:t>availability </a:t>
            </a:r>
            <a:r>
              <a:rPr kumimoji="0" sz="1200" b="0" i="0" u="none" strike="noStrike" kern="1200" cap="none" spc="-20" normalizeH="0" baseline="0" noProof="0" dirty="0">
                <a:ln>
                  <a:noFill/>
                </a:ln>
                <a:solidFill>
                  <a:prstClr val="black"/>
                </a:solidFill>
                <a:effectLst/>
                <a:uLnTx/>
                <a:uFillTx/>
                <a:latin typeface="Calibri"/>
                <a:ea typeface="+mn-ea"/>
                <a:cs typeface="Calibri"/>
              </a:rPr>
              <a:t>zones </a:t>
            </a:r>
            <a:r>
              <a:rPr kumimoji="0" sz="1200" b="0" i="0" u="none" strike="noStrike" kern="1200" cap="none" spc="5" normalizeH="0" baseline="0" noProof="0" dirty="0">
                <a:ln>
                  <a:noFill/>
                </a:ln>
                <a:solidFill>
                  <a:prstClr val="black"/>
                </a:solidFill>
                <a:effectLst/>
                <a:uLnTx/>
                <a:uFillTx/>
                <a:latin typeface="Calibri"/>
                <a:ea typeface="+mn-ea"/>
                <a:cs typeface="Calibri"/>
              </a:rPr>
              <a:t>(AZs) </a:t>
            </a:r>
            <a:r>
              <a:rPr kumimoji="0" sz="1200" b="0" i="0" u="none" strike="noStrike" kern="1200" cap="none" spc="0" normalizeH="0" baseline="0" noProof="0" dirty="0">
                <a:ln>
                  <a:noFill/>
                </a:ln>
                <a:solidFill>
                  <a:prstClr val="black"/>
                </a:solidFill>
                <a:effectLst/>
                <a:uLnTx/>
                <a:uFillTx/>
                <a:latin typeface="Calibri"/>
                <a:ea typeface="+mn-ea"/>
                <a:cs typeface="Calibri"/>
              </a:rPr>
              <a:t>in a specific</a:t>
            </a:r>
            <a:r>
              <a:rPr kumimoji="0" sz="1200" b="0" i="0" u="none" strike="noStrike" kern="1200" cap="none" spc="-100" normalizeH="0" baseline="0" noProof="0" dirty="0">
                <a:ln>
                  <a:noFill/>
                </a:ln>
                <a:solidFill>
                  <a:prstClr val="black"/>
                </a:solidFill>
                <a:effectLst/>
                <a:uLnTx/>
                <a:uFillTx/>
                <a:latin typeface="Calibri"/>
                <a:ea typeface="+mn-ea"/>
                <a:cs typeface="Calibri"/>
              </a:rPr>
              <a:t> </a:t>
            </a:r>
            <a:r>
              <a:rPr kumimoji="0" sz="1200" b="0" i="0" u="none" strike="noStrike" kern="1200" cap="none" spc="-10" normalizeH="0" baseline="0" noProof="0" dirty="0">
                <a:ln>
                  <a:noFill/>
                </a:ln>
                <a:solidFill>
                  <a:prstClr val="black"/>
                </a:solidFill>
                <a:effectLst/>
                <a:uLnTx/>
                <a:uFillTx/>
                <a:latin typeface="Calibri"/>
                <a:ea typeface="+mn-ea"/>
                <a:cs typeface="Calibri"/>
              </a:rPr>
              <a:t>region.</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p:nvPr/>
        </p:nvSpPr>
        <p:spPr>
          <a:xfrm>
            <a:off x="1014412" y="728726"/>
            <a:ext cx="3810000" cy="247650"/>
          </a:xfrm>
          <a:custGeom>
            <a:avLst/>
            <a:gdLst/>
            <a:ahLst/>
            <a:cxnLst/>
            <a:rect l="l" t="t" r="r" b="b"/>
            <a:pathLst>
              <a:path w="3810000" h="247650">
                <a:moveTo>
                  <a:pt x="0" y="247650"/>
                </a:moveTo>
                <a:lnTo>
                  <a:pt x="3810000" y="247650"/>
                </a:lnTo>
                <a:lnTo>
                  <a:pt x="3810000" y="0"/>
                </a:lnTo>
                <a:lnTo>
                  <a:pt x="0" y="0"/>
                </a:lnTo>
                <a:lnTo>
                  <a:pt x="0" y="247650"/>
                </a:lnTo>
                <a:close/>
              </a:path>
            </a:pathLst>
          </a:custGeom>
          <a:solidFill>
            <a:srgbClr val="FFC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1014412" y="728726"/>
            <a:ext cx="3810000" cy="247650"/>
          </a:xfrm>
          <a:custGeom>
            <a:avLst/>
            <a:gdLst/>
            <a:ahLst/>
            <a:cxnLst/>
            <a:rect l="l" t="t" r="r" b="b"/>
            <a:pathLst>
              <a:path w="3810000" h="247650">
                <a:moveTo>
                  <a:pt x="0" y="247650"/>
                </a:moveTo>
                <a:lnTo>
                  <a:pt x="3810000" y="247650"/>
                </a:lnTo>
                <a:lnTo>
                  <a:pt x="3810000" y="0"/>
                </a:lnTo>
                <a:lnTo>
                  <a:pt x="0" y="0"/>
                </a:lnTo>
                <a:lnTo>
                  <a:pt x="0" y="247650"/>
                </a:lnTo>
                <a:close/>
              </a:path>
            </a:pathLst>
          </a:custGeom>
          <a:ln w="12700">
            <a:solidFill>
              <a:srgbClr val="F09D1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p:nvPr/>
        </p:nvSpPr>
        <p:spPr>
          <a:xfrm>
            <a:off x="1392936" y="706120"/>
            <a:ext cx="3040380" cy="242570"/>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alibri"/>
                <a:ea typeface="+mn-ea"/>
                <a:cs typeface="Calibri"/>
              </a:rPr>
              <a:t>What</a:t>
            </a:r>
            <a:r>
              <a:rPr kumimoji="0" sz="1400" b="1" i="0" u="none" strike="noStrike" kern="1200" cap="none" spc="10" normalizeH="0" baseline="0" noProof="0" dirty="0">
                <a:ln>
                  <a:noFill/>
                </a:ln>
                <a:solidFill>
                  <a:prstClr val="black"/>
                </a:solidFill>
                <a:effectLst/>
                <a:uLnTx/>
                <a:uFillTx/>
                <a:latin typeface="Calibri"/>
                <a:ea typeface="+mn-ea"/>
                <a:cs typeface="Calibri"/>
              </a:rPr>
              <a:t> is</a:t>
            </a:r>
            <a:r>
              <a:rPr kumimoji="0" sz="1400" b="1" i="0" u="none" strike="noStrike" kern="1200" cap="none" spc="-65" normalizeH="0" baseline="0" noProof="0" dirty="0">
                <a:ln>
                  <a:noFill/>
                </a:ln>
                <a:solidFill>
                  <a:prstClr val="black"/>
                </a:solidFill>
                <a:effectLst/>
                <a:uLnTx/>
                <a:uFillTx/>
                <a:latin typeface="Calibri"/>
                <a:ea typeface="+mn-ea"/>
                <a:cs typeface="Calibri"/>
              </a:rPr>
              <a:t> </a:t>
            </a:r>
            <a:r>
              <a:rPr kumimoji="0" sz="1400" b="1" i="0" u="none" strike="noStrike" kern="1200" cap="none" spc="0" normalizeH="0" baseline="0" noProof="0" dirty="0">
                <a:ln>
                  <a:noFill/>
                </a:ln>
                <a:solidFill>
                  <a:prstClr val="black"/>
                </a:solidFill>
                <a:effectLst/>
                <a:uLnTx/>
                <a:uFillTx/>
                <a:latin typeface="Calibri"/>
                <a:ea typeface="+mn-ea"/>
                <a:cs typeface="Calibri"/>
              </a:rPr>
              <a:t>Amazon</a:t>
            </a:r>
            <a:r>
              <a:rPr kumimoji="0" sz="1400" b="1" i="0" u="none" strike="noStrike" kern="1200" cap="none" spc="-110" normalizeH="0" baseline="0" noProof="0" dirty="0">
                <a:ln>
                  <a:noFill/>
                </a:ln>
                <a:solidFill>
                  <a:prstClr val="black"/>
                </a:solidFill>
                <a:effectLst/>
                <a:uLnTx/>
                <a:uFillTx/>
                <a:latin typeface="Calibri"/>
                <a:ea typeface="+mn-ea"/>
                <a:cs typeface="Calibri"/>
              </a:rPr>
              <a:t> </a:t>
            </a:r>
            <a:r>
              <a:rPr kumimoji="0" sz="1400" b="1" i="0" u="none" strike="noStrike" kern="1200" cap="none" spc="0" normalizeH="0" baseline="0" noProof="0" dirty="0">
                <a:ln>
                  <a:noFill/>
                </a:ln>
                <a:solidFill>
                  <a:prstClr val="black"/>
                </a:solidFill>
                <a:effectLst/>
                <a:uLnTx/>
                <a:uFillTx/>
                <a:latin typeface="Calibri"/>
                <a:ea typeface="+mn-ea"/>
                <a:cs typeface="Calibri"/>
              </a:rPr>
              <a:t>Simple</a:t>
            </a:r>
            <a:r>
              <a:rPr kumimoji="0" sz="1400" b="1" i="0" u="none" strike="noStrike" kern="1200" cap="none" spc="-65" normalizeH="0" baseline="0" noProof="0" dirty="0">
                <a:ln>
                  <a:noFill/>
                </a:ln>
                <a:solidFill>
                  <a:prstClr val="black"/>
                </a:solidFill>
                <a:effectLst/>
                <a:uLnTx/>
                <a:uFillTx/>
                <a:latin typeface="Calibri"/>
                <a:ea typeface="+mn-ea"/>
                <a:cs typeface="Calibri"/>
              </a:rPr>
              <a:t> </a:t>
            </a:r>
            <a:r>
              <a:rPr kumimoji="0" sz="1400" b="1" i="0" u="none" strike="noStrike" kern="1200" cap="none" spc="0" normalizeH="0" baseline="0" noProof="0" dirty="0">
                <a:ln>
                  <a:noFill/>
                </a:ln>
                <a:solidFill>
                  <a:prstClr val="black"/>
                </a:solidFill>
                <a:effectLst/>
                <a:uLnTx/>
                <a:uFillTx/>
                <a:latin typeface="Calibri"/>
                <a:ea typeface="+mn-ea"/>
                <a:cs typeface="Calibri"/>
              </a:rPr>
              <a:t>Storage</a:t>
            </a:r>
            <a:r>
              <a:rPr kumimoji="0" sz="1400" b="1" i="0" u="none" strike="noStrike" kern="1200" cap="none" spc="-65" normalizeH="0" baseline="0" noProof="0" dirty="0">
                <a:ln>
                  <a:noFill/>
                </a:ln>
                <a:solidFill>
                  <a:prstClr val="black"/>
                </a:solidFill>
                <a:effectLst/>
                <a:uLnTx/>
                <a:uFillTx/>
                <a:latin typeface="Calibri"/>
                <a:ea typeface="+mn-ea"/>
                <a:cs typeface="Calibri"/>
              </a:rPr>
              <a:t> </a:t>
            </a:r>
            <a:r>
              <a:rPr kumimoji="0" sz="1400" b="1" i="0" u="none" strike="noStrike" kern="1200" cap="none" spc="5" normalizeH="0" baseline="0" noProof="0" dirty="0">
                <a:ln>
                  <a:noFill/>
                </a:ln>
                <a:solidFill>
                  <a:prstClr val="black"/>
                </a:solidFill>
                <a:effectLst/>
                <a:uLnTx/>
                <a:uFillTx/>
                <a:latin typeface="Calibri"/>
                <a:ea typeface="+mn-ea"/>
                <a:cs typeface="Calibri"/>
              </a:rPr>
              <a:t>Service?</a:t>
            </a:r>
            <a:endParaRPr kumimoji="0" sz="1400" b="0" i="0" u="none" strike="noStrike" kern="1200" cap="none" spc="0" normalizeH="0" baseline="0" noProof="0">
              <a:ln>
                <a:noFill/>
              </a:ln>
              <a:solidFill>
                <a:prstClr val="black"/>
              </a:solidFill>
              <a:effectLst/>
              <a:uLnTx/>
              <a:uFillTx/>
              <a:latin typeface="Calibri"/>
              <a:ea typeface="+mn-ea"/>
              <a:cs typeface="Calibri"/>
            </a:endParaRPr>
          </a:p>
        </p:txBody>
      </p:sp>
      <p:sp>
        <p:nvSpPr>
          <p:cNvPr id="7" name="object 7"/>
          <p:cNvSpPr txBox="1">
            <a:spLocks noGrp="1"/>
          </p:cNvSpPr>
          <p:nvPr>
            <p:ph type="title"/>
          </p:nvPr>
        </p:nvSpPr>
        <p:spPr>
          <a:xfrm>
            <a:off x="4113276" y="293750"/>
            <a:ext cx="3889375" cy="374650"/>
          </a:xfrm>
          <a:prstGeom prst="rect">
            <a:avLst/>
          </a:prstGeom>
          <a:solidFill>
            <a:srgbClr val="006FC0"/>
          </a:solidFill>
        </p:spPr>
        <p:txBody>
          <a:bodyPr vert="horz" wrap="square" lIns="0" tIns="25400" rIns="0" bIns="0" rtlCol="0">
            <a:spAutoFit/>
          </a:bodyPr>
          <a:lstStyle/>
          <a:p>
            <a:pPr marL="282575">
              <a:lnSpc>
                <a:spcPct val="100000"/>
              </a:lnSpc>
              <a:spcBef>
                <a:spcPts val="200"/>
              </a:spcBef>
            </a:pPr>
            <a:r>
              <a:rPr sz="1800" spc="-15" dirty="0">
                <a:latin typeface="Calibri"/>
                <a:cs typeface="Calibri"/>
              </a:rPr>
              <a:t>Amazon </a:t>
            </a:r>
            <a:r>
              <a:rPr sz="1800" spc="5" dirty="0">
                <a:latin typeface="Calibri"/>
                <a:cs typeface="Calibri"/>
              </a:rPr>
              <a:t>Simple </a:t>
            </a:r>
            <a:r>
              <a:rPr sz="1800" spc="-5" dirty="0">
                <a:latin typeface="Calibri"/>
                <a:cs typeface="Calibri"/>
              </a:rPr>
              <a:t>Storage Service</a:t>
            </a:r>
            <a:r>
              <a:rPr sz="1800" spc="-95" dirty="0">
                <a:latin typeface="Calibri"/>
                <a:cs typeface="Calibri"/>
              </a:rPr>
              <a:t> </a:t>
            </a:r>
            <a:r>
              <a:rPr sz="1800" spc="-15" dirty="0">
                <a:latin typeface="Calibri"/>
                <a:cs typeface="Calibri"/>
              </a:rPr>
              <a:t>(S3)</a:t>
            </a:r>
            <a:endParaRPr sz="1800">
              <a:latin typeface="Calibri"/>
              <a:cs typeface="Calibri"/>
            </a:endParaRPr>
          </a:p>
        </p:txBody>
      </p:sp>
      <p:sp>
        <p:nvSpPr>
          <p:cNvPr id="8" name="object 8"/>
          <p:cNvSpPr/>
          <p:nvPr/>
        </p:nvSpPr>
        <p:spPr>
          <a:xfrm>
            <a:off x="9620250" y="100891"/>
            <a:ext cx="2054032" cy="289633"/>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txBox="1"/>
          <p:nvPr/>
        </p:nvSpPr>
        <p:spPr>
          <a:xfrm>
            <a:off x="7421244" y="754697"/>
            <a:ext cx="3096260" cy="1112520"/>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46000"/>
              </a:lnSpc>
              <a:spcBef>
                <a:spcPts val="100"/>
              </a:spcBef>
              <a:spcAft>
                <a:spcPts val="0"/>
              </a:spcAft>
              <a:buClrTx/>
              <a:buSzTx/>
              <a:buFontTx/>
              <a:buNone/>
              <a:tabLst/>
              <a:defRPr/>
            </a:pPr>
            <a:r>
              <a:rPr kumimoji="0" sz="1200" b="1" i="0" u="none" strike="noStrike" kern="1200" cap="none" spc="0" normalizeH="0" baseline="0" noProof="0" dirty="0">
                <a:ln>
                  <a:noFill/>
                </a:ln>
                <a:solidFill>
                  <a:prstClr val="black"/>
                </a:solidFill>
                <a:effectLst/>
                <a:uLnTx/>
                <a:uFillTx/>
                <a:latin typeface="Calibri"/>
                <a:ea typeface="+mn-ea"/>
                <a:cs typeface="Calibri"/>
              </a:rPr>
              <a:t>Amazon </a:t>
            </a:r>
            <a:r>
              <a:rPr kumimoji="0" sz="1200" b="1" i="0" u="none" strike="noStrike" kern="1200" cap="none" spc="5" normalizeH="0" baseline="0" noProof="0" dirty="0">
                <a:ln>
                  <a:noFill/>
                </a:ln>
                <a:solidFill>
                  <a:prstClr val="black"/>
                </a:solidFill>
                <a:effectLst/>
                <a:uLnTx/>
                <a:uFillTx/>
                <a:latin typeface="Calibri"/>
                <a:ea typeface="+mn-ea"/>
                <a:cs typeface="Calibri"/>
              </a:rPr>
              <a:t>S3 </a:t>
            </a:r>
            <a:r>
              <a:rPr kumimoji="0" sz="1200" b="1" i="0" u="none" strike="noStrike" kern="1200" cap="none" spc="-5" normalizeH="0" baseline="0" noProof="0" dirty="0">
                <a:ln>
                  <a:noFill/>
                </a:ln>
                <a:solidFill>
                  <a:prstClr val="black"/>
                </a:solidFill>
                <a:effectLst/>
                <a:uLnTx/>
                <a:uFillTx/>
                <a:latin typeface="Calibri"/>
                <a:ea typeface="+mn-ea"/>
                <a:cs typeface="Calibri"/>
              </a:rPr>
              <a:t>uses </a:t>
            </a:r>
            <a:r>
              <a:rPr kumimoji="0" sz="1200" b="1" i="0" u="none" strike="noStrike" kern="1200" cap="none" spc="10" normalizeH="0" baseline="0" noProof="0" dirty="0">
                <a:ln>
                  <a:noFill/>
                </a:ln>
                <a:solidFill>
                  <a:prstClr val="black"/>
                </a:solidFill>
                <a:effectLst/>
                <a:uLnTx/>
                <a:uFillTx/>
                <a:latin typeface="Calibri"/>
                <a:ea typeface="+mn-ea"/>
                <a:cs typeface="Calibri"/>
              </a:rPr>
              <a:t>the </a:t>
            </a:r>
            <a:r>
              <a:rPr kumimoji="0" sz="1200" b="1" i="0" u="none" strike="noStrike" kern="1200" cap="none" spc="0" normalizeH="0" baseline="0" noProof="0" dirty="0">
                <a:ln>
                  <a:noFill/>
                </a:ln>
                <a:solidFill>
                  <a:prstClr val="black"/>
                </a:solidFill>
                <a:effectLst/>
                <a:uLnTx/>
                <a:uFillTx/>
                <a:latin typeface="Calibri"/>
                <a:ea typeface="+mn-ea"/>
                <a:cs typeface="Calibri"/>
              </a:rPr>
              <a:t>following ways for</a:t>
            </a:r>
            <a:r>
              <a:rPr kumimoji="0" sz="1200" b="1" i="0" u="none" strike="noStrike" kern="1200" cap="none" spc="-145" normalizeH="0" baseline="0" noProof="0" dirty="0">
                <a:ln>
                  <a:noFill/>
                </a:ln>
                <a:solidFill>
                  <a:prstClr val="black"/>
                </a:solidFill>
                <a:effectLst/>
                <a:uLnTx/>
                <a:uFillTx/>
                <a:latin typeface="Calibri"/>
                <a:ea typeface="+mn-ea"/>
                <a:cs typeface="Calibri"/>
              </a:rPr>
              <a:t> </a:t>
            </a:r>
            <a:r>
              <a:rPr kumimoji="0" sz="1200" b="1" i="0" u="none" strike="noStrike" kern="1200" cap="none" spc="0" normalizeH="0" baseline="0" noProof="0" dirty="0">
                <a:ln>
                  <a:noFill/>
                </a:ln>
                <a:solidFill>
                  <a:prstClr val="black"/>
                </a:solidFill>
                <a:effectLst/>
                <a:uLnTx/>
                <a:uFillTx/>
                <a:latin typeface="Calibri"/>
                <a:ea typeface="+mn-ea"/>
                <a:cs typeface="Calibri"/>
              </a:rPr>
              <a:t>security:  </a:t>
            </a:r>
            <a:r>
              <a:rPr kumimoji="0" sz="1200" b="1" i="0" u="none" strike="noStrike" kern="1200" cap="none" spc="-10" normalizeH="0" baseline="0" noProof="0" dirty="0">
                <a:ln>
                  <a:noFill/>
                </a:ln>
                <a:solidFill>
                  <a:prstClr val="black"/>
                </a:solidFill>
                <a:effectLst/>
                <a:uLnTx/>
                <a:uFillTx/>
                <a:latin typeface="Calibri"/>
                <a:ea typeface="+mn-ea"/>
                <a:cs typeface="Calibri"/>
              </a:rPr>
              <a:t>User-based</a:t>
            </a:r>
            <a:r>
              <a:rPr kumimoji="0" sz="1200" b="1" i="0" u="none" strike="noStrike" kern="1200" cap="none" spc="-25" normalizeH="0" baseline="0" noProof="0" dirty="0">
                <a:ln>
                  <a:noFill/>
                </a:ln>
                <a:solidFill>
                  <a:prstClr val="black"/>
                </a:solidFill>
                <a:effectLst/>
                <a:uLnTx/>
                <a:uFillTx/>
                <a:latin typeface="Calibri"/>
                <a:ea typeface="+mn-ea"/>
                <a:cs typeface="Calibri"/>
              </a:rPr>
              <a:t> </a:t>
            </a:r>
            <a:r>
              <a:rPr kumimoji="0" sz="1200" b="1" i="0" u="none" strike="noStrike" kern="1200" cap="none" spc="0" normalizeH="0" baseline="0" noProof="0" dirty="0">
                <a:ln>
                  <a:noFill/>
                </a:ln>
                <a:solidFill>
                  <a:prstClr val="black"/>
                </a:solidFill>
                <a:effectLst/>
                <a:uLnTx/>
                <a:uFillTx/>
                <a:latin typeface="Calibri"/>
                <a:ea typeface="+mn-ea"/>
                <a:cs typeface="Calibri"/>
              </a:rPr>
              <a:t>security</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756285" marR="0" lvl="0" indent="-285750" algn="l" defTabSz="914400" rtl="0" eaLnBrk="1" fontAlgn="auto" latinLnBrk="0" hangingPunct="1">
              <a:lnSpc>
                <a:spcPct val="100000"/>
              </a:lnSpc>
              <a:spcBef>
                <a:spcPts val="735"/>
              </a:spcBef>
              <a:spcAft>
                <a:spcPts val="0"/>
              </a:spcAft>
              <a:buClrTx/>
              <a:buSzTx/>
              <a:buFont typeface="MS UI Gothic"/>
              <a:buChar char="▪"/>
              <a:tabLst>
                <a:tab pos="755650" algn="l"/>
                <a:tab pos="756285" algn="l"/>
              </a:tabLst>
              <a:defRPr/>
            </a:pPr>
            <a:r>
              <a:rPr kumimoji="0" sz="1200" b="0" i="0" u="none" strike="noStrike" kern="1200" cap="none" spc="-10" normalizeH="0" baseline="0" noProof="0" dirty="0">
                <a:ln>
                  <a:noFill/>
                </a:ln>
                <a:solidFill>
                  <a:prstClr val="black"/>
                </a:solidFill>
                <a:effectLst/>
                <a:uLnTx/>
                <a:uFillTx/>
                <a:latin typeface="Calibri"/>
                <a:ea typeface="+mn-ea"/>
                <a:cs typeface="Calibri"/>
              </a:rPr>
              <a:t>IAM</a:t>
            </a:r>
            <a:r>
              <a:rPr kumimoji="0" sz="1200" b="0" i="0" u="none" strike="noStrike" kern="1200" cap="none" spc="40" normalizeH="0" baseline="0" noProof="0" dirty="0">
                <a:ln>
                  <a:noFill/>
                </a:ln>
                <a:solidFill>
                  <a:prstClr val="black"/>
                </a:solidFill>
                <a:effectLst/>
                <a:uLnTx/>
                <a:uFillTx/>
                <a:latin typeface="Calibri"/>
                <a:ea typeface="+mn-ea"/>
                <a:cs typeface="Calibri"/>
              </a:rPr>
              <a:t> </a:t>
            </a:r>
            <a:r>
              <a:rPr kumimoji="0" sz="1200" b="0" i="0" u="none" strike="noStrike" kern="1200" cap="none" spc="-5" normalizeH="0" baseline="0" noProof="0" dirty="0">
                <a:ln>
                  <a:noFill/>
                </a:ln>
                <a:solidFill>
                  <a:prstClr val="black"/>
                </a:solidFill>
                <a:effectLst/>
                <a:uLnTx/>
                <a:uFillTx/>
                <a:latin typeface="Calibri"/>
                <a:ea typeface="+mn-ea"/>
                <a:cs typeface="Calibri"/>
              </a:rPr>
              <a:t>policies</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740"/>
              </a:spcBef>
              <a:spcAft>
                <a:spcPts val="0"/>
              </a:spcAft>
              <a:buClrTx/>
              <a:buSzTx/>
              <a:buFontTx/>
              <a:buNone/>
              <a:tabLst/>
              <a:defRPr/>
            </a:pPr>
            <a:r>
              <a:rPr kumimoji="0" sz="1200" b="1" i="0" u="none" strike="noStrike" kern="1200" cap="none" spc="0" normalizeH="0" baseline="0" noProof="0" dirty="0">
                <a:ln>
                  <a:noFill/>
                </a:ln>
                <a:solidFill>
                  <a:prstClr val="black"/>
                </a:solidFill>
                <a:effectLst/>
                <a:uLnTx/>
                <a:uFillTx/>
                <a:latin typeface="Calibri"/>
                <a:ea typeface="+mn-ea"/>
                <a:cs typeface="Calibri"/>
              </a:rPr>
              <a:t>Resource-Based</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10" name="object 10"/>
          <p:cNvSpPr txBox="1"/>
          <p:nvPr/>
        </p:nvSpPr>
        <p:spPr>
          <a:xfrm>
            <a:off x="7879080" y="1842519"/>
            <a:ext cx="2279650" cy="845185"/>
          </a:xfrm>
          <a:prstGeom prst="rect">
            <a:avLst/>
          </a:prstGeom>
        </p:spPr>
        <p:txBody>
          <a:bodyPr vert="horz" wrap="square" lIns="0" tIns="105410" rIns="0" bIns="0" rtlCol="0">
            <a:spAutoFit/>
          </a:bodyPr>
          <a:lstStyle/>
          <a:p>
            <a:pPr marL="298450" marR="0" lvl="0" indent="-285750" algn="l" defTabSz="914400" rtl="0" eaLnBrk="1" fontAlgn="auto" latinLnBrk="0" hangingPunct="1">
              <a:lnSpc>
                <a:spcPct val="100000"/>
              </a:lnSpc>
              <a:spcBef>
                <a:spcPts val="830"/>
              </a:spcBef>
              <a:spcAft>
                <a:spcPts val="0"/>
              </a:spcAft>
              <a:buClrTx/>
              <a:buSzTx/>
              <a:buFont typeface="MS UI Gothic"/>
              <a:buChar char="▪"/>
              <a:tabLst>
                <a:tab pos="297815" algn="l"/>
                <a:tab pos="298450" algn="l"/>
              </a:tabLst>
              <a:defRPr/>
            </a:pPr>
            <a:r>
              <a:rPr kumimoji="0" sz="1200" b="0" i="0" u="none" strike="noStrike" kern="1200" cap="none" spc="-20" normalizeH="0" baseline="0" noProof="0" dirty="0">
                <a:ln>
                  <a:noFill/>
                </a:ln>
                <a:solidFill>
                  <a:prstClr val="black"/>
                </a:solidFill>
                <a:effectLst/>
                <a:uLnTx/>
                <a:uFillTx/>
                <a:latin typeface="Calibri"/>
                <a:ea typeface="+mn-ea"/>
                <a:cs typeface="Calibri"/>
              </a:rPr>
              <a:t>Bucket</a:t>
            </a:r>
            <a:r>
              <a:rPr kumimoji="0" sz="1200" b="0" i="0" u="none" strike="noStrike" kern="1200" cap="none" spc="65" normalizeH="0" baseline="0" noProof="0" dirty="0">
                <a:ln>
                  <a:noFill/>
                </a:ln>
                <a:solidFill>
                  <a:prstClr val="black"/>
                </a:solidFill>
                <a:effectLst/>
                <a:uLnTx/>
                <a:uFillTx/>
                <a:latin typeface="Calibri"/>
                <a:ea typeface="+mn-ea"/>
                <a:cs typeface="Calibri"/>
              </a:rPr>
              <a:t> </a:t>
            </a:r>
            <a:r>
              <a:rPr kumimoji="0" sz="1200" b="0" i="0" u="none" strike="noStrike" kern="1200" cap="none" spc="0" normalizeH="0" baseline="0" noProof="0" dirty="0">
                <a:ln>
                  <a:noFill/>
                </a:ln>
                <a:solidFill>
                  <a:prstClr val="black"/>
                </a:solidFill>
                <a:effectLst/>
                <a:uLnTx/>
                <a:uFillTx/>
                <a:latin typeface="Calibri"/>
                <a:ea typeface="+mn-ea"/>
                <a:cs typeface="Calibri"/>
              </a:rPr>
              <a:t>Policies</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298450" marR="0" lvl="0" indent="-285750" algn="l" defTabSz="914400" rtl="0" eaLnBrk="1" fontAlgn="auto" latinLnBrk="0" hangingPunct="1">
              <a:lnSpc>
                <a:spcPct val="100000"/>
              </a:lnSpc>
              <a:spcBef>
                <a:spcPts val="740"/>
              </a:spcBef>
              <a:spcAft>
                <a:spcPts val="0"/>
              </a:spcAft>
              <a:buClrTx/>
              <a:buSzTx/>
              <a:buFont typeface="MS UI Gothic"/>
              <a:buChar char="▪"/>
              <a:tabLst>
                <a:tab pos="297815" algn="l"/>
                <a:tab pos="298450" algn="l"/>
              </a:tabLst>
              <a:defRPr/>
            </a:pPr>
            <a:r>
              <a:rPr kumimoji="0" sz="1200" b="0" i="0" u="none" strike="noStrike" kern="1200" cap="none" spc="-20" normalizeH="0" baseline="0" noProof="0" dirty="0">
                <a:ln>
                  <a:noFill/>
                </a:ln>
                <a:solidFill>
                  <a:prstClr val="black"/>
                </a:solidFill>
                <a:effectLst/>
                <a:uLnTx/>
                <a:uFillTx/>
                <a:latin typeface="Calibri"/>
                <a:ea typeface="+mn-ea"/>
                <a:cs typeface="Calibri"/>
              </a:rPr>
              <a:t>Bucket  </a:t>
            </a:r>
            <a:r>
              <a:rPr kumimoji="0" sz="1200" b="0" i="0" u="none" strike="noStrike" kern="1200" cap="none" spc="0" normalizeH="0" baseline="0" noProof="0" dirty="0">
                <a:ln>
                  <a:noFill/>
                </a:ln>
                <a:solidFill>
                  <a:prstClr val="black"/>
                </a:solidFill>
                <a:effectLst/>
                <a:uLnTx/>
                <a:uFillTx/>
                <a:latin typeface="Calibri"/>
                <a:ea typeface="+mn-ea"/>
                <a:cs typeface="Calibri"/>
              </a:rPr>
              <a:t>Access </a:t>
            </a:r>
            <a:r>
              <a:rPr kumimoji="0" sz="1200" b="0" i="0" u="none" strike="noStrike" kern="1200" cap="none" spc="-25" normalizeH="0" baseline="0" noProof="0" dirty="0">
                <a:ln>
                  <a:noFill/>
                </a:ln>
                <a:solidFill>
                  <a:prstClr val="black"/>
                </a:solidFill>
                <a:effectLst/>
                <a:uLnTx/>
                <a:uFillTx/>
                <a:latin typeface="Calibri"/>
                <a:ea typeface="+mn-ea"/>
                <a:cs typeface="Calibri"/>
              </a:rPr>
              <a:t>Control </a:t>
            </a:r>
            <a:r>
              <a:rPr kumimoji="0" sz="1200" b="0" i="0" u="none" strike="noStrike" kern="1200" cap="none" spc="10" normalizeH="0" baseline="0" noProof="0" dirty="0">
                <a:ln>
                  <a:noFill/>
                </a:ln>
                <a:solidFill>
                  <a:prstClr val="black"/>
                </a:solidFill>
                <a:effectLst/>
                <a:uLnTx/>
                <a:uFillTx/>
                <a:latin typeface="Calibri"/>
                <a:ea typeface="+mn-ea"/>
                <a:cs typeface="Calibri"/>
              </a:rPr>
              <a:t>List</a:t>
            </a:r>
            <a:r>
              <a:rPr kumimoji="0" sz="1200" b="0" i="0" u="none" strike="noStrike" kern="1200" cap="none" spc="-185" normalizeH="0" baseline="0" noProof="0" dirty="0">
                <a:ln>
                  <a:noFill/>
                </a:ln>
                <a:solidFill>
                  <a:prstClr val="black"/>
                </a:solidFill>
                <a:effectLst/>
                <a:uLnTx/>
                <a:uFillTx/>
                <a:latin typeface="Calibri"/>
                <a:ea typeface="+mn-ea"/>
                <a:cs typeface="Calibri"/>
              </a:rPr>
              <a:t> </a:t>
            </a:r>
            <a:r>
              <a:rPr kumimoji="0" sz="1200" b="0" i="0" u="none" strike="noStrike" kern="1200" cap="none" spc="0" normalizeH="0" baseline="0" noProof="0" dirty="0">
                <a:ln>
                  <a:noFill/>
                </a:ln>
                <a:solidFill>
                  <a:prstClr val="black"/>
                </a:solidFill>
                <a:effectLst/>
                <a:uLnTx/>
                <a:uFillTx/>
                <a:latin typeface="Calibri"/>
                <a:ea typeface="+mn-ea"/>
                <a:cs typeface="Calibri"/>
              </a:rPr>
              <a:t>(ACL)</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298450" marR="0" lvl="0" indent="-285750" algn="l" defTabSz="914400" rtl="0" eaLnBrk="1" fontAlgn="auto" latinLnBrk="0" hangingPunct="1">
              <a:lnSpc>
                <a:spcPct val="100000"/>
              </a:lnSpc>
              <a:spcBef>
                <a:spcPts val="660"/>
              </a:spcBef>
              <a:spcAft>
                <a:spcPts val="0"/>
              </a:spcAft>
              <a:buClrTx/>
              <a:buSzTx/>
              <a:buFont typeface="MS UI Gothic"/>
              <a:buChar char="▪"/>
              <a:tabLst>
                <a:tab pos="297815" algn="l"/>
                <a:tab pos="298450" algn="l"/>
              </a:tabLst>
              <a:defRPr/>
            </a:pPr>
            <a:r>
              <a:rPr kumimoji="0" sz="1200" b="0" i="0" u="none" strike="noStrike" kern="1200" cap="none" spc="0" normalizeH="0" baseline="0" noProof="0" dirty="0">
                <a:ln>
                  <a:noFill/>
                </a:ln>
                <a:solidFill>
                  <a:prstClr val="black"/>
                </a:solidFill>
                <a:effectLst/>
                <a:uLnTx/>
                <a:uFillTx/>
                <a:latin typeface="Calibri"/>
                <a:ea typeface="+mn-ea"/>
                <a:cs typeface="Calibri"/>
              </a:rPr>
              <a:t>Object Access </a:t>
            </a:r>
            <a:r>
              <a:rPr kumimoji="0" sz="1200" b="0" i="0" u="none" strike="noStrike" kern="1200" cap="none" spc="-25" normalizeH="0" baseline="0" noProof="0" dirty="0">
                <a:ln>
                  <a:noFill/>
                </a:ln>
                <a:solidFill>
                  <a:prstClr val="black"/>
                </a:solidFill>
                <a:effectLst/>
                <a:uLnTx/>
                <a:uFillTx/>
                <a:latin typeface="Calibri"/>
                <a:ea typeface="+mn-ea"/>
                <a:cs typeface="Calibri"/>
              </a:rPr>
              <a:t>Control  </a:t>
            </a:r>
            <a:r>
              <a:rPr kumimoji="0" sz="1200" b="0" i="0" u="none" strike="noStrike" kern="1200" cap="none" spc="10" normalizeH="0" baseline="0" noProof="0" dirty="0">
                <a:ln>
                  <a:noFill/>
                </a:ln>
                <a:solidFill>
                  <a:prstClr val="black"/>
                </a:solidFill>
                <a:effectLst/>
                <a:uLnTx/>
                <a:uFillTx/>
                <a:latin typeface="Calibri"/>
                <a:ea typeface="+mn-ea"/>
                <a:cs typeface="Calibri"/>
              </a:rPr>
              <a:t>List</a:t>
            </a:r>
            <a:r>
              <a:rPr kumimoji="0" sz="1200" b="0" i="0" u="none" strike="noStrike" kern="1200" cap="none" spc="-210" normalizeH="0" baseline="0" noProof="0" dirty="0">
                <a:ln>
                  <a:noFill/>
                </a:ln>
                <a:solidFill>
                  <a:prstClr val="black"/>
                </a:solidFill>
                <a:effectLst/>
                <a:uLnTx/>
                <a:uFillTx/>
                <a:latin typeface="Calibri"/>
                <a:ea typeface="+mn-ea"/>
                <a:cs typeface="Calibri"/>
              </a:rPr>
              <a:t> </a:t>
            </a:r>
            <a:r>
              <a:rPr kumimoji="0" sz="1200" b="0" i="0" u="none" strike="noStrike" kern="1200" cap="none" spc="0" normalizeH="0" baseline="0" noProof="0" dirty="0">
                <a:ln>
                  <a:noFill/>
                </a:ln>
                <a:solidFill>
                  <a:prstClr val="black"/>
                </a:solidFill>
                <a:effectLst/>
                <a:uLnTx/>
                <a:uFillTx/>
                <a:latin typeface="Calibri"/>
                <a:ea typeface="+mn-ea"/>
                <a:cs typeface="Calibri"/>
              </a:rPr>
              <a:t>(ACL)</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11" name="object 11"/>
          <p:cNvSpPr/>
          <p:nvPr/>
        </p:nvSpPr>
        <p:spPr>
          <a:xfrm>
            <a:off x="681037" y="1614550"/>
            <a:ext cx="5306060" cy="1676400"/>
          </a:xfrm>
          <a:custGeom>
            <a:avLst/>
            <a:gdLst/>
            <a:ahLst/>
            <a:cxnLst/>
            <a:rect l="l" t="t" r="r" b="b"/>
            <a:pathLst>
              <a:path w="5306060" h="1676400">
                <a:moveTo>
                  <a:pt x="0" y="0"/>
                </a:moveTo>
                <a:lnTo>
                  <a:pt x="5025961" y="0"/>
                </a:lnTo>
                <a:lnTo>
                  <a:pt x="5071315" y="3653"/>
                </a:lnTo>
                <a:lnTo>
                  <a:pt x="5114334" y="14232"/>
                </a:lnTo>
                <a:lnTo>
                  <a:pt x="5154443" y="31162"/>
                </a:lnTo>
                <a:lnTo>
                  <a:pt x="5191069" y="53872"/>
                </a:lnTo>
                <a:lnTo>
                  <a:pt x="5223637" y="81788"/>
                </a:lnTo>
                <a:lnTo>
                  <a:pt x="5251571" y="114336"/>
                </a:lnTo>
                <a:lnTo>
                  <a:pt x="5274298" y="150945"/>
                </a:lnTo>
                <a:lnTo>
                  <a:pt x="5291243" y="191040"/>
                </a:lnTo>
                <a:lnTo>
                  <a:pt x="5301831" y="234049"/>
                </a:lnTo>
                <a:lnTo>
                  <a:pt x="5305488" y="279400"/>
                </a:lnTo>
                <a:lnTo>
                  <a:pt x="5305488" y="1676273"/>
                </a:lnTo>
                <a:lnTo>
                  <a:pt x="0" y="1676273"/>
                </a:lnTo>
                <a:lnTo>
                  <a:pt x="0" y="0"/>
                </a:lnTo>
                <a:close/>
              </a:path>
            </a:pathLst>
          </a:custGeom>
          <a:ln w="12700">
            <a:solidFill>
              <a:srgbClr val="1D9A7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txBox="1"/>
          <p:nvPr/>
        </p:nvSpPr>
        <p:spPr>
          <a:xfrm>
            <a:off x="758190" y="1605089"/>
            <a:ext cx="4750435" cy="1666239"/>
          </a:xfrm>
          <a:prstGeom prst="rect">
            <a:avLst/>
          </a:prstGeom>
        </p:spPr>
        <p:txBody>
          <a:bodyPr vert="horz" wrap="square" lIns="0" tIns="96520" rIns="0" bIns="0" rtlCol="0">
            <a:spAutoFit/>
          </a:bodyPr>
          <a:lstStyle/>
          <a:p>
            <a:pPr marL="298450" marR="0" lvl="0" indent="-285750" algn="l" defTabSz="914400" rtl="0" eaLnBrk="1" fontAlgn="auto" latinLnBrk="0" hangingPunct="1">
              <a:lnSpc>
                <a:spcPct val="100000"/>
              </a:lnSpc>
              <a:spcBef>
                <a:spcPts val="760"/>
              </a:spcBef>
              <a:spcAft>
                <a:spcPts val="0"/>
              </a:spcAft>
              <a:buClrTx/>
              <a:buSzTx/>
              <a:buFont typeface="MS UI Gothic"/>
              <a:buChar char="❑"/>
              <a:tabLst>
                <a:tab pos="297815" algn="l"/>
                <a:tab pos="298450" algn="l"/>
              </a:tabLst>
              <a:defRPr/>
            </a:pPr>
            <a:r>
              <a:rPr kumimoji="0" sz="1200" b="0" i="0" u="none" strike="noStrike" kern="1200" cap="none" spc="-15" normalizeH="0" baseline="0" noProof="0" dirty="0">
                <a:ln>
                  <a:noFill/>
                </a:ln>
                <a:solidFill>
                  <a:prstClr val="black"/>
                </a:solidFill>
                <a:effectLst/>
                <a:uLnTx/>
                <a:uFillTx/>
                <a:latin typeface="Calibri"/>
                <a:ea typeface="+mn-ea"/>
                <a:cs typeface="Calibri"/>
              </a:rPr>
              <a:t>S3 </a:t>
            </a:r>
            <a:r>
              <a:rPr kumimoji="0" sz="1200" b="0" i="0" u="none" strike="noStrike" kern="1200" cap="none" spc="0" normalizeH="0" baseline="0" noProof="0" dirty="0">
                <a:ln>
                  <a:noFill/>
                </a:ln>
                <a:solidFill>
                  <a:prstClr val="black"/>
                </a:solidFill>
                <a:effectLst/>
                <a:uLnTx/>
                <a:uFillTx/>
                <a:latin typeface="Calibri"/>
                <a:ea typeface="+mn-ea"/>
                <a:cs typeface="Calibri"/>
              </a:rPr>
              <a:t>is a global service </a:t>
            </a:r>
            <a:r>
              <a:rPr kumimoji="0" sz="1200" b="0" i="0" u="none" strike="noStrike" kern="1200" cap="none" spc="-15" normalizeH="0" baseline="0" noProof="0" dirty="0">
                <a:ln>
                  <a:noFill/>
                </a:ln>
                <a:solidFill>
                  <a:prstClr val="black"/>
                </a:solidFill>
                <a:effectLst/>
                <a:uLnTx/>
                <a:uFillTx/>
                <a:latin typeface="Calibri"/>
                <a:ea typeface="+mn-ea"/>
                <a:cs typeface="Calibri"/>
              </a:rPr>
              <a:t>with </a:t>
            </a:r>
            <a:r>
              <a:rPr kumimoji="0" sz="1200" b="0" i="0" u="none" strike="noStrike" kern="1200" cap="none" spc="-5" normalizeH="0" baseline="0" noProof="0" dirty="0">
                <a:ln>
                  <a:noFill/>
                </a:ln>
                <a:solidFill>
                  <a:prstClr val="black"/>
                </a:solidFill>
                <a:effectLst/>
                <a:uLnTx/>
                <a:uFillTx/>
                <a:latin typeface="Calibri"/>
                <a:ea typeface="+mn-ea"/>
                <a:cs typeface="Calibri"/>
              </a:rPr>
              <a:t>region-specific</a:t>
            </a:r>
            <a:r>
              <a:rPr kumimoji="0" sz="1200" b="0" i="0" u="none" strike="noStrike" kern="1200" cap="none" spc="5" normalizeH="0" baseline="0" noProof="0" dirty="0">
                <a:ln>
                  <a:noFill/>
                </a:ln>
                <a:solidFill>
                  <a:prstClr val="black"/>
                </a:solidFill>
                <a:effectLst/>
                <a:uLnTx/>
                <a:uFillTx/>
                <a:latin typeface="Calibri"/>
                <a:ea typeface="+mn-ea"/>
                <a:cs typeface="Calibri"/>
              </a:rPr>
              <a:t> </a:t>
            </a:r>
            <a:r>
              <a:rPr kumimoji="0" sz="1200" b="0" i="0" u="none" strike="noStrike" kern="1200" cap="none" spc="-20" normalizeH="0" baseline="0" noProof="0" dirty="0">
                <a:ln>
                  <a:noFill/>
                </a:ln>
                <a:solidFill>
                  <a:prstClr val="black"/>
                </a:solidFill>
                <a:effectLst/>
                <a:uLnTx/>
                <a:uFillTx/>
                <a:latin typeface="Calibri"/>
                <a:ea typeface="+mn-ea"/>
                <a:cs typeface="Calibri"/>
              </a:rPr>
              <a:t>buckets.</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298450" marR="0" lvl="0" indent="-285750" algn="l" defTabSz="914400" rtl="0" eaLnBrk="1" fontAlgn="auto" latinLnBrk="0" hangingPunct="1">
              <a:lnSpc>
                <a:spcPct val="100000"/>
              </a:lnSpc>
              <a:spcBef>
                <a:spcPts val="660"/>
              </a:spcBef>
              <a:spcAft>
                <a:spcPts val="0"/>
              </a:spcAft>
              <a:buClrTx/>
              <a:buSzTx/>
              <a:buFont typeface="MS UI Gothic"/>
              <a:buChar char="❑"/>
              <a:tabLst>
                <a:tab pos="297815" algn="l"/>
                <a:tab pos="298450" algn="l"/>
              </a:tabLst>
              <a:defRPr/>
            </a:pPr>
            <a:r>
              <a:rPr kumimoji="0" sz="1200" b="0" i="0" u="none" strike="noStrike" kern="1200" cap="none" spc="0" normalizeH="0" baseline="0" noProof="0" dirty="0">
                <a:ln>
                  <a:noFill/>
                </a:ln>
                <a:solidFill>
                  <a:prstClr val="black"/>
                </a:solidFill>
                <a:effectLst/>
                <a:uLnTx/>
                <a:uFillTx/>
                <a:latin typeface="Calibri"/>
                <a:ea typeface="+mn-ea"/>
                <a:cs typeface="Calibri"/>
              </a:rPr>
              <a:t>It is </a:t>
            </a:r>
            <a:r>
              <a:rPr kumimoji="0" sz="1200" b="0" i="0" u="none" strike="noStrike" kern="1200" cap="none" spc="15" normalizeH="0" baseline="0" noProof="0" dirty="0">
                <a:ln>
                  <a:noFill/>
                </a:ln>
                <a:solidFill>
                  <a:prstClr val="black"/>
                </a:solidFill>
                <a:effectLst/>
                <a:uLnTx/>
                <a:uFillTx/>
                <a:latin typeface="Calibri"/>
                <a:ea typeface="+mn-ea"/>
                <a:cs typeface="Calibri"/>
              </a:rPr>
              <a:t>also </a:t>
            </a:r>
            <a:r>
              <a:rPr kumimoji="0" sz="1200" b="0" i="0" u="none" strike="noStrike" kern="1200" cap="none" spc="-25" normalizeH="0" baseline="0" noProof="0" dirty="0">
                <a:ln>
                  <a:noFill/>
                </a:ln>
                <a:solidFill>
                  <a:prstClr val="black"/>
                </a:solidFill>
                <a:effectLst/>
                <a:uLnTx/>
                <a:uFillTx/>
                <a:latin typeface="Calibri"/>
                <a:ea typeface="+mn-ea"/>
                <a:cs typeface="Calibri"/>
              </a:rPr>
              <a:t>termed </a:t>
            </a:r>
            <a:r>
              <a:rPr kumimoji="0" sz="1200" b="0" i="0" u="none" strike="noStrike" kern="1200" cap="none" spc="0" normalizeH="0" baseline="0" noProof="0" dirty="0">
                <a:ln>
                  <a:noFill/>
                </a:ln>
                <a:solidFill>
                  <a:prstClr val="black"/>
                </a:solidFill>
                <a:effectLst/>
                <a:uLnTx/>
                <a:uFillTx/>
                <a:latin typeface="Calibri"/>
                <a:ea typeface="+mn-ea"/>
                <a:cs typeface="Calibri"/>
              </a:rPr>
              <a:t>a static </a:t>
            </a:r>
            <a:r>
              <a:rPr kumimoji="0" sz="1200" b="0" i="0" u="none" strike="noStrike" kern="1200" cap="none" spc="-5" normalizeH="0" baseline="0" noProof="0" dirty="0">
                <a:ln>
                  <a:noFill/>
                </a:ln>
                <a:solidFill>
                  <a:prstClr val="black"/>
                </a:solidFill>
                <a:effectLst/>
                <a:uLnTx/>
                <a:uFillTx/>
                <a:latin typeface="Calibri"/>
                <a:ea typeface="+mn-ea"/>
                <a:cs typeface="Calibri"/>
              </a:rPr>
              <a:t>website </a:t>
            </a:r>
            <a:r>
              <a:rPr kumimoji="0" sz="1200" b="0" i="0" u="none" strike="noStrike" kern="1200" cap="none" spc="-10" normalizeH="0" baseline="0" noProof="0" dirty="0">
                <a:ln>
                  <a:noFill/>
                </a:ln>
                <a:solidFill>
                  <a:prstClr val="black"/>
                </a:solidFill>
                <a:effectLst/>
                <a:uLnTx/>
                <a:uFillTx/>
                <a:latin typeface="Calibri"/>
                <a:ea typeface="+mn-ea"/>
                <a:cs typeface="Calibri"/>
              </a:rPr>
              <a:t>hosting</a:t>
            </a:r>
            <a:r>
              <a:rPr kumimoji="0" sz="1200" b="0" i="0" u="none" strike="noStrike" kern="1200" cap="none" spc="-45" normalizeH="0" baseline="0" noProof="0" dirty="0">
                <a:ln>
                  <a:noFill/>
                </a:ln>
                <a:solidFill>
                  <a:prstClr val="black"/>
                </a:solidFill>
                <a:effectLst/>
                <a:uLnTx/>
                <a:uFillTx/>
                <a:latin typeface="Calibri"/>
                <a:ea typeface="+mn-ea"/>
                <a:cs typeface="Calibri"/>
              </a:rPr>
              <a:t> </a:t>
            </a:r>
            <a:r>
              <a:rPr kumimoji="0" sz="1200" b="0" i="0" u="none" strike="noStrike" kern="1200" cap="none" spc="0" normalizeH="0" baseline="0" noProof="0" dirty="0">
                <a:ln>
                  <a:noFill/>
                </a:ln>
                <a:solidFill>
                  <a:prstClr val="black"/>
                </a:solidFill>
                <a:effectLst/>
                <a:uLnTx/>
                <a:uFillTx/>
                <a:latin typeface="Calibri"/>
                <a:ea typeface="+mn-ea"/>
                <a:cs typeface="Calibri"/>
              </a:rPr>
              <a:t>service.</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298450" marR="0" lvl="0" indent="-285750" algn="l" defTabSz="914400" rtl="0" eaLnBrk="1" fontAlgn="auto" latinLnBrk="0" hangingPunct="1">
              <a:lnSpc>
                <a:spcPct val="100000"/>
              </a:lnSpc>
              <a:spcBef>
                <a:spcPts val="740"/>
              </a:spcBef>
              <a:spcAft>
                <a:spcPts val="0"/>
              </a:spcAft>
              <a:buClrTx/>
              <a:buSzTx/>
              <a:buFont typeface="MS UI Gothic"/>
              <a:buChar char="❑"/>
              <a:tabLst>
                <a:tab pos="297815" algn="l"/>
                <a:tab pos="298450" algn="l"/>
              </a:tabLst>
              <a:defRPr/>
            </a:pPr>
            <a:r>
              <a:rPr kumimoji="0" sz="1200" b="0" i="0" u="none" strike="noStrike" kern="1200" cap="none" spc="0" normalizeH="0" baseline="0" noProof="0" dirty="0">
                <a:ln>
                  <a:noFill/>
                </a:ln>
                <a:solidFill>
                  <a:prstClr val="black"/>
                </a:solidFill>
                <a:effectLst/>
                <a:uLnTx/>
                <a:uFillTx/>
                <a:latin typeface="Calibri"/>
                <a:ea typeface="+mn-ea"/>
                <a:cs typeface="Calibri"/>
              </a:rPr>
              <a:t>It </a:t>
            </a:r>
            <a:r>
              <a:rPr kumimoji="0" sz="1200" b="0" i="0" u="none" strike="noStrike" kern="1200" cap="none" spc="-20" normalizeH="0" baseline="0" noProof="0" dirty="0">
                <a:ln>
                  <a:noFill/>
                </a:ln>
                <a:solidFill>
                  <a:prstClr val="black"/>
                </a:solidFill>
                <a:effectLst/>
                <a:uLnTx/>
                <a:uFillTx/>
                <a:latin typeface="Calibri"/>
                <a:ea typeface="+mn-ea"/>
                <a:cs typeface="Calibri"/>
              </a:rPr>
              <a:t>provides </a:t>
            </a:r>
            <a:r>
              <a:rPr kumimoji="0" sz="1200" b="0" i="0" u="none" strike="noStrike" kern="1200" cap="none" spc="-10" normalizeH="0" baseline="0" noProof="0" dirty="0">
                <a:ln>
                  <a:noFill/>
                </a:ln>
                <a:solidFill>
                  <a:prstClr val="black"/>
                </a:solidFill>
                <a:effectLst/>
                <a:uLnTx/>
                <a:uFillTx/>
                <a:latin typeface="Calibri"/>
                <a:ea typeface="+mn-ea"/>
                <a:cs typeface="Calibri"/>
              </a:rPr>
              <a:t>99.999999999% </a:t>
            </a:r>
            <a:r>
              <a:rPr kumimoji="0" sz="1200" b="0" i="0" u="none" strike="noStrike" kern="1200" cap="none" spc="-5" normalizeH="0" baseline="0" noProof="0" dirty="0">
                <a:ln>
                  <a:noFill/>
                </a:ln>
                <a:solidFill>
                  <a:prstClr val="black"/>
                </a:solidFill>
                <a:effectLst/>
                <a:uLnTx/>
                <a:uFillTx/>
                <a:latin typeface="Calibri"/>
                <a:ea typeface="+mn-ea"/>
                <a:cs typeface="Calibri"/>
              </a:rPr>
              <a:t>(11 </a:t>
            </a:r>
            <a:r>
              <a:rPr kumimoji="0" sz="1200" b="0" i="0" u="none" strike="noStrike" kern="1200" cap="none" spc="10" normalizeH="0" baseline="0" noProof="0" dirty="0">
                <a:ln>
                  <a:noFill/>
                </a:ln>
                <a:solidFill>
                  <a:prstClr val="black"/>
                </a:solidFill>
                <a:effectLst/>
                <a:uLnTx/>
                <a:uFillTx/>
                <a:latin typeface="Calibri"/>
                <a:ea typeface="+mn-ea"/>
                <a:cs typeface="Calibri"/>
              </a:rPr>
              <a:t>9's) </a:t>
            </a:r>
            <a:r>
              <a:rPr kumimoji="0" sz="1200" b="0" i="0" u="none" strike="noStrike" kern="1200" cap="none" spc="-20" normalizeH="0" baseline="0" noProof="0" dirty="0">
                <a:ln>
                  <a:noFill/>
                </a:ln>
                <a:solidFill>
                  <a:prstClr val="black"/>
                </a:solidFill>
                <a:effectLst/>
                <a:uLnTx/>
                <a:uFillTx/>
                <a:latin typeface="Calibri"/>
                <a:ea typeface="+mn-ea"/>
                <a:cs typeface="Calibri"/>
              </a:rPr>
              <a:t>of content</a:t>
            </a:r>
            <a:r>
              <a:rPr kumimoji="0" sz="1200" b="0" i="0" u="none" strike="noStrike" kern="1200" cap="none" spc="15" normalizeH="0" baseline="0" noProof="0" dirty="0">
                <a:ln>
                  <a:noFill/>
                </a:ln>
                <a:solidFill>
                  <a:prstClr val="black"/>
                </a:solidFill>
                <a:effectLst/>
                <a:uLnTx/>
                <a:uFillTx/>
                <a:latin typeface="Calibri"/>
                <a:ea typeface="+mn-ea"/>
                <a:cs typeface="Calibri"/>
              </a:rPr>
              <a:t> </a:t>
            </a:r>
            <a:r>
              <a:rPr kumimoji="0" sz="1200" b="0" i="0" u="none" strike="noStrike" kern="1200" cap="none" spc="-20" normalizeH="0" baseline="0" noProof="0" dirty="0">
                <a:ln>
                  <a:noFill/>
                </a:ln>
                <a:solidFill>
                  <a:prstClr val="black"/>
                </a:solidFill>
                <a:effectLst/>
                <a:uLnTx/>
                <a:uFillTx/>
                <a:latin typeface="Calibri"/>
                <a:ea typeface="+mn-ea"/>
                <a:cs typeface="Calibri"/>
              </a:rPr>
              <a:t>durability.</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298450" marR="0" lvl="0" indent="-285750" algn="l" defTabSz="914400" rtl="0" eaLnBrk="1" fontAlgn="auto" latinLnBrk="0" hangingPunct="1">
              <a:lnSpc>
                <a:spcPct val="100000"/>
              </a:lnSpc>
              <a:spcBef>
                <a:spcPts val="740"/>
              </a:spcBef>
              <a:spcAft>
                <a:spcPts val="0"/>
              </a:spcAft>
              <a:buClrTx/>
              <a:buSzTx/>
              <a:buFont typeface="MS UI Gothic"/>
              <a:buChar char="❑"/>
              <a:tabLst>
                <a:tab pos="297815" algn="l"/>
                <a:tab pos="298450" algn="l"/>
              </a:tabLst>
              <a:defRPr/>
            </a:pPr>
            <a:r>
              <a:rPr kumimoji="0" sz="1200" b="0" i="0" u="none" strike="noStrike" kern="1200" cap="none" spc="-15" normalizeH="0" baseline="0" noProof="0" dirty="0">
                <a:ln>
                  <a:noFill/>
                </a:ln>
                <a:solidFill>
                  <a:prstClr val="black"/>
                </a:solidFill>
                <a:effectLst/>
                <a:uLnTx/>
                <a:uFillTx/>
                <a:latin typeface="Calibri"/>
                <a:ea typeface="+mn-ea"/>
                <a:cs typeface="Calibri"/>
              </a:rPr>
              <a:t>S3 offers strong read-after-write </a:t>
            </a:r>
            <a:r>
              <a:rPr kumimoji="0" sz="1200" b="0" i="0" u="none" strike="noStrike" kern="1200" cap="none" spc="0" normalizeH="0" baseline="0" noProof="0" dirty="0">
                <a:ln>
                  <a:noFill/>
                </a:ln>
                <a:solidFill>
                  <a:prstClr val="black"/>
                </a:solidFill>
                <a:effectLst/>
                <a:uLnTx/>
                <a:uFillTx/>
                <a:latin typeface="Calibri"/>
                <a:ea typeface="+mn-ea"/>
                <a:cs typeface="Calibri"/>
              </a:rPr>
              <a:t>consistency </a:t>
            </a:r>
            <a:r>
              <a:rPr kumimoji="0" sz="1200" b="0" i="0" u="none" strike="noStrike" kern="1200" cap="none" spc="-10" normalizeH="0" baseline="0" noProof="0" dirty="0">
                <a:ln>
                  <a:noFill/>
                </a:ln>
                <a:solidFill>
                  <a:prstClr val="black"/>
                </a:solidFill>
                <a:effectLst/>
                <a:uLnTx/>
                <a:uFillTx/>
                <a:latin typeface="Calibri"/>
                <a:ea typeface="+mn-ea"/>
                <a:cs typeface="Calibri"/>
              </a:rPr>
              <a:t>for </a:t>
            </a:r>
            <a:r>
              <a:rPr kumimoji="0" sz="1200" b="0" i="0" u="none" strike="noStrike" kern="1200" cap="none" spc="-5" normalizeH="0" baseline="0" noProof="0" dirty="0">
                <a:ln>
                  <a:noFill/>
                </a:ln>
                <a:solidFill>
                  <a:prstClr val="black"/>
                </a:solidFill>
                <a:effectLst/>
                <a:uLnTx/>
                <a:uFillTx/>
                <a:latin typeface="Calibri"/>
                <a:ea typeface="+mn-ea"/>
                <a:cs typeface="Calibri"/>
              </a:rPr>
              <a:t>any</a:t>
            </a:r>
            <a:r>
              <a:rPr kumimoji="0" sz="1200" b="0" i="0" u="none" strike="noStrike" kern="1200" cap="none" spc="-120" normalizeH="0" baseline="0" noProof="0" dirty="0">
                <a:ln>
                  <a:noFill/>
                </a:ln>
                <a:solidFill>
                  <a:prstClr val="black"/>
                </a:solidFill>
                <a:effectLst/>
                <a:uLnTx/>
                <a:uFillTx/>
                <a:latin typeface="Calibri"/>
                <a:ea typeface="+mn-ea"/>
                <a:cs typeface="Calibri"/>
              </a:rPr>
              <a:t> </a:t>
            </a:r>
            <a:r>
              <a:rPr kumimoji="0" sz="1200" b="0" i="0" u="none" strike="noStrike" kern="1200" cap="none" spc="-15" normalizeH="0" baseline="0" noProof="0" dirty="0">
                <a:ln>
                  <a:noFill/>
                </a:ln>
                <a:solidFill>
                  <a:prstClr val="black"/>
                </a:solidFill>
                <a:effectLst/>
                <a:uLnTx/>
                <a:uFillTx/>
                <a:latin typeface="Calibri"/>
                <a:ea typeface="+mn-ea"/>
                <a:cs typeface="Calibri"/>
              </a:rPr>
              <a:t>object.</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298450" marR="0" lvl="0" indent="-285750" algn="l" defTabSz="914400" rtl="0" eaLnBrk="1" fontAlgn="auto" latinLnBrk="0" hangingPunct="1">
              <a:lnSpc>
                <a:spcPct val="100000"/>
              </a:lnSpc>
              <a:spcBef>
                <a:spcPts val="735"/>
              </a:spcBef>
              <a:spcAft>
                <a:spcPts val="0"/>
              </a:spcAft>
              <a:buClrTx/>
              <a:buSzTx/>
              <a:buFont typeface="MS UI Gothic"/>
              <a:buChar char="❑"/>
              <a:tabLst>
                <a:tab pos="297815" algn="l"/>
                <a:tab pos="298450" algn="l"/>
              </a:tabLst>
              <a:defRPr/>
            </a:pPr>
            <a:r>
              <a:rPr kumimoji="0" sz="1200" b="0" i="0" u="none" strike="noStrike" kern="1200" cap="none" spc="-5" normalizeH="0" baseline="0" noProof="0" dirty="0">
                <a:ln>
                  <a:noFill/>
                </a:ln>
                <a:solidFill>
                  <a:prstClr val="black"/>
                </a:solidFill>
                <a:effectLst/>
                <a:uLnTx/>
                <a:uFillTx/>
                <a:latin typeface="Calibri"/>
                <a:ea typeface="+mn-ea"/>
                <a:cs typeface="Calibri"/>
              </a:rPr>
              <a:t>Objects </a:t>
            </a:r>
            <a:r>
              <a:rPr kumimoji="0" sz="1200" b="0" i="0" u="none" strike="noStrike" kern="1200" cap="none" spc="5" normalizeH="0" baseline="0" noProof="0" dirty="0">
                <a:ln>
                  <a:noFill/>
                </a:ln>
                <a:solidFill>
                  <a:prstClr val="black"/>
                </a:solidFill>
                <a:effectLst/>
                <a:uLnTx/>
                <a:uFillTx/>
                <a:latin typeface="Calibri"/>
                <a:ea typeface="+mn-ea"/>
                <a:cs typeface="Calibri"/>
              </a:rPr>
              <a:t>(files) </a:t>
            </a:r>
            <a:r>
              <a:rPr kumimoji="0" sz="1200" b="0" i="0" u="none" strike="noStrike" kern="1200" cap="none" spc="-10" normalizeH="0" baseline="0" noProof="0" dirty="0">
                <a:ln>
                  <a:noFill/>
                </a:ln>
                <a:solidFill>
                  <a:prstClr val="black"/>
                </a:solidFill>
                <a:effectLst/>
                <a:uLnTx/>
                <a:uFillTx/>
                <a:latin typeface="Calibri"/>
                <a:ea typeface="+mn-ea"/>
                <a:cs typeface="Calibri"/>
              </a:rPr>
              <a:t>are stored </a:t>
            </a:r>
            <a:r>
              <a:rPr kumimoji="0" sz="1200" b="0" i="0" u="none" strike="noStrike" kern="1200" cap="none" spc="0" normalizeH="0" baseline="0" noProof="0" dirty="0">
                <a:ln>
                  <a:noFill/>
                </a:ln>
                <a:solidFill>
                  <a:prstClr val="black"/>
                </a:solidFill>
                <a:effectLst/>
                <a:uLnTx/>
                <a:uFillTx/>
                <a:latin typeface="Calibri"/>
                <a:ea typeface="+mn-ea"/>
                <a:cs typeface="Calibri"/>
              </a:rPr>
              <a:t>in a </a:t>
            </a:r>
            <a:r>
              <a:rPr kumimoji="0" sz="1200" b="0" i="0" u="none" strike="noStrike" kern="1200" cap="none" spc="-5" normalizeH="0" baseline="0" noProof="0" dirty="0">
                <a:ln>
                  <a:noFill/>
                </a:ln>
                <a:solidFill>
                  <a:prstClr val="black"/>
                </a:solidFill>
                <a:effectLst/>
                <a:uLnTx/>
                <a:uFillTx/>
                <a:latin typeface="Calibri"/>
                <a:ea typeface="+mn-ea"/>
                <a:cs typeface="Calibri"/>
              </a:rPr>
              <a:t>region-specific </a:t>
            </a:r>
            <a:r>
              <a:rPr kumimoji="0" sz="1200" b="0" i="0" u="none" strike="noStrike" kern="1200" cap="none" spc="-10" normalizeH="0" baseline="0" noProof="0" dirty="0">
                <a:ln>
                  <a:noFill/>
                </a:ln>
                <a:solidFill>
                  <a:prstClr val="black"/>
                </a:solidFill>
                <a:effectLst/>
                <a:uLnTx/>
                <a:uFillTx/>
                <a:latin typeface="Calibri"/>
                <a:ea typeface="+mn-ea"/>
                <a:cs typeface="Calibri"/>
              </a:rPr>
              <a:t>container </a:t>
            </a:r>
            <a:r>
              <a:rPr kumimoji="0" sz="1200" b="0" i="0" u="none" strike="noStrike" kern="1200" cap="none" spc="-25" normalizeH="0" baseline="0" noProof="0" dirty="0">
                <a:ln>
                  <a:noFill/>
                </a:ln>
                <a:solidFill>
                  <a:prstClr val="black"/>
                </a:solidFill>
                <a:effectLst/>
                <a:uLnTx/>
                <a:uFillTx/>
                <a:latin typeface="Calibri"/>
                <a:ea typeface="+mn-ea"/>
                <a:cs typeface="Calibri"/>
              </a:rPr>
              <a:t>known </a:t>
            </a:r>
            <a:r>
              <a:rPr kumimoji="0" sz="1200" b="0" i="0" u="none" strike="noStrike" kern="1200" cap="none" spc="0" normalizeH="0" baseline="0" noProof="0" dirty="0">
                <a:ln>
                  <a:noFill/>
                </a:ln>
                <a:solidFill>
                  <a:prstClr val="black"/>
                </a:solidFill>
                <a:effectLst/>
                <a:uLnTx/>
                <a:uFillTx/>
                <a:latin typeface="Calibri"/>
                <a:ea typeface="+mn-ea"/>
                <a:cs typeface="Calibri"/>
              </a:rPr>
              <a:t>as</a:t>
            </a:r>
            <a:r>
              <a:rPr kumimoji="0" sz="1200" b="0" i="0" u="none" strike="noStrike" kern="1200" cap="none" spc="-140" normalizeH="0" baseline="0" noProof="0" dirty="0">
                <a:ln>
                  <a:noFill/>
                </a:ln>
                <a:solidFill>
                  <a:prstClr val="black"/>
                </a:solidFill>
                <a:effectLst/>
                <a:uLnTx/>
                <a:uFillTx/>
                <a:latin typeface="Calibri"/>
                <a:ea typeface="+mn-ea"/>
                <a:cs typeface="Calibri"/>
              </a:rPr>
              <a:t> </a:t>
            </a:r>
            <a:r>
              <a:rPr kumimoji="0" sz="1200" b="0" i="0" u="none" strike="noStrike" kern="1200" cap="none" spc="-20" normalizeH="0" baseline="0" noProof="0" dirty="0">
                <a:ln>
                  <a:noFill/>
                </a:ln>
                <a:solidFill>
                  <a:prstClr val="black"/>
                </a:solidFill>
                <a:effectLst/>
                <a:uLnTx/>
                <a:uFillTx/>
                <a:latin typeface="Calibri"/>
                <a:ea typeface="+mn-ea"/>
                <a:cs typeface="Calibri"/>
              </a:rPr>
              <a:t>Bucket.</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298450" marR="0" lvl="0" indent="-285750" algn="l" defTabSz="914400" rtl="0" eaLnBrk="1" fontAlgn="auto" latinLnBrk="0" hangingPunct="1">
              <a:lnSpc>
                <a:spcPct val="100000"/>
              </a:lnSpc>
              <a:spcBef>
                <a:spcPts val="740"/>
              </a:spcBef>
              <a:spcAft>
                <a:spcPts val="0"/>
              </a:spcAft>
              <a:buClrTx/>
              <a:buSzTx/>
              <a:buFont typeface="MS UI Gothic"/>
              <a:buChar char="❑"/>
              <a:tabLst>
                <a:tab pos="297815" algn="l"/>
                <a:tab pos="298450" algn="l"/>
              </a:tabLst>
              <a:defRPr/>
            </a:pPr>
            <a:r>
              <a:rPr kumimoji="0" sz="1200" b="0" i="0" u="none" strike="noStrike" kern="1200" cap="none" spc="-5" normalizeH="0" baseline="0" noProof="0" dirty="0">
                <a:ln>
                  <a:noFill/>
                </a:ln>
                <a:solidFill>
                  <a:prstClr val="black"/>
                </a:solidFill>
                <a:effectLst/>
                <a:uLnTx/>
                <a:uFillTx/>
                <a:latin typeface="Calibri"/>
                <a:ea typeface="+mn-ea"/>
                <a:cs typeface="Calibri"/>
              </a:rPr>
              <a:t>Objects </a:t>
            </a:r>
            <a:r>
              <a:rPr kumimoji="0" sz="1200" b="0" i="0" u="none" strike="noStrike" kern="1200" cap="none" spc="-10" normalizeH="0" baseline="0" noProof="0" dirty="0">
                <a:ln>
                  <a:noFill/>
                </a:ln>
                <a:solidFill>
                  <a:prstClr val="black"/>
                </a:solidFill>
                <a:effectLst/>
                <a:uLnTx/>
                <a:uFillTx/>
                <a:latin typeface="Calibri"/>
                <a:ea typeface="+mn-ea"/>
                <a:cs typeface="Calibri"/>
              </a:rPr>
              <a:t>that are stored </a:t>
            </a:r>
            <a:r>
              <a:rPr kumimoji="0" sz="1200" b="0" i="0" u="none" strike="noStrike" kern="1200" cap="none" spc="5" normalizeH="0" baseline="0" noProof="0" dirty="0">
                <a:ln>
                  <a:noFill/>
                </a:ln>
                <a:solidFill>
                  <a:prstClr val="black"/>
                </a:solidFill>
                <a:effectLst/>
                <a:uLnTx/>
                <a:uFillTx/>
                <a:latin typeface="Calibri"/>
                <a:ea typeface="+mn-ea"/>
                <a:cs typeface="Calibri"/>
              </a:rPr>
              <a:t>can </a:t>
            </a:r>
            <a:r>
              <a:rPr kumimoji="0" sz="1200" b="0" i="0" u="none" strike="noStrike" kern="1200" cap="none" spc="-5" normalizeH="0" baseline="0" noProof="0" dirty="0">
                <a:ln>
                  <a:noFill/>
                </a:ln>
                <a:solidFill>
                  <a:prstClr val="black"/>
                </a:solidFill>
                <a:effectLst/>
                <a:uLnTx/>
                <a:uFillTx/>
                <a:latin typeface="Calibri"/>
                <a:ea typeface="+mn-ea"/>
                <a:cs typeface="Calibri"/>
              </a:rPr>
              <a:t>range </a:t>
            </a:r>
            <a:r>
              <a:rPr kumimoji="0" sz="1200" b="0" i="0" u="none" strike="noStrike" kern="1200" cap="none" spc="-20" normalizeH="0" baseline="0" noProof="0" dirty="0">
                <a:ln>
                  <a:noFill/>
                </a:ln>
                <a:solidFill>
                  <a:prstClr val="black"/>
                </a:solidFill>
                <a:effectLst/>
                <a:uLnTx/>
                <a:uFillTx/>
                <a:latin typeface="Calibri"/>
                <a:ea typeface="+mn-ea"/>
                <a:cs typeface="Calibri"/>
              </a:rPr>
              <a:t>from </a:t>
            </a:r>
            <a:r>
              <a:rPr kumimoji="0" sz="1200" b="0" i="0" u="none" strike="noStrike" kern="1200" cap="none" spc="0" normalizeH="0" baseline="0" noProof="0" dirty="0">
                <a:ln>
                  <a:noFill/>
                </a:ln>
                <a:solidFill>
                  <a:prstClr val="black"/>
                </a:solidFill>
                <a:effectLst/>
                <a:uLnTx/>
                <a:uFillTx/>
                <a:latin typeface="Calibri"/>
                <a:ea typeface="+mn-ea"/>
                <a:cs typeface="Calibri"/>
              </a:rPr>
              <a:t>0 </a:t>
            </a:r>
            <a:r>
              <a:rPr kumimoji="0" sz="1200" b="0" i="0" u="none" strike="noStrike" kern="1200" cap="none" spc="-15" normalizeH="0" baseline="0" noProof="0" dirty="0">
                <a:ln>
                  <a:noFill/>
                </a:ln>
                <a:solidFill>
                  <a:prstClr val="black"/>
                </a:solidFill>
                <a:effectLst/>
                <a:uLnTx/>
                <a:uFillTx/>
                <a:latin typeface="Calibri"/>
                <a:ea typeface="+mn-ea"/>
                <a:cs typeface="Calibri"/>
              </a:rPr>
              <a:t>bytes </a:t>
            </a:r>
            <a:r>
              <a:rPr kumimoji="0" sz="1200" b="0" i="0" u="none" strike="noStrike" kern="1200" cap="none" spc="0" normalizeH="0" baseline="0" noProof="0" dirty="0">
                <a:ln>
                  <a:noFill/>
                </a:ln>
                <a:solidFill>
                  <a:prstClr val="black"/>
                </a:solidFill>
                <a:effectLst/>
                <a:uLnTx/>
                <a:uFillTx/>
                <a:latin typeface="Calibri"/>
                <a:ea typeface="+mn-ea"/>
                <a:cs typeface="Calibri"/>
              </a:rPr>
              <a:t>-</a:t>
            </a:r>
            <a:r>
              <a:rPr kumimoji="0" sz="1200" b="0" i="0" u="none" strike="noStrike" kern="1200" cap="none" spc="-130" normalizeH="0" baseline="0" noProof="0" dirty="0">
                <a:ln>
                  <a:noFill/>
                </a:ln>
                <a:solidFill>
                  <a:prstClr val="black"/>
                </a:solidFill>
                <a:effectLst/>
                <a:uLnTx/>
                <a:uFillTx/>
                <a:latin typeface="Calibri"/>
                <a:ea typeface="+mn-ea"/>
                <a:cs typeface="Calibri"/>
              </a:rPr>
              <a:t> </a:t>
            </a:r>
            <a:r>
              <a:rPr kumimoji="0" sz="1200" b="0" i="0" u="none" strike="noStrike" kern="1200" cap="none" spc="0" normalizeH="0" baseline="0" noProof="0" dirty="0">
                <a:ln>
                  <a:noFill/>
                </a:ln>
                <a:solidFill>
                  <a:prstClr val="black"/>
                </a:solidFill>
                <a:effectLst/>
                <a:uLnTx/>
                <a:uFillTx/>
                <a:latin typeface="Calibri"/>
                <a:ea typeface="+mn-ea"/>
                <a:cs typeface="Calibri"/>
              </a:rPr>
              <a:t>5TB.</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13" name="object 13"/>
          <p:cNvSpPr/>
          <p:nvPr/>
        </p:nvSpPr>
        <p:spPr>
          <a:xfrm>
            <a:off x="681037" y="3376676"/>
            <a:ext cx="5305488" cy="3019361"/>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681037" y="3376676"/>
            <a:ext cx="5306060" cy="3019425"/>
          </a:xfrm>
          <a:custGeom>
            <a:avLst/>
            <a:gdLst/>
            <a:ahLst/>
            <a:cxnLst/>
            <a:rect l="l" t="t" r="r" b="b"/>
            <a:pathLst>
              <a:path w="5306060" h="3019425">
                <a:moveTo>
                  <a:pt x="0" y="503174"/>
                </a:moveTo>
                <a:lnTo>
                  <a:pt x="2303" y="454718"/>
                </a:lnTo>
                <a:lnTo>
                  <a:pt x="9074" y="407564"/>
                </a:lnTo>
                <a:lnTo>
                  <a:pt x="20100" y="361924"/>
                </a:lnTo>
                <a:lnTo>
                  <a:pt x="35172" y="318008"/>
                </a:lnTo>
                <a:lnTo>
                  <a:pt x="54078" y="276028"/>
                </a:lnTo>
                <a:lnTo>
                  <a:pt x="76607" y="236194"/>
                </a:lnTo>
                <a:lnTo>
                  <a:pt x="102548" y="198717"/>
                </a:lnTo>
                <a:lnTo>
                  <a:pt x="131691" y="163808"/>
                </a:lnTo>
                <a:lnTo>
                  <a:pt x="163825" y="131679"/>
                </a:lnTo>
                <a:lnTo>
                  <a:pt x="198738" y="102539"/>
                </a:lnTo>
                <a:lnTo>
                  <a:pt x="236220" y="76600"/>
                </a:lnTo>
                <a:lnTo>
                  <a:pt x="276060" y="54073"/>
                </a:lnTo>
                <a:lnTo>
                  <a:pt x="318048" y="35169"/>
                </a:lnTo>
                <a:lnTo>
                  <a:pt x="361971" y="20099"/>
                </a:lnTo>
                <a:lnTo>
                  <a:pt x="407620" y="9073"/>
                </a:lnTo>
                <a:lnTo>
                  <a:pt x="454783" y="2303"/>
                </a:lnTo>
                <a:lnTo>
                  <a:pt x="503250" y="0"/>
                </a:lnTo>
                <a:lnTo>
                  <a:pt x="4802187" y="0"/>
                </a:lnTo>
                <a:lnTo>
                  <a:pt x="4850644" y="2303"/>
                </a:lnTo>
                <a:lnTo>
                  <a:pt x="4897801" y="9073"/>
                </a:lnTo>
                <a:lnTo>
                  <a:pt x="4943447" y="20099"/>
                </a:lnTo>
                <a:lnTo>
                  <a:pt x="4987370" y="35169"/>
                </a:lnTo>
                <a:lnTo>
                  <a:pt x="5029359" y="54073"/>
                </a:lnTo>
                <a:lnTo>
                  <a:pt x="5069203" y="76600"/>
                </a:lnTo>
                <a:lnTo>
                  <a:pt x="5106690" y="102539"/>
                </a:lnTo>
                <a:lnTo>
                  <a:pt x="5141610" y="131679"/>
                </a:lnTo>
                <a:lnTo>
                  <a:pt x="5173751" y="163808"/>
                </a:lnTo>
                <a:lnTo>
                  <a:pt x="5202902" y="198717"/>
                </a:lnTo>
                <a:lnTo>
                  <a:pt x="5228851" y="236194"/>
                </a:lnTo>
                <a:lnTo>
                  <a:pt x="5251388" y="276028"/>
                </a:lnTo>
                <a:lnTo>
                  <a:pt x="5270300" y="318008"/>
                </a:lnTo>
                <a:lnTo>
                  <a:pt x="5285378" y="361924"/>
                </a:lnTo>
                <a:lnTo>
                  <a:pt x="5296409" y="407564"/>
                </a:lnTo>
                <a:lnTo>
                  <a:pt x="5303183" y="454718"/>
                </a:lnTo>
                <a:lnTo>
                  <a:pt x="5305488" y="503174"/>
                </a:lnTo>
                <a:lnTo>
                  <a:pt x="5305488" y="2516111"/>
                </a:lnTo>
                <a:lnTo>
                  <a:pt x="5303183" y="2564577"/>
                </a:lnTo>
                <a:lnTo>
                  <a:pt x="5296409" y="2611741"/>
                </a:lnTo>
                <a:lnTo>
                  <a:pt x="5285378" y="2657389"/>
                </a:lnTo>
                <a:lnTo>
                  <a:pt x="5270300" y="2701313"/>
                </a:lnTo>
                <a:lnTo>
                  <a:pt x="5251388" y="2743300"/>
                </a:lnTo>
                <a:lnTo>
                  <a:pt x="5228851" y="2783140"/>
                </a:lnTo>
                <a:lnTo>
                  <a:pt x="5202902" y="2820622"/>
                </a:lnTo>
                <a:lnTo>
                  <a:pt x="5173751" y="2855536"/>
                </a:lnTo>
                <a:lnTo>
                  <a:pt x="5141610" y="2887669"/>
                </a:lnTo>
                <a:lnTo>
                  <a:pt x="5106690" y="2916812"/>
                </a:lnTo>
                <a:lnTo>
                  <a:pt x="5069203" y="2942754"/>
                </a:lnTo>
                <a:lnTo>
                  <a:pt x="5029359" y="2965283"/>
                </a:lnTo>
                <a:lnTo>
                  <a:pt x="4987370" y="2984189"/>
                </a:lnTo>
                <a:lnTo>
                  <a:pt x="4943447" y="2999260"/>
                </a:lnTo>
                <a:lnTo>
                  <a:pt x="4897801" y="3010287"/>
                </a:lnTo>
                <a:lnTo>
                  <a:pt x="4850644" y="3017057"/>
                </a:lnTo>
                <a:lnTo>
                  <a:pt x="4802187" y="3019361"/>
                </a:lnTo>
                <a:lnTo>
                  <a:pt x="503250" y="3019361"/>
                </a:lnTo>
                <a:lnTo>
                  <a:pt x="454783" y="3017057"/>
                </a:lnTo>
                <a:lnTo>
                  <a:pt x="407620" y="3010287"/>
                </a:lnTo>
                <a:lnTo>
                  <a:pt x="361971" y="2999260"/>
                </a:lnTo>
                <a:lnTo>
                  <a:pt x="318048" y="2984189"/>
                </a:lnTo>
                <a:lnTo>
                  <a:pt x="276060" y="2965283"/>
                </a:lnTo>
                <a:lnTo>
                  <a:pt x="236220" y="2942754"/>
                </a:lnTo>
                <a:lnTo>
                  <a:pt x="198738" y="2916812"/>
                </a:lnTo>
                <a:lnTo>
                  <a:pt x="163825" y="2887669"/>
                </a:lnTo>
                <a:lnTo>
                  <a:pt x="131691" y="2855536"/>
                </a:lnTo>
                <a:lnTo>
                  <a:pt x="102548" y="2820622"/>
                </a:lnTo>
                <a:lnTo>
                  <a:pt x="76607" y="2783140"/>
                </a:lnTo>
                <a:lnTo>
                  <a:pt x="54078" y="2743300"/>
                </a:lnTo>
                <a:lnTo>
                  <a:pt x="35172" y="2701313"/>
                </a:lnTo>
                <a:lnTo>
                  <a:pt x="20100" y="2657389"/>
                </a:lnTo>
                <a:lnTo>
                  <a:pt x="9074" y="2611741"/>
                </a:lnTo>
                <a:lnTo>
                  <a:pt x="2303" y="2564577"/>
                </a:lnTo>
                <a:lnTo>
                  <a:pt x="0" y="2516111"/>
                </a:lnTo>
                <a:lnTo>
                  <a:pt x="0" y="503174"/>
                </a:lnTo>
                <a:close/>
              </a:path>
            </a:pathLst>
          </a:custGeom>
          <a:ln w="6349">
            <a:solidFill>
              <a:srgbClr val="36AEC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txBox="1"/>
          <p:nvPr/>
        </p:nvSpPr>
        <p:spPr>
          <a:xfrm>
            <a:off x="905510" y="3349434"/>
            <a:ext cx="4850765" cy="3039745"/>
          </a:xfrm>
          <a:prstGeom prst="rect">
            <a:avLst/>
          </a:prstGeom>
        </p:spPr>
        <p:txBody>
          <a:bodyPr vert="horz" wrap="square" lIns="0" tIns="96520" rIns="0" bIns="0" rtlCol="0">
            <a:spAutoFit/>
          </a:bodyPr>
          <a:lstStyle/>
          <a:p>
            <a:pPr marL="184150" marR="0" lvl="0" indent="-171450" algn="l" defTabSz="914400" rtl="0" eaLnBrk="1" fontAlgn="auto" latinLnBrk="0" hangingPunct="1">
              <a:lnSpc>
                <a:spcPct val="100000"/>
              </a:lnSpc>
              <a:spcBef>
                <a:spcPts val="760"/>
              </a:spcBef>
              <a:spcAft>
                <a:spcPts val="0"/>
              </a:spcAft>
              <a:buClrTx/>
              <a:buSzTx/>
              <a:buFont typeface="MS UI Gothic"/>
              <a:buChar char="▪"/>
              <a:tabLst>
                <a:tab pos="184785" algn="l"/>
              </a:tabLst>
              <a:defRPr/>
            </a:pPr>
            <a:r>
              <a:rPr kumimoji="0" sz="1200" b="0" i="0" u="none" strike="noStrike" kern="1200" cap="none" spc="0" normalizeH="0" baseline="0" noProof="0" dirty="0">
                <a:ln>
                  <a:noFill/>
                </a:ln>
                <a:solidFill>
                  <a:prstClr val="black"/>
                </a:solidFill>
                <a:effectLst/>
                <a:uLnTx/>
                <a:uFillTx/>
                <a:latin typeface="Calibri"/>
                <a:ea typeface="+mn-ea"/>
                <a:cs typeface="Calibri"/>
              </a:rPr>
              <a:t>It </a:t>
            </a:r>
            <a:r>
              <a:rPr kumimoji="0" sz="1200" b="0" i="0" u="none" strike="noStrike" kern="1200" cap="none" spc="-20" normalizeH="0" baseline="0" noProof="0" dirty="0">
                <a:ln>
                  <a:noFill/>
                </a:ln>
                <a:solidFill>
                  <a:prstClr val="black"/>
                </a:solidFill>
                <a:effectLst/>
                <a:uLnTx/>
                <a:uFillTx/>
                <a:latin typeface="Calibri"/>
                <a:ea typeface="+mn-ea"/>
                <a:cs typeface="Calibri"/>
              </a:rPr>
              <a:t>provides </a:t>
            </a:r>
            <a:r>
              <a:rPr kumimoji="0" sz="1200" b="0" i="0" u="none" strike="noStrike" kern="1200" cap="none" spc="-15" normalizeH="0" baseline="0" noProof="0" dirty="0">
                <a:ln>
                  <a:noFill/>
                </a:ln>
                <a:solidFill>
                  <a:prstClr val="black"/>
                </a:solidFill>
                <a:effectLst/>
                <a:uLnTx/>
                <a:uFillTx/>
                <a:latin typeface="Calibri"/>
                <a:ea typeface="+mn-ea"/>
                <a:cs typeface="Calibri"/>
              </a:rPr>
              <a:t>‘Multipart upload’ features that upload objects </a:t>
            </a:r>
            <a:r>
              <a:rPr kumimoji="0" sz="1200" b="0" i="0" u="none" strike="noStrike" kern="1200" cap="none" spc="0" normalizeH="0" baseline="0" noProof="0" dirty="0">
                <a:ln>
                  <a:noFill/>
                </a:ln>
                <a:solidFill>
                  <a:prstClr val="black"/>
                </a:solidFill>
                <a:effectLst/>
                <a:uLnTx/>
                <a:uFillTx/>
                <a:latin typeface="Calibri"/>
                <a:ea typeface="+mn-ea"/>
                <a:cs typeface="Calibri"/>
              </a:rPr>
              <a:t>in </a:t>
            </a:r>
            <a:r>
              <a:rPr kumimoji="0" sz="1200" b="0" i="0" u="none" strike="noStrike" kern="1200" cap="none" spc="-10" normalizeH="0" baseline="0" noProof="0" dirty="0">
                <a:ln>
                  <a:noFill/>
                </a:ln>
                <a:solidFill>
                  <a:prstClr val="black"/>
                </a:solidFill>
                <a:effectLst/>
                <a:uLnTx/>
                <a:uFillTx/>
                <a:latin typeface="Calibri"/>
                <a:ea typeface="+mn-ea"/>
                <a:cs typeface="Calibri"/>
              </a:rPr>
              <a:t>parts,</a:t>
            </a:r>
            <a:r>
              <a:rPr kumimoji="0" sz="1200" b="0" i="0" u="none" strike="noStrike" kern="1200" cap="none" spc="65" normalizeH="0" baseline="0" noProof="0" dirty="0">
                <a:ln>
                  <a:noFill/>
                </a:ln>
                <a:solidFill>
                  <a:prstClr val="black"/>
                </a:solidFill>
                <a:effectLst/>
                <a:uLnTx/>
                <a:uFillTx/>
                <a:latin typeface="Calibri"/>
                <a:ea typeface="+mn-ea"/>
                <a:cs typeface="Calibri"/>
              </a:rPr>
              <a:t> </a:t>
            </a:r>
            <a:r>
              <a:rPr kumimoji="0" sz="1200" b="0" i="0" u="none" strike="noStrike" kern="1200" cap="none" spc="0" normalizeH="0" baseline="0" noProof="0" dirty="0">
                <a:ln>
                  <a:noFill/>
                </a:ln>
                <a:solidFill>
                  <a:prstClr val="black"/>
                </a:solidFill>
                <a:effectLst/>
                <a:uLnTx/>
                <a:uFillTx/>
                <a:latin typeface="Calibri"/>
                <a:ea typeface="+mn-ea"/>
                <a:cs typeface="Calibri"/>
              </a:rPr>
              <a:t>suitable</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184150" marR="0" lvl="0" indent="0" algn="l" defTabSz="914400" rtl="0" eaLnBrk="1" fontAlgn="auto" latinLnBrk="0" hangingPunct="1">
              <a:lnSpc>
                <a:spcPct val="100000"/>
              </a:lnSpc>
              <a:spcBef>
                <a:spcPts val="660"/>
              </a:spcBef>
              <a:spcAft>
                <a:spcPts val="0"/>
              </a:spcAft>
              <a:buClrTx/>
              <a:buSzTx/>
              <a:buFontTx/>
              <a:buNone/>
              <a:tabLst/>
              <a:defRPr/>
            </a:pPr>
            <a:r>
              <a:rPr kumimoji="0" sz="1200" b="0" i="0" u="none" strike="noStrike" kern="1200" cap="none" spc="-15" normalizeH="0" baseline="0" noProof="0" dirty="0">
                <a:ln>
                  <a:noFill/>
                </a:ln>
                <a:solidFill>
                  <a:prstClr val="black"/>
                </a:solidFill>
                <a:effectLst/>
                <a:uLnTx/>
                <a:uFillTx/>
                <a:latin typeface="Calibri"/>
                <a:ea typeface="+mn-ea"/>
                <a:cs typeface="Calibri"/>
              </a:rPr>
              <a:t>for </a:t>
            </a:r>
            <a:r>
              <a:rPr kumimoji="0" sz="1200" b="0" i="0" u="none" strike="noStrike" kern="1200" cap="none" spc="-10" normalizeH="0" baseline="0" noProof="0" dirty="0">
                <a:ln>
                  <a:noFill/>
                </a:ln>
                <a:solidFill>
                  <a:prstClr val="black"/>
                </a:solidFill>
                <a:effectLst/>
                <a:uLnTx/>
                <a:uFillTx/>
                <a:latin typeface="Calibri"/>
                <a:ea typeface="+mn-ea"/>
                <a:cs typeface="Calibri"/>
              </a:rPr>
              <a:t>100 </a:t>
            </a:r>
            <a:r>
              <a:rPr kumimoji="0" sz="1200" b="0" i="0" u="none" strike="noStrike" kern="1200" cap="none" spc="-30" normalizeH="0" baseline="0" noProof="0" dirty="0">
                <a:ln>
                  <a:noFill/>
                </a:ln>
                <a:solidFill>
                  <a:prstClr val="black"/>
                </a:solidFill>
                <a:effectLst/>
                <a:uLnTx/>
                <a:uFillTx/>
                <a:latin typeface="Calibri"/>
                <a:ea typeface="+mn-ea"/>
                <a:cs typeface="Calibri"/>
              </a:rPr>
              <a:t>MB </a:t>
            </a:r>
            <a:r>
              <a:rPr kumimoji="0" sz="1200" b="0" i="0" u="none" strike="noStrike" kern="1200" cap="none" spc="-20" normalizeH="0" baseline="0" noProof="0" dirty="0">
                <a:ln>
                  <a:noFill/>
                </a:ln>
                <a:solidFill>
                  <a:prstClr val="black"/>
                </a:solidFill>
                <a:effectLst/>
                <a:uLnTx/>
                <a:uFillTx/>
                <a:latin typeface="Calibri"/>
                <a:ea typeface="+mn-ea"/>
                <a:cs typeface="Calibri"/>
              </a:rPr>
              <a:t>or </a:t>
            </a:r>
            <a:r>
              <a:rPr kumimoji="0" sz="1200" b="0" i="0" u="none" strike="noStrike" kern="1200" cap="none" spc="0" normalizeH="0" baseline="0" noProof="0" dirty="0">
                <a:ln>
                  <a:noFill/>
                </a:ln>
                <a:solidFill>
                  <a:prstClr val="black"/>
                </a:solidFill>
                <a:effectLst/>
                <a:uLnTx/>
                <a:uFillTx/>
                <a:latin typeface="Calibri"/>
                <a:ea typeface="+mn-ea"/>
                <a:cs typeface="Calibri"/>
              </a:rPr>
              <a:t>larger</a:t>
            </a:r>
            <a:r>
              <a:rPr kumimoji="0" sz="1200" b="0" i="0" u="none" strike="noStrike" kern="1200" cap="none" spc="-165" normalizeH="0" baseline="0" noProof="0" dirty="0">
                <a:ln>
                  <a:noFill/>
                </a:ln>
                <a:solidFill>
                  <a:prstClr val="black"/>
                </a:solidFill>
                <a:effectLst/>
                <a:uLnTx/>
                <a:uFillTx/>
                <a:latin typeface="Calibri"/>
                <a:ea typeface="+mn-ea"/>
                <a:cs typeface="Calibri"/>
              </a:rPr>
              <a:t> </a:t>
            </a:r>
            <a:r>
              <a:rPr kumimoji="0" sz="1200" b="0" i="0" u="none" strike="noStrike" kern="1200" cap="none" spc="-5" normalizeH="0" baseline="0" noProof="0" dirty="0">
                <a:ln>
                  <a:noFill/>
                </a:ln>
                <a:solidFill>
                  <a:prstClr val="black"/>
                </a:solidFill>
                <a:effectLst/>
                <a:uLnTx/>
                <a:uFillTx/>
                <a:latin typeface="Calibri"/>
                <a:ea typeface="+mn-ea"/>
                <a:cs typeface="Calibri"/>
              </a:rPr>
              <a:t>objects.</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184150" marR="0" lvl="0" indent="-171450" algn="l" defTabSz="914400" rtl="0" eaLnBrk="1" fontAlgn="auto" latinLnBrk="0" hangingPunct="1">
              <a:lnSpc>
                <a:spcPct val="100000"/>
              </a:lnSpc>
              <a:spcBef>
                <a:spcPts val="740"/>
              </a:spcBef>
              <a:spcAft>
                <a:spcPts val="0"/>
              </a:spcAft>
              <a:buClrTx/>
              <a:buSzTx/>
              <a:buFont typeface="MS UI Gothic"/>
              <a:buChar char="▪"/>
              <a:tabLst>
                <a:tab pos="184785" algn="l"/>
              </a:tabLst>
              <a:defRPr/>
            </a:pPr>
            <a:r>
              <a:rPr kumimoji="0" sz="1200" b="0" i="0" u="none" strike="noStrike" kern="1200" cap="none" spc="0" normalizeH="0" baseline="0" noProof="0" dirty="0">
                <a:ln>
                  <a:noFill/>
                </a:ln>
                <a:solidFill>
                  <a:prstClr val="black"/>
                </a:solidFill>
                <a:effectLst/>
                <a:uLnTx/>
                <a:uFillTx/>
                <a:latin typeface="Calibri"/>
                <a:ea typeface="+mn-ea"/>
                <a:cs typeface="Calibri"/>
              </a:rPr>
              <a:t>It </a:t>
            </a:r>
            <a:r>
              <a:rPr kumimoji="0" sz="1200" b="0" i="0" u="none" strike="noStrike" kern="1200" cap="none" spc="-15" normalizeH="0" baseline="0" noProof="0" dirty="0">
                <a:ln>
                  <a:noFill/>
                </a:ln>
                <a:solidFill>
                  <a:prstClr val="black"/>
                </a:solidFill>
                <a:effectLst/>
                <a:uLnTx/>
                <a:uFillTx/>
                <a:latin typeface="Calibri"/>
                <a:ea typeface="+mn-ea"/>
                <a:cs typeface="Calibri"/>
              </a:rPr>
              <a:t>offers to </a:t>
            </a:r>
            <a:r>
              <a:rPr kumimoji="0" sz="1200" b="0" i="0" u="none" strike="noStrike" kern="1200" cap="none" spc="-10" normalizeH="0" baseline="0" noProof="0" dirty="0">
                <a:ln>
                  <a:noFill/>
                </a:ln>
                <a:solidFill>
                  <a:prstClr val="black"/>
                </a:solidFill>
                <a:effectLst/>
                <a:uLnTx/>
                <a:uFillTx/>
                <a:latin typeface="Calibri"/>
                <a:ea typeface="+mn-ea"/>
                <a:cs typeface="Calibri"/>
              </a:rPr>
              <a:t>choose </a:t>
            </a:r>
            <a:r>
              <a:rPr kumimoji="0" sz="1200" b="0" i="0" u="none" strike="noStrike" kern="1200" cap="none" spc="-15" normalizeH="0" baseline="0" noProof="0" dirty="0">
                <a:ln>
                  <a:noFill/>
                </a:ln>
                <a:solidFill>
                  <a:prstClr val="black"/>
                </a:solidFill>
                <a:effectLst/>
                <a:uLnTx/>
                <a:uFillTx/>
                <a:latin typeface="Calibri"/>
                <a:ea typeface="+mn-ea"/>
                <a:cs typeface="Calibri"/>
              </a:rPr>
              <a:t>‘Versioning </a:t>
            </a:r>
            <a:r>
              <a:rPr kumimoji="0" sz="1200" b="0" i="0" u="none" strike="noStrike" kern="1200" cap="none" spc="0" normalizeH="0" baseline="0" noProof="0" dirty="0">
                <a:ln>
                  <a:noFill/>
                </a:ln>
                <a:solidFill>
                  <a:prstClr val="black"/>
                </a:solidFill>
                <a:effectLst/>
                <a:uLnTx/>
                <a:uFillTx/>
                <a:latin typeface="Calibri"/>
                <a:ea typeface="+mn-ea"/>
                <a:cs typeface="Calibri"/>
              </a:rPr>
              <a:t>’ </a:t>
            </a:r>
            <a:r>
              <a:rPr kumimoji="0" sz="1200" b="0" i="0" u="none" strike="noStrike" kern="1200" cap="none" spc="-15" normalizeH="0" baseline="0" noProof="0" dirty="0">
                <a:ln>
                  <a:noFill/>
                </a:ln>
                <a:solidFill>
                  <a:prstClr val="black"/>
                </a:solidFill>
                <a:effectLst/>
                <a:uLnTx/>
                <a:uFillTx/>
                <a:latin typeface="Calibri"/>
                <a:ea typeface="+mn-ea"/>
                <a:cs typeface="Calibri"/>
              </a:rPr>
              <a:t>features to </a:t>
            </a:r>
            <a:r>
              <a:rPr kumimoji="0" sz="1200" b="0" i="0" u="none" strike="noStrike" kern="1200" cap="none" spc="-10" normalizeH="0" baseline="0" noProof="0" dirty="0">
                <a:ln>
                  <a:noFill/>
                </a:ln>
                <a:solidFill>
                  <a:prstClr val="black"/>
                </a:solidFill>
                <a:effectLst/>
                <a:uLnTx/>
                <a:uFillTx/>
                <a:latin typeface="Calibri"/>
                <a:ea typeface="+mn-ea"/>
                <a:cs typeface="Calibri"/>
              </a:rPr>
              <a:t>retain </a:t>
            </a:r>
            <a:r>
              <a:rPr kumimoji="0" sz="1200" b="0" i="0" u="none" strike="noStrike" kern="1200" cap="none" spc="-15" normalizeH="0" baseline="0" noProof="0" dirty="0">
                <a:ln>
                  <a:noFill/>
                </a:ln>
                <a:solidFill>
                  <a:prstClr val="black"/>
                </a:solidFill>
                <a:effectLst/>
                <a:uLnTx/>
                <a:uFillTx/>
                <a:latin typeface="Calibri"/>
                <a:ea typeface="+mn-ea"/>
                <a:cs typeface="Calibri"/>
              </a:rPr>
              <a:t>multiple </a:t>
            </a:r>
            <a:r>
              <a:rPr kumimoji="0" sz="1200" b="0" i="0" u="none" strike="noStrike" kern="1200" cap="none" spc="-10" normalizeH="0" baseline="0" noProof="0" dirty="0">
                <a:ln>
                  <a:noFill/>
                </a:ln>
                <a:solidFill>
                  <a:prstClr val="black"/>
                </a:solidFill>
                <a:effectLst/>
                <a:uLnTx/>
                <a:uFillTx/>
                <a:latin typeface="Calibri"/>
                <a:ea typeface="+mn-ea"/>
                <a:cs typeface="Calibri"/>
              </a:rPr>
              <a:t>versions</a:t>
            </a:r>
            <a:r>
              <a:rPr kumimoji="0" sz="1200" b="0" i="0" u="none" strike="noStrike" kern="1200" cap="none" spc="50" normalizeH="0" baseline="0" noProof="0" dirty="0">
                <a:ln>
                  <a:noFill/>
                </a:ln>
                <a:solidFill>
                  <a:prstClr val="black"/>
                </a:solidFill>
                <a:effectLst/>
                <a:uLnTx/>
                <a:uFillTx/>
                <a:latin typeface="Calibri"/>
                <a:ea typeface="+mn-ea"/>
                <a:cs typeface="Calibri"/>
              </a:rPr>
              <a:t> </a:t>
            </a:r>
            <a:r>
              <a:rPr kumimoji="0" sz="1200" b="0" i="0" u="none" strike="noStrike" kern="1200" cap="none" spc="-20" normalizeH="0" baseline="0" noProof="0" dirty="0">
                <a:ln>
                  <a:noFill/>
                </a:ln>
                <a:solidFill>
                  <a:prstClr val="black"/>
                </a:solidFill>
                <a:effectLst/>
                <a:uLnTx/>
                <a:uFillTx/>
                <a:latin typeface="Calibri"/>
                <a:ea typeface="+mn-ea"/>
                <a:cs typeface="Calibri"/>
              </a:rPr>
              <a:t>of</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184150" marR="0" lvl="0" indent="0" algn="l" defTabSz="914400" rtl="0" eaLnBrk="1" fontAlgn="auto" latinLnBrk="0" hangingPunct="1">
              <a:lnSpc>
                <a:spcPct val="100000"/>
              </a:lnSpc>
              <a:spcBef>
                <a:spcPts val="735"/>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Calibri"/>
                <a:ea typeface="+mn-ea"/>
                <a:cs typeface="Calibri"/>
              </a:rPr>
              <a:t>objects, </a:t>
            </a:r>
            <a:r>
              <a:rPr kumimoji="0" sz="1200" b="0" i="0" u="none" strike="noStrike" kern="1200" cap="none" spc="-15" normalizeH="0" baseline="0" noProof="0" dirty="0">
                <a:ln>
                  <a:noFill/>
                </a:ln>
                <a:solidFill>
                  <a:prstClr val="black"/>
                </a:solidFill>
                <a:effectLst/>
                <a:uLnTx/>
                <a:uFillTx/>
                <a:latin typeface="Calibri"/>
                <a:ea typeface="+mn-ea"/>
                <a:cs typeface="Calibri"/>
              </a:rPr>
              <a:t>must </a:t>
            </a:r>
            <a:r>
              <a:rPr kumimoji="0" sz="1200" b="0" i="0" u="none" strike="noStrike" kern="1200" cap="none" spc="-5" normalizeH="0" baseline="0" noProof="0" dirty="0">
                <a:ln>
                  <a:noFill/>
                </a:ln>
                <a:solidFill>
                  <a:prstClr val="black"/>
                </a:solidFill>
                <a:effectLst/>
                <a:uLnTx/>
                <a:uFillTx/>
                <a:latin typeface="Calibri"/>
                <a:ea typeface="+mn-ea"/>
                <a:cs typeface="Calibri"/>
              </a:rPr>
              <a:t>enable </a:t>
            </a:r>
            <a:r>
              <a:rPr kumimoji="0" sz="1200" b="0" i="0" u="none" strike="noStrike" kern="1200" cap="none" spc="-10" normalizeH="0" baseline="0" noProof="0" dirty="0">
                <a:ln>
                  <a:noFill/>
                </a:ln>
                <a:solidFill>
                  <a:prstClr val="black"/>
                </a:solidFill>
                <a:effectLst/>
                <a:uLnTx/>
                <a:uFillTx/>
                <a:latin typeface="Calibri"/>
                <a:ea typeface="+mn-ea"/>
                <a:cs typeface="Calibri"/>
              </a:rPr>
              <a:t>versioning </a:t>
            </a:r>
            <a:r>
              <a:rPr kumimoji="0" sz="1200" b="0" i="0" u="none" strike="noStrike" kern="1200" cap="none" spc="0" normalizeH="0" baseline="0" noProof="0" dirty="0">
                <a:ln>
                  <a:noFill/>
                </a:ln>
                <a:solidFill>
                  <a:prstClr val="black"/>
                </a:solidFill>
                <a:effectLst/>
                <a:uLnTx/>
                <a:uFillTx/>
                <a:latin typeface="Calibri"/>
                <a:ea typeface="+mn-ea"/>
                <a:cs typeface="Calibri"/>
              </a:rPr>
              <a:t>at </a:t>
            </a:r>
            <a:r>
              <a:rPr kumimoji="0" sz="1200" b="0" i="0" u="none" strike="noStrike" kern="1200" cap="none" spc="-25" normalizeH="0" baseline="0" noProof="0" dirty="0">
                <a:ln>
                  <a:noFill/>
                </a:ln>
                <a:solidFill>
                  <a:prstClr val="black"/>
                </a:solidFill>
                <a:effectLst/>
                <a:uLnTx/>
                <a:uFillTx/>
                <a:latin typeface="Calibri"/>
                <a:ea typeface="+mn-ea"/>
                <a:cs typeface="Calibri"/>
              </a:rPr>
              <a:t>both </a:t>
            </a:r>
            <a:r>
              <a:rPr kumimoji="0" sz="1200" b="0" i="0" u="none" strike="noStrike" kern="1200" cap="none" spc="-10" normalizeH="0" baseline="0" noProof="0" dirty="0">
                <a:ln>
                  <a:noFill/>
                </a:ln>
                <a:solidFill>
                  <a:prstClr val="black"/>
                </a:solidFill>
                <a:effectLst/>
                <a:uLnTx/>
                <a:uFillTx/>
                <a:latin typeface="Calibri"/>
                <a:ea typeface="+mn-ea"/>
                <a:cs typeface="Calibri"/>
              </a:rPr>
              <a:t>source and</a:t>
            </a:r>
            <a:r>
              <a:rPr kumimoji="0" sz="1200" b="0" i="0" u="none" strike="noStrike" kern="1200" cap="none" spc="-45" normalizeH="0" baseline="0" noProof="0" dirty="0">
                <a:ln>
                  <a:noFill/>
                </a:ln>
                <a:solidFill>
                  <a:prstClr val="black"/>
                </a:solidFill>
                <a:effectLst/>
                <a:uLnTx/>
                <a:uFillTx/>
                <a:latin typeface="Calibri"/>
                <a:ea typeface="+mn-ea"/>
                <a:cs typeface="Calibri"/>
              </a:rPr>
              <a:t> </a:t>
            </a:r>
            <a:r>
              <a:rPr kumimoji="0" sz="1200" b="0" i="0" u="none" strike="noStrike" kern="1200" cap="none" spc="-10" normalizeH="0" baseline="0" noProof="0" dirty="0">
                <a:ln>
                  <a:noFill/>
                </a:ln>
                <a:solidFill>
                  <a:prstClr val="black"/>
                </a:solidFill>
                <a:effectLst/>
                <a:uLnTx/>
                <a:uFillTx/>
                <a:latin typeface="Calibri"/>
                <a:ea typeface="+mn-ea"/>
                <a:cs typeface="Calibri"/>
              </a:rPr>
              <a:t>destination.</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184150" marR="5080" lvl="0" indent="-171450" algn="l" defTabSz="914400" rtl="0" eaLnBrk="1" fontAlgn="auto" latinLnBrk="0" hangingPunct="1">
              <a:lnSpc>
                <a:spcPct val="148600"/>
              </a:lnSpc>
              <a:spcBef>
                <a:spcPts val="45"/>
              </a:spcBef>
              <a:spcAft>
                <a:spcPts val="0"/>
              </a:spcAft>
              <a:buClrTx/>
              <a:buSzTx/>
              <a:buFont typeface="MS UI Gothic"/>
              <a:buChar char="▪"/>
              <a:tabLst>
                <a:tab pos="184785" algn="l"/>
              </a:tabLst>
              <a:defRPr/>
            </a:pPr>
            <a:r>
              <a:rPr kumimoji="0" sz="1200" b="0" i="0" u="none" strike="noStrike" kern="1200" cap="none" spc="-25" normalizeH="0" baseline="0" noProof="0" dirty="0">
                <a:ln>
                  <a:noFill/>
                </a:ln>
                <a:solidFill>
                  <a:prstClr val="black"/>
                </a:solidFill>
                <a:effectLst/>
                <a:uLnTx/>
                <a:uFillTx/>
                <a:latin typeface="Calibri"/>
                <a:ea typeface="+mn-ea"/>
                <a:cs typeface="Calibri"/>
              </a:rPr>
              <a:t>Amazon </a:t>
            </a:r>
            <a:r>
              <a:rPr kumimoji="0" sz="1200" b="0" i="0" u="none" strike="noStrike" kern="1200" cap="none" spc="-15" normalizeH="0" baseline="0" noProof="0" dirty="0">
                <a:ln>
                  <a:noFill/>
                </a:ln>
                <a:solidFill>
                  <a:prstClr val="black"/>
                </a:solidFill>
                <a:effectLst/>
                <a:uLnTx/>
                <a:uFillTx/>
                <a:latin typeface="Calibri"/>
                <a:ea typeface="+mn-ea"/>
                <a:cs typeface="Calibri"/>
              </a:rPr>
              <a:t>S3 </a:t>
            </a:r>
            <a:r>
              <a:rPr kumimoji="0" sz="1200" b="0" i="0" u="none" strike="noStrike" kern="1200" cap="none" spc="-10" normalizeH="0" baseline="0" noProof="0" dirty="0">
                <a:ln>
                  <a:noFill/>
                </a:ln>
                <a:solidFill>
                  <a:prstClr val="black"/>
                </a:solidFill>
                <a:effectLst/>
                <a:uLnTx/>
                <a:uFillTx/>
                <a:latin typeface="Calibri"/>
                <a:ea typeface="+mn-ea"/>
                <a:cs typeface="Calibri"/>
              </a:rPr>
              <a:t>Transfer </a:t>
            </a:r>
            <a:r>
              <a:rPr kumimoji="0" sz="1200" b="0" i="0" u="none" strike="noStrike" kern="1200" cap="none" spc="-5" normalizeH="0" baseline="0" noProof="0" dirty="0">
                <a:ln>
                  <a:noFill/>
                </a:ln>
                <a:solidFill>
                  <a:prstClr val="black"/>
                </a:solidFill>
                <a:effectLst/>
                <a:uLnTx/>
                <a:uFillTx/>
                <a:latin typeface="Calibri"/>
                <a:ea typeface="+mn-ea"/>
                <a:cs typeface="Calibri"/>
              </a:rPr>
              <a:t>Acceleration allows </a:t>
            </a:r>
            <a:r>
              <a:rPr kumimoji="0" sz="1200" b="0" i="0" u="none" strike="noStrike" kern="1200" cap="none" spc="10" normalizeH="0" baseline="0" noProof="0" dirty="0">
                <a:ln>
                  <a:noFill/>
                </a:ln>
                <a:solidFill>
                  <a:prstClr val="black"/>
                </a:solidFill>
                <a:effectLst/>
                <a:uLnTx/>
                <a:uFillTx/>
                <a:latin typeface="Calibri"/>
                <a:ea typeface="+mn-ea"/>
                <a:cs typeface="Calibri"/>
              </a:rPr>
              <a:t>fast </a:t>
            </a:r>
            <a:r>
              <a:rPr kumimoji="0" sz="1200" b="0" i="0" u="none" strike="noStrike" kern="1200" cap="none" spc="-10" normalizeH="0" baseline="0" noProof="0" dirty="0">
                <a:ln>
                  <a:noFill/>
                </a:ln>
                <a:solidFill>
                  <a:prstClr val="black"/>
                </a:solidFill>
                <a:effectLst/>
                <a:uLnTx/>
                <a:uFillTx/>
                <a:latin typeface="Calibri"/>
                <a:ea typeface="+mn-ea"/>
                <a:cs typeface="Calibri"/>
              </a:rPr>
              <a:t>and </a:t>
            </a:r>
            <a:r>
              <a:rPr kumimoji="0" sz="1200" b="0" i="0" u="none" strike="noStrike" kern="1200" cap="none" spc="-5" normalizeH="0" baseline="0" noProof="0" dirty="0">
                <a:ln>
                  <a:noFill/>
                </a:ln>
                <a:solidFill>
                  <a:prstClr val="black"/>
                </a:solidFill>
                <a:effectLst/>
                <a:uLnTx/>
                <a:uFillTx/>
                <a:latin typeface="Calibri"/>
                <a:ea typeface="+mn-ea"/>
                <a:cs typeface="Calibri"/>
              </a:rPr>
              <a:t>secure </a:t>
            </a:r>
            <a:r>
              <a:rPr kumimoji="0" sz="1200" b="0" i="0" u="none" strike="noStrike" kern="1200" cap="none" spc="-10" normalizeH="0" baseline="0" noProof="0" dirty="0">
                <a:ln>
                  <a:noFill/>
                </a:ln>
                <a:solidFill>
                  <a:prstClr val="black"/>
                </a:solidFill>
                <a:effectLst/>
                <a:uLnTx/>
                <a:uFillTx/>
                <a:latin typeface="Calibri"/>
                <a:ea typeface="+mn-ea"/>
                <a:cs typeface="Calibri"/>
              </a:rPr>
              <a:t>transfer </a:t>
            </a:r>
            <a:r>
              <a:rPr kumimoji="0" sz="1200" b="0" i="0" u="none" strike="noStrike" kern="1200" cap="none" spc="-20" normalizeH="0" baseline="0" noProof="0" dirty="0">
                <a:ln>
                  <a:noFill/>
                </a:ln>
                <a:solidFill>
                  <a:prstClr val="black"/>
                </a:solidFill>
                <a:effectLst/>
                <a:uLnTx/>
                <a:uFillTx/>
                <a:latin typeface="Calibri"/>
                <a:ea typeface="+mn-ea"/>
                <a:cs typeface="Calibri"/>
              </a:rPr>
              <a:t>of </a:t>
            </a:r>
            <a:r>
              <a:rPr kumimoji="0" sz="1200" b="0" i="0" u="none" strike="noStrike" kern="1200" cap="none" spc="-15" normalizeH="0" baseline="0" noProof="0" dirty="0">
                <a:ln>
                  <a:noFill/>
                </a:ln>
                <a:solidFill>
                  <a:prstClr val="black"/>
                </a:solidFill>
                <a:effectLst/>
                <a:uLnTx/>
                <a:uFillTx/>
                <a:latin typeface="Calibri"/>
                <a:ea typeface="+mn-ea"/>
                <a:cs typeface="Calibri"/>
              </a:rPr>
              <a:t>objects  over long </a:t>
            </a:r>
            <a:r>
              <a:rPr kumimoji="0" sz="1200" b="0" i="0" u="none" strike="noStrike" kern="1200" cap="none" spc="-5" normalizeH="0" baseline="0" noProof="0" dirty="0">
                <a:ln>
                  <a:noFill/>
                </a:ln>
                <a:solidFill>
                  <a:prstClr val="black"/>
                </a:solidFill>
                <a:effectLst/>
                <a:uLnTx/>
                <a:uFillTx/>
                <a:latin typeface="Calibri"/>
                <a:ea typeface="+mn-ea"/>
                <a:cs typeface="Calibri"/>
              </a:rPr>
              <a:t>distances </a:t>
            </a:r>
            <a:r>
              <a:rPr kumimoji="0" sz="1200" b="0" i="0" u="none" strike="noStrike" kern="1200" cap="none" spc="-15" normalizeH="0" baseline="0" noProof="0" dirty="0">
                <a:ln>
                  <a:noFill/>
                </a:ln>
                <a:solidFill>
                  <a:prstClr val="black"/>
                </a:solidFill>
                <a:effectLst/>
                <a:uLnTx/>
                <a:uFillTx/>
                <a:latin typeface="Calibri"/>
                <a:ea typeface="+mn-ea"/>
                <a:cs typeface="Calibri"/>
              </a:rPr>
              <a:t>with </a:t>
            </a:r>
            <a:r>
              <a:rPr kumimoji="0" sz="1200" b="0" i="0" u="none" strike="noStrike" kern="1200" cap="none" spc="-25" normalizeH="0" baseline="0" noProof="0" dirty="0">
                <a:ln>
                  <a:noFill/>
                </a:ln>
                <a:solidFill>
                  <a:prstClr val="black"/>
                </a:solidFill>
                <a:effectLst/>
                <a:uLnTx/>
                <a:uFillTx/>
                <a:latin typeface="Calibri"/>
                <a:ea typeface="+mn-ea"/>
                <a:cs typeface="Calibri"/>
              </a:rPr>
              <a:t>minimum </a:t>
            </a:r>
            <a:r>
              <a:rPr kumimoji="0" sz="1200" b="0" i="0" u="none" strike="noStrike" kern="1200" cap="none" spc="-5" normalizeH="0" baseline="0" noProof="0" dirty="0">
                <a:ln>
                  <a:noFill/>
                </a:ln>
                <a:solidFill>
                  <a:prstClr val="black"/>
                </a:solidFill>
                <a:effectLst/>
                <a:uLnTx/>
                <a:uFillTx/>
                <a:latin typeface="Calibri"/>
                <a:ea typeface="+mn-ea"/>
                <a:cs typeface="Calibri"/>
              </a:rPr>
              <a:t>latency using </a:t>
            </a:r>
            <a:r>
              <a:rPr kumimoji="0" sz="1200" b="0" i="0" u="none" strike="noStrike" kern="1200" cap="none" spc="-25" normalizeH="0" baseline="0" noProof="0" dirty="0">
                <a:ln>
                  <a:noFill/>
                </a:ln>
                <a:solidFill>
                  <a:prstClr val="black"/>
                </a:solidFill>
                <a:effectLst/>
                <a:uLnTx/>
                <a:uFillTx/>
                <a:latin typeface="Calibri"/>
                <a:ea typeface="+mn-ea"/>
                <a:cs typeface="Calibri"/>
              </a:rPr>
              <a:t>Amazon CloudFront’s </a:t>
            </a:r>
            <a:r>
              <a:rPr kumimoji="0" sz="1200" b="0" i="0" u="none" strike="noStrike" kern="1200" cap="none" spc="-5" normalizeH="0" baseline="0" noProof="0" dirty="0">
                <a:ln>
                  <a:noFill/>
                </a:ln>
                <a:solidFill>
                  <a:prstClr val="black"/>
                </a:solidFill>
                <a:effectLst/>
                <a:uLnTx/>
                <a:uFillTx/>
                <a:latin typeface="Calibri"/>
                <a:ea typeface="+mn-ea"/>
                <a:cs typeface="Calibri"/>
              </a:rPr>
              <a:t>Edge  Locations.</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184150" marR="163830" lvl="0" indent="-171450" algn="l" defTabSz="914400" rtl="0" eaLnBrk="1" fontAlgn="auto" latinLnBrk="0" hangingPunct="1">
              <a:lnSpc>
                <a:spcPct val="151200"/>
              </a:lnSpc>
              <a:spcBef>
                <a:spcPts val="0"/>
              </a:spcBef>
              <a:spcAft>
                <a:spcPts val="0"/>
              </a:spcAft>
              <a:buClrTx/>
              <a:buSzTx/>
              <a:buFont typeface="MS UI Gothic"/>
              <a:buChar char="▪"/>
              <a:tabLst>
                <a:tab pos="184785" algn="l"/>
              </a:tabLst>
              <a:defRPr/>
            </a:pPr>
            <a:r>
              <a:rPr kumimoji="0" sz="1200" b="0" i="0" u="none" strike="noStrike" kern="1200" cap="none" spc="-25" normalizeH="0" baseline="0" noProof="0" dirty="0">
                <a:ln>
                  <a:noFill/>
                </a:ln>
                <a:solidFill>
                  <a:prstClr val="black"/>
                </a:solidFill>
                <a:effectLst/>
                <a:uLnTx/>
                <a:uFillTx/>
                <a:latin typeface="Calibri"/>
                <a:ea typeface="+mn-ea"/>
                <a:cs typeface="Calibri"/>
              </a:rPr>
              <a:t>Amazon </a:t>
            </a:r>
            <a:r>
              <a:rPr kumimoji="0" sz="1200" b="0" i="0" u="none" strike="noStrike" kern="1200" cap="none" spc="-15" normalizeH="0" baseline="0" noProof="0" dirty="0">
                <a:ln>
                  <a:noFill/>
                </a:ln>
                <a:solidFill>
                  <a:prstClr val="black"/>
                </a:solidFill>
                <a:effectLst/>
                <a:uLnTx/>
                <a:uFillTx/>
                <a:latin typeface="Calibri"/>
                <a:ea typeface="+mn-ea"/>
                <a:cs typeface="Calibri"/>
              </a:rPr>
              <a:t>S3 </a:t>
            </a:r>
            <a:r>
              <a:rPr kumimoji="0" sz="1200" b="0" i="0" u="none" strike="noStrike" kern="1200" cap="none" spc="0" normalizeH="0" baseline="0" noProof="0" dirty="0">
                <a:ln>
                  <a:noFill/>
                </a:ln>
                <a:solidFill>
                  <a:prstClr val="black"/>
                </a:solidFill>
                <a:effectLst/>
                <a:uLnTx/>
                <a:uFillTx/>
                <a:latin typeface="Calibri"/>
                <a:ea typeface="+mn-ea"/>
                <a:cs typeface="Calibri"/>
              </a:rPr>
              <a:t>uses </a:t>
            </a:r>
            <a:r>
              <a:rPr kumimoji="0" sz="1200" b="0" i="0" u="none" strike="noStrike" kern="1200" cap="none" spc="10" normalizeH="0" baseline="0" noProof="0" dirty="0">
                <a:ln>
                  <a:noFill/>
                </a:ln>
                <a:solidFill>
                  <a:prstClr val="black"/>
                </a:solidFill>
                <a:effectLst/>
                <a:uLnTx/>
                <a:uFillTx/>
                <a:latin typeface="Calibri"/>
                <a:ea typeface="+mn-ea"/>
                <a:cs typeface="Calibri"/>
              </a:rPr>
              <a:t>access </a:t>
            </a:r>
            <a:r>
              <a:rPr kumimoji="0" sz="1200" b="0" i="0" u="none" strike="noStrike" kern="1200" cap="none" spc="-25" normalizeH="0" baseline="0" noProof="0" dirty="0">
                <a:ln>
                  <a:noFill/>
                </a:ln>
                <a:solidFill>
                  <a:prstClr val="black"/>
                </a:solidFill>
                <a:effectLst/>
                <a:uLnTx/>
                <a:uFillTx/>
                <a:latin typeface="Calibri"/>
                <a:ea typeface="+mn-ea"/>
                <a:cs typeface="Calibri"/>
              </a:rPr>
              <a:t>control </a:t>
            </a:r>
            <a:r>
              <a:rPr kumimoji="0" sz="1200" b="0" i="0" u="none" strike="noStrike" kern="1200" cap="none" spc="5" normalizeH="0" baseline="0" noProof="0" dirty="0">
                <a:ln>
                  <a:noFill/>
                </a:ln>
                <a:solidFill>
                  <a:prstClr val="black"/>
                </a:solidFill>
                <a:effectLst/>
                <a:uLnTx/>
                <a:uFillTx/>
                <a:latin typeface="Calibri"/>
                <a:ea typeface="+mn-ea"/>
                <a:cs typeface="Calibri"/>
              </a:rPr>
              <a:t>lists </a:t>
            </a:r>
            <a:r>
              <a:rPr kumimoji="0" sz="1200" b="0" i="0" u="none" strike="noStrike" kern="1200" cap="none" spc="0" normalizeH="0" baseline="0" noProof="0" dirty="0">
                <a:ln>
                  <a:noFill/>
                </a:ln>
                <a:solidFill>
                  <a:prstClr val="black"/>
                </a:solidFill>
                <a:effectLst/>
                <a:uLnTx/>
                <a:uFillTx/>
                <a:latin typeface="Calibri"/>
                <a:ea typeface="+mn-ea"/>
                <a:cs typeface="Calibri"/>
              </a:rPr>
              <a:t>(ACL) </a:t>
            </a:r>
            <a:r>
              <a:rPr kumimoji="0" sz="1200" b="0" i="0" u="none" strike="noStrike" kern="1200" cap="none" spc="-15" normalizeH="0" baseline="0" noProof="0" dirty="0">
                <a:ln>
                  <a:noFill/>
                </a:ln>
                <a:solidFill>
                  <a:prstClr val="black"/>
                </a:solidFill>
                <a:effectLst/>
                <a:uLnTx/>
                <a:uFillTx/>
                <a:latin typeface="Calibri"/>
                <a:ea typeface="+mn-ea"/>
                <a:cs typeface="Calibri"/>
              </a:rPr>
              <a:t>to </a:t>
            </a:r>
            <a:r>
              <a:rPr kumimoji="0" sz="1200" b="0" i="0" u="none" strike="noStrike" kern="1200" cap="none" spc="-25" normalizeH="0" baseline="0" noProof="0" dirty="0">
                <a:ln>
                  <a:noFill/>
                </a:ln>
                <a:solidFill>
                  <a:prstClr val="black"/>
                </a:solidFill>
                <a:effectLst/>
                <a:uLnTx/>
                <a:uFillTx/>
                <a:latin typeface="Calibri"/>
                <a:ea typeface="+mn-ea"/>
                <a:cs typeface="Calibri"/>
              </a:rPr>
              <a:t>control </a:t>
            </a:r>
            <a:r>
              <a:rPr kumimoji="0" sz="1200" b="0" i="0" u="none" strike="noStrike" kern="1200" cap="none" spc="10" normalizeH="0" baseline="0" noProof="0" dirty="0">
                <a:ln>
                  <a:noFill/>
                </a:ln>
                <a:solidFill>
                  <a:prstClr val="black"/>
                </a:solidFill>
                <a:effectLst/>
                <a:uLnTx/>
                <a:uFillTx/>
                <a:latin typeface="Calibri"/>
                <a:ea typeface="+mn-ea"/>
                <a:cs typeface="Calibri"/>
              </a:rPr>
              <a:t>access </a:t>
            </a:r>
            <a:r>
              <a:rPr kumimoji="0" sz="1200" b="0" i="0" u="none" strike="noStrike" kern="1200" cap="none" spc="-15" normalizeH="0" baseline="0" noProof="0" dirty="0">
                <a:ln>
                  <a:noFill/>
                </a:ln>
                <a:solidFill>
                  <a:prstClr val="black"/>
                </a:solidFill>
                <a:effectLst/>
                <a:uLnTx/>
                <a:uFillTx/>
                <a:latin typeface="Calibri"/>
                <a:ea typeface="+mn-ea"/>
                <a:cs typeface="Calibri"/>
              </a:rPr>
              <a:t>to </a:t>
            </a:r>
            <a:r>
              <a:rPr kumimoji="0" sz="1200" b="0" i="0" u="none" strike="noStrike" kern="1200" cap="none" spc="-25" normalizeH="0" baseline="0" noProof="0" dirty="0">
                <a:ln>
                  <a:noFill/>
                </a:ln>
                <a:solidFill>
                  <a:prstClr val="black"/>
                </a:solidFill>
                <a:effectLst/>
                <a:uLnTx/>
                <a:uFillTx/>
                <a:latin typeface="Calibri"/>
                <a:ea typeface="+mn-ea"/>
                <a:cs typeface="Calibri"/>
              </a:rPr>
              <a:t>the </a:t>
            </a:r>
            <a:r>
              <a:rPr kumimoji="0" sz="1200" b="0" i="0" u="none" strike="noStrike" kern="1200" cap="none" spc="-15" normalizeH="0" baseline="0" noProof="0" dirty="0">
                <a:ln>
                  <a:noFill/>
                </a:ln>
                <a:solidFill>
                  <a:prstClr val="black"/>
                </a:solidFill>
                <a:effectLst/>
                <a:uLnTx/>
                <a:uFillTx/>
                <a:latin typeface="Calibri"/>
                <a:ea typeface="+mn-ea"/>
                <a:cs typeface="Calibri"/>
              </a:rPr>
              <a:t>objects  </a:t>
            </a:r>
            <a:r>
              <a:rPr kumimoji="0" sz="1200" b="0" i="0" u="none" strike="noStrike" kern="1200" cap="none" spc="-10" normalizeH="0" baseline="0" noProof="0" dirty="0">
                <a:ln>
                  <a:noFill/>
                </a:ln>
                <a:solidFill>
                  <a:prstClr val="black"/>
                </a:solidFill>
                <a:effectLst/>
                <a:uLnTx/>
                <a:uFillTx/>
                <a:latin typeface="Calibri"/>
                <a:ea typeface="+mn-ea"/>
                <a:cs typeface="Calibri"/>
              </a:rPr>
              <a:t>and </a:t>
            </a:r>
            <a:r>
              <a:rPr kumimoji="0" sz="1200" b="0" i="0" u="none" strike="noStrike" kern="1200" cap="none" spc="-20" normalizeH="0" baseline="0" noProof="0" dirty="0">
                <a:ln>
                  <a:noFill/>
                </a:ln>
                <a:solidFill>
                  <a:prstClr val="black"/>
                </a:solidFill>
                <a:effectLst/>
                <a:uLnTx/>
                <a:uFillTx/>
                <a:latin typeface="Calibri"/>
                <a:ea typeface="+mn-ea"/>
                <a:cs typeface="Calibri"/>
              </a:rPr>
              <a:t>buckets.</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184150" marR="208915" lvl="0" indent="-171450" algn="l" defTabSz="914400" rtl="0" eaLnBrk="1" fontAlgn="auto" latinLnBrk="0" hangingPunct="1">
              <a:lnSpc>
                <a:spcPct val="151200"/>
              </a:lnSpc>
              <a:spcBef>
                <a:spcPts val="0"/>
              </a:spcBef>
              <a:spcAft>
                <a:spcPts val="0"/>
              </a:spcAft>
              <a:buClrTx/>
              <a:buSzTx/>
              <a:buFont typeface="MS UI Gothic"/>
              <a:buChar char="▪"/>
              <a:tabLst>
                <a:tab pos="184785" algn="l"/>
              </a:tabLst>
              <a:defRPr/>
            </a:pPr>
            <a:r>
              <a:rPr kumimoji="0" sz="1200" b="0" i="0" u="none" strike="noStrike" kern="1200" cap="none" spc="-25" normalizeH="0" baseline="0" noProof="0" dirty="0">
                <a:ln>
                  <a:noFill/>
                </a:ln>
                <a:solidFill>
                  <a:prstClr val="black"/>
                </a:solidFill>
                <a:effectLst/>
                <a:uLnTx/>
                <a:uFillTx/>
                <a:latin typeface="Calibri"/>
                <a:ea typeface="+mn-ea"/>
                <a:cs typeface="Calibri"/>
              </a:rPr>
              <a:t>Amazon </a:t>
            </a:r>
            <a:r>
              <a:rPr kumimoji="0" sz="1200" b="0" i="0" u="none" strike="noStrike" kern="1200" cap="none" spc="-15" normalizeH="0" baseline="0" noProof="0" dirty="0">
                <a:ln>
                  <a:noFill/>
                </a:ln>
                <a:solidFill>
                  <a:prstClr val="black"/>
                </a:solidFill>
                <a:effectLst/>
                <a:uLnTx/>
                <a:uFillTx/>
                <a:latin typeface="Calibri"/>
                <a:ea typeface="+mn-ea"/>
                <a:cs typeface="Calibri"/>
              </a:rPr>
              <a:t>S3 </a:t>
            </a:r>
            <a:r>
              <a:rPr kumimoji="0" sz="1200" b="0" i="0" u="none" strike="noStrike" kern="1200" cap="none" spc="-20" normalizeH="0" baseline="0" noProof="0" dirty="0">
                <a:ln>
                  <a:noFill/>
                </a:ln>
                <a:solidFill>
                  <a:prstClr val="black"/>
                </a:solidFill>
                <a:effectLst/>
                <a:uLnTx/>
                <a:uFillTx/>
                <a:latin typeface="Calibri"/>
                <a:ea typeface="+mn-ea"/>
                <a:cs typeface="Calibri"/>
              </a:rPr>
              <a:t>provides </a:t>
            </a:r>
            <a:r>
              <a:rPr kumimoji="0" sz="1200" b="0" i="0" u="none" strike="noStrike" kern="1200" cap="none" spc="-5" normalizeH="0" baseline="0" noProof="0" dirty="0">
                <a:ln>
                  <a:noFill/>
                </a:ln>
                <a:solidFill>
                  <a:prstClr val="black"/>
                </a:solidFill>
                <a:effectLst/>
                <a:uLnTx/>
                <a:uFillTx/>
                <a:latin typeface="Calibri"/>
                <a:ea typeface="+mn-ea"/>
                <a:cs typeface="Calibri"/>
              </a:rPr>
              <a:t>Cross-Account </a:t>
            </a:r>
            <a:r>
              <a:rPr kumimoji="0" sz="1200" b="0" i="0" u="none" strike="noStrike" kern="1200" cap="none" spc="5" normalizeH="0" baseline="0" noProof="0" dirty="0">
                <a:ln>
                  <a:noFill/>
                </a:ln>
                <a:solidFill>
                  <a:prstClr val="black"/>
                </a:solidFill>
                <a:effectLst/>
                <a:uLnTx/>
                <a:uFillTx/>
                <a:latin typeface="Calibri"/>
                <a:ea typeface="+mn-ea"/>
                <a:cs typeface="Calibri"/>
              </a:rPr>
              <a:t>access </a:t>
            </a:r>
            <a:r>
              <a:rPr kumimoji="0" sz="1200" b="0" i="0" u="none" strike="noStrike" kern="1200" cap="none" spc="-15" normalizeH="0" baseline="0" noProof="0" dirty="0">
                <a:ln>
                  <a:noFill/>
                </a:ln>
                <a:solidFill>
                  <a:prstClr val="black"/>
                </a:solidFill>
                <a:effectLst/>
                <a:uLnTx/>
                <a:uFillTx/>
                <a:latin typeface="Calibri"/>
                <a:ea typeface="+mn-ea"/>
                <a:cs typeface="Calibri"/>
              </a:rPr>
              <a:t>to </a:t>
            </a:r>
            <a:r>
              <a:rPr kumimoji="0" sz="1200" b="0" i="0" u="none" strike="noStrike" kern="1200" cap="none" spc="-25" normalizeH="0" baseline="0" noProof="0" dirty="0">
                <a:ln>
                  <a:noFill/>
                </a:ln>
                <a:solidFill>
                  <a:prstClr val="black"/>
                </a:solidFill>
                <a:effectLst/>
                <a:uLnTx/>
                <a:uFillTx/>
                <a:latin typeface="Calibri"/>
                <a:ea typeface="+mn-ea"/>
                <a:cs typeface="Calibri"/>
              </a:rPr>
              <a:t>the </a:t>
            </a:r>
            <a:r>
              <a:rPr kumimoji="0" sz="1200" b="0" i="0" u="none" strike="noStrike" kern="1200" cap="none" spc="-15" normalizeH="0" baseline="0" noProof="0" dirty="0">
                <a:ln>
                  <a:noFill/>
                </a:ln>
                <a:solidFill>
                  <a:prstClr val="black"/>
                </a:solidFill>
                <a:effectLst/>
                <a:uLnTx/>
                <a:uFillTx/>
                <a:latin typeface="Calibri"/>
                <a:ea typeface="+mn-ea"/>
                <a:cs typeface="Calibri"/>
              </a:rPr>
              <a:t>objects </a:t>
            </a:r>
            <a:r>
              <a:rPr kumimoji="0" sz="1200" b="0" i="0" u="none" strike="noStrike" kern="1200" cap="none" spc="-10" normalizeH="0" baseline="0" noProof="0" dirty="0">
                <a:ln>
                  <a:noFill/>
                </a:ln>
                <a:solidFill>
                  <a:prstClr val="black"/>
                </a:solidFill>
                <a:effectLst/>
                <a:uLnTx/>
                <a:uFillTx/>
                <a:latin typeface="Calibri"/>
                <a:ea typeface="+mn-ea"/>
                <a:cs typeface="Calibri"/>
              </a:rPr>
              <a:t>and </a:t>
            </a:r>
            <a:r>
              <a:rPr kumimoji="0" sz="1200" b="0" i="0" u="none" strike="noStrike" kern="1200" cap="none" spc="-30" normalizeH="0" baseline="0" noProof="0" dirty="0">
                <a:ln>
                  <a:noFill/>
                </a:ln>
                <a:solidFill>
                  <a:prstClr val="black"/>
                </a:solidFill>
                <a:effectLst/>
                <a:uLnTx/>
                <a:uFillTx/>
                <a:latin typeface="Calibri"/>
                <a:ea typeface="+mn-ea"/>
                <a:cs typeface="Calibri"/>
              </a:rPr>
              <a:t>buckets </a:t>
            </a:r>
            <a:r>
              <a:rPr kumimoji="0" sz="1200" b="0" i="0" u="none" strike="noStrike" kern="1200" cap="none" spc="-20" normalizeH="0" baseline="0" noProof="0" dirty="0">
                <a:ln>
                  <a:noFill/>
                </a:ln>
                <a:solidFill>
                  <a:prstClr val="black"/>
                </a:solidFill>
                <a:effectLst/>
                <a:uLnTx/>
                <a:uFillTx/>
                <a:latin typeface="Calibri"/>
                <a:ea typeface="+mn-ea"/>
                <a:cs typeface="Calibri"/>
              </a:rPr>
              <a:t>by  </a:t>
            </a:r>
            <a:r>
              <a:rPr kumimoji="0" sz="1200" b="0" i="0" u="none" strike="noStrike" kern="1200" cap="none" spc="0" normalizeH="0" baseline="0" noProof="0" dirty="0">
                <a:ln>
                  <a:noFill/>
                </a:ln>
                <a:solidFill>
                  <a:prstClr val="black"/>
                </a:solidFill>
                <a:effectLst/>
                <a:uLnTx/>
                <a:uFillTx/>
                <a:latin typeface="Calibri"/>
                <a:ea typeface="+mn-ea"/>
                <a:cs typeface="Calibri"/>
              </a:rPr>
              <a:t>assuming a </a:t>
            </a:r>
            <a:r>
              <a:rPr kumimoji="0" sz="1200" b="0" i="0" u="none" strike="noStrike" kern="1200" cap="none" spc="-20" normalizeH="0" baseline="0" noProof="0" dirty="0">
                <a:ln>
                  <a:noFill/>
                </a:ln>
                <a:solidFill>
                  <a:prstClr val="black"/>
                </a:solidFill>
                <a:effectLst/>
                <a:uLnTx/>
                <a:uFillTx/>
                <a:latin typeface="Calibri"/>
                <a:ea typeface="+mn-ea"/>
                <a:cs typeface="Calibri"/>
              </a:rPr>
              <a:t>role </a:t>
            </a:r>
            <a:r>
              <a:rPr kumimoji="0" sz="1200" b="0" i="0" u="none" strike="noStrike" kern="1200" cap="none" spc="-15" normalizeH="0" baseline="0" noProof="0" dirty="0">
                <a:ln>
                  <a:noFill/>
                </a:ln>
                <a:solidFill>
                  <a:prstClr val="black"/>
                </a:solidFill>
                <a:effectLst/>
                <a:uLnTx/>
                <a:uFillTx/>
                <a:latin typeface="Calibri"/>
                <a:ea typeface="+mn-ea"/>
                <a:cs typeface="Calibri"/>
              </a:rPr>
              <a:t>with </a:t>
            </a:r>
            <a:r>
              <a:rPr kumimoji="0" sz="1200" b="0" i="0" u="none" strike="noStrike" kern="1200" cap="none" spc="0" normalizeH="0" baseline="0" noProof="0" dirty="0">
                <a:ln>
                  <a:noFill/>
                </a:ln>
                <a:solidFill>
                  <a:prstClr val="black"/>
                </a:solidFill>
                <a:effectLst/>
                <a:uLnTx/>
                <a:uFillTx/>
                <a:latin typeface="Calibri"/>
                <a:ea typeface="+mn-ea"/>
                <a:cs typeface="Calibri"/>
              </a:rPr>
              <a:t>specified</a:t>
            </a:r>
            <a:r>
              <a:rPr kumimoji="0" sz="1200" b="0" i="0" u="none" strike="noStrike" kern="1200" cap="none" spc="15" normalizeH="0" baseline="0" noProof="0" dirty="0">
                <a:ln>
                  <a:noFill/>
                </a:ln>
                <a:solidFill>
                  <a:prstClr val="black"/>
                </a:solidFill>
                <a:effectLst/>
                <a:uLnTx/>
                <a:uFillTx/>
                <a:latin typeface="Calibri"/>
                <a:ea typeface="+mn-ea"/>
                <a:cs typeface="Calibri"/>
              </a:rPr>
              <a:t> </a:t>
            </a:r>
            <a:r>
              <a:rPr kumimoji="0" sz="1200" b="0" i="0" u="none" strike="noStrike" kern="1200" cap="none" spc="0" normalizeH="0" baseline="0" noProof="0" dirty="0">
                <a:ln>
                  <a:noFill/>
                </a:ln>
                <a:solidFill>
                  <a:prstClr val="black"/>
                </a:solidFill>
                <a:effectLst/>
                <a:uLnTx/>
                <a:uFillTx/>
                <a:latin typeface="Calibri"/>
                <a:ea typeface="+mn-ea"/>
                <a:cs typeface="Calibri"/>
              </a:rPr>
              <a:t>privileges.</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16" name="object 16"/>
          <p:cNvSpPr/>
          <p:nvPr/>
        </p:nvSpPr>
        <p:spPr>
          <a:xfrm>
            <a:off x="6205601" y="2786126"/>
            <a:ext cx="5314950" cy="2495550"/>
          </a:xfrm>
          <a:custGeom>
            <a:avLst/>
            <a:gdLst/>
            <a:ahLst/>
            <a:cxnLst/>
            <a:rect l="l" t="t" r="r" b="b"/>
            <a:pathLst>
              <a:path w="5314950" h="2495550">
                <a:moveTo>
                  <a:pt x="0" y="0"/>
                </a:moveTo>
                <a:lnTo>
                  <a:pt x="4898898" y="0"/>
                </a:lnTo>
                <a:lnTo>
                  <a:pt x="4947411" y="2797"/>
                </a:lnTo>
                <a:lnTo>
                  <a:pt x="4994283" y="10983"/>
                </a:lnTo>
                <a:lnTo>
                  <a:pt x="5039200" y="24244"/>
                </a:lnTo>
                <a:lnTo>
                  <a:pt x="5081851" y="42269"/>
                </a:lnTo>
                <a:lnTo>
                  <a:pt x="5121922" y="64746"/>
                </a:lnTo>
                <a:lnTo>
                  <a:pt x="5159102" y="91363"/>
                </a:lnTo>
                <a:lnTo>
                  <a:pt x="5193077" y="121808"/>
                </a:lnTo>
                <a:lnTo>
                  <a:pt x="5223536" y="155770"/>
                </a:lnTo>
                <a:lnTo>
                  <a:pt x="5250166" y="192937"/>
                </a:lnTo>
                <a:lnTo>
                  <a:pt x="5272655" y="232996"/>
                </a:lnTo>
                <a:lnTo>
                  <a:pt x="5290690" y="275637"/>
                </a:lnTo>
                <a:lnTo>
                  <a:pt x="5303959" y="320546"/>
                </a:lnTo>
                <a:lnTo>
                  <a:pt x="5312150" y="367413"/>
                </a:lnTo>
                <a:lnTo>
                  <a:pt x="5314950" y="415925"/>
                </a:lnTo>
                <a:lnTo>
                  <a:pt x="5314950" y="2495550"/>
                </a:lnTo>
                <a:lnTo>
                  <a:pt x="0" y="2495550"/>
                </a:lnTo>
                <a:lnTo>
                  <a:pt x="0" y="0"/>
                </a:lnTo>
                <a:close/>
              </a:path>
            </a:pathLst>
          </a:custGeom>
          <a:ln w="12700">
            <a:solidFill>
              <a:srgbClr val="1D9A7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txBox="1"/>
          <p:nvPr/>
        </p:nvSpPr>
        <p:spPr>
          <a:xfrm>
            <a:off x="6286753" y="2774138"/>
            <a:ext cx="4938395" cy="2487295"/>
          </a:xfrm>
          <a:prstGeom prst="rect">
            <a:avLst/>
          </a:prstGeom>
        </p:spPr>
        <p:txBody>
          <a:bodyPr vert="horz" wrap="square" lIns="0" tIns="97155" rIns="0" bIns="0" rtlCol="0">
            <a:spAutoFit/>
          </a:bodyPr>
          <a:lstStyle/>
          <a:p>
            <a:pPr marL="12700" marR="0" lvl="0" indent="0" algn="l" defTabSz="914400" rtl="0" eaLnBrk="1" fontAlgn="auto" latinLnBrk="0" hangingPunct="1">
              <a:lnSpc>
                <a:spcPct val="100000"/>
              </a:lnSpc>
              <a:spcBef>
                <a:spcPts val="765"/>
              </a:spcBef>
              <a:spcAft>
                <a:spcPts val="0"/>
              </a:spcAft>
              <a:buClrTx/>
              <a:buSzTx/>
              <a:buFontTx/>
              <a:buNone/>
              <a:tabLst/>
              <a:defRPr/>
            </a:pPr>
            <a:r>
              <a:rPr kumimoji="0" sz="1200" b="0" i="0" u="none" strike="noStrike" kern="1200" cap="none" spc="-25" normalizeH="0" baseline="0" noProof="0" dirty="0">
                <a:ln>
                  <a:noFill/>
                </a:ln>
                <a:solidFill>
                  <a:prstClr val="black"/>
                </a:solidFill>
                <a:effectLst/>
                <a:uLnTx/>
                <a:uFillTx/>
                <a:latin typeface="Calibri"/>
                <a:ea typeface="+mn-ea"/>
                <a:cs typeface="Calibri"/>
              </a:rPr>
              <a:t>Amazon </a:t>
            </a:r>
            <a:r>
              <a:rPr kumimoji="0" sz="1200" b="0" i="0" u="none" strike="noStrike" kern="1200" cap="none" spc="-15" normalizeH="0" baseline="0" noProof="0" dirty="0">
                <a:ln>
                  <a:noFill/>
                </a:ln>
                <a:solidFill>
                  <a:prstClr val="black"/>
                </a:solidFill>
                <a:effectLst/>
                <a:uLnTx/>
                <a:uFillTx/>
                <a:latin typeface="Calibri"/>
                <a:ea typeface="+mn-ea"/>
                <a:cs typeface="Calibri"/>
              </a:rPr>
              <a:t>S3 </a:t>
            </a:r>
            <a:r>
              <a:rPr kumimoji="0" sz="1200" b="0" i="0" u="none" strike="noStrike" kern="1200" cap="none" spc="-20" normalizeH="0" baseline="0" noProof="0" dirty="0">
                <a:ln>
                  <a:noFill/>
                </a:ln>
                <a:solidFill>
                  <a:prstClr val="black"/>
                </a:solidFill>
                <a:effectLst/>
                <a:uLnTx/>
                <a:uFillTx/>
                <a:latin typeface="Calibri"/>
                <a:ea typeface="+mn-ea"/>
                <a:cs typeface="Calibri"/>
              </a:rPr>
              <a:t>provides </a:t>
            </a:r>
            <a:r>
              <a:rPr kumimoji="0" sz="1200" b="0" i="0" u="none" strike="noStrike" kern="1200" cap="none" spc="-25" normalizeH="0" baseline="0" noProof="0" dirty="0">
                <a:ln>
                  <a:noFill/>
                </a:ln>
                <a:solidFill>
                  <a:prstClr val="black"/>
                </a:solidFill>
                <a:effectLst/>
                <a:uLnTx/>
                <a:uFillTx/>
                <a:latin typeface="Calibri"/>
                <a:ea typeface="+mn-ea"/>
                <a:cs typeface="Calibri"/>
              </a:rPr>
              <a:t>the </a:t>
            </a:r>
            <a:r>
              <a:rPr kumimoji="0" sz="1200" b="0" i="0" u="none" strike="noStrike" kern="1200" cap="none" spc="-10" normalizeH="0" baseline="0" noProof="0" dirty="0">
                <a:ln>
                  <a:noFill/>
                </a:ln>
                <a:solidFill>
                  <a:prstClr val="black"/>
                </a:solidFill>
                <a:effectLst/>
                <a:uLnTx/>
                <a:uFillTx/>
                <a:latin typeface="Calibri"/>
                <a:ea typeface="+mn-ea"/>
                <a:cs typeface="Calibri"/>
              </a:rPr>
              <a:t>following </a:t>
            </a:r>
            <a:r>
              <a:rPr kumimoji="0" sz="1200" b="0" i="0" u="none" strike="noStrike" kern="1200" cap="none" spc="-5" normalizeH="0" baseline="0" noProof="0" dirty="0">
                <a:ln>
                  <a:noFill/>
                </a:ln>
                <a:solidFill>
                  <a:prstClr val="black"/>
                </a:solidFill>
                <a:effectLst/>
                <a:uLnTx/>
                <a:uFillTx/>
                <a:latin typeface="Calibri"/>
                <a:ea typeface="+mn-ea"/>
                <a:cs typeface="Calibri"/>
              </a:rPr>
              <a:t>storage </a:t>
            </a:r>
            <a:r>
              <a:rPr kumimoji="0" sz="1200" b="0" i="0" u="none" strike="noStrike" kern="1200" cap="none" spc="15" normalizeH="0" baseline="0" noProof="0" dirty="0">
                <a:ln>
                  <a:noFill/>
                </a:ln>
                <a:solidFill>
                  <a:prstClr val="black"/>
                </a:solidFill>
                <a:effectLst/>
                <a:uLnTx/>
                <a:uFillTx/>
                <a:latin typeface="Calibri"/>
                <a:ea typeface="+mn-ea"/>
                <a:cs typeface="Calibri"/>
              </a:rPr>
              <a:t>classes </a:t>
            </a:r>
            <a:r>
              <a:rPr kumimoji="0" sz="1200" b="0" i="0" u="none" strike="noStrike" kern="1200" cap="none" spc="0" normalizeH="0" baseline="0" noProof="0" dirty="0">
                <a:ln>
                  <a:noFill/>
                </a:ln>
                <a:solidFill>
                  <a:prstClr val="black"/>
                </a:solidFill>
                <a:effectLst/>
                <a:uLnTx/>
                <a:uFillTx/>
                <a:latin typeface="Calibri"/>
                <a:ea typeface="+mn-ea"/>
                <a:cs typeface="Calibri"/>
              </a:rPr>
              <a:t>used </a:t>
            </a:r>
            <a:r>
              <a:rPr kumimoji="0" sz="1200" b="0" i="0" u="none" strike="noStrike" kern="1200" cap="none" spc="-15" normalizeH="0" baseline="0" noProof="0" dirty="0">
                <a:ln>
                  <a:noFill/>
                </a:ln>
                <a:solidFill>
                  <a:prstClr val="black"/>
                </a:solidFill>
                <a:effectLst/>
                <a:uLnTx/>
                <a:uFillTx/>
                <a:latin typeface="Calibri"/>
                <a:ea typeface="+mn-ea"/>
                <a:cs typeface="Calibri"/>
              </a:rPr>
              <a:t>to </a:t>
            </a:r>
            <a:r>
              <a:rPr kumimoji="0" sz="1200" b="0" i="0" u="none" strike="noStrike" kern="1200" cap="none" spc="-10" normalizeH="0" baseline="0" noProof="0" dirty="0">
                <a:ln>
                  <a:noFill/>
                </a:ln>
                <a:solidFill>
                  <a:prstClr val="black"/>
                </a:solidFill>
                <a:effectLst/>
                <a:uLnTx/>
                <a:uFillTx/>
                <a:latin typeface="Calibri"/>
                <a:ea typeface="+mn-ea"/>
                <a:cs typeface="Calibri"/>
              </a:rPr>
              <a:t>maintain </a:t>
            </a:r>
            <a:r>
              <a:rPr kumimoji="0" sz="1200" b="0" i="0" u="none" strike="noStrike" kern="1200" cap="none" spc="-25" normalizeH="0" baseline="0" noProof="0" dirty="0">
                <a:ln>
                  <a:noFill/>
                </a:ln>
                <a:solidFill>
                  <a:prstClr val="black"/>
                </a:solidFill>
                <a:effectLst/>
                <a:uLnTx/>
                <a:uFillTx/>
                <a:latin typeface="Calibri"/>
                <a:ea typeface="+mn-ea"/>
                <a:cs typeface="Calibri"/>
              </a:rPr>
              <a:t>the</a:t>
            </a:r>
            <a:r>
              <a:rPr kumimoji="0" sz="1200" b="0" i="0" u="none" strike="noStrike" kern="1200" cap="none" spc="40" normalizeH="0" baseline="0" noProof="0" dirty="0">
                <a:ln>
                  <a:noFill/>
                </a:ln>
                <a:solidFill>
                  <a:prstClr val="black"/>
                </a:solidFill>
                <a:effectLst/>
                <a:uLnTx/>
                <a:uFillTx/>
                <a:latin typeface="Calibri"/>
                <a:ea typeface="+mn-ea"/>
                <a:cs typeface="Calibri"/>
              </a:rPr>
              <a:t> </a:t>
            </a:r>
            <a:r>
              <a:rPr kumimoji="0" sz="1200" b="0" i="0" u="none" strike="noStrike" kern="1200" cap="none" spc="-10" normalizeH="0" baseline="0" noProof="0" dirty="0">
                <a:ln>
                  <a:noFill/>
                </a:ln>
                <a:solidFill>
                  <a:prstClr val="black"/>
                </a:solidFill>
                <a:effectLst/>
                <a:uLnTx/>
                <a:uFillTx/>
                <a:latin typeface="Calibri"/>
                <a:ea typeface="+mn-ea"/>
                <a:cs typeface="Calibri"/>
              </a:rPr>
              <a:t>integrity</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665"/>
              </a:spcBef>
              <a:spcAft>
                <a:spcPts val="0"/>
              </a:spcAft>
              <a:buClrTx/>
              <a:buSzTx/>
              <a:buFontTx/>
              <a:buNone/>
              <a:tabLst/>
              <a:defRPr/>
            </a:pPr>
            <a:r>
              <a:rPr kumimoji="0" sz="1200" b="0" i="0" u="none" strike="noStrike" kern="1200" cap="none" spc="-20" normalizeH="0" baseline="0" noProof="0" dirty="0">
                <a:ln>
                  <a:noFill/>
                </a:ln>
                <a:solidFill>
                  <a:prstClr val="black"/>
                </a:solidFill>
                <a:effectLst/>
                <a:uLnTx/>
                <a:uFillTx/>
                <a:latin typeface="Calibri"/>
                <a:ea typeface="+mn-ea"/>
                <a:cs typeface="Calibri"/>
              </a:rPr>
              <a:t>of </a:t>
            </a:r>
            <a:r>
              <a:rPr kumimoji="0" sz="1200" b="0" i="0" u="none" strike="noStrike" kern="1200" cap="none" spc="-25" normalizeH="0" baseline="0" noProof="0" dirty="0">
                <a:ln>
                  <a:noFill/>
                </a:ln>
                <a:solidFill>
                  <a:prstClr val="black"/>
                </a:solidFill>
                <a:effectLst/>
                <a:uLnTx/>
                <a:uFillTx/>
                <a:latin typeface="Calibri"/>
                <a:ea typeface="+mn-ea"/>
                <a:cs typeface="Calibri"/>
              </a:rPr>
              <a:t>the</a:t>
            </a:r>
            <a:r>
              <a:rPr kumimoji="0" sz="1200" b="0" i="0" u="none" strike="noStrike" kern="1200" cap="none" spc="75" normalizeH="0" baseline="0" noProof="0" dirty="0">
                <a:ln>
                  <a:noFill/>
                </a:ln>
                <a:solidFill>
                  <a:prstClr val="black"/>
                </a:solidFill>
                <a:effectLst/>
                <a:uLnTx/>
                <a:uFillTx/>
                <a:latin typeface="Calibri"/>
                <a:ea typeface="+mn-ea"/>
                <a:cs typeface="Calibri"/>
              </a:rPr>
              <a:t> </a:t>
            </a:r>
            <a:r>
              <a:rPr kumimoji="0" sz="1200" b="0" i="0" u="none" strike="noStrike" kern="1200" cap="none" spc="-5" normalizeH="0" baseline="0" noProof="0" dirty="0">
                <a:ln>
                  <a:noFill/>
                </a:ln>
                <a:solidFill>
                  <a:prstClr val="black"/>
                </a:solidFill>
                <a:effectLst/>
                <a:uLnTx/>
                <a:uFillTx/>
                <a:latin typeface="Calibri"/>
                <a:ea typeface="+mn-ea"/>
                <a:cs typeface="Calibri"/>
              </a:rPr>
              <a:t>objects:</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184150" marR="0" lvl="0" indent="-171450" algn="l" defTabSz="914400" rtl="0" eaLnBrk="1" fontAlgn="auto" latinLnBrk="0" hangingPunct="1">
              <a:lnSpc>
                <a:spcPct val="100000"/>
              </a:lnSpc>
              <a:spcBef>
                <a:spcPts val="740"/>
              </a:spcBef>
              <a:spcAft>
                <a:spcPts val="0"/>
              </a:spcAft>
              <a:buClrTx/>
              <a:buSzTx/>
              <a:buFont typeface="MS UI Gothic"/>
              <a:buChar char="❑"/>
              <a:tabLst>
                <a:tab pos="184785" algn="l"/>
              </a:tabLst>
              <a:defRPr/>
            </a:pPr>
            <a:r>
              <a:rPr kumimoji="0" sz="1200" b="1" i="0" u="none" strike="noStrike" kern="1200" cap="none" spc="5" normalizeH="0" baseline="0" noProof="0" dirty="0">
                <a:ln>
                  <a:noFill/>
                </a:ln>
                <a:solidFill>
                  <a:prstClr val="black"/>
                </a:solidFill>
                <a:effectLst/>
                <a:uLnTx/>
                <a:uFillTx/>
                <a:latin typeface="Calibri"/>
                <a:ea typeface="+mn-ea"/>
                <a:cs typeface="Calibri"/>
              </a:rPr>
              <a:t>S3 Standard </a:t>
            </a:r>
            <a:r>
              <a:rPr kumimoji="0" sz="1200" b="0" i="0" u="none" strike="noStrike" kern="1200" cap="none" spc="0" normalizeH="0" baseline="0" noProof="0" dirty="0">
                <a:ln>
                  <a:noFill/>
                </a:ln>
                <a:solidFill>
                  <a:prstClr val="black"/>
                </a:solidFill>
                <a:effectLst/>
                <a:uLnTx/>
                <a:uFillTx/>
                <a:latin typeface="Calibri"/>
                <a:ea typeface="+mn-ea"/>
                <a:cs typeface="Calibri"/>
              </a:rPr>
              <a:t>- </a:t>
            </a:r>
            <a:r>
              <a:rPr kumimoji="0" sz="1200" b="0" i="0" u="none" strike="noStrike" kern="1200" cap="none" spc="-15" normalizeH="0" baseline="0" noProof="0" dirty="0">
                <a:ln>
                  <a:noFill/>
                </a:ln>
                <a:solidFill>
                  <a:prstClr val="black"/>
                </a:solidFill>
                <a:effectLst/>
                <a:uLnTx/>
                <a:uFillTx/>
                <a:latin typeface="Calibri"/>
                <a:ea typeface="+mn-ea"/>
                <a:cs typeface="Calibri"/>
              </a:rPr>
              <a:t>offers </a:t>
            </a:r>
            <a:r>
              <a:rPr kumimoji="0" sz="1200" b="0" i="0" u="none" strike="noStrike" kern="1200" cap="none" spc="-20" normalizeH="0" baseline="0" noProof="0" dirty="0">
                <a:ln>
                  <a:noFill/>
                </a:ln>
                <a:solidFill>
                  <a:prstClr val="black"/>
                </a:solidFill>
                <a:effectLst/>
                <a:uLnTx/>
                <a:uFillTx/>
                <a:latin typeface="Calibri"/>
                <a:ea typeface="+mn-ea"/>
                <a:cs typeface="Calibri"/>
              </a:rPr>
              <a:t>frequent </a:t>
            </a:r>
            <a:r>
              <a:rPr kumimoji="0" sz="1200" b="0" i="0" u="none" strike="noStrike" kern="1200" cap="none" spc="-15" normalizeH="0" baseline="0" noProof="0" dirty="0">
                <a:ln>
                  <a:noFill/>
                </a:ln>
                <a:solidFill>
                  <a:prstClr val="black"/>
                </a:solidFill>
                <a:effectLst/>
                <a:uLnTx/>
                <a:uFillTx/>
                <a:latin typeface="Calibri"/>
                <a:ea typeface="+mn-ea"/>
                <a:cs typeface="Calibri"/>
              </a:rPr>
              <a:t>data</a:t>
            </a:r>
            <a:r>
              <a:rPr kumimoji="0" sz="1200" b="0" i="0" u="none" strike="noStrike" kern="1200" cap="none" spc="-100" normalizeH="0" baseline="0" noProof="0" dirty="0">
                <a:ln>
                  <a:noFill/>
                </a:ln>
                <a:solidFill>
                  <a:prstClr val="black"/>
                </a:solidFill>
                <a:effectLst/>
                <a:uLnTx/>
                <a:uFillTx/>
                <a:latin typeface="Calibri"/>
                <a:ea typeface="+mn-ea"/>
                <a:cs typeface="Calibri"/>
              </a:rPr>
              <a:t> </a:t>
            </a:r>
            <a:r>
              <a:rPr kumimoji="0" sz="1200" b="0" i="0" u="none" strike="noStrike" kern="1200" cap="none" spc="10" normalizeH="0" baseline="0" noProof="0" dirty="0">
                <a:ln>
                  <a:noFill/>
                </a:ln>
                <a:solidFill>
                  <a:prstClr val="black"/>
                </a:solidFill>
                <a:effectLst/>
                <a:uLnTx/>
                <a:uFillTx/>
                <a:latin typeface="Calibri"/>
                <a:ea typeface="+mn-ea"/>
                <a:cs typeface="Calibri"/>
              </a:rPr>
              <a:t>access.</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184150" marR="228600" lvl="0" indent="-171450" algn="l" defTabSz="914400" rtl="0" eaLnBrk="1" fontAlgn="auto" latinLnBrk="0" hangingPunct="1">
              <a:lnSpc>
                <a:spcPct val="151200"/>
              </a:lnSpc>
              <a:spcBef>
                <a:spcPts val="0"/>
              </a:spcBef>
              <a:spcAft>
                <a:spcPts val="0"/>
              </a:spcAft>
              <a:buClrTx/>
              <a:buSzTx/>
              <a:buFont typeface="MS UI Gothic"/>
              <a:buChar char="❑"/>
              <a:tabLst>
                <a:tab pos="184785" algn="l"/>
              </a:tabLst>
              <a:defRPr/>
            </a:pPr>
            <a:r>
              <a:rPr kumimoji="0" sz="1200" b="1" i="0" u="none" strike="noStrike" kern="1200" cap="none" spc="5" normalizeH="0" baseline="0" noProof="0" dirty="0">
                <a:ln>
                  <a:noFill/>
                </a:ln>
                <a:solidFill>
                  <a:prstClr val="black"/>
                </a:solidFill>
                <a:effectLst/>
                <a:uLnTx/>
                <a:uFillTx/>
                <a:latin typeface="Calibri"/>
                <a:ea typeface="+mn-ea"/>
                <a:cs typeface="Calibri"/>
              </a:rPr>
              <a:t>S3 </a:t>
            </a:r>
            <a:r>
              <a:rPr kumimoji="0" sz="1200" b="1" i="0" u="none" strike="noStrike" kern="1200" cap="none" spc="0" normalizeH="0" baseline="0" noProof="0" dirty="0">
                <a:ln>
                  <a:noFill/>
                </a:ln>
                <a:solidFill>
                  <a:prstClr val="black"/>
                </a:solidFill>
                <a:effectLst/>
                <a:uLnTx/>
                <a:uFillTx/>
                <a:latin typeface="Calibri"/>
                <a:ea typeface="+mn-ea"/>
                <a:cs typeface="Calibri"/>
              </a:rPr>
              <a:t>Intelligent-Tiering </a:t>
            </a:r>
            <a:r>
              <a:rPr kumimoji="0" sz="1200" b="0" i="0" u="none" strike="noStrike" kern="1200" cap="none" spc="0" normalizeH="0" baseline="0" noProof="0" dirty="0">
                <a:ln>
                  <a:noFill/>
                </a:ln>
                <a:solidFill>
                  <a:prstClr val="black"/>
                </a:solidFill>
                <a:effectLst/>
                <a:uLnTx/>
                <a:uFillTx/>
                <a:latin typeface="Calibri"/>
                <a:ea typeface="+mn-ea"/>
                <a:cs typeface="Calibri"/>
              </a:rPr>
              <a:t>- </a:t>
            </a:r>
            <a:r>
              <a:rPr kumimoji="0" sz="1200" b="0" i="0" u="none" strike="noStrike" kern="1200" cap="none" spc="-10" normalizeH="0" baseline="0" noProof="0" dirty="0">
                <a:ln>
                  <a:noFill/>
                </a:ln>
                <a:solidFill>
                  <a:prstClr val="black"/>
                </a:solidFill>
                <a:effectLst/>
                <a:uLnTx/>
                <a:uFillTx/>
                <a:latin typeface="Calibri"/>
                <a:ea typeface="+mn-ea"/>
                <a:cs typeface="Calibri"/>
              </a:rPr>
              <a:t>automatically </a:t>
            </a:r>
            <a:r>
              <a:rPr kumimoji="0" sz="1200" b="0" i="0" u="none" strike="noStrike" kern="1200" cap="none" spc="-5" normalizeH="0" baseline="0" noProof="0" dirty="0">
                <a:ln>
                  <a:noFill/>
                </a:ln>
                <a:solidFill>
                  <a:prstClr val="black"/>
                </a:solidFill>
                <a:effectLst/>
                <a:uLnTx/>
                <a:uFillTx/>
                <a:latin typeface="Calibri"/>
                <a:ea typeface="+mn-ea"/>
                <a:cs typeface="Calibri"/>
              </a:rPr>
              <a:t>transfer </a:t>
            </a:r>
            <a:r>
              <a:rPr kumimoji="0" sz="1200" b="0" i="0" u="none" strike="noStrike" kern="1200" cap="none" spc="-15" normalizeH="0" baseline="0" noProof="0" dirty="0">
                <a:ln>
                  <a:noFill/>
                </a:ln>
                <a:solidFill>
                  <a:prstClr val="black"/>
                </a:solidFill>
                <a:effectLst/>
                <a:uLnTx/>
                <a:uFillTx/>
                <a:latin typeface="Calibri"/>
                <a:ea typeface="+mn-ea"/>
                <a:cs typeface="Calibri"/>
              </a:rPr>
              <a:t>data to </a:t>
            </a:r>
            <a:r>
              <a:rPr kumimoji="0" sz="1200" b="0" i="0" u="none" strike="noStrike" kern="1200" cap="none" spc="-20" normalizeH="0" baseline="0" noProof="0" dirty="0">
                <a:ln>
                  <a:noFill/>
                </a:ln>
                <a:solidFill>
                  <a:prstClr val="black"/>
                </a:solidFill>
                <a:effectLst/>
                <a:uLnTx/>
                <a:uFillTx/>
                <a:latin typeface="Calibri"/>
                <a:ea typeface="+mn-ea"/>
                <a:cs typeface="Calibri"/>
              </a:rPr>
              <a:t>other </a:t>
            </a:r>
            <a:r>
              <a:rPr kumimoji="0" sz="1200" b="0" i="0" u="none" strike="noStrike" kern="1200" cap="none" spc="0" normalizeH="0" baseline="0" noProof="0" dirty="0">
                <a:ln>
                  <a:noFill/>
                </a:ln>
                <a:solidFill>
                  <a:prstClr val="black"/>
                </a:solidFill>
                <a:effectLst/>
                <a:uLnTx/>
                <a:uFillTx/>
                <a:latin typeface="Calibri"/>
                <a:ea typeface="+mn-ea"/>
                <a:cs typeface="Calibri"/>
              </a:rPr>
              <a:t>cost-effective  </a:t>
            </a:r>
            <a:r>
              <a:rPr kumimoji="0" sz="1200" b="0" i="0" u="none" strike="noStrike" kern="1200" cap="none" spc="10" normalizeH="0" baseline="0" noProof="0" dirty="0">
                <a:ln>
                  <a:noFill/>
                </a:ln>
                <a:solidFill>
                  <a:prstClr val="black"/>
                </a:solidFill>
                <a:effectLst/>
                <a:uLnTx/>
                <a:uFillTx/>
                <a:latin typeface="Calibri"/>
                <a:ea typeface="+mn-ea"/>
                <a:cs typeface="Calibri"/>
              </a:rPr>
              <a:t>access</a:t>
            </a:r>
            <a:r>
              <a:rPr kumimoji="0" sz="1200" b="0" i="0" u="none" strike="noStrike" kern="1200" cap="none" spc="0" normalizeH="0" baseline="0" noProof="0" dirty="0">
                <a:ln>
                  <a:noFill/>
                </a:ln>
                <a:solidFill>
                  <a:prstClr val="black"/>
                </a:solidFill>
                <a:effectLst/>
                <a:uLnTx/>
                <a:uFillTx/>
                <a:latin typeface="Calibri"/>
                <a:ea typeface="+mn-ea"/>
                <a:cs typeface="Calibri"/>
              </a:rPr>
              <a:t> </a:t>
            </a:r>
            <a:r>
              <a:rPr kumimoji="0" sz="1200" b="0" i="0" u="none" strike="noStrike" kern="1200" cap="none" spc="-5" normalizeH="0" baseline="0" noProof="0" dirty="0">
                <a:ln>
                  <a:noFill/>
                </a:ln>
                <a:solidFill>
                  <a:prstClr val="black"/>
                </a:solidFill>
                <a:effectLst/>
                <a:uLnTx/>
                <a:uFillTx/>
                <a:latin typeface="Calibri"/>
                <a:ea typeface="+mn-ea"/>
                <a:cs typeface="Calibri"/>
              </a:rPr>
              <a:t>tiers.</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184150" marR="0" lvl="0" indent="-171450" algn="l" defTabSz="914400" rtl="0" eaLnBrk="1" fontAlgn="auto" latinLnBrk="0" hangingPunct="1">
              <a:lnSpc>
                <a:spcPct val="100000"/>
              </a:lnSpc>
              <a:spcBef>
                <a:spcPts val="740"/>
              </a:spcBef>
              <a:spcAft>
                <a:spcPts val="0"/>
              </a:spcAft>
              <a:buClrTx/>
              <a:buSzTx/>
              <a:buFont typeface="MS UI Gothic"/>
              <a:buChar char="❑"/>
              <a:tabLst>
                <a:tab pos="184785" algn="l"/>
              </a:tabLst>
              <a:defRPr/>
            </a:pPr>
            <a:r>
              <a:rPr kumimoji="0" sz="1200" b="1" i="0" u="none" strike="noStrike" kern="1200" cap="none" spc="5" normalizeH="0" baseline="0" noProof="0" dirty="0">
                <a:ln>
                  <a:noFill/>
                </a:ln>
                <a:solidFill>
                  <a:prstClr val="black"/>
                </a:solidFill>
                <a:effectLst/>
                <a:uLnTx/>
                <a:uFillTx/>
                <a:latin typeface="Calibri"/>
                <a:ea typeface="+mn-ea"/>
                <a:cs typeface="Calibri"/>
              </a:rPr>
              <a:t>S3 Standard-IA </a:t>
            </a:r>
            <a:r>
              <a:rPr kumimoji="0" sz="1200" b="0" i="0" u="none" strike="noStrike" kern="1200" cap="none" spc="0" normalizeH="0" baseline="0" noProof="0" dirty="0">
                <a:ln>
                  <a:noFill/>
                </a:ln>
                <a:solidFill>
                  <a:prstClr val="black"/>
                </a:solidFill>
                <a:effectLst/>
                <a:uLnTx/>
                <a:uFillTx/>
                <a:latin typeface="Calibri"/>
                <a:ea typeface="+mn-ea"/>
                <a:cs typeface="Calibri"/>
              </a:rPr>
              <a:t>- </a:t>
            </a:r>
            <a:r>
              <a:rPr kumimoji="0" sz="1200" b="0" i="0" u="none" strike="noStrike" kern="1200" cap="none" spc="-15" normalizeH="0" baseline="0" noProof="0" dirty="0">
                <a:ln>
                  <a:noFill/>
                </a:ln>
                <a:solidFill>
                  <a:prstClr val="black"/>
                </a:solidFill>
                <a:effectLst/>
                <a:uLnTx/>
                <a:uFillTx/>
                <a:latin typeface="Calibri"/>
                <a:ea typeface="+mn-ea"/>
                <a:cs typeface="Calibri"/>
              </a:rPr>
              <a:t>offers immediate </a:t>
            </a:r>
            <a:r>
              <a:rPr kumimoji="0" sz="1200" b="0" i="0" u="none" strike="noStrike" kern="1200" cap="none" spc="-10" normalizeH="0" baseline="0" noProof="0" dirty="0">
                <a:ln>
                  <a:noFill/>
                </a:ln>
                <a:solidFill>
                  <a:prstClr val="black"/>
                </a:solidFill>
                <a:effectLst/>
                <a:uLnTx/>
                <a:uFillTx/>
                <a:latin typeface="Calibri"/>
                <a:ea typeface="+mn-ea"/>
                <a:cs typeface="Calibri"/>
              </a:rPr>
              <a:t>and </a:t>
            </a:r>
            <a:r>
              <a:rPr kumimoji="0" sz="1200" b="0" i="0" u="none" strike="noStrike" kern="1200" cap="none" spc="-15" normalizeH="0" baseline="0" noProof="0" dirty="0">
                <a:ln>
                  <a:noFill/>
                </a:ln>
                <a:solidFill>
                  <a:prstClr val="black"/>
                </a:solidFill>
                <a:effectLst/>
                <a:uLnTx/>
                <a:uFillTx/>
                <a:latin typeface="Calibri"/>
                <a:ea typeface="+mn-ea"/>
                <a:cs typeface="Calibri"/>
              </a:rPr>
              <a:t>infrequent data</a:t>
            </a:r>
            <a:r>
              <a:rPr kumimoji="0" sz="1200" b="0" i="0" u="none" strike="noStrike" kern="1200" cap="none" spc="-70" normalizeH="0" baseline="0" noProof="0" dirty="0">
                <a:ln>
                  <a:noFill/>
                </a:ln>
                <a:solidFill>
                  <a:prstClr val="black"/>
                </a:solidFill>
                <a:effectLst/>
                <a:uLnTx/>
                <a:uFillTx/>
                <a:latin typeface="Calibri"/>
                <a:ea typeface="+mn-ea"/>
                <a:cs typeface="Calibri"/>
              </a:rPr>
              <a:t> </a:t>
            </a:r>
            <a:r>
              <a:rPr kumimoji="0" sz="1200" b="0" i="0" u="none" strike="noStrike" kern="1200" cap="none" spc="15" normalizeH="0" baseline="0" noProof="0" dirty="0">
                <a:ln>
                  <a:noFill/>
                </a:ln>
                <a:solidFill>
                  <a:prstClr val="black"/>
                </a:solidFill>
                <a:effectLst/>
                <a:uLnTx/>
                <a:uFillTx/>
                <a:latin typeface="Calibri"/>
                <a:ea typeface="+mn-ea"/>
                <a:cs typeface="Calibri"/>
              </a:rPr>
              <a:t>access.</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184150" marR="0" lvl="0" indent="-171450" algn="l" defTabSz="914400" rtl="0" eaLnBrk="1" fontAlgn="auto" latinLnBrk="0" hangingPunct="1">
              <a:lnSpc>
                <a:spcPct val="100000"/>
              </a:lnSpc>
              <a:spcBef>
                <a:spcPts val="665"/>
              </a:spcBef>
              <a:spcAft>
                <a:spcPts val="0"/>
              </a:spcAft>
              <a:buClrTx/>
              <a:buSzTx/>
              <a:buFont typeface="MS UI Gothic"/>
              <a:buChar char="❑"/>
              <a:tabLst>
                <a:tab pos="184785" algn="l"/>
              </a:tabLst>
              <a:defRPr/>
            </a:pPr>
            <a:r>
              <a:rPr kumimoji="0" sz="1200" b="1" i="0" u="none" strike="noStrike" kern="1200" cap="none" spc="5" normalizeH="0" baseline="0" noProof="0" dirty="0">
                <a:ln>
                  <a:noFill/>
                </a:ln>
                <a:solidFill>
                  <a:prstClr val="black"/>
                </a:solidFill>
                <a:effectLst/>
                <a:uLnTx/>
                <a:uFillTx/>
                <a:latin typeface="Calibri"/>
                <a:ea typeface="+mn-ea"/>
                <a:cs typeface="Calibri"/>
              </a:rPr>
              <a:t>S3 One </a:t>
            </a:r>
            <a:r>
              <a:rPr kumimoji="0" sz="1200" b="1" i="0" u="none" strike="noStrike" kern="1200" cap="none" spc="0" normalizeH="0" baseline="0" noProof="0" dirty="0">
                <a:ln>
                  <a:noFill/>
                </a:ln>
                <a:solidFill>
                  <a:prstClr val="black"/>
                </a:solidFill>
                <a:effectLst/>
                <a:uLnTx/>
                <a:uFillTx/>
                <a:latin typeface="Calibri"/>
                <a:ea typeface="+mn-ea"/>
                <a:cs typeface="Calibri"/>
              </a:rPr>
              <a:t>Zone-IA </a:t>
            </a:r>
            <a:r>
              <a:rPr kumimoji="0" sz="1200" b="0" i="0" u="none" strike="noStrike" kern="1200" cap="none" spc="0" normalizeH="0" baseline="0" noProof="0" dirty="0">
                <a:ln>
                  <a:noFill/>
                </a:ln>
                <a:solidFill>
                  <a:prstClr val="black"/>
                </a:solidFill>
                <a:effectLst/>
                <a:uLnTx/>
                <a:uFillTx/>
                <a:latin typeface="Calibri"/>
                <a:ea typeface="+mn-ea"/>
                <a:cs typeface="Calibri"/>
              </a:rPr>
              <a:t>- </a:t>
            </a:r>
            <a:r>
              <a:rPr kumimoji="0" sz="1200" b="0" i="0" u="none" strike="noStrike" kern="1200" cap="none" spc="-20" normalizeH="0" baseline="0" noProof="0" dirty="0">
                <a:ln>
                  <a:noFill/>
                </a:ln>
                <a:solidFill>
                  <a:prstClr val="black"/>
                </a:solidFill>
                <a:effectLst/>
                <a:uLnTx/>
                <a:uFillTx/>
                <a:latin typeface="Calibri"/>
                <a:ea typeface="+mn-ea"/>
                <a:cs typeface="Calibri"/>
              </a:rPr>
              <a:t>infrequent </a:t>
            </a:r>
            <a:r>
              <a:rPr kumimoji="0" sz="1200" b="0" i="0" u="none" strike="noStrike" kern="1200" cap="none" spc="-15" normalizeH="0" baseline="0" noProof="0" dirty="0">
                <a:ln>
                  <a:noFill/>
                </a:ln>
                <a:solidFill>
                  <a:prstClr val="black"/>
                </a:solidFill>
                <a:effectLst/>
                <a:uLnTx/>
                <a:uFillTx/>
                <a:latin typeface="Calibri"/>
                <a:ea typeface="+mn-ea"/>
                <a:cs typeface="Calibri"/>
              </a:rPr>
              <a:t>data</a:t>
            </a:r>
            <a:r>
              <a:rPr kumimoji="0" sz="1200" b="0" i="0" u="none" strike="noStrike" kern="1200" cap="none" spc="-45" normalizeH="0" baseline="0" noProof="0" dirty="0">
                <a:ln>
                  <a:noFill/>
                </a:ln>
                <a:solidFill>
                  <a:prstClr val="black"/>
                </a:solidFill>
                <a:effectLst/>
                <a:uLnTx/>
                <a:uFillTx/>
                <a:latin typeface="Calibri"/>
                <a:ea typeface="+mn-ea"/>
                <a:cs typeface="Calibri"/>
              </a:rPr>
              <a:t> </a:t>
            </a:r>
            <a:r>
              <a:rPr kumimoji="0" sz="1200" b="0" i="0" u="none" strike="noStrike" kern="1200" cap="none" spc="10" normalizeH="0" baseline="0" noProof="0" dirty="0">
                <a:ln>
                  <a:noFill/>
                </a:ln>
                <a:solidFill>
                  <a:prstClr val="black"/>
                </a:solidFill>
                <a:effectLst/>
                <a:uLnTx/>
                <a:uFillTx/>
                <a:latin typeface="Calibri"/>
                <a:ea typeface="+mn-ea"/>
                <a:cs typeface="Calibri"/>
              </a:rPr>
              <a:t>access.</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184150" marR="0" lvl="0" indent="-171450" algn="l" defTabSz="914400" rtl="0" eaLnBrk="1" fontAlgn="auto" latinLnBrk="0" hangingPunct="1">
              <a:lnSpc>
                <a:spcPct val="100000"/>
              </a:lnSpc>
              <a:spcBef>
                <a:spcPts val="735"/>
              </a:spcBef>
              <a:spcAft>
                <a:spcPts val="0"/>
              </a:spcAft>
              <a:buClrTx/>
              <a:buSzTx/>
              <a:buFont typeface="MS UI Gothic"/>
              <a:buChar char="❑"/>
              <a:tabLst>
                <a:tab pos="184785" algn="l"/>
              </a:tabLst>
              <a:defRPr/>
            </a:pPr>
            <a:r>
              <a:rPr kumimoji="0" sz="1200" b="1" i="0" u="none" strike="noStrike" kern="1200" cap="none" spc="5" normalizeH="0" baseline="0" noProof="0" dirty="0">
                <a:ln>
                  <a:noFill/>
                </a:ln>
                <a:solidFill>
                  <a:prstClr val="black"/>
                </a:solidFill>
                <a:effectLst/>
                <a:uLnTx/>
                <a:uFillTx/>
                <a:latin typeface="Calibri"/>
                <a:ea typeface="+mn-ea"/>
                <a:cs typeface="Calibri"/>
              </a:rPr>
              <a:t>S3 </a:t>
            </a:r>
            <a:r>
              <a:rPr kumimoji="0" sz="1200" b="1" i="0" u="none" strike="noStrike" kern="1200" cap="none" spc="-5" normalizeH="0" baseline="0" noProof="0" dirty="0">
                <a:ln>
                  <a:noFill/>
                </a:ln>
                <a:solidFill>
                  <a:prstClr val="black"/>
                </a:solidFill>
                <a:effectLst/>
                <a:uLnTx/>
                <a:uFillTx/>
                <a:latin typeface="Calibri"/>
                <a:ea typeface="+mn-ea"/>
                <a:cs typeface="Calibri"/>
              </a:rPr>
              <a:t>Glacier </a:t>
            </a:r>
            <a:r>
              <a:rPr kumimoji="0" sz="1200" b="0" i="0" u="none" strike="noStrike" kern="1200" cap="none" spc="0" normalizeH="0" baseline="0" noProof="0" dirty="0">
                <a:ln>
                  <a:noFill/>
                </a:ln>
                <a:solidFill>
                  <a:prstClr val="black"/>
                </a:solidFill>
                <a:effectLst/>
                <a:uLnTx/>
                <a:uFillTx/>
                <a:latin typeface="Calibri"/>
                <a:ea typeface="+mn-ea"/>
                <a:cs typeface="Calibri"/>
              </a:rPr>
              <a:t>- </a:t>
            </a:r>
            <a:r>
              <a:rPr kumimoji="0" sz="1200" b="0" i="0" u="none" strike="noStrike" kern="1200" cap="none" spc="-15" normalizeH="0" baseline="0" noProof="0" dirty="0">
                <a:ln>
                  <a:noFill/>
                </a:ln>
                <a:solidFill>
                  <a:prstClr val="black"/>
                </a:solidFill>
                <a:effectLst/>
                <a:uLnTx/>
                <a:uFillTx/>
                <a:latin typeface="Calibri"/>
                <a:ea typeface="+mn-ea"/>
                <a:cs typeface="Calibri"/>
              </a:rPr>
              <a:t>long-term </a:t>
            </a:r>
            <a:r>
              <a:rPr kumimoji="0" sz="1200" b="0" i="0" u="none" strike="noStrike" kern="1200" cap="none" spc="-10" normalizeH="0" baseline="0" noProof="0" dirty="0">
                <a:ln>
                  <a:noFill/>
                </a:ln>
                <a:solidFill>
                  <a:prstClr val="black"/>
                </a:solidFill>
                <a:effectLst/>
                <a:uLnTx/>
                <a:uFillTx/>
                <a:latin typeface="Calibri"/>
                <a:ea typeface="+mn-ea"/>
                <a:cs typeface="Calibri"/>
              </a:rPr>
              <a:t>archive data, </a:t>
            </a:r>
            <a:r>
              <a:rPr kumimoji="0" sz="1200" b="0" i="0" u="none" strike="noStrike" kern="1200" cap="none" spc="0" normalizeH="0" baseline="0" noProof="0" dirty="0">
                <a:ln>
                  <a:noFill/>
                </a:ln>
                <a:solidFill>
                  <a:prstClr val="black"/>
                </a:solidFill>
                <a:effectLst/>
                <a:uLnTx/>
                <a:uFillTx/>
                <a:latin typeface="Calibri"/>
                <a:ea typeface="+mn-ea"/>
                <a:cs typeface="Calibri"/>
              </a:rPr>
              <a:t>cheap </a:t>
            </a:r>
            <a:r>
              <a:rPr kumimoji="0" sz="1200" b="0" i="0" u="none" strike="noStrike" kern="1200" cap="none" spc="-15" normalizeH="0" baseline="0" noProof="0" dirty="0">
                <a:ln>
                  <a:noFill/>
                </a:ln>
                <a:solidFill>
                  <a:prstClr val="black"/>
                </a:solidFill>
                <a:effectLst/>
                <a:uLnTx/>
                <a:uFillTx/>
                <a:latin typeface="Calibri"/>
                <a:ea typeface="+mn-ea"/>
                <a:cs typeface="Calibri"/>
              </a:rPr>
              <a:t>data</a:t>
            </a:r>
            <a:r>
              <a:rPr kumimoji="0" sz="1200" b="0" i="0" u="none" strike="noStrike" kern="1200" cap="none" spc="0" normalizeH="0" baseline="0" noProof="0" dirty="0">
                <a:ln>
                  <a:noFill/>
                </a:ln>
                <a:solidFill>
                  <a:prstClr val="black"/>
                </a:solidFill>
                <a:effectLst/>
                <a:uLnTx/>
                <a:uFillTx/>
                <a:latin typeface="Calibri"/>
                <a:ea typeface="+mn-ea"/>
                <a:cs typeface="Calibri"/>
              </a:rPr>
              <a:t> </a:t>
            </a:r>
            <a:r>
              <a:rPr kumimoji="0" sz="1200" b="0" i="0" u="none" strike="noStrike" kern="1200" cap="none" spc="-10" normalizeH="0" baseline="0" noProof="0" dirty="0">
                <a:ln>
                  <a:noFill/>
                </a:ln>
                <a:solidFill>
                  <a:prstClr val="black"/>
                </a:solidFill>
                <a:effectLst/>
                <a:uLnTx/>
                <a:uFillTx/>
                <a:latin typeface="Calibri"/>
                <a:ea typeface="+mn-ea"/>
                <a:cs typeface="Calibri"/>
              </a:rPr>
              <a:t>retrieval.</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184150" marR="0" lvl="0" indent="-171450" algn="l" defTabSz="914400" rtl="0" eaLnBrk="1" fontAlgn="auto" latinLnBrk="0" hangingPunct="1">
              <a:lnSpc>
                <a:spcPct val="100000"/>
              </a:lnSpc>
              <a:spcBef>
                <a:spcPts val="740"/>
              </a:spcBef>
              <a:spcAft>
                <a:spcPts val="0"/>
              </a:spcAft>
              <a:buClrTx/>
              <a:buSzTx/>
              <a:buFont typeface="MS UI Gothic"/>
              <a:buChar char="❑"/>
              <a:tabLst>
                <a:tab pos="184785" algn="l"/>
              </a:tabLst>
              <a:defRPr/>
            </a:pPr>
            <a:r>
              <a:rPr kumimoji="0" sz="1200" b="1" i="0" u="none" strike="noStrike" kern="1200" cap="none" spc="5" normalizeH="0" baseline="0" noProof="0" dirty="0">
                <a:ln>
                  <a:noFill/>
                </a:ln>
                <a:solidFill>
                  <a:prstClr val="black"/>
                </a:solidFill>
                <a:effectLst/>
                <a:uLnTx/>
                <a:uFillTx/>
                <a:latin typeface="Calibri"/>
                <a:ea typeface="+mn-ea"/>
                <a:cs typeface="Calibri"/>
              </a:rPr>
              <a:t>S3 </a:t>
            </a:r>
            <a:r>
              <a:rPr kumimoji="0" sz="1200" b="1" i="0" u="none" strike="noStrike" kern="1200" cap="none" spc="-5" normalizeH="0" baseline="0" noProof="0" dirty="0">
                <a:ln>
                  <a:noFill/>
                </a:ln>
                <a:solidFill>
                  <a:prstClr val="black"/>
                </a:solidFill>
                <a:effectLst/>
                <a:uLnTx/>
                <a:uFillTx/>
                <a:latin typeface="Calibri"/>
                <a:ea typeface="+mn-ea"/>
                <a:cs typeface="Calibri"/>
              </a:rPr>
              <a:t>Glacier </a:t>
            </a:r>
            <a:r>
              <a:rPr kumimoji="0" sz="1200" b="1" i="0" u="none" strike="noStrike" kern="1200" cap="none" spc="-10" normalizeH="0" baseline="0" noProof="0" dirty="0">
                <a:ln>
                  <a:noFill/>
                </a:ln>
                <a:solidFill>
                  <a:prstClr val="black"/>
                </a:solidFill>
                <a:effectLst/>
                <a:uLnTx/>
                <a:uFillTx/>
                <a:latin typeface="Calibri"/>
                <a:ea typeface="+mn-ea"/>
                <a:cs typeface="Calibri"/>
              </a:rPr>
              <a:t>Deep </a:t>
            </a:r>
            <a:r>
              <a:rPr kumimoji="0" sz="1200" b="1" i="0" u="none" strike="noStrike" kern="1200" cap="none" spc="5" normalizeH="0" baseline="0" noProof="0" dirty="0">
                <a:ln>
                  <a:noFill/>
                </a:ln>
                <a:solidFill>
                  <a:prstClr val="black"/>
                </a:solidFill>
                <a:effectLst/>
                <a:uLnTx/>
                <a:uFillTx/>
                <a:latin typeface="Calibri"/>
                <a:ea typeface="+mn-ea"/>
                <a:cs typeface="Calibri"/>
              </a:rPr>
              <a:t>Archive </a:t>
            </a:r>
            <a:r>
              <a:rPr kumimoji="0" sz="1200" b="0" i="0" u="none" strike="noStrike" kern="1200" cap="none" spc="0" normalizeH="0" baseline="0" noProof="0" dirty="0">
                <a:ln>
                  <a:noFill/>
                </a:ln>
                <a:solidFill>
                  <a:prstClr val="black"/>
                </a:solidFill>
                <a:effectLst/>
                <a:uLnTx/>
                <a:uFillTx/>
                <a:latin typeface="Calibri"/>
                <a:ea typeface="+mn-ea"/>
                <a:cs typeface="Calibri"/>
              </a:rPr>
              <a:t>- used </a:t>
            </a:r>
            <a:r>
              <a:rPr kumimoji="0" sz="1200" b="0" i="0" u="none" strike="noStrike" kern="1200" cap="none" spc="-15" normalizeH="0" baseline="0" noProof="0" dirty="0">
                <a:ln>
                  <a:noFill/>
                </a:ln>
                <a:solidFill>
                  <a:prstClr val="black"/>
                </a:solidFill>
                <a:effectLst/>
                <a:uLnTx/>
                <a:uFillTx/>
                <a:latin typeface="Calibri"/>
                <a:ea typeface="+mn-ea"/>
                <a:cs typeface="Calibri"/>
              </a:rPr>
              <a:t>for </a:t>
            </a:r>
            <a:r>
              <a:rPr kumimoji="0" sz="1200" b="0" i="0" u="none" strike="noStrike" kern="1200" cap="none" spc="-10" normalizeH="0" baseline="0" noProof="0" dirty="0">
                <a:ln>
                  <a:noFill/>
                </a:ln>
                <a:solidFill>
                  <a:prstClr val="black"/>
                </a:solidFill>
                <a:effectLst/>
                <a:uLnTx/>
                <a:uFillTx/>
                <a:latin typeface="Calibri"/>
                <a:ea typeface="+mn-ea"/>
                <a:cs typeface="Calibri"/>
              </a:rPr>
              <a:t>long-term</a:t>
            </a:r>
            <a:r>
              <a:rPr kumimoji="0" sz="1200" b="0" i="0" u="none" strike="noStrike" kern="1200" cap="none" spc="-145" normalizeH="0" baseline="0" noProof="0" dirty="0">
                <a:ln>
                  <a:noFill/>
                </a:ln>
                <a:solidFill>
                  <a:prstClr val="black"/>
                </a:solidFill>
                <a:effectLst/>
                <a:uLnTx/>
                <a:uFillTx/>
                <a:latin typeface="Calibri"/>
                <a:ea typeface="+mn-ea"/>
                <a:cs typeface="Calibri"/>
              </a:rPr>
              <a:t> </a:t>
            </a:r>
            <a:r>
              <a:rPr kumimoji="0" sz="1200" b="0" i="0" u="none" strike="noStrike" kern="1200" cap="none" spc="-20" normalizeH="0" baseline="0" noProof="0" dirty="0">
                <a:ln>
                  <a:noFill/>
                </a:ln>
                <a:solidFill>
                  <a:prstClr val="black"/>
                </a:solidFill>
                <a:effectLst/>
                <a:uLnTx/>
                <a:uFillTx/>
                <a:latin typeface="Calibri"/>
                <a:ea typeface="+mn-ea"/>
                <a:cs typeface="Calibri"/>
              </a:rPr>
              <a:t>retention.</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18" name="object 18"/>
          <p:cNvSpPr/>
          <p:nvPr/>
        </p:nvSpPr>
        <p:spPr>
          <a:xfrm>
            <a:off x="6205601" y="5367401"/>
            <a:ext cx="5305425" cy="1028636"/>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6205601" y="5367401"/>
            <a:ext cx="5305425" cy="1028700"/>
          </a:xfrm>
          <a:custGeom>
            <a:avLst/>
            <a:gdLst/>
            <a:ahLst/>
            <a:cxnLst/>
            <a:rect l="l" t="t" r="r" b="b"/>
            <a:pathLst>
              <a:path w="5305425" h="1028700">
                <a:moveTo>
                  <a:pt x="0" y="171450"/>
                </a:moveTo>
                <a:lnTo>
                  <a:pt x="6120" y="125853"/>
                </a:lnTo>
                <a:lnTo>
                  <a:pt x="23396" y="84892"/>
                </a:lnTo>
                <a:lnTo>
                  <a:pt x="50196" y="50196"/>
                </a:lnTo>
                <a:lnTo>
                  <a:pt x="84892" y="23396"/>
                </a:lnTo>
                <a:lnTo>
                  <a:pt x="125853" y="6120"/>
                </a:lnTo>
                <a:lnTo>
                  <a:pt x="171450" y="0"/>
                </a:lnTo>
                <a:lnTo>
                  <a:pt x="5133848" y="0"/>
                </a:lnTo>
                <a:lnTo>
                  <a:pt x="5179453" y="6120"/>
                </a:lnTo>
                <a:lnTo>
                  <a:pt x="5220438" y="23396"/>
                </a:lnTo>
                <a:lnTo>
                  <a:pt x="5255164" y="50196"/>
                </a:lnTo>
                <a:lnTo>
                  <a:pt x="5281995" y="84892"/>
                </a:lnTo>
                <a:lnTo>
                  <a:pt x="5299294" y="125853"/>
                </a:lnTo>
                <a:lnTo>
                  <a:pt x="5305425" y="171450"/>
                </a:lnTo>
                <a:lnTo>
                  <a:pt x="5305425" y="857186"/>
                </a:lnTo>
                <a:lnTo>
                  <a:pt x="5299294" y="902765"/>
                </a:lnTo>
                <a:lnTo>
                  <a:pt x="5281995" y="943721"/>
                </a:lnTo>
                <a:lnTo>
                  <a:pt x="5255164" y="978420"/>
                </a:lnTo>
                <a:lnTo>
                  <a:pt x="5220438" y="1005228"/>
                </a:lnTo>
                <a:lnTo>
                  <a:pt x="5179453" y="1022512"/>
                </a:lnTo>
                <a:lnTo>
                  <a:pt x="5133848" y="1028636"/>
                </a:lnTo>
                <a:lnTo>
                  <a:pt x="171450" y="1028636"/>
                </a:lnTo>
                <a:lnTo>
                  <a:pt x="125853" y="1022512"/>
                </a:lnTo>
                <a:lnTo>
                  <a:pt x="84892" y="1005228"/>
                </a:lnTo>
                <a:lnTo>
                  <a:pt x="50196" y="978420"/>
                </a:lnTo>
                <a:lnTo>
                  <a:pt x="23396" y="943721"/>
                </a:lnTo>
                <a:lnTo>
                  <a:pt x="6120" y="902765"/>
                </a:lnTo>
                <a:lnTo>
                  <a:pt x="0" y="857186"/>
                </a:lnTo>
                <a:lnTo>
                  <a:pt x="0" y="171450"/>
                </a:lnTo>
                <a:close/>
              </a:path>
            </a:pathLst>
          </a:custGeom>
          <a:ln w="6350">
            <a:solidFill>
              <a:srgbClr val="36AECE"/>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txBox="1"/>
          <p:nvPr/>
        </p:nvSpPr>
        <p:spPr>
          <a:xfrm>
            <a:off x="6336919" y="5446776"/>
            <a:ext cx="4958715" cy="836294"/>
          </a:xfrm>
          <a:prstGeom prst="rect">
            <a:avLst/>
          </a:prstGeom>
        </p:spPr>
        <p:txBody>
          <a:bodyPr vert="horz" wrap="square" lIns="0" tIns="96520" rIns="0" bIns="0" rtlCol="0">
            <a:spAutoFit/>
          </a:bodyPr>
          <a:lstStyle/>
          <a:p>
            <a:pPr marL="12700" marR="0" lvl="0" indent="0" algn="l" defTabSz="914400" rtl="0" eaLnBrk="1" fontAlgn="auto" latinLnBrk="0" hangingPunct="1">
              <a:lnSpc>
                <a:spcPct val="100000"/>
              </a:lnSpc>
              <a:spcBef>
                <a:spcPts val="760"/>
              </a:spcBef>
              <a:spcAft>
                <a:spcPts val="0"/>
              </a:spcAft>
              <a:buClrTx/>
              <a:buSzTx/>
              <a:buFontTx/>
              <a:buNone/>
              <a:tabLst/>
              <a:defRPr/>
            </a:pPr>
            <a:r>
              <a:rPr kumimoji="0" sz="1200" b="0" i="0" u="none" strike="noStrike" kern="1200" cap="none" spc="-25" normalizeH="0" baseline="0" noProof="0" dirty="0">
                <a:ln>
                  <a:noFill/>
                </a:ln>
                <a:solidFill>
                  <a:prstClr val="black"/>
                </a:solidFill>
                <a:effectLst/>
                <a:uLnTx/>
                <a:uFillTx/>
                <a:latin typeface="Calibri"/>
                <a:ea typeface="+mn-ea"/>
                <a:cs typeface="Calibri"/>
              </a:rPr>
              <a:t>Amazon </a:t>
            </a:r>
            <a:r>
              <a:rPr kumimoji="0" sz="1200" b="0" i="0" u="none" strike="noStrike" kern="1200" cap="none" spc="-15" normalizeH="0" baseline="0" noProof="0" dirty="0">
                <a:ln>
                  <a:noFill/>
                </a:ln>
                <a:solidFill>
                  <a:prstClr val="black"/>
                </a:solidFill>
                <a:effectLst/>
                <a:uLnTx/>
                <a:uFillTx/>
                <a:latin typeface="Calibri"/>
                <a:ea typeface="+mn-ea"/>
                <a:cs typeface="Calibri"/>
              </a:rPr>
              <a:t>S3 offers to </a:t>
            </a:r>
            <a:r>
              <a:rPr kumimoji="0" sz="1200" b="0" i="0" u="none" strike="noStrike" kern="1200" cap="none" spc="-10" normalizeH="0" baseline="0" noProof="0" dirty="0">
                <a:ln>
                  <a:noFill/>
                </a:ln>
                <a:solidFill>
                  <a:prstClr val="black"/>
                </a:solidFill>
                <a:effectLst/>
                <a:uLnTx/>
                <a:uFillTx/>
                <a:latin typeface="Calibri"/>
                <a:ea typeface="+mn-ea"/>
                <a:cs typeface="Calibri"/>
              </a:rPr>
              <a:t>choose </a:t>
            </a:r>
            <a:r>
              <a:rPr kumimoji="0" sz="1200" b="0" i="0" u="none" strike="noStrike" kern="1200" cap="none" spc="-20" normalizeH="0" baseline="0" noProof="0" dirty="0">
                <a:ln>
                  <a:noFill/>
                </a:ln>
                <a:solidFill>
                  <a:prstClr val="black"/>
                </a:solidFill>
                <a:effectLst/>
                <a:uLnTx/>
                <a:uFillTx/>
                <a:latin typeface="Calibri"/>
                <a:ea typeface="+mn-ea"/>
                <a:cs typeface="Calibri"/>
              </a:rPr>
              <a:t>from </a:t>
            </a:r>
            <a:r>
              <a:rPr kumimoji="0" sz="1200" b="0" i="0" u="none" strike="noStrike" kern="1200" cap="none" spc="-25" normalizeH="0" baseline="0" noProof="0" dirty="0">
                <a:ln>
                  <a:noFill/>
                </a:ln>
                <a:solidFill>
                  <a:prstClr val="black"/>
                </a:solidFill>
                <a:effectLst/>
                <a:uLnTx/>
                <a:uFillTx/>
                <a:latin typeface="Calibri"/>
                <a:ea typeface="+mn-ea"/>
                <a:cs typeface="Calibri"/>
              </a:rPr>
              <a:t>the </a:t>
            </a:r>
            <a:r>
              <a:rPr kumimoji="0" sz="1200" b="0" i="0" u="none" strike="noStrike" kern="1200" cap="none" spc="-10" normalizeH="0" baseline="0" noProof="0" dirty="0">
                <a:ln>
                  <a:noFill/>
                </a:ln>
                <a:solidFill>
                  <a:prstClr val="black"/>
                </a:solidFill>
                <a:effectLst/>
                <a:uLnTx/>
                <a:uFillTx/>
                <a:latin typeface="Calibri"/>
                <a:ea typeface="+mn-ea"/>
                <a:cs typeface="Calibri"/>
              </a:rPr>
              <a:t>following ways </a:t>
            </a:r>
            <a:r>
              <a:rPr kumimoji="0" sz="1200" b="0" i="0" u="none" strike="noStrike" kern="1200" cap="none" spc="-15" normalizeH="0" baseline="0" noProof="0" dirty="0">
                <a:ln>
                  <a:noFill/>
                </a:ln>
                <a:solidFill>
                  <a:prstClr val="black"/>
                </a:solidFill>
                <a:effectLst/>
                <a:uLnTx/>
                <a:uFillTx/>
                <a:latin typeface="Calibri"/>
                <a:ea typeface="+mn-ea"/>
                <a:cs typeface="Calibri"/>
              </a:rPr>
              <a:t>to </a:t>
            </a:r>
            <a:r>
              <a:rPr kumimoji="0" sz="1200" b="0" i="0" u="none" strike="noStrike" kern="1200" cap="none" spc="-5" normalizeH="0" baseline="0" noProof="0" dirty="0">
                <a:ln>
                  <a:noFill/>
                </a:ln>
                <a:solidFill>
                  <a:prstClr val="black"/>
                </a:solidFill>
                <a:effectLst/>
                <a:uLnTx/>
                <a:uFillTx/>
                <a:latin typeface="Calibri"/>
                <a:ea typeface="+mn-ea"/>
                <a:cs typeface="Calibri"/>
              </a:rPr>
              <a:t>replicate</a:t>
            </a:r>
            <a:r>
              <a:rPr kumimoji="0" sz="1200" b="0" i="0" u="none" strike="noStrike" kern="1200" cap="none" spc="-55" normalizeH="0" baseline="0" noProof="0" dirty="0">
                <a:ln>
                  <a:noFill/>
                </a:ln>
                <a:solidFill>
                  <a:prstClr val="black"/>
                </a:solidFill>
                <a:effectLst/>
                <a:uLnTx/>
                <a:uFillTx/>
                <a:latin typeface="Calibri"/>
                <a:ea typeface="+mn-ea"/>
                <a:cs typeface="Calibri"/>
              </a:rPr>
              <a:t> </a:t>
            </a:r>
            <a:r>
              <a:rPr kumimoji="0" sz="1200" b="0" i="0" u="none" strike="noStrike" kern="1200" cap="none" spc="-5" normalizeH="0" baseline="0" noProof="0" dirty="0">
                <a:ln>
                  <a:noFill/>
                </a:ln>
                <a:solidFill>
                  <a:prstClr val="black"/>
                </a:solidFill>
                <a:effectLst/>
                <a:uLnTx/>
                <a:uFillTx/>
                <a:latin typeface="Calibri"/>
                <a:ea typeface="+mn-ea"/>
                <a:cs typeface="Calibri"/>
              </a:rPr>
              <a:t>objects:</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184150" marR="0" lvl="0" indent="-171450" algn="l" defTabSz="914400" rtl="0" eaLnBrk="1" fontAlgn="auto" latinLnBrk="0" hangingPunct="1">
              <a:lnSpc>
                <a:spcPct val="100000"/>
              </a:lnSpc>
              <a:spcBef>
                <a:spcPts val="665"/>
              </a:spcBef>
              <a:spcAft>
                <a:spcPts val="0"/>
              </a:spcAft>
              <a:buClrTx/>
              <a:buSzTx/>
              <a:buFont typeface="MS UI Gothic"/>
              <a:buChar char="▪"/>
              <a:tabLst>
                <a:tab pos="184150" algn="l"/>
              </a:tabLst>
              <a:defRPr/>
            </a:pPr>
            <a:r>
              <a:rPr kumimoji="0" sz="1200" b="0" i="0" u="none" strike="noStrike" kern="1200" cap="none" spc="0" normalizeH="0" baseline="0" noProof="0" dirty="0">
                <a:ln>
                  <a:noFill/>
                </a:ln>
                <a:solidFill>
                  <a:prstClr val="black"/>
                </a:solidFill>
                <a:effectLst/>
                <a:uLnTx/>
                <a:uFillTx/>
                <a:latin typeface="Calibri"/>
                <a:ea typeface="+mn-ea"/>
                <a:cs typeface="Calibri"/>
              </a:rPr>
              <a:t>Cross-Region Replication - used </a:t>
            </a:r>
            <a:r>
              <a:rPr kumimoji="0" sz="1200" b="0" i="0" u="none" strike="noStrike" kern="1200" cap="none" spc="-15" normalizeH="0" baseline="0" noProof="0" dirty="0">
                <a:ln>
                  <a:noFill/>
                </a:ln>
                <a:solidFill>
                  <a:prstClr val="black"/>
                </a:solidFill>
                <a:effectLst/>
                <a:uLnTx/>
                <a:uFillTx/>
                <a:latin typeface="Calibri"/>
                <a:ea typeface="+mn-ea"/>
                <a:cs typeface="Calibri"/>
              </a:rPr>
              <a:t>to </a:t>
            </a:r>
            <a:r>
              <a:rPr kumimoji="0" sz="1200" b="0" i="0" u="none" strike="noStrike" kern="1200" cap="none" spc="-5" normalizeH="0" baseline="0" noProof="0" dirty="0">
                <a:ln>
                  <a:noFill/>
                </a:ln>
                <a:solidFill>
                  <a:prstClr val="black"/>
                </a:solidFill>
                <a:effectLst/>
                <a:uLnTx/>
                <a:uFillTx/>
                <a:latin typeface="Calibri"/>
                <a:ea typeface="+mn-ea"/>
                <a:cs typeface="Calibri"/>
              </a:rPr>
              <a:t>replicate </a:t>
            </a:r>
            <a:r>
              <a:rPr kumimoji="0" sz="1200" b="0" i="0" u="none" strike="noStrike" kern="1200" cap="none" spc="-15" normalizeH="0" baseline="0" noProof="0" dirty="0">
                <a:ln>
                  <a:noFill/>
                </a:ln>
                <a:solidFill>
                  <a:prstClr val="black"/>
                </a:solidFill>
                <a:effectLst/>
                <a:uLnTx/>
                <a:uFillTx/>
                <a:latin typeface="Calibri"/>
                <a:ea typeface="+mn-ea"/>
                <a:cs typeface="Calibri"/>
              </a:rPr>
              <a:t>objects </a:t>
            </a:r>
            <a:r>
              <a:rPr kumimoji="0" sz="1200" b="0" i="0" u="none" strike="noStrike" kern="1200" cap="none" spc="0" normalizeH="0" baseline="0" noProof="0" dirty="0">
                <a:ln>
                  <a:noFill/>
                </a:ln>
                <a:solidFill>
                  <a:prstClr val="black"/>
                </a:solidFill>
                <a:effectLst/>
                <a:uLnTx/>
                <a:uFillTx/>
                <a:latin typeface="Calibri"/>
                <a:ea typeface="+mn-ea"/>
                <a:cs typeface="Calibri"/>
              </a:rPr>
              <a:t>in </a:t>
            </a:r>
            <a:r>
              <a:rPr kumimoji="0" sz="1200" b="0" i="0" u="none" strike="noStrike" kern="1200" cap="none" spc="-10" normalizeH="0" baseline="0" noProof="0" dirty="0">
                <a:ln>
                  <a:noFill/>
                </a:ln>
                <a:solidFill>
                  <a:prstClr val="black"/>
                </a:solidFill>
                <a:effectLst/>
                <a:uLnTx/>
                <a:uFillTx/>
                <a:latin typeface="Calibri"/>
                <a:ea typeface="+mn-ea"/>
                <a:cs typeface="Calibri"/>
              </a:rPr>
              <a:t>different </a:t>
            </a:r>
            <a:r>
              <a:rPr kumimoji="0" sz="1200" b="0" i="0" u="none" strike="noStrike" kern="1200" cap="none" spc="-45" normalizeH="0" baseline="0" noProof="0" dirty="0">
                <a:ln>
                  <a:noFill/>
                </a:ln>
                <a:solidFill>
                  <a:prstClr val="black"/>
                </a:solidFill>
                <a:effectLst/>
                <a:uLnTx/>
                <a:uFillTx/>
                <a:latin typeface="Calibri"/>
                <a:ea typeface="+mn-ea"/>
                <a:cs typeface="Calibri"/>
              </a:rPr>
              <a:t>AWS</a:t>
            </a:r>
            <a:r>
              <a:rPr kumimoji="0" sz="1200" b="0" i="0" u="none" strike="noStrike" kern="1200" cap="none" spc="-95" normalizeH="0" baseline="0" noProof="0" dirty="0">
                <a:ln>
                  <a:noFill/>
                </a:ln>
                <a:solidFill>
                  <a:prstClr val="black"/>
                </a:solidFill>
                <a:effectLst/>
                <a:uLnTx/>
                <a:uFillTx/>
                <a:latin typeface="Calibri"/>
                <a:ea typeface="+mn-ea"/>
                <a:cs typeface="Calibri"/>
              </a:rPr>
              <a:t> </a:t>
            </a:r>
            <a:r>
              <a:rPr kumimoji="0" sz="1200" b="0" i="0" u="none" strike="noStrike" kern="1200" cap="none" spc="0" normalizeH="0" baseline="0" noProof="0" dirty="0">
                <a:ln>
                  <a:noFill/>
                </a:ln>
                <a:solidFill>
                  <a:prstClr val="black"/>
                </a:solidFill>
                <a:effectLst/>
                <a:uLnTx/>
                <a:uFillTx/>
                <a:latin typeface="Calibri"/>
                <a:ea typeface="+mn-ea"/>
                <a:cs typeface="Calibri"/>
              </a:rPr>
              <a:t>Regions.</a:t>
            </a:r>
            <a:endParaRPr kumimoji="0" sz="1200" b="0" i="0" u="none" strike="noStrike" kern="1200" cap="none" spc="0" normalizeH="0" baseline="0" noProof="0">
              <a:ln>
                <a:noFill/>
              </a:ln>
              <a:solidFill>
                <a:prstClr val="black"/>
              </a:solidFill>
              <a:effectLst/>
              <a:uLnTx/>
              <a:uFillTx/>
              <a:latin typeface="Calibri"/>
              <a:ea typeface="+mn-ea"/>
              <a:cs typeface="Calibri"/>
            </a:endParaRPr>
          </a:p>
          <a:p>
            <a:pPr marL="184150" marR="0" lvl="0" indent="-171450" algn="l" defTabSz="914400" rtl="0" eaLnBrk="1" fontAlgn="auto" latinLnBrk="0" hangingPunct="1">
              <a:lnSpc>
                <a:spcPct val="100000"/>
              </a:lnSpc>
              <a:spcBef>
                <a:spcPts val="735"/>
              </a:spcBef>
              <a:spcAft>
                <a:spcPts val="0"/>
              </a:spcAft>
              <a:buClrTx/>
              <a:buSzTx/>
              <a:buFont typeface="MS UI Gothic"/>
              <a:buChar char="▪"/>
              <a:tabLst>
                <a:tab pos="184150" algn="l"/>
              </a:tabLst>
              <a:defRPr/>
            </a:pPr>
            <a:r>
              <a:rPr kumimoji="0" sz="1200" b="0" i="0" u="none" strike="noStrike" kern="1200" cap="none" spc="-20" normalizeH="0" baseline="0" noProof="0" dirty="0">
                <a:ln>
                  <a:noFill/>
                </a:ln>
                <a:solidFill>
                  <a:prstClr val="black"/>
                </a:solidFill>
                <a:effectLst/>
                <a:uLnTx/>
                <a:uFillTx/>
                <a:latin typeface="Calibri"/>
                <a:ea typeface="+mn-ea"/>
                <a:cs typeface="Calibri"/>
              </a:rPr>
              <a:t>Same </a:t>
            </a:r>
            <a:r>
              <a:rPr kumimoji="0" sz="1200" b="0" i="0" u="none" strike="noStrike" kern="1200" cap="none" spc="0" normalizeH="0" baseline="0" noProof="0" dirty="0">
                <a:ln>
                  <a:noFill/>
                </a:ln>
                <a:solidFill>
                  <a:prstClr val="black"/>
                </a:solidFill>
                <a:effectLst/>
                <a:uLnTx/>
                <a:uFillTx/>
                <a:latin typeface="Calibri"/>
                <a:ea typeface="+mn-ea"/>
                <a:cs typeface="Calibri"/>
              </a:rPr>
              <a:t>Region Replication - used </a:t>
            </a:r>
            <a:r>
              <a:rPr kumimoji="0" sz="1200" b="0" i="0" u="none" strike="noStrike" kern="1200" cap="none" spc="-15" normalizeH="0" baseline="0" noProof="0" dirty="0">
                <a:ln>
                  <a:noFill/>
                </a:ln>
                <a:solidFill>
                  <a:prstClr val="black"/>
                </a:solidFill>
                <a:effectLst/>
                <a:uLnTx/>
                <a:uFillTx/>
                <a:latin typeface="Calibri"/>
                <a:ea typeface="+mn-ea"/>
                <a:cs typeface="Calibri"/>
              </a:rPr>
              <a:t>to </a:t>
            </a:r>
            <a:r>
              <a:rPr kumimoji="0" sz="1200" b="0" i="0" u="none" strike="noStrike" kern="1200" cap="none" spc="-5" normalizeH="0" baseline="0" noProof="0" dirty="0">
                <a:ln>
                  <a:noFill/>
                </a:ln>
                <a:solidFill>
                  <a:prstClr val="black"/>
                </a:solidFill>
                <a:effectLst/>
                <a:uLnTx/>
                <a:uFillTx/>
                <a:latin typeface="Calibri"/>
                <a:ea typeface="+mn-ea"/>
                <a:cs typeface="Calibri"/>
              </a:rPr>
              <a:t>replicate </a:t>
            </a:r>
            <a:r>
              <a:rPr kumimoji="0" sz="1200" b="0" i="0" u="none" strike="noStrike" kern="1200" cap="none" spc="-15" normalizeH="0" baseline="0" noProof="0" dirty="0">
                <a:ln>
                  <a:noFill/>
                </a:ln>
                <a:solidFill>
                  <a:prstClr val="black"/>
                </a:solidFill>
                <a:effectLst/>
                <a:uLnTx/>
                <a:uFillTx/>
                <a:latin typeface="Calibri"/>
                <a:ea typeface="+mn-ea"/>
                <a:cs typeface="Calibri"/>
              </a:rPr>
              <a:t>objects </a:t>
            </a:r>
            <a:r>
              <a:rPr kumimoji="0" sz="1200" b="0" i="0" u="none" strike="noStrike" kern="1200" cap="none" spc="0" normalizeH="0" baseline="0" noProof="0" dirty="0">
                <a:ln>
                  <a:noFill/>
                </a:ln>
                <a:solidFill>
                  <a:prstClr val="black"/>
                </a:solidFill>
                <a:effectLst/>
                <a:uLnTx/>
                <a:uFillTx/>
                <a:latin typeface="Calibri"/>
                <a:ea typeface="+mn-ea"/>
                <a:cs typeface="Calibri"/>
              </a:rPr>
              <a:t>in </a:t>
            </a:r>
            <a:r>
              <a:rPr kumimoji="0" sz="1200" b="0" i="0" u="none" strike="noStrike" kern="1200" cap="none" spc="-25" normalizeH="0" baseline="0" noProof="0" dirty="0">
                <a:ln>
                  <a:noFill/>
                </a:ln>
                <a:solidFill>
                  <a:prstClr val="black"/>
                </a:solidFill>
                <a:effectLst/>
                <a:uLnTx/>
                <a:uFillTx/>
                <a:latin typeface="Calibri"/>
                <a:ea typeface="+mn-ea"/>
                <a:cs typeface="Calibri"/>
              </a:rPr>
              <a:t>the </a:t>
            </a:r>
            <a:r>
              <a:rPr kumimoji="0" sz="1200" b="0" i="0" u="none" strike="noStrike" kern="1200" cap="none" spc="0" normalizeH="0" baseline="0" noProof="0" dirty="0">
                <a:ln>
                  <a:noFill/>
                </a:ln>
                <a:solidFill>
                  <a:prstClr val="black"/>
                </a:solidFill>
                <a:effectLst/>
                <a:uLnTx/>
                <a:uFillTx/>
                <a:latin typeface="Calibri"/>
                <a:ea typeface="+mn-ea"/>
                <a:cs typeface="Calibri"/>
              </a:rPr>
              <a:t>same </a:t>
            </a:r>
            <a:r>
              <a:rPr kumimoji="0" sz="1200" b="0" i="0" u="none" strike="noStrike" kern="1200" cap="none" spc="-45" normalizeH="0" baseline="0" noProof="0" dirty="0">
                <a:ln>
                  <a:noFill/>
                </a:ln>
                <a:solidFill>
                  <a:prstClr val="black"/>
                </a:solidFill>
                <a:effectLst/>
                <a:uLnTx/>
                <a:uFillTx/>
                <a:latin typeface="Calibri"/>
                <a:ea typeface="+mn-ea"/>
                <a:cs typeface="Calibri"/>
              </a:rPr>
              <a:t>AWS</a:t>
            </a:r>
            <a:r>
              <a:rPr kumimoji="0" sz="1200" b="0" i="0" u="none" strike="noStrike" kern="1200" cap="none" spc="-40" normalizeH="0" baseline="0" noProof="0" dirty="0">
                <a:ln>
                  <a:noFill/>
                </a:ln>
                <a:solidFill>
                  <a:prstClr val="black"/>
                </a:solidFill>
                <a:effectLst/>
                <a:uLnTx/>
                <a:uFillTx/>
                <a:latin typeface="Calibri"/>
                <a:ea typeface="+mn-ea"/>
                <a:cs typeface="Calibri"/>
              </a:rPr>
              <a:t> </a:t>
            </a:r>
            <a:r>
              <a:rPr kumimoji="0" sz="1200" b="0" i="0" u="none" strike="noStrike" kern="1200" cap="none" spc="-5" normalizeH="0" baseline="0" noProof="0" dirty="0">
                <a:ln>
                  <a:noFill/>
                </a:ln>
                <a:solidFill>
                  <a:prstClr val="black"/>
                </a:solidFill>
                <a:effectLst/>
                <a:uLnTx/>
                <a:uFillTx/>
                <a:latin typeface="Calibri"/>
                <a:ea typeface="+mn-ea"/>
                <a:cs typeface="Calibri"/>
              </a:rPr>
              <a:t>Region.</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21" name="object 21"/>
          <p:cNvSpPr/>
          <p:nvPr/>
        </p:nvSpPr>
        <p:spPr>
          <a:xfrm>
            <a:off x="6096000" y="752475"/>
            <a:ext cx="1200150" cy="1200150"/>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txBox="1"/>
          <p:nvPr/>
        </p:nvSpPr>
        <p:spPr>
          <a:xfrm>
            <a:off x="6179439" y="1970341"/>
            <a:ext cx="1046480"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1" u="none" strike="noStrike" kern="1200" cap="none" spc="-20" normalizeH="0" baseline="0" noProof="0" dirty="0">
                <a:ln>
                  <a:noFill/>
                </a:ln>
                <a:solidFill>
                  <a:prstClr val="black"/>
                </a:solidFill>
                <a:effectLst/>
                <a:uLnTx/>
                <a:uFillTx/>
                <a:latin typeface="Calibri"/>
                <a:ea typeface="+mn-ea"/>
                <a:cs typeface="Calibri"/>
              </a:rPr>
              <a:t>Amazon</a:t>
            </a:r>
            <a:r>
              <a:rPr kumimoji="0" sz="1800" b="0" i="1" u="none" strike="noStrike" kern="1200" cap="none" spc="-40" normalizeH="0" baseline="0" noProof="0" dirty="0">
                <a:ln>
                  <a:noFill/>
                </a:ln>
                <a:solidFill>
                  <a:prstClr val="black"/>
                </a:solidFill>
                <a:effectLst/>
                <a:uLnTx/>
                <a:uFillTx/>
                <a:latin typeface="Calibri"/>
                <a:ea typeface="+mn-ea"/>
                <a:cs typeface="Calibri"/>
              </a:rPr>
              <a:t> </a:t>
            </a:r>
            <a:r>
              <a:rPr kumimoji="0" sz="1800" b="0" i="1" u="none" strike="noStrike" kern="1200" cap="none" spc="0" normalizeH="0" baseline="0" noProof="0" dirty="0">
                <a:ln>
                  <a:noFill/>
                </a:ln>
                <a:solidFill>
                  <a:prstClr val="black"/>
                </a:solidFill>
                <a:effectLst/>
                <a:uLnTx/>
                <a:uFillTx/>
                <a:latin typeface="Calibri"/>
                <a:ea typeface="+mn-ea"/>
                <a:cs typeface="Calibri"/>
              </a:rPr>
              <a:t>S3</a:t>
            </a:r>
            <a:endParaRPr kumimoji="0" sz="18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descr="AWS Academy Cloud Foundations.">
            <a:extLst>
              <a:ext uri="{FF2B5EF4-FFF2-40B4-BE49-F238E27FC236}">
                <a16:creationId xmlns:a16="http://schemas.microsoft.com/office/drawing/2014/main" id="{E8213009-50A0-5448-BFE6-30EFBA8DB8F6}"/>
              </a:ext>
            </a:extLst>
          </p:cNvPr>
          <p:cNvSpPr>
            <a:spLocks noGrp="1"/>
          </p:cNvSpPr>
          <p:nvPr>
            <p:ph type="body" sz="quarter" idx="10"/>
          </p:nvPr>
        </p:nvSpPr>
        <p:spPr/>
        <p:txBody>
          <a:bodyPr>
            <a:normAutofit/>
          </a:bodyPr>
          <a:lstStyle/>
          <a:p>
            <a:r>
              <a:rPr lang="en-US" dirty="0"/>
              <a:t>AWS Academy Cloud Foundations</a:t>
            </a:r>
          </a:p>
        </p:txBody>
      </p:sp>
      <p:sp>
        <p:nvSpPr>
          <p:cNvPr id="6" name="Title 5" descr="Module 7: Storage."/>
          <p:cNvSpPr>
            <a:spLocks noGrp="1"/>
          </p:cNvSpPr>
          <p:nvPr>
            <p:ph type="title"/>
          </p:nvPr>
        </p:nvSpPr>
        <p:spPr/>
        <p:txBody>
          <a:bodyPr/>
          <a:lstStyle/>
          <a:p>
            <a:r>
              <a:rPr lang="en-US" sz="5400" dirty="0">
                <a:solidFill>
                  <a:srgbClr val="000000"/>
                </a:solidFill>
              </a:rPr>
              <a:t>Module : Storage</a:t>
            </a:r>
          </a:p>
        </p:txBody>
      </p:sp>
      <p:sp>
        <p:nvSpPr>
          <p:cNvPr id="3" name="TextBox 2">
            <a:extLst>
              <a:ext uri="{FF2B5EF4-FFF2-40B4-BE49-F238E27FC236}">
                <a16:creationId xmlns:a16="http://schemas.microsoft.com/office/drawing/2014/main" id="{06A6D384-6D2E-7D43-A879-7905EC93D215}"/>
              </a:ext>
              <a:ext uri="{C183D7F6-B498-43B3-948B-1728B52AA6E4}">
                <adec:decorative xmlns:adec="http://schemas.microsoft.com/office/drawing/2017/decorative" val="0"/>
              </a:ext>
            </a:extLst>
          </p:cNvPr>
          <p:cNvSpPr txBox="1"/>
          <p:nvPr/>
        </p:nvSpPr>
        <p:spPr>
          <a:xfrm>
            <a:off x="251791" y="6480313"/>
            <a:ext cx="4108174" cy="230832"/>
          </a:xfrm>
          <a:prstGeom prst="rect">
            <a:avLst/>
          </a:prstGeom>
          <a:noFill/>
        </p:spPr>
        <p:txBody>
          <a:bodyPr wrap="square" rtlCol="0">
            <a:spAutoFit/>
          </a:bodyPr>
          <a:lstStyle/>
          <a:p>
            <a:r>
              <a:rPr lang="en-US" sz="900" b="0" i="0" dirty="0">
                <a:solidFill>
                  <a:schemeClr val="bg1"/>
                </a:solidFill>
                <a:latin typeface="Amazon Ember Light" charset="0"/>
                <a:ea typeface="Amazon Ember Light" charset="0"/>
                <a:cs typeface="Amazon Ember Light" charset="0"/>
              </a:rPr>
              <a:t>© 2019, Amazon Web Services, Inc. or its Affiliates. All rights reserved.</a:t>
            </a:r>
          </a:p>
        </p:txBody>
      </p:sp>
      <p:sp>
        <p:nvSpPr>
          <p:cNvPr id="5" name="Title 1">
            <a:extLst>
              <a:ext uri="{FF2B5EF4-FFF2-40B4-BE49-F238E27FC236}">
                <a16:creationId xmlns:a16="http://schemas.microsoft.com/office/drawing/2014/main" id="{ADF64F0A-AF64-4D53-AC5A-00A7227A0C1D}"/>
              </a:ext>
            </a:extLst>
          </p:cNvPr>
          <p:cNvSpPr txBox="1">
            <a:spLocks/>
          </p:cNvSpPr>
          <p:nvPr/>
        </p:nvSpPr>
        <p:spPr>
          <a:xfrm>
            <a:off x="419099" y="3975861"/>
            <a:ext cx="11602571" cy="4741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0" i="0" kern="120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4000" dirty="0"/>
              <a:t>Section : Amazon Simple Storage Service (Amazon S3) </a:t>
            </a:r>
          </a:p>
        </p:txBody>
      </p:sp>
    </p:spTree>
    <p:custDataLst>
      <p:tags r:id="rId1"/>
    </p:custDataLst>
    <p:extLst>
      <p:ext uri="{BB962C8B-B14F-4D97-AF65-F5344CB8AC3E}">
        <p14:creationId xmlns:p14="http://schemas.microsoft.com/office/powerpoint/2010/main" val="3562200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67E4-BDC1-B340-8993-E1E72418A01F}"/>
              </a:ext>
            </a:extLst>
          </p:cNvPr>
          <p:cNvSpPr>
            <a:spLocks noGrp="1"/>
          </p:cNvSpPr>
          <p:nvPr>
            <p:ph type="title"/>
          </p:nvPr>
        </p:nvSpPr>
        <p:spPr/>
        <p:txBody>
          <a:bodyPr/>
          <a:lstStyle/>
          <a:p>
            <a:r>
              <a:rPr lang="en-US" dirty="0"/>
              <a:t>What is Big Data?</a:t>
            </a:r>
          </a:p>
        </p:txBody>
      </p:sp>
      <p:sp>
        <p:nvSpPr>
          <p:cNvPr id="4" name="Footer Placeholder 3">
            <a:extLst>
              <a:ext uri="{FF2B5EF4-FFF2-40B4-BE49-F238E27FC236}">
                <a16:creationId xmlns:a16="http://schemas.microsoft.com/office/drawing/2014/main" id="{DE0493A9-3876-401A-B570-DEE8645E0E15}"/>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14" name="Slide Number Placeholder 13">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20</a:t>
            </a:fld>
            <a:endParaRPr lang="en-US" dirty="0"/>
          </a:p>
        </p:txBody>
      </p:sp>
      <p:pic>
        <p:nvPicPr>
          <p:cNvPr id="7" name="Picture 6">
            <a:hlinkClick r:id="rId4"/>
            <a:extLst>
              <a:ext uri="{FF2B5EF4-FFF2-40B4-BE49-F238E27FC236}">
                <a16:creationId xmlns:a16="http://schemas.microsoft.com/office/drawing/2014/main" id="{A8028412-3AC2-4531-BB8C-E1697AA85DE8}"/>
              </a:ext>
            </a:extLst>
          </p:cNvPr>
          <p:cNvPicPr>
            <a:picLocks noChangeAspect="1"/>
          </p:cNvPicPr>
          <p:nvPr/>
        </p:nvPicPr>
        <p:blipFill>
          <a:blip r:embed="rId5"/>
          <a:stretch>
            <a:fillRect/>
          </a:stretch>
        </p:blipFill>
        <p:spPr>
          <a:xfrm>
            <a:off x="2641226" y="1696699"/>
            <a:ext cx="6909548" cy="3883119"/>
          </a:xfrm>
          <a:prstGeom prst="rect">
            <a:avLst/>
          </a:prstGeom>
        </p:spPr>
      </p:pic>
    </p:spTree>
    <p:custDataLst>
      <p:tags r:id="rId1"/>
    </p:custDataLst>
    <p:extLst>
      <p:ext uri="{BB962C8B-B14F-4D97-AF65-F5344CB8AC3E}">
        <p14:creationId xmlns:p14="http://schemas.microsoft.com/office/powerpoint/2010/main" val="2090554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3CE73EB-211E-124D-80C7-B13C8898C13B}"/>
              </a:ext>
            </a:extLst>
          </p:cNvPr>
          <p:cNvSpPr>
            <a:spLocks noGrp="1"/>
          </p:cNvSpPr>
          <p:nvPr>
            <p:ph type="title"/>
          </p:nvPr>
        </p:nvSpPr>
        <p:spPr/>
        <p:txBody>
          <a:bodyPr/>
          <a:lstStyle/>
          <a:p>
            <a:r>
              <a:rPr lang="en-AU" altLang="zh-CN" sz="4000" dirty="0">
                <a:effectLst/>
                <a:latin typeface="Arial Narrow" panose="020B0606020202030204" pitchFamily="34" charset="0"/>
                <a:ea typeface="SimSun" panose="02010600030101010101" pitchFamily="2" charset="-122"/>
                <a:cs typeface="Times New Roman" panose="02020603050405020304" pitchFamily="18" charset="0"/>
              </a:rPr>
              <a:t>AWS Academy Data Analytics</a:t>
            </a:r>
            <a:endParaRPr lang="en-US" dirty="0"/>
          </a:p>
        </p:txBody>
      </p:sp>
      <p:sp>
        <p:nvSpPr>
          <p:cNvPr id="4" name="Text Placeholder 3"/>
          <p:cNvSpPr>
            <a:spLocks noGrp="1"/>
          </p:cNvSpPr>
          <p:nvPr>
            <p:ph idx="1"/>
          </p:nvPr>
        </p:nvSpPr>
        <p:spPr/>
        <p:txBody>
          <a:bodyPr/>
          <a:lstStyle/>
          <a:p>
            <a:pPr marL="0" indent="0">
              <a:buNone/>
            </a:pPr>
            <a:r>
              <a:rPr lang="en-AU" altLang="zh-CN" sz="3200" dirty="0">
                <a:effectLst/>
                <a:latin typeface="Arial Narrow" panose="020B0606020202030204" pitchFamily="34" charset="0"/>
                <a:ea typeface="SimSun" panose="02010600030101010101" pitchFamily="2" charset="-122"/>
                <a:cs typeface="Times New Roman" panose="02020603050405020304" pitchFamily="18" charset="0"/>
              </a:rPr>
              <a:t>How to complete lab exercise?</a:t>
            </a:r>
            <a:endParaRPr lang="en-US" altLang="zh-CN" sz="4000" dirty="0"/>
          </a:p>
        </p:txBody>
      </p:sp>
      <p:sp>
        <p:nvSpPr>
          <p:cNvPr id="14" name="Footer Placeholder 2">
            <a:extLst>
              <a:ext uri="{C183D7F6-B498-43B3-948B-1728B52AA6E4}">
                <adec:decorative xmlns:adec="http://schemas.microsoft.com/office/drawing/2017/decorative" val="1"/>
              </a:ext>
            </a:extLst>
          </p:cNvPr>
          <p:cNvSpPr>
            <a:spLocks noGrp="1"/>
          </p:cNvSpPr>
          <p:nvPr>
            <p:ph type="ftr" sz="quarter" idx="3"/>
          </p:nvPr>
        </p:nvSpPr>
        <p:spPr>
          <a:xfrm>
            <a:off x="419100" y="6356350"/>
            <a:ext cx="3970020" cy="365125"/>
          </a:xfrm>
        </p:spPr>
        <p:txBody>
          <a:bodyPr/>
          <a:lstStyle>
            <a:lvl1pPr>
              <a:defRPr>
                <a:latin typeface="Amazon Ember" panose="02000000000000000000" pitchFamily="2" charset="0"/>
                <a:ea typeface="Amazon Ember" panose="02000000000000000000" pitchFamily="2" charset="0"/>
              </a:defRPr>
            </a:lvl1pPr>
          </a:lstStyle>
          <a:p>
            <a:r>
              <a:rPr lang="en-US" dirty="0"/>
              <a:t>© 2019 Amazon Web Services, Inc. or its Affiliates. All rights reserved.</a:t>
            </a:r>
          </a:p>
        </p:txBody>
      </p:sp>
      <p:sp>
        <p:nvSpPr>
          <p:cNvPr id="3" name="Slide Number Placeholder 2">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21</a:t>
            </a:fld>
            <a:endParaRPr lang="en-US" dirty="0"/>
          </a:p>
        </p:txBody>
      </p:sp>
      <p:pic>
        <p:nvPicPr>
          <p:cNvPr id="7" name="Picture 6">
            <a:extLst>
              <a:ext uri="{FF2B5EF4-FFF2-40B4-BE49-F238E27FC236}">
                <a16:creationId xmlns:a16="http://schemas.microsoft.com/office/drawing/2014/main" id="{53B17B00-045A-4804-AEDA-1C2DFCFE4617}"/>
              </a:ext>
            </a:extLst>
          </p:cNvPr>
          <p:cNvPicPr>
            <a:picLocks noChangeAspect="1"/>
          </p:cNvPicPr>
          <p:nvPr/>
        </p:nvPicPr>
        <p:blipFill>
          <a:blip r:embed="rId4"/>
          <a:stretch>
            <a:fillRect/>
          </a:stretch>
        </p:blipFill>
        <p:spPr>
          <a:xfrm>
            <a:off x="1216852" y="2499830"/>
            <a:ext cx="3172268" cy="2705478"/>
          </a:xfrm>
          <a:prstGeom prst="rect">
            <a:avLst/>
          </a:prstGeom>
        </p:spPr>
      </p:pic>
      <p:pic>
        <p:nvPicPr>
          <p:cNvPr id="9" name="Picture 8">
            <a:extLst>
              <a:ext uri="{FF2B5EF4-FFF2-40B4-BE49-F238E27FC236}">
                <a16:creationId xmlns:a16="http://schemas.microsoft.com/office/drawing/2014/main" id="{E0297A99-8222-4B29-BEBF-2981AE3F6210}"/>
              </a:ext>
            </a:extLst>
          </p:cNvPr>
          <p:cNvPicPr>
            <a:picLocks noChangeAspect="1"/>
          </p:cNvPicPr>
          <p:nvPr/>
        </p:nvPicPr>
        <p:blipFill>
          <a:blip r:embed="rId5"/>
          <a:stretch>
            <a:fillRect/>
          </a:stretch>
        </p:blipFill>
        <p:spPr>
          <a:xfrm>
            <a:off x="5978673" y="1713908"/>
            <a:ext cx="3219899" cy="4277322"/>
          </a:xfrm>
          <a:prstGeom prst="rect">
            <a:avLst/>
          </a:prstGeom>
        </p:spPr>
      </p:pic>
    </p:spTree>
    <p:custDataLst>
      <p:tags r:id="rId1"/>
    </p:custDataLst>
    <p:extLst>
      <p:ext uri="{BB962C8B-B14F-4D97-AF65-F5344CB8AC3E}">
        <p14:creationId xmlns:p14="http://schemas.microsoft.com/office/powerpoint/2010/main" val="11224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3CE73EB-211E-124D-80C7-B13C8898C13B}"/>
              </a:ext>
            </a:extLst>
          </p:cNvPr>
          <p:cNvSpPr>
            <a:spLocks noGrp="1"/>
          </p:cNvSpPr>
          <p:nvPr>
            <p:ph type="title"/>
          </p:nvPr>
        </p:nvSpPr>
        <p:spPr/>
        <p:txBody>
          <a:bodyPr/>
          <a:lstStyle/>
          <a:p>
            <a:r>
              <a:rPr lang="en-US" altLang="zh-CN" sz="4000" dirty="0">
                <a:effectLst/>
                <a:latin typeface="Arial Narrow" panose="020B0606020202030204" pitchFamily="34" charset="0"/>
                <a:ea typeface="SimSun" panose="02010600030101010101" pitchFamily="2" charset="-122"/>
                <a:cs typeface="Times New Roman" panose="02020603050405020304" pitchFamily="18" charset="0"/>
              </a:rPr>
              <a:t>Lab 1: </a:t>
            </a:r>
            <a:r>
              <a:rPr lang="en-US" altLang="zh-CN" sz="2400" dirty="0">
                <a:effectLst/>
                <a:latin typeface="Arial Narrow" panose="020B0606020202030204" pitchFamily="34" charset="0"/>
                <a:ea typeface="SimSun" panose="02010600030101010101" pitchFamily="2" charset="-122"/>
                <a:cs typeface="Times New Roman" panose="02020603050405020304" pitchFamily="18" charset="0"/>
              </a:rPr>
              <a:t>Store Data in Amazon Simple Storage Service (Amazon S3)</a:t>
            </a:r>
            <a:endParaRPr lang="en-US" dirty="0"/>
          </a:p>
        </p:txBody>
      </p:sp>
      <p:sp>
        <p:nvSpPr>
          <p:cNvPr id="4" name="Text Placeholder 3"/>
          <p:cNvSpPr>
            <a:spLocks noGrp="1"/>
          </p:cNvSpPr>
          <p:nvPr>
            <p:ph idx="1"/>
          </p:nvPr>
        </p:nvSpPr>
        <p:spPr>
          <a:xfrm>
            <a:off x="6261847" y="1900584"/>
            <a:ext cx="5511053" cy="4455766"/>
          </a:xfrm>
        </p:spPr>
        <p:txBody>
          <a:bodyPr/>
          <a:lstStyle/>
          <a:p>
            <a:pPr marL="0" indent="0" algn="l">
              <a:buNone/>
            </a:pPr>
            <a:r>
              <a:rPr lang="en-US" altLang="zh-CN" b="1" i="0" u="none" strike="noStrike" baseline="0" dirty="0">
                <a:latin typeface="AmazonEmber-Regular"/>
              </a:rPr>
              <a:t>Lab introduction: </a:t>
            </a:r>
          </a:p>
          <a:p>
            <a:r>
              <a:rPr lang="en-US" altLang="zh-CN" sz="2400" b="0" i="0" u="none" strike="noStrike" baseline="0" dirty="0">
                <a:latin typeface="AmazonEmber-Regular"/>
              </a:rPr>
              <a:t>Overview of Amazon Simple Storage</a:t>
            </a:r>
            <a:r>
              <a:rPr lang="en-AU" altLang="zh-CN" sz="2400" b="0" i="0" u="none" strike="noStrike" baseline="0" dirty="0">
                <a:latin typeface="AmazonEmber-Regular"/>
              </a:rPr>
              <a:t>Service (Amazon S3)</a:t>
            </a:r>
          </a:p>
          <a:p>
            <a:pPr algn="l"/>
            <a:r>
              <a:rPr lang="en-US" altLang="zh-CN" sz="2400" b="0" i="0" u="none" strike="noStrike" baseline="0" dirty="0">
                <a:latin typeface="AmazonEmber-Regular"/>
              </a:rPr>
              <a:t>Task 1: Add an AWS Identity and Access Management (IAM) account to a group</a:t>
            </a:r>
          </a:p>
          <a:p>
            <a:pPr algn="l"/>
            <a:r>
              <a:rPr lang="en-US" altLang="zh-CN" sz="2400" b="0" i="0" u="none" strike="noStrike" baseline="0" dirty="0">
                <a:latin typeface="AmazonEmber-Regular"/>
              </a:rPr>
              <a:t>Task 2: Load data into Amazon S3</a:t>
            </a:r>
          </a:p>
          <a:p>
            <a:pPr algn="l"/>
            <a:r>
              <a:rPr lang="en-US" altLang="zh-CN" sz="2400" b="0" i="0" u="none" strike="noStrike" baseline="0" dirty="0">
                <a:latin typeface="AmazonEmber-Regular"/>
              </a:rPr>
              <a:t>Task 3: Query data in Amazon S3</a:t>
            </a:r>
            <a:endParaRPr lang="en-AU" altLang="zh-CN" sz="4000" dirty="0">
              <a:effectLst/>
              <a:latin typeface="Arial Narrow" panose="020B0606020202030204" pitchFamily="34" charset="0"/>
              <a:ea typeface="SimSun" panose="02010600030101010101" pitchFamily="2" charset="-122"/>
              <a:cs typeface="Times New Roman" panose="02020603050405020304" pitchFamily="18" charset="0"/>
            </a:endParaRPr>
          </a:p>
        </p:txBody>
      </p:sp>
      <p:sp>
        <p:nvSpPr>
          <p:cNvPr id="14" name="Footer Placeholder 2">
            <a:extLst>
              <a:ext uri="{C183D7F6-B498-43B3-948B-1728B52AA6E4}">
                <adec:decorative xmlns:adec="http://schemas.microsoft.com/office/drawing/2017/decorative" val="1"/>
              </a:ext>
            </a:extLst>
          </p:cNvPr>
          <p:cNvSpPr>
            <a:spLocks noGrp="1"/>
          </p:cNvSpPr>
          <p:nvPr>
            <p:ph type="ftr" sz="quarter" idx="3"/>
          </p:nvPr>
        </p:nvSpPr>
        <p:spPr>
          <a:xfrm>
            <a:off x="419100" y="6356350"/>
            <a:ext cx="3970020" cy="365125"/>
          </a:xfrm>
        </p:spPr>
        <p:txBody>
          <a:bodyPr/>
          <a:lstStyle>
            <a:lvl1pPr>
              <a:defRPr>
                <a:latin typeface="Amazon Ember" panose="02000000000000000000" pitchFamily="2" charset="0"/>
                <a:ea typeface="Amazon Ember" panose="02000000000000000000" pitchFamily="2" charset="0"/>
              </a:defRPr>
            </a:lvl1pPr>
          </a:lstStyle>
          <a:p>
            <a:r>
              <a:rPr lang="en-US" dirty="0"/>
              <a:t>© 2019 Amazon Web Services, Inc. or its Affiliates. All rights reserved.</a:t>
            </a:r>
          </a:p>
        </p:txBody>
      </p:sp>
      <p:sp>
        <p:nvSpPr>
          <p:cNvPr id="3" name="Slide Number Placeholder 2">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22</a:t>
            </a:fld>
            <a:endParaRPr lang="en-US" dirty="0"/>
          </a:p>
        </p:txBody>
      </p:sp>
      <p:pic>
        <p:nvPicPr>
          <p:cNvPr id="12" name="Picture 11" descr="A picture containing diagram&#10;&#10;Description automatically generated">
            <a:extLst>
              <a:ext uri="{FF2B5EF4-FFF2-40B4-BE49-F238E27FC236}">
                <a16:creationId xmlns:a16="http://schemas.microsoft.com/office/drawing/2014/main" id="{32236C37-95E1-40BC-8B85-5C45016E705E}"/>
              </a:ext>
            </a:extLst>
          </p:cNvPr>
          <p:cNvPicPr>
            <a:picLocks noChangeAspect="1"/>
          </p:cNvPicPr>
          <p:nvPr/>
        </p:nvPicPr>
        <p:blipFill>
          <a:blip r:embed="rId4"/>
          <a:stretch>
            <a:fillRect/>
          </a:stretch>
        </p:blipFill>
        <p:spPr>
          <a:xfrm>
            <a:off x="601982" y="2030689"/>
            <a:ext cx="5400000" cy="2796621"/>
          </a:xfrm>
          <a:prstGeom prst="rect">
            <a:avLst/>
          </a:prstGeom>
        </p:spPr>
      </p:pic>
    </p:spTree>
    <p:custDataLst>
      <p:tags r:id="rId1"/>
    </p:custDataLst>
    <p:extLst>
      <p:ext uri="{BB962C8B-B14F-4D97-AF65-F5344CB8AC3E}">
        <p14:creationId xmlns:p14="http://schemas.microsoft.com/office/powerpoint/2010/main" val="1144752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3CE73EB-211E-124D-80C7-B13C8898C13B}"/>
              </a:ext>
            </a:extLst>
          </p:cNvPr>
          <p:cNvSpPr>
            <a:spLocks noGrp="1"/>
          </p:cNvSpPr>
          <p:nvPr>
            <p:ph type="title"/>
          </p:nvPr>
        </p:nvSpPr>
        <p:spPr>
          <a:xfrm>
            <a:off x="712694" y="259601"/>
            <a:ext cx="9034272" cy="719979"/>
          </a:xfrm>
        </p:spPr>
        <p:txBody>
          <a:bodyPr/>
          <a:lstStyle/>
          <a:p>
            <a:r>
              <a:rPr lang="en-US" altLang="zh-CN" dirty="0"/>
              <a:t>AWS S3 Select Command</a:t>
            </a:r>
            <a:br>
              <a:rPr lang="en-US" altLang="zh-CN" dirty="0"/>
            </a:br>
            <a:r>
              <a:rPr lang="en-US" altLang="zh-CN" sz="1400" dirty="0">
                <a:hlinkClick r:id="rId4"/>
              </a:rPr>
              <a:t>https://docs.aws.amazon.com/AmazonS3/latest/userguide/s3-glacier-select-sql-reference-select.html</a:t>
            </a:r>
            <a:r>
              <a:rPr lang="en-US" altLang="zh-CN" sz="1400" dirty="0"/>
              <a:t> </a:t>
            </a:r>
            <a:endParaRPr lang="en-US" dirty="0"/>
          </a:p>
        </p:txBody>
      </p:sp>
      <p:sp>
        <p:nvSpPr>
          <p:cNvPr id="4" name="Text Placeholder 3"/>
          <p:cNvSpPr>
            <a:spLocks noGrp="1"/>
          </p:cNvSpPr>
          <p:nvPr>
            <p:ph idx="1"/>
          </p:nvPr>
        </p:nvSpPr>
        <p:spPr>
          <a:xfrm>
            <a:off x="712694" y="1479177"/>
            <a:ext cx="11060207" cy="4877174"/>
          </a:xfrm>
        </p:spPr>
        <p:txBody>
          <a:bodyPr/>
          <a:lstStyle/>
          <a:p>
            <a:pPr marL="0" indent="0" algn="l">
              <a:buNone/>
            </a:pPr>
            <a:r>
              <a:rPr lang="en-US" altLang="zh-CN" sz="2400" dirty="0">
                <a:latin typeface="Arial Narrow" panose="020B0606020202030204" pitchFamily="34" charset="0"/>
                <a:ea typeface="SimSun" panose="02010600030101010101" pitchFamily="2" charset="-122"/>
                <a:cs typeface="Times New Roman" panose="02020603050405020304" pitchFamily="18" charset="0"/>
              </a:rPr>
              <a:t>Amazon S3 Select and S3 Glacier Select support only the SELECT SQL command. The following ANSI standard clauses are supported for SELECT:</a:t>
            </a:r>
          </a:p>
          <a:p>
            <a:pPr lvl="2"/>
            <a:r>
              <a:rPr lang="en-US" altLang="zh-CN" sz="1800" b="1" dirty="0">
                <a:effectLst/>
                <a:latin typeface="Arial Narrow" panose="020B0606020202030204" pitchFamily="34" charset="0"/>
                <a:ea typeface="SimSun" panose="02010600030101010101" pitchFamily="2" charset="-122"/>
                <a:cs typeface="Times New Roman" panose="02020603050405020304" pitchFamily="18" charset="0"/>
              </a:rPr>
              <a:t>SELECT</a:t>
            </a:r>
            <a:r>
              <a:rPr lang="en-US" altLang="zh-CN" sz="1800" dirty="0">
                <a:effectLst/>
                <a:latin typeface="Arial Narrow" panose="020B0606020202030204" pitchFamily="34" charset="0"/>
                <a:ea typeface="SimSun" panose="02010600030101010101" pitchFamily="2" charset="-122"/>
                <a:cs typeface="Times New Roman" panose="02020603050405020304" pitchFamily="18" charset="0"/>
              </a:rPr>
              <a:t> list</a:t>
            </a:r>
          </a:p>
          <a:p>
            <a:pPr lvl="3"/>
            <a:r>
              <a:rPr lang="en-US" altLang="zh-CN" sz="1400" dirty="0">
                <a:effectLst/>
                <a:latin typeface="Arial Narrow" panose="020B0606020202030204" pitchFamily="34" charset="0"/>
                <a:ea typeface="SimSun" panose="02010600030101010101" pitchFamily="2" charset="-122"/>
                <a:cs typeface="Times New Roman" panose="02020603050405020304" pitchFamily="18" charset="0"/>
              </a:rPr>
              <a:t>SELECT *</a:t>
            </a:r>
          </a:p>
          <a:p>
            <a:pPr lvl="3"/>
            <a:r>
              <a:rPr lang="en-US" altLang="zh-CN" sz="1400" dirty="0">
                <a:effectLst/>
                <a:latin typeface="Arial Narrow" panose="020B0606020202030204" pitchFamily="34" charset="0"/>
                <a:ea typeface="SimSun" panose="02010600030101010101" pitchFamily="2" charset="-122"/>
                <a:cs typeface="Times New Roman" panose="02020603050405020304" pitchFamily="18" charset="0"/>
              </a:rPr>
              <a:t>SELECT projection [ AS </a:t>
            </a:r>
            <a:r>
              <a:rPr lang="en-US" altLang="zh-CN" sz="1400" dirty="0" err="1">
                <a:effectLst/>
                <a:latin typeface="Arial Narrow" panose="020B0606020202030204" pitchFamily="34" charset="0"/>
                <a:ea typeface="SimSun" panose="02010600030101010101" pitchFamily="2" charset="-122"/>
                <a:cs typeface="Times New Roman" panose="02020603050405020304" pitchFamily="18" charset="0"/>
              </a:rPr>
              <a:t>column_alias</a:t>
            </a:r>
            <a:r>
              <a:rPr lang="en-US" altLang="zh-CN" sz="1400" dirty="0">
                <a:effectLst/>
                <a:latin typeface="Arial Narrow" panose="020B0606020202030204" pitchFamily="34" charset="0"/>
                <a:ea typeface="SimSun" panose="02010600030101010101" pitchFamily="2" charset="-122"/>
                <a:cs typeface="Times New Roman" panose="02020603050405020304" pitchFamily="18" charset="0"/>
              </a:rPr>
              <a:t> | </a:t>
            </a:r>
            <a:r>
              <a:rPr lang="en-US" altLang="zh-CN" sz="1400" dirty="0" err="1">
                <a:effectLst/>
                <a:latin typeface="Arial Narrow" panose="020B0606020202030204" pitchFamily="34" charset="0"/>
                <a:ea typeface="SimSun" panose="02010600030101010101" pitchFamily="2" charset="-122"/>
                <a:cs typeface="Times New Roman" panose="02020603050405020304" pitchFamily="18" charset="0"/>
              </a:rPr>
              <a:t>column_alias</a:t>
            </a:r>
            <a:r>
              <a:rPr lang="en-US" altLang="zh-CN" sz="1400" dirty="0">
                <a:effectLst/>
                <a:latin typeface="Arial Narrow" panose="020B0606020202030204" pitchFamily="34" charset="0"/>
                <a:ea typeface="SimSun" panose="02010600030101010101" pitchFamily="2" charset="-122"/>
                <a:cs typeface="Times New Roman" panose="02020603050405020304" pitchFamily="18" charset="0"/>
              </a:rPr>
              <a:t> ] [, ...]</a:t>
            </a:r>
          </a:p>
          <a:p>
            <a:pPr lvl="2"/>
            <a:r>
              <a:rPr lang="en-US" altLang="zh-CN" sz="1800" b="1" dirty="0">
                <a:effectLst/>
                <a:latin typeface="Arial Narrow" panose="020B0606020202030204" pitchFamily="34" charset="0"/>
                <a:ea typeface="SimSun" panose="02010600030101010101" pitchFamily="2" charset="-122"/>
                <a:cs typeface="Times New Roman" panose="02020603050405020304" pitchFamily="18" charset="0"/>
              </a:rPr>
              <a:t>FROM</a:t>
            </a:r>
            <a:r>
              <a:rPr lang="en-US" altLang="zh-CN" sz="1800" dirty="0">
                <a:effectLst/>
                <a:latin typeface="Arial Narrow" panose="020B0606020202030204" pitchFamily="34" charset="0"/>
                <a:ea typeface="SimSun" panose="02010600030101010101" pitchFamily="2" charset="-122"/>
                <a:cs typeface="Times New Roman" panose="02020603050405020304" pitchFamily="18" charset="0"/>
              </a:rPr>
              <a:t> clause</a:t>
            </a:r>
          </a:p>
          <a:p>
            <a:pPr lvl="3"/>
            <a:r>
              <a:rPr lang="en-US" altLang="zh-CN" sz="1400" dirty="0">
                <a:effectLst/>
                <a:latin typeface="Arial Narrow" panose="020B0606020202030204" pitchFamily="34" charset="0"/>
                <a:ea typeface="SimSun" panose="02010600030101010101" pitchFamily="2" charset="-122"/>
                <a:cs typeface="Times New Roman" panose="02020603050405020304" pitchFamily="18" charset="0"/>
              </a:rPr>
              <a:t>FROM </a:t>
            </a:r>
            <a:r>
              <a:rPr lang="en-US" altLang="zh-CN" sz="1400" dirty="0" err="1">
                <a:effectLst/>
                <a:latin typeface="Arial Narrow" panose="020B0606020202030204" pitchFamily="34" charset="0"/>
                <a:ea typeface="SimSun" panose="02010600030101010101" pitchFamily="2" charset="-122"/>
                <a:cs typeface="Times New Roman" panose="02020603050405020304" pitchFamily="18" charset="0"/>
              </a:rPr>
              <a:t>table_name</a:t>
            </a:r>
            <a:endParaRPr lang="en-US" altLang="zh-CN" sz="1400" dirty="0">
              <a:effectLst/>
              <a:latin typeface="Arial Narrow" panose="020B0606020202030204" pitchFamily="34" charset="0"/>
              <a:ea typeface="SimSun" panose="02010600030101010101" pitchFamily="2" charset="-122"/>
              <a:cs typeface="Times New Roman" panose="02020603050405020304" pitchFamily="18" charset="0"/>
            </a:endParaRPr>
          </a:p>
          <a:p>
            <a:pPr lvl="3"/>
            <a:r>
              <a:rPr lang="en-US" altLang="zh-CN" sz="1400" dirty="0">
                <a:effectLst/>
                <a:latin typeface="Arial Narrow" panose="020B0606020202030204" pitchFamily="34" charset="0"/>
                <a:ea typeface="SimSun" panose="02010600030101010101" pitchFamily="2" charset="-122"/>
                <a:cs typeface="Times New Roman" panose="02020603050405020304" pitchFamily="18" charset="0"/>
              </a:rPr>
              <a:t>FROM </a:t>
            </a:r>
            <a:r>
              <a:rPr lang="en-US" altLang="zh-CN" sz="1400" dirty="0" err="1">
                <a:effectLst/>
                <a:latin typeface="Arial Narrow" panose="020B0606020202030204" pitchFamily="34" charset="0"/>
                <a:ea typeface="SimSun" panose="02010600030101010101" pitchFamily="2" charset="-122"/>
                <a:cs typeface="Times New Roman" panose="02020603050405020304" pitchFamily="18" charset="0"/>
              </a:rPr>
              <a:t>table_name</a:t>
            </a:r>
            <a:r>
              <a:rPr lang="en-US" altLang="zh-CN" sz="1400" dirty="0">
                <a:effectLst/>
                <a:latin typeface="Arial Narrow" panose="020B0606020202030204" pitchFamily="34" charset="0"/>
                <a:ea typeface="SimSun" panose="02010600030101010101" pitchFamily="2" charset="-122"/>
                <a:cs typeface="Times New Roman" panose="02020603050405020304" pitchFamily="18" charset="0"/>
              </a:rPr>
              <a:t> alias</a:t>
            </a:r>
          </a:p>
          <a:p>
            <a:pPr lvl="3"/>
            <a:r>
              <a:rPr lang="en-US" altLang="zh-CN" sz="1400" dirty="0">
                <a:effectLst/>
                <a:latin typeface="Arial Narrow" panose="020B0606020202030204" pitchFamily="34" charset="0"/>
                <a:ea typeface="SimSun" panose="02010600030101010101" pitchFamily="2" charset="-122"/>
                <a:cs typeface="Times New Roman" panose="02020603050405020304" pitchFamily="18" charset="0"/>
              </a:rPr>
              <a:t>FROM </a:t>
            </a:r>
            <a:r>
              <a:rPr lang="en-US" altLang="zh-CN" sz="1400" dirty="0" err="1">
                <a:effectLst/>
                <a:latin typeface="Arial Narrow" panose="020B0606020202030204" pitchFamily="34" charset="0"/>
                <a:ea typeface="SimSun" panose="02010600030101010101" pitchFamily="2" charset="-122"/>
                <a:cs typeface="Times New Roman" panose="02020603050405020304" pitchFamily="18" charset="0"/>
              </a:rPr>
              <a:t>table_name</a:t>
            </a:r>
            <a:r>
              <a:rPr lang="en-US" altLang="zh-CN" sz="1400" dirty="0">
                <a:effectLst/>
                <a:latin typeface="Arial Narrow" panose="020B0606020202030204" pitchFamily="34" charset="0"/>
                <a:ea typeface="SimSun" panose="02010600030101010101" pitchFamily="2" charset="-122"/>
                <a:cs typeface="Times New Roman" panose="02020603050405020304" pitchFamily="18" charset="0"/>
              </a:rPr>
              <a:t> AS alias</a:t>
            </a:r>
          </a:p>
          <a:p>
            <a:pPr lvl="2"/>
            <a:r>
              <a:rPr lang="en-US" altLang="zh-CN" sz="1800" b="1" dirty="0">
                <a:effectLst/>
                <a:latin typeface="Arial Narrow" panose="020B0606020202030204" pitchFamily="34" charset="0"/>
                <a:ea typeface="SimSun" panose="02010600030101010101" pitchFamily="2" charset="-122"/>
                <a:cs typeface="Times New Roman" panose="02020603050405020304" pitchFamily="18" charset="0"/>
              </a:rPr>
              <a:t>WHERE</a:t>
            </a:r>
            <a:r>
              <a:rPr lang="en-US" altLang="zh-CN" sz="1800" dirty="0">
                <a:effectLst/>
                <a:latin typeface="Arial Narrow" panose="020B0606020202030204" pitchFamily="34" charset="0"/>
                <a:ea typeface="SimSun" panose="02010600030101010101" pitchFamily="2" charset="-122"/>
                <a:cs typeface="Times New Roman" panose="02020603050405020304" pitchFamily="18" charset="0"/>
              </a:rPr>
              <a:t> clause</a:t>
            </a:r>
          </a:p>
          <a:p>
            <a:pPr lvl="3"/>
            <a:r>
              <a:rPr lang="en-US" altLang="zh-CN" sz="1400" dirty="0">
                <a:effectLst/>
                <a:latin typeface="Arial Narrow" panose="020B0606020202030204" pitchFamily="34" charset="0"/>
                <a:ea typeface="SimSun" panose="02010600030101010101" pitchFamily="2" charset="-122"/>
                <a:cs typeface="Times New Roman" panose="02020603050405020304" pitchFamily="18" charset="0"/>
              </a:rPr>
              <a:t>WHERE condition</a:t>
            </a:r>
          </a:p>
          <a:p>
            <a:pPr lvl="2"/>
            <a:r>
              <a:rPr lang="en-US" altLang="zh-CN" sz="1800" b="1" dirty="0">
                <a:effectLst/>
                <a:latin typeface="Arial Narrow" panose="020B0606020202030204" pitchFamily="34" charset="0"/>
                <a:ea typeface="SimSun" panose="02010600030101010101" pitchFamily="2" charset="-122"/>
                <a:cs typeface="Times New Roman" panose="02020603050405020304" pitchFamily="18" charset="0"/>
              </a:rPr>
              <a:t>LIMIT</a:t>
            </a:r>
            <a:r>
              <a:rPr lang="en-US" altLang="zh-CN" sz="1800" dirty="0">
                <a:effectLst/>
                <a:latin typeface="Arial Narrow" panose="020B0606020202030204" pitchFamily="34" charset="0"/>
                <a:ea typeface="SimSun" panose="02010600030101010101" pitchFamily="2" charset="-122"/>
                <a:cs typeface="Times New Roman" panose="02020603050405020304" pitchFamily="18" charset="0"/>
              </a:rPr>
              <a:t> clause (Amazon S3 Select only)</a:t>
            </a:r>
          </a:p>
          <a:p>
            <a:pPr lvl="3"/>
            <a:r>
              <a:rPr lang="en-AU" altLang="zh-CN" sz="1400" dirty="0">
                <a:effectLst/>
                <a:latin typeface="Arial Narrow" panose="020B0606020202030204" pitchFamily="34" charset="0"/>
                <a:ea typeface="SimSun" panose="02010600030101010101" pitchFamily="2" charset="-122"/>
                <a:cs typeface="Times New Roman" panose="02020603050405020304" pitchFamily="18" charset="0"/>
              </a:rPr>
              <a:t>LIMIT number</a:t>
            </a:r>
            <a:endParaRPr lang="en-AU" altLang="zh-CN" sz="1400" dirty="0">
              <a:latin typeface="Arial Narrow" panose="020B0606020202030204" pitchFamily="34" charset="0"/>
              <a:ea typeface="SimSun" panose="02010600030101010101" pitchFamily="2" charset="-122"/>
              <a:cs typeface="Times New Roman" panose="02020603050405020304" pitchFamily="18" charset="0"/>
            </a:endParaRPr>
          </a:p>
          <a:p>
            <a:pPr marL="0" indent="0">
              <a:buNone/>
            </a:pPr>
            <a:r>
              <a:rPr lang="en-AU" altLang="zh-CN" sz="2400" dirty="0">
                <a:effectLst/>
                <a:latin typeface="Arial Narrow" panose="020B0606020202030204" pitchFamily="34" charset="0"/>
                <a:ea typeface="SimSun" panose="02010600030101010101" pitchFamily="2" charset="-122"/>
                <a:cs typeface="Times New Roman" panose="02020603050405020304" pitchFamily="18" charset="0"/>
              </a:rPr>
              <a:t>For example, the following query is to count the total number of column 1 equal to ‘1’:</a:t>
            </a:r>
          </a:p>
          <a:p>
            <a:pPr lvl="2"/>
            <a:r>
              <a:rPr lang="en-US" altLang="zh-CN" sz="1600" b="1" dirty="0">
                <a:effectLst/>
                <a:latin typeface="Arial Narrow" panose="020B0606020202030204" pitchFamily="34" charset="0"/>
                <a:ea typeface="SimSun" panose="02010600030101010101" pitchFamily="2" charset="-122"/>
                <a:cs typeface="Times New Roman" panose="02020603050405020304" pitchFamily="18" charset="0"/>
              </a:rPr>
              <a:t>SELECT</a:t>
            </a:r>
            <a:r>
              <a:rPr lang="en-US" altLang="zh-CN" sz="1600" dirty="0">
                <a:effectLst/>
                <a:latin typeface="Arial Narrow" panose="020B0606020202030204" pitchFamily="34" charset="0"/>
                <a:ea typeface="SimSun" panose="02010600030101010101" pitchFamily="2" charset="-122"/>
                <a:cs typeface="Times New Roman" panose="02020603050405020304" pitchFamily="18" charset="0"/>
              </a:rPr>
              <a:t> COUNT (s._1) </a:t>
            </a:r>
            <a:r>
              <a:rPr lang="en-US" altLang="zh-CN" sz="1600" b="1" dirty="0">
                <a:effectLst/>
                <a:latin typeface="Arial Narrow" panose="020B0606020202030204" pitchFamily="34" charset="0"/>
                <a:ea typeface="SimSun" panose="02010600030101010101" pitchFamily="2" charset="-122"/>
                <a:cs typeface="Times New Roman" panose="02020603050405020304" pitchFamily="18" charset="0"/>
              </a:rPr>
              <a:t>FROM</a:t>
            </a:r>
            <a:r>
              <a:rPr lang="en-US" altLang="zh-CN" sz="1600" dirty="0">
                <a:effectLst/>
                <a:latin typeface="Arial Narrow" panose="020B0606020202030204" pitchFamily="34" charset="0"/>
                <a:ea typeface="SimSun" panose="02010600030101010101" pitchFamily="2" charset="-122"/>
                <a:cs typeface="Times New Roman" panose="02020603050405020304" pitchFamily="18" charset="0"/>
              </a:rPr>
              <a:t> s3Object s </a:t>
            </a:r>
            <a:r>
              <a:rPr lang="en-US" altLang="zh-CN" sz="1600" b="1" dirty="0">
                <a:effectLst/>
                <a:latin typeface="Arial Narrow" panose="020B0606020202030204" pitchFamily="34" charset="0"/>
                <a:ea typeface="SimSun" panose="02010600030101010101" pitchFamily="2" charset="-122"/>
                <a:cs typeface="Times New Roman" panose="02020603050405020304" pitchFamily="18" charset="0"/>
              </a:rPr>
              <a:t>WHERE</a:t>
            </a:r>
            <a:r>
              <a:rPr lang="en-US" altLang="zh-CN" sz="1600" dirty="0">
                <a:effectLst/>
                <a:latin typeface="Arial Narrow" panose="020B0606020202030204" pitchFamily="34" charset="0"/>
                <a:ea typeface="SimSun" panose="02010600030101010101" pitchFamily="2" charset="-122"/>
                <a:cs typeface="Times New Roman" panose="02020603050405020304" pitchFamily="18" charset="0"/>
              </a:rPr>
              <a:t> s._1 = '1';</a:t>
            </a:r>
            <a:endParaRPr lang="en-AU" altLang="zh-CN" sz="1600" dirty="0">
              <a:effectLst/>
              <a:latin typeface="Arial Narrow" panose="020B0606020202030204" pitchFamily="34" charset="0"/>
              <a:ea typeface="SimSun" panose="02010600030101010101" pitchFamily="2" charset="-122"/>
              <a:cs typeface="Times New Roman" panose="02020603050405020304" pitchFamily="18" charset="0"/>
            </a:endParaRPr>
          </a:p>
        </p:txBody>
      </p:sp>
      <p:sp>
        <p:nvSpPr>
          <p:cNvPr id="14" name="Footer Placeholder 2">
            <a:extLst>
              <a:ext uri="{C183D7F6-B498-43B3-948B-1728B52AA6E4}">
                <adec:decorative xmlns:adec="http://schemas.microsoft.com/office/drawing/2017/decorative" val="1"/>
              </a:ext>
            </a:extLst>
          </p:cNvPr>
          <p:cNvSpPr>
            <a:spLocks noGrp="1"/>
          </p:cNvSpPr>
          <p:nvPr>
            <p:ph type="ftr" sz="quarter" idx="3"/>
          </p:nvPr>
        </p:nvSpPr>
        <p:spPr>
          <a:xfrm>
            <a:off x="419100" y="6356350"/>
            <a:ext cx="3970020" cy="365125"/>
          </a:xfrm>
        </p:spPr>
        <p:txBody>
          <a:bodyPr/>
          <a:lstStyle>
            <a:lvl1pPr>
              <a:defRPr>
                <a:latin typeface="Amazon Ember" panose="02000000000000000000" pitchFamily="2" charset="0"/>
                <a:ea typeface="Amazon Ember" panose="02000000000000000000" pitchFamily="2" charset="0"/>
              </a:defRPr>
            </a:lvl1pPr>
          </a:lstStyle>
          <a:p>
            <a:r>
              <a:rPr lang="en-US" dirty="0"/>
              <a:t>© 2019 Amazon Web Services, Inc. or its Affiliates. All rights reserved.</a:t>
            </a:r>
          </a:p>
        </p:txBody>
      </p:sp>
      <p:sp>
        <p:nvSpPr>
          <p:cNvPr id="3" name="Slide Number Placeholder 2">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23</a:t>
            </a:fld>
            <a:endParaRPr lang="en-US" dirty="0"/>
          </a:p>
        </p:txBody>
      </p:sp>
    </p:spTree>
    <p:custDataLst>
      <p:tags r:id="rId1"/>
    </p:custDataLst>
    <p:extLst>
      <p:ext uri="{BB962C8B-B14F-4D97-AF65-F5344CB8AC3E}">
        <p14:creationId xmlns:p14="http://schemas.microsoft.com/office/powerpoint/2010/main" val="3615069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4">
            <a:extLst>
              <a:ext uri="{FF2B5EF4-FFF2-40B4-BE49-F238E27FC236}">
                <a16:creationId xmlns:a16="http://schemas.microsoft.com/office/drawing/2014/main" id="{CC0C2C72-93C5-4856-9B61-B6DCB652FBFA}"/>
              </a:ext>
            </a:extLst>
          </p:cNvPr>
          <p:cNvSpPr/>
          <p:nvPr/>
        </p:nvSpPr>
        <p:spPr>
          <a:xfrm>
            <a:off x="1860805" y="1151759"/>
            <a:ext cx="8470391" cy="4554482"/>
          </a:xfrm>
          <a:prstGeom prst="rect">
            <a:avLst/>
          </a:prstGeom>
          <a:blipFill>
            <a:blip r:embed="rId4" cstate="print"/>
            <a:stretch>
              <a:fillRect/>
            </a:stretch>
          </a:blipFill>
        </p:spPr>
        <p:txBody>
          <a:bodyPr wrap="square" lIns="0" tIns="0" rIns="0" bIns="0" rtlCol="0"/>
          <a:lstStyle/>
          <a:p>
            <a:endParaRPr/>
          </a:p>
        </p:txBody>
      </p:sp>
    </p:spTree>
    <p:custDataLst>
      <p:tags r:id="rId1"/>
    </p:custDataLst>
    <p:extLst>
      <p:ext uri="{BB962C8B-B14F-4D97-AF65-F5344CB8AC3E}">
        <p14:creationId xmlns:p14="http://schemas.microsoft.com/office/powerpoint/2010/main" val="3260545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67E4-BDC1-B340-8993-E1E72418A01F}"/>
              </a:ext>
            </a:extLst>
          </p:cNvPr>
          <p:cNvSpPr>
            <a:spLocks noGrp="1"/>
          </p:cNvSpPr>
          <p:nvPr>
            <p:ph type="title"/>
          </p:nvPr>
        </p:nvSpPr>
        <p:spPr/>
        <p:txBody>
          <a:bodyPr/>
          <a:lstStyle/>
          <a:p>
            <a:r>
              <a:rPr lang="en-US" dirty="0"/>
              <a:t>Module objectives</a:t>
            </a:r>
          </a:p>
        </p:txBody>
      </p:sp>
      <p:sp>
        <p:nvSpPr>
          <p:cNvPr id="9" name="Content Placeholder 8"/>
          <p:cNvSpPr>
            <a:spLocks noGrp="1"/>
          </p:cNvSpPr>
          <p:nvPr>
            <p:ph idx="1"/>
          </p:nvPr>
        </p:nvSpPr>
        <p:spPr/>
        <p:txBody>
          <a:bodyPr/>
          <a:lstStyle/>
          <a:p>
            <a:pPr marL="0" indent="0">
              <a:buNone/>
            </a:pPr>
            <a:r>
              <a:rPr lang="en-US" sz="2000" dirty="0"/>
              <a:t>After completing this module, you should be able to:</a:t>
            </a:r>
          </a:p>
          <a:p>
            <a:pPr lvl="0"/>
            <a:r>
              <a:rPr lang="en-US" sz="2000" dirty="0"/>
              <a:t>Identify the different types of storage</a:t>
            </a:r>
          </a:p>
          <a:p>
            <a:pPr lvl="0"/>
            <a:r>
              <a:rPr lang="en-US" sz="2000" dirty="0"/>
              <a:t>Explain Amazon S3</a:t>
            </a:r>
          </a:p>
          <a:p>
            <a:pPr lvl="0"/>
            <a:r>
              <a:rPr lang="en-US" sz="2000" dirty="0"/>
              <a:t>Identify the functionality in Amazon S3</a:t>
            </a:r>
          </a:p>
        </p:txBody>
      </p:sp>
      <p:sp>
        <p:nvSpPr>
          <p:cNvPr id="4" name="Footer Placeholder 3">
            <a:extLst>
              <a:ext uri="{FF2B5EF4-FFF2-40B4-BE49-F238E27FC236}">
                <a16:creationId xmlns:a16="http://schemas.microsoft.com/office/drawing/2014/main" id="{DE0493A9-3876-401A-B570-DEE8645E0E15}"/>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14" name="Slide Number Placeholder 13">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3</a:t>
            </a:fld>
            <a:endParaRPr lang="en-US" dirty="0"/>
          </a:p>
        </p:txBody>
      </p:sp>
    </p:spTree>
    <p:custDataLst>
      <p:tags r:id="rId1"/>
    </p:custDataLst>
    <p:extLst>
      <p:ext uri="{BB962C8B-B14F-4D97-AF65-F5344CB8AC3E}">
        <p14:creationId xmlns:p14="http://schemas.microsoft.com/office/powerpoint/2010/main" val="299413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Core AWS services</a:t>
            </a:r>
          </a:p>
        </p:txBody>
      </p:sp>
      <p:grpSp>
        <p:nvGrpSpPr>
          <p:cNvPr id="5" name="Group 4" descr="AWS Core storage services."/>
          <p:cNvGrpSpPr/>
          <p:nvPr/>
        </p:nvGrpSpPr>
        <p:grpSpPr>
          <a:xfrm>
            <a:off x="231645" y="1227611"/>
            <a:ext cx="11753629" cy="5387533"/>
            <a:chOff x="601378" y="1237120"/>
            <a:chExt cx="11753629" cy="5387533"/>
          </a:xfrm>
        </p:grpSpPr>
        <p:sp>
          <p:nvSpPr>
            <p:cNvPr id="31" name="Rounded Rectangle 30" descr="four storage services.">
              <a:extLst>
                <a:ext uri="{C183D7F6-B498-43B3-948B-1728B52AA6E4}">
                  <adec:decorative xmlns:adec="http://schemas.microsoft.com/office/drawing/2017/decorative" val="0"/>
                </a:ext>
              </a:extLst>
            </p:cNvPr>
            <p:cNvSpPr/>
            <p:nvPr/>
          </p:nvSpPr>
          <p:spPr>
            <a:xfrm>
              <a:off x="6334624" y="1237120"/>
              <a:ext cx="2734973" cy="3179095"/>
            </a:xfrm>
            <a:prstGeom prst="roundRect">
              <a:avLst>
                <a:gd name="adj" fmla="val 12488"/>
              </a:avLst>
            </a:prstGeom>
            <a:solidFill>
              <a:schemeClr val="bg1">
                <a:lumMod val="85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ea typeface="Amazon Ember" panose="020B0603020204020204" pitchFamily="34" charset="0"/>
                <a:cs typeface="Amazon Ember" panose="020B0603020204020204" pitchFamily="34" charset="0"/>
              </a:endParaRPr>
            </a:p>
          </p:txBody>
        </p:sp>
        <p:sp>
          <p:nvSpPr>
            <p:cNvPr id="34" name="TextBox 33" descr="Amazon EC2"/>
            <p:cNvSpPr txBox="1"/>
            <p:nvPr/>
          </p:nvSpPr>
          <p:spPr>
            <a:xfrm>
              <a:off x="3487389" y="4222030"/>
              <a:ext cx="2313197" cy="925262"/>
            </a:xfrm>
            <a:prstGeom prst="rect">
              <a:avLst/>
            </a:prstGeom>
            <a:noFill/>
          </p:spPr>
          <p:txBody>
            <a:bodyPr wrap="square" lIns="0" tIns="0" rIns="0" bIns="0" rtlCol="0" anchor="t">
              <a:noAutofit/>
            </a:bodyPr>
            <a:lstStyle/>
            <a:p>
              <a:pPr algn="ctr"/>
              <a:r>
                <a:rPr lang="en-US" sz="2400" b="1" dirty="0">
                  <a:ea typeface="Amazon Ember" panose="020B0603020204020204" pitchFamily="34" charset="0"/>
                  <a:cs typeface="Amazon Ember" panose="020B0603020204020204" pitchFamily="34" charset="0"/>
                </a:rPr>
                <a:t>Amazon Elastic Compute Cloud (Amazon EC2)</a:t>
              </a:r>
            </a:p>
          </p:txBody>
        </p:sp>
        <p:sp>
          <p:nvSpPr>
            <p:cNvPr id="39" name="TextBox 21">
              <a:extLst>
                <a:ext uri="{C183D7F6-B498-43B3-948B-1728B52AA6E4}">
                  <adec:decorative xmlns:adec="http://schemas.microsoft.com/office/drawing/2017/decorative" val="1"/>
                </a:ext>
              </a:extLst>
            </p:cNvPr>
            <p:cNvSpPr txBox="1"/>
            <p:nvPr/>
          </p:nvSpPr>
          <p:spPr>
            <a:xfrm>
              <a:off x="6647721" y="2176917"/>
              <a:ext cx="988541" cy="465219"/>
            </a:xfrm>
            <a:prstGeom prst="rect">
              <a:avLst/>
            </a:prstGeom>
            <a:noFill/>
          </p:spPr>
          <p:txBody>
            <a:bodyPr wrap="square" lIns="0" tIns="0" rIns="0" bIns="0" rtlCol="0" anchor="t">
              <a:noAutofit/>
            </a:bodyPr>
            <a:lstStyle/>
            <a:p>
              <a:pPr algn="ctr">
                <a:lnSpc>
                  <a:spcPct val="90000"/>
                </a:lnSpc>
              </a:pPr>
              <a:r>
                <a:rPr lang="en-US" sz="1600" dirty="0">
                  <a:ea typeface="Amazon Ember" panose="020B0603020204020204" pitchFamily="34" charset="0"/>
                  <a:cs typeface="Amazon Ember" panose="020B0603020204020204" pitchFamily="34" charset="0"/>
                </a:rPr>
                <a:t>Amazon S3</a:t>
              </a:r>
            </a:p>
          </p:txBody>
        </p:sp>
        <p:sp>
          <p:nvSpPr>
            <p:cNvPr id="40" name="TextBox 31">
              <a:extLst>
                <a:ext uri="{C183D7F6-B498-43B3-948B-1728B52AA6E4}">
                  <adec:decorative xmlns:adec="http://schemas.microsoft.com/office/drawing/2017/decorative" val="1"/>
                </a:ext>
              </a:extLst>
            </p:cNvPr>
            <p:cNvSpPr txBox="1"/>
            <p:nvPr/>
          </p:nvSpPr>
          <p:spPr>
            <a:xfrm>
              <a:off x="7802056" y="3754844"/>
              <a:ext cx="994209" cy="575359"/>
            </a:xfrm>
            <a:prstGeom prst="rect">
              <a:avLst/>
            </a:prstGeom>
            <a:noFill/>
          </p:spPr>
          <p:txBody>
            <a:bodyPr wrap="square" lIns="0" tIns="0" rIns="0" bIns="0" rtlCol="0" anchor="t">
              <a:noAutofit/>
            </a:bodyPr>
            <a:lstStyle/>
            <a:p>
              <a:pPr algn="ctr">
                <a:lnSpc>
                  <a:spcPct val="90000"/>
                </a:lnSpc>
              </a:pPr>
              <a:r>
                <a:rPr lang="en-US" sz="1600" dirty="0">
                  <a:ea typeface="Amazon Ember" panose="020B0603020204020204" pitchFamily="34" charset="0"/>
                  <a:cs typeface="Amazon Ember" panose="020B0603020204020204" pitchFamily="34" charset="0"/>
                </a:rPr>
                <a:t>Amazon S3 Glacier</a:t>
              </a:r>
            </a:p>
          </p:txBody>
        </p:sp>
        <p:sp>
          <p:nvSpPr>
            <p:cNvPr id="41" name="TextBox 32">
              <a:extLst>
                <a:ext uri="{C183D7F6-B498-43B3-948B-1728B52AA6E4}">
                  <adec:decorative xmlns:adec="http://schemas.microsoft.com/office/drawing/2017/decorative" val="1"/>
                </a:ext>
              </a:extLst>
            </p:cNvPr>
            <p:cNvSpPr txBox="1"/>
            <p:nvPr/>
          </p:nvSpPr>
          <p:spPr>
            <a:xfrm>
              <a:off x="7816552" y="2160508"/>
              <a:ext cx="965217" cy="646805"/>
            </a:xfrm>
            <a:prstGeom prst="rect">
              <a:avLst/>
            </a:prstGeom>
            <a:noFill/>
          </p:spPr>
          <p:txBody>
            <a:bodyPr wrap="square" lIns="0" tIns="0" rIns="0" bIns="0" rtlCol="0" anchor="t">
              <a:noAutofit/>
            </a:bodyPr>
            <a:lstStyle/>
            <a:p>
              <a:pPr algn="ctr">
                <a:lnSpc>
                  <a:spcPct val="90000"/>
                </a:lnSpc>
              </a:pPr>
              <a:r>
                <a:rPr lang="en-US" sz="1600" dirty="0">
                  <a:ea typeface="Amazon Ember" panose="020B0603020204020204" pitchFamily="34" charset="0"/>
                  <a:cs typeface="Amazon Ember" panose="020B0603020204020204" pitchFamily="34" charset="0"/>
                </a:rPr>
                <a:t>Amazon EBS</a:t>
              </a:r>
            </a:p>
          </p:txBody>
        </p:sp>
        <p:sp>
          <p:nvSpPr>
            <p:cNvPr id="53" name="TextBox 35" descr="Amazon RDS."/>
            <p:cNvSpPr txBox="1"/>
            <p:nvPr/>
          </p:nvSpPr>
          <p:spPr>
            <a:xfrm>
              <a:off x="6120088" y="5781479"/>
              <a:ext cx="1865155" cy="465219"/>
            </a:xfrm>
            <a:prstGeom prst="rect">
              <a:avLst/>
            </a:prstGeom>
            <a:noFill/>
          </p:spPr>
          <p:txBody>
            <a:bodyPr wrap="square" lIns="0" tIns="0" rIns="0" bIns="0" rtlCol="0" anchor="t">
              <a:noAutofit/>
            </a:bodyPr>
            <a:lstStyle/>
            <a:p>
              <a:pPr algn="ctr">
                <a:lnSpc>
                  <a:spcPct val="90000"/>
                </a:lnSpc>
              </a:pPr>
              <a:r>
                <a:rPr lang="en-US" sz="1600" dirty="0"/>
                <a:t>Amazon Relational</a:t>
              </a:r>
            </a:p>
            <a:p>
              <a:pPr algn="ctr">
                <a:lnSpc>
                  <a:spcPct val="90000"/>
                </a:lnSpc>
              </a:pPr>
              <a:r>
                <a:rPr lang="en-US" sz="1600" dirty="0"/>
                <a:t>Database Service</a:t>
              </a:r>
            </a:p>
          </p:txBody>
        </p:sp>
        <p:sp>
          <p:nvSpPr>
            <p:cNvPr id="55" name="TextBox 36" descr="Amazon DynamoDB."/>
            <p:cNvSpPr txBox="1"/>
            <p:nvPr/>
          </p:nvSpPr>
          <p:spPr>
            <a:xfrm>
              <a:off x="8080881" y="5781479"/>
              <a:ext cx="1278131" cy="336971"/>
            </a:xfrm>
            <a:prstGeom prst="rect">
              <a:avLst/>
            </a:prstGeom>
            <a:noFill/>
          </p:spPr>
          <p:txBody>
            <a:bodyPr wrap="square" lIns="0" tIns="0" rIns="0" bIns="0" rtlCol="0" anchor="t">
              <a:noAutofit/>
            </a:bodyPr>
            <a:lstStyle/>
            <a:p>
              <a:pPr algn="ctr">
                <a:lnSpc>
                  <a:spcPct val="90000"/>
                </a:lnSpc>
              </a:pPr>
              <a:r>
                <a:rPr lang="en-US" sz="1600" dirty="0">
                  <a:ea typeface="Amazon Ember" panose="020B0603020204020204" pitchFamily="34" charset="0"/>
                  <a:cs typeface="Amazon Ember" panose="020B0603020204020204" pitchFamily="34" charset="0"/>
                </a:rPr>
                <a:t>Amazon DynamoDB</a:t>
              </a:r>
            </a:p>
          </p:txBody>
        </p:sp>
        <p:sp>
          <p:nvSpPr>
            <p:cNvPr id="57" name="TextBox 52" descr="AWS IAM."/>
            <p:cNvSpPr txBox="1"/>
            <p:nvPr/>
          </p:nvSpPr>
          <p:spPr>
            <a:xfrm>
              <a:off x="9161575" y="4222030"/>
              <a:ext cx="3193432" cy="468017"/>
            </a:xfrm>
            <a:prstGeom prst="rect">
              <a:avLst/>
            </a:prstGeom>
            <a:noFill/>
          </p:spPr>
          <p:txBody>
            <a:bodyPr wrap="square" lIns="0" tIns="0" rIns="0" bIns="0" rtlCol="0" anchor="t">
              <a:noAutofit/>
            </a:bodyPr>
            <a:lstStyle/>
            <a:p>
              <a:pPr algn="ctr"/>
              <a:r>
                <a:rPr lang="en-US" sz="2400" b="1" dirty="0">
                  <a:ea typeface="Amazon Ember" panose="020B0603020204020204" pitchFamily="34" charset="0"/>
                  <a:cs typeface="Amazon Ember" panose="020B0603020204020204" pitchFamily="34" charset="0"/>
                </a:rPr>
                <a:t>AWS Identity and Access Management (IAM)</a:t>
              </a:r>
            </a:p>
          </p:txBody>
        </p:sp>
        <p:sp>
          <p:nvSpPr>
            <p:cNvPr id="59" name="TextBox 58">
              <a:extLst>
                <a:ext uri="{C183D7F6-B498-43B3-948B-1728B52AA6E4}">
                  <adec:decorative xmlns:adec="http://schemas.microsoft.com/office/drawing/2017/decorative" val="1"/>
                </a:ext>
              </a:extLst>
            </p:cNvPr>
            <p:cNvSpPr txBox="1"/>
            <p:nvPr/>
          </p:nvSpPr>
          <p:spPr>
            <a:xfrm>
              <a:off x="6488551" y="3747482"/>
              <a:ext cx="1306880" cy="520310"/>
            </a:xfrm>
            <a:prstGeom prst="rect">
              <a:avLst/>
            </a:prstGeom>
            <a:noFill/>
          </p:spPr>
          <p:txBody>
            <a:bodyPr wrap="square" lIns="0" tIns="0" rIns="0" bIns="0" rtlCol="0" anchor="t">
              <a:noAutofit/>
            </a:bodyPr>
            <a:lstStyle/>
            <a:p>
              <a:pPr algn="ctr">
                <a:lnSpc>
                  <a:spcPct val="90000"/>
                </a:lnSpc>
              </a:pPr>
              <a:r>
                <a:rPr lang="en-US" sz="1600" dirty="0">
                  <a:ea typeface="Amazon Ember" panose="020B0603020204020204" pitchFamily="34" charset="0"/>
                  <a:cs typeface="Amazon Ember" panose="020B0603020204020204" pitchFamily="34" charset="0"/>
                </a:rPr>
                <a:t>Amazon </a:t>
              </a:r>
            </a:p>
            <a:p>
              <a:pPr algn="ctr">
                <a:lnSpc>
                  <a:spcPct val="90000"/>
                </a:lnSpc>
              </a:pPr>
              <a:r>
                <a:rPr lang="en-US" sz="1600" dirty="0">
                  <a:ea typeface="Amazon Ember" panose="020B0603020204020204" pitchFamily="34" charset="0"/>
                  <a:cs typeface="Amazon Ember" panose="020B0603020204020204" pitchFamily="34" charset="0"/>
                </a:rPr>
                <a:t>EFS</a:t>
              </a:r>
            </a:p>
          </p:txBody>
        </p:sp>
        <p:sp>
          <p:nvSpPr>
            <p:cNvPr id="60" name="TextBox 59" descr="Amazon VPC"/>
            <p:cNvSpPr txBox="1"/>
            <p:nvPr/>
          </p:nvSpPr>
          <p:spPr>
            <a:xfrm>
              <a:off x="601378" y="4209446"/>
              <a:ext cx="2842862" cy="1247249"/>
            </a:xfrm>
            <a:prstGeom prst="rect">
              <a:avLst/>
            </a:prstGeom>
            <a:noFill/>
          </p:spPr>
          <p:txBody>
            <a:bodyPr wrap="square" lIns="0" tIns="0" rIns="0" bIns="0" rtlCol="0" anchor="t">
              <a:noAutofit/>
            </a:bodyPr>
            <a:lstStyle/>
            <a:p>
              <a:pPr algn="ctr"/>
              <a:r>
                <a:rPr lang="en-US" sz="2400" b="1" dirty="0">
                  <a:ea typeface="Amazon Ember" panose="020B0603020204020204" pitchFamily="34" charset="0"/>
                  <a:cs typeface="Amazon Ember" panose="020B0603020204020204" pitchFamily="34" charset="0"/>
                </a:rPr>
                <a:t>Amazon Virtual Private Cloud (Amazon VPC)</a:t>
              </a:r>
            </a:p>
          </p:txBody>
        </p:sp>
        <p:sp>
          <p:nvSpPr>
            <p:cNvPr id="61" name="TextBox 3" descr="Database services."/>
            <p:cNvSpPr txBox="1"/>
            <p:nvPr/>
          </p:nvSpPr>
          <p:spPr>
            <a:xfrm>
              <a:off x="6804957" y="6255321"/>
              <a:ext cx="1865156" cy="369332"/>
            </a:xfrm>
            <a:prstGeom prst="rect">
              <a:avLst/>
            </a:prstGeom>
            <a:noFill/>
          </p:spPr>
          <p:txBody>
            <a:bodyPr wrap="square" lIns="0" tIns="0" rIns="0" bIns="0" rtlCol="0" anchor="t">
              <a:spAutoFit/>
            </a:bodyPr>
            <a:lstStyle/>
            <a:p>
              <a:pPr algn="ctr"/>
              <a:r>
                <a:rPr lang="en-US" sz="2400" b="1" dirty="0">
                  <a:ea typeface="Amazon Ember" panose="020B0603020204020204" pitchFamily="34" charset="0"/>
                  <a:cs typeface="Amazon Ember" panose="020B0603020204020204" pitchFamily="34" charset="0"/>
                </a:rPr>
                <a:t>Database</a:t>
              </a:r>
            </a:p>
          </p:txBody>
        </p:sp>
        <p:sp>
          <p:nvSpPr>
            <p:cNvPr id="23" name="TextBox 3" descr="Storage.">
              <a:extLst>
                <a:ext uri="{FF2B5EF4-FFF2-40B4-BE49-F238E27FC236}">
                  <a16:creationId xmlns:a16="http://schemas.microsoft.com/office/drawing/2014/main" id="{B7D15E15-7DB1-3347-9819-AE36FDCE02BC}"/>
                </a:ext>
              </a:extLst>
            </p:cNvPr>
            <p:cNvSpPr txBox="1"/>
            <p:nvPr/>
          </p:nvSpPr>
          <p:spPr>
            <a:xfrm>
              <a:off x="6719232" y="4485541"/>
              <a:ext cx="1865156" cy="369332"/>
            </a:xfrm>
            <a:prstGeom prst="rect">
              <a:avLst/>
            </a:prstGeom>
            <a:noFill/>
          </p:spPr>
          <p:txBody>
            <a:bodyPr wrap="square" lIns="0" tIns="0" rIns="0" bIns="0" rtlCol="0" anchor="t">
              <a:spAutoFit/>
            </a:bodyPr>
            <a:lstStyle/>
            <a:p>
              <a:pPr algn="ctr"/>
              <a:r>
                <a:rPr lang="en-US" sz="2400" b="1" dirty="0">
                  <a:ea typeface="Amazon Ember" panose="020B0603020204020204" pitchFamily="34" charset="0"/>
                  <a:cs typeface="Amazon Ember" panose="020B0603020204020204" pitchFamily="34" charset="0"/>
                </a:rPr>
                <a:t>Storage</a:t>
              </a:r>
            </a:p>
          </p:txBody>
        </p:sp>
        <p:pic>
          <p:nvPicPr>
            <p:cNvPr id="24" name="Graphic 23">
              <a:extLst>
                <a:ext uri="{FF2B5EF4-FFF2-40B4-BE49-F238E27FC236}">
                  <a16:creationId xmlns:a16="http://schemas.microsoft.com/office/drawing/2014/main" id="{2E54E173-32B9-4BB8-B85D-9BD822A56B9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9718" y="2615876"/>
              <a:ext cx="1486183" cy="1486183"/>
            </a:xfrm>
            <a:prstGeom prst="rect">
              <a:avLst/>
            </a:prstGeom>
          </p:spPr>
        </p:pic>
        <p:pic>
          <p:nvPicPr>
            <p:cNvPr id="25" name="Graphic 24">
              <a:extLst>
                <a:ext uri="{FF2B5EF4-FFF2-40B4-BE49-F238E27FC236}">
                  <a16:creationId xmlns:a16="http://schemas.microsoft.com/office/drawing/2014/main" id="{118DEC31-35F5-4429-8D0B-EC016FD7B74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00897" y="2615876"/>
              <a:ext cx="1486183" cy="1486183"/>
            </a:xfrm>
            <a:prstGeom prst="rect">
              <a:avLst/>
            </a:prstGeom>
          </p:spPr>
        </p:pic>
        <p:pic>
          <p:nvPicPr>
            <p:cNvPr id="26" name="Graphic 25">
              <a:extLst>
                <a:ext uri="{FF2B5EF4-FFF2-40B4-BE49-F238E27FC236}">
                  <a16:creationId xmlns:a16="http://schemas.microsoft.com/office/drawing/2014/main" id="{4E7E13FC-88A3-4DF6-AA2B-150CF85E9B64}"/>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97065" y="5003402"/>
              <a:ext cx="711200" cy="711200"/>
            </a:xfrm>
            <a:prstGeom prst="rect">
              <a:avLst/>
            </a:prstGeom>
          </p:spPr>
        </p:pic>
        <p:pic>
          <p:nvPicPr>
            <p:cNvPr id="27" name="Graphic 26">
              <a:extLst>
                <a:ext uri="{FF2B5EF4-FFF2-40B4-BE49-F238E27FC236}">
                  <a16:creationId xmlns:a16="http://schemas.microsoft.com/office/drawing/2014/main" id="{900D6818-3477-4849-AC82-917186F16BCF}"/>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77275" y="5003402"/>
              <a:ext cx="705765" cy="705765"/>
            </a:xfrm>
            <a:prstGeom prst="rect">
              <a:avLst/>
            </a:prstGeom>
          </p:spPr>
        </p:pic>
        <p:pic>
          <p:nvPicPr>
            <p:cNvPr id="28" name="Graphic 27">
              <a:extLst>
                <a:ext uri="{FF2B5EF4-FFF2-40B4-BE49-F238E27FC236}">
                  <a16:creationId xmlns:a16="http://schemas.microsoft.com/office/drawing/2014/main" id="{9437B055-AEE9-44CD-84EC-ACC1A4710EB7}"/>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015200" y="2615876"/>
              <a:ext cx="1486183" cy="1486183"/>
            </a:xfrm>
            <a:prstGeom prst="rect">
              <a:avLst/>
            </a:prstGeom>
          </p:spPr>
        </p:pic>
        <p:pic>
          <p:nvPicPr>
            <p:cNvPr id="29" name="Graphic 28">
              <a:extLst>
                <a:ext uri="{FF2B5EF4-FFF2-40B4-BE49-F238E27FC236}">
                  <a16:creationId xmlns:a16="http://schemas.microsoft.com/office/drawing/2014/main" id="{B370BD15-618E-48BF-B28B-4BA19F0321E6}"/>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786391" y="2969405"/>
              <a:ext cx="711200" cy="711200"/>
            </a:xfrm>
            <a:prstGeom prst="rect">
              <a:avLst/>
            </a:prstGeom>
          </p:spPr>
        </p:pic>
        <p:pic>
          <p:nvPicPr>
            <p:cNvPr id="30" name="Graphic 29">
              <a:extLst>
                <a:ext uri="{FF2B5EF4-FFF2-40B4-BE49-F238E27FC236}">
                  <a16:creationId xmlns:a16="http://schemas.microsoft.com/office/drawing/2014/main" id="{8C565046-E4AE-4044-9F5D-AF8739EF7761}"/>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943560" y="2966615"/>
              <a:ext cx="711200" cy="711200"/>
            </a:xfrm>
            <a:prstGeom prst="rect">
              <a:avLst/>
            </a:prstGeom>
          </p:spPr>
        </p:pic>
        <p:pic>
          <p:nvPicPr>
            <p:cNvPr id="37" name="Graphic 36">
              <a:extLst>
                <a:ext uri="{FF2B5EF4-FFF2-40B4-BE49-F238E27FC236}">
                  <a16:creationId xmlns:a16="http://schemas.microsoft.com/office/drawing/2014/main" id="{87D6F491-7B98-49CC-938D-210A2505D498}"/>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943560" y="1367372"/>
              <a:ext cx="711200" cy="711200"/>
            </a:xfrm>
            <a:prstGeom prst="rect">
              <a:avLst/>
            </a:prstGeom>
          </p:spPr>
        </p:pic>
        <p:pic>
          <p:nvPicPr>
            <p:cNvPr id="43" name="Graphic 42">
              <a:extLst>
                <a:ext uri="{FF2B5EF4-FFF2-40B4-BE49-F238E27FC236}">
                  <a16:creationId xmlns:a16="http://schemas.microsoft.com/office/drawing/2014/main" id="{35978C94-8290-497B-8428-B94D4BFBF0EA}"/>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786391" y="1403119"/>
              <a:ext cx="711200" cy="711200"/>
            </a:xfrm>
            <a:prstGeom prst="rect">
              <a:avLst/>
            </a:prstGeom>
          </p:spPr>
        </p:pic>
      </p:grpSp>
      <p:sp>
        <p:nvSpPr>
          <p:cNvPr id="3" name="Footer Placeholder 2">
            <a:extLst>
              <a:ext uri="{FF2B5EF4-FFF2-40B4-BE49-F238E27FC236}">
                <a16:creationId xmlns:a16="http://schemas.microsoft.com/office/drawing/2014/main" id="{5EC20C37-9D87-4CC4-A464-6739922F6342}"/>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latin typeface="+mn-lt"/>
              </a:rPr>
              <a:t>© 2019 Amazon Web Services, Inc. or its Affiliates. All rights reserved.</a:t>
            </a:r>
          </a:p>
        </p:txBody>
      </p:sp>
      <p:sp>
        <p:nvSpPr>
          <p:cNvPr id="6" name="Slide Number Placeholder 5">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4</a:t>
            </a:fld>
            <a:endParaRPr lang="en-US" dirty="0"/>
          </a:p>
        </p:txBody>
      </p:sp>
    </p:spTree>
    <p:custDataLst>
      <p:tags r:id="rId1"/>
    </p:custDataLst>
    <p:extLst>
      <p:ext uri="{BB962C8B-B14F-4D97-AF65-F5344CB8AC3E}">
        <p14:creationId xmlns:p14="http://schemas.microsoft.com/office/powerpoint/2010/main" val="46853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64B8E0-60AD-514D-93D6-076C58CF731E}"/>
              </a:ext>
            </a:extLst>
          </p:cNvPr>
          <p:cNvSpPr>
            <a:spLocks noGrp="1"/>
          </p:cNvSpPr>
          <p:nvPr>
            <p:ph type="body" sz="quarter" idx="10"/>
          </p:nvPr>
        </p:nvSpPr>
        <p:spPr>
          <a:xfrm>
            <a:off x="419100" y="2554356"/>
            <a:ext cx="9129634" cy="488498"/>
          </a:xfrm>
        </p:spPr>
        <p:txBody>
          <a:bodyPr>
            <a:normAutofit/>
          </a:bodyPr>
          <a:lstStyle/>
          <a:p>
            <a:r>
              <a:rPr lang="en-US" dirty="0"/>
              <a:t>Module : Storage</a:t>
            </a:r>
          </a:p>
        </p:txBody>
      </p:sp>
      <p:sp>
        <p:nvSpPr>
          <p:cNvPr id="2" name="Title 1"/>
          <p:cNvSpPr>
            <a:spLocks noGrp="1"/>
          </p:cNvSpPr>
          <p:nvPr>
            <p:ph type="title"/>
          </p:nvPr>
        </p:nvSpPr>
        <p:spPr>
          <a:xfrm>
            <a:off x="419099" y="3191940"/>
            <a:ext cx="11535335" cy="365125"/>
          </a:xfrm>
        </p:spPr>
        <p:txBody>
          <a:bodyPr>
            <a:noAutofit/>
          </a:bodyPr>
          <a:lstStyle/>
          <a:p>
            <a:r>
              <a:rPr lang="en-US" sz="4000" dirty="0"/>
              <a:t>Section : Amazon Simple Storage Service (Amazon S3) </a:t>
            </a:r>
          </a:p>
        </p:txBody>
      </p:sp>
      <p:sp>
        <p:nvSpPr>
          <p:cNvPr id="4" name="Footer Placeholder 3">
            <a:extLst>
              <a:ext uri="{FF2B5EF4-FFF2-40B4-BE49-F238E27FC236}">
                <a16:creationId xmlns:a16="http://schemas.microsoft.com/office/drawing/2014/main" id="{77631BD4-34D0-1947-AEFA-D4868944F2CA}"/>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93762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p>
        </p:txBody>
      </p:sp>
      <p:pic>
        <p:nvPicPr>
          <p:cNvPr id="6" name="Graphic 5">
            <a:extLst>
              <a:ext uri="{FF2B5EF4-FFF2-40B4-BE49-F238E27FC236}">
                <a16:creationId xmlns:a16="http://schemas.microsoft.com/office/drawing/2014/main" id="{72206458-AEBB-4C80-B3D9-09A14B171AC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4008" y="2576294"/>
            <a:ext cx="2035432" cy="2035432"/>
          </a:xfrm>
          <a:prstGeom prst="rect">
            <a:avLst/>
          </a:prstGeom>
        </p:spPr>
      </p:pic>
      <p:sp>
        <p:nvSpPr>
          <p:cNvPr id="7" name="TextBox 6">
            <a:extLst>
              <a:ext uri="{FF2B5EF4-FFF2-40B4-BE49-F238E27FC236}">
                <a16:creationId xmlns:a16="http://schemas.microsoft.com/office/drawing/2014/main" id="{F6B5E4BC-5E07-441C-90B1-7C6345044B83}"/>
              </a:ext>
            </a:extLst>
          </p:cNvPr>
          <p:cNvSpPr txBox="1"/>
          <p:nvPr/>
        </p:nvSpPr>
        <p:spPr>
          <a:xfrm>
            <a:off x="3307126" y="4943981"/>
            <a:ext cx="5367146" cy="954107"/>
          </a:xfrm>
          <a:prstGeom prst="rect">
            <a:avLst/>
          </a:prstGeom>
          <a:noFill/>
        </p:spPr>
        <p:txBody>
          <a:bodyPr wrap="square" rtlCol="0">
            <a:spAutoFit/>
          </a:bodyPr>
          <a:lstStyle/>
          <a:p>
            <a:pPr algn="ctr"/>
            <a:r>
              <a:rPr lang="en-US" sz="2800" dirty="0"/>
              <a:t>Amazon Simple Storage Service (Amazon S3)</a:t>
            </a:r>
          </a:p>
        </p:txBody>
      </p:sp>
      <p:sp>
        <p:nvSpPr>
          <p:cNvPr id="3" name="Footer Placeholder 2">
            <a:extLst>
              <a:ext uri="{FF2B5EF4-FFF2-40B4-BE49-F238E27FC236}">
                <a16:creationId xmlns:a16="http://schemas.microsoft.com/office/drawing/2014/main" id="{97FA7128-B684-403B-B49D-1366D28E25BE}"/>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5" name="Slide Number Placeholder 4">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6</a:t>
            </a:fld>
            <a:endParaRPr lang="en-US" dirty="0"/>
          </a:p>
        </p:txBody>
      </p:sp>
    </p:spTree>
    <p:custDataLst>
      <p:tags r:id="rId1"/>
    </p:custDataLst>
    <p:extLst>
      <p:ext uri="{BB962C8B-B14F-4D97-AF65-F5344CB8AC3E}">
        <p14:creationId xmlns:p14="http://schemas.microsoft.com/office/powerpoint/2010/main" val="72264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S3 overview</a:t>
            </a:r>
          </a:p>
        </p:txBody>
      </p:sp>
      <p:grpSp>
        <p:nvGrpSpPr>
          <p:cNvPr id="10" name="Group 9">
            <a:extLst>
              <a:ext uri="{FF2B5EF4-FFF2-40B4-BE49-F238E27FC236}">
                <a16:creationId xmlns:a16="http://schemas.microsoft.com/office/drawing/2014/main" id="{8D9FA559-BA4A-4FB7-A143-BE9A5C7716B6}"/>
              </a:ext>
              <a:ext uri="{C183D7F6-B498-43B3-948B-1728B52AA6E4}">
                <adec:decorative xmlns:adec="http://schemas.microsoft.com/office/drawing/2017/decorative" val="1"/>
              </a:ext>
            </a:extLst>
          </p:cNvPr>
          <p:cNvGrpSpPr/>
          <p:nvPr/>
        </p:nvGrpSpPr>
        <p:grpSpPr>
          <a:xfrm>
            <a:off x="1" y="1273084"/>
            <a:ext cx="12191999" cy="5105400"/>
            <a:chOff x="1" y="1273084"/>
            <a:chExt cx="12191999" cy="5105400"/>
          </a:xfrm>
        </p:grpSpPr>
        <p:grpSp>
          <p:nvGrpSpPr>
            <p:cNvPr id="9" name="Group 8">
              <a:extLst>
                <a:ext uri="{FF2B5EF4-FFF2-40B4-BE49-F238E27FC236}">
                  <a16:creationId xmlns:a16="http://schemas.microsoft.com/office/drawing/2014/main" id="{B4E35822-4B86-4035-925C-F608078F6551}"/>
                </a:ext>
              </a:extLst>
            </p:cNvPr>
            <p:cNvGrpSpPr/>
            <p:nvPr/>
          </p:nvGrpSpPr>
          <p:grpSpPr>
            <a:xfrm>
              <a:off x="1" y="1273084"/>
              <a:ext cx="12191999" cy="5105400"/>
              <a:chOff x="-30967" y="1273084"/>
              <a:chExt cx="12191999" cy="5105400"/>
            </a:xfrm>
          </p:grpSpPr>
          <p:pic>
            <p:nvPicPr>
              <p:cNvPr id="5" name="Picture 4">
                <a:extLst>
                  <a:ext uri="{C183D7F6-B498-43B3-948B-1728B52AA6E4}">
                    <adec:decorative xmlns:adec="http://schemas.microsoft.com/office/drawing/2017/decorative" val="1"/>
                  </a:ext>
                </a:extLst>
              </p:cNvPr>
              <p:cNvPicPr>
                <a:picLocks noChangeAspect="1"/>
              </p:cNvPicPr>
              <p:nvPr/>
            </p:nvPicPr>
            <p:blipFill rotWithShape="1">
              <a:blip r:embed="rId4"/>
              <a:srcRect t="6889" b="11271"/>
              <a:stretch/>
            </p:blipFill>
            <p:spPr>
              <a:xfrm>
                <a:off x="-30967" y="1273084"/>
                <a:ext cx="12191999" cy="5105400"/>
              </a:xfrm>
              <a:prstGeom prst="rect">
                <a:avLst/>
              </a:prstGeom>
              <a:ln w="19050">
                <a:noFill/>
              </a:ln>
            </p:spPr>
          </p:pic>
          <p:sp>
            <p:nvSpPr>
              <p:cNvPr id="6" name="Rectangle 5">
                <a:extLst>
                  <a:ext uri="{C183D7F6-B498-43B3-948B-1728B52AA6E4}">
                    <adec:decorative xmlns:adec="http://schemas.microsoft.com/office/drawing/2017/decorative" val="1"/>
                  </a:ext>
                </a:extLst>
              </p:cNvPr>
              <p:cNvSpPr/>
              <p:nvPr/>
            </p:nvSpPr>
            <p:spPr bwMode="auto">
              <a:xfrm>
                <a:off x="-29444" y="1283544"/>
                <a:ext cx="12188952" cy="5081405"/>
              </a:xfrm>
              <a:prstGeom prst="rect">
                <a:avLst/>
              </a:prstGeom>
              <a:solidFill>
                <a:srgbClr val="FFFFFF">
                  <a:alpha val="80000"/>
                </a:srgbClr>
              </a:solidFill>
              <a:ln w="19050">
                <a:solidFill>
                  <a:schemeClr val="tx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7" name="Graphic 38">
              <a:extLst>
                <a:ext uri="{FF2B5EF4-FFF2-40B4-BE49-F238E27FC236}">
                  <a16:creationId xmlns:a16="http://schemas.microsoft.com/office/drawing/2014/main" id="{D5E5831E-982F-7A42-87F0-F1973D84D2A9}"/>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187" y="1965501"/>
              <a:ext cx="760824" cy="760824"/>
            </a:xfrm>
            <a:prstGeom prst="rect">
              <a:avLst/>
            </a:prstGeom>
          </p:spPr>
        </p:pic>
        <p:pic>
          <p:nvPicPr>
            <p:cNvPr id="18" name="Graphic 38">
              <a:extLst>
                <a:ext uri="{FF2B5EF4-FFF2-40B4-BE49-F238E27FC236}">
                  <a16:creationId xmlns:a16="http://schemas.microsoft.com/office/drawing/2014/main" id="{D5E5831E-982F-7A42-87F0-F1973D84D2A9}"/>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6506" y="2202925"/>
              <a:ext cx="760824" cy="760824"/>
            </a:xfrm>
            <a:prstGeom prst="rect">
              <a:avLst/>
            </a:prstGeom>
          </p:spPr>
        </p:pic>
        <p:pic>
          <p:nvPicPr>
            <p:cNvPr id="19" name="Graphic 38">
              <a:extLst>
                <a:ext uri="{FF2B5EF4-FFF2-40B4-BE49-F238E27FC236}">
                  <a16:creationId xmlns:a16="http://schemas.microsoft.com/office/drawing/2014/main" id="{D5E5831E-982F-7A42-87F0-F1973D84D2A9}"/>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2337" y="1833233"/>
              <a:ext cx="760824" cy="760824"/>
            </a:xfrm>
            <a:prstGeom prst="rect">
              <a:avLst/>
            </a:prstGeom>
          </p:spPr>
        </p:pic>
        <p:pic>
          <p:nvPicPr>
            <p:cNvPr id="20" name="Graphic 38">
              <a:extLst>
                <a:ext uri="{FF2B5EF4-FFF2-40B4-BE49-F238E27FC236}">
                  <a16:creationId xmlns:a16="http://schemas.microsoft.com/office/drawing/2014/main" id="{D5E5831E-982F-7A42-87F0-F1973D84D2A9}"/>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5705" y="2281800"/>
              <a:ext cx="760824" cy="760824"/>
            </a:xfrm>
            <a:prstGeom prst="rect">
              <a:avLst/>
            </a:prstGeom>
          </p:spPr>
        </p:pic>
        <p:pic>
          <p:nvPicPr>
            <p:cNvPr id="21" name="Graphic 38">
              <a:extLst>
                <a:ext uri="{FF2B5EF4-FFF2-40B4-BE49-F238E27FC236}">
                  <a16:creationId xmlns:a16="http://schemas.microsoft.com/office/drawing/2014/main" id="{D5E5831E-982F-7A42-87F0-F1973D84D2A9}"/>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7770" y="5197521"/>
              <a:ext cx="760824" cy="760824"/>
            </a:xfrm>
            <a:prstGeom prst="rect">
              <a:avLst/>
            </a:prstGeom>
          </p:spPr>
        </p:pic>
        <p:pic>
          <p:nvPicPr>
            <p:cNvPr id="22" name="Graphic 38">
              <a:extLst>
                <a:ext uri="{FF2B5EF4-FFF2-40B4-BE49-F238E27FC236}">
                  <a16:creationId xmlns:a16="http://schemas.microsoft.com/office/drawing/2014/main" id="{D5E5831E-982F-7A42-87F0-F1973D84D2A9}"/>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9592" y="5473564"/>
              <a:ext cx="760824" cy="760824"/>
            </a:xfrm>
            <a:prstGeom prst="rect">
              <a:avLst/>
            </a:prstGeom>
          </p:spPr>
        </p:pic>
        <p:pic>
          <p:nvPicPr>
            <p:cNvPr id="23" name="Graphic 38">
              <a:extLst>
                <a:ext uri="{FF2B5EF4-FFF2-40B4-BE49-F238E27FC236}">
                  <a16:creationId xmlns:a16="http://schemas.microsoft.com/office/drawing/2014/main" id="{D5E5831E-982F-7A42-87F0-F1973D84D2A9}"/>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17959" y="5180274"/>
              <a:ext cx="760824" cy="760824"/>
            </a:xfrm>
            <a:prstGeom prst="rect">
              <a:avLst/>
            </a:prstGeom>
          </p:spPr>
        </p:pic>
      </p:grpSp>
      <p:sp>
        <p:nvSpPr>
          <p:cNvPr id="12" name="Rounded Rectangle 11" descr="Data is stored as objects within buckets.&#10;Unlimited storage.&#10;Designed for eleven nines of durability.&#10;Granular access to buckets and objects.&#10;"/>
          <p:cNvSpPr/>
          <p:nvPr/>
        </p:nvSpPr>
        <p:spPr bwMode="auto">
          <a:xfrm>
            <a:off x="2618782" y="2808412"/>
            <a:ext cx="6627572" cy="2296913"/>
          </a:xfrm>
          <a:prstGeom prst="roundRect">
            <a:avLst>
              <a:gd name="adj" fmla="val 9244"/>
            </a:avLst>
          </a:prstGeom>
          <a:solidFill>
            <a:schemeClr val="bg1"/>
          </a:solidFill>
          <a:ln w="3810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Content Placeholder 3"/>
          <p:cNvSpPr txBox="1">
            <a:spLocks/>
          </p:cNvSpPr>
          <p:nvPr/>
        </p:nvSpPr>
        <p:spPr>
          <a:xfrm>
            <a:off x="2825953" y="2927532"/>
            <a:ext cx="6322429" cy="2054776"/>
          </a:xfrm>
          <a:prstGeom prst="rect">
            <a:avLst/>
          </a:prstGeom>
        </p:spPr>
        <p:txBody>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sz="2667"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336143"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784334"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008429"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494"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75"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56"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lnSpc>
                <a:spcPct val="100000"/>
              </a:lnSpc>
              <a:buFont typeface="Arial" panose="020B0604020202020204" pitchFamily="34" charset="0"/>
              <a:buChar char="•"/>
            </a:pPr>
            <a:r>
              <a:rPr lang="en-US" sz="2400" dirty="0"/>
              <a:t>Data is stored as objects in buckets</a:t>
            </a:r>
          </a:p>
          <a:p>
            <a:pPr marL="457200" indent="-457200">
              <a:lnSpc>
                <a:spcPct val="100000"/>
              </a:lnSpc>
              <a:buFont typeface="Arial" panose="020B0604020202020204" pitchFamily="34" charset="0"/>
              <a:buChar char="•"/>
            </a:pPr>
            <a:r>
              <a:rPr lang="en-US" sz="2400" dirty="0"/>
              <a:t>Virtually unlimited storage</a:t>
            </a:r>
          </a:p>
          <a:p>
            <a:pPr marL="793343" lvl="1" indent="-457200">
              <a:lnSpc>
                <a:spcPct val="100000"/>
              </a:lnSpc>
              <a:buFont typeface="Arial" panose="020B0604020202020204" pitchFamily="34" charset="0"/>
              <a:buChar char="•"/>
            </a:pPr>
            <a:r>
              <a:rPr lang="en-US" sz="1800" dirty="0"/>
              <a:t>Single object is limited to 5 TB</a:t>
            </a:r>
          </a:p>
          <a:p>
            <a:pPr marL="457200" indent="-457200">
              <a:lnSpc>
                <a:spcPct val="100000"/>
              </a:lnSpc>
              <a:buFont typeface="Arial" panose="020B0604020202020204" pitchFamily="34" charset="0"/>
              <a:buChar char="•"/>
            </a:pPr>
            <a:r>
              <a:rPr lang="en-US" sz="2400" dirty="0"/>
              <a:t>Designed for 11 9s of durability</a:t>
            </a:r>
          </a:p>
          <a:p>
            <a:pPr marL="457200" indent="-457200">
              <a:lnSpc>
                <a:spcPct val="100000"/>
              </a:lnSpc>
              <a:buFont typeface="Arial" panose="020B0604020202020204" pitchFamily="34" charset="0"/>
              <a:buChar char="•"/>
            </a:pPr>
            <a:r>
              <a:rPr lang="en-US" sz="2400" dirty="0"/>
              <a:t>Granular access to bucket and objects </a:t>
            </a:r>
          </a:p>
        </p:txBody>
      </p:sp>
      <p:sp>
        <p:nvSpPr>
          <p:cNvPr id="3" name="Footer Placeholder 2">
            <a:extLs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7" name="Slide Number Placeholder 6">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7</a:t>
            </a:fld>
            <a:endParaRPr lang="en-US" dirty="0"/>
          </a:p>
        </p:txBody>
      </p:sp>
    </p:spTree>
    <p:custDataLst>
      <p:tags r:id="rId1"/>
    </p:custDataLst>
    <p:extLst>
      <p:ext uri="{BB962C8B-B14F-4D97-AF65-F5344CB8AC3E}">
        <p14:creationId xmlns:p14="http://schemas.microsoft.com/office/powerpoint/2010/main" val="64665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S3 storage classes</a:t>
            </a:r>
          </a:p>
        </p:txBody>
      </p:sp>
      <p:sp>
        <p:nvSpPr>
          <p:cNvPr id="3" name="Content Placeholder 2"/>
          <p:cNvSpPr>
            <a:spLocks noGrp="1"/>
          </p:cNvSpPr>
          <p:nvPr>
            <p:ph idx="1"/>
          </p:nvPr>
        </p:nvSpPr>
        <p:spPr>
          <a:xfrm>
            <a:off x="238538" y="1440305"/>
            <a:ext cx="11330609" cy="4913308"/>
          </a:xfrm>
        </p:spPr>
        <p:txBody>
          <a:bodyPr>
            <a:normAutofit fontScale="92500" lnSpcReduction="20000"/>
          </a:bodyPr>
          <a:lstStyle/>
          <a:p>
            <a:pPr marL="0" lvl="1" indent="0">
              <a:lnSpc>
                <a:spcPct val="110000"/>
              </a:lnSpc>
              <a:spcBef>
                <a:spcPts val="1000"/>
              </a:spcBef>
              <a:spcAft>
                <a:spcPts val="800"/>
              </a:spcAft>
              <a:buNone/>
            </a:pPr>
            <a:r>
              <a:rPr lang="en-US" sz="3000" dirty="0"/>
              <a:t>Amazon S3 offers a range of object-level storage classes that are designed for different use cases:</a:t>
            </a:r>
          </a:p>
          <a:p>
            <a:pPr marL="914400" lvl="2" indent="-457200">
              <a:lnSpc>
                <a:spcPct val="110000"/>
              </a:lnSpc>
              <a:spcBef>
                <a:spcPts val="1000"/>
              </a:spcBef>
              <a:spcAft>
                <a:spcPts val="800"/>
              </a:spcAft>
            </a:pPr>
            <a:r>
              <a:rPr lang="en-US" sz="2600" dirty="0"/>
              <a:t>Amazon S3 Standard</a:t>
            </a:r>
          </a:p>
          <a:p>
            <a:pPr marL="914400" lvl="2" indent="-457200">
              <a:lnSpc>
                <a:spcPct val="110000"/>
              </a:lnSpc>
              <a:spcBef>
                <a:spcPts val="1000"/>
              </a:spcBef>
              <a:spcAft>
                <a:spcPts val="800"/>
              </a:spcAft>
            </a:pPr>
            <a:r>
              <a:rPr lang="en-US" sz="2600" dirty="0"/>
              <a:t>Amazon S3 Intelligent-Tiering</a:t>
            </a:r>
          </a:p>
          <a:p>
            <a:pPr marL="914400" lvl="2" indent="-457200">
              <a:lnSpc>
                <a:spcPct val="110000"/>
              </a:lnSpc>
              <a:spcBef>
                <a:spcPts val="1000"/>
              </a:spcBef>
              <a:spcAft>
                <a:spcPts val="800"/>
              </a:spcAft>
            </a:pPr>
            <a:r>
              <a:rPr lang="en-US" sz="2600" dirty="0"/>
              <a:t>Amazon S3 Standard-Infrequent Access (Amazon S3 Standard-IA)</a:t>
            </a:r>
          </a:p>
          <a:p>
            <a:pPr marL="914400" lvl="2" indent="-457200">
              <a:lnSpc>
                <a:spcPct val="110000"/>
              </a:lnSpc>
              <a:spcBef>
                <a:spcPts val="1000"/>
              </a:spcBef>
              <a:spcAft>
                <a:spcPts val="800"/>
              </a:spcAft>
            </a:pPr>
            <a:r>
              <a:rPr lang="en-US" sz="2600" dirty="0"/>
              <a:t>Amazon S3 One Zone-Infrequent Access (Amazon S3 One Zone-IA)</a:t>
            </a:r>
          </a:p>
          <a:p>
            <a:pPr marL="914400" lvl="2" indent="-457200">
              <a:lnSpc>
                <a:spcPct val="110000"/>
              </a:lnSpc>
              <a:spcBef>
                <a:spcPts val="1000"/>
              </a:spcBef>
              <a:spcAft>
                <a:spcPts val="800"/>
              </a:spcAft>
            </a:pPr>
            <a:r>
              <a:rPr lang="en-US" sz="2600" dirty="0"/>
              <a:t>Amazon S3 Glacier </a:t>
            </a:r>
          </a:p>
          <a:p>
            <a:pPr marL="914400" lvl="2" indent="-457200">
              <a:lnSpc>
                <a:spcPct val="110000"/>
              </a:lnSpc>
              <a:spcBef>
                <a:spcPts val="1000"/>
              </a:spcBef>
              <a:spcAft>
                <a:spcPts val="800"/>
              </a:spcAft>
            </a:pPr>
            <a:r>
              <a:rPr lang="en-US" sz="2600" dirty="0"/>
              <a:t>Amazon S3 Glacier Deep Archive</a:t>
            </a:r>
          </a:p>
          <a:p>
            <a:pPr marL="914400" lvl="2" indent="-457200">
              <a:lnSpc>
                <a:spcPct val="110000"/>
              </a:lnSpc>
              <a:spcBef>
                <a:spcPts val="1000"/>
              </a:spcBef>
              <a:spcAft>
                <a:spcPts val="800"/>
              </a:spcAft>
            </a:pPr>
            <a:r>
              <a:rPr lang="en-US" altLang="zh-CN" sz="2800" dirty="0"/>
              <a:t>For more information see, </a:t>
            </a:r>
            <a:r>
              <a:rPr lang="en-US" altLang="zh-CN" sz="2800" b="0" u="none" kern="1200" baseline="0" dirty="0">
                <a:solidFill>
                  <a:schemeClr val="tx1"/>
                </a:solidFill>
                <a:ea typeface="+mn-ea"/>
                <a:cs typeface="+mn-cs"/>
                <a:hlinkClick r:id="rId4">
                  <a:extLst>
                    <a:ext uri="{A12FA001-AC4F-418D-AE19-62706E023703}">
                      <ahyp:hlinkClr xmlns:ahyp="http://schemas.microsoft.com/office/drawing/2018/hyperlinkcolor" val="tx"/>
                    </a:ext>
                  </a:extLst>
                </a:hlinkClick>
              </a:rPr>
              <a:t> </a:t>
            </a:r>
            <a:r>
              <a:rPr lang="en-US" altLang="zh-CN" sz="2800" dirty="0">
                <a:ea typeface="Amazon Ember Light" panose="020B0403020204020204" pitchFamily="34" charset="0"/>
                <a:cs typeface="Amazon Ember Light" panose="020B0403020204020204" pitchFamily="34" charset="0"/>
                <a:hlinkClick r:id="rId4"/>
              </a:rPr>
              <a:t>Amazon S3 storage classes</a:t>
            </a:r>
            <a:r>
              <a:rPr lang="en-US" altLang="zh-CN" sz="2800" dirty="0">
                <a:ea typeface="Amazon Ember Light" panose="020B0403020204020204" pitchFamily="34" charset="0"/>
                <a:cs typeface="Amazon Ember Light" panose="020B0403020204020204" pitchFamily="34" charset="0"/>
              </a:rPr>
              <a:t>.</a:t>
            </a:r>
            <a:endParaRPr lang="en-US" sz="2600" dirty="0"/>
          </a:p>
        </p:txBody>
      </p:sp>
      <p:sp>
        <p:nvSpPr>
          <p:cNvPr id="4" name="Footer Placeholder 3">
            <a:extLst>
              <a:ext uri="{FF2B5EF4-FFF2-40B4-BE49-F238E27FC236}">
                <a16:creationId xmlns:a16="http://schemas.microsoft.com/office/drawing/2014/main" id="{A1F2319F-FEBB-41C6-BC22-E98AC5573C3D}"/>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6" name="Slide Number Placeholder 5">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8</a:t>
            </a:fld>
            <a:endParaRPr lang="en-US" dirty="0"/>
          </a:p>
        </p:txBody>
      </p:sp>
    </p:spTree>
    <p:custDataLst>
      <p:tags r:id="rId1"/>
    </p:custDataLst>
    <p:extLst>
      <p:ext uri="{BB962C8B-B14F-4D97-AF65-F5344CB8AC3E}">
        <p14:creationId xmlns:p14="http://schemas.microsoft.com/office/powerpoint/2010/main" val="1513413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dirty="0"/>
              <a:t>Amazon S3 bucket URLs (two styles)</a:t>
            </a:r>
          </a:p>
        </p:txBody>
      </p:sp>
      <p:grpSp>
        <p:nvGrpSpPr>
          <p:cNvPr id="8" name="Group 7" descr="amazon s3 service, amazon s3 bucket, and bucket object.">
            <a:extLst>
              <a:ext uri="{FF2B5EF4-FFF2-40B4-BE49-F238E27FC236}">
                <a16:creationId xmlns:a16="http://schemas.microsoft.com/office/drawing/2014/main" id="{ADC9CAF9-9149-42A6-9541-4194E2387FC7}"/>
              </a:ext>
            </a:extLst>
          </p:cNvPr>
          <p:cNvGrpSpPr/>
          <p:nvPr/>
        </p:nvGrpSpPr>
        <p:grpSpPr>
          <a:xfrm>
            <a:off x="854562" y="1297945"/>
            <a:ext cx="1734786" cy="5040328"/>
            <a:chOff x="854562" y="1297945"/>
            <a:chExt cx="1734786" cy="5040328"/>
          </a:xfrm>
        </p:grpSpPr>
        <p:pic>
          <p:nvPicPr>
            <p:cNvPr id="35" name="Graphic 34" descr="s3 bucket.">
              <a:extLst>
                <a:ext uri="{FF2B5EF4-FFF2-40B4-BE49-F238E27FC236}">
                  <a16:creationId xmlns:a16="http://schemas.microsoft.com/office/drawing/2014/main" id="{3D8E4413-387B-4D9A-A617-24DE97E1E0EB}"/>
                </a:ext>
                <a:ext uri="{C183D7F6-B498-43B3-948B-1728B52AA6E4}">
                  <adec:decorative xmlns:adec="http://schemas.microsoft.com/office/drawing/2017/decorative" val="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2785" y="3013005"/>
              <a:ext cx="731520" cy="731520"/>
            </a:xfrm>
            <a:prstGeom prst="rect">
              <a:avLst/>
            </a:prstGeom>
          </p:spPr>
        </p:pic>
        <p:sp>
          <p:nvSpPr>
            <p:cNvPr id="32" name="TextBox 46"/>
            <p:cNvSpPr txBox="1">
              <a:spLocks noChangeArrowheads="1"/>
            </p:cNvSpPr>
            <p:nvPr/>
          </p:nvSpPr>
          <p:spPr bwMode="auto">
            <a:xfrm>
              <a:off x="1019412" y="1297945"/>
              <a:ext cx="1435139"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mn-lt"/>
                  <a:cs typeface="Arial" charset="0"/>
                </a:rPr>
                <a:t>Amazon S3</a:t>
              </a:r>
            </a:p>
          </p:txBody>
        </p:sp>
        <p:sp>
          <p:nvSpPr>
            <p:cNvPr id="37" name="TextBox 52"/>
            <p:cNvSpPr txBox="1">
              <a:spLocks noChangeArrowheads="1"/>
            </p:cNvSpPr>
            <p:nvPr/>
          </p:nvSpPr>
          <p:spPr bwMode="auto">
            <a:xfrm>
              <a:off x="980301" y="3809807"/>
              <a:ext cx="147949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i="1" dirty="0">
                  <a:latin typeface="+mn-lt"/>
                  <a:cs typeface="Arial" charset="0"/>
                </a:rPr>
                <a:t>[bucket name]</a:t>
              </a:r>
              <a:endParaRPr lang="en-US" sz="1867" i="1" dirty="0">
                <a:latin typeface="+mn-lt"/>
                <a:cs typeface="Arial" charset="0"/>
              </a:endParaRPr>
            </a:p>
          </p:txBody>
        </p:sp>
        <p:pic>
          <p:nvPicPr>
            <p:cNvPr id="45" name="Picture 44">
              <a:extLs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233334" y="4489737"/>
              <a:ext cx="975360" cy="975360"/>
            </a:xfrm>
            <a:prstGeom prst="rect">
              <a:avLst/>
            </a:prstGeom>
          </p:spPr>
        </p:pic>
        <p:sp>
          <p:nvSpPr>
            <p:cNvPr id="46" name="TextBox 52"/>
            <p:cNvSpPr txBox="1">
              <a:spLocks noChangeArrowheads="1"/>
            </p:cNvSpPr>
            <p:nvPr/>
          </p:nvSpPr>
          <p:spPr bwMode="auto">
            <a:xfrm>
              <a:off x="957962" y="5441050"/>
              <a:ext cx="15512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i="1" dirty="0">
                  <a:latin typeface="+mn-lt"/>
                  <a:cs typeface="Arial" charset="0"/>
                </a:rPr>
                <a:t>Preview2.mp4</a:t>
              </a:r>
              <a:endParaRPr lang="en-US" sz="1867" i="1" dirty="0">
                <a:latin typeface="+mn-lt"/>
                <a:cs typeface="Arial" charset="0"/>
              </a:endParaRPr>
            </a:p>
          </p:txBody>
        </p:sp>
        <p:sp>
          <p:nvSpPr>
            <p:cNvPr id="48" name="TextBox 33"/>
            <p:cNvSpPr txBox="1">
              <a:spLocks noChangeArrowheads="1"/>
            </p:cNvSpPr>
            <p:nvPr/>
          </p:nvSpPr>
          <p:spPr bwMode="auto">
            <a:xfrm>
              <a:off x="854562" y="5753498"/>
              <a:ext cx="1730974" cy="584775"/>
            </a:xfrm>
            <a:prstGeom prst="rect">
              <a:avLst/>
            </a:prstGeom>
            <a:noFill/>
            <a:ln w="9525">
              <a:noFill/>
              <a:miter lim="800000"/>
              <a:headEnd/>
              <a:tailEnd/>
            </a:ln>
          </p:spPr>
          <p:txBody>
            <a:bodyPr wrap="square">
              <a:spAutoFit/>
            </a:bodyPr>
            <a:lstStyle/>
            <a:p>
              <a:pPr algn="ctr"/>
              <a:r>
                <a:rPr lang="en-US" sz="1600" dirty="0">
                  <a:ea typeface="Verdana" pitchFamily="34" charset="0"/>
                  <a:cs typeface="Helvetica Neue"/>
                </a:rPr>
                <a:t>Tokyo Region (ap-northeast-1)</a:t>
              </a:r>
            </a:p>
          </p:txBody>
        </p:sp>
        <p:cxnSp>
          <p:nvCxnSpPr>
            <p:cNvPr id="14" name="Straight Connector 13">
              <a:extLst>
                <a:ext uri="{C183D7F6-B498-43B3-948B-1728B52AA6E4}">
                  <adec:decorative xmlns:adec="http://schemas.microsoft.com/office/drawing/2017/decorative" val="1"/>
                </a:ext>
              </a:extLst>
            </p:cNvPr>
            <p:cNvCxnSpPr>
              <a:cxnSpLocks/>
            </p:cNvCxnSpPr>
            <p:nvPr/>
          </p:nvCxnSpPr>
          <p:spPr>
            <a:xfrm>
              <a:off x="1729658" y="2472012"/>
              <a:ext cx="3904" cy="446749"/>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Straight Connector 56">
              <a:extLst>
                <a:ext uri="{C183D7F6-B498-43B3-948B-1728B52AA6E4}">
                  <adec:decorative xmlns:adec="http://schemas.microsoft.com/office/drawing/2017/decorative" val="1"/>
                </a:ext>
              </a:extLst>
            </p:cNvPr>
            <p:cNvCxnSpPr>
              <a:stCxn id="37" idx="2"/>
              <a:endCxn id="45" idx="0"/>
            </p:cNvCxnSpPr>
            <p:nvPr/>
          </p:nvCxnSpPr>
          <p:spPr>
            <a:xfrm>
              <a:off x="1720050" y="4056028"/>
              <a:ext cx="964" cy="433709"/>
            </a:xfrm>
            <a:prstGeom prst="line">
              <a:avLst/>
            </a:prstGeom>
            <a:ln w="28575"/>
          </p:spPr>
          <p:style>
            <a:lnRef idx="1">
              <a:schemeClr val="dk1"/>
            </a:lnRef>
            <a:fillRef idx="0">
              <a:schemeClr val="dk1"/>
            </a:fillRef>
            <a:effectRef idx="0">
              <a:schemeClr val="dk1"/>
            </a:effectRef>
            <a:fontRef idx="minor">
              <a:schemeClr val="tx1"/>
            </a:fontRef>
          </p:style>
        </p:cxnSp>
        <p:sp>
          <p:nvSpPr>
            <p:cNvPr id="47" name="Rounded Rectangle 46">
              <a:extLst>
                <a:ext uri="{C183D7F6-B498-43B3-948B-1728B52AA6E4}">
                  <adec:decorative xmlns:adec="http://schemas.microsoft.com/office/drawing/2017/decorative" val="1"/>
                </a:ext>
              </a:extLst>
            </p:cNvPr>
            <p:cNvSpPr/>
            <p:nvPr/>
          </p:nvSpPr>
          <p:spPr>
            <a:xfrm>
              <a:off x="864464" y="2716427"/>
              <a:ext cx="1724884" cy="3585468"/>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cs typeface="Helvetica Neue"/>
              </a:endParaRPr>
            </a:p>
          </p:txBody>
        </p:sp>
        <p:pic>
          <p:nvPicPr>
            <p:cNvPr id="26" name="Graphic 25" descr="Amazon Simple Storage Service icon.">
              <a:extLst>
                <a:ext uri="{FF2B5EF4-FFF2-40B4-BE49-F238E27FC236}">
                  <a16:creationId xmlns:a16="http://schemas.microsoft.com/office/drawing/2014/main" id="{DEA7F99F-A445-43E8-BF98-9EFD8D3C32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63750" y="1630899"/>
              <a:ext cx="754380" cy="754380"/>
            </a:xfrm>
            <a:prstGeom prst="rect">
              <a:avLst/>
            </a:prstGeom>
          </p:spPr>
        </p:pic>
      </p:grpSp>
      <p:sp>
        <p:nvSpPr>
          <p:cNvPr id="29" name="Content Placeholder 2"/>
          <p:cNvSpPr>
            <a:spLocks noGrp="1"/>
          </p:cNvSpPr>
          <p:nvPr>
            <p:ph idx="1"/>
          </p:nvPr>
        </p:nvSpPr>
        <p:spPr>
          <a:xfrm>
            <a:off x="2804626" y="1319246"/>
            <a:ext cx="9201844" cy="1708485"/>
          </a:xfrm>
        </p:spPr>
        <p:txBody>
          <a:bodyPr>
            <a:noAutofit/>
          </a:bodyPr>
          <a:lstStyle/>
          <a:p>
            <a:pPr marL="4233" lvl="1" indent="0">
              <a:spcBef>
                <a:spcPts val="1200"/>
              </a:spcBef>
              <a:buNone/>
            </a:pPr>
            <a:r>
              <a:rPr lang="en-US" sz="2800" dirty="0"/>
              <a:t>To upload your data: </a:t>
            </a:r>
          </a:p>
          <a:p>
            <a:pPr marL="766214" lvl="1" indent="-452955">
              <a:spcBef>
                <a:spcPts val="1200"/>
              </a:spcBef>
              <a:buSzPct val="100000"/>
              <a:buFont typeface="+mj-lt"/>
              <a:buAutoNum type="arabicPeriod"/>
            </a:pPr>
            <a:r>
              <a:rPr lang="en-US" sz="2800" dirty="0"/>
              <a:t>Create a </a:t>
            </a:r>
            <a:r>
              <a:rPr lang="en-US" sz="2800" b="1" dirty="0">
                <a:solidFill>
                  <a:schemeClr val="accent5"/>
                </a:solidFill>
              </a:rPr>
              <a:t>bucket</a:t>
            </a:r>
            <a:r>
              <a:rPr lang="en-US" sz="2800" dirty="0"/>
              <a:t> in an AWS Region.</a:t>
            </a:r>
          </a:p>
          <a:p>
            <a:pPr marL="766214" lvl="1" indent="-452955">
              <a:spcBef>
                <a:spcPts val="1200"/>
              </a:spcBef>
              <a:buSzPct val="100000"/>
              <a:buFont typeface="+mj-lt"/>
              <a:buAutoNum type="arabicPeriod"/>
            </a:pPr>
            <a:r>
              <a:rPr lang="en-US" sz="2800" dirty="0"/>
              <a:t>Upload almost any number of </a:t>
            </a:r>
            <a:r>
              <a:rPr lang="en-US" sz="2800" b="1" dirty="0">
                <a:solidFill>
                  <a:schemeClr val="accent5"/>
                </a:solidFill>
              </a:rPr>
              <a:t>objects</a:t>
            </a:r>
            <a:r>
              <a:rPr lang="en-US" sz="2800" dirty="0"/>
              <a:t> to the bucket.</a:t>
            </a:r>
          </a:p>
        </p:txBody>
      </p:sp>
      <p:grpSp>
        <p:nvGrpSpPr>
          <p:cNvPr id="12" name="Group 11" descr="bucket path-style url endpoint.">
            <a:extLst>
              <a:ext uri="{FF2B5EF4-FFF2-40B4-BE49-F238E27FC236}">
                <a16:creationId xmlns:a16="http://schemas.microsoft.com/office/drawing/2014/main" id="{53E5C928-DE7F-49F1-95B8-75787383AD3F}"/>
              </a:ext>
            </a:extLst>
          </p:cNvPr>
          <p:cNvGrpSpPr/>
          <p:nvPr/>
        </p:nvGrpSpPr>
        <p:grpSpPr>
          <a:xfrm>
            <a:off x="2839486" y="3190505"/>
            <a:ext cx="9276039" cy="1501674"/>
            <a:chOff x="2839486" y="3190505"/>
            <a:chExt cx="9276039" cy="1501674"/>
          </a:xfrm>
        </p:grpSpPr>
        <p:sp>
          <p:nvSpPr>
            <p:cNvPr id="51" name="TextBox 52"/>
            <p:cNvSpPr txBox="1">
              <a:spLocks noChangeArrowheads="1"/>
            </p:cNvSpPr>
            <p:nvPr/>
          </p:nvSpPr>
          <p:spPr bwMode="auto">
            <a:xfrm>
              <a:off x="2839486" y="3190505"/>
              <a:ext cx="85793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latin typeface="+mn-lt"/>
                  <a:cs typeface="Arial" charset="0"/>
                </a:rPr>
                <a:t>Bucket path-style URL endpoint: </a:t>
              </a:r>
              <a:endParaRPr lang="en-US" sz="1867" dirty="0">
                <a:latin typeface="+mn-lt"/>
                <a:cs typeface="Arial" charset="0"/>
              </a:endParaRPr>
            </a:p>
          </p:txBody>
        </p:sp>
        <p:sp>
          <p:nvSpPr>
            <p:cNvPr id="58" name="TextBox 52">
              <a:extLst>
                <a:ext uri="{C183D7F6-B498-43B3-948B-1728B52AA6E4}">
                  <adec:decorative xmlns:adec="http://schemas.microsoft.com/office/drawing/2017/decorative" val="1"/>
                </a:ext>
              </a:extLst>
            </p:cNvPr>
            <p:cNvSpPr txBox="1">
              <a:spLocks noChangeArrowheads="1"/>
            </p:cNvSpPr>
            <p:nvPr/>
          </p:nvSpPr>
          <p:spPr bwMode="auto">
            <a:xfrm>
              <a:off x="2839486" y="3695051"/>
              <a:ext cx="9276039" cy="287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US" sz="1867" b="1" i="1" dirty="0">
                  <a:latin typeface="+mn-lt"/>
                  <a:cs typeface="Arial" charset="0"/>
                  <a:hlinkClick r:id="rId9">
                    <a:extLst>
                      <a:ext uri="{A12FA001-AC4F-418D-AE19-62706E023703}">
                        <ahyp:hlinkClr xmlns:ahyp="http://schemas.microsoft.com/office/drawing/2018/hyperlinkcolor" val="tx"/>
                      </a:ext>
                    </a:extLst>
                  </a:hlinkClick>
                </a:rPr>
                <a:t>https://</a:t>
              </a:r>
              <a:r>
                <a:rPr lang="en-US" sz="1867" b="1" i="1" dirty="0">
                  <a:latin typeface="+mn-lt"/>
                  <a:cs typeface="Arial" charset="0"/>
                </a:rPr>
                <a:t>s3.</a:t>
              </a:r>
              <a:r>
                <a:rPr lang="en-US" sz="1867" b="1" i="1" dirty="0">
                  <a:solidFill>
                    <a:srgbClr val="FF9933"/>
                  </a:solidFill>
                  <a:latin typeface="+mn-lt"/>
                  <a:cs typeface="Arial" charset="0"/>
                </a:rPr>
                <a:t>ap-northeast-1</a:t>
              </a:r>
              <a:r>
                <a:rPr lang="en-US" sz="1867" b="1" i="1" dirty="0">
                  <a:latin typeface="+mn-lt"/>
                  <a:cs typeface="Arial" charset="0"/>
                </a:rPr>
                <a:t>.amazonaws.com/</a:t>
              </a:r>
              <a:r>
                <a:rPr lang="en-US" sz="1867" b="1" i="1" dirty="0">
                  <a:solidFill>
                    <a:srgbClr val="FF9933"/>
                  </a:solidFill>
                  <a:latin typeface="+mn-lt"/>
                  <a:cs typeface="Arial" charset="0"/>
                </a:rPr>
                <a:t>bucket-name</a:t>
              </a:r>
              <a:endParaRPr lang="en-US" sz="2133" b="1" i="1" dirty="0">
                <a:solidFill>
                  <a:srgbClr val="FF9933"/>
                </a:solidFill>
                <a:latin typeface="+mn-lt"/>
                <a:cs typeface="Arial" charset="0"/>
              </a:endParaRPr>
            </a:p>
          </p:txBody>
        </p:sp>
        <p:sp>
          <p:nvSpPr>
            <p:cNvPr id="59" name="TextBox 52"/>
            <p:cNvSpPr txBox="1">
              <a:spLocks noChangeArrowheads="1"/>
            </p:cNvSpPr>
            <p:nvPr/>
          </p:nvSpPr>
          <p:spPr bwMode="auto">
            <a:xfrm>
              <a:off x="3915071" y="4445958"/>
              <a:ext cx="15512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b="1" dirty="0">
                  <a:solidFill>
                    <a:srgbClr val="FF0000"/>
                  </a:solidFill>
                  <a:latin typeface="+mn-lt"/>
                  <a:cs typeface="Arial" charset="0"/>
                </a:rPr>
                <a:t>Region code</a:t>
              </a:r>
              <a:endParaRPr lang="en-US" sz="1867" b="1" dirty="0">
                <a:solidFill>
                  <a:srgbClr val="FF0000"/>
                </a:solidFill>
                <a:latin typeface="+mn-lt"/>
                <a:cs typeface="Arial" charset="0"/>
              </a:endParaRPr>
            </a:p>
          </p:txBody>
        </p:sp>
        <p:sp>
          <p:nvSpPr>
            <p:cNvPr id="17" name="Right Brace 16">
              <a:extLst>
                <a:ext uri="{C183D7F6-B498-43B3-948B-1728B52AA6E4}">
                  <adec:decorative xmlns:adec="http://schemas.microsoft.com/office/drawing/2017/decorative" val="1"/>
                </a:ext>
              </a:extLst>
            </p:cNvPr>
            <p:cNvSpPr/>
            <p:nvPr/>
          </p:nvSpPr>
          <p:spPr>
            <a:xfrm rot="5400000">
              <a:off x="4512720" y="3375972"/>
              <a:ext cx="367701" cy="1570601"/>
            </a:xfrm>
            <a:prstGeom prst="rightBrace">
              <a:avLst>
                <a:gd name="adj1" fmla="val 38120"/>
                <a:gd name="adj2" fmla="val 50000"/>
              </a:avLst>
            </a:prstGeom>
            <a:ln w="19050">
              <a:solidFill>
                <a:srgbClr val="FF993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dirty="0"/>
            </a:p>
          </p:txBody>
        </p:sp>
        <p:sp>
          <p:nvSpPr>
            <p:cNvPr id="62" name="TextBox 52"/>
            <p:cNvSpPr txBox="1">
              <a:spLocks noChangeArrowheads="1"/>
            </p:cNvSpPr>
            <p:nvPr/>
          </p:nvSpPr>
          <p:spPr bwMode="auto">
            <a:xfrm>
              <a:off x="7217582" y="4437860"/>
              <a:ext cx="15512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b="1" dirty="0">
                  <a:solidFill>
                    <a:srgbClr val="FF0000"/>
                  </a:solidFill>
                  <a:latin typeface="+mn-lt"/>
                  <a:cs typeface="Arial" charset="0"/>
                </a:rPr>
                <a:t>Bucket name</a:t>
              </a:r>
              <a:endParaRPr lang="en-US" sz="1867" b="1" dirty="0">
                <a:solidFill>
                  <a:srgbClr val="FF0000"/>
                </a:solidFill>
                <a:latin typeface="+mn-lt"/>
                <a:cs typeface="Arial" charset="0"/>
              </a:endParaRPr>
            </a:p>
          </p:txBody>
        </p:sp>
        <p:sp>
          <p:nvSpPr>
            <p:cNvPr id="63" name="Right Brace 62">
              <a:extLst>
                <a:ext uri="{C183D7F6-B498-43B3-948B-1728B52AA6E4}">
                  <adec:decorative xmlns:adec="http://schemas.microsoft.com/office/drawing/2017/decorative" val="1"/>
                </a:ext>
              </a:extLst>
            </p:cNvPr>
            <p:cNvSpPr/>
            <p:nvPr/>
          </p:nvSpPr>
          <p:spPr>
            <a:xfrm rot="5400000">
              <a:off x="7808516" y="3505858"/>
              <a:ext cx="369333" cy="1387233"/>
            </a:xfrm>
            <a:prstGeom prst="rightBrace">
              <a:avLst>
                <a:gd name="adj1" fmla="val 38120"/>
                <a:gd name="adj2" fmla="val 50000"/>
              </a:avLst>
            </a:prstGeom>
            <a:ln w="19050">
              <a:solidFill>
                <a:srgbClr val="FF993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dirty="0"/>
            </a:p>
          </p:txBody>
        </p:sp>
      </p:grpSp>
      <p:grpSp>
        <p:nvGrpSpPr>
          <p:cNvPr id="11" name="Group 10" descr="bucket virtual hosted-style url endpoint.">
            <a:extLst>
              <a:ext uri="{FF2B5EF4-FFF2-40B4-BE49-F238E27FC236}">
                <a16:creationId xmlns:a16="http://schemas.microsoft.com/office/drawing/2014/main" id="{7A8719D8-3404-4086-9C95-6003183DA4EC}"/>
              </a:ext>
            </a:extLst>
          </p:cNvPr>
          <p:cNvGrpSpPr/>
          <p:nvPr/>
        </p:nvGrpSpPr>
        <p:grpSpPr>
          <a:xfrm>
            <a:off x="2791168" y="4837156"/>
            <a:ext cx="9517923" cy="1502383"/>
            <a:chOff x="2791168" y="4837156"/>
            <a:chExt cx="9517923" cy="1502383"/>
          </a:xfrm>
        </p:grpSpPr>
        <p:sp>
          <p:nvSpPr>
            <p:cNvPr id="27" name="TextBox 52">
              <a:extLst>
                <a:ext uri="{FF2B5EF4-FFF2-40B4-BE49-F238E27FC236}">
                  <a16:creationId xmlns:a16="http://schemas.microsoft.com/office/drawing/2014/main" id="{EC686093-95F1-444D-ABE6-36DBF6AFF662}"/>
                </a:ext>
              </a:extLst>
            </p:cNvPr>
            <p:cNvSpPr txBox="1">
              <a:spLocks noChangeArrowheads="1"/>
            </p:cNvSpPr>
            <p:nvPr/>
          </p:nvSpPr>
          <p:spPr bwMode="auto">
            <a:xfrm>
              <a:off x="2791168" y="4837156"/>
              <a:ext cx="61298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latin typeface="+mn-lt"/>
                  <a:cs typeface="Arial" charset="0"/>
                </a:rPr>
                <a:t>Bucket virtual hosted-style URL endpoint:</a:t>
              </a:r>
              <a:endParaRPr lang="en-US" sz="1867" dirty="0">
                <a:latin typeface="+mn-lt"/>
                <a:cs typeface="Arial" charset="0"/>
              </a:endParaRPr>
            </a:p>
          </p:txBody>
        </p:sp>
        <p:sp>
          <p:nvSpPr>
            <p:cNvPr id="28" name="TextBox 52">
              <a:extLst>
                <a:ext uri="{FF2B5EF4-FFF2-40B4-BE49-F238E27FC236}">
                  <a16:creationId xmlns:a16="http://schemas.microsoft.com/office/drawing/2014/main" id="{48CC71B6-3221-AA42-BD4C-D2D4AC9A3295}"/>
                </a:ext>
                <a:ext uri="{C183D7F6-B498-43B3-948B-1728B52AA6E4}">
                  <adec:decorative xmlns:adec="http://schemas.microsoft.com/office/drawing/2017/decorative" val="1"/>
                </a:ext>
              </a:extLst>
            </p:cNvPr>
            <p:cNvSpPr txBox="1">
              <a:spLocks noChangeArrowheads="1"/>
            </p:cNvSpPr>
            <p:nvPr/>
          </p:nvSpPr>
          <p:spPr bwMode="auto">
            <a:xfrm>
              <a:off x="3033052" y="5363809"/>
              <a:ext cx="9276039" cy="287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US" sz="1867" b="1" i="1" dirty="0">
                  <a:latin typeface="+mn-lt"/>
                  <a:cs typeface="Arial" charset="0"/>
                  <a:hlinkClick r:id="rId9">
                    <a:extLst>
                      <a:ext uri="{A12FA001-AC4F-418D-AE19-62706E023703}">
                        <ahyp:hlinkClr xmlns:ahyp="http://schemas.microsoft.com/office/drawing/2018/hyperlinkcolor" val="tx"/>
                      </a:ext>
                    </a:extLst>
                  </a:hlinkClick>
                </a:rPr>
                <a:t>https://</a:t>
              </a:r>
              <a:r>
                <a:rPr lang="en-US" sz="1867" b="1" i="1" dirty="0">
                  <a:solidFill>
                    <a:srgbClr val="FF9933"/>
                  </a:solidFill>
                  <a:latin typeface="+mn-lt"/>
                  <a:cs typeface="Arial" charset="0"/>
                </a:rPr>
                <a:t> bucket-name</a:t>
              </a:r>
              <a:r>
                <a:rPr lang="en-US" sz="1867" b="1" i="1" dirty="0">
                  <a:latin typeface="+mn-lt"/>
                  <a:cs typeface="Arial" charset="0"/>
                </a:rPr>
                <a:t>.s3-</a:t>
              </a:r>
              <a:r>
                <a:rPr lang="en-US" sz="1867" b="1" i="1" dirty="0">
                  <a:solidFill>
                    <a:srgbClr val="FF9933"/>
                  </a:solidFill>
                  <a:latin typeface="+mn-lt"/>
                  <a:cs typeface="Arial" charset="0"/>
                </a:rPr>
                <a:t>ap-northeast-1</a:t>
              </a:r>
              <a:r>
                <a:rPr lang="en-US" sz="1867" b="1" i="1" dirty="0">
                  <a:latin typeface="+mn-lt"/>
                  <a:cs typeface="Arial" charset="0"/>
                </a:rPr>
                <a:t>.amazonaws.com</a:t>
              </a:r>
              <a:endParaRPr lang="en-US" sz="2133" b="1" i="1" dirty="0">
                <a:solidFill>
                  <a:srgbClr val="FF9933"/>
                </a:solidFill>
                <a:latin typeface="+mn-lt"/>
                <a:cs typeface="Arial" charset="0"/>
              </a:endParaRPr>
            </a:p>
          </p:txBody>
        </p:sp>
        <p:sp>
          <p:nvSpPr>
            <p:cNvPr id="30" name="TextBox 52">
              <a:extLst>
                <a:ext uri="{FF2B5EF4-FFF2-40B4-BE49-F238E27FC236}">
                  <a16:creationId xmlns:a16="http://schemas.microsoft.com/office/drawing/2014/main" id="{FE3B8F2B-15EB-A541-AE89-107F96B2DC1B}"/>
                </a:ext>
              </a:extLst>
            </p:cNvPr>
            <p:cNvSpPr txBox="1">
              <a:spLocks noChangeArrowheads="1"/>
            </p:cNvSpPr>
            <p:nvPr/>
          </p:nvSpPr>
          <p:spPr bwMode="auto">
            <a:xfrm>
              <a:off x="5596172" y="6093317"/>
              <a:ext cx="15512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b="1" dirty="0">
                  <a:solidFill>
                    <a:srgbClr val="FF0000"/>
                  </a:solidFill>
                  <a:latin typeface="+mn-lt"/>
                  <a:cs typeface="Arial" charset="0"/>
                </a:rPr>
                <a:t>Region code </a:t>
              </a:r>
              <a:endParaRPr lang="en-US" sz="1867" b="1" dirty="0">
                <a:solidFill>
                  <a:srgbClr val="FF0000"/>
                </a:solidFill>
                <a:latin typeface="+mn-lt"/>
                <a:cs typeface="Arial" charset="0"/>
              </a:endParaRPr>
            </a:p>
          </p:txBody>
        </p:sp>
        <p:sp>
          <p:nvSpPr>
            <p:cNvPr id="31" name="Right Brace 30">
              <a:extLst>
                <a:ext uri="{FF2B5EF4-FFF2-40B4-BE49-F238E27FC236}">
                  <a16:creationId xmlns:a16="http://schemas.microsoft.com/office/drawing/2014/main" id="{DD2F4957-4EAF-E743-8E49-6C732E607B6D}"/>
                </a:ext>
                <a:ext uri="{C183D7F6-B498-43B3-948B-1728B52AA6E4}">
                  <adec:decorative xmlns:adec="http://schemas.microsoft.com/office/drawing/2017/decorative" val="1"/>
                </a:ext>
              </a:extLst>
            </p:cNvPr>
            <p:cNvSpPr/>
            <p:nvPr/>
          </p:nvSpPr>
          <p:spPr>
            <a:xfrm rot="5400000">
              <a:off x="4343547" y="5165781"/>
              <a:ext cx="396326" cy="1312911"/>
            </a:xfrm>
            <a:prstGeom prst="rightBrace">
              <a:avLst>
                <a:gd name="adj1" fmla="val 38120"/>
                <a:gd name="adj2" fmla="val 50000"/>
              </a:avLst>
            </a:prstGeom>
            <a:ln w="19050">
              <a:solidFill>
                <a:srgbClr val="FF993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dirty="0"/>
            </a:p>
          </p:txBody>
        </p:sp>
        <p:sp>
          <p:nvSpPr>
            <p:cNvPr id="33" name="TextBox 52">
              <a:extLst>
                <a:ext uri="{FF2B5EF4-FFF2-40B4-BE49-F238E27FC236}">
                  <a16:creationId xmlns:a16="http://schemas.microsoft.com/office/drawing/2014/main" id="{ED7F6589-6F7C-3A45-A564-7E2F0B15914D}"/>
                </a:ext>
              </a:extLst>
            </p:cNvPr>
            <p:cNvSpPr txBox="1">
              <a:spLocks noChangeArrowheads="1"/>
            </p:cNvSpPr>
            <p:nvPr/>
          </p:nvSpPr>
          <p:spPr bwMode="auto">
            <a:xfrm>
              <a:off x="3771647" y="6093318"/>
              <a:ext cx="15512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b="1" dirty="0">
                  <a:solidFill>
                    <a:srgbClr val="FF0000"/>
                  </a:solidFill>
                  <a:latin typeface="+mn-lt"/>
                  <a:cs typeface="Arial" charset="0"/>
                </a:rPr>
                <a:t>Bucket name</a:t>
              </a:r>
              <a:endParaRPr lang="en-US" sz="1867" b="1" dirty="0">
                <a:solidFill>
                  <a:srgbClr val="FF0000"/>
                </a:solidFill>
                <a:latin typeface="+mn-lt"/>
                <a:cs typeface="Arial" charset="0"/>
              </a:endParaRPr>
            </a:p>
          </p:txBody>
        </p:sp>
        <p:sp>
          <p:nvSpPr>
            <p:cNvPr id="34" name="Right Brace 33">
              <a:extLst>
                <a:ext uri="{FF2B5EF4-FFF2-40B4-BE49-F238E27FC236}">
                  <a16:creationId xmlns:a16="http://schemas.microsoft.com/office/drawing/2014/main" id="{F65C1671-695E-ED4D-839C-65898017F4D2}"/>
                </a:ext>
                <a:ext uri="{C183D7F6-B498-43B3-948B-1728B52AA6E4}">
                  <adec:decorative xmlns:adec="http://schemas.microsoft.com/office/drawing/2017/decorative" val="1"/>
                </a:ext>
              </a:extLst>
            </p:cNvPr>
            <p:cNvSpPr/>
            <p:nvPr/>
          </p:nvSpPr>
          <p:spPr>
            <a:xfrm rot="5400000">
              <a:off x="6176598" y="5070642"/>
              <a:ext cx="369333" cy="1530184"/>
            </a:xfrm>
            <a:prstGeom prst="rightBrace">
              <a:avLst>
                <a:gd name="adj1" fmla="val 38120"/>
                <a:gd name="adj2" fmla="val 50000"/>
              </a:avLst>
            </a:prstGeom>
            <a:ln w="19050">
              <a:solidFill>
                <a:srgbClr val="FF993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dirty="0"/>
            </a:p>
          </p:txBody>
        </p:sp>
      </p:grpSp>
      <p:sp>
        <p:nvSpPr>
          <p:cNvPr id="3" name="Footer Placeholder 2">
            <a:extLst>
              <a:ext uri="{FF2B5EF4-FFF2-40B4-BE49-F238E27FC236}">
                <a16:creationId xmlns:a16="http://schemas.microsoft.com/office/drawing/2014/main" id="{7C359009-F066-4DB3-BEE2-71CCE56F1F54}"/>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5" name="Slide Number Placeholder 4">
            <a:extLs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9</a:t>
            </a:fld>
            <a:endParaRPr lang="en-US" dirty="0"/>
          </a:p>
        </p:txBody>
      </p:sp>
    </p:spTree>
    <p:custDataLst>
      <p:tags r:id="rId1"/>
    </p:custDataLst>
    <p:extLst>
      <p:ext uri="{BB962C8B-B14F-4D97-AF65-F5344CB8AC3E}">
        <p14:creationId xmlns:p14="http://schemas.microsoft.com/office/powerpoint/2010/main" val="3254151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Academy_2019_Accessible" id="{0B1EFAAE-1898-4168-A8E4-48C906B750E4}" vid="{0BAE7003-4F32-4828-986F-3F3EE3E6BA8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7251</TotalTime>
  <Words>4862</Words>
  <Application>Microsoft Office PowerPoint</Application>
  <PresentationFormat>宽屏</PresentationFormat>
  <Paragraphs>374</Paragraphs>
  <Slides>24</Slides>
  <Notes>24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24</vt:i4>
      </vt:variant>
    </vt:vector>
  </HeadingPairs>
  <TitlesOfParts>
    <vt:vector size="37" baseType="lpstr">
      <vt:lpstr>Amazon Ember</vt:lpstr>
      <vt:lpstr>Amazon Ember Light</vt:lpstr>
      <vt:lpstr>AmazonEmber-Regular</vt:lpstr>
      <vt:lpstr>Helvetica Neue LT Std 65 Medium</vt:lpstr>
      <vt:lpstr>MS UI Gothic</vt:lpstr>
      <vt:lpstr>Arial</vt:lpstr>
      <vt:lpstr>Arial Narrow</vt:lpstr>
      <vt:lpstr>Calibri</vt:lpstr>
      <vt:lpstr>Calibri Light</vt:lpstr>
      <vt:lpstr>Lucida Console</vt:lpstr>
      <vt:lpstr>Lucida Sans</vt:lpstr>
      <vt:lpstr>Office Theme</vt:lpstr>
      <vt:lpstr>1_Office Theme</vt:lpstr>
      <vt:lpstr>What is AWS?</vt:lpstr>
      <vt:lpstr>Module : Storage</vt:lpstr>
      <vt:lpstr>Module objectives</vt:lpstr>
      <vt:lpstr>Core AWS services</vt:lpstr>
      <vt:lpstr>Section : Amazon Simple Storage Service (Amazon S3) </vt:lpstr>
      <vt:lpstr>Storage</vt:lpstr>
      <vt:lpstr>Amazon S3 overview</vt:lpstr>
      <vt:lpstr>Amazon S3 storage classes</vt:lpstr>
      <vt:lpstr>Amazon S3 bucket URLs (two styles)</vt:lpstr>
      <vt:lpstr>Data is redundantly stored in the Region</vt:lpstr>
      <vt:lpstr>Designed for seamless scaling</vt:lpstr>
      <vt:lpstr>Access the data anywhere</vt:lpstr>
      <vt:lpstr>Common use cases</vt:lpstr>
      <vt:lpstr>Amazon S3 common scenarios</vt:lpstr>
      <vt:lpstr>Amazon S3 pricing </vt:lpstr>
      <vt:lpstr>Amazon S3: Storage pricing</vt:lpstr>
      <vt:lpstr>Amazon S3: Storage pricing</vt:lpstr>
      <vt:lpstr>Section key takeaways</vt:lpstr>
      <vt:lpstr>Amazon Simple Storage Service (S3)</vt:lpstr>
      <vt:lpstr>What is Big Data?</vt:lpstr>
      <vt:lpstr>AWS Academy Data Analytics</vt:lpstr>
      <vt:lpstr>Lab 1: Store Data in Amazon Simple Storage Service (Amazon S3)</vt:lpstr>
      <vt:lpstr>AWS S3 Select Command https://docs.aws.amazon.com/AmazonS3/latest/userguide/s3-glacier-select-sql-reference-select.html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Mohr</dc:creator>
  <cp:keywords>v2.0.0</cp:keywords>
  <cp:lastModifiedBy>tao</cp:lastModifiedBy>
  <cp:revision>561</cp:revision>
  <cp:lastPrinted>2019-10-24T13:56:55Z</cp:lastPrinted>
  <dcterms:created xsi:type="dcterms:W3CDTF">2019-09-16T17:01:53Z</dcterms:created>
  <dcterms:modified xsi:type="dcterms:W3CDTF">2022-08-28T13:57:36Z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y fmtid="{D5CDD505-2E9C-101B-9397-08002B2CF9AE}" pid="4" name="MSIP_Label_d7dc88d9-fa17-47eb-a208-3e66f59d50e5_Enabled">
    <vt:lpwstr>true</vt:lpwstr>
  </property>
  <property fmtid="{D5CDD505-2E9C-101B-9397-08002B2CF9AE}" pid="5" name="MSIP_Label_d7dc88d9-fa17-47eb-a208-3e66f59d50e5_SetDate">
    <vt:lpwstr>2021-07-14T07:34:47Z</vt:lpwstr>
  </property>
  <property fmtid="{D5CDD505-2E9C-101B-9397-08002B2CF9AE}" pid="6" name="MSIP_Label_d7dc88d9-fa17-47eb-a208-3e66f59d50e5_Method">
    <vt:lpwstr>Standard</vt:lpwstr>
  </property>
  <property fmtid="{D5CDD505-2E9C-101B-9397-08002B2CF9AE}" pid="7" name="MSIP_Label_d7dc88d9-fa17-47eb-a208-3e66f59d50e5_Name">
    <vt:lpwstr>Internal</vt:lpwstr>
  </property>
  <property fmtid="{D5CDD505-2E9C-101B-9397-08002B2CF9AE}" pid="8" name="MSIP_Label_d7dc88d9-fa17-47eb-a208-3e66f59d50e5_SiteId">
    <vt:lpwstr>d51ba343-9258-4ea6-9907-426d8c84ec12</vt:lpwstr>
  </property>
  <property fmtid="{D5CDD505-2E9C-101B-9397-08002B2CF9AE}" pid="9" name="MSIP_Label_d7dc88d9-fa17-47eb-a208-3e66f59d50e5_ActionId">
    <vt:lpwstr>42997e98-5a33-4593-b6ad-c46682ecd5d0</vt:lpwstr>
  </property>
  <property fmtid="{D5CDD505-2E9C-101B-9397-08002B2CF9AE}" pid="10" name="MSIP_Label_d7dc88d9-fa17-47eb-a208-3e66f59d50e5_ContentBits">
    <vt:lpwstr>0</vt:lpwstr>
  </property>
</Properties>
</file>