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6" r:id="rId4"/>
    <p:sldId id="258" r:id="rId5"/>
    <p:sldId id="276" r:id="rId6"/>
    <p:sldId id="277" r:id="rId7"/>
    <p:sldId id="403" r:id="rId8"/>
    <p:sldId id="404" r:id="rId9"/>
    <p:sldId id="392" r:id="rId10"/>
    <p:sldId id="405" r:id="rId11"/>
    <p:sldId id="406" r:id="rId12"/>
    <p:sldId id="407" r:id="rId13"/>
    <p:sldId id="394" r:id="rId14"/>
    <p:sldId id="391" r:id="rId15"/>
    <p:sldId id="409" r:id="rId16"/>
    <p:sldId id="40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48"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FC11C-0245-4135-8EFB-36BCB5307A88}" type="datetimeFigureOut">
              <a:rPr lang="zh-CN" altLang="en-US" smtClean="0"/>
              <a:t>2022/8/29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C0AAB-ADF1-4103-8065-5ADD047F4713}" type="slidenum">
              <a:rPr lang="zh-CN" altLang="en-US" smtClean="0"/>
              <a:t>‹#›</a:t>
            </a:fld>
            <a:endParaRPr lang="zh-CN" altLang="en-US"/>
          </a:p>
        </p:txBody>
      </p:sp>
    </p:spTree>
    <p:extLst>
      <p:ext uri="{BB962C8B-B14F-4D97-AF65-F5344CB8AC3E}">
        <p14:creationId xmlns:p14="http://schemas.microsoft.com/office/powerpoint/2010/main" val="3506312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ws.amazon.com/certification/certification-prep/?src=certification-faqs"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aws.amazon.com/certification/" TargetMode="External"/><Relationship Id="rId4" Type="http://schemas.openxmlformats.org/officeDocument/2006/relationships/hyperlink" Target="https://aws.amazon.com/certification/recertification/"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ws.amazon.com/certification/certification-prep/?src=certification-faqs"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aws.amazon.com/certification/" TargetMode="External"/><Relationship Id="rId4" Type="http://schemas.openxmlformats.org/officeDocument/2006/relationships/hyperlink" Target="https://aws.amazon.com/certification/recertification/"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ws.amazon.com/certification/certification-prep/?src=certification-faqs"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aws.amazon.com/certification/" TargetMode="External"/><Relationship Id="rId4" Type="http://schemas.openxmlformats.org/officeDocument/2006/relationships/hyperlink" Target="https://aws.amazon.com/certification/recertification/"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ws.amazon.com/certification/certification-prep/?src=certification-faqs"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aws.amazon.com/certification/" TargetMode="External"/><Relationship Id="rId4" Type="http://schemas.openxmlformats.org/officeDocument/2006/relationships/hyperlink" Target="https://aws.amazon.com/certification/recertific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Certification helps learners build credibility and confidence by validating their cloud expertise with an industry-recognized credential. It also helps organizations identify skilled professionals who can lead cloud initiatives by using AWS.</a:t>
            </a:r>
          </a:p>
          <a:p>
            <a:r>
              <a:rPr lang="en-US" dirty="0"/>
              <a:t> </a:t>
            </a:r>
          </a:p>
          <a:p>
            <a:r>
              <a:rPr lang="en-US" dirty="0"/>
              <a:t>You must earn a passing score by taking a proctored exam to earn an AWS certification. After receiving a passing score, you will receive your certification credentials. </a:t>
            </a:r>
          </a:p>
          <a:p>
            <a:r>
              <a:rPr lang="en-US" dirty="0"/>
              <a:t> </a:t>
            </a:r>
          </a:p>
          <a:p>
            <a:r>
              <a:rPr lang="en-US" dirty="0"/>
              <a:t>AWS Certification does not publish a list of all services or features that are covered in a certification exam. However, the exam guide for each exam lists the current topic areas and objectives that are covered in the exam. You can find exam guides on the </a:t>
            </a:r>
            <a:r>
              <a:rPr lang="en-US" u="sng" dirty="0">
                <a:hlinkClick r:id="rId3"/>
              </a:rPr>
              <a:t>Prepare for Your AWS Certification Exam</a:t>
            </a:r>
            <a:r>
              <a:rPr lang="en-US" dirty="0"/>
              <a:t> webpage.</a:t>
            </a:r>
          </a:p>
          <a:p>
            <a:r>
              <a:rPr lang="en-US" dirty="0"/>
              <a:t> </a:t>
            </a:r>
          </a:p>
          <a:p>
            <a:r>
              <a:rPr lang="en-US" dirty="0"/>
              <a:t>You will be required to update your certification (or recertify) every 3 years. View the</a:t>
            </a:r>
            <a:r>
              <a:rPr lang="en-US" u="sng" dirty="0">
                <a:hlinkClick r:id="rId4"/>
              </a:rPr>
              <a:t> AWS Certification Recertification</a:t>
            </a:r>
            <a:r>
              <a:rPr lang="en-US" dirty="0"/>
              <a:t> page for more details.</a:t>
            </a:r>
          </a:p>
          <a:p>
            <a:r>
              <a:rPr lang="en-US" dirty="0"/>
              <a:t> </a:t>
            </a:r>
          </a:p>
          <a:p>
            <a:r>
              <a:rPr lang="en-US" dirty="0"/>
              <a:t>The information on this slide is current as of June 2020. However, exams are frequently updated. Also, the details regarding which exams are available—and what is tested by each exam—are subject to change.</a:t>
            </a:r>
          </a:p>
          <a:p>
            <a:r>
              <a:rPr lang="en-US" dirty="0"/>
              <a:t> </a:t>
            </a:r>
          </a:p>
          <a:p>
            <a:r>
              <a:rPr lang="en-US" dirty="0"/>
              <a:t>For the newest AWS certification exam information, go to </a:t>
            </a:r>
            <a:r>
              <a:rPr lang="en-US" u="sng" dirty="0">
                <a:hlinkClick r:id="rId5"/>
              </a:rPr>
              <a:t>AWS Certification</a:t>
            </a:r>
            <a:r>
              <a:rPr lang="en-US" u="none" dirty="0"/>
              <a:t>.</a:t>
            </a:r>
            <a:endParaRPr lang="en-US" dirty="0"/>
          </a:p>
          <a:p>
            <a:r>
              <a:rPr lang="en-US" dirty="0"/>
              <a:t> </a:t>
            </a:r>
          </a:p>
          <a:p>
            <a:endParaRPr lang="en-US" sz="1100" dirty="0"/>
          </a:p>
        </p:txBody>
      </p:sp>
    </p:spTree>
    <p:extLst>
      <p:ext uri="{BB962C8B-B14F-4D97-AF65-F5344CB8AC3E}">
        <p14:creationId xmlns:p14="http://schemas.microsoft.com/office/powerpoint/2010/main" val="2077585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Certification helps learners build credibility and confidence by validating their cloud expertise with an industry-recognized credential. It also helps organizations identify skilled professionals who can lead cloud initiatives by using AWS.</a:t>
            </a:r>
          </a:p>
          <a:p>
            <a:r>
              <a:rPr lang="en-US" dirty="0"/>
              <a:t> </a:t>
            </a:r>
          </a:p>
          <a:p>
            <a:r>
              <a:rPr lang="en-US" dirty="0"/>
              <a:t>You must earn a passing score by taking a proctored exam to earn an AWS certification. After receiving a passing score, you will receive your certification credentials. </a:t>
            </a:r>
          </a:p>
          <a:p>
            <a:r>
              <a:rPr lang="en-US" dirty="0"/>
              <a:t> </a:t>
            </a:r>
          </a:p>
          <a:p>
            <a:r>
              <a:rPr lang="en-US" dirty="0"/>
              <a:t>AWS Certification does not publish a list of all services or features that are covered in a certification exam. However, the exam guide for each exam lists the current topic areas and objectives that are covered in the exam. You can find exam guides on the </a:t>
            </a:r>
            <a:r>
              <a:rPr lang="en-US" u="sng" dirty="0">
                <a:hlinkClick r:id="rId3"/>
              </a:rPr>
              <a:t>Prepare for Your AWS Certification Exam</a:t>
            </a:r>
            <a:r>
              <a:rPr lang="en-US" dirty="0"/>
              <a:t> webpage.</a:t>
            </a:r>
          </a:p>
          <a:p>
            <a:r>
              <a:rPr lang="en-US" dirty="0"/>
              <a:t> </a:t>
            </a:r>
          </a:p>
          <a:p>
            <a:r>
              <a:rPr lang="en-US" dirty="0"/>
              <a:t>You will be required to update your certification (or recertify) every 3 years. View the</a:t>
            </a:r>
            <a:r>
              <a:rPr lang="en-US" u="sng" dirty="0">
                <a:hlinkClick r:id="rId4"/>
              </a:rPr>
              <a:t> AWS Certification Recertification</a:t>
            </a:r>
            <a:r>
              <a:rPr lang="en-US" dirty="0"/>
              <a:t> page for more details.</a:t>
            </a:r>
          </a:p>
          <a:p>
            <a:r>
              <a:rPr lang="en-US" dirty="0"/>
              <a:t> </a:t>
            </a:r>
          </a:p>
          <a:p>
            <a:r>
              <a:rPr lang="en-US" dirty="0"/>
              <a:t>The information on this slide is current as of June 2020. However, exams are frequently updated. Also, the details regarding which exams are available—and what is tested by each exam—are subject to change.</a:t>
            </a:r>
          </a:p>
          <a:p>
            <a:r>
              <a:rPr lang="en-US" dirty="0"/>
              <a:t> </a:t>
            </a:r>
          </a:p>
          <a:p>
            <a:r>
              <a:rPr lang="en-US" dirty="0"/>
              <a:t>For the newest AWS certification exam information, go to </a:t>
            </a:r>
            <a:r>
              <a:rPr lang="en-US" u="sng" dirty="0">
                <a:hlinkClick r:id="rId5"/>
              </a:rPr>
              <a:t>AWS Certification</a:t>
            </a:r>
            <a:r>
              <a:rPr lang="en-US" u="none" dirty="0"/>
              <a:t>.</a:t>
            </a:r>
            <a:endParaRPr lang="en-US" dirty="0"/>
          </a:p>
          <a:p>
            <a:r>
              <a:rPr lang="en-US" dirty="0"/>
              <a:t> </a:t>
            </a:r>
          </a:p>
          <a:p>
            <a:endParaRPr lang="en-US" sz="1100" dirty="0"/>
          </a:p>
        </p:txBody>
      </p:sp>
    </p:spTree>
    <p:extLst>
      <p:ext uri="{BB962C8B-B14F-4D97-AF65-F5344CB8AC3E}">
        <p14:creationId xmlns:p14="http://schemas.microsoft.com/office/powerpoint/2010/main" val="3794692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Certification helps learners build credibility and confidence by validating their cloud expertise with an industry-recognized credential. It also helps organizations identify skilled professionals who can lead cloud initiatives by using AWS.</a:t>
            </a:r>
          </a:p>
          <a:p>
            <a:r>
              <a:rPr lang="en-US" dirty="0"/>
              <a:t> </a:t>
            </a:r>
          </a:p>
          <a:p>
            <a:r>
              <a:rPr lang="en-US" dirty="0"/>
              <a:t>You must earn a passing score by taking a proctored exam to earn an AWS certification. After receiving a passing score, you will receive your certification credentials. </a:t>
            </a:r>
          </a:p>
          <a:p>
            <a:r>
              <a:rPr lang="en-US" dirty="0"/>
              <a:t> </a:t>
            </a:r>
          </a:p>
          <a:p>
            <a:r>
              <a:rPr lang="en-US" dirty="0"/>
              <a:t>AWS Certification does not publish a list of all services or features that are covered in a certification exam. However, the exam guide for each exam lists the current topic areas and objectives that are covered in the exam. You can find exam guides on the </a:t>
            </a:r>
            <a:r>
              <a:rPr lang="en-US" u="sng" dirty="0">
                <a:hlinkClick r:id="rId3"/>
              </a:rPr>
              <a:t>Prepare for Your AWS Certification Exam</a:t>
            </a:r>
            <a:r>
              <a:rPr lang="en-US" dirty="0"/>
              <a:t> webpage.</a:t>
            </a:r>
          </a:p>
          <a:p>
            <a:r>
              <a:rPr lang="en-US" dirty="0"/>
              <a:t> </a:t>
            </a:r>
          </a:p>
          <a:p>
            <a:r>
              <a:rPr lang="en-US" dirty="0"/>
              <a:t>You will be required to update your certification (or recertify) every 3 years. View the</a:t>
            </a:r>
            <a:r>
              <a:rPr lang="en-US" u="sng" dirty="0">
                <a:hlinkClick r:id="rId4"/>
              </a:rPr>
              <a:t> AWS Certification Recertification</a:t>
            </a:r>
            <a:r>
              <a:rPr lang="en-US" dirty="0"/>
              <a:t> page for more details.</a:t>
            </a:r>
          </a:p>
          <a:p>
            <a:r>
              <a:rPr lang="en-US" dirty="0"/>
              <a:t> </a:t>
            </a:r>
          </a:p>
          <a:p>
            <a:r>
              <a:rPr lang="en-US" dirty="0"/>
              <a:t>The information on this slide is current as of June 2020. However, exams are frequently updated. Also, the details regarding which exams are available—and what is tested by each exam—are subject to change.</a:t>
            </a:r>
          </a:p>
          <a:p>
            <a:r>
              <a:rPr lang="en-US" dirty="0"/>
              <a:t> </a:t>
            </a:r>
          </a:p>
          <a:p>
            <a:r>
              <a:rPr lang="en-US" dirty="0"/>
              <a:t>For the newest AWS certification exam information, go to </a:t>
            </a:r>
            <a:r>
              <a:rPr lang="en-US" u="sng" dirty="0">
                <a:hlinkClick r:id="rId5"/>
              </a:rPr>
              <a:t>AWS Certification</a:t>
            </a:r>
            <a:r>
              <a:rPr lang="en-US" u="none" dirty="0"/>
              <a:t>.</a:t>
            </a:r>
            <a:endParaRPr lang="en-US" dirty="0"/>
          </a:p>
          <a:p>
            <a:r>
              <a:rPr lang="en-US" dirty="0"/>
              <a:t> </a:t>
            </a:r>
          </a:p>
          <a:p>
            <a:endParaRPr lang="en-US" sz="1100" dirty="0"/>
          </a:p>
        </p:txBody>
      </p:sp>
    </p:spTree>
    <p:extLst>
      <p:ext uri="{BB962C8B-B14F-4D97-AF65-F5344CB8AC3E}">
        <p14:creationId xmlns:p14="http://schemas.microsoft.com/office/powerpoint/2010/main" val="2354742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Certification helps learners build credibility and confidence by validating their cloud expertise with an industry-recognized credential. It also helps organizations identify skilled professionals who can lead cloud initiatives by using AWS.</a:t>
            </a:r>
          </a:p>
          <a:p>
            <a:r>
              <a:rPr lang="en-US" dirty="0"/>
              <a:t> </a:t>
            </a:r>
          </a:p>
          <a:p>
            <a:r>
              <a:rPr lang="en-US" dirty="0"/>
              <a:t>You must earn a passing score by taking a proctored exam to earn an AWS certification. After receiving a passing score, you will receive your certification credentials. </a:t>
            </a:r>
          </a:p>
          <a:p>
            <a:r>
              <a:rPr lang="en-US" dirty="0"/>
              <a:t> </a:t>
            </a:r>
          </a:p>
          <a:p>
            <a:r>
              <a:rPr lang="en-US" dirty="0"/>
              <a:t>AWS Certification does not publish a list of all services or features that are covered in a certification exam. However, the exam guide for each exam lists the current topic areas and objectives that are covered in the exam. You can find exam guides on the </a:t>
            </a:r>
            <a:r>
              <a:rPr lang="en-US" u="sng" dirty="0">
                <a:hlinkClick r:id="rId3"/>
              </a:rPr>
              <a:t>Prepare for Your AWS Certification Exam</a:t>
            </a:r>
            <a:r>
              <a:rPr lang="en-US" dirty="0"/>
              <a:t> webpage.</a:t>
            </a:r>
          </a:p>
          <a:p>
            <a:r>
              <a:rPr lang="en-US" dirty="0"/>
              <a:t> </a:t>
            </a:r>
          </a:p>
          <a:p>
            <a:r>
              <a:rPr lang="en-US" dirty="0"/>
              <a:t>You will be required to update your certification (or recertify) every 3 years. View the</a:t>
            </a:r>
            <a:r>
              <a:rPr lang="en-US" u="sng" dirty="0">
                <a:hlinkClick r:id="rId4"/>
              </a:rPr>
              <a:t> AWS Certification Recertification</a:t>
            </a:r>
            <a:r>
              <a:rPr lang="en-US" dirty="0"/>
              <a:t> page for more details.</a:t>
            </a:r>
          </a:p>
          <a:p>
            <a:r>
              <a:rPr lang="en-US" dirty="0"/>
              <a:t> </a:t>
            </a:r>
          </a:p>
          <a:p>
            <a:r>
              <a:rPr lang="en-US" dirty="0"/>
              <a:t>The information on this slide is current as of June 2020. However, exams are frequently updated. Also, the details regarding which exams are available—and what is tested by each exam—are subject to change.</a:t>
            </a:r>
          </a:p>
          <a:p>
            <a:r>
              <a:rPr lang="en-US" dirty="0"/>
              <a:t> </a:t>
            </a:r>
          </a:p>
          <a:p>
            <a:r>
              <a:rPr lang="en-US" dirty="0"/>
              <a:t>For the newest AWS certification exam information, go to </a:t>
            </a:r>
            <a:r>
              <a:rPr lang="en-US" u="sng" dirty="0">
                <a:hlinkClick r:id="rId5"/>
              </a:rPr>
              <a:t>AWS Certification</a:t>
            </a:r>
            <a:r>
              <a:rPr lang="en-US" u="none" dirty="0"/>
              <a:t>.</a:t>
            </a:r>
            <a:endParaRPr lang="en-US" dirty="0"/>
          </a:p>
          <a:p>
            <a:r>
              <a:rPr lang="en-US" dirty="0"/>
              <a:t> </a:t>
            </a:r>
          </a:p>
          <a:p>
            <a:endParaRPr lang="en-US" sz="1100" dirty="0"/>
          </a:p>
        </p:txBody>
      </p:sp>
    </p:spTree>
    <p:extLst>
      <p:ext uri="{BB962C8B-B14F-4D97-AF65-F5344CB8AC3E}">
        <p14:creationId xmlns:p14="http://schemas.microsoft.com/office/powerpoint/2010/main" val="1950617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223E4D-4A37-4DC0-9E43-82D8E61BEAD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410E559-FDFD-4D2E-BF5A-43C64F50A6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697491C-0102-48BD-9821-A1F8A6BE91BC}"/>
              </a:ext>
            </a:extLst>
          </p:cNvPr>
          <p:cNvSpPr>
            <a:spLocks noGrp="1"/>
          </p:cNvSpPr>
          <p:nvPr>
            <p:ph type="dt" sz="half" idx="10"/>
          </p:nvPr>
        </p:nvSpPr>
        <p:spPr/>
        <p:txBody>
          <a:bodyPr/>
          <a:lstStyle/>
          <a:p>
            <a:fld id="{64ED9DD3-CAC8-4049-8589-3376B27C28D5}" type="datetimeFigureOut">
              <a:rPr lang="zh-CN" altLang="en-US" smtClean="0"/>
              <a:t>2022/8/29</a:t>
            </a:fld>
            <a:endParaRPr lang="zh-CN" altLang="en-US"/>
          </a:p>
        </p:txBody>
      </p:sp>
      <p:sp>
        <p:nvSpPr>
          <p:cNvPr id="5" name="页脚占位符 4">
            <a:extLst>
              <a:ext uri="{FF2B5EF4-FFF2-40B4-BE49-F238E27FC236}">
                <a16:creationId xmlns:a16="http://schemas.microsoft.com/office/drawing/2014/main" id="{1F1ADC29-9103-4C51-9B8C-446B501963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3EF922-4072-4B88-8D1D-DD90BBEE3CC6}"/>
              </a:ext>
            </a:extLst>
          </p:cNvPr>
          <p:cNvSpPr>
            <a:spLocks noGrp="1"/>
          </p:cNvSpPr>
          <p:nvPr>
            <p:ph type="sldNum" sz="quarter" idx="12"/>
          </p:nvPr>
        </p:nvSpPr>
        <p:spPr/>
        <p:txBody>
          <a:bodyPr/>
          <a:lstStyle/>
          <a:p>
            <a:fld id="{F2604B06-0F95-4E28-9824-910FB8BD40AF}" type="slidenum">
              <a:rPr lang="zh-CN" altLang="en-US" smtClean="0"/>
              <a:t>‹#›</a:t>
            </a:fld>
            <a:endParaRPr lang="zh-CN" altLang="en-US"/>
          </a:p>
        </p:txBody>
      </p:sp>
    </p:spTree>
    <p:extLst>
      <p:ext uri="{BB962C8B-B14F-4D97-AF65-F5344CB8AC3E}">
        <p14:creationId xmlns:p14="http://schemas.microsoft.com/office/powerpoint/2010/main" val="101000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342D18-E09C-4754-B425-ABE726D4108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0957D75-9807-461A-A517-42671E782C2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2D4E1B-2220-42F1-A8A8-73CCB5D900CE}"/>
              </a:ext>
            </a:extLst>
          </p:cNvPr>
          <p:cNvSpPr>
            <a:spLocks noGrp="1"/>
          </p:cNvSpPr>
          <p:nvPr>
            <p:ph type="dt" sz="half" idx="10"/>
          </p:nvPr>
        </p:nvSpPr>
        <p:spPr/>
        <p:txBody>
          <a:bodyPr/>
          <a:lstStyle/>
          <a:p>
            <a:fld id="{64ED9DD3-CAC8-4049-8589-3376B27C28D5}" type="datetimeFigureOut">
              <a:rPr lang="zh-CN" altLang="en-US" smtClean="0"/>
              <a:t>2022/8/29</a:t>
            </a:fld>
            <a:endParaRPr lang="zh-CN" altLang="en-US"/>
          </a:p>
        </p:txBody>
      </p:sp>
      <p:sp>
        <p:nvSpPr>
          <p:cNvPr id="5" name="页脚占位符 4">
            <a:extLst>
              <a:ext uri="{FF2B5EF4-FFF2-40B4-BE49-F238E27FC236}">
                <a16:creationId xmlns:a16="http://schemas.microsoft.com/office/drawing/2014/main" id="{86767C88-8F1F-4EE1-BFFF-4EA51A3F4C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53CC5B-1388-45DF-93F1-A9A322FF6B23}"/>
              </a:ext>
            </a:extLst>
          </p:cNvPr>
          <p:cNvSpPr>
            <a:spLocks noGrp="1"/>
          </p:cNvSpPr>
          <p:nvPr>
            <p:ph type="sldNum" sz="quarter" idx="12"/>
          </p:nvPr>
        </p:nvSpPr>
        <p:spPr/>
        <p:txBody>
          <a:bodyPr/>
          <a:lstStyle/>
          <a:p>
            <a:fld id="{F2604B06-0F95-4E28-9824-910FB8BD40AF}" type="slidenum">
              <a:rPr lang="zh-CN" altLang="en-US" smtClean="0"/>
              <a:t>‹#›</a:t>
            </a:fld>
            <a:endParaRPr lang="zh-CN" altLang="en-US"/>
          </a:p>
        </p:txBody>
      </p:sp>
    </p:spTree>
    <p:extLst>
      <p:ext uri="{BB962C8B-B14F-4D97-AF65-F5344CB8AC3E}">
        <p14:creationId xmlns:p14="http://schemas.microsoft.com/office/powerpoint/2010/main" val="4281923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9E13A51-C71E-4A4D-BAF0-B6FD68536E4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773CDBE-A514-4193-84E5-71B49AA5BD5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118B8E-1087-4ADC-BB31-03871C917BA9}"/>
              </a:ext>
            </a:extLst>
          </p:cNvPr>
          <p:cNvSpPr>
            <a:spLocks noGrp="1"/>
          </p:cNvSpPr>
          <p:nvPr>
            <p:ph type="dt" sz="half" idx="10"/>
          </p:nvPr>
        </p:nvSpPr>
        <p:spPr/>
        <p:txBody>
          <a:bodyPr/>
          <a:lstStyle/>
          <a:p>
            <a:fld id="{64ED9DD3-CAC8-4049-8589-3376B27C28D5}" type="datetimeFigureOut">
              <a:rPr lang="zh-CN" altLang="en-US" smtClean="0"/>
              <a:t>2022/8/29</a:t>
            </a:fld>
            <a:endParaRPr lang="zh-CN" altLang="en-US"/>
          </a:p>
        </p:txBody>
      </p:sp>
      <p:sp>
        <p:nvSpPr>
          <p:cNvPr id="5" name="页脚占位符 4">
            <a:extLst>
              <a:ext uri="{FF2B5EF4-FFF2-40B4-BE49-F238E27FC236}">
                <a16:creationId xmlns:a16="http://schemas.microsoft.com/office/drawing/2014/main" id="{3F9EC2FA-E80E-427B-B8ED-9797D72204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32A898-DF1E-448B-98C5-690A15EE8129}"/>
              </a:ext>
            </a:extLst>
          </p:cNvPr>
          <p:cNvSpPr>
            <a:spLocks noGrp="1"/>
          </p:cNvSpPr>
          <p:nvPr>
            <p:ph type="sldNum" sz="quarter" idx="12"/>
          </p:nvPr>
        </p:nvSpPr>
        <p:spPr/>
        <p:txBody>
          <a:bodyPr/>
          <a:lstStyle/>
          <a:p>
            <a:fld id="{F2604B06-0F95-4E28-9824-910FB8BD40AF}" type="slidenum">
              <a:rPr lang="zh-CN" altLang="en-US" smtClean="0"/>
              <a:t>‹#›</a:t>
            </a:fld>
            <a:endParaRPr lang="zh-CN" altLang="en-US"/>
          </a:p>
        </p:txBody>
      </p:sp>
    </p:spTree>
    <p:extLst>
      <p:ext uri="{BB962C8B-B14F-4D97-AF65-F5344CB8AC3E}">
        <p14:creationId xmlns:p14="http://schemas.microsoft.com/office/powerpoint/2010/main" val="1282371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7"/>
            <a:ext cx="9034272" cy="474119"/>
          </a:xfrm>
        </p:spPr>
        <p:txBody>
          <a:bodyPr>
            <a:noAutofit/>
          </a:bodyPr>
          <a:lstStyle>
            <a:lvl1pPr>
              <a:defRPr sz="3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2"/>
            <a:ext cx="2743200" cy="365125"/>
          </a:xfrm>
        </p:spPr>
        <p:txBody>
          <a:bodyPr/>
          <a:lstStyle/>
          <a:p>
            <a:fld id="{B6A95138-A96E-2F42-A959-2EFD44FE4AB7}" type="slidenum">
              <a:rPr lang="en-US" smtClean="0"/>
              <a:t>‹#›</a:t>
            </a:fld>
            <a:endParaRPr lang="en-US"/>
          </a:p>
        </p:txBody>
      </p:sp>
      <p:sp>
        <p:nvSpPr>
          <p:cNvPr id="14" name="TextBox 13">
            <a:extLst>
              <a:ext uri="{FF2B5EF4-FFF2-40B4-BE49-F238E27FC236}">
                <a16:creationId xmlns:a16="http://schemas.microsoft.com/office/drawing/2014/main" id="{DFF442A6-2FBA-4FBB-8BA8-F0582D8B15D9}"/>
              </a:ext>
            </a:extLst>
          </p:cNvPr>
          <p:cNvSpPr txBox="1"/>
          <p:nvPr userDrawn="1"/>
        </p:nvSpPr>
        <p:spPr>
          <a:xfrm>
            <a:off x="3143917" y="6611453"/>
            <a:ext cx="6246891" cy="215444"/>
          </a:xfrm>
          <a:prstGeom prst="rect">
            <a:avLst/>
          </a:prstGeom>
          <a:noFill/>
        </p:spPr>
        <p:txBody>
          <a:bodyPr wrap="square">
            <a:spAutoFit/>
          </a:bodyPr>
          <a:lstStyle/>
          <a:p>
            <a:pPr algn="ctr"/>
            <a:r>
              <a:rPr lang="en-US" altLang="zh-CN" sz="800" dirty="0">
                <a:latin typeface="Arial Narrow" panose="020B0606020202030204" pitchFamily="34" charset="0"/>
              </a:rPr>
              <a:t>©2022 hao.shi@vu.edu.au</a:t>
            </a:r>
          </a:p>
        </p:txBody>
      </p:sp>
      <p:pic>
        <p:nvPicPr>
          <p:cNvPr id="7" name="Picture 6">
            <a:extLst>
              <a:ext uri="{FF2B5EF4-FFF2-40B4-BE49-F238E27FC236}">
                <a16:creationId xmlns:a16="http://schemas.microsoft.com/office/drawing/2014/main" id="{101421B3-C8EA-448A-A088-6B46924EBBD4}"/>
              </a:ext>
            </a:extLst>
          </p:cNvPr>
          <p:cNvPicPr>
            <a:picLocks noChangeAspect="1"/>
          </p:cNvPicPr>
          <p:nvPr userDrawn="1"/>
        </p:nvPicPr>
        <p:blipFill>
          <a:blip r:embed="rId4"/>
          <a:stretch>
            <a:fillRect/>
          </a:stretch>
        </p:blipFill>
        <p:spPr>
          <a:xfrm>
            <a:off x="9640626" y="390173"/>
            <a:ext cx="2363541" cy="449073"/>
          </a:xfrm>
          <a:prstGeom prst="rect">
            <a:avLst/>
          </a:prstGeom>
        </p:spPr>
      </p:pic>
    </p:spTree>
    <p:custDataLst>
      <p:tags r:id="rId1"/>
    </p:custDataLst>
    <p:extLst>
      <p:ext uri="{BB962C8B-B14F-4D97-AF65-F5344CB8AC3E}">
        <p14:creationId xmlns:p14="http://schemas.microsoft.com/office/powerpoint/2010/main" val="2472472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A16734-7479-4E18-82D2-4CFACFE51F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54BB399-6BAF-4B00-8CF5-73F09191A64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A273CE-CD20-43F5-BCFE-D9A8CB5308AF}"/>
              </a:ext>
            </a:extLst>
          </p:cNvPr>
          <p:cNvSpPr>
            <a:spLocks noGrp="1"/>
          </p:cNvSpPr>
          <p:nvPr>
            <p:ph type="dt" sz="half" idx="10"/>
          </p:nvPr>
        </p:nvSpPr>
        <p:spPr/>
        <p:txBody>
          <a:bodyPr/>
          <a:lstStyle/>
          <a:p>
            <a:fld id="{64ED9DD3-CAC8-4049-8589-3376B27C28D5}" type="datetimeFigureOut">
              <a:rPr lang="zh-CN" altLang="en-US" smtClean="0"/>
              <a:t>2022/8/29</a:t>
            </a:fld>
            <a:endParaRPr lang="zh-CN" altLang="en-US"/>
          </a:p>
        </p:txBody>
      </p:sp>
      <p:sp>
        <p:nvSpPr>
          <p:cNvPr id="5" name="页脚占位符 4">
            <a:extLst>
              <a:ext uri="{FF2B5EF4-FFF2-40B4-BE49-F238E27FC236}">
                <a16:creationId xmlns:a16="http://schemas.microsoft.com/office/drawing/2014/main" id="{739E679C-9D9D-4EC9-B9F0-DD2AEDF7D5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49CE5D-55E2-4935-A21E-B19C88321DC4}"/>
              </a:ext>
            </a:extLst>
          </p:cNvPr>
          <p:cNvSpPr>
            <a:spLocks noGrp="1"/>
          </p:cNvSpPr>
          <p:nvPr>
            <p:ph type="sldNum" sz="quarter" idx="12"/>
          </p:nvPr>
        </p:nvSpPr>
        <p:spPr/>
        <p:txBody>
          <a:bodyPr/>
          <a:lstStyle/>
          <a:p>
            <a:fld id="{F2604B06-0F95-4E28-9824-910FB8BD40AF}" type="slidenum">
              <a:rPr lang="zh-CN" altLang="en-US" smtClean="0"/>
              <a:t>‹#›</a:t>
            </a:fld>
            <a:endParaRPr lang="zh-CN" altLang="en-US"/>
          </a:p>
        </p:txBody>
      </p:sp>
    </p:spTree>
    <p:extLst>
      <p:ext uri="{BB962C8B-B14F-4D97-AF65-F5344CB8AC3E}">
        <p14:creationId xmlns:p14="http://schemas.microsoft.com/office/powerpoint/2010/main" val="887663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9222C9-D6F7-4F90-BB11-8BFFA3C4FD6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3CDF411-63E8-4187-9C9F-570D724086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BCFBC92-878D-46AD-9A6C-A5E4DB85BD69}"/>
              </a:ext>
            </a:extLst>
          </p:cNvPr>
          <p:cNvSpPr>
            <a:spLocks noGrp="1"/>
          </p:cNvSpPr>
          <p:nvPr>
            <p:ph type="dt" sz="half" idx="10"/>
          </p:nvPr>
        </p:nvSpPr>
        <p:spPr/>
        <p:txBody>
          <a:bodyPr/>
          <a:lstStyle/>
          <a:p>
            <a:fld id="{64ED9DD3-CAC8-4049-8589-3376B27C28D5}" type="datetimeFigureOut">
              <a:rPr lang="zh-CN" altLang="en-US" smtClean="0"/>
              <a:t>2022/8/29</a:t>
            </a:fld>
            <a:endParaRPr lang="zh-CN" altLang="en-US"/>
          </a:p>
        </p:txBody>
      </p:sp>
      <p:sp>
        <p:nvSpPr>
          <p:cNvPr id="5" name="页脚占位符 4">
            <a:extLst>
              <a:ext uri="{FF2B5EF4-FFF2-40B4-BE49-F238E27FC236}">
                <a16:creationId xmlns:a16="http://schemas.microsoft.com/office/drawing/2014/main" id="{CC6650BF-EBD4-4D38-BF21-BC128BA6D2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D87E82-8C3A-4CA0-8A4F-DD5ACC9859FF}"/>
              </a:ext>
            </a:extLst>
          </p:cNvPr>
          <p:cNvSpPr>
            <a:spLocks noGrp="1"/>
          </p:cNvSpPr>
          <p:nvPr>
            <p:ph type="sldNum" sz="quarter" idx="12"/>
          </p:nvPr>
        </p:nvSpPr>
        <p:spPr/>
        <p:txBody>
          <a:bodyPr/>
          <a:lstStyle/>
          <a:p>
            <a:fld id="{F2604B06-0F95-4E28-9824-910FB8BD40AF}" type="slidenum">
              <a:rPr lang="zh-CN" altLang="en-US" smtClean="0"/>
              <a:t>‹#›</a:t>
            </a:fld>
            <a:endParaRPr lang="zh-CN" altLang="en-US"/>
          </a:p>
        </p:txBody>
      </p:sp>
    </p:spTree>
    <p:extLst>
      <p:ext uri="{BB962C8B-B14F-4D97-AF65-F5344CB8AC3E}">
        <p14:creationId xmlns:p14="http://schemas.microsoft.com/office/powerpoint/2010/main" val="2806824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E3308E-DA0F-4272-AFB5-45071FF549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953F8C-C95B-42DB-9736-B34119E5560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4B342EB-ECF7-4524-A6BA-01D98CD73CF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71BF09F-6446-4B5D-86B5-2EBC0EE5E703}"/>
              </a:ext>
            </a:extLst>
          </p:cNvPr>
          <p:cNvSpPr>
            <a:spLocks noGrp="1"/>
          </p:cNvSpPr>
          <p:nvPr>
            <p:ph type="dt" sz="half" idx="10"/>
          </p:nvPr>
        </p:nvSpPr>
        <p:spPr/>
        <p:txBody>
          <a:bodyPr/>
          <a:lstStyle/>
          <a:p>
            <a:fld id="{64ED9DD3-CAC8-4049-8589-3376B27C28D5}" type="datetimeFigureOut">
              <a:rPr lang="zh-CN" altLang="en-US" smtClean="0"/>
              <a:t>2022/8/29</a:t>
            </a:fld>
            <a:endParaRPr lang="zh-CN" altLang="en-US"/>
          </a:p>
        </p:txBody>
      </p:sp>
      <p:sp>
        <p:nvSpPr>
          <p:cNvPr id="6" name="页脚占位符 5">
            <a:extLst>
              <a:ext uri="{FF2B5EF4-FFF2-40B4-BE49-F238E27FC236}">
                <a16:creationId xmlns:a16="http://schemas.microsoft.com/office/drawing/2014/main" id="{5BD85C92-93DB-4782-9782-6A9874E6B0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4E31219-91C2-450B-965C-177D48D01E15}"/>
              </a:ext>
            </a:extLst>
          </p:cNvPr>
          <p:cNvSpPr>
            <a:spLocks noGrp="1"/>
          </p:cNvSpPr>
          <p:nvPr>
            <p:ph type="sldNum" sz="quarter" idx="12"/>
          </p:nvPr>
        </p:nvSpPr>
        <p:spPr/>
        <p:txBody>
          <a:bodyPr/>
          <a:lstStyle/>
          <a:p>
            <a:fld id="{F2604B06-0F95-4E28-9824-910FB8BD40AF}" type="slidenum">
              <a:rPr lang="zh-CN" altLang="en-US" smtClean="0"/>
              <a:t>‹#›</a:t>
            </a:fld>
            <a:endParaRPr lang="zh-CN" altLang="en-US"/>
          </a:p>
        </p:txBody>
      </p:sp>
    </p:spTree>
    <p:extLst>
      <p:ext uri="{BB962C8B-B14F-4D97-AF65-F5344CB8AC3E}">
        <p14:creationId xmlns:p14="http://schemas.microsoft.com/office/powerpoint/2010/main" val="2893462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EF48B-263D-497E-B819-ACE1E5708EE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92772B4-85B2-4D83-A2BB-C586EC59B9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9E3E975-3B95-4E24-B60B-38CC9EA79C3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C5D4EAF-D823-4BCA-9145-89F36A117F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DAAF140-24D3-47DC-A978-F19EF361305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ABFD3F8-E796-4A49-9D19-D725D4D69A58}"/>
              </a:ext>
            </a:extLst>
          </p:cNvPr>
          <p:cNvSpPr>
            <a:spLocks noGrp="1"/>
          </p:cNvSpPr>
          <p:nvPr>
            <p:ph type="dt" sz="half" idx="10"/>
          </p:nvPr>
        </p:nvSpPr>
        <p:spPr/>
        <p:txBody>
          <a:bodyPr/>
          <a:lstStyle/>
          <a:p>
            <a:fld id="{64ED9DD3-CAC8-4049-8589-3376B27C28D5}" type="datetimeFigureOut">
              <a:rPr lang="zh-CN" altLang="en-US" smtClean="0"/>
              <a:t>2022/8/29</a:t>
            </a:fld>
            <a:endParaRPr lang="zh-CN" altLang="en-US"/>
          </a:p>
        </p:txBody>
      </p:sp>
      <p:sp>
        <p:nvSpPr>
          <p:cNvPr id="8" name="页脚占位符 7">
            <a:extLst>
              <a:ext uri="{FF2B5EF4-FFF2-40B4-BE49-F238E27FC236}">
                <a16:creationId xmlns:a16="http://schemas.microsoft.com/office/drawing/2014/main" id="{0FE22113-42F7-48EF-A157-259C73142F0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0F433F4-7B74-432E-AE51-57F8EE505DD9}"/>
              </a:ext>
            </a:extLst>
          </p:cNvPr>
          <p:cNvSpPr>
            <a:spLocks noGrp="1"/>
          </p:cNvSpPr>
          <p:nvPr>
            <p:ph type="sldNum" sz="quarter" idx="12"/>
          </p:nvPr>
        </p:nvSpPr>
        <p:spPr/>
        <p:txBody>
          <a:bodyPr/>
          <a:lstStyle/>
          <a:p>
            <a:fld id="{F2604B06-0F95-4E28-9824-910FB8BD40AF}" type="slidenum">
              <a:rPr lang="zh-CN" altLang="en-US" smtClean="0"/>
              <a:t>‹#›</a:t>
            </a:fld>
            <a:endParaRPr lang="zh-CN" altLang="en-US"/>
          </a:p>
        </p:txBody>
      </p:sp>
    </p:spTree>
    <p:extLst>
      <p:ext uri="{BB962C8B-B14F-4D97-AF65-F5344CB8AC3E}">
        <p14:creationId xmlns:p14="http://schemas.microsoft.com/office/powerpoint/2010/main" val="4267427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B9A39-EE5B-4FC5-A956-539084CBF06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4E5FE69-AD36-4C40-9CD0-F1D4FDEB4F55}"/>
              </a:ext>
            </a:extLst>
          </p:cNvPr>
          <p:cNvSpPr>
            <a:spLocks noGrp="1"/>
          </p:cNvSpPr>
          <p:nvPr>
            <p:ph type="dt" sz="half" idx="10"/>
          </p:nvPr>
        </p:nvSpPr>
        <p:spPr/>
        <p:txBody>
          <a:bodyPr/>
          <a:lstStyle/>
          <a:p>
            <a:fld id="{64ED9DD3-CAC8-4049-8589-3376B27C28D5}" type="datetimeFigureOut">
              <a:rPr lang="zh-CN" altLang="en-US" smtClean="0"/>
              <a:t>2022/8/29</a:t>
            </a:fld>
            <a:endParaRPr lang="zh-CN" altLang="en-US"/>
          </a:p>
        </p:txBody>
      </p:sp>
      <p:sp>
        <p:nvSpPr>
          <p:cNvPr id="4" name="页脚占位符 3">
            <a:extLst>
              <a:ext uri="{FF2B5EF4-FFF2-40B4-BE49-F238E27FC236}">
                <a16:creationId xmlns:a16="http://schemas.microsoft.com/office/drawing/2014/main" id="{F8937A2C-AED2-4A51-84AA-E1E99AA6897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BEA3811-738E-44AE-89E0-B3EE53241A28}"/>
              </a:ext>
            </a:extLst>
          </p:cNvPr>
          <p:cNvSpPr>
            <a:spLocks noGrp="1"/>
          </p:cNvSpPr>
          <p:nvPr>
            <p:ph type="sldNum" sz="quarter" idx="12"/>
          </p:nvPr>
        </p:nvSpPr>
        <p:spPr/>
        <p:txBody>
          <a:bodyPr/>
          <a:lstStyle/>
          <a:p>
            <a:fld id="{F2604B06-0F95-4E28-9824-910FB8BD40AF}" type="slidenum">
              <a:rPr lang="zh-CN" altLang="en-US" smtClean="0"/>
              <a:t>‹#›</a:t>
            </a:fld>
            <a:endParaRPr lang="zh-CN" altLang="en-US"/>
          </a:p>
        </p:txBody>
      </p:sp>
    </p:spTree>
    <p:extLst>
      <p:ext uri="{BB962C8B-B14F-4D97-AF65-F5344CB8AC3E}">
        <p14:creationId xmlns:p14="http://schemas.microsoft.com/office/powerpoint/2010/main" val="291767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7F33EC-BF22-4965-B9CC-C87B354A386E}"/>
              </a:ext>
            </a:extLst>
          </p:cNvPr>
          <p:cNvSpPr>
            <a:spLocks noGrp="1"/>
          </p:cNvSpPr>
          <p:nvPr>
            <p:ph type="dt" sz="half" idx="10"/>
          </p:nvPr>
        </p:nvSpPr>
        <p:spPr/>
        <p:txBody>
          <a:bodyPr/>
          <a:lstStyle/>
          <a:p>
            <a:fld id="{64ED9DD3-CAC8-4049-8589-3376B27C28D5}" type="datetimeFigureOut">
              <a:rPr lang="zh-CN" altLang="en-US" smtClean="0"/>
              <a:t>2022/8/29</a:t>
            </a:fld>
            <a:endParaRPr lang="zh-CN" altLang="en-US"/>
          </a:p>
        </p:txBody>
      </p:sp>
      <p:sp>
        <p:nvSpPr>
          <p:cNvPr id="3" name="页脚占位符 2">
            <a:extLst>
              <a:ext uri="{FF2B5EF4-FFF2-40B4-BE49-F238E27FC236}">
                <a16:creationId xmlns:a16="http://schemas.microsoft.com/office/drawing/2014/main" id="{02F0D67B-ABE2-454D-8A86-5A7FB8792ED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6F823E3-0985-4150-A661-46459A824AB7}"/>
              </a:ext>
            </a:extLst>
          </p:cNvPr>
          <p:cNvSpPr>
            <a:spLocks noGrp="1"/>
          </p:cNvSpPr>
          <p:nvPr>
            <p:ph type="sldNum" sz="quarter" idx="12"/>
          </p:nvPr>
        </p:nvSpPr>
        <p:spPr/>
        <p:txBody>
          <a:bodyPr/>
          <a:lstStyle/>
          <a:p>
            <a:fld id="{F2604B06-0F95-4E28-9824-910FB8BD40AF}" type="slidenum">
              <a:rPr lang="zh-CN" altLang="en-US" smtClean="0"/>
              <a:t>‹#›</a:t>
            </a:fld>
            <a:endParaRPr lang="zh-CN" altLang="en-US"/>
          </a:p>
        </p:txBody>
      </p:sp>
    </p:spTree>
    <p:extLst>
      <p:ext uri="{BB962C8B-B14F-4D97-AF65-F5344CB8AC3E}">
        <p14:creationId xmlns:p14="http://schemas.microsoft.com/office/powerpoint/2010/main" val="283020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B90555-92B6-4A2B-88E2-D3E92452538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DC1AF54-3F08-4346-907A-248E74AE27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D685312-66AA-4EB1-B0BB-1CE130294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F926C86-F1A8-42B3-8D7E-9EFF0E36D0DB}"/>
              </a:ext>
            </a:extLst>
          </p:cNvPr>
          <p:cNvSpPr>
            <a:spLocks noGrp="1"/>
          </p:cNvSpPr>
          <p:nvPr>
            <p:ph type="dt" sz="half" idx="10"/>
          </p:nvPr>
        </p:nvSpPr>
        <p:spPr/>
        <p:txBody>
          <a:bodyPr/>
          <a:lstStyle/>
          <a:p>
            <a:fld id="{64ED9DD3-CAC8-4049-8589-3376B27C28D5}" type="datetimeFigureOut">
              <a:rPr lang="zh-CN" altLang="en-US" smtClean="0"/>
              <a:t>2022/8/29</a:t>
            </a:fld>
            <a:endParaRPr lang="zh-CN" altLang="en-US"/>
          </a:p>
        </p:txBody>
      </p:sp>
      <p:sp>
        <p:nvSpPr>
          <p:cNvPr id="6" name="页脚占位符 5">
            <a:extLst>
              <a:ext uri="{FF2B5EF4-FFF2-40B4-BE49-F238E27FC236}">
                <a16:creationId xmlns:a16="http://schemas.microsoft.com/office/drawing/2014/main" id="{9BFFFE03-770D-4BF9-821D-591780405C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95A1ED-6160-4DF3-A1DE-0FF34752C8FA}"/>
              </a:ext>
            </a:extLst>
          </p:cNvPr>
          <p:cNvSpPr>
            <a:spLocks noGrp="1"/>
          </p:cNvSpPr>
          <p:nvPr>
            <p:ph type="sldNum" sz="quarter" idx="12"/>
          </p:nvPr>
        </p:nvSpPr>
        <p:spPr/>
        <p:txBody>
          <a:bodyPr/>
          <a:lstStyle/>
          <a:p>
            <a:fld id="{F2604B06-0F95-4E28-9824-910FB8BD40AF}" type="slidenum">
              <a:rPr lang="zh-CN" altLang="en-US" smtClean="0"/>
              <a:t>‹#›</a:t>
            </a:fld>
            <a:endParaRPr lang="zh-CN" altLang="en-US"/>
          </a:p>
        </p:txBody>
      </p:sp>
    </p:spTree>
    <p:extLst>
      <p:ext uri="{BB962C8B-B14F-4D97-AF65-F5344CB8AC3E}">
        <p14:creationId xmlns:p14="http://schemas.microsoft.com/office/powerpoint/2010/main" val="286263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0926D-CB7A-4840-AD0B-17CB6C5BF9D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E244966-7BD1-4F1A-9292-D43955D570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F38EA26-1EBA-4A7D-8BB6-F1E9C10558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3BB8805-2605-4DD1-965C-D6F6ACBAEDA4}"/>
              </a:ext>
            </a:extLst>
          </p:cNvPr>
          <p:cNvSpPr>
            <a:spLocks noGrp="1"/>
          </p:cNvSpPr>
          <p:nvPr>
            <p:ph type="dt" sz="half" idx="10"/>
          </p:nvPr>
        </p:nvSpPr>
        <p:spPr/>
        <p:txBody>
          <a:bodyPr/>
          <a:lstStyle/>
          <a:p>
            <a:fld id="{64ED9DD3-CAC8-4049-8589-3376B27C28D5}" type="datetimeFigureOut">
              <a:rPr lang="zh-CN" altLang="en-US" smtClean="0"/>
              <a:t>2022/8/29</a:t>
            </a:fld>
            <a:endParaRPr lang="zh-CN" altLang="en-US"/>
          </a:p>
        </p:txBody>
      </p:sp>
      <p:sp>
        <p:nvSpPr>
          <p:cNvPr id="6" name="页脚占位符 5">
            <a:extLst>
              <a:ext uri="{FF2B5EF4-FFF2-40B4-BE49-F238E27FC236}">
                <a16:creationId xmlns:a16="http://schemas.microsoft.com/office/drawing/2014/main" id="{E4F2560C-9D4B-4A8C-9481-43F29D28147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07121E-E37A-4552-B86D-6B78D0BA9048}"/>
              </a:ext>
            </a:extLst>
          </p:cNvPr>
          <p:cNvSpPr>
            <a:spLocks noGrp="1"/>
          </p:cNvSpPr>
          <p:nvPr>
            <p:ph type="sldNum" sz="quarter" idx="12"/>
          </p:nvPr>
        </p:nvSpPr>
        <p:spPr/>
        <p:txBody>
          <a:bodyPr/>
          <a:lstStyle/>
          <a:p>
            <a:fld id="{F2604B06-0F95-4E28-9824-910FB8BD40AF}" type="slidenum">
              <a:rPr lang="zh-CN" altLang="en-US" smtClean="0"/>
              <a:t>‹#›</a:t>
            </a:fld>
            <a:endParaRPr lang="zh-CN" altLang="en-US"/>
          </a:p>
        </p:txBody>
      </p:sp>
    </p:spTree>
    <p:extLst>
      <p:ext uri="{BB962C8B-B14F-4D97-AF65-F5344CB8AC3E}">
        <p14:creationId xmlns:p14="http://schemas.microsoft.com/office/powerpoint/2010/main" val="427775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9DCFC2E-B327-412B-9D4B-084181997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9879A24-8E05-4F1C-80D2-7315617A84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25B3E5-D9EE-4B26-9576-03A45837D8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D9DD3-CAC8-4049-8589-3376B27C28D5}" type="datetimeFigureOut">
              <a:rPr lang="zh-CN" altLang="en-US" smtClean="0"/>
              <a:t>2022/8/29</a:t>
            </a:fld>
            <a:endParaRPr lang="zh-CN" altLang="en-US"/>
          </a:p>
        </p:txBody>
      </p:sp>
      <p:sp>
        <p:nvSpPr>
          <p:cNvPr id="5" name="页脚占位符 4">
            <a:extLst>
              <a:ext uri="{FF2B5EF4-FFF2-40B4-BE49-F238E27FC236}">
                <a16:creationId xmlns:a16="http://schemas.microsoft.com/office/drawing/2014/main" id="{033D310C-E7FA-4758-BFA8-700192A618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7CFDE6A-1B1E-4664-AF83-E360BD209F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04B06-0F95-4E28-9824-910FB8BD40AF}" type="slidenum">
              <a:rPr lang="zh-CN" altLang="en-US" smtClean="0"/>
              <a:t>‹#›</a:t>
            </a:fld>
            <a:endParaRPr lang="zh-CN" altLang="en-US"/>
          </a:p>
        </p:txBody>
      </p:sp>
    </p:spTree>
    <p:extLst>
      <p:ext uri="{BB962C8B-B14F-4D97-AF65-F5344CB8AC3E}">
        <p14:creationId xmlns:p14="http://schemas.microsoft.com/office/powerpoint/2010/main" val="1204269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tableau.com/tft/activation" TargetMode="Externa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5.xml"/><Relationship Id="rId5" Type="http://schemas.openxmlformats.org/officeDocument/2006/relationships/image" Target="../media/image16.png"/><Relationship Id="rId4" Type="http://schemas.openxmlformats.org/officeDocument/2006/relationships/hyperlink" Target="https://www.aws.training/"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aws.training/Details/eLearning?id=35364" TargetMode="External"/><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txu@henu.edu.cn" TargetMode="External"/><Relationship Id="rId2" Type="http://schemas.openxmlformats.org/officeDocument/2006/relationships/hyperlink" Target="mailto:ayman.ibaida@vu.edu.a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learning.oreilly.com/library/view/big-data-fundamentals/9780134291185/"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aws.training/Details/eLearning?id=3536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hyperlink" Target="https://awsacademy.instructure.com/" TargetMode="External"/><Relationship Id="rId4" Type="http://schemas.openxmlformats.org/officeDocument/2006/relationships/hyperlink" Target="mailto:notifications@instructure.com"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0CEDFA-94AF-4EE9-B47C-C7B366D0A7C9}"/>
              </a:ext>
            </a:extLst>
          </p:cNvPr>
          <p:cNvSpPr>
            <a:spLocks noGrp="1"/>
          </p:cNvSpPr>
          <p:nvPr>
            <p:ph type="ctrTitle"/>
          </p:nvPr>
        </p:nvSpPr>
        <p:spPr/>
        <p:txBody>
          <a:bodyPr/>
          <a:lstStyle/>
          <a:p>
            <a:r>
              <a:rPr lang="en-US" altLang="zh-CN" dirty="0"/>
              <a:t>NIT2202-Big Data</a:t>
            </a:r>
            <a:br>
              <a:rPr lang="en-US" altLang="zh-CN" dirty="0"/>
            </a:br>
            <a:r>
              <a:rPr lang="en-US" altLang="zh-CN" dirty="0"/>
              <a:t>Introduction</a:t>
            </a:r>
            <a:endParaRPr lang="zh-CN" altLang="en-US" dirty="0"/>
          </a:p>
        </p:txBody>
      </p:sp>
      <p:sp>
        <p:nvSpPr>
          <p:cNvPr id="3" name="副标题 2">
            <a:extLst>
              <a:ext uri="{FF2B5EF4-FFF2-40B4-BE49-F238E27FC236}">
                <a16:creationId xmlns:a16="http://schemas.microsoft.com/office/drawing/2014/main" id="{612784B7-9C43-4523-A3F3-C0CDD9E3CDB3}"/>
              </a:ext>
            </a:extLst>
          </p:cNvPr>
          <p:cNvSpPr>
            <a:spLocks noGrp="1"/>
          </p:cNvSpPr>
          <p:nvPr>
            <p:ph type="subTitle" idx="1"/>
          </p:nvPr>
        </p:nvSpPr>
        <p:spPr/>
        <p:txBody>
          <a:bodyPr/>
          <a:lstStyle/>
          <a:p>
            <a:r>
              <a:rPr lang="en-US" altLang="zh-CN" dirty="0"/>
              <a:t>HENU-2022</a:t>
            </a:r>
            <a:r>
              <a:rPr lang="zh-CN" altLang="en-US" dirty="0"/>
              <a:t>秋 </a:t>
            </a:r>
            <a:endParaRPr lang="en-US" altLang="zh-CN" dirty="0"/>
          </a:p>
          <a:p>
            <a:r>
              <a:rPr lang="en-US" altLang="zh-CN"/>
              <a:t>Tao Xu</a:t>
            </a:r>
          </a:p>
        </p:txBody>
      </p:sp>
    </p:spTree>
    <p:extLst>
      <p:ext uri="{BB962C8B-B14F-4D97-AF65-F5344CB8AC3E}">
        <p14:creationId xmlns:p14="http://schemas.microsoft.com/office/powerpoint/2010/main" val="1121219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995C19-6D3D-4B20-BCD4-A0E9002C5529}"/>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DBDEC6B0-D647-4AA2-B752-D57B1E4038AB}"/>
              </a:ext>
            </a:extLst>
          </p:cNvPr>
          <p:cNvPicPr>
            <a:picLocks noChangeAspect="1"/>
          </p:cNvPicPr>
          <p:nvPr/>
        </p:nvPicPr>
        <p:blipFill>
          <a:blip r:embed="rId2"/>
          <a:stretch>
            <a:fillRect/>
          </a:stretch>
        </p:blipFill>
        <p:spPr>
          <a:xfrm>
            <a:off x="2998886" y="602186"/>
            <a:ext cx="6194227" cy="5903872"/>
          </a:xfrm>
          <a:prstGeom prst="rect">
            <a:avLst/>
          </a:prstGeom>
        </p:spPr>
      </p:pic>
    </p:spTree>
    <p:extLst>
      <p:ext uri="{BB962C8B-B14F-4D97-AF65-F5344CB8AC3E}">
        <p14:creationId xmlns:p14="http://schemas.microsoft.com/office/powerpoint/2010/main" val="2293462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AEDE61-C98C-4D2D-AB02-86DDFA997E32}"/>
              </a:ext>
            </a:extLst>
          </p:cNvPr>
          <p:cNvSpPr>
            <a:spLocks noGrp="1"/>
          </p:cNvSpPr>
          <p:nvPr>
            <p:ph type="title"/>
          </p:nvPr>
        </p:nvSpPr>
        <p:spPr/>
        <p:txBody>
          <a:bodyPr/>
          <a:lstStyle/>
          <a:p>
            <a:endParaRPr lang="zh-CN" altLang="en-US"/>
          </a:p>
        </p:txBody>
      </p:sp>
      <p:pic>
        <p:nvPicPr>
          <p:cNvPr id="3" name="Picture 10">
            <a:extLst>
              <a:ext uri="{FF2B5EF4-FFF2-40B4-BE49-F238E27FC236}">
                <a16:creationId xmlns:a16="http://schemas.microsoft.com/office/drawing/2014/main" id="{0CAC010A-E075-4427-928D-9C3A3ACCCF2D}"/>
              </a:ext>
            </a:extLst>
          </p:cNvPr>
          <p:cNvPicPr>
            <a:picLocks noChangeAspect="1"/>
          </p:cNvPicPr>
          <p:nvPr/>
        </p:nvPicPr>
        <p:blipFill>
          <a:blip r:embed="rId2"/>
          <a:stretch>
            <a:fillRect/>
          </a:stretch>
        </p:blipFill>
        <p:spPr>
          <a:xfrm>
            <a:off x="2950067" y="1196794"/>
            <a:ext cx="5663318" cy="5076381"/>
          </a:xfrm>
          <a:prstGeom prst="rect">
            <a:avLst/>
          </a:prstGeom>
        </p:spPr>
      </p:pic>
    </p:spTree>
    <p:extLst>
      <p:ext uri="{BB962C8B-B14F-4D97-AF65-F5344CB8AC3E}">
        <p14:creationId xmlns:p14="http://schemas.microsoft.com/office/powerpoint/2010/main" val="1334862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B6663-C102-4CD4-B0A4-51200F9F4DB9}"/>
              </a:ext>
            </a:extLst>
          </p:cNvPr>
          <p:cNvSpPr>
            <a:spLocks noGrp="1"/>
          </p:cNvSpPr>
          <p:nvPr>
            <p:ph type="title"/>
          </p:nvPr>
        </p:nvSpPr>
        <p:spPr/>
        <p:txBody>
          <a:bodyPr/>
          <a:lstStyle/>
          <a:p>
            <a:endParaRPr lang="zh-CN" altLang="en-US"/>
          </a:p>
        </p:txBody>
      </p:sp>
      <p:pic>
        <p:nvPicPr>
          <p:cNvPr id="3" name="图片 2">
            <a:extLst>
              <a:ext uri="{FF2B5EF4-FFF2-40B4-BE49-F238E27FC236}">
                <a16:creationId xmlns:a16="http://schemas.microsoft.com/office/drawing/2014/main" id="{BE3B6179-93F7-4DC1-A618-F4F9D854151D}"/>
              </a:ext>
            </a:extLst>
          </p:cNvPr>
          <p:cNvPicPr>
            <a:picLocks noChangeAspect="1"/>
          </p:cNvPicPr>
          <p:nvPr/>
        </p:nvPicPr>
        <p:blipFill>
          <a:blip r:embed="rId2"/>
          <a:stretch>
            <a:fillRect/>
          </a:stretch>
        </p:blipFill>
        <p:spPr>
          <a:xfrm>
            <a:off x="2357247" y="406398"/>
            <a:ext cx="7096125" cy="6086475"/>
          </a:xfrm>
          <a:prstGeom prst="rect">
            <a:avLst/>
          </a:prstGeom>
        </p:spPr>
      </p:pic>
    </p:spTree>
    <p:extLst>
      <p:ext uri="{BB962C8B-B14F-4D97-AF65-F5344CB8AC3E}">
        <p14:creationId xmlns:p14="http://schemas.microsoft.com/office/powerpoint/2010/main" val="481636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45519" y="593464"/>
            <a:ext cx="7700963" cy="646112"/>
          </a:xfrm>
        </p:spPr>
        <p:txBody>
          <a:bodyPr>
            <a:normAutofit/>
          </a:bodyPr>
          <a:lstStyle/>
          <a:p>
            <a:r>
              <a:rPr lang="en-AU" altLang="zh-CN" sz="3200" b="1" dirty="0">
                <a:latin typeface="Arial Narrow" panose="020B0606020202030204" pitchFamily="34" charset="0"/>
              </a:rPr>
              <a:t>Tableau for Teaching </a:t>
            </a:r>
            <a:r>
              <a:rPr lang="en-US" altLang="zh-CN" sz="3200" b="1" dirty="0">
                <a:latin typeface="Arial Narrow" panose="020B0606020202030204" pitchFamily="34" charset="0"/>
              </a:rPr>
              <a:t>- Student License</a:t>
            </a:r>
            <a:endParaRPr lang="en-AU" altLang="zh-CN" sz="3200" b="1" dirty="0">
              <a:latin typeface="Arial Narrow" panose="020B0606020202030204" pitchFamily="34" charset="0"/>
            </a:endParaRPr>
          </a:p>
        </p:txBody>
      </p:sp>
      <p:sp>
        <p:nvSpPr>
          <p:cNvPr id="10" name="TextBox 9">
            <a:extLst>
              <a:ext uri="{FF2B5EF4-FFF2-40B4-BE49-F238E27FC236}">
                <a16:creationId xmlns:a16="http://schemas.microsoft.com/office/drawing/2014/main" id="{C6D5D6AB-56E1-4583-852C-47D10BF55152}"/>
              </a:ext>
            </a:extLst>
          </p:cNvPr>
          <p:cNvSpPr txBox="1"/>
          <p:nvPr/>
        </p:nvSpPr>
        <p:spPr>
          <a:xfrm>
            <a:off x="2458280" y="1684303"/>
            <a:ext cx="5068169" cy="4247317"/>
          </a:xfrm>
          <a:prstGeom prst="rect">
            <a:avLst/>
          </a:prstGeom>
          <a:noFill/>
        </p:spPr>
        <p:txBody>
          <a:bodyPr wrap="square">
            <a:spAutoFit/>
          </a:bodyPr>
          <a:lstStyle/>
          <a:p>
            <a:pPr marL="342900" indent="-342900">
              <a:buAutoNum type="arabicPeriod"/>
            </a:pPr>
            <a:r>
              <a:rPr lang="en-US" altLang="zh-CN" dirty="0">
                <a:latin typeface="Arial Narrow" panose="020B0606020202030204" pitchFamily="34" charset="0"/>
              </a:rPr>
              <a:t>Download the latest version of Tableau Desktop &amp; Tableau Prep Builder:</a:t>
            </a:r>
          </a:p>
          <a:p>
            <a:pPr marL="342900" indent="-342900" algn="ctr"/>
            <a:r>
              <a:rPr lang="en-US" altLang="zh-CN" dirty="0">
                <a:latin typeface="Arial Narrow" panose="020B0606020202030204" pitchFamily="34" charset="0"/>
                <a:hlinkClick r:id="rId2"/>
              </a:rPr>
              <a:t>https://www.tableau.com/tft/activation</a:t>
            </a:r>
            <a:r>
              <a:rPr lang="en-US" altLang="zh-CN" dirty="0">
                <a:latin typeface="Arial Narrow" panose="020B0606020202030204" pitchFamily="34" charset="0"/>
              </a:rPr>
              <a:t> </a:t>
            </a:r>
          </a:p>
          <a:p>
            <a:pPr marL="342900" indent="-342900" algn="ctr"/>
            <a:endParaRPr lang="en-US" altLang="zh-CN" dirty="0">
              <a:latin typeface="Arial Narrow" panose="020B0606020202030204" pitchFamily="34" charset="0"/>
            </a:endParaRPr>
          </a:p>
          <a:p>
            <a:pPr marL="342900" indent="-342900">
              <a:buFont typeface="+mj-lt"/>
              <a:buAutoNum type="arabicPeriod" startAt="2"/>
            </a:pPr>
            <a:r>
              <a:rPr lang="en-US" altLang="zh-CN" dirty="0">
                <a:latin typeface="Arial Narrow" panose="020B0606020202030204" pitchFamily="34" charset="0"/>
              </a:rPr>
              <a:t>On the form, enter your university email address for Business E-mail and enter Victoria University for Organization.</a:t>
            </a:r>
          </a:p>
          <a:p>
            <a:endParaRPr lang="en-US" altLang="zh-CN" dirty="0">
              <a:latin typeface="Arial Narrow" panose="020B0606020202030204" pitchFamily="34" charset="0"/>
            </a:endParaRPr>
          </a:p>
          <a:p>
            <a:pPr marL="342900" indent="-342900"/>
            <a:r>
              <a:rPr lang="en-US" altLang="zh-CN" dirty="0">
                <a:latin typeface="Arial Narrow" panose="020B0606020202030204" pitchFamily="34" charset="0"/>
              </a:rPr>
              <a:t>3.	Activate with a </a:t>
            </a:r>
            <a:r>
              <a:rPr lang="en-US" altLang="zh-CN" dirty="0">
                <a:solidFill>
                  <a:srgbClr val="FF0000"/>
                </a:solidFill>
                <a:latin typeface="Arial Narrow" panose="020B0606020202030204" pitchFamily="34" charset="0"/>
              </a:rPr>
              <a:t>product key </a:t>
            </a:r>
            <a:r>
              <a:rPr lang="en-US" altLang="zh-CN" dirty="0">
                <a:latin typeface="Arial Narrow" panose="020B0606020202030204" pitchFamily="34" charset="0"/>
              </a:rPr>
              <a:t>provided by your Lecturer, in such a format:  </a:t>
            </a:r>
          </a:p>
          <a:p>
            <a:pPr marL="342900" indent="-342900" algn="ctr"/>
            <a:r>
              <a:rPr lang="en-US" altLang="zh-CN" dirty="0">
                <a:latin typeface="Arial Narrow" panose="020B0606020202030204" pitchFamily="34" charset="0"/>
              </a:rPr>
              <a:t>	</a:t>
            </a:r>
            <a:r>
              <a:rPr lang="en-US" altLang="zh-CN" b="1" dirty="0">
                <a:latin typeface="Arial Narrow" panose="020B0606020202030204" pitchFamily="34" charset="0"/>
              </a:rPr>
              <a:t> </a:t>
            </a:r>
            <a:r>
              <a:rPr lang="en-US" altLang="zh-CN" b="1" dirty="0">
                <a:solidFill>
                  <a:srgbClr val="FF0000"/>
                </a:solidFill>
                <a:latin typeface="Arial Narrow" panose="020B0606020202030204" pitchFamily="34" charset="0"/>
              </a:rPr>
              <a:t>TCLZ-6E45-3B20-CC71-0267</a:t>
            </a:r>
            <a:r>
              <a:rPr lang="en-US" altLang="zh-CN" b="1" dirty="0">
                <a:latin typeface="Arial Narrow" panose="020B0606020202030204" pitchFamily="34" charset="0"/>
              </a:rPr>
              <a:t> </a:t>
            </a:r>
          </a:p>
          <a:p>
            <a:pPr marL="342900" indent="-342900" algn="ctr"/>
            <a:endParaRPr lang="en-US" altLang="zh-CN" b="1" dirty="0">
              <a:latin typeface="Arial Narrow" panose="020B0606020202030204" pitchFamily="34" charset="0"/>
            </a:endParaRPr>
          </a:p>
          <a:p>
            <a:pPr marL="342900" indent="-342900">
              <a:buAutoNum type="arabicPeriod" startAt="4"/>
            </a:pPr>
            <a:r>
              <a:rPr lang="en-US" altLang="zh-CN" dirty="0">
                <a:latin typeface="Arial Narrow" panose="020B0606020202030204" pitchFamily="34" charset="0"/>
              </a:rPr>
              <a:t>Already have a copy of Tableau Desktop installed? Update your license in the application: </a:t>
            </a:r>
          </a:p>
          <a:p>
            <a:pPr algn="ctr"/>
            <a:r>
              <a:rPr lang="en-US" altLang="zh-CN" b="1" dirty="0">
                <a:latin typeface="Arial Narrow" panose="020B0606020202030204" pitchFamily="34" charset="0"/>
              </a:rPr>
              <a:t>Help menu → Manage Product Keys</a:t>
            </a:r>
          </a:p>
        </p:txBody>
      </p:sp>
      <p:pic>
        <p:nvPicPr>
          <p:cNvPr id="7" name="Picture 2">
            <a:extLst>
              <a:ext uri="{FF2B5EF4-FFF2-40B4-BE49-F238E27FC236}">
                <a16:creationId xmlns:a16="http://schemas.microsoft.com/office/drawing/2014/main" id="{89BBA57C-0AA4-45D9-86AC-78E0DAF59DC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7025" y="1596917"/>
            <a:ext cx="2336697" cy="49533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ableau Prep for Mac: Free Download + Review [Latest Version]">
            <a:extLst>
              <a:ext uri="{FF2B5EF4-FFF2-40B4-BE49-F238E27FC236}">
                <a16:creationId xmlns:a16="http://schemas.microsoft.com/office/drawing/2014/main" id="{B7A60ABF-67C3-4A86-A7C4-DB7D662674C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397024" y="2278949"/>
            <a:ext cx="516048" cy="5160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CF4A5F7-D7F9-4A75-978E-C3E26663369B}"/>
              </a:ext>
            </a:extLst>
          </p:cNvPr>
          <p:cNvSpPr txBox="1"/>
          <p:nvPr/>
        </p:nvSpPr>
        <p:spPr>
          <a:xfrm>
            <a:off x="7931111" y="2352307"/>
            <a:ext cx="1628972" cy="400110"/>
          </a:xfrm>
          <a:prstGeom prst="rect">
            <a:avLst/>
          </a:prstGeom>
          <a:noFill/>
        </p:spPr>
        <p:txBody>
          <a:bodyPr wrap="none" rtlCol="0">
            <a:spAutoFit/>
          </a:bodyPr>
          <a:lstStyle/>
          <a:p>
            <a:r>
              <a:rPr lang="en-AU" altLang="zh-CN" sz="2000" dirty="0">
                <a:solidFill>
                  <a:srgbClr val="236993"/>
                </a:solidFill>
              </a:rPr>
              <a:t>Tableau Prep</a:t>
            </a:r>
            <a:endParaRPr lang="zh-CN" altLang="en-US" dirty="0">
              <a:solidFill>
                <a:srgbClr val="236993"/>
              </a:solidFill>
            </a:endParaRPr>
          </a:p>
        </p:txBody>
      </p:sp>
    </p:spTree>
    <p:extLst>
      <p:ext uri="{BB962C8B-B14F-4D97-AF65-F5344CB8AC3E}">
        <p14:creationId xmlns:p14="http://schemas.microsoft.com/office/powerpoint/2010/main" val="203978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FA88A-DE4B-D34B-84BC-D64BFF580F20}"/>
              </a:ext>
            </a:extLst>
          </p:cNvPr>
          <p:cNvSpPr>
            <a:spLocks noGrp="1"/>
          </p:cNvSpPr>
          <p:nvPr>
            <p:ph type="title"/>
          </p:nvPr>
        </p:nvSpPr>
        <p:spPr/>
        <p:txBody>
          <a:bodyPr/>
          <a:lstStyle/>
          <a:p>
            <a:r>
              <a:rPr lang="en-US" b="1" dirty="0"/>
              <a:t>AWS Certification</a:t>
            </a:r>
          </a:p>
        </p:txBody>
      </p:sp>
      <p:sp>
        <p:nvSpPr>
          <p:cNvPr id="12" name="TextBox 11">
            <a:extLst>
              <a:ext uri="{FF2B5EF4-FFF2-40B4-BE49-F238E27FC236}">
                <a16:creationId xmlns:a16="http://schemas.microsoft.com/office/drawing/2014/main" id="{A425C01B-32F5-49B0-972D-EB636E2C0C28}"/>
              </a:ext>
            </a:extLst>
          </p:cNvPr>
          <p:cNvSpPr txBox="1"/>
          <p:nvPr/>
        </p:nvSpPr>
        <p:spPr>
          <a:xfrm>
            <a:off x="4219400" y="6263358"/>
            <a:ext cx="4408227" cy="276999"/>
          </a:xfrm>
          <a:prstGeom prst="rect">
            <a:avLst/>
          </a:prstGeom>
          <a:noFill/>
        </p:spPr>
        <p:txBody>
          <a:bodyPr wrap="square">
            <a:spAutoFit/>
          </a:bodyPr>
          <a:lstStyle/>
          <a:p>
            <a:pPr algn="ctr">
              <a:spcBef>
                <a:spcPts val="300"/>
              </a:spcBef>
              <a:spcAft>
                <a:spcPts val="300"/>
              </a:spcAft>
            </a:pPr>
            <a:r>
              <a:rPr lang="en-AU" altLang="zh-CN" sz="1200" dirty="0">
                <a:latin typeface="Arial Narrow" panose="020B0606020202030204" pitchFamily="34" charset="0"/>
                <a:ea typeface="SimSun" panose="02010600030101010101" pitchFamily="2" charset="-122"/>
                <a:cs typeface="Times New Roman" panose="02020603050405020304" pitchFamily="18" charset="0"/>
              </a:rPr>
              <a:t>AWS Training and Certification, </a:t>
            </a:r>
            <a:r>
              <a:rPr lang="en-AU" altLang="zh-CN" sz="1200" u="sng" dirty="0">
                <a:solidFill>
                  <a:srgbClr val="0563C1"/>
                </a:solidFill>
                <a:latin typeface="Arial Narrow" panose="020B0606020202030204" pitchFamily="34" charset="0"/>
                <a:ea typeface="SimSun" panose="02010600030101010101" pitchFamily="2" charset="-122"/>
                <a:cs typeface="Times New Roman" panose="02020603050405020304" pitchFamily="18" charset="0"/>
                <a:hlinkClick r:id="rId4"/>
              </a:rPr>
              <a:t>https://www.aws.training/</a:t>
            </a:r>
            <a:endParaRPr lang="en-AU" altLang="zh-CN" sz="1200" u="sng" dirty="0">
              <a:solidFill>
                <a:srgbClr val="0563C1"/>
              </a:solidFill>
              <a:latin typeface="Arial Narrow" panose="020B0606020202030204" pitchFamily="34" charset="0"/>
              <a:ea typeface="SimSun" panose="02010600030101010101" pitchFamily="2" charset="-122"/>
              <a:cs typeface="Times New Roman" panose="02020603050405020304" pitchFamily="18" charset="0"/>
            </a:endParaRPr>
          </a:p>
        </p:txBody>
      </p:sp>
      <p:pic>
        <p:nvPicPr>
          <p:cNvPr id="2050" name="Picture 2" descr="How to Earn 4 AWS Certifications in 4 Weeks | by Deeptaanshu Kumar | Medium">
            <a:extLst>
              <a:ext uri="{FF2B5EF4-FFF2-40B4-BE49-F238E27FC236}">
                <a16:creationId xmlns:a16="http://schemas.microsoft.com/office/drawing/2014/main" id="{B179FBA0-41F4-4B64-AC00-A21E7B3628C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8672" y="1884098"/>
            <a:ext cx="6054656" cy="3500348"/>
          </a:xfrm>
          <a:prstGeom prst="rect">
            <a:avLst/>
          </a:prstGeom>
          <a:noFill/>
          <a:extLst>
            <a:ext uri="{909E8E84-426E-40DD-AFC4-6F175D3DCCD1}">
              <a14:hiddenFill xmlns:a14="http://schemas.microsoft.com/office/drawing/2010/main">
                <a:solidFill>
                  <a:srgbClr val="FFFFFF"/>
                </a:solidFill>
              </a14:hiddenFill>
            </a:ext>
          </a:extLst>
        </p:spPr>
      </p:pic>
      <p:sp>
        <p:nvSpPr>
          <p:cNvPr id="15" name="Oval 14">
            <a:extLst>
              <a:ext uri="{FF2B5EF4-FFF2-40B4-BE49-F238E27FC236}">
                <a16:creationId xmlns:a16="http://schemas.microsoft.com/office/drawing/2014/main" id="{363E5565-B7A6-4A3D-8747-F25B28AF5E4E}"/>
              </a:ext>
              <a:ext uri="{C183D7F6-B498-43B3-948B-1728B52AA6E4}">
                <adec:decorative xmlns:adec="http://schemas.microsoft.com/office/drawing/2017/decorative" val="1"/>
              </a:ext>
            </a:extLst>
          </p:cNvPr>
          <p:cNvSpPr/>
          <p:nvPr/>
        </p:nvSpPr>
        <p:spPr>
          <a:xfrm>
            <a:off x="5494951" y="4276655"/>
            <a:ext cx="836096" cy="1056158"/>
          </a:xfrm>
          <a:prstGeom prst="ellipse">
            <a:avLst/>
          </a:prstGeom>
          <a:noFill/>
          <a:ln w="38100">
            <a:solidFill>
              <a:srgbClr val="FF66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FFFF00"/>
              </a:highlight>
            </a:endParaRPr>
          </a:p>
        </p:txBody>
      </p:sp>
      <p:sp>
        <p:nvSpPr>
          <p:cNvPr id="11" name="Oval 10">
            <a:extLst>
              <a:ext uri="{FF2B5EF4-FFF2-40B4-BE49-F238E27FC236}">
                <a16:creationId xmlns:a16="http://schemas.microsoft.com/office/drawing/2014/main" id="{2FA521DB-D0DF-427C-A906-8ABDECC8A7DA}"/>
              </a:ext>
              <a:ext uri="{C183D7F6-B498-43B3-948B-1728B52AA6E4}">
                <adec:decorative xmlns:adec="http://schemas.microsoft.com/office/drawing/2017/decorative" val="1"/>
              </a:ext>
            </a:extLst>
          </p:cNvPr>
          <p:cNvSpPr/>
          <p:nvPr/>
        </p:nvSpPr>
        <p:spPr>
          <a:xfrm>
            <a:off x="7404871" y="3500710"/>
            <a:ext cx="836096" cy="1056158"/>
          </a:xfrm>
          <a:prstGeom prst="ellipse">
            <a:avLst/>
          </a:prstGeom>
          <a:noFill/>
          <a:ln w="38100">
            <a:solidFill>
              <a:srgbClr val="FF66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FFFF00"/>
              </a:highlight>
            </a:endParaRPr>
          </a:p>
        </p:txBody>
      </p:sp>
      <p:sp>
        <p:nvSpPr>
          <p:cNvPr id="16" name="Oval 15">
            <a:extLst>
              <a:ext uri="{FF2B5EF4-FFF2-40B4-BE49-F238E27FC236}">
                <a16:creationId xmlns:a16="http://schemas.microsoft.com/office/drawing/2014/main" id="{350C39FC-4632-44BD-B76B-42AA65AAEE16}"/>
              </a:ext>
              <a:ext uri="{C183D7F6-B498-43B3-948B-1728B52AA6E4}">
                <adec:decorative xmlns:adec="http://schemas.microsoft.com/office/drawing/2017/decorative" val="1"/>
              </a:ext>
            </a:extLst>
          </p:cNvPr>
          <p:cNvSpPr/>
          <p:nvPr/>
        </p:nvSpPr>
        <p:spPr>
          <a:xfrm>
            <a:off x="7404871" y="4364135"/>
            <a:ext cx="836096" cy="1056158"/>
          </a:xfrm>
          <a:prstGeom prst="ellipse">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FFFF00"/>
              </a:highlight>
            </a:endParaRPr>
          </a:p>
        </p:txBody>
      </p:sp>
    </p:spTree>
    <p:custDataLst>
      <p:tags r:id="rId1"/>
    </p:custDataLst>
    <p:extLst>
      <p:ext uri="{BB962C8B-B14F-4D97-AF65-F5344CB8AC3E}">
        <p14:creationId xmlns:p14="http://schemas.microsoft.com/office/powerpoint/2010/main" val="11960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3940331-681D-47B4-9F28-E100C826515F}"/>
              </a:ext>
            </a:extLst>
          </p:cNvPr>
          <p:cNvPicPr>
            <a:picLocks noChangeAspect="1"/>
          </p:cNvPicPr>
          <p:nvPr/>
        </p:nvPicPr>
        <p:blipFill>
          <a:blip r:embed="rId2"/>
          <a:stretch>
            <a:fillRect/>
          </a:stretch>
        </p:blipFill>
        <p:spPr>
          <a:xfrm>
            <a:off x="492252" y="850496"/>
            <a:ext cx="3354763" cy="954107"/>
          </a:xfrm>
          <a:prstGeom prst="rect">
            <a:avLst/>
          </a:prstGeom>
        </p:spPr>
      </p:pic>
      <p:sp>
        <p:nvSpPr>
          <p:cNvPr id="5" name="文本框 4">
            <a:extLst>
              <a:ext uri="{FF2B5EF4-FFF2-40B4-BE49-F238E27FC236}">
                <a16:creationId xmlns:a16="http://schemas.microsoft.com/office/drawing/2014/main" id="{3ED688ED-4896-428E-9147-6CD5F21A0846}"/>
              </a:ext>
            </a:extLst>
          </p:cNvPr>
          <p:cNvSpPr txBox="1"/>
          <p:nvPr/>
        </p:nvSpPr>
        <p:spPr>
          <a:xfrm>
            <a:off x="4328932" y="850496"/>
            <a:ext cx="7057662" cy="954107"/>
          </a:xfrm>
          <a:prstGeom prst="rect">
            <a:avLst/>
          </a:prstGeom>
          <a:noFill/>
        </p:spPr>
        <p:txBody>
          <a:bodyPr wrap="square">
            <a:spAutoFit/>
          </a:bodyPr>
          <a:lstStyle/>
          <a:p>
            <a:r>
              <a:rPr lang="en-AU" altLang="zh-CN" sz="2800" b="1" dirty="0">
                <a:effectLst/>
                <a:latin typeface="Arial Narrow" panose="020B0606020202030204" pitchFamily="34" charset="0"/>
                <a:ea typeface="宋体" panose="02010600030101010101" pitchFamily="2" charset="-122"/>
                <a:cs typeface="Times New Roman" panose="02020603050405020304" pitchFamily="18" charset="0"/>
              </a:rPr>
              <a:t>AWS Data Analytics Fundamentals</a:t>
            </a:r>
            <a:r>
              <a:rPr lang="en-AU" altLang="zh-CN" sz="2800" dirty="0">
                <a:effectLst/>
                <a:latin typeface="Arial Narrow" panose="020B0606020202030204" pitchFamily="34" charset="0"/>
                <a:ea typeface="宋体" panose="02010600030101010101" pitchFamily="2" charset="-122"/>
                <a:cs typeface="Times New Roman" panose="02020603050405020304" pitchFamily="18" charset="0"/>
              </a:rPr>
              <a:t> (DAF), </a:t>
            </a:r>
            <a:r>
              <a:rPr lang="en-AU" altLang="zh-CN" sz="2800" u="sng" dirty="0">
                <a:solidFill>
                  <a:srgbClr val="0563C1"/>
                </a:solidFill>
                <a:effectLst/>
                <a:latin typeface="Arial Narrow" panose="020B0606020202030204" pitchFamily="34" charset="0"/>
                <a:ea typeface="宋体" panose="02010600030101010101" pitchFamily="2" charset="-122"/>
                <a:cs typeface="Times New Roman" panose="02020603050405020304" pitchFamily="18" charset="0"/>
                <a:hlinkClick r:id="rId3"/>
              </a:rPr>
              <a:t>https://www.aws.training/Details/eLearning?id=35364</a:t>
            </a:r>
            <a:endParaRPr lang="zh-CN" altLang="en-US" sz="2800" dirty="0"/>
          </a:p>
        </p:txBody>
      </p:sp>
      <p:pic>
        <p:nvPicPr>
          <p:cNvPr id="7" name="图片 6">
            <a:extLst>
              <a:ext uri="{FF2B5EF4-FFF2-40B4-BE49-F238E27FC236}">
                <a16:creationId xmlns:a16="http://schemas.microsoft.com/office/drawing/2014/main" id="{744E9648-238F-4128-A5CA-17F4BCB26473}"/>
              </a:ext>
            </a:extLst>
          </p:cNvPr>
          <p:cNvPicPr>
            <a:picLocks noChangeAspect="1"/>
          </p:cNvPicPr>
          <p:nvPr/>
        </p:nvPicPr>
        <p:blipFill>
          <a:blip r:embed="rId4"/>
          <a:stretch>
            <a:fillRect/>
          </a:stretch>
        </p:blipFill>
        <p:spPr>
          <a:xfrm>
            <a:off x="2831155" y="2059057"/>
            <a:ext cx="6856855" cy="4280192"/>
          </a:xfrm>
          <a:prstGeom prst="rect">
            <a:avLst/>
          </a:prstGeom>
        </p:spPr>
      </p:pic>
    </p:spTree>
    <p:extLst>
      <p:ext uri="{BB962C8B-B14F-4D97-AF65-F5344CB8AC3E}">
        <p14:creationId xmlns:p14="http://schemas.microsoft.com/office/powerpoint/2010/main" val="1750675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0CEDFA-94AF-4EE9-B47C-C7B366D0A7C9}"/>
              </a:ext>
            </a:extLst>
          </p:cNvPr>
          <p:cNvSpPr>
            <a:spLocks noGrp="1"/>
          </p:cNvSpPr>
          <p:nvPr>
            <p:ph type="ctrTitle"/>
          </p:nvPr>
        </p:nvSpPr>
        <p:spPr/>
        <p:txBody>
          <a:bodyPr/>
          <a:lstStyle/>
          <a:p>
            <a:r>
              <a:rPr lang="en-US" altLang="zh-CN" dirty="0"/>
              <a:t>Thanks</a:t>
            </a:r>
            <a:endParaRPr lang="zh-CN" altLang="en-US" dirty="0"/>
          </a:p>
        </p:txBody>
      </p:sp>
      <p:sp>
        <p:nvSpPr>
          <p:cNvPr id="3" name="副标题 2">
            <a:extLst>
              <a:ext uri="{FF2B5EF4-FFF2-40B4-BE49-F238E27FC236}">
                <a16:creationId xmlns:a16="http://schemas.microsoft.com/office/drawing/2014/main" id="{612784B7-9C43-4523-A3F3-C0CDD9E3CDB3}"/>
              </a:ext>
            </a:extLst>
          </p:cNvPr>
          <p:cNvSpPr>
            <a:spLocks noGrp="1"/>
          </p:cNvSpPr>
          <p:nvPr>
            <p:ph type="subTitle" idx="1"/>
          </p:nvPr>
        </p:nvSpPr>
        <p:spPr/>
        <p:txBody>
          <a:bodyPr/>
          <a:lstStyle/>
          <a:p>
            <a:r>
              <a:rPr lang="en-US" altLang="zh-CN" dirty="0"/>
              <a:t>NIT2202 Big Data HENU-2022</a:t>
            </a:r>
            <a:r>
              <a:rPr lang="zh-CN" altLang="en-US" dirty="0"/>
              <a:t>秋</a:t>
            </a:r>
          </a:p>
        </p:txBody>
      </p:sp>
    </p:spTree>
    <p:extLst>
      <p:ext uri="{BB962C8B-B14F-4D97-AF65-F5344CB8AC3E}">
        <p14:creationId xmlns:p14="http://schemas.microsoft.com/office/powerpoint/2010/main" val="868758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90529-3E9D-402F-862F-4D3308FF3CD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C710E7E-4EA7-4442-B3D4-ECF43CB6DBED}"/>
              </a:ext>
            </a:extLst>
          </p:cNvPr>
          <p:cNvSpPr>
            <a:spLocks noGrp="1"/>
          </p:cNvSpPr>
          <p:nvPr>
            <p:ph idx="1"/>
          </p:nvPr>
        </p:nvSpPr>
        <p:spPr/>
        <p:txBody>
          <a:bodyPr/>
          <a:lstStyle/>
          <a:p>
            <a:r>
              <a:rPr lang="en-US" altLang="zh-CN" dirty="0"/>
              <a:t>Lecturers</a:t>
            </a:r>
            <a:r>
              <a:rPr lang="zh-CN" altLang="en-US" dirty="0"/>
              <a:t>：  </a:t>
            </a:r>
            <a:r>
              <a:rPr lang="en-US" altLang="zh-CN" dirty="0"/>
              <a:t>Ayman </a:t>
            </a:r>
            <a:r>
              <a:rPr lang="en-US" altLang="zh-CN" dirty="0" err="1"/>
              <a:t>abaida</a:t>
            </a:r>
            <a:r>
              <a:rPr lang="en-US" altLang="zh-CN" dirty="0"/>
              <a:t> (</a:t>
            </a:r>
            <a:r>
              <a:rPr lang="en-US" altLang="zh-CN" b="0" i="0" dirty="0">
                <a:solidFill>
                  <a:srgbClr val="232F3E"/>
                </a:solidFill>
                <a:effectLst/>
                <a:latin typeface="Lato Extended"/>
                <a:hlinkClick r:id="rId2"/>
              </a:rPr>
              <a:t>ayman.ibaida@vu.edu.au</a:t>
            </a:r>
            <a:r>
              <a:rPr lang="en-US" altLang="zh-CN" dirty="0">
                <a:solidFill>
                  <a:srgbClr val="232F3E"/>
                </a:solidFill>
                <a:latin typeface="Lato Extended"/>
              </a:rPr>
              <a:t>)</a:t>
            </a:r>
            <a:br>
              <a:rPr lang="en-US" altLang="zh-CN" dirty="0"/>
            </a:br>
            <a:r>
              <a:rPr lang="en-US" altLang="zh-CN" dirty="0"/>
              <a:t>                    </a:t>
            </a:r>
            <a:r>
              <a:rPr lang="zh-CN" altLang="en-US" dirty="0"/>
              <a:t>许涛（</a:t>
            </a:r>
            <a:r>
              <a:rPr lang="en-US" altLang="zh-CN" dirty="0">
                <a:hlinkClick r:id="rId3"/>
              </a:rPr>
              <a:t>txu@henu.edu.cn</a:t>
            </a:r>
            <a:r>
              <a:rPr lang="zh-CN" altLang="en-US" dirty="0"/>
              <a:t>）</a:t>
            </a:r>
            <a:endParaRPr lang="en-US" altLang="zh-CN" dirty="0"/>
          </a:p>
          <a:p>
            <a:r>
              <a:rPr lang="zh-CN" altLang="en-US" dirty="0"/>
              <a:t>许涛：    </a:t>
            </a:r>
            <a:r>
              <a:rPr lang="en-US" altLang="zh-CN" dirty="0"/>
              <a:t>session1-9</a:t>
            </a:r>
          </a:p>
          <a:p>
            <a:r>
              <a:rPr lang="en-US" altLang="zh-CN" dirty="0"/>
              <a:t>Ayman</a:t>
            </a:r>
            <a:r>
              <a:rPr lang="zh-CN" altLang="en-US" dirty="0"/>
              <a:t>：</a:t>
            </a:r>
            <a:r>
              <a:rPr lang="en-US" altLang="zh-CN" dirty="0"/>
              <a:t>session10-12</a:t>
            </a:r>
          </a:p>
          <a:p>
            <a:endParaRPr lang="en-US" altLang="zh-CN" dirty="0"/>
          </a:p>
          <a:p>
            <a:r>
              <a:rPr lang="zh-CN" altLang="en-US" dirty="0"/>
              <a:t>学习大数据的理论、技术，</a:t>
            </a:r>
            <a:endParaRPr lang="en-US" altLang="zh-CN" dirty="0"/>
          </a:p>
          <a:p>
            <a:r>
              <a:rPr lang="zh-CN" altLang="en-US" dirty="0"/>
              <a:t>获得处理大数据的技能，</a:t>
            </a:r>
            <a:endParaRPr lang="en-US" altLang="zh-CN" dirty="0"/>
          </a:p>
          <a:p>
            <a:r>
              <a:rPr lang="zh-CN" altLang="en-US" dirty="0"/>
              <a:t>锻炼解决大数据问题的能力。</a:t>
            </a:r>
            <a:endParaRPr lang="en-US" altLang="zh-CN" dirty="0"/>
          </a:p>
          <a:p>
            <a:endParaRPr lang="zh-CN" altLang="en-US" dirty="0"/>
          </a:p>
        </p:txBody>
      </p:sp>
    </p:spTree>
    <p:extLst>
      <p:ext uri="{BB962C8B-B14F-4D97-AF65-F5344CB8AC3E}">
        <p14:creationId xmlns:p14="http://schemas.microsoft.com/office/powerpoint/2010/main" val="4174790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1251664" y="3595683"/>
            <a:ext cx="8253412" cy="3056997"/>
          </a:xfrm>
        </p:spPr>
        <p:txBody>
          <a:bodyPr>
            <a:normAutofit lnSpcReduction="10000"/>
          </a:bodyPr>
          <a:lstStyle/>
          <a:p>
            <a:pPr marL="0" indent="0">
              <a:buNone/>
            </a:pPr>
            <a:r>
              <a:rPr lang="en-US" sz="2400" dirty="0">
                <a:latin typeface="Arial Narrow" panose="020B0606020202030204" pitchFamily="34" charset="0"/>
              </a:rPr>
              <a:t>On successful completion of this unit, students will be able to:</a:t>
            </a:r>
          </a:p>
          <a:p>
            <a:pPr marL="457200" indent="-457200">
              <a:buFont typeface="+mj-lt"/>
              <a:buAutoNum type="arabicPeriod"/>
            </a:pPr>
            <a:r>
              <a:rPr lang="en-US" sz="2400" dirty="0" err="1">
                <a:latin typeface="Arial Narrow" panose="020B0606020202030204" pitchFamily="34" charset="0"/>
              </a:rPr>
              <a:t>Analyse</a:t>
            </a:r>
            <a:r>
              <a:rPr lang="en-US" sz="2400" dirty="0">
                <a:latin typeface="Arial Narrow" panose="020B0606020202030204" pitchFamily="34" charset="0"/>
              </a:rPr>
              <a:t> and illustrate </a:t>
            </a:r>
            <a:r>
              <a:rPr lang="en-US" sz="2400" dirty="0">
                <a:solidFill>
                  <a:srgbClr val="FF0000"/>
                </a:solidFill>
                <a:latin typeface="Arial Narrow" panose="020B0606020202030204" pitchFamily="34" charset="0"/>
              </a:rPr>
              <a:t>Big Data challenges </a:t>
            </a:r>
            <a:r>
              <a:rPr lang="en-US" sz="2400" dirty="0">
                <a:latin typeface="Arial Narrow" panose="020B0606020202030204" pitchFamily="34" charset="0"/>
              </a:rPr>
              <a:t>to the business world;</a:t>
            </a:r>
          </a:p>
          <a:p>
            <a:pPr marL="457200" indent="-457200">
              <a:buFont typeface="+mj-lt"/>
              <a:buAutoNum type="arabicPeriod"/>
            </a:pPr>
            <a:r>
              <a:rPr lang="en-US" sz="2400" dirty="0">
                <a:latin typeface="Arial Narrow" panose="020B0606020202030204" pitchFamily="34" charset="0"/>
              </a:rPr>
              <a:t>Explain the impact of </a:t>
            </a:r>
            <a:r>
              <a:rPr lang="en-US" sz="2400" dirty="0">
                <a:solidFill>
                  <a:srgbClr val="FF0000"/>
                </a:solidFill>
                <a:latin typeface="Arial Narrow" panose="020B0606020202030204" pitchFamily="34" charset="0"/>
              </a:rPr>
              <a:t>Big Data's five V’s </a:t>
            </a:r>
            <a:r>
              <a:rPr lang="en-US" sz="2400" dirty="0">
                <a:latin typeface="Arial Narrow" panose="020B0606020202030204" pitchFamily="34" charset="0"/>
              </a:rPr>
              <a:t>(Volume, Velocity, Variety Veracity and Value) using real world examples</a:t>
            </a:r>
            <a:r>
              <a:rPr lang="en-AU" sz="2400" dirty="0">
                <a:latin typeface="Arial Narrow" panose="020B0606020202030204" pitchFamily="34" charset="0"/>
              </a:rPr>
              <a:t>;</a:t>
            </a:r>
            <a:r>
              <a:rPr lang="en-US" sz="2400" dirty="0">
                <a:latin typeface="Arial Narrow" panose="020B0606020202030204" pitchFamily="34" charset="0"/>
              </a:rPr>
              <a:t>	 </a:t>
            </a:r>
          </a:p>
          <a:p>
            <a:pPr marL="457200" indent="-457200">
              <a:buFont typeface="+mj-lt"/>
              <a:buAutoNum type="arabicPeriod"/>
            </a:pPr>
            <a:r>
              <a:rPr lang="en-US" sz="2400" dirty="0">
                <a:solidFill>
                  <a:srgbClr val="FF0000"/>
                </a:solidFill>
                <a:latin typeface="Arial Narrow" panose="020B0606020202030204" pitchFamily="34" charset="0"/>
              </a:rPr>
              <a:t>Apply</a:t>
            </a:r>
            <a:r>
              <a:rPr lang="en-US" sz="2400" dirty="0">
                <a:latin typeface="Arial Narrow" panose="020B0606020202030204" pitchFamily="34" charset="0"/>
              </a:rPr>
              <a:t> architectural components and programming models of commonly used Big Data</a:t>
            </a:r>
            <a:r>
              <a:rPr lang="en-AU" sz="2400" dirty="0">
                <a:latin typeface="Arial Narrow" panose="020B0606020202030204" pitchFamily="34" charset="0"/>
              </a:rPr>
              <a:t>; and</a:t>
            </a:r>
          </a:p>
          <a:p>
            <a:pPr marL="457200" indent="-457200">
              <a:buFont typeface="+mj-lt"/>
              <a:buAutoNum type="arabicPeriod"/>
            </a:pPr>
            <a:r>
              <a:rPr lang="en-US" sz="2400" dirty="0">
                <a:latin typeface="Arial Narrow" panose="020B0606020202030204" pitchFamily="34" charset="0"/>
              </a:rPr>
              <a:t>Install and execute a </a:t>
            </a:r>
            <a:r>
              <a:rPr lang="en-US" sz="2400" dirty="0">
                <a:solidFill>
                  <a:srgbClr val="FF0000"/>
                </a:solidFill>
                <a:latin typeface="Arial Narrow" panose="020B0606020202030204" pitchFamily="34" charset="0"/>
              </a:rPr>
              <a:t>technological solution </a:t>
            </a:r>
            <a:r>
              <a:rPr lang="en-US" sz="2400" dirty="0">
                <a:latin typeface="Arial Narrow" panose="020B0606020202030204" pitchFamily="34" charset="0"/>
              </a:rPr>
              <a:t>using open-source software framework.</a:t>
            </a:r>
            <a:endParaRPr lang="en-AU" sz="2400" dirty="0">
              <a:latin typeface="Arial Narrow" panose="020B0606020202030204" pitchFamily="34" charset="0"/>
            </a:endParaRPr>
          </a:p>
        </p:txBody>
      </p:sp>
      <p:sp>
        <p:nvSpPr>
          <p:cNvPr id="2" name="Title 1"/>
          <p:cNvSpPr>
            <a:spLocks noGrp="1"/>
          </p:cNvSpPr>
          <p:nvPr>
            <p:ph type="title" idx="4294967295"/>
          </p:nvPr>
        </p:nvSpPr>
        <p:spPr>
          <a:xfrm>
            <a:off x="692160" y="2708275"/>
            <a:ext cx="7512050" cy="720725"/>
          </a:xfrm>
        </p:spPr>
        <p:txBody>
          <a:bodyPr>
            <a:normAutofit/>
          </a:bodyPr>
          <a:lstStyle/>
          <a:p>
            <a:r>
              <a:rPr lang="en-AU" altLang="zh-CN" sz="3200" b="1" dirty="0">
                <a:latin typeface="Arial Narrow" panose="020B0606020202030204" pitchFamily="34" charset="0"/>
              </a:rPr>
              <a:t>Learning Outcomes</a:t>
            </a:r>
          </a:p>
        </p:txBody>
      </p:sp>
      <p:sp>
        <p:nvSpPr>
          <p:cNvPr id="6" name="Content Placeholder 6">
            <a:extLst>
              <a:ext uri="{FF2B5EF4-FFF2-40B4-BE49-F238E27FC236}">
                <a16:creationId xmlns:a16="http://schemas.microsoft.com/office/drawing/2014/main" id="{6A722B7E-CB53-4CB0-90DC-1C7B6DFE1FFF}"/>
              </a:ext>
            </a:extLst>
          </p:cNvPr>
          <p:cNvSpPr txBox="1">
            <a:spLocks/>
          </p:cNvSpPr>
          <p:nvPr/>
        </p:nvSpPr>
        <p:spPr>
          <a:xfrm>
            <a:off x="692160" y="544762"/>
            <a:ext cx="9954043" cy="2244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b="1" dirty="0">
                <a:latin typeface="Arial Narrow" panose="020B0606020202030204" pitchFamily="34" charset="0"/>
              </a:rPr>
              <a:t>三条学习路线</a:t>
            </a:r>
            <a:endParaRPr lang="en-US" altLang="zh-CN" b="1" dirty="0">
              <a:latin typeface="Arial Narrow" panose="020B0606020202030204" pitchFamily="34" charset="0"/>
            </a:endParaRPr>
          </a:p>
          <a:p>
            <a:r>
              <a:rPr lang="zh-CN" altLang="en-US" sz="2400" dirty="0">
                <a:latin typeface="Arial Narrow" panose="020B0606020202030204" pitchFamily="34" charset="0"/>
              </a:rPr>
              <a:t>大数据理论：经典教材 </a:t>
            </a:r>
            <a:r>
              <a:rPr lang="en-US" altLang="zh-CN" sz="2400" dirty="0">
                <a:latin typeface="Arial Narrow" panose="020B0606020202030204" pitchFamily="34" charset="0"/>
              </a:rPr>
              <a:t>+ AWS</a:t>
            </a:r>
            <a:r>
              <a:rPr lang="zh-CN" altLang="en-US" sz="2400" dirty="0">
                <a:latin typeface="Arial Narrow" panose="020B0606020202030204" pitchFamily="34" charset="0"/>
              </a:rPr>
              <a:t>云平台理论</a:t>
            </a:r>
            <a:endParaRPr lang="en-US" altLang="zh-CN" sz="2400" dirty="0">
              <a:latin typeface="Arial Narrow" panose="020B0606020202030204" pitchFamily="34" charset="0"/>
            </a:endParaRPr>
          </a:p>
          <a:p>
            <a:r>
              <a:rPr lang="zh-CN" altLang="en-US" sz="2400" dirty="0">
                <a:latin typeface="Arial Narrow" panose="020B0606020202030204" pitchFamily="34" charset="0"/>
              </a:rPr>
              <a:t>大数据技术：</a:t>
            </a:r>
            <a:r>
              <a:rPr lang="en-US" altLang="zh-CN" sz="2400" dirty="0">
                <a:latin typeface="Arial Narrow" panose="020B0606020202030204" pitchFamily="34" charset="0"/>
              </a:rPr>
              <a:t>AWS</a:t>
            </a:r>
            <a:r>
              <a:rPr lang="zh-CN" altLang="en-US" sz="2400" dirty="0">
                <a:latin typeface="Arial Narrow" panose="020B0606020202030204" pitchFamily="34" charset="0"/>
              </a:rPr>
              <a:t>云平台技术 </a:t>
            </a:r>
            <a:r>
              <a:rPr lang="en-US" altLang="zh-CN" sz="2400" dirty="0">
                <a:latin typeface="Arial Narrow" panose="020B0606020202030204" pitchFamily="34" charset="0"/>
              </a:rPr>
              <a:t>+ Tableau</a:t>
            </a:r>
            <a:r>
              <a:rPr lang="zh-CN" altLang="en-US" sz="2400" dirty="0">
                <a:latin typeface="Arial Narrow" panose="020B0606020202030204" pitchFamily="34" charset="0"/>
              </a:rPr>
              <a:t>数据可视化技术</a:t>
            </a:r>
            <a:endParaRPr lang="en-US" altLang="zh-CN" sz="2400" dirty="0">
              <a:latin typeface="Arial Narrow" panose="020B0606020202030204" pitchFamily="34" charset="0"/>
            </a:endParaRPr>
          </a:p>
          <a:p>
            <a:r>
              <a:rPr lang="zh-CN" altLang="en-US" sz="2400" dirty="0">
                <a:latin typeface="Arial Narrow" panose="020B0606020202030204" pitchFamily="34" charset="0"/>
              </a:rPr>
              <a:t>预备知识与扩展：数据库技术</a:t>
            </a:r>
            <a:r>
              <a:rPr lang="en-US" altLang="zh-CN" sz="2400" dirty="0">
                <a:latin typeface="Arial Narrow" panose="020B0606020202030204" pitchFamily="34" charset="0"/>
              </a:rPr>
              <a:t>+</a:t>
            </a:r>
            <a:r>
              <a:rPr lang="zh-CN" altLang="en-US" sz="2400" dirty="0">
                <a:latin typeface="Arial Narrow" panose="020B0606020202030204" pitchFamily="34" charset="0"/>
              </a:rPr>
              <a:t>编程技术</a:t>
            </a:r>
            <a:r>
              <a:rPr lang="en-US" altLang="zh-CN" sz="2400" dirty="0">
                <a:latin typeface="Arial Narrow" panose="020B0606020202030204" pitchFamily="34" charset="0"/>
              </a:rPr>
              <a:t>+AWS</a:t>
            </a:r>
            <a:r>
              <a:rPr lang="zh-CN" altLang="en-US" sz="2400" dirty="0">
                <a:latin typeface="Arial Narrow" panose="020B0606020202030204" pitchFamily="34" charset="0"/>
              </a:rPr>
              <a:t>线上数据分析课程（</a:t>
            </a:r>
            <a:r>
              <a:rPr lang="en-US" altLang="zh-CN" sz="2400" dirty="0">
                <a:latin typeface="Arial Narrow" panose="020B0606020202030204" pitchFamily="34" charset="0"/>
              </a:rPr>
              <a:t>DAF</a:t>
            </a:r>
            <a:r>
              <a:rPr lang="zh-CN" altLang="en-US" sz="2400" dirty="0">
                <a:latin typeface="Arial Narrow" panose="020B0606020202030204" pitchFamily="34" charset="0"/>
              </a:rPr>
              <a:t>）</a:t>
            </a:r>
            <a:endParaRPr lang="en-AU" sz="2400" dirty="0">
              <a:latin typeface="Arial Narrow" panose="020B0606020202030204" pitchFamily="34" charset="0"/>
            </a:endParaRPr>
          </a:p>
        </p:txBody>
      </p:sp>
    </p:spTree>
    <p:extLst>
      <p:ext uri="{BB962C8B-B14F-4D97-AF65-F5344CB8AC3E}">
        <p14:creationId xmlns:p14="http://schemas.microsoft.com/office/powerpoint/2010/main" val="954011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D090E-FC31-463B-A8F0-D3560C906D29}"/>
              </a:ext>
            </a:extLst>
          </p:cNvPr>
          <p:cNvSpPr>
            <a:spLocks noGrp="1"/>
          </p:cNvSpPr>
          <p:nvPr>
            <p:ph type="title"/>
          </p:nvPr>
        </p:nvSpPr>
        <p:spPr/>
        <p:txBody>
          <a:bodyPr/>
          <a:lstStyle/>
          <a:p>
            <a:r>
              <a:rPr lang="zh-CN" altLang="en-US" dirty="0"/>
              <a:t>课程读物</a:t>
            </a:r>
          </a:p>
        </p:txBody>
      </p:sp>
      <p:sp>
        <p:nvSpPr>
          <p:cNvPr id="3" name="内容占位符 2">
            <a:extLst>
              <a:ext uri="{FF2B5EF4-FFF2-40B4-BE49-F238E27FC236}">
                <a16:creationId xmlns:a16="http://schemas.microsoft.com/office/drawing/2014/main" id="{EABC922C-4217-4978-8ABE-F8EBD589B977}"/>
              </a:ext>
            </a:extLst>
          </p:cNvPr>
          <p:cNvSpPr>
            <a:spLocks noGrp="1"/>
          </p:cNvSpPr>
          <p:nvPr>
            <p:ph idx="1"/>
          </p:nvPr>
        </p:nvSpPr>
        <p:spPr>
          <a:xfrm>
            <a:off x="838200" y="1825625"/>
            <a:ext cx="5932990" cy="2375985"/>
          </a:xfrm>
        </p:spPr>
        <p:txBody>
          <a:bodyPr>
            <a:normAutofit/>
          </a:bodyPr>
          <a:lstStyle/>
          <a:p>
            <a:r>
              <a:rPr lang="en-AU" altLang="zh-CN" sz="1900" b="1" dirty="0">
                <a:latin typeface="Arial Narrow" panose="020B0606020202030204" pitchFamily="34" charset="0"/>
              </a:rPr>
              <a:t>Big Data Fundamentals: Concepts, Drivers &amp; Techniques</a:t>
            </a:r>
            <a:r>
              <a:rPr lang="en-AU" altLang="zh-CN" sz="1900" dirty="0">
                <a:latin typeface="Arial Narrow" panose="020B0606020202030204" pitchFamily="34" charset="0"/>
              </a:rPr>
              <a:t>: Concepts, Drivers and Techniques</a:t>
            </a:r>
            <a:br>
              <a:rPr lang="en-US" altLang="zh-CN" sz="1900" dirty="0">
                <a:latin typeface="Arial Narrow" panose="020B0606020202030204" pitchFamily="34" charset="0"/>
              </a:rPr>
            </a:br>
            <a:r>
              <a:rPr lang="en-US" altLang="zh-CN" sz="1900" b="1" dirty="0">
                <a:latin typeface="Arial Narrow" panose="020B0606020202030204" pitchFamily="34" charset="0"/>
              </a:rPr>
              <a:t>AUTHORS</a:t>
            </a:r>
            <a:r>
              <a:rPr lang="en-US" altLang="zh-CN" sz="1900" dirty="0">
                <a:latin typeface="Arial Narrow" panose="020B0606020202030204" pitchFamily="34" charset="0"/>
              </a:rPr>
              <a:t>: Thomas </a:t>
            </a:r>
            <a:r>
              <a:rPr lang="en-US" altLang="zh-CN" sz="1900" dirty="0" err="1">
                <a:latin typeface="Arial Narrow" panose="020B0606020202030204" pitchFamily="34" charset="0"/>
              </a:rPr>
              <a:t>Erl</a:t>
            </a:r>
            <a:r>
              <a:rPr lang="en-US" altLang="zh-CN" sz="1900" dirty="0">
                <a:latin typeface="Arial Narrow" panose="020B0606020202030204" pitchFamily="34" charset="0"/>
              </a:rPr>
              <a:t>, Wajid Khattak, Paul Buhler</a:t>
            </a:r>
          </a:p>
          <a:p>
            <a:r>
              <a:rPr lang="en-US" altLang="zh-CN" sz="1900" b="1" dirty="0">
                <a:latin typeface="Arial Narrow" panose="020B0606020202030204" pitchFamily="34" charset="0"/>
              </a:rPr>
              <a:t>ISBN13</a:t>
            </a:r>
            <a:r>
              <a:rPr lang="en-US" altLang="zh-CN" sz="1900" dirty="0">
                <a:latin typeface="Arial Narrow" panose="020B0606020202030204" pitchFamily="34" charset="0"/>
              </a:rPr>
              <a:t>: 9780134291079</a:t>
            </a:r>
          </a:p>
          <a:p>
            <a:r>
              <a:rPr lang="en-US" altLang="zh-CN" sz="1900" b="1" dirty="0">
                <a:solidFill>
                  <a:srgbClr val="FF0000"/>
                </a:solidFill>
                <a:latin typeface="Arial Narrow" panose="020B0606020202030204" pitchFamily="34" charset="0"/>
              </a:rPr>
              <a:t>Free</a:t>
            </a:r>
            <a:r>
              <a:rPr lang="en-US" altLang="zh-CN" sz="1900" b="1" dirty="0">
                <a:latin typeface="Arial Narrow" panose="020B0606020202030204" pitchFamily="34" charset="0"/>
              </a:rPr>
              <a:t> Access to e-Book:</a:t>
            </a:r>
          </a:p>
          <a:p>
            <a:r>
              <a:rPr lang="en-US" altLang="zh-CN" sz="1900" u="sng" dirty="0">
                <a:solidFill>
                  <a:srgbClr val="0563C1"/>
                </a:solidFill>
                <a:effectLst/>
                <a:latin typeface="Arial Narrow" panose="020B0606020202030204" pitchFamily="34" charset="0"/>
                <a:ea typeface="DengXian" panose="02010600030101010101" pitchFamily="2" charset="-122"/>
                <a:cs typeface="Times New Roman" panose="02020603050405020304" pitchFamily="18" charset="0"/>
                <a:hlinkClick r:id="rId2"/>
              </a:rPr>
              <a:t>https://learning.oreilly.com/library/view/big-data-fundamentals/9780134291185/</a:t>
            </a:r>
            <a:endParaRPr lang="en-US" altLang="zh-CN" sz="1900" dirty="0">
              <a:latin typeface="Arial Narrow" panose="020B0606020202030204" pitchFamily="34" charset="0"/>
            </a:endParaRPr>
          </a:p>
          <a:p>
            <a:endParaRPr lang="zh-CN" altLang="en-US" dirty="0"/>
          </a:p>
        </p:txBody>
      </p:sp>
      <p:pic>
        <p:nvPicPr>
          <p:cNvPr id="4" name="Picture 2">
            <a:extLst>
              <a:ext uri="{FF2B5EF4-FFF2-40B4-BE49-F238E27FC236}">
                <a16:creationId xmlns:a16="http://schemas.microsoft.com/office/drawing/2014/main" id="{A766A138-502E-455A-B6AE-7E8CFBDE6B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94811" y="1825625"/>
            <a:ext cx="1840957" cy="24197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5">
            <a:extLst>
              <a:ext uri="{FF2B5EF4-FFF2-40B4-BE49-F238E27FC236}">
                <a16:creationId xmlns:a16="http://schemas.microsoft.com/office/drawing/2014/main" id="{7484B2E3-8F3A-411F-B839-F5A6C1C1A2EF}"/>
              </a:ext>
            </a:extLst>
          </p:cNvPr>
          <p:cNvSpPr txBox="1"/>
          <p:nvPr/>
        </p:nvSpPr>
        <p:spPr>
          <a:xfrm>
            <a:off x="845916" y="4952621"/>
            <a:ext cx="4673663" cy="1477328"/>
          </a:xfrm>
          <a:prstGeom prst="rect">
            <a:avLst/>
          </a:prstGeom>
          <a:noFill/>
        </p:spPr>
        <p:txBody>
          <a:bodyPr wrap="square" rtlCol="0">
            <a:spAutoFit/>
          </a:bodyPr>
          <a:lstStyle/>
          <a:p>
            <a:pPr>
              <a:defRPr/>
            </a:pPr>
            <a:r>
              <a:rPr lang="en-AU" altLang="zh-CN" sz="1800" b="1" dirty="0">
                <a:effectLst/>
                <a:latin typeface="Arial Narrow" panose="020B0606020202030204" pitchFamily="34" charset="0"/>
                <a:ea typeface="SimSun" panose="02010600030101010101" pitchFamily="2" charset="-122"/>
                <a:cs typeface="Times New Roman" panose="02020603050405020304" pitchFamily="18" charset="0"/>
              </a:rPr>
              <a:t>Reference:</a:t>
            </a:r>
          </a:p>
          <a:p>
            <a:pPr>
              <a:defRPr/>
            </a:pPr>
            <a:r>
              <a:rPr lang="en-AU" altLang="zh-CN" sz="1800" b="1" dirty="0">
                <a:effectLst/>
                <a:latin typeface="Arial Narrow" panose="020B0606020202030204" pitchFamily="34" charset="0"/>
                <a:ea typeface="SimSun" panose="02010600030101010101" pitchFamily="2" charset="-122"/>
                <a:cs typeface="Times New Roman" panose="02020603050405020304" pitchFamily="18" charset="0"/>
              </a:rPr>
              <a:t>AWS Data Analytics Fundamentals </a:t>
            </a:r>
            <a:r>
              <a:rPr lang="en-AU" altLang="zh-CN" sz="1800" dirty="0">
                <a:effectLst/>
                <a:latin typeface="Arial Narrow" panose="020B0606020202030204" pitchFamily="34" charset="0"/>
                <a:ea typeface="SimSun" panose="02010600030101010101" pitchFamily="2" charset="-122"/>
                <a:cs typeface="Times New Roman" panose="02020603050405020304" pitchFamily="18" charset="0"/>
              </a:rPr>
              <a:t>(DAF), </a:t>
            </a:r>
          </a:p>
          <a:p>
            <a:pPr>
              <a:defRPr/>
            </a:pPr>
            <a:r>
              <a:rPr lang="en-AU" altLang="zh-CN" sz="1800" u="sng" dirty="0">
                <a:solidFill>
                  <a:srgbClr val="0563C1"/>
                </a:solidFill>
                <a:effectLst/>
                <a:latin typeface="Arial Narrow" panose="020B0606020202030204" pitchFamily="34" charset="0"/>
                <a:ea typeface="SimSun" panose="02010600030101010101" pitchFamily="2" charset="-122"/>
                <a:cs typeface="Times New Roman" panose="02020603050405020304" pitchFamily="18" charset="0"/>
                <a:hlinkClick r:id="rId4"/>
              </a:rPr>
              <a:t>https://www.aws.training/Details/eLearning?id=35364</a:t>
            </a:r>
            <a:endParaRPr lang="en-AU" altLang="zh-CN" sz="1800" u="sng" dirty="0">
              <a:solidFill>
                <a:srgbClr val="0563C1"/>
              </a:solidFill>
              <a:effectLst/>
              <a:latin typeface="Arial Narrow" panose="020B0606020202030204" pitchFamily="34" charset="0"/>
              <a:ea typeface="SimSun" panose="02010600030101010101" pitchFamily="2" charset="-122"/>
              <a:cs typeface="Times New Roman" panose="02020603050405020304" pitchFamily="18" charset="0"/>
            </a:endParaRPr>
          </a:p>
          <a:p>
            <a:pPr>
              <a:defRPr/>
            </a:pPr>
            <a:r>
              <a:rPr lang="en-AU" altLang="zh-CN" b="1" dirty="0">
                <a:latin typeface="Arial Narrow" panose="020B0606020202030204" pitchFamily="34" charset="0"/>
                <a:ea typeface="SimSun" panose="02010600030101010101" pitchFamily="2" charset="-122"/>
                <a:cs typeface="Times New Roman" panose="02020603050405020304" pitchFamily="18" charset="0"/>
              </a:rPr>
              <a:t>especially Lesson 5 &amp; 6 </a:t>
            </a:r>
            <a:r>
              <a:rPr lang="en-AU" altLang="zh-CN" b="1" dirty="0">
                <a:solidFill>
                  <a:srgbClr val="FF0000"/>
                </a:solidFill>
                <a:latin typeface="Arial Narrow" panose="020B0606020202030204" pitchFamily="34" charset="0"/>
                <a:ea typeface="SimSun" panose="02010600030101010101" pitchFamily="2" charset="-122"/>
                <a:cs typeface="Times New Roman" panose="02020603050405020304" pitchFamily="18" charset="0"/>
              </a:rPr>
              <a:t>are useful to Group Assignment</a:t>
            </a:r>
            <a:endParaRPr lang="en-AU" altLang="zh-CN" sz="1800" b="1" dirty="0">
              <a:solidFill>
                <a:srgbClr val="FF0000"/>
              </a:solidFill>
              <a:effectLst/>
              <a:latin typeface="Arial Narrow" panose="020B0606020202030204" pitchFamily="34" charset="0"/>
              <a:ea typeface="SimSun" panose="02010600030101010101" pitchFamily="2" charset="-122"/>
              <a:cs typeface="Times New Roman" panose="02020603050405020304" pitchFamily="18" charset="0"/>
            </a:endParaRPr>
          </a:p>
        </p:txBody>
      </p:sp>
      <p:pic>
        <p:nvPicPr>
          <p:cNvPr id="6" name="Picture 4">
            <a:extLst>
              <a:ext uri="{FF2B5EF4-FFF2-40B4-BE49-F238E27FC236}">
                <a16:creationId xmlns:a16="http://schemas.microsoft.com/office/drawing/2014/main" id="{8A5AD2BA-0E0D-46FC-90AC-9F881565BAA3}"/>
              </a:ext>
            </a:extLst>
          </p:cNvPr>
          <p:cNvPicPr>
            <a:picLocks noChangeAspect="1"/>
          </p:cNvPicPr>
          <p:nvPr/>
        </p:nvPicPr>
        <p:blipFill>
          <a:blip r:embed="rId5"/>
          <a:stretch>
            <a:fillRect/>
          </a:stretch>
        </p:blipFill>
        <p:spPr>
          <a:xfrm>
            <a:off x="5949269" y="4902573"/>
            <a:ext cx="2491085" cy="1392758"/>
          </a:xfrm>
          <a:prstGeom prst="rect">
            <a:avLst/>
          </a:prstGeom>
        </p:spPr>
      </p:pic>
      <p:sp>
        <p:nvSpPr>
          <p:cNvPr id="7" name="TextBox 8">
            <a:extLst>
              <a:ext uri="{FF2B5EF4-FFF2-40B4-BE49-F238E27FC236}">
                <a16:creationId xmlns:a16="http://schemas.microsoft.com/office/drawing/2014/main" id="{3B7D71A1-1250-4940-947D-49E3F2840A76}"/>
              </a:ext>
            </a:extLst>
          </p:cNvPr>
          <p:cNvSpPr txBox="1"/>
          <p:nvPr/>
        </p:nvSpPr>
        <p:spPr>
          <a:xfrm>
            <a:off x="845916" y="4182759"/>
            <a:ext cx="5420225" cy="369332"/>
          </a:xfrm>
          <a:prstGeom prst="rect">
            <a:avLst/>
          </a:prstGeom>
          <a:solidFill>
            <a:srgbClr val="FFC000"/>
          </a:solidFill>
        </p:spPr>
        <p:txBody>
          <a:bodyPr wrap="square" rtlCol="0">
            <a:spAutoFit/>
          </a:bodyPr>
          <a:lstStyle/>
          <a:p>
            <a:pPr>
              <a:defRPr/>
            </a:pPr>
            <a:r>
              <a:rPr lang="en-AU" altLang="zh-CN" sz="1800" b="1" dirty="0">
                <a:effectLst/>
                <a:latin typeface="Arial Narrow" panose="020B0606020202030204" pitchFamily="34" charset="0"/>
                <a:ea typeface="SimSun" panose="02010600030101010101" pitchFamily="2" charset="-122"/>
                <a:cs typeface="Times New Roman" panose="02020603050405020304" pitchFamily="18" charset="0"/>
              </a:rPr>
              <a:t>NIT2202 </a:t>
            </a:r>
            <a:r>
              <a:rPr lang="en-AU" altLang="zh-CN" sz="1800" b="1" dirty="0">
                <a:solidFill>
                  <a:srgbClr val="FF0000"/>
                </a:solidFill>
                <a:effectLst/>
                <a:latin typeface="Arial Narrow" panose="020B0606020202030204" pitchFamily="34" charset="0"/>
                <a:ea typeface="SimSun" panose="02010600030101010101" pitchFamily="2" charset="-122"/>
                <a:cs typeface="Times New Roman" panose="02020603050405020304" pitchFamily="18" charset="0"/>
              </a:rPr>
              <a:t>Tests </a:t>
            </a:r>
            <a:r>
              <a:rPr lang="en-AU" altLang="zh-CN" sz="1800" b="1" dirty="0">
                <a:effectLst/>
                <a:latin typeface="Arial Narrow" panose="020B0606020202030204" pitchFamily="34" charset="0"/>
                <a:ea typeface="SimSun" panose="02010600030101010101" pitchFamily="2" charset="-122"/>
                <a:cs typeface="Times New Roman" panose="02020603050405020304" pitchFamily="18" charset="0"/>
              </a:rPr>
              <a:t>are based on the Textbook and AWS Labs.</a:t>
            </a:r>
            <a:endParaRPr lang="en-AU" altLang="zh-CN" sz="1800" dirty="0">
              <a:effectLst/>
              <a:latin typeface="Arial Narrow" panose="020B0606020202030204" pitchFamily="34" charset="0"/>
              <a:ea typeface="SimSun"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833F6575-7F65-43B8-BCFF-B8DF091ECC36}"/>
              </a:ext>
            </a:extLst>
          </p:cNvPr>
          <p:cNvSpPr txBox="1"/>
          <p:nvPr/>
        </p:nvSpPr>
        <p:spPr>
          <a:xfrm>
            <a:off x="9176107" y="2263470"/>
            <a:ext cx="1878957" cy="923330"/>
          </a:xfrm>
          <a:prstGeom prst="rect">
            <a:avLst/>
          </a:prstGeom>
          <a:noFill/>
        </p:spPr>
        <p:txBody>
          <a:bodyPr wrap="square">
            <a:spAutoFit/>
          </a:bodyPr>
          <a:lstStyle/>
          <a:p>
            <a:r>
              <a:rPr lang="zh-CN" altLang="en-US" b="1" dirty="0"/>
              <a:t>国内免费访问：</a:t>
            </a:r>
            <a:endParaRPr lang="en-US" altLang="zh-CN" b="1" dirty="0"/>
          </a:p>
          <a:p>
            <a:r>
              <a:rPr lang="zh-CN" altLang="en-US" b="1" dirty="0"/>
              <a:t>道客巴巴，下载稻壳阅读器查看。</a:t>
            </a:r>
          </a:p>
        </p:txBody>
      </p:sp>
      <p:sp>
        <p:nvSpPr>
          <p:cNvPr id="10" name="文本框 9">
            <a:extLst>
              <a:ext uri="{FF2B5EF4-FFF2-40B4-BE49-F238E27FC236}">
                <a16:creationId xmlns:a16="http://schemas.microsoft.com/office/drawing/2014/main" id="{2FA981E6-6D75-4C1B-8F08-775E32E4CFBA}"/>
              </a:ext>
            </a:extLst>
          </p:cNvPr>
          <p:cNvSpPr txBox="1"/>
          <p:nvPr/>
        </p:nvSpPr>
        <p:spPr>
          <a:xfrm>
            <a:off x="8870044" y="5368119"/>
            <a:ext cx="2491085" cy="646331"/>
          </a:xfrm>
          <a:prstGeom prst="rect">
            <a:avLst/>
          </a:prstGeom>
          <a:noFill/>
        </p:spPr>
        <p:txBody>
          <a:bodyPr wrap="square">
            <a:spAutoFit/>
          </a:bodyPr>
          <a:lstStyle/>
          <a:p>
            <a:r>
              <a:rPr lang="en-US" altLang="zh-CN" b="1" dirty="0"/>
              <a:t>DAF</a:t>
            </a:r>
            <a:r>
              <a:rPr lang="zh-CN" altLang="en-US" b="1" dirty="0"/>
              <a:t>中文版介绍正在制作，后期将陆续发布。</a:t>
            </a:r>
          </a:p>
        </p:txBody>
      </p:sp>
    </p:spTree>
    <p:extLst>
      <p:ext uri="{BB962C8B-B14F-4D97-AF65-F5344CB8AC3E}">
        <p14:creationId xmlns:p14="http://schemas.microsoft.com/office/powerpoint/2010/main" val="999495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12944" y="528087"/>
            <a:ext cx="7785100" cy="495300"/>
          </a:xfrm>
        </p:spPr>
        <p:txBody>
          <a:bodyPr>
            <a:normAutofit fontScale="90000"/>
          </a:bodyPr>
          <a:lstStyle/>
          <a:p>
            <a:r>
              <a:rPr lang="en-AU" altLang="zh-CN" sz="3200" b="1" dirty="0">
                <a:latin typeface="Arial Narrow" panose="020B0606020202030204" pitchFamily="34" charset="0"/>
              </a:rPr>
              <a:t>Assessments</a:t>
            </a:r>
          </a:p>
        </p:txBody>
      </p:sp>
      <p:graphicFrame>
        <p:nvGraphicFramePr>
          <p:cNvPr id="8" name="Table 7"/>
          <p:cNvGraphicFramePr>
            <a:graphicFrameLocks noGrp="1"/>
          </p:cNvGraphicFramePr>
          <p:nvPr>
            <p:extLst>
              <p:ext uri="{D42A27DB-BD31-4B8C-83A1-F6EECF244321}">
                <p14:modId xmlns:p14="http://schemas.microsoft.com/office/powerpoint/2010/main" val="81605657"/>
              </p:ext>
            </p:extLst>
          </p:nvPr>
        </p:nvGraphicFramePr>
        <p:xfrm>
          <a:off x="1480008" y="1988557"/>
          <a:ext cx="10237509" cy="4183056"/>
        </p:xfrm>
        <a:graphic>
          <a:graphicData uri="http://schemas.openxmlformats.org/drawingml/2006/table">
            <a:tbl>
              <a:tblPr/>
              <a:tblGrid>
                <a:gridCol w="1136619">
                  <a:extLst>
                    <a:ext uri="{9D8B030D-6E8A-4147-A177-3AD203B41FA5}">
                      <a16:colId xmlns:a16="http://schemas.microsoft.com/office/drawing/2014/main" val="3359428500"/>
                    </a:ext>
                  </a:extLst>
                </a:gridCol>
                <a:gridCol w="2106202">
                  <a:extLst>
                    <a:ext uri="{9D8B030D-6E8A-4147-A177-3AD203B41FA5}">
                      <a16:colId xmlns:a16="http://schemas.microsoft.com/office/drawing/2014/main" val="3502430932"/>
                    </a:ext>
                  </a:extLst>
                </a:gridCol>
                <a:gridCol w="820132">
                  <a:extLst>
                    <a:ext uri="{9D8B030D-6E8A-4147-A177-3AD203B41FA5}">
                      <a16:colId xmlns:a16="http://schemas.microsoft.com/office/drawing/2014/main" val="3425711936"/>
                    </a:ext>
                  </a:extLst>
                </a:gridCol>
                <a:gridCol w="3148552">
                  <a:extLst>
                    <a:ext uri="{9D8B030D-6E8A-4147-A177-3AD203B41FA5}">
                      <a16:colId xmlns:a16="http://schemas.microsoft.com/office/drawing/2014/main" val="2708888009"/>
                    </a:ext>
                  </a:extLst>
                </a:gridCol>
                <a:gridCol w="3026004">
                  <a:extLst>
                    <a:ext uri="{9D8B030D-6E8A-4147-A177-3AD203B41FA5}">
                      <a16:colId xmlns:a16="http://schemas.microsoft.com/office/drawing/2014/main" val="3633094853"/>
                    </a:ext>
                  </a:extLst>
                </a:gridCol>
              </a:tblGrid>
              <a:tr h="503322">
                <a:tc>
                  <a:txBody>
                    <a:bodyPr/>
                    <a:lstStyle/>
                    <a:p>
                      <a:r>
                        <a:rPr lang="en-AU" sz="1800" b="1" kern="1200" spc="0" baseline="0" dirty="0">
                          <a:solidFill>
                            <a:schemeClr val="tx1"/>
                          </a:solidFill>
                          <a:latin typeface="Arial Narrow" panose="020B0606020202030204" pitchFamily="34" charset="0"/>
                          <a:ea typeface="+mn-ea"/>
                          <a:cs typeface="+mn-cs"/>
                        </a:rPr>
                        <a:t>Type</a:t>
                      </a:r>
                    </a:p>
                  </a:txBody>
                  <a:tcPr marL="44329" marR="44329" marT="44329" marB="443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800" b="1" kern="1200" spc="0" baseline="0" dirty="0">
                          <a:solidFill>
                            <a:schemeClr val="tx1"/>
                          </a:solidFill>
                          <a:latin typeface="Arial Narrow" panose="020B0606020202030204" pitchFamily="34" charset="0"/>
                          <a:ea typeface="+mn-ea"/>
                          <a:cs typeface="+mn-cs"/>
                        </a:rPr>
                        <a:t>Task</a:t>
                      </a:r>
                    </a:p>
                  </a:txBody>
                  <a:tcPr marL="44329" marR="44329" marT="44329" marB="443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800" b="1" kern="1200" spc="0" baseline="0" dirty="0">
                          <a:solidFill>
                            <a:schemeClr val="tx1"/>
                          </a:solidFill>
                          <a:latin typeface="Arial Narrow" panose="020B0606020202030204" pitchFamily="34" charset="0"/>
                          <a:ea typeface="+mn-ea"/>
                          <a:cs typeface="+mn-cs"/>
                        </a:rPr>
                        <a:t>Session</a:t>
                      </a:r>
                    </a:p>
                  </a:txBody>
                  <a:tcPr marL="44329" marR="44329" marT="44329" marB="443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1" kern="1200" spc="0" baseline="0" dirty="0">
                          <a:solidFill>
                            <a:schemeClr val="tx1"/>
                          </a:solidFill>
                          <a:latin typeface="Arial Narrow" panose="020B0606020202030204" pitchFamily="34" charset="0"/>
                          <a:ea typeface="+mn-ea"/>
                          <a:cs typeface="+mn-cs"/>
                        </a:rPr>
                        <a:t>Format</a:t>
                      </a:r>
                    </a:p>
                  </a:txBody>
                  <a:tcPr marL="44329" marR="44329" marT="44329" marB="443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kern="1200" spc="0" baseline="0" dirty="0">
                          <a:solidFill>
                            <a:schemeClr val="tx1"/>
                          </a:solidFill>
                          <a:latin typeface="Arial Narrow" panose="020B0606020202030204" pitchFamily="34" charset="0"/>
                          <a:ea typeface="+mn-ea"/>
                          <a:cs typeface="+mn-cs"/>
                        </a:rPr>
                        <a:t>说明</a:t>
                      </a:r>
                      <a:endParaRPr lang="en-AU" sz="1800" b="1" kern="1200" spc="0" baseline="0" dirty="0">
                        <a:solidFill>
                          <a:schemeClr val="tx1"/>
                        </a:solidFill>
                        <a:latin typeface="Arial Narrow" panose="020B0606020202030204" pitchFamily="34" charset="0"/>
                        <a:ea typeface="+mn-ea"/>
                        <a:cs typeface="+mn-cs"/>
                      </a:endParaRPr>
                    </a:p>
                  </a:txBody>
                  <a:tcPr marL="44329" marR="44329" marT="44329" marB="443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6384910"/>
                  </a:ext>
                </a:extLst>
              </a:tr>
              <a:tr h="1032914">
                <a:tc>
                  <a:txBody>
                    <a:bodyPr/>
                    <a:lstStyle/>
                    <a:p>
                      <a:r>
                        <a:rPr lang="en-AU" sz="1600" b="1" kern="1200" spc="0" baseline="0" dirty="0">
                          <a:solidFill>
                            <a:schemeClr val="tx1"/>
                          </a:solidFill>
                          <a:latin typeface="Arial Narrow" panose="020B0606020202030204" pitchFamily="34" charset="0"/>
                          <a:ea typeface="+mn-ea"/>
                          <a:cs typeface="+mn-cs"/>
                        </a:rPr>
                        <a:t>Laboratory Work (</a:t>
                      </a:r>
                      <a:r>
                        <a:rPr lang="en-AU" sz="1600" b="1" kern="1200" spc="0" baseline="0" dirty="0">
                          <a:solidFill>
                            <a:srgbClr val="FF0000"/>
                          </a:solidFill>
                          <a:latin typeface="Arial Narrow" panose="020B0606020202030204" pitchFamily="34" charset="0"/>
                          <a:ea typeface="+mn-ea"/>
                          <a:cs typeface="+mn-cs"/>
                        </a:rPr>
                        <a:t>30%</a:t>
                      </a:r>
                      <a:r>
                        <a:rPr lang="en-AU" sz="1600" b="1" kern="1200" spc="0" baseline="0" dirty="0">
                          <a:solidFill>
                            <a:schemeClr val="tx1"/>
                          </a:solidFill>
                          <a:latin typeface="Arial Narrow" panose="020B0606020202030204" pitchFamily="34" charset="0"/>
                          <a:ea typeface="+mn-ea"/>
                          <a:cs typeface="+mn-cs"/>
                        </a:rPr>
                        <a:t>)</a:t>
                      </a:r>
                    </a:p>
                  </a:txBody>
                  <a:tcPr marL="44329" marR="44329" marT="44329" marB="443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600" kern="1200" spc="0" baseline="0" dirty="0">
                          <a:solidFill>
                            <a:schemeClr val="tx1"/>
                          </a:solidFill>
                          <a:latin typeface="Arial Narrow" panose="020B0606020202030204" pitchFamily="34" charset="0"/>
                          <a:ea typeface="+mn-ea"/>
                          <a:cs typeface="+mn-cs"/>
                        </a:rPr>
                        <a:t>Lab 1+2+3 (9%) </a:t>
                      </a:r>
                    </a:p>
                    <a:p>
                      <a:r>
                        <a:rPr lang="en-AU" sz="1600" kern="1200" spc="0" baseline="0" dirty="0">
                          <a:solidFill>
                            <a:schemeClr val="tx1"/>
                          </a:solidFill>
                          <a:latin typeface="Arial Narrow" panose="020B0606020202030204" pitchFamily="34" charset="0"/>
                          <a:ea typeface="+mn-ea"/>
                          <a:cs typeface="+mn-cs"/>
                        </a:rPr>
                        <a:t>Tableau Lab (6%) </a:t>
                      </a:r>
                    </a:p>
                    <a:p>
                      <a:r>
                        <a:rPr lang="en-AU" sz="1600" kern="1200" spc="0" baseline="0" dirty="0">
                          <a:solidFill>
                            <a:schemeClr val="tx1"/>
                          </a:solidFill>
                          <a:latin typeface="Arial Narrow" panose="020B0606020202030204" pitchFamily="34" charset="0"/>
                          <a:ea typeface="+mn-ea"/>
                          <a:cs typeface="+mn-cs"/>
                        </a:rPr>
                        <a:t>Lab 4+5 (6%)</a:t>
                      </a:r>
                    </a:p>
                    <a:p>
                      <a:r>
                        <a:rPr lang="en-AU" sz="1600" b="0" kern="1200" spc="0" baseline="0" dirty="0">
                          <a:solidFill>
                            <a:schemeClr val="tx1"/>
                          </a:solidFill>
                          <a:latin typeface="Arial Narrow" panose="020B0606020202030204" pitchFamily="34" charset="0"/>
                          <a:ea typeface="+mn-ea"/>
                          <a:cs typeface="+mn-cs"/>
                        </a:rPr>
                        <a:t>Lab 6+7+8 (9%)</a:t>
                      </a:r>
                      <a:endParaRPr lang="en-AU" sz="1600" b="0" kern="1200" spc="0" baseline="0" dirty="0">
                        <a:solidFill>
                          <a:srgbClr val="00B050"/>
                        </a:solidFill>
                        <a:latin typeface="Arial Narrow" panose="020B0606020202030204" pitchFamily="34" charset="0"/>
                        <a:ea typeface="+mn-ea"/>
                        <a:cs typeface="+mn-cs"/>
                      </a:endParaRPr>
                    </a:p>
                  </a:txBody>
                  <a:tcPr marL="44329" marR="44329" marT="44329" marB="443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600" b="1" kern="1200" spc="0" baseline="0" dirty="0">
                          <a:solidFill>
                            <a:srgbClr val="00B050"/>
                          </a:solidFill>
                          <a:latin typeface="Arial Narrow" panose="020B0606020202030204" pitchFamily="34" charset="0"/>
                          <a:ea typeface="+mn-ea"/>
                          <a:cs typeface="+mn-cs"/>
                        </a:rPr>
                        <a:t>3</a:t>
                      </a:r>
                    </a:p>
                    <a:p>
                      <a:r>
                        <a:rPr lang="en-AU" sz="1600" b="1" kern="1200" spc="0" baseline="0" dirty="0">
                          <a:solidFill>
                            <a:srgbClr val="00B050"/>
                          </a:solidFill>
                          <a:latin typeface="Arial Narrow" panose="020B0606020202030204" pitchFamily="34" charset="0"/>
                          <a:ea typeface="+mn-ea"/>
                          <a:cs typeface="+mn-cs"/>
                        </a:rPr>
                        <a:t>5</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600" b="1" kern="1200" spc="0" baseline="0" dirty="0">
                          <a:solidFill>
                            <a:srgbClr val="00B050"/>
                          </a:solidFill>
                          <a:latin typeface="Arial Narrow" panose="020B0606020202030204" pitchFamily="34" charset="0"/>
                          <a:ea typeface="+mn-ea"/>
                          <a:cs typeface="+mn-cs"/>
                        </a:rPr>
                        <a:t>6</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600" b="1" kern="1200" spc="0" baseline="0" dirty="0">
                          <a:solidFill>
                            <a:srgbClr val="00B050"/>
                          </a:solidFill>
                          <a:latin typeface="Arial Narrow" panose="020B0606020202030204" pitchFamily="34" charset="0"/>
                          <a:ea typeface="+mn-ea"/>
                          <a:cs typeface="+mn-cs"/>
                        </a:rPr>
                        <a:t>9</a:t>
                      </a:r>
                    </a:p>
                  </a:txBody>
                  <a:tcPr marL="44329" marR="44329" marT="44329" marB="443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600" b="1" kern="1200" spc="0" baseline="0" dirty="0">
                          <a:solidFill>
                            <a:srgbClr val="00B050"/>
                          </a:solidFill>
                          <a:latin typeface="Arial Narrow" panose="020B0606020202030204" pitchFamily="34" charset="0"/>
                          <a:ea typeface="+mn-ea"/>
                          <a:cs typeface="+mn-cs"/>
                        </a:rPr>
                        <a:t>Practical Assessment</a:t>
                      </a:r>
                    </a:p>
                    <a:p>
                      <a:r>
                        <a:rPr lang="en-AU" sz="1600" kern="1200" spc="0" baseline="0" dirty="0">
                          <a:solidFill>
                            <a:schemeClr val="tx1"/>
                          </a:solidFill>
                          <a:latin typeface="Arial Narrow" panose="020B0606020202030204" pitchFamily="34" charset="0"/>
                          <a:ea typeface="+mn-ea"/>
                          <a:cs typeface="+mn-cs"/>
                        </a:rPr>
                        <a:t>FULL Screen including top ASW user identifier and bottom of Taskbar date &amp; time captures of required Labs</a:t>
                      </a:r>
                    </a:p>
                  </a:txBody>
                  <a:tcPr marL="44329" marR="44329" marT="44329" marB="443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kern="1200" spc="0" baseline="0" dirty="0">
                          <a:solidFill>
                            <a:schemeClr val="tx1"/>
                          </a:solidFill>
                          <a:latin typeface="Arial Narrow" panose="020B0606020202030204" pitchFamily="34" charset="0"/>
                          <a:ea typeface="+mn-ea"/>
                          <a:cs typeface="+mn-cs"/>
                        </a:rPr>
                        <a:t>前</a:t>
                      </a:r>
                      <a:r>
                        <a:rPr lang="en-US" altLang="zh-CN" sz="1600" kern="1200" spc="0" baseline="0" dirty="0">
                          <a:solidFill>
                            <a:schemeClr val="tx1"/>
                          </a:solidFill>
                          <a:latin typeface="Arial Narrow" panose="020B0606020202030204" pitchFamily="34" charset="0"/>
                          <a:ea typeface="+mn-ea"/>
                          <a:cs typeface="+mn-cs"/>
                        </a:rPr>
                        <a:t>9</a:t>
                      </a:r>
                      <a:r>
                        <a:rPr lang="zh-CN" altLang="en-US" sz="1600" kern="1200" spc="0" baseline="0" dirty="0">
                          <a:solidFill>
                            <a:schemeClr val="tx1"/>
                          </a:solidFill>
                          <a:latin typeface="Arial Narrow" panose="020B0606020202030204" pitchFamily="34" charset="0"/>
                          <a:ea typeface="+mn-ea"/>
                          <a:cs typeface="+mn-cs"/>
                        </a:rPr>
                        <a:t>周，每周一个，共</a:t>
                      </a:r>
                      <a:r>
                        <a:rPr lang="en-US" altLang="zh-CN" sz="1600" kern="1200" spc="0" baseline="0" dirty="0">
                          <a:solidFill>
                            <a:schemeClr val="tx1"/>
                          </a:solidFill>
                          <a:latin typeface="Arial Narrow" panose="020B0606020202030204" pitchFamily="34" charset="0"/>
                          <a:ea typeface="+mn-ea"/>
                          <a:cs typeface="+mn-cs"/>
                        </a:rPr>
                        <a:t>9</a:t>
                      </a:r>
                      <a:r>
                        <a:rPr lang="zh-CN" altLang="en-US" sz="1600" kern="1200" spc="0" baseline="0" dirty="0">
                          <a:solidFill>
                            <a:schemeClr val="tx1"/>
                          </a:solidFill>
                          <a:latin typeface="Arial Narrow" panose="020B0606020202030204" pitchFamily="34" charset="0"/>
                          <a:ea typeface="+mn-ea"/>
                          <a:cs typeface="+mn-cs"/>
                        </a:rPr>
                        <a:t>个</a:t>
                      </a:r>
                      <a:r>
                        <a:rPr lang="en-US" altLang="zh-CN" sz="1600" kern="1200" spc="0" baseline="0" dirty="0">
                          <a:solidFill>
                            <a:schemeClr val="tx1"/>
                          </a:solidFill>
                          <a:latin typeface="Arial Narrow" panose="020B0606020202030204" pitchFamily="34" charset="0"/>
                          <a:ea typeface="+mn-ea"/>
                          <a:cs typeface="+mn-cs"/>
                        </a:rPr>
                        <a:t>lab</a:t>
                      </a:r>
                    </a:p>
                    <a:p>
                      <a:r>
                        <a:rPr lang="en-US" altLang="zh-CN" sz="1600" kern="1200" spc="0" baseline="0" dirty="0">
                          <a:solidFill>
                            <a:schemeClr val="tx1"/>
                          </a:solidFill>
                          <a:latin typeface="Arial Narrow" panose="020B0606020202030204" pitchFamily="34" charset="0"/>
                          <a:ea typeface="+mn-ea"/>
                          <a:cs typeface="+mn-cs"/>
                        </a:rPr>
                        <a:t>VU Space Dropbox 4</a:t>
                      </a:r>
                      <a:r>
                        <a:rPr lang="zh-CN" altLang="en-US" sz="1600" kern="1200" spc="0" baseline="0" dirty="0">
                          <a:solidFill>
                            <a:schemeClr val="tx1"/>
                          </a:solidFill>
                          <a:latin typeface="Arial Narrow" panose="020B0606020202030204" pitchFamily="34" charset="0"/>
                          <a:ea typeface="+mn-ea"/>
                          <a:cs typeface="+mn-cs"/>
                        </a:rPr>
                        <a:t>次提交</a:t>
                      </a:r>
                      <a:endParaRPr lang="en-AU" sz="1600" kern="1200" spc="0" baseline="0" dirty="0">
                        <a:solidFill>
                          <a:schemeClr val="tx1"/>
                        </a:solidFill>
                        <a:latin typeface="Arial Narrow" panose="020B0606020202030204" pitchFamily="34" charset="0"/>
                        <a:ea typeface="+mn-ea"/>
                        <a:cs typeface="+mn-cs"/>
                      </a:endParaRPr>
                    </a:p>
                  </a:txBody>
                  <a:tcPr marL="44329" marR="44329" marT="44329" marB="443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7502067"/>
                  </a:ext>
                </a:extLst>
              </a:tr>
              <a:tr h="1225493">
                <a:tc>
                  <a:txBody>
                    <a:bodyPr/>
                    <a:lstStyle/>
                    <a:p>
                      <a:r>
                        <a:rPr lang="en-AU" sz="1600" b="1" kern="1200" spc="0" baseline="0" dirty="0">
                          <a:solidFill>
                            <a:schemeClr val="tx1"/>
                          </a:solidFill>
                          <a:latin typeface="Arial Narrow" panose="020B0606020202030204" pitchFamily="34" charset="0"/>
                          <a:ea typeface="+mn-ea"/>
                          <a:cs typeface="+mn-cs"/>
                        </a:rPr>
                        <a:t>Group Assignment (</a:t>
                      </a:r>
                      <a:r>
                        <a:rPr lang="en-AU" sz="1600" b="1" kern="1200" spc="0" baseline="0" dirty="0">
                          <a:solidFill>
                            <a:srgbClr val="FF0000"/>
                          </a:solidFill>
                          <a:latin typeface="Arial Narrow" panose="020B0606020202030204" pitchFamily="34" charset="0"/>
                          <a:ea typeface="+mn-ea"/>
                          <a:cs typeface="+mn-cs"/>
                        </a:rPr>
                        <a:t>30%)</a:t>
                      </a:r>
                    </a:p>
                  </a:txBody>
                  <a:tcPr marL="44329" marR="44329" marT="44329" marB="443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altLang="zh-CN" sz="1600" kern="1200" spc="0" baseline="0" dirty="0">
                          <a:solidFill>
                            <a:schemeClr val="tx1"/>
                          </a:solidFill>
                          <a:latin typeface="Arial Narrow" panose="020B0606020202030204" pitchFamily="34" charset="0"/>
                          <a:ea typeface="+mn-ea"/>
                          <a:cs typeface="+mn-cs"/>
                        </a:rPr>
                        <a:t>Individual Live Demo (15%)</a:t>
                      </a:r>
                      <a:endParaRPr lang="en-AU" sz="1600" kern="1200" spc="0" baseline="0" dirty="0">
                        <a:solidFill>
                          <a:schemeClr val="tx1"/>
                        </a:solidFill>
                        <a:latin typeface="Arial Narrow" panose="020B0606020202030204" pitchFamily="34" charset="0"/>
                        <a:ea typeface="+mn-ea"/>
                        <a:cs typeface="+mn-cs"/>
                      </a:endParaRPr>
                    </a:p>
                    <a:p>
                      <a:pPr marL="0" algn="l" defTabSz="914400" rtl="0" eaLnBrk="1" latinLnBrk="0" hangingPunct="1"/>
                      <a:r>
                        <a:rPr lang="en-AU" sz="1600" kern="1200" spc="0" baseline="0" dirty="0">
                          <a:solidFill>
                            <a:schemeClr val="tx1"/>
                          </a:solidFill>
                          <a:latin typeface="Arial Narrow" panose="020B0606020202030204" pitchFamily="34" charset="0"/>
                          <a:ea typeface="+mn-ea"/>
                          <a:cs typeface="+mn-cs"/>
                        </a:rPr>
                        <a:t>Team </a:t>
                      </a:r>
                      <a:r>
                        <a:rPr lang="en-AU" altLang="zh-CN" sz="1600" kern="1200" spc="0" baseline="0" dirty="0">
                          <a:solidFill>
                            <a:schemeClr val="tx1"/>
                          </a:solidFill>
                          <a:latin typeface="Arial Narrow" panose="020B0606020202030204" pitchFamily="34" charset="0"/>
                          <a:ea typeface="+mn-ea"/>
                          <a:cs typeface="+mn-cs"/>
                        </a:rPr>
                        <a:t>Presentation (15%)</a:t>
                      </a:r>
                    </a:p>
                  </a:txBody>
                  <a:tcPr marL="44329" marR="44329" marT="44329" marB="443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altLang="zh-CN" sz="1600" b="1" kern="1200" spc="0" baseline="0" dirty="0">
                          <a:solidFill>
                            <a:srgbClr val="00B050"/>
                          </a:solidFill>
                          <a:latin typeface="Arial Narrow" panose="020B0606020202030204" pitchFamily="34" charset="0"/>
                          <a:ea typeface="+mn-ea"/>
                          <a:cs typeface="+mn-cs"/>
                        </a:rPr>
                        <a:t>10-12</a:t>
                      </a:r>
                    </a:p>
                  </a:txBody>
                  <a:tcPr marL="44329" marR="44329" marT="44329" marB="443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altLang="zh-CN" sz="1600" kern="1200" spc="0" baseline="0" dirty="0">
                          <a:solidFill>
                            <a:schemeClr val="tx1"/>
                          </a:solidFill>
                          <a:latin typeface="Arial Narrow" panose="020B0606020202030204" pitchFamily="34" charset="0"/>
                          <a:ea typeface="+mn-ea"/>
                          <a:cs typeface="+mn-cs"/>
                        </a:rPr>
                        <a:t>Individual Live Demo</a:t>
                      </a:r>
                    </a:p>
                    <a:p>
                      <a:r>
                        <a:rPr lang="en-AU" sz="1600" kern="1200" spc="0" baseline="0" dirty="0">
                          <a:solidFill>
                            <a:schemeClr val="tx1"/>
                          </a:solidFill>
                          <a:latin typeface="Arial Narrow" panose="020B0606020202030204" pitchFamily="34" charset="0"/>
                          <a:ea typeface="+mn-ea"/>
                          <a:cs typeface="+mn-cs"/>
                        </a:rPr>
                        <a:t>PPT team presentation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AU" altLang="zh-CN" sz="1600" kern="1200" spc="0" baseline="0" dirty="0">
                          <a:solidFill>
                            <a:srgbClr val="FF0000"/>
                          </a:solidFill>
                          <a:latin typeface="Arial Narrow" panose="020B0606020202030204" pitchFamily="34" charset="0"/>
                          <a:ea typeface="+mn-ea"/>
                          <a:cs typeface="+mn-cs"/>
                        </a:rPr>
                        <a:t>full-length</a:t>
                      </a:r>
                      <a:r>
                        <a:rPr lang="en-AU" altLang="zh-CN" sz="1600" kern="1200" spc="0" baseline="0" dirty="0">
                          <a:solidFill>
                            <a:schemeClr val="tx1"/>
                          </a:solidFill>
                          <a:latin typeface="Arial Narrow" panose="020B0606020202030204" pitchFamily="34" charset="0"/>
                          <a:ea typeface="+mn-ea"/>
                          <a:cs typeface="+mn-cs"/>
                        </a:rPr>
                        <a:t> attendance</a:t>
                      </a:r>
                      <a:r>
                        <a:rPr lang="en-AU" sz="1600" kern="1200" spc="0" baseline="0" dirty="0">
                          <a:solidFill>
                            <a:schemeClr val="tx1"/>
                          </a:solidFill>
                          <a:latin typeface="Arial Narrow" panose="020B0606020202030204" pitchFamily="34" charset="0"/>
                          <a:ea typeface="+mn-ea"/>
                          <a:cs typeface="+mn-cs"/>
                        </a:rPr>
                        <a:t> required</a:t>
                      </a:r>
                    </a:p>
                    <a:p>
                      <a:r>
                        <a:rPr lang="en-US" altLang="zh-CN" sz="1600" b="1" kern="1200" dirty="0">
                          <a:solidFill>
                            <a:srgbClr val="FF0000"/>
                          </a:solidFill>
                          <a:effectLst/>
                          <a:latin typeface="+mn-lt"/>
                          <a:ea typeface="+mn-ea"/>
                          <a:cs typeface="+mn-cs"/>
                        </a:rPr>
                        <a:t>No</a:t>
                      </a:r>
                      <a:r>
                        <a:rPr lang="en-US" altLang="zh-CN" sz="1600" b="1" kern="1200" dirty="0">
                          <a:solidFill>
                            <a:schemeClr val="tx1"/>
                          </a:solidFill>
                          <a:effectLst/>
                          <a:latin typeface="+mn-lt"/>
                          <a:ea typeface="+mn-ea"/>
                          <a:cs typeface="+mn-cs"/>
                        </a:rPr>
                        <a:t> show </a:t>
                      </a:r>
                      <a:r>
                        <a:rPr lang="en-US" altLang="zh-CN" sz="1600" b="1" kern="1200" dirty="0">
                          <a:solidFill>
                            <a:srgbClr val="FF0000"/>
                          </a:solidFill>
                          <a:effectLst/>
                          <a:latin typeface="+mn-lt"/>
                          <a:ea typeface="+mn-ea"/>
                          <a:cs typeface="+mn-cs"/>
                        </a:rPr>
                        <a:t>No </a:t>
                      </a:r>
                      <a:r>
                        <a:rPr lang="en-US" altLang="zh-CN" sz="1600" b="1" kern="1200" dirty="0">
                          <a:solidFill>
                            <a:schemeClr val="tx1"/>
                          </a:solidFill>
                          <a:effectLst/>
                          <a:latin typeface="+mn-lt"/>
                          <a:ea typeface="+mn-ea"/>
                          <a:cs typeface="+mn-cs"/>
                        </a:rPr>
                        <a:t>marks</a:t>
                      </a:r>
                      <a:endParaRPr lang="en-AU" altLang="zh-CN" sz="1600" kern="1200" spc="0" baseline="0" dirty="0">
                        <a:solidFill>
                          <a:schemeClr val="tx1"/>
                        </a:solidFill>
                        <a:latin typeface="Arial Narrow" panose="020B0606020202030204" pitchFamily="34" charset="0"/>
                        <a:ea typeface="+mn-ea"/>
                        <a:cs typeface="+mn-cs"/>
                      </a:endParaRPr>
                    </a:p>
                    <a:p>
                      <a:r>
                        <a:rPr lang="en-US" altLang="zh-CN" sz="1600" b="1" kern="1200" dirty="0">
                          <a:solidFill>
                            <a:srgbClr val="FF0000"/>
                          </a:solidFill>
                          <a:effectLst/>
                          <a:latin typeface="+mn-lt"/>
                          <a:ea typeface="+mn-ea"/>
                          <a:cs typeface="+mn-cs"/>
                        </a:rPr>
                        <a:t>No</a:t>
                      </a:r>
                      <a:r>
                        <a:rPr lang="en-US" altLang="zh-CN" sz="1600" b="1" kern="1200" dirty="0">
                          <a:solidFill>
                            <a:schemeClr val="tx1"/>
                          </a:solidFill>
                          <a:effectLst/>
                          <a:latin typeface="+mn-lt"/>
                          <a:ea typeface="+mn-ea"/>
                          <a:cs typeface="+mn-cs"/>
                        </a:rPr>
                        <a:t> submission </a:t>
                      </a:r>
                      <a:r>
                        <a:rPr lang="en-US" altLang="zh-CN" sz="1600" b="1" kern="1200" dirty="0">
                          <a:solidFill>
                            <a:srgbClr val="FF0000"/>
                          </a:solidFill>
                          <a:effectLst/>
                          <a:latin typeface="+mn-lt"/>
                          <a:ea typeface="+mn-ea"/>
                          <a:cs typeface="+mn-cs"/>
                        </a:rPr>
                        <a:t>No </a:t>
                      </a:r>
                      <a:r>
                        <a:rPr lang="en-US" altLang="zh-CN" sz="1600" b="1" kern="1200" dirty="0">
                          <a:solidFill>
                            <a:schemeClr val="tx1"/>
                          </a:solidFill>
                          <a:effectLst/>
                          <a:latin typeface="+mn-lt"/>
                          <a:ea typeface="+mn-ea"/>
                          <a:cs typeface="+mn-cs"/>
                        </a:rPr>
                        <a:t>marks</a:t>
                      </a:r>
                      <a:endParaRPr lang="en-AU" sz="1600" kern="1200" spc="0" baseline="0" dirty="0">
                        <a:solidFill>
                          <a:schemeClr val="tx1"/>
                        </a:solidFill>
                        <a:latin typeface="Arial Narrow" panose="020B0606020202030204" pitchFamily="34" charset="0"/>
                        <a:ea typeface="+mn-ea"/>
                        <a:cs typeface="+mn-cs"/>
                      </a:endParaRPr>
                    </a:p>
                  </a:txBody>
                  <a:tcPr marL="44329" marR="44329" marT="44329" marB="443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altLang="zh-CN" sz="1600" kern="1200" spc="0" baseline="0" dirty="0">
                          <a:solidFill>
                            <a:schemeClr val="tx1"/>
                          </a:solidFill>
                          <a:latin typeface="Arial Narrow" panose="020B0606020202030204" pitchFamily="34" charset="0"/>
                          <a:ea typeface="+mn-ea"/>
                          <a:cs typeface="+mn-cs"/>
                        </a:rPr>
                        <a:t>&gt;</a:t>
                      </a:r>
                      <a:r>
                        <a:rPr lang="zh-CN" altLang="en-US" sz="1600" kern="1200" spc="0" baseline="0" dirty="0">
                          <a:solidFill>
                            <a:schemeClr val="tx1"/>
                          </a:solidFill>
                          <a:latin typeface="Arial Narrow" panose="020B0606020202030204" pitchFamily="34" charset="0"/>
                          <a:ea typeface="+mn-ea"/>
                          <a:cs typeface="+mn-cs"/>
                        </a:rPr>
                        <a:t>两人一组，</a:t>
                      </a:r>
                      <a:endParaRPr lang="en-US" altLang="zh-CN" sz="1600" kern="1200" spc="0" baseline="0" dirty="0">
                        <a:solidFill>
                          <a:schemeClr val="tx1"/>
                        </a:solidFill>
                        <a:latin typeface="Arial Narrow" panose="020B0606020202030204" pitchFamily="34" charset="0"/>
                        <a:ea typeface="+mn-ea"/>
                        <a:cs typeface="+mn-cs"/>
                      </a:endParaRPr>
                    </a:p>
                    <a:p>
                      <a:pPr marL="0" indent="0">
                        <a:buFont typeface="Arial" panose="020B0604020202020204" pitchFamily="34" charset="0"/>
                        <a:buNone/>
                      </a:pPr>
                      <a:r>
                        <a:rPr lang="en-US" altLang="zh-CN" sz="1600" kern="1200" spc="0" baseline="0" dirty="0">
                          <a:solidFill>
                            <a:schemeClr val="tx1"/>
                          </a:solidFill>
                          <a:latin typeface="Arial Narrow" panose="020B0606020202030204" pitchFamily="34" charset="0"/>
                          <a:ea typeface="+mn-ea"/>
                          <a:cs typeface="+mn-cs"/>
                        </a:rPr>
                        <a:t>&gt;</a:t>
                      </a:r>
                      <a:r>
                        <a:rPr lang="zh-CN" altLang="en-US" sz="1600" kern="1200" spc="0" baseline="0" dirty="0">
                          <a:solidFill>
                            <a:schemeClr val="tx1"/>
                          </a:solidFill>
                          <a:latin typeface="Arial Narrow" panose="020B0606020202030204" pitchFamily="34" charset="0"/>
                          <a:ea typeface="+mn-ea"/>
                          <a:cs typeface="+mn-cs"/>
                        </a:rPr>
                        <a:t>在</a:t>
                      </a:r>
                      <a:r>
                        <a:rPr lang="en-US" altLang="zh-CN" sz="1600" kern="1200" spc="0" baseline="0" dirty="0">
                          <a:solidFill>
                            <a:schemeClr val="tx1"/>
                          </a:solidFill>
                          <a:latin typeface="Arial Narrow" panose="020B0606020202030204" pitchFamily="34" charset="0"/>
                          <a:ea typeface="+mn-ea"/>
                          <a:cs typeface="+mn-cs"/>
                        </a:rPr>
                        <a:t>AWS</a:t>
                      </a:r>
                      <a:r>
                        <a:rPr lang="zh-CN" altLang="en-US" sz="1600" kern="1200" spc="0" baseline="0" dirty="0">
                          <a:solidFill>
                            <a:schemeClr val="tx1"/>
                          </a:solidFill>
                          <a:latin typeface="Arial Narrow" panose="020B0606020202030204" pitchFamily="34" charset="0"/>
                          <a:ea typeface="+mn-ea"/>
                          <a:cs typeface="+mn-cs"/>
                        </a:rPr>
                        <a:t>实验平台完成案例实践，</a:t>
                      </a:r>
                      <a:endParaRPr lang="en-US" altLang="zh-CN" sz="1600" kern="1200" spc="0" baseline="0" dirty="0">
                        <a:solidFill>
                          <a:schemeClr val="tx1"/>
                        </a:solidFill>
                        <a:latin typeface="Arial Narrow" panose="020B0606020202030204" pitchFamily="34" charset="0"/>
                        <a:ea typeface="+mn-ea"/>
                        <a:cs typeface="+mn-cs"/>
                      </a:endParaRPr>
                    </a:p>
                    <a:p>
                      <a:pPr marL="0" indent="0">
                        <a:buFont typeface="Arial" panose="020B0604020202020204" pitchFamily="34" charset="0"/>
                        <a:buNone/>
                      </a:pPr>
                      <a:r>
                        <a:rPr lang="en-US" altLang="zh-CN" sz="1600" kern="1200" spc="0" baseline="0" dirty="0">
                          <a:solidFill>
                            <a:schemeClr val="tx1"/>
                          </a:solidFill>
                          <a:latin typeface="Arial Narrow" panose="020B0606020202030204" pitchFamily="34" charset="0"/>
                          <a:ea typeface="+mn-ea"/>
                          <a:cs typeface="+mn-cs"/>
                        </a:rPr>
                        <a:t>&gt;</a:t>
                      </a:r>
                      <a:r>
                        <a:rPr lang="zh-CN" altLang="en-US" sz="1600" kern="1200" spc="0" baseline="0" dirty="0">
                          <a:solidFill>
                            <a:schemeClr val="tx1"/>
                          </a:solidFill>
                          <a:latin typeface="Arial Narrow" panose="020B0606020202030204" pitchFamily="34" charset="0"/>
                          <a:ea typeface="+mn-ea"/>
                          <a:cs typeface="+mn-cs"/>
                        </a:rPr>
                        <a:t>完成个人演示和小组报告</a:t>
                      </a:r>
                      <a:endParaRPr lang="en-US" altLang="zh-CN" sz="1600" kern="1200" spc="0" baseline="0" dirty="0">
                        <a:solidFill>
                          <a:schemeClr val="tx1"/>
                        </a:solidFill>
                        <a:latin typeface="Arial Narrow" panose="020B0606020202030204" pitchFamily="34" charset="0"/>
                        <a:ea typeface="+mn-ea"/>
                        <a:cs typeface="+mn-cs"/>
                      </a:endParaRPr>
                    </a:p>
                    <a:p>
                      <a:pPr marL="0" indent="0">
                        <a:buFont typeface="Arial" panose="020B0604020202020204" pitchFamily="34" charset="0"/>
                        <a:buNone/>
                      </a:pPr>
                      <a:endParaRPr lang="en-AU" sz="1600" kern="1200" spc="0" baseline="0" dirty="0">
                        <a:solidFill>
                          <a:schemeClr val="tx1"/>
                        </a:solidFill>
                        <a:latin typeface="Arial Narrow" panose="020B0606020202030204" pitchFamily="34" charset="0"/>
                        <a:ea typeface="+mn-ea"/>
                        <a:cs typeface="+mn-cs"/>
                      </a:endParaRPr>
                    </a:p>
                  </a:txBody>
                  <a:tcPr marL="44329" marR="44329" marT="44329" marB="443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2603522"/>
                  </a:ext>
                </a:extLst>
              </a:tr>
              <a:tr h="1225493">
                <a:tc>
                  <a:txBody>
                    <a:bodyPr/>
                    <a:lstStyle/>
                    <a:p>
                      <a:r>
                        <a:rPr lang="en-AU" sz="1600" b="1" kern="1200" spc="0" baseline="0" dirty="0">
                          <a:solidFill>
                            <a:schemeClr val="tx1"/>
                          </a:solidFill>
                          <a:latin typeface="Arial Narrow" panose="020B0606020202030204" pitchFamily="34" charset="0"/>
                          <a:ea typeface="+mn-ea"/>
                          <a:cs typeface="+mn-cs"/>
                        </a:rPr>
                        <a:t>Tests (</a:t>
                      </a:r>
                      <a:r>
                        <a:rPr lang="en-AU" sz="1600" b="1" kern="1200" spc="0" baseline="0" dirty="0">
                          <a:solidFill>
                            <a:srgbClr val="FF0000"/>
                          </a:solidFill>
                          <a:latin typeface="Arial Narrow" panose="020B0606020202030204" pitchFamily="34" charset="0"/>
                          <a:ea typeface="+mn-ea"/>
                          <a:cs typeface="+mn-cs"/>
                        </a:rPr>
                        <a:t>40%</a:t>
                      </a:r>
                      <a:r>
                        <a:rPr lang="en-AU" sz="1600" b="1" kern="1200" spc="0" baseline="0" dirty="0">
                          <a:solidFill>
                            <a:schemeClr val="tx1"/>
                          </a:solidFill>
                          <a:latin typeface="Arial Narrow" panose="020B0606020202030204" pitchFamily="34" charset="0"/>
                          <a:ea typeface="+mn-ea"/>
                          <a:cs typeface="+mn-cs"/>
                        </a:rPr>
                        <a:t>)</a:t>
                      </a:r>
                      <a:endParaRPr lang="en-AU" sz="1600" kern="1200" spc="0" baseline="0" dirty="0">
                        <a:solidFill>
                          <a:schemeClr val="tx1"/>
                        </a:solidFill>
                        <a:latin typeface="Arial Narrow" panose="020B0606020202030204" pitchFamily="34" charset="0"/>
                        <a:ea typeface="+mn-ea"/>
                        <a:cs typeface="+mn-cs"/>
                      </a:endParaRPr>
                    </a:p>
                  </a:txBody>
                  <a:tcPr marL="44329" marR="44329" marT="44329" marB="443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600" kern="1200" spc="0" baseline="0" dirty="0">
                          <a:solidFill>
                            <a:schemeClr val="tx1"/>
                          </a:solidFill>
                          <a:latin typeface="Arial Narrow" panose="020B0606020202030204" pitchFamily="34" charset="0"/>
                          <a:ea typeface="+mn-ea"/>
                          <a:cs typeface="+mn-cs"/>
                        </a:rPr>
                        <a:t>Test 1 (20%) </a:t>
                      </a:r>
                    </a:p>
                    <a:p>
                      <a:r>
                        <a:rPr lang="en-AU" sz="1600" kern="1200" spc="0" baseline="0" dirty="0">
                          <a:solidFill>
                            <a:schemeClr val="tx1"/>
                          </a:solidFill>
                          <a:latin typeface="Arial Narrow" panose="020B0606020202030204" pitchFamily="34" charset="0"/>
                          <a:ea typeface="+mn-ea"/>
                          <a:cs typeface="+mn-cs"/>
                        </a:rPr>
                        <a:t>Test 2 (20%) </a:t>
                      </a:r>
                    </a:p>
                  </a:txBody>
                  <a:tcPr marL="44329" marR="44329" marT="44329" marB="443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1600" b="1" kern="1200" spc="0" baseline="0" dirty="0">
                          <a:solidFill>
                            <a:srgbClr val="00B050"/>
                          </a:solidFill>
                          <a:latin typeface="Arial Narrow" panose="020B0606020202030204" pitchFamily="34" charset="0"/>
                          <a:ea typeface="+mn-ea"/>
                          <a:cs typeface="+mn-cs"/>
                        </a:rPr>
                        <a:t>7</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600" b="1" kern="1200" spc="0" baseline="0" dirty="0">
                          <a:solidFill>
                            <a:srgbClr val="00B050"/>
                          </a:solidFill>
                          <a:latin typeface="Arial Narrow" panose="020B0606020202030204" pitchFamily="34" charset="0"/>
                          <a:ea typeface="+mn-ea"/>
                          <a:cs typeface="+mn-cs"/>
                        </a:rPr>
                        <a:t>11</a:t>
                      </a:r>
                    </a:p>
                  </a:txBody>
                  <a:tcPr marL="44329" marR="44329" marT="44329" marB="443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altLang="zh-CN" sz="1600" kern="1200" spc="0" baseline="0" dirty="0">
                          <a:solidFill>
                            <a:schemeClr val="tx1"/>
                          </a:solidFill>
                          <a:latin typeface="Arial Narrow" panose="020B0606020202030204" pitchFamily="34" charset="0"/>
                          <a:ea typeface="+mn-ea"/>
                          <a:cs typeface="+mn-cs"/>
                        </a:rPr>
                        <a:t>Chapters 1-4 &amp; Labs 1-4</a:t>
                      </a:r>
                    </a:p>
                    <a:p>
                      <a:r>
                        <a:rPr lang="en-AU" altLang="zh-CN" sz="1600" kern="1200" spc="0" baseline="0" dirty="0">
                          <a:solidFill>
                            <a:schemeClr val="tx1"/>
                          </a:solidFill>
                          <a:latin typeface="Arial Narrow" panose="020B0606020202030204" pitchFamily="34" charset="0"/>
                          <a:ea typeface="+mn-ea"/>
                          <a:cs typeface="+mn-cs"/>
                        </a:rPr>
                        <a:t>Chapters 5-8 &amp; Labs 5-8</a:t>
                      </a:r>
                    </a:p>
                    <a:p>
                      <a:r>
                        <a:rPr lang="en-AU" altLang="zh-CN" sz="1600" b="1" kern="1200" spc="0" baseline="0" dirty="0">
                          <a:solidFill>
                            <a:srgbClr val="00B050"/>
                          </a:solidFill>
                          <a:latin typeface="Arial Narrow" panose="020B0606020202030204" pitchFamily="34" charset="0"/>
                          <a:ea typeface="+mn-ea"/>
                          <a:cs typeface="+mn-cs"/>
                        </a:rPr>
                        <a:t>Tests </a:t>
                      </a:r>
                      <a:r>
                        <a:rPr lang="en-AU" altLang="zh-CN" sz="1600" kern="1200" spc="0" baseline="0" dirty="0">
                          <a:solidFill>
                            <a:schemeClr val="tx1"/>
                          </a:solidFill>
                          <a:latin typeface="Arial Narrow" panose="020B0606020202030204" pitchFamily="34" charset="0"/>
                          <a:ea typeface="+mn-ea"/>
                          <a:cs typeface="+mn-cs"/>
                        </a:rPr>
                        <a:t>based on the Textbook &amp; AWS Labs</a:t>
                      </a:r>
                      <a:endParaRPr lang="en-AU" altLang="zh-CN" sz="1600" b="1" kern="1200" spc="0" baseline="0" dirty="0">
                        <a:solidFill>
                          <a:srgbClr val="00B050"/>
                        </a:solidFill>
                        <a:latin typeface="Arial Narrow" panose="020B0606020202030204" pitchFamily="34" charset="0"/>
                        <a:ea typeface="+mn-ea"/>
                        <a:cs typeface="+mn-cs"/>
                      </a:endParaRPr>
                    </a:p>
                    <a:p>
                      <a:r>
                        <a:rPr lang="en-AU" altLang="zh-CN" sz="1600" kern="1200" spc="0" baseline="0" dirty="0">
                          <a:solidFill>
                            <a:schemeClr val="tx1"/>
                          </a:solidFill>
                          <a:latin typeface="Arial Narrow" panose="020B0606020202030204" pitchFamily="34" charset="0"/>
                          <a:ea typeface="+mn-ea"/>
                          <a:cs typeface="+mn-cs"/>
                        </a:rPr>
                        <a:t>10 MCQs and 4 Written Questions</a:t>
                      </a:r>
                    </a:p>
                  </a:txBody>
                  <a:tcPr marL="44329" marR="44329" marT="44329" marB="443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kern="1200" spc="0" baseline="0" dirty="0">
                          <a:solidFill>
                            <a:schemeClr val="tx1"/>
                          </a:solidFill>
                          <a:latin typeface="Arial Narrow" panose="020B0606020202030204" pitchFamily="34" charset="0"/>
                          <a:ea typeface="+mn-ea"/>
                          <a:cs typeface="+mn-cs"/>
                        </a:rPr>
                        <a:t>&gt;</a:t>
                      </a:r>
                      <a:r>
                        <a:rPr lang="zh-CN" altLang="en-US" sz="1600" kern="1200" spc="0" baseline="0" dirty="0">
                          <a:solidFill>
                            <a:schemeClr val="tx1"/>
                          </a:solidFill>
                          <a:latin typeface="Arial Narrow" panose="020B0606020202030204" pitchFamily="34" charset="0"/>
                          <a:ea typeface="+mn-ea"/>
                          <a:cs typeface="+mn-cs"/>
                        </a:rPr>
                        <a:t>两次线上测试（</a:t>
                      </a:r>
                      <a:r>
                        <a:rPr lang="en-US" altLang="zh-CN" sz="1600" kern="1200" spc="0" baseline="0" dirty="0">
                          <a:solidFill>
                            <a:schemeClr val="tx1"/>
                          </a:solidFill>
                          <a:latin typeface="Arial Narrow" panose="020B0606020202030204" pitchFamily="34" charset="0"/>
                          <a:ea typeface="+mn-ea"/>
                          <a:cs typeface="+mn-cs"/>
                        </a:rPr>
                        <a:t>VU Quizzes</a:t>
                      </a:r>
                      <a:r>
                        <a:rPr lang="zh-CN" altLang="en-US" sz="1600" kern="1200" spc="0" baseline="0" dirty="0">
                          <a:solidFill>
                            <a:schemeClr val="tx1"/>
                          </a:solidFill>
                          <a:latin typeface="Arial Narrow" panose="020B0606020202030204" pitchFamily="34" charset="0"/>
                          <a:ea typeface="+mn-ea"/>
                          <a:cs typeface="+mn-cs"/>
                        </a:rPr>
                        <a:t>）</a:t>
                      </a:r>
                      <a:endParaRPr lang="en-US" altLang="zh-CN" sz="1600" kern="1200" spc="0" baseline="0" dirty="0">
                        <a:solidFill>
                          <a:schemeClr val="tx1"/>
                        </a:solidFill>
                        <a:latin typeface="Arial Narrow" panose="020B0606020202030204" pitchFamily="34" charset="0"/>
                        <a:ea typeface="+mn-ea"/>
                        <a:cs typeface="+mn-cs"/>
                      </a:endParaRPr>
                    </a:p>
                    <a:p>
                      <a:endParaRPr lang="en-AU" altLang="zh-CN" sz="1600" kern="1200" spc="0" baseline="0" dirty="0">
                        <a:solidFill>
                          <a:schemeClr val="tx1"/>
                        </a:solidFill>
                        <a:latin typeface="Arial Narrow" panose="020B0606020202030204" pitchFamily="34" charset="0"/>
                        <a:ea typeface="+mn-ea"/>
                        <a:cs typeface="+mn-cs"/>
                      </a:endParaRPr>
                    </a:p>
                  </a:txBody>
                  <a:tcPr marL="44329" marR="44329" marT="44329" marB="443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2283220"/>
                  </a:ext>
                </a:extLst>
              </a:tr>
            </a:tbl>
          </a:graphicData>
        </a:graphic>
      </p:graphicFrame>
      <p:sp>
        <p:nvSpPr>
          <p:cNvPr id="4" name="Content Placeholder 6">
            <a:extLst>
              <a:ext uri="{FF2B5EF4-FFF2-40B4-BE49-F238E27FC236}">
                <a16:creationId xmlns:a16="http://schemas.microsoft.com/office/drawing/2014/main" id="{1E611DBD-C721-448B-8DBB-165638BAE973}"/>
              </a:ext>
            </a:extLst>
          </p:cNvPr>
          <p:cNvSpPr txBox="1">
            <a:spLocks/>
          </p:cNvSpPr>
          <p:nvPr/>
        </p:nvSpPr>
        <p:spPr>
          <a:xfrm>
            <a:off x="1969294" y="1278127"/>
            <a:ext cx="8253412" cy="569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AU" sz="2400" dirty="0">
              <a:latin typeface="Arial Narrow" panose="020B0606020202030204" pitchFamily="34" charset="0"/>
            </a:endParaRPr>
          </a:p>
        </p:txBody>
      </p:sp>
      <p:sp>
        <p:nvSpPr>
          <p:cNvPr id="5" name="Content Placeholder 6">
            <a:extLst>
              <a:ext uri="{FF2B5EF4-FFF2-40B4-BE49-F238E27FC236}">
                <a16:creationId xmlns:a16="http://schemas.microsoft.com/office/drawing/2014/main" id="{D2F165AF-45BA-484F-AB4D-B9D26DF1A647}"/>
              </a:ext>
            </a:extLst>
          </p:cNvPr>
          <p:cNvSpPr txBox="1">
            <a:spLocks/>
          </p:cNvSpPr>
          <p:nvPr/>
        </p:nvSpPr>
        <p:spPr>
          <a:xfrm>
            <a:off x="2808981" y="1271479"/>
            <a:ext cx="7579561" cy="495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400" dirty="0">
                <a:solidFill>
                  <a:srgbClr val="FF0000"/>
                </a:solidFill>
                <a:latin typeface="Arial Narrow" panose="020B0606020202030204" pitchFamily="34" charset="0"/>
              </a:rPr>
              <a:t>过程性考核，没有期末考试，但要求更高，难度更大。</a:t>
            </a:r>
            <a:endParaRPr lang="en-AU" sz="2400" dirty="0">
              <a:solidFill>
                <a:srgbClr val="FF0000"/>
              </a:solidFill>
              <a:latin typeface="Arial Narrow" panose="020B0606020202030204" pitchFamily="34" charset="0"/>
            </a:endParaRPr>
          </a:p>
        </p:txBody>
      </p:sp>
    </p:spTree>
    <p:extLst>
      <p:ext uri="{BB962C8B-B14F-4D97-AF65-F5344CB8AC3E}">
        <p14:creationId xmlns:p14="http://schemas.microsoft.com/office/powerpoint/2010/main" val="3912419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2ED853B-EA1F-4936-A3B3-121242E34F53}"/>
              </a:ext>
            </a:extLst>
          </p:cNvPr>
          <p:cNvPicPr>
            <a:picLocks noChangeAspect="1"/>
          </p:cNvPicPr>
          <p:nvPr/>
        </p:nvPicPr>
        <p:blipFill rotWithShape="1">
          <a:blip r:embed="rId2"/>
          <a:srcRect l="16044" t="32405" r="15221" b="9367"/>
          <a:stretch/>
        </p:blipFill>
        <p:spPr>
          <a:xfrm>
            <a:off x="-62268" y="787076"/>
            <a:ext cx="12217899" cy="5822067"/>
          </a:xfrm>
          <a:prstGeom prst="rect">
            <a:avLst/>
          </a:prstGeom>
        </p:spPr>
      </p:pic>
    </p:spTree>
    <p:extLst>
      <p:ext uri="{BB962C8B-B14F-4D97-AF65-F5344CB8AC3E}">
        <p14:creationId xmlns:p14="http://schemas.microsoft.com/office/powerpoint/2010/main" val="3876222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FA88A-DE4B-D34B-84BC-D64BFF580F20}"/>
              </a:ext>
            </a:extLst>
          </p:cNvPr>
          <p:cNvSpPr>
            <a:spLocks noGrp="1"/>
          </p:cNvSpPr>
          <p:nvPr>
            <p:ph type="title"/>
          </p:nvPr>
        </p:nvSpPr>
        <p:spPr/>
        <p:txBody>
          <a:bodyPr/>
          <a:lstStyle/>
          <a:p>
            <a:r>
              <a:rPr lang="en-US" altLang="zh-CN" sz="3200" b="1" dirty="0">
                <a:solidFill>
                  <a:srgbClr val="FF6600"/>
                </a:solidFill>
                <a:latin typeface="Helvetica Neue"/>
              </a:rPr>
              <a:t>AWS Academy Day Analytics</a:t>
            </a:r>
            <a:endParaRPr lang="en-US" sz="3200" b="1" dirty="0">
              <a:latin typeface="Helvetica Neue"/>
            </a:endParaRPr>
          </a:p>
        </p:txBody>
      </p:sp>
      <p:sp>
        <p:nvSpPr>
          <p:cNvPr id="16" name="Rectangle 15">
            <a:extLst>
              <a:ext uri="{FF2B5EF4-FFF2-40B4-BE49-F238E27FC236}">
                <a16:creationId xmlns:a16="http://schemas.microsoft.com/office/drawing/2014/main" id="{2E250231-B68F-4332-A9D1-D7E3E1DF9BC9}"/>
              </a:ext>
            </a:extLst>
          </p:cNvPr>
          <p:cNvSpPr/>
          <p:nvPr/>
        </p:nvSpPr>
        <p:spPr>
          <a:xfrm>
            <a:off x="2479159" y="1406496"/>
            <a:ext cx="7591313" cy="4431983"/>
          </a:xfrm>
          <a:prstGeom prst="rect">
            <a:avLst/>
          </a:prstGeom>
        </p:spPr>
        <p:txBody>
          <a:bodyPr wrap="square">
            <a:spAutoFit/>
          </a:bodyPr>
          <a:lstStyle/>
          <a:p>
            <a:r>
              <a:rPr lang="en-US" sz="2400" b="1" dirty="0">
                <a:latin typeface="Arial Narrow" panose="020B0606020202030204" pitchFamily="34" charset="0"/>
              </a:rPr>
              <a:t>In NIT2202 Big Data, the unit integrates the </a:t>
            </a:r>
            <a:r>
              <a:rPr lang="en-US" sz="2400" b="1" dirty="0">
                <a:solidFill>
                  <a:srgbClr val="FF0000"/>
                </a:solidFill>
                <a:latin typeface="Arial Narrow" panose="020B0606020202030204" pitchFamily="34" charset="0"/>
              </a:rPr>
              <a:t>eight Labs </a:t>
            </a:r>
            <a:r>
              <a:rPr lang="en-US" sz="2400" b="1" dirty="0">
                <a:latin typeface="Arial Narrow" panose="020B0606020202030204" pitchFamily="34" charset="0"/>
              </a:rPr>
              <a:t>from </a:t>
            </a:r>
            <a:r>
              <a:rPr lang="en-US" altLang="zh-CN" sz="2400" b="1" dirty="0">
                <a:solidFill>
                  <a:srgbClr val="FF6600"/>
                </a:solidFill>
                <a:latin typeface="Helvetica Neue"/>
              </a:rPr>
              <a:t>AWS Academy Day Analytics </a:t>
            </a:r>
            <a:r>
              <a:rPr lang="en-US" altLang="zh-CN" sz="2400" dirty="0">
                <a:solidFill>
                  <a:srgbClr val="FF6600"/>
                </a:solidFill>
                <a:latin typeface="Helvetica Neue"/>
              </a:rPr>
              <a:t>(</a:t>
            </a:r>
            <a:r>
              <a:rPr lang="en-US" altLang="zh-CN" sz="2400" b="1" dirty="0">
                <a:solidFill>
                  <a:srgbClr val="FF6600"/>
                </a:solidFill>
                <a:latin typeface="Helvetica Neue"/>
              </a:rPr>
              <a:t>ADA</a:t>
            </a:r>
            <a:r>
              <a:rPr lang="en-US" altLang="zh-CN" sz="2400" dirty="0">
                <a:solidFill>
                  <a:srgbClr val="FF6600"/>
                </a:solidFill>
                <a:latin typeface="Helvetica Neue"/>
              </a:rPr>
              <a:t>)</a:t>
            </a:r>
            <a:r>
              <a:rPr lang="en-US" sz="2400" b="1" dirty="0">
                <a:latin typeface="Arial Narrow" panose="020B0606020202030204" pitchFamily="34" charset="0"/>
              </a:rPr>
              <a:t> developed by </a:t>
            </a:r>
            <a:r>
              <a:rPr lang="en-US" altLang="zh-CN" sz="2400" b="1" dirty="0">
                <a:latin typeface="Arial Narrow" panose="020B0606020202030204" pitchFamily="34" charset="0"/>
              </a:rPr>
              <a:t>AWS Academy so that students will gain the real-world experience through AWS (Amazon Web Services) </a:t>
            </a:r>
            <a:r>
              <a:rPr lang="en-US" altLang="zh-CN" sz="2400" b="1" dirty="0">
                <a:solidFill>
                  <a:srgbClr val="FF0000"/>
                </a:solidFill>
                <a:latin typeface="Arial Narrow" panose="020B0606020202030204" pitchFamily="34" charset="0"/>
              </a:rPr>
              <a:t>Live</a:t>
            </a:r>
            <a:r>
              <a:rPr lang="en-US" altLang="zh-CN" sz="2400" b="1" dirty="0">
                <a:latin typeface="Arial Narrow" panose="020B0606020202030204" pitchFamily="34" charset="0"/>
              </a:rPr>
              <a:t> System. </a:t>
            </a:r>
            <a:r>
              <a:rPr lang="en-AU" altLang="zh-CN" sz="2400" b="1" dirty="0">
                <a:latin typeface="Arial Narrow" panose="020B0606020202030204" pitchFamily="34" charset="0"/>
                <a:ea typeface="SimSun" panose="02010600030101010101" pitchFamily="2" charset="-122"/>
                <a:cs typeface="Times New Roman" panose="02020603050405020304" pitchFamily="18" charset="0"/>
              </a:rPr>
              <a:t>NIT2202</a:t>
            </a:r>
            <a:r>
              <a:rPr lang="en-AU" altLang="zh-CN" sz="2400" b="1" dirty="0">
                <a:solidFill>
                  <a:srgbClr val="FF0000"/>
                </a:solidFill>
                <a:latin typeface="Arial Narrow" panose="020B0606020202030204" pitchFamily="34" charset="0"/>
                <a:ea typeface="SimSun" panose="02010600030101010101" pitchFamily="2" charset="-122"/>
                <a:cs typeface="Times New Roman" panose="02020603050405020304" pitchFamily="18" charset="0"/>
              </a:rPr>
              <a:t> Group Assignments </a:t>
            </a:r>
            <a:r>
              <a:rPr lang="en-AU" altLang="zh-CN" sz="2400" b="1" dirty="0">
                <a:latin typeface="Arial Narrow" panose="020B0606020202030204" pitchFamily="34" charset="0"/>
                <a:ea typeface="SimSun" panose="02010600030101010101" pitchFamily="2" charset="-122"/>
                <a:cs typeface="Times New Roman" panose="02020603050405020304" pitchFamily="18" charset="0"/>
              </a:rPr>
              <a:t>are also conducted on AWS Academy </a:t>
            </a:r>
            <a:r>
              <a:rPr lang="en-AU" altLang="zh-CN" sz="2400" b="1" dirty="0">
                <a:solidFill>
                  <a:srgbClr val="FF0000"/>
                </a:solidFill>
                <a:latin typeface="Arial Narrow" panose="020B0606020202030204" pitchFamily="34" charset="0"/>
                <a:ea typeface="SimSun" panose="02010600030101010101" pitchFamily="2" charset="-122"/>
                <a:cs typeface="Times New Roman" panose="02020603050405020304" pitchFamily="18" charset="0"/>
              </a:rPr>
              <a:t>Learner’s Lab</a:t>
            </a:r>
            <a:r>
              <a:rPr lang="en-AU" altLang="zh-CN" sz="2400" b="1" dirty="0">
                <a:latin typeface="Arial Narrow" panose="020B0606020202030204" pitchFamily="34" charset="0"/>
                <a:ea typeface="SimSun" panose="02010600030101010101" pitchFamily="2" charset="-122"/>
                <a:cs typeface="Times New Roman" panose="02020603050405020304" pitchFamily="18" charset="0"/>
              </a:rPr>
              <a:t>.</a:t>
            </a:r>
          </a:p>
          <a:p>
            <a:r>
              <a:rPr lang="en-US" altLang="zh-CN" sz="2400" b="1" dirty="0">
                <a:latin typeface="Arial Narrow" panose="020B0606020202030204" pitchFamily="34" charset="0"/>
              </a:rPr>
              <a:t> </a:t>
            </a:r>
          </a:p>
          <a:p>
            <a:pPr algn="ctr">
              <a:defRPr/>
            </a:pPr>
            <a:r>
              <a:rPr lang="en-US" altLang="zh-CN" sz="2400" b="1" dirty="0">
                <a:highlight>
                  <a:srgbClr val="FFFF00"/>
                </a:highlight>
                <a:latin typeface="Arial Narrow" panose="020B0606020202030204" pitchFamily="34" charset="0"/>
                <a:ea typeface="SimSun" panose="02010600030101010101" pitchFamily="2" charset="-122"/>
                <a:cs typeface="Times New Roman" panose="02020603050405020304" pitchFamily="18" charset="0"/>
              </a:rPr>
              <a:t>However, AWS makes </a:t>
            </a:r>
            <a:r>
              <a:rPr lang="en-US" altLang="zh-CN" sz="2400" b="1" dirty="0">
                <a:solidFill>
                  <a:srgbClr val="FF0000"/>
                </a:solidFill>
                <a:highlight>
                  <a:srgbClr val="FFFF00"/>
                </a:highlight>
                <a:latin typeface="Arial Narrow" panose="020B0606020202030204" pitchFamily="34" charset="0"/>
                <a:ea typeface="SimSun" panose="02010600030101010101" pitchFamily="2" charset="-122"/>
                <a:cs typeface="Times New Roman" panose="02020603050405020304" pitchFamily="18" charset="0"/>
              </a:rPr>
              <a:t>weekly</a:t>
            </a:r>
            <a:r>
              <a:rPr lang="en-US" altLang="zh-CN" sz="2400" b="1" dirty="0">
                <a:highlight>
                  <a:srgbClr val="FFFF00"/>
                </a:highlight>
                <a:latin typeface="Arial Narrow" panose="020B0606020202030204" pitchFamily="34" charset="0"/>
                <a:ea typeface="SimSun" panose="02010600030101010101" pitchFamily="2" charset="-122"/>
                <a:cs typeface="Times New Roman" panose="02020603050405020304" pitchFamily="18" charset="0"/>
              </a:rPr>
              <a:t> Featured Announcements, </a:t>
            </a:r>
            <a:br>
              <a:rPr lang="en-US" altLang="zh-CN" sz="2400" b="1" dirty="0">
                <a:highlight>
                  <a:srgbClr val="FFFF00"/>
                </a:highlight>
                <a:latin typeface="Arial Narrow" panose="020B0606020202030204" pitchFamily="34" charset="0"/>
                <a:ea typeface="SimSun" panose="02010600030101010101" pitchFamily="2" charset="-122"/>
                <a:cs typeface="Times New Roman" panose="02020603050405020304" pitchFamily="18" charset="0"/>
              </a:rPr>
            </a:br>
            <a:r>
              <a:rPr lang="en-US" altLang="zh-CN" sz="2400" b="1" dirty="0">
                <a:solidFill>
                  <a:srgbClr val="FF6600"/>
                </a:solidFill>
                <a:highlight>
                  <a:srgbClr val="FFFF00"/>
                </a:highlight>
                <a:latin typeface="Helvetica Neue"/>
              </a:rPr>
              <a:t>ADA’s</a:t>
            </a:r>
            <a:r>
              <a:rPr lang="en-US" altLang="zh-CN" sz="2400" b="1" dirty="0">
                <a:highlight>
                  <a:srgbClr val="FFFF00"/>
                </a:highlight>
                <a:latin typeface="Arial Narrow" panose="020B0606020202030204" pitchFamily="34" charset="0"/>
                <a:ea typeface="SimSun" panose="02010600030101010101" pitchFamily="2" charset="-122"/>
                <a:cs typeface="Times New Roman" panose="02020603050405020304" pitchFamily="18" charset="0"/>
              </a:rPr>
              <a:t> </a:t>
            </a:r>
            <a:r>
              <a:rPr lang="en-US" altLang="zh-CN" sz="2400" b="1" dirty="0">
                <a:solidFill>
                  <a:srgbClr val="FF0000"/>
                </a:solidFill>
                <a:highlight>
                  <a:srgbClr val="FFFF00"/>
                </a:highlight>
                <a:latin typeface="Arial Narrow" panose="020B0606020202030204" pitchFamily="34" charset="0"/>
                <a:ea typeface="SimSun" panose="02010600030101010101" pitchFamily="2" charset="-122"/>
                <a:cs typeface="Times New Roman" panose="02020603050405020304" pitchFamily="18" charset="0"/>
              </a:rPr>
              <a:t>Lab Manuals cannot keep </a:t>
            </a:r>
            <a:r>
              <a:rPr lang="en-AU" altLang="zh-CN" sz="2400" b="1" dirty="0">
                <a:solidFill>
                  <a:srgbClr val="FF0000"/>
                </a:solidFill>
                <a:highlight>
                  <a:srgbClr val="FFFF00"/>
                </a:highlight>
                <a:latin typeface="Arial Narrow" panose="020B0606020202030204" pitchFamily="34" charset="0"/>
                <a:ea typeface="SimSun" panose="02010600030101010101" pitchFamily="2" charset="-122"/>
                <a:cs typeface="Times New Roman" panose="02020603050405020304" pitchFamily="18" charset="0"/>
              </a:rPr>
              <a:t>up the </a:t>
            </a:r>
            <a:r>
              <a:rPr lang="en-US" altLang="zh-CN" sz="2400" b="1" dirty="0">
                <a:solidFill>
                  <a:srgbClr val="FF0000"/>
                </a:solidFill>
                <a:highlight>
                  <a:srgbClr val="FFFF00"/>
                </a:highlight>
                <a:latin typeface="Arial Narrow" panose="020B0606020202030204" pitchFamily="34" charset="0"/>
                <a:ea typeface="SimSun" panose="02010600030101010101" pitchFamily="2" charset="-122"/>
                <a:cs typeface="Times New Roman" panose="02020603050405020304" pitchFamily="18" charset="0"/>
              </a:rPr>
              <a:t>pace with it!!!</a:t>
            </a:r>
          </a:p>
          <a:p>
            <a:pPr algn="ctr">
              <a:defRPr/>
            </a:pPr>
            <a:r>
              <a:rPr lang="en-US" altLang="zh-CN" sz="2400" b="1" dirty="0">
                <a:highlight>
                  <a:srgbClr val="FFFF00"/>
                </a:highlight>
                <a:latin typeface="Arial Narrow" panose="020B0606020202030204" pitchFamily="34" charset="0"/>
                <a:ea typeface="SimSun" panose="02010600030101010101" pitchFamily="2" charset="-122"/>
                <a:cs typeface="Times New Roman" panose="02020603050405020304" pitchFamily="18" charset="0"/>
              </a:rPr>
              <a:t>Please do spend time to explore </a:t>
            </a:r>
            <a:r>
              <a:rPr lang="en-US" altLang="zh-CN" sz="2400" b="1" dirty="0">
                <a:solidFill>
                  <a:srgbClr val="FF0000"/>
                </a:solidFill>
                <a:highlight>
                  <a:srgbClr val="FFFF00"/>
                </a:highlight>
                <a:latin typeface="Arial Narrow" panose="020B0606020202030204" pitchFamily="34" charset="0"/>
                <a:ea typeface="SimSun" panose="02010600030101010101" pitchFamily="2" charset="-122"/>
                <a:cs typeface="Times New Roman" panose="02020603050405020304" pitchFamily="18" charset="0"/>
              </a:rPr>
              <a:t>if you cannot </a:t>
            </a:r>
            <a:r>
              <a:rPr lang="en-US" altLang="zh-CN" sz="2400" b="1" dirty="0">
                <a:highlight>
                  <a:srgbClr val="FFFF00"/>
                </a:highlight>
                <a:latin typeface="Arial Narrow" panose="020B0606020202030204" pitchFamily="34" charset="0"/>
                <a:ea typeface="SimSun" panose="02010600030101010101" pitchFamily="2" charset="-122"/>
                <a:cs typeface="Times New Roman" panose="02020603050405020304" pitchFamily="18" charset="0"/>
              </a:rPr>
              <a:t>locate some menus while doing labs …</a:t>
            </a:r>
            <a:endParaRPr lang="en-US" altLang="zh-CN" sz="2400" b="1" dirty="0">
              <a:highlight>
                <a:srgbClr val="FFFF00"/>
              </a:highlight>
              <a:latin typeface="Arial Narrow" panose="020B0606020202030204" pitchFamily="34" charset="0"/>
            </a:endParaRPr>
          </a:p>
          <a:p>
            <a:endParaRPr lang="en-US" b="1" dirty="0">
              <a:latin typeface="Arial Narrow" panose="020B0606020202030204" pitchFamily="34" charset="0"/>
            </a:endParaRPr>
          </a:p>
        </p:txBody>
      </p:sp>
    </p:spTree>
    <p:custDataLst>
      <p:tags r:id="rId1"/>
    </p:custDataLst>
    <p:extLst>
      <p:ext uri="{BB962C8B-B14F-4D97-AF65-F5344CB8AC3E}">
        <p14:creationId xmlns:p14="http://schemas.microsoft.com/office/powerpoint/2010/main" val="3667637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FA88A-DE4B-D34B-84BC-D64BFF580F20}"/>
              </a:ext>
            </a:extLst>
          </p:cNvPr>
          <p:cNvSpPr>
            <a:spLocks noGrp="1"/>
          </p:cNvSpPr>
          <p:nvPr>
            <p:ph type="title"/>
          </p:nvPr>
        </p:nvSpPr>
        <p:spPr/>
        <p:txBody>
          <a:bodyPr/>
          <a:lstStyle/>
          <a:p>
            <a:r>
              <a:rPr lang="en-US" altLang="zh-CN" sz="3200" dirty="0">
                <a:solidFill>
                  <a:srgbClr val="FF6600"/>
                </a:solidFill>
                <a:latin typeface="Helvetica Neue"/>
              </a:rPr>
              <a:t>Web </a:t>
            </a:r>
            <a:r>
              <a:rPr lang="en-US" altLang="zh-CN" sz="3200" dirty="0">
                <a:latin typeface="Helvetica Neue"/>
              </a:rPr>
              <a:t>Interface</a:t>
            </a:r>
            <a:endParaRPr lang="en-US" sz="3200" dirty="0">
              <a:latin typeface="Helvetica Neue"/>
            </a:endParaRPr>
          </a:p>
        </p:txBody>
      </p:sp>
      <p:sp>
        <p:nvSpPr>
          <p:cNvPr id="16" name="Rectangle 15">
            <a:extLst>
              <a:ext uri="{FF2B5EF4-FFF2-40B4-BE49-F238E27FC236}">
                <a16:creationId xmlns:a16="http://schemas.microsoft.com/office/drawing/2014/main" id="{2E250231-B68F-4332-A9D1-D7E3E1DF9BC9}"/>
              </a:ext>
            </a:extLst>
          </p:cNvPr>
          <p:cNvSpPr/>
          <p:nvPr/>
        </p:nvSpPr>
        <p:spPr>
          <a:xfrm>
            <a:off x="2479159" y="1406497"/>
            <a:ext cx="7591313" cy="646331"/>
          </a:xfrm>
          <a:prstGeom prst="rect">
            <a:avLst/>
          </a:prstGeom>
        </p:spPr>
        <p:txBody>
          <a:bodyPr wrap="square">
            <a:spAutoFit/>
          </a:bodyPr>
          <a:lstStyle/>
          <a:p>
            <a:r>
              <a:rPr lang="en-US" b="1" dirty="0">
                <a:latin typeface="Arial Narrow" panose="020B0606020202030204" pitchFamily="34" charset="0"/>
              </a:rPr>
              <a:t>After you accept an invitation from </a:t>
            </a:r>
            <a:r>
              <a:rPr lang="en-US" altLang="zh-CN" b="1" dirty="0">
                <a:latin typeface="Arial Narrow" panose="020B0606020202030204" pitchFamily="34" charset="0"/>
              </a:rPr>
              <a:t>AWS Academy </a:t>
            </a:r>
            <a:r>
              <a:rPr lang="en-US" altLang="zh-CN" b="1" dirty="0">
                <a:latin typeface="Arial Narrow" panose="020B0606020202030204" pitchFamily="34" charset="0"/>
                <a:hlinkClick r:id="rId4"/>
              </a:rPr>
              <a:t>notifications@instructure.com</a:t>
            </a:r>
            <a:r>
              <a:rPr lang="en-US" altLang="zh-CN" b="1" dirty="0">
                <a:latin typeface="Arial Narrow" panose="020B0606020202030204" pitchFamily="34" charset="0"/>
              </a:rPr>
              <a:t>, visit </a:t>
            </a:r>
            <a:r>
              <a:rPr lang="en-US" altLang="zh-CN" b="1" dirty="0">
                <a:latin typeface="Arial Narrow" panose="020B0606020202030204" pitchFamily="34" charset="0"/>
                <a:hlinkClick r:id="rId5"/>
              </a:rPr>
              <a:t>https://awsacademy.instructure.com</a:t>
            </a:r>
            <a:r>
              <a:rPr lang="en-US" altLang="zh-CN" b="1" dirty="0">
                <a:latin typeface="Arial Narrow" panose="020B0606020202030204" pitchFamily="34" charset="0"/>
              </a:rPr>
              <a:t> and click on “Student Login”.</a:t>
            </a:r>
          </a:p>
        </p:txBody>
      </p:sp>
      <p:sp>
        <p:nvSpPr>
          <p:cNvPr id="19" name="Rectangle 18">
            <a:extLst>
              <a:ext uri="{FF2B5EF4-FFF2-40B4-BE49-F238E27FC236}">
                <a16:creationId xmlns:a16="http://schemas.microsoft.com/office/drawing/2014/main" id="{2D906E6D-765F-481C-A1A7-1BFC3EE13206}"/>
              </a:ext>
            </a:extLst>
          </p:cNvPr>
          <p:cNvSpPr/>
          <p:nvPr/>
        </p:nvSpPr>
        <p:spPr>
          <a:xfrm>
            <a:off x="2737182" y="5468753"/>
            <a:ext cx="6930410" cy="646331"/>
          </a:xfrm>
          <a:prstGeom prst="rect">
            <a:avLst/>
          </a:prstGeom>
        </p:spPr>
        <p:txBody>
          <a:bodyPr wrap="square">
            <a:spAutoFit/>
          </a:bodyPr>
          <a:lstStyle/>
          <a:p>
            <a:r>
              <a:rPr lang="en-US" altLang="zh-CN" b="1" dirty="0">
                <a:latin typeface="Arial Narrow" panose="020B0606020202030204" pitchFamily="34" charset="0"/>
              </a:rPr>
              <a:t>If you haven’t got a Canvas Account, click on “</a:t>
            </a:r>
            <a:r>
              <a:rPr lang="en-US" altLang="zh-CN" b="1" dirty="0">
                <a:solidFill>
                  <a:srgbClr val="FF0000"/>
                </a:solidFill>
                <a:latin typeface="Arial Narrow" panose="020B0606020202030204" pitchFamily="34" charset="0"/>
              </a:rPr>
              <a:t>Create My Account</a:t>
            </a:r>
            <a:r>
              <a:rPr lang="en-US" altLang="zh-CN" b="1" dirty="0">
                <a:latin typeface="Arial Narrow" panose="020B0606020202030204" pitchFamily="34" charset="0"/>
              </a:rPr>
              <a:t>”. </a:t>
            </a:r>
          </a:p>
          <a:p>
            <a:pPr algn="ctr"/>
            <a:r>
              <a:rPr lang="en-US" altLang="zh-CN" b="1" dirty="0">
                <a:latin typeface="Arial Narrow" panose="020B0606020202030204" pitchFamily="34" charset="0"/>
              </a:rPr>
              <a:t>Then create a </a:t>
            </a:r>
            <a:r>
              <a:rPr lang="en-US" altLang="zh-CN" b="1" dirty="0">
                <a:solidFill>
                  <a:srgbClr val="FF0000"/>
                </a:solidFill>
                <a:latin typeface="Arial Narrow" panose="020B0606020202030204" pitchFamily="34" charset="0"/>
              </a:rPr>
              <a:t>Password</a:t>
            </a:r>
            <a:r>
              <a:rPr lang="en-US" altLang="zh-CN" b="1" dirty="0">
                <a:latin typeface="Arial Narrow" panose="020B0606020202030204" pitchFamily="34" charset="0"/>
              </a:rPr>
              <a:t> and change Time Zone in the next window.</a:t>
            </a:r>
          </a:p>
        </p:txBody>
      </p:sp>
      <p:sp>
        <p:nvSpPr>
          <p:cNvPr id="21" name="Arrow: Right 20">
            <a:extLst>
              <a:ext uri="{FF2B5EF4-FFF2-40B4-BE49-F238E27FC236}">
                <a16:creationId xmlns:a16="http://schemas.microsoft.com/office/drawing/2014/main" id="{81190377-777F-4080-BC84-7C2EDF5FBC7B}"/>
              </a:ext>
            </a:extLst>
          </p:cNvPr>
          <p:cNvSpPr/>
          <p:nvPr/>
        </p:nvSpPr>
        <p:spPr>
          <a:xfrm>
            <a:off x="6169581" y="3764817"/>
            <a:ext cx="493382" cy="27160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7" name="Picture 6">
            <a:extLst>
              <a:ext uri="{FF2B5EF4-FFF2-40B4-BE49-F238E27FC236}">
                <a16:creationId xmlns:a16="http://schemas.microsoft.com/office/drawing/2014/main" id="{C9DFD428-03A8-4869-A68A-40BE33B22BC0}"/>
              </a:ext>
            </a:extLst>
          </p:cNvPr>
          <p:cNvPicPr>
            <a:picLocks noChangeAspect="1"/>
          </p:cNvPicPr>
          <p:nvPr/>
        </p:nvPicPr>
        <p:blipFill>
          <a:blip r:embed="rId6"/>
          <a:stretch>
            <a:fillRect/>
          </a:stretch>
        </p:blipFill>
        <p:spPr>
          <a:xfrm>
            <a:off x="1915846" y="3026375"/>
            <a:ext cx="4147359" cy="1748489"/>
          </a:xfrm>
          <a:prstGeom prst="rect">
            <a:avLst/>
          </a:prstGeom>
        </p:spPr>
      </p:pic>
      <p:pic>
        <p:nvPicPr>
          <p:cNvPr id="11" name="Picture 10">
            <a:extLst>
              <a:ext uri="{FF2B5EF4-FFF2-40B4-BE49-F238E27FC236}">
                <a16:creationId xmlns:a16="http://schemas.microsoft.com/office/drawing/2014/main" id="{80A62035-A931-4B46-A427-BCB785534902}"/>
              </a:ext>
            </a:extLst>
          </p:cNvPr>
          <p:cNvPicPr>
            <a:picLocks noChangeAspect="1"/>
          </p:cNvPicPr>
          <p:nvPr/>
        </p:nvPicPr>
        <p:blipFill>
          <a:blip r:embed="rId7"/>
          <a:stretch>
            <a:fillRect/>
          </a:stretch>
        </p:blipFill>
        <p:spPr>
          <a:xfrm>
            <a:off x="6804829" y="2539740"/>
            <a:ext cx="3471326" cy="2604475"/>
          </a:xfrm>
          <a:prstGeom prst="rect">
            <a:avLst/>
          </a:prstGeom>
        </p:spPr>
      </p:pic>
    </p:spTree>
    <p:custDataLst>
      <p:tags r:id="rId1"/>
    </p:custDataLst>
    <p:extLst>
      <p:ext uri="{BB962C8B-B14F-4D97-AF65-F5344CB8AC3E}">
        <p14:creationId xmlns:p14="http://schemas.microsoft.com/office/powerpoint/2010/main" val="309013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FA88A-DE4B-D34B-84BC-D64BFF580F20}"/>
              </a:ext>
            </a:extLst>
          </p:cNvPr>
          <p:cNvSpPr>
            <a:spLocks noGrp="1"/>
          </p:cNvSpPr>
          <p:nvPr>
            <p:ph type="title"/>
          </p:nvPr>
        </p:nvSpPr>
        <p:spPr/>
        <p:txBody>
          <a:bodyPr/>
          <a:lstStyle/>
          <a:p>
            <a:r>
              <a:rPr lang="en-US" altLang="zh-CN" sz="3200" dirty="0">
                <a:solidFill>
                  <a:srgbClr val="FF6600"/>
                </a:solidFill>
                <a:latin typeface="Helvetica Neue"/>
              </a:rPr>
              <a:t>Web </a:t>
            </a:r>
            <a:r>
              <a:rPr lang="en-US" altLang="zh-CN" sz="3200" dirty="0">
                <a:latin typeface="Helvetica Neue"/>
              </a:rPr>
              <a:t>Interface</a:t>
            </a:r>
            <a:endParaRPr lang="en-US" sz="3200" dirty="0">
              <a:latin typeface="Helvetica Neue"/>
            </a:endParaRPr>
          </a:p>
        </p:txBody>
      </p:sp>
      <p:pic>
        <p:nvPicPr>
          <p:cNvPr id="17" name="Picture 16">
            <a:extLst>
              <a:ext uri="{FF2B5EF4-FFF2-40B4-BE49-F238E27FC236}">
                <a16:creationId xmlns:a16="http://schemas.microsoft.com/office/drawing/2014/main" id="{782115C8-2BD6-4AEA-91B2-301C51435694}"/>
              </a:ext>
            </a:extLst>
          </p:cNvPr>
          <p:cNvPicPr>
            <a:picLocks noChangeAspect="1"/>
          </p:cNvPicPr>
          <p:nvPr/>
        </p:nvPicPr>
        <p:blipFill>
          <a:blip r:embed="rId4"/>
          <a:stretch>
            <a:fillRect/>
          </a:stretch>
        </p:blipFill>
        <p:spPr>
          <a:xfrm>
            <a:off x="1957169" y="2526871"/>
            <a:ext cx="2578463" cy="1874304"/>
          </a:xfrm>
          <a:prstGeom prst="rect">
            <a:avLst/>
          </a:prstGeom>
        </p:spPr>
      </p:pic>
      <p:pic>
        <p:nvPicPr>
          <p:cNvPr id="18" name="Picture 17">
            <a:extLst>
              <a:ext uri="{FF2B5EF4-FFF2-40B4-BE49-F238E27FC236}">
                <a16:creationId xmlns:a16="http://schemas.microsoft.com/office/drawing/2014/main" id="{AB9E53C2-3ECF-4AFB-8B38-95F722A5A2E6}"/>
              </a:ext>
            </a:extLst>
          </p:cNvPr>
          <p:cNvPicPr>
            <a:picLocks noChangeAspect="1"/>
          </p:cNvPicPr>
          <p:nvPr/>
        </p:nvPicPr>
        <p:blipFill>
          <a:blip r:embed="rId5"/>
          <a:stretch>
            <a:fillRect/>
          </a:stretch>
        </p:blipFill>
        <p:spPr>
          <a:xfrm>
            <a:off x="5040342" y="2290124"/>
            <a:ext cx="2598537" cy="2152930"/>
          </a:xfrm>
          <a:prstGeom prst="rect">
            <a:avLst/>
          </a:prstGeom>
        </p:spPr>
      </p:pic>
      <p:sp>
        <p:nvSpPr>
          <p:cNvPr id="19" name="Rectangle 18">
            <a:extLst>
              <a:ext uri="{FF2B5EF4-FFF2-40B4-BE49-F238E27FC236}">
                <a16:creationId xmlns:a16="http://schemas.microsoft.com/office/drawing/2014/main" id="{2D906E6D-765F-481C-A1A7-1BFC3EE13206}"/>
              </a:ext>
            </a:extLst>
          </p:cNvPr>
          <p:cNvSpPr/>
          <p:nvPr/>
        </p:nvSpPr>
        <p:spPr>
          <a:xfrm>
            <a:off x="2632591" y="5207351"/>
            <a:ext cx="6691174" cy="646331"/>
          </a:xfrm>
          <a:prstGeom prst="rect">
            <a:avLst/>
          </a:prstGeom>
        </p:spPr>
        <p:txBody>
          <a:bodyPr wrap="square">
            <a:spAutoFit/>
          </a:bodyPr>
          <a:lstStyle/>
          <a:p>
            <a:r>
              <a:rPr lang="en-US" altLang="zh-CN" b="1" dirty="0">
                <a:latin typeface="Arial Narrow" panose="020B0606020202030204" pitchFamily="34" charset="0"/>
              </a:rPr>
              <a:t>If you </a:t>
            </a:r>
            <a:r>
              <a:rPr lang="en-US" altLang="zh-CN" b="1" dirty="0">
                <a:solidFill>
                  <a:srgbClr val="FF0000"/>
                </a:solidFill>
                <a:latin typeface="Arial Narrow" panose="020B0606020202030204" pitchFamily="34" charset="0"/>
              </a:rPr>
              <a:t>forgot your password</a:t>
            </a:r>
            <a:r>
              <a:rPr lang="en-US" altLang="zh-CN" b="1" dirty="0">
                <a:latin typeface="Arial Narrow" panose="020B0606020202030204" pitchFamily="34" charset="0"/>
              </a:rPr>
              <a:t>, click on “Forgot password?” Check your email account and follow through to set </a:t>
            </a:r>
            <a:r>
              <a:rPr lang="en-US" altLang="zh-CN" b="1" dirty="0">
                <a:solidFill>
                  <a:srgbClr val="FF0000"/>
                </a:solidFill>
                <a:latin typeface="Arial Narrow" panose="020B0606020202030204" pitchFamily="34" charset="0"/>
              </a:rPr>
              <a:t>a new password</a:t>
            </a:r>
            <a:r>
              <a:rPr lang="en-US" altLang="zh-CN" b="1" dirty="0">
                <a:latin typeface="Arial Narrow" panose="020B0606020202030204" pitchFamily="34" charset="0"/>
              </a:rPr>
              <a:t>. </a:t>
            </a:r>
          </a:p>
        </p:txBody>
      </p:sp>
      <p:sp>
        <p:nvSpPr>
          <p:cNvPr id="20" name="Arrow: Right 19">
            <a:extLst>
              <a:ext uri="{FF2B5EF4-FFF2-40B4-BE49-F238E27FC236}">
                <a16:creationId xmlns:a16="http://schemas.microsoft.com/office/drawing/2014/main" id="{2C2C494D-EEAE-4099-B38C-A2494419BAE1}"/>
              </a:ext>
            </a:extLst>
          </p:cNvPr>
          <p:cNvSpPr/>
          <p:nvPr/>
        </p:nvSpPr>
        <p:spPr>
          <a:xfrm>
            <a:off x="4551487" y="3328220"/>
            <a:ext cx="412830" cy="27160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Arrow: Right 11">
            <a:extLst>
              <a:ext uri="{FF2B5EF4-FFF2-40B4-BE49-F238E27FC236}">
                <a16:creationId xmlns:a16="http://schemas.microsoft.com/office/drawing/2014/main" id="{86B029D1-C15F-49F0-8FF6-E285F85D4D83}"/>
              </a:ext>
            </a:extLst>
          </p:cNvPr>
          <p:cNvSpPr/>
          <p:nvPr/>
        </p:nvSpPr>
        <p:spPr>
          <a:xfrm>
            <a:off x="7684818" y="3361722"/>
            <a:ext cx="412830" cy="27160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Rectangle 10">
            <a:extLst>
              <a:ext uri="{FF2B5EF4-FFF2-40B4-BE49-F238E27FC236}">
                <a16:creationId xmlns:a16="http://schemas.microsoft.com/office/drawing/2014/main" id="{CD2C689A-88FB-456F-A7D9-2EBC84ABDE78}"/>
              </a:ext>
            </a:extLst>
          </p:cNvPr>
          <p:cNvSpPr/>
          <p:nvPr/>
        </p:nvSpPr>
        <p:spPr>
          <a:xfrm>
            <a:off x="2394695" y="1381446"/>
            <a:ext cx="7591313" cy="646331"/>
          </a:xfrm>
          <a:prstGeom prst="rect">
            <a:avLst/>
          </a:prstGeom>
        </p:spPr>
        <p:txBody>
          <a:bodyPr wrap="square">
            <a:spAutoFit/>
          </a:bodyPr>
          <a:lstStyle/>
          <a:p>
            <a:r>
              <a:rPr lang="en-US" altLang="zh-CN" b="1" dirty="0">
                <a:latin typeface="Arial Narrow" panose="020B0606020202030204" pitchFamily="34" charset="0"/>
              </a:rPr>
              <a:t>Once you login, you will see the AWS Academy Data Analytics </a:t>
            </a:r>
            <a:r>
              <a:rPr lang="en-US" altLang="zh-CN" dirty="0">
                <a:latin typeface="Arial Narrow" panose="020B0606020202030204" pitchFamily="34" charset="0"/>
              </a:rPr>
              <a:t>[ADAv1EN-XXXX] </a:t>
            </a:r>
            <a:r>
              <a:rPr lang="en-US" altLang="zh-CN" b="1" dirty="0">
                <a:latin typeface="Arial Narrow" panose="020B0606020202030204" pitchFamily="34" charset="0"/>
              </a:rPr>
              <a:t>course on the dashboard.</a:t>
            </a:r>
          </a:p>
        </p:txBody>
      </p:sp>
      <p:pic>
        <p:nvPicPr>
          <p:cNvPr id="4" name="Picture 3">
            <a:extLst>
              <a:ext uri="{FF2B5EF4-FFF2-40B4-BE49-F238E27FC236}">
                <a16:creationId xmlns:a16="http://schemas.microsoft.com/office/drawing/2014/main" id="{61880634-9DE8-4A80-B58D-0D5622216CB4}"/>
              </a:ext>
            </a:extLst>
          </p:cNvPr>
          <p:cNvPicPr>
            <a:picLocks noChangeAspect="1"/>
          </p:cNvPicPr>
          <p:nvPr/>
        </p:nvPicPr>
        <p:blipFill>
          <a:blip r:embed="rId6"/>
          <a:stretch>
            <a:fillRect/>
          </a:stretch>
        </p:blipFill>
        <p:spPr>
          <a:xfrm>
            <a:off x="8143588" y="2045415"/>
            <a:ext cx="2360354" cy="2806199"/>
          </a:xfrm>
          <a:prstGeom prst="rect">
            <a:avLst/>
          </a:prstGeom>
        </p:spPr>
      </p:pic>
    </p:spTree>
    <p:custDataLst>
      <p:tags r:id="rId1"/>
    </p:custDataLst>
    <p:extLst>
      <p:ext uri="{BB962C8B-B14F-4D97-AF65-F5344CB8AC3E}">
        <p14:creationId xmlns:p14="http://schemas.microsoft.com/office/powerpoint/2010/main" val="31611496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1674</Words>
  <Application>Microsoft Office PowerPoint</Application>
  <PresentationFormat>宽屏</PresentationFormat>
  <Paragraphs>152</Paragraphs>
  <Slides>16</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Helvetica Neue</vt:lpstr>
      <vt:lpstr>Lato Extended</vt:lpstr>
      <vt:lpstr>等线</vt:lpstr>
      <vt:lpstr>等线 Light</vt:lpstr>
      <vt:lpstr>Arial</vt:lpstr>
      <vt:lpstr>Arial Narrow</vt:lpstr>
      <vt:lpstr>Office 主题​​</vt:lpstr>
      <vt:lpstr>NIT2202-Big Data Introduction</vt:lpstr>
      <vt:lpstr>PowerPoint 演示文稿</vt:lpstr>
      <vt:lpstr>Learning Outcomes</vt:lpstr>
      <vt:lpstr>课程读物</vt:lpstr>
      <vt:lpstr>Assessments</vt:lpstr>
      <vt:lpstr>PowerPoint 演示文稿</vt:lpstr>
      <vt:lpstr>AWS Academy Day Analytics</vt:lpstr>
      <vt:lpstr>Web Interface</vt:lpstr>
      <vt:lpstr>Web Interface</vt:lpstr>
      <vt:lpstr>PowerPoint 演示文稿</vt:lpstr>
      <vt:lpstr>PowerPoint 演示文稿</vt:lpstr>
      <vt:lpstr>PowerPoint 演示文稿</vt:lpstr>
      <vt:lpstr>Tableau for Teaching - Student License</vt:lpstr>
      <vt:lpstr>AWS Certification</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NIT2202-Big Data Introduction</dc:title>
  <dc:creator>tao</dc:creator>
  <cp:lastModifiedBy>tao</cp:lastModifiedBy>
  <cp:revision>14</cp:revision>
  <dcterms:created xsi:type="dcterms:W3CDTF">2022-08-28T09:32:53Z</dcterms:created>
  <dcterms:modified xsi:type="dcterms:W3CDTF">2022-08-29T00:11:13Z</dcterms:modified>
</cp:coreProperties>
</file>