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5330-EC8A-402B-9F31-BABEBCFA814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F654-9791-4484-8EE6-8CD24FB1B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5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8654"/>
            <a:ext cx="9144000" cy="1417637"/>
          </a:xfrm>
        </p:spPr>
        <p:txBody>
          <a:bodyPr/>
          <a:lstStyle/>
          <a:p>
            <a:r>
              <a:rPr lang="zh-CN" altLang="en-US" dirty="0" smtClean="0"/>
              <a:t>高级任务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07711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测试专题：移动测试下的自动化兼容测试</a:t>
            </a:r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工具：腾讯</a:t>
            </a:r>
            <a:r>
              <a:rPr lang="en-US" altLang="zh-CN" dirty="0" err="1" smtClean="0"/>
              <a:t>WeTest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扇贝</a:t>
            </a:r>
            <a:r>
              <a:rPr lang="zh-CN" altLang="en-US" dirty="0" smtClean="0"/>
              <a:t>单词报告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" y="1654963"/>
            <a:ext cx="11160000" cy="38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扇贝</a:t>
            </a:r>
            <a:r>
              <a:rPr lang="zh-CN" altLang="en-US" dirty="0" smtClean="0"/>
              <a:t>单词报告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780"/>
            <a:ext cx="11160000" cy="40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百词斩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246" y="1100866"/>
            <a:ext cx="8953200" cy="45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百词斩报告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7398"/>
            <a:ext cx="11181600" cy="38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百词斩报告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" y="1150561"/>
            <a:ext cx="11160000" cy="42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百词斩报告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" y="1617665"/>
            <a:ext cx="11160000" cy="38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百词斩报告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" y="1316510"/>
            <a:ext cx="11160000" cy="39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269" y="190029"/>
            <a:ext cx="6924472" cy="5103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扇贝单词定量测评结论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18026"/>
              </p:ext>
            </p:extLst>
          </p:nvPr>
        </p:nvGraphicFramePr>
        <p:xfrm>
          <a:off x="264269" y="700393"/>
          <a:ext cx="7684849" cy="6111670"/>
        </p:xfrm>
        <a:graphic>
          <a:graphicData uri="http://schemas.openxmlformats.org/drawingml/2006/table">
            <a:tbl>
              <a:tblPr/>
              <a:tblGrid>
                <a:gridCol w="1963365">
                  <a:extLst>
                    <a:ext uri="{9D8B030D-6E8A-4147-A177-3AD203B41FA5}">
                      <a16:colId xmlns:a16="http://schemas.microsoft.com/office/drawing/2014/main" val="3801389283"/>
                    </a:ext>
                  </a:extLst>
                </a:gridCol>
                <a:gridCol w="2060879">
                  <a:extLst>
                    <a:ext uri="{9D8B030D-6E8A-4147-A177-3AD203B41FA5}">
                      <a16:colId xmlns:a16="http://schemas.microsoft.com/office/drawing/2014/main" val="65226904"/>
                    </a:ext>
                  </a:extLst>
                </a:gridCol>
                <a:gridCol w="2084849">
                  <a:extLst>
                    <a:ext uri="{9D8B030D-6E8A-4147-A177-3AD203B41FA5}">
                      <a16:colId xmlns:a16="http://schemas.microsoft.com/office/drawing/2014/main" val="4146217200"/>
                    </a:ext>
                  </a:extLst>
                </a:gridCol>
                <a:gridCol w="1575756">
                  <a:extLst>
                    <a:ext uri="{9D8B030D-6E8A-4147-A177-3AD203B41FA5}">
                      <a16:colId xmlns:a16="http://schemas.microsoft.com/office/drawing/2014/main" val="2872479389"/>
                    </a:ext>
                  </a:extLst>
                </a:gridCol>
              </a:tblGrid>
              <a:tr h="519036"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800" b="1" dirty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/>
                      </a:r>
                      <a:br>
                        <a:rPr lang="zh-CN" altLang="en-US" sz="1800" b="1" dirty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endParaRPr lang="zh-CN" altLang="en-US" sz="1800" dirty="0">
                        <a:effectLst/>
                      </a:endParaRPr>
                    </a:p>
                  </a:txBody>
                  <a:tcPr marL="4144" marR="4144" marT="4144" marB="1243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8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b="1" kern="1200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800" b="1" kern="1200" dirty="0">
                        <a:solidFill>
                          <a:srgbClr val="0061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评分 （满分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良好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及格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分，聊胜于无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很差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-3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分）</a:t>
                      </a:r>
                      <a:endParaRPr lang="zh-CN" altLang="en-US" sz="1000" dirty="0" smtClean="0">
                        <a:effectLst/>
                      </a:endParaRPr>
                    </a:p>
                    <a:p>
                      <a:endParaRPr lang="zh-CN" altLang="en-US" sz="1000" dirty="0"/>
                    </a:p>
                  </a:txBody>
                  <a:tcPr marL="49730" marR="49730" marT="24865" marB="2486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6750955"/>
                  </a:ext>
                </a:extLst>
              </a:tr>
              <a:tr h="576646">
                <a:tc rowSpan="6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核心功能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分析三个核心功能，功能设计和质量。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66431"/>
                  </a:ext>
                </a:extLst>
              </a:tr>
              <a:tr h="436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细节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有什么为用户考虑的细节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25936"/>
                  </a:ext>
                </a:extLst>
              </a:tr>
              <a:tr h="519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用户体验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当用户完成功能时，不干扰用户 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例如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是否不断弹出不相关广告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20945"/>
                  </a:ext>
                </a:extLst>
              </a:tr>
              <a:tr h="270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辅助功能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一些辅助功能如皮肤等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1840"/>
                  </a:ext>
                </a:extLst>
              </a:tr>
              <a:tr h="394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差异化功能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这个软件独特的功能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 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它对用户的吸引力有多大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86012"/>
                  </a:ext>
                </a:extLst>
              </a:tr>
              <a:tr h="295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软件的效能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占用内存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启动速度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内存泄漏情况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75752"/>
                  </a:ext>
                </a:extLst>
              </a:tr>
              <a:tr h="717293"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体验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软件的适应性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在联网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断网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大小屏幕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没有鼠标的情况下都可以顺畅操作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和不同平台的软件能流畅协作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21710"/>
                  </a:ext>
                </a:extLst>
              </a:tr>
              <a:tr h="857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ea typeface="Microsoft YaHei" panose="020B0503020204020204" pitchFamily="34" charset="-122"/>
                        </a:rPr>
                        <a:t>成长性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记住用户的选择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适应用户的特点，用户越用越方便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459315"/>
                  </a:ext>
                </a:extLst>
              </a:tr>
              <a:tr h="8914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ea typeface="Microsoft YaHei" panose="020B0503020204020204" pitchFamily="34" charset="-122"/>
                        </a:rPr>
                        <a:t>用户有控制权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系统状态有反馈，等待时间要合适。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关键操作有确认提示，有明确的错误信息。 让用户方便地从错误中恢复工作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快捷操作键可调整。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44021"/>
                  </a:ext>
                </a:extLst>
              </a:tr>
              <a:tr h="436001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自选评分项目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背单词的效果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7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4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269" y="190029"/>
            <a:ext cx="6924472" cy="5103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百词斩定量测评结论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06691"/>
              </p:ext>
            </p:extLst>
          </p:nvPr>
        </p:nvGraphicFramePr>
        <p:xfrm>
          <a:off x="264269" y="700393"/>
          <a:ext cx="7684849" cy="6111670"/>
        </p:xfrm>
        <a:graphic>
          <a:graphicData uri="http://schemas.openxmlformats.org/drawingml/2006/table">
            <a:tbl>
              <a:tblPr/>
              <a:tblGrid>
                <a:gridCol w="1963365">
                  <a:extLst>
                    <a:ext uri="{9D8B030D-6E8A-4147-A177-3AD203B41FA5}">
                      <a16:colId xmlns:a16="http://schemas.microsoft.com/office/drawing/2014/main" val="3801389283"/>
                    </a:ext>
                  </a:extLst>
                </a:gridCol>
                <a:gridCol w="2060879">
                  <a:extLst>
                    <a:ext uri="{9D8B030D-6E8A-4147-A177-3AD203B41FA5}">
                      <a16:colId xmlns:a16="http://schemas.microsoft.com/office/drawing/2014/main" val="65226904"/>
                    </a:ext>
                  </a:extLst>
                </a:gridCol>
                <a:gridCol w="2084849">
                  <a:extLst>
                    <a:ext uri="{9D8B030D-6E8A-4147-A177-3AD203B41FA5}">
                      <a16:colId xmlns:a16="http://schemas.microsoft.com/office/drawing/2014/main" val="4146217200"/>
                    </a:ext>
                  </a:extLst>
                </a:gridCol>
                <a:gridCol w="1575756">
                  <a:extLst>
                    <a:ext uri="{9D8B030D-6E8A-4147-A177-3AD203B41FA5}">
                      <a16:colId xmlns:a16="http://schemas.microsoft.com/office/drawing/2014/main" val="2872479389"/>
                    </a:ext>
                  </a:extLst>
                </a:gridCol>
              </a:tblGrid>
              <a:tr h="519036"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800" b="1" dirty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/>
                      </a:r>
                      <a:br>
                        <a:rPr lang="zh-CN" altLang="en-US" sz="1800" b="1" dirty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endParaRPr lang="zh-CN" altLang="en-US" sz="1800" dirty="0">
                        <a:effectLst/>
                      </a:endParaRPr>
                    </a:p>
                  </a:txBody>
                  <a:tcPr marL="4144" marR="4144" marT="4144" marB="1243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8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b="1" kern="1200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800" b="1" kern="1200" dirty="0">
                        <a:solidFill>
                          <a:srgbClr val="0061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评分 （满分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良好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及格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分，聊胜于无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很差 </a:t>
                      </a:r>
                      <a:r>
                        <a:rPr lang="en-US" altLang="zh-CN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-3 </a:t>
                      </a:r>
                      <a:r>
                        <a:rPr lang="zh-CN" altLang="en-US" sz="1000" b="1" dirty="0" smtClean="0">
                          <a:solidFill>
                            <a:srgbClr val="0061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分）</a:t>
                      </a:r>
                      <a:endParaRPr lang="zh-CN" altLang="en-US" sz="1000" dirty="0" smtClean="0">
                        <a:effectLst/>
                      </a:endParaRPr>
                    </a:p>
                    <a:p>
                      <a:endParaRPr lang="zh-CN" altLang="en-US" sz="1000" dirty="0"/>
                    </a:p>
                  </a:txBody>
                  <a:tcPr marL="49730" marR="49730" marT="24865" marB="2486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6750955"/>
                  </a:ext>
                </a:extLst>
              </a:tr>
              <a:tr h="576646">
                <a:tc rowSpan="6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核心功能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分析三个核心功能，功能设计和质量。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66431"/>
                  </a:ext>
                </a:extLst>
              </a:tr>
              <a:tr h="436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细节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有什么为用户考虑的细节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25936"/>
                  </a:ext>
                </a:extLst>
              </a:tr>
              <a:tr h="519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用户体验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当用户完成功能时，不干扰用户 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例如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是否不断弹出不相关广告</a:t>
                      </a:r>
                      <a:r>
                        <a:rPr lang="en-US" altLang="zh-CN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20945"/>
                  </a:ext>
                </a:extLst>
              </a:tr>
              <a:tr h="270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辅助功能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一些辅助功能如皮肤等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1840"/>
                  </a:ext>
                </a:extLst>
              </a:tr>
              <a:tr h="394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差异化功能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这个软件独特的功能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 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它对用户的吸引力有多大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86012"/>
                  </a:ext>
                </a:extLst>
              </a:tr>
              <a:tr h="295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软件的效能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占用内存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启动速度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内存泄漏情况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75752"/>
                  </a:ext>
                </a:extLst>
              </a:tr>
              <a:tr h="717293"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体验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软件的适应性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在联网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断网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大小屏幕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没有鼠标的情况下都可以顺畅操作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和不同平台的软件能流畅协作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21710"/>
                  </a:ext>
                </a:extLst>
              </a:tr>
              <a:tr h="857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ea typeface="Microsoft YaHei" panose="020B0503020204020204" pitchFamily="34" charset="-122"/>
                        </a:rPr>
                        <a:t>成长性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记住用户的选择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适应用户的特点，用户越用越方便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459315"/>
                  </a:ext>
                </a:extLst>
              </a:tr>
              <a:tr h="8914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ea typeface="Microsoft YaHei" panose="020B0503020204020204" pitchFamily="34" charset="-122"/>
                        </a:rPr>
                        <a:t>用户有控制权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系统状态有反馈，等待时间要合适。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关键操作有确认提示，有明确的错误信息。 让用户方便地从错误中恢复工作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快捷操作键可调整。 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44021"/>
                  </a:ext>
                </a:extLst>
              </a:tr>
              <a:tr h="436001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自选评分项目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背单词的效果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144" marR="4144" marT="4144" marB="1243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7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定性评论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根据各项功能与性能指标的分析，对两个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的定性评论为</a:t>
            </a:r>
            <a:endParaRPr lang="en-US" altLang="zh-CN" dirty="0" smtClean="0"/>
          </a:p>
          <a:p>
            <a:r>
              <a:rPr lang="zh-CN" altLang="en-US" dirty="0"/>
              <a:t>百词</a:t>
            </a:r>
            <a:r>
              <a:rPr lang="zh-CN" altLang="en-US" dirty="0" smtClean="0"/>
              <a:t>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：非常推荐</a:t>
            </a:r>
            <a:endParaRPr lang="en-US" altLang="zh-CN" dirty="0" smtClean="0"/>
          </a:p>
          <a:p>
            <a:r>
              <a:rPr lang="zh-CN" altLang="en-US" dirty="0"/>
              <a:t>扇贝</a:t>
            </a:r>
            <a:r>
              <a:rPr lang="zh-CN" altLang="en-US" dirty="0" smtClean="0"/>
              <a:t>单词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：好，不错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840508"/>
            <a:ext cx="11300979" cy="56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840508"/>
            <a:ext cx="11354932" cy="51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840509"/>
            <a:ext cx="11340000" cy="51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2102878"/>
            <a:ext cx="11412000" cy="29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</a:t>
            </a:r>
            <a:r>
              <a:rPr lang="zh-CN" altLang="en-US" dirty="0"/>
              <a:t>报告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840509"/>
            <a:ext cx="11340000" cy="52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扇贝</a:t>
            </a:r>
            <a:r>
              <a:rPr lang="zh-CN" altLang="en-US" dirty="0" smtClean="0"/>
              <a:t>单词报告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021" y="840509"/>
            <a:ext cx="8953649" cy="45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扇贝</a:t>
            </a:r>
            <a:r>
              <a:rPr lang="zh-CN" altLang="en-US" dirty="0" smtClean="0"/>
              <a:t>单词报告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4" y="1595335"/>
            <a:ext cx="11180100" cy="38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146" y="180398"/>
            <a:ext cx="10439400" cy="6601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扇贝</a:t>
            </a:r>
            <a:r>
              <a:rPr lang="zh-CN" altLang="en-US" dirty="0" smtClean="0"/>
              <a:t>单词报告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129"/>
            <a:ext cx="11160000" cy="43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467</Words>
  <Application>Microsoft Office PowerPoint</Application>
  <PresentationFormat>宽屏</PresentationFormat>
  <Paragraphs>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高级任务</vt:lpstr>
      <vt:lpstr>测试过程</vt:lpstr>
      <vt:lpstr>测试过程</vt:lpstr>
      <vt:lpstr>测试过程</vt:lpstr>
      <vt:lpstr>测试过程</vt:lpstr>
      <vt:lpstr>测试报告</vt:lpstr>
      <vt:lpstr>扇贝单词报告</vt:lpstr>
      <vt:lpstr>扇贝单词报告</vt:lpstr>
      <vt:lpstr>扇贝单词报告</vt:lpstr>
      <vt:lpstr>扇贝单词报告</vt:lpstr>
      <vt:lpstr>扇贝单词报告</vt:lpstr>
      <vt:lpstr>百词斩报告</vt:lpstr>
      <vt:lpstr>百词斩报告</vt:lpstr>
      <vt:lpstr>百词斩报告</vt:lpstr>
      <vt:lpstr>百词斩报告</vt:lpstr>
      <vt:lpstr>百词斩报告</vt:lpstr>
      <vt:lpstr>扇贝单词定量测评结论</vt:lpstr>
      <vt:lpstr>百词斩定量测评结论</vt:lpstr>
      <vt:lpstr>定性评论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高级任务</dc:title>
  <dc:creator>Star Fang</dc:creator>
  <cp:lastModifiedBy>Star Fang</cp:lastModifiedBy>
  <cp:revision>6</cp:revision>
  <dcterms:created xsi:type="dcterms:W3CDTF">2018-04-25T01:55:02Z</dcterms:created>
  <dcterms:modified xsi:type="dcterms:W3CDTF">2018-04-25T02:27:00Z</dcterms:modified>
</cp:coreProperties>
</file>