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278" r:id="rId4"/>
    <p:sldId id="261" r:id="rId5"/>
    <p:sldId id="269" r:id="rId6"/>
    <p:sldId id="280" r:id="rId7"/>
    <p:sldId id="273" r:id="rId8"/>
    <p:sldId id="279" r:id="rId9"/>
    <p:sldId id="281" r:id="rId10"/>
    <p:sldId id="282" r:id="rId11"/>
    <p:sldId id="267" r:id="rId12"/>
    <p:sldId id="274" r:id="rId13"/>
    <p:sldId id="275" r:id="rId14"/>
    <p:sldId id="276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5CC87-16D0-1F4E-81A4-5F31B135F30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6E050-9767-104D-9E83-01570520E021}">
      <dgm:prSet phldrT="[Text]"/>
      <dgm:spPr/>
      <dgm:t>
        <a:bodyPr/>
        <a:lstStyle/>
        <a:p>
          <a:r>
            <a:rPr lang="en-US" dirty="0" smtClean="0"/>
            <a:t>Do MPOs focus more on mobility than accessibility?</a:t>
          </a:r>
          <a:endParaRPr lang="en-US" dirty="0"/>
        </a:p>
      </dgm:t>
    </dgm:pt>
    <dgm:pt modelId="{9E07682D-D970-4544-870D-5313FB3D0136}" type="parTrans" cxnId="{BBF6B1DF-FF9F-D24B-BE23-CAD45F096924}">
      <dgm:prSet/>
      <dgm:spPr/>
      <dgm:t>
        <a:bodyPr/>
        <a:lstStyle/>
        <a:p>
          <a:endParaRPr lang="en-US"/>
        </a:p>
      </dgm:t>
    </dgm:pt>
    <dgm:pt modelId="{A9CC7D4D-8D4F-7C42-865C-9C2B99F625F0}" type="sibTrans" cxnId="{BBF6B1DF-FF9F-D24B-BE23-CAD45F096924}">
      <dgm:prSet/>
      <dgm:spPr/>
      <dgm:t>
        <a:bodyPr/>
        <a:lstStyle/>
        <a:p>
          <a:endParaRPr lang="en-US"/>
        </a:p>
      </dgm:t>
    </dgm:pt>
    <dgm:pt modelId="{EAE9B94F-4D07-9246-B707-867E05DE7B8B}">
      <dgm:prSet phldrT="[Text]"/>
      <dgm:spPr/>
      <dgm:t>
        <a:bodyPr/>
        <a:lstStyle/>
        <a:p>
          <a:r>
            <a:rPr lang="en-US" dirty="0" smtClean="0"/>
            <a:t>What are the characteristics of accessibility vs. mobility oriented regions?</a:t>
          </a:r>
          <a:endParaRPr lang="en-US" dirty="0"/>
        </a:p>
      </dgm:t>
    </dgm:pt>
    <dgm:pt modelId="{BC66191A-5C36-0646-9019-C3C6F97A9883}" type="parTrans" cxnId="{BF2B21ED-DFCB-4A4D-AF6C-1B919E64DFE9}">
      <dgm:prSet/>
      <dgm:spPr/>
      <dgm:t>
        <a:bodyPr/>
        <a:lstStyle/>
        <a:p>
          <a:endParaRPr lang="en-US"/>
        </a:p>
      </dgm:t>
    </dgm:pt>
    <dgm:pt modelId="{4C4C0873-5A3A-7142-AE08-167E6EFE9F3C}" type="sibTrans" cxnId="{BF2B21ED-DFCB-4A4D-AF6C-1B919E64DFE9}">
      <dgm:prSet/>
      <dgm:spPr/>
      <dgm:t>
        <a:bodyPr/>
        <a:lstStyle/>
        <a:p>
          <a:endParaRPr lang="en-US"/>
        </a:p>
      </dgm:t>
    </dgm:pt>
    <dgm:pt modelId="{1078AE55-ED6A-C84C-9CBD-462BACB39F2B}">
      <dgm:prSet phldrT="[Text]"/>
      <dgm:spPr/>
      <dgm:t>
        <a:bodyPr/>
        <a:lstStyle/>
        <a:p>
          <a:r>
            <a:rPr lang="en-US" dirty="0" smtClean="0"/>
            <a:t>What are the obstacles to a wider adoption of the accessibility paradigm? </a:t>
          </a:r>
          <a:endParaRPr lang="en-US" dirty="0"/>
        </a:p>
      </dgm:t>
    </dgm:pt>
    <dgm:pt modelId="{D60FEC27-200F-864B-9275-495F5A5AC554}" type="parTrans" cxnId="{3CF9F06A-457A-7F4B-AD78-38675682D71E}">
      <dgm:prSet/>
      <dgm:spPr/>
      <dgm:t>
        <a:bodyPr/>
        <a:lstStyle/>
        <a:p>
          <a:endParaRPr lang="en-US"/>
        </a:p>
      </dgm:t>
    </dgm:pt>
    <dgm:pt modelId="{40937EF8-C83C-BF42-958A-A09EBEDD6C3C}" type="sibTrans" cxnId="{3CF9F06A-457A-7F4B-AD78-38675682D71E}">
      <dgm:prSet/>
      <dgm:spPr/>
      <dgm:t>
        <a:bodyPr/>
        <a:lstStyle/>
        <a:p>
          <a:endParaRPr lang="en-US"/>
        </a:p>
      </dgm:t>
    </dgm:pt>
    <dgm:pt modelId="{5E194EF6-7876-2D48-873A-9CDBE219EDD1}" type="pres">
      <dgm:prSet presAssocID="{89F5CC87-16D0-1F4E-81A4-5F31B135F303}" presName="outerComposite" presStyleCnt="0">
        <dgm:presLayoutVars>
          <dgm:chMax val="5"/>
          <dgm:dir/>
          <dgm:resizeHandles val="exact"/>
        </dgm:presLayoutVars>
      </dgm:prSet>
      <dgm:spPr/>
    </dgm:pt>
    <dgm:pt modelId="{98E80E03-CE00-2C4A-98D2-E7CEF9C3E703}" type="pres">
      <dgm:prSet presAssocID="{89F5CC87-16D0-1F4E-81A4-5F31B135F303}" presName="dummyMaxCanvas" presStyleCnt="0">
        <dgm:presLayoutVars/>
      </dgm:prSet>
      <dgm:spPr/>
    </dgm:pt>
    <dgm:pt modelId="{C39FB6AB-ADEB-7D4B-A5C5-A411D7EBAA9D}" type="pres">
      <dgm:prSet presAssocID="{89F5CC87-16D0-1F4E-81A4-5F31B135F303}" presName="ThreeNodes_1" presStyleLbl="node1" presStyleIdx="0" presStyleCnt="3">
        <dgm:presLayoutVars>
          <dgm:bulletEnabled val="1"/>
        </dgm:presLayoutVars>
      </dgm:prSet>
      <dgm:spPr/>
    </dgm:pt>
    <dgm:pt modelId="{C17C988D-D2CF-4C4B-BD7D-988C6C733025}" type="pres">
      <dgm:prSet presAssocID="{89F5CC87-16D0-1F4E-81A4-5F31B135F3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3CB3-6394-C94E-9B37-15FB25F66EF7}" type="pres">
      <dgm:prSet presAssocID="{89F5CC87-16D0-1F4E-81A4-5F31B135F3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9BB18-9FA0-FD47-B219-FFF703E1A221}" type="pres">
      <dgm:prSet presAssocID="{89F5CC87-16D0-1F4E-81A4-5F31B135F303}" presName="ThreeConn_1-2" presStyleLbl="fgAccFollowNode1" presStyleIdx="0" presStyleCnt="2">
        <dgm:presLayoutVars>
          <dgm:bulletEnabled val="1"/>
        </dgm:presLayoutVars>
      </dgm:prSet>
      <dgm:spPr/>
    </dgm:pt>
    <dgm:pt modelId="{9DFDD189-0BF2-EE43-BD40-15F6AA4AA5F9}" type="pres">
      <dgm:prSet presAssocID="{89F5CC87-16D0-1F4E-81A4-5F31B135F303}" presName="ThreeConn_2-3" presStyleLbl="fgAccFollowNode1" presStyleIdx="1" presStyleCnt="2">
        <dgm:presLayoutVars>
          <dgm:bulletEnabled val="1"/>
        </dgm:presLayoutVars>
      </dgm:prSet>
      <dgm:spPr/>
    </dgm:pt>
    <dgm:pt modelId="{0BBC243A-6D32-BB42-BFA0-F68B9FC23EAF}" type="pres">
      <dgm:prSet presAssocID="{89F5CC87-16D0-1F4E-81A4-5F31B135F303}" presName="ThreeNodes_1_text" presStyleLbl="node1" presStyleIdx="2" presStyleCnt="3">
        <dgm:presLayoutVars>
          <dgm:bulletEnabled val="1"/>
        </dgm:presLayoutVars>
      </dgm:prSet>
      <dgm:spPr/>
    </dgm:pt>
    <dgm:pt modelId="{AF6D637F-35B1-6941-B050-711FD87B6F00}" type="pres">
      <dgm:prSet presAssocID="{89F5CC87-16D0-1F4E-81A4-5F31B135F3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73079-F40B-8449-B57B-B86580D20510}" type="pres">
      <dgm:prSet presAssocID="{89F5CC87-16D0-1F4E-81A4-5F31B135F3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FBEEE-9895-E240-84AA-258823EE39FF}" type="presOf" srcId="{89F5CC87-16D0-1F4E-81A4-5F31B135F303}" destId="{5E194EF6-7876-2D48-873A-9CDBE219EDD1}" srcOrd="0" destOrd="0" presId="urn:microsoft.com/office/officeart/2005/8/layout/vProcess5"/>
    <dgm:cxn modelId="{1BF91BBD-16F3-F244-A0D4-78214D4AF43F}" type="presOf" srcId="{4C4C0873-5A3A-7142-AE08-167E6EFE9F3C}" destId="{9DFDD189-0BF2-EE43-BD40-15F6AA4AA5F9}" srcOrd="0" destOrd="0" presId="urn:microsoft.com/office/officeart/2005/8/layout/vProcess5"/>
    <dgm:cxn modelId="{BBF6B1DF-FF9F-D24B-BE23-CAD45F096924}" srcId="{89F5CC87-16D0-1F4E-81A4-5F31B135F303}" destId="{1716E050-9767-104D-9E83-01570520E021}" srcOrd="0" destOrd="0" parTransId="{9E07682D-D970-4544-870D-5313FB3D0136}" sibTransId="{A9CC7D4D-8D4F-7C42-865C-9C2B99F625F0}"/>
    <dgm:cxn modelId="{BF2B21ED-DFCB-4A4D-AF6C-1B919E64DFE9}" srcId="{89F5CC87-16D0-1F4E-81A4-5F31B135F303}" destId="{EAE9B94F-4D07-9246-B707-867E05DE7B8B}" srcOrd="1" destOrd="0" parTransId="{BC66191A-5C36-0646-9019-C3C6F97A9883}" sibTransId="{4C4C0873-5A3A-7142-AE08-167E6EFE9F3C}"/>
    <dgm:cxn modelId="{3CF9F06A-457A-7F4B-AD78-38675682D71E}" srcId="{89F5CC87-16D0-1F4E-81A4-5F31B135F303}" destId="{1078AE55-ED6A-C84C-9CBD-462BACB39F2B}" srcOrd="2" destOrd="0" parTransId="{D60FEC27-200F-864B-9275-495F5A5AC554}" sibTransId="{40937EF8-C83C-BF42-958A-A09EBEDD6C3C}"/>
    <dgm:cxn modelId="{2EF43D16-9201-2E4D-84C9-249B5E277880}" type="presOf" srcId="{EAE9B94F-4D07-9246-B707-867E05DE7B8B}" destId="{AF6D637F-35B1-6941-B050-711FD87B6F00}" srcOrd="1" destOrd="0" presId="urn:microsoft.com/office/officeart/2005/8/layout/vProcess5"/>
    <dgm:cxn modelId="{916EEF6B-01E4-DC47-8F41-E7B7D636081C}" type="presOf" srcId="{A9CC7D4D-8D4F-7C42-865C-9C2B99F625F0}" destId="{E549BB18-9FA0-FD47-B219-FFF703E1A221}" srcOrd="0" destOrd="0" presId="urn:microsoft.com/office/officeart/2005/8/layout/vProcess5"/>
    <dgm:cxn modelId="{80C45778-40A8-4643-AD1B-ECA842457589}" type="presOf" srcId="{1078AE55-ED6A-C84C-9CBD-462BACB39F2B}" destId="{3CBF3CB3-6394-C94E-9B37-15FB25F66EF7}" srcOrd="0" destOrd="0" presId="urn:microsoft.com/office/officeart/2005/8/layout/vProcess5"/>
    <dgm:cxn modelId="{FE30D790-11CD-8B49-8720-4C37AD7239E0}" type="presOf" srcId="{1716E050-9767-104D-9E83-01570520E021}" destId="{C39FB6AB-ADEB-7D4B-A5C5-A411D7EBAA9D}" srcOrd="0" destOrd="0" presId="urn:microsoft.com/office/officeart/2005/8/layout/vProcess5"/>
    <dgm:cxn modelId="{DC40EB21-1F5A-3040-BD04-F2582444D6DF}" type="presOf" srcId="{1716E050-9767-104D-9E83-01570520E021}" destId="{0BBC243A-6D32-BB42-BFA0-F68B9FC23EAF}" srcOrd="1" destOrd="0" presId="urn:microsoft.com/office/officeart/2005/8/layout/vProcess5"/>
    <dgm:cxn modelId="{699CFAFF-FF9A-C742-9D07-26F3A28A60E6}" type="presOf" srcId="{EAE9B94F-4D07-9246-B707-867E05DE7B8B}" destId="{C17C988D-D2CF-4C4B-BD7D-988C6C733025}" srcOrd="0" destOrd="0" presId="urn:microsoft.com/office/officeart/2005/8/layout/vProcess5"/>
    <dgm:cxn modelId="{28653CDA-4564-1C44-BE05-ABDC0481685C}" type="presOf" srcId="{1078AE55-ED6A-C84C-9CBD-462BACB39F2B}" destId="{CE973079-F40B-8449-B57B-B86580D20510}" srcOrd="1" destOrd="0" presId="urn:microsoft.com/office/officeart/2005/8/layout/vProcess5"/>
    <dgm:cxn modelId="{A11EE076-E5D9-6142-B342-F4B75A9DBE3E}" type="presParOf" srcId="{5E194EF6-7876-2D48-873A-9CDBE219EDD1}" destId="{98E80E03-CE00-2C4A-98D2-E7CEF9C3E703}" srcOrd="0" destOrd="0" presId="urn:microsoft.com/office/officeart/2005/8/layout/vProcess5"/>
    <dgm:cxn modelId="{97D39732-86D0-B34E-8CA1-A62A6E4FA82D}" type="presParOf" srcId="{5E194EF6-7876-2D48-873A-9CDBE219EDD1}" destId="{C39FB6AB-ADEB-7D4B-A5C5-A411D7EBAA9D}" srcOrd="1" destOrd="0" presId="urn:microsoft.com/office/officeart/2005/8/layout/vProcess5"/>
    <dgm:cxn modelId="{26087460-9DC7-1C4D-8A3D-D8ADE70A9706}" type="presParOf" srcId="{5E194EF6-7876-2D48-873A-9CDBE219EDD1}" destId="{C17C988D-D2CF-4C4B-BD7D-988C6C733025}" srcOrd="2" destOrd="0" presId="urn:microsoft.com/office/officeart/2005/8/layout/vProcess5"/>
    <dgm:cxn modelId="{42FFDBBB-325B-5649-B483-8F347191E4A4}" type="presParOf" srcId="{5E194EF6-7876-2D48-873A-9CDBE219EDD1}" destId="{3CBF3CB3-6394-C94E-9B37-15FB25F66EF7}" srcOrd="3" destOrd="0" presId="urn:microsoft.com/office/officeart/2005/8/layout/vProcess5"/>
    <dgm:cxn modelId="{5C6F9EC1-512B-6146-830F-9B9699A72E80}" type="presParOf" srcId="{5E194EF6-7876-2D48-873A-9CDBE219EDD1}" destId="{E549BB18-9FA0-FD47-B219-FFF703E1A221}" srcOrd="4" destOrd="0" presId="urn:microsoft.com/office/officeart/2005/8/layout/vProcess5"/>
    <dgm:cxn modelId="{A6C8A35B-130A-7249-89C2-7CAB08E606A3}" type="presParOf" srcId="{5E194EF6-7876-2D48-873A-9CDBE219EDD1}" destId="{9DFDD189-0BF2-EE43-BD40-15F6AA4AA5F9}" srcOrd="5" destOrd="0" presId="urn:microsoft.com/office/officeart/2005/8/layout/vProcess5"/>
    <dgm:cxn modelId="{C39182E5-F3D8-3A4A-B0CD-27395D0A905C}" type="presParOf" srcId="{5E194EF6-7876-2D48-873A-9CDBE219EDD1}" destId="{0BBC243A-6D32-BB42-BFA0-F68B9FC23EAF}" srcOrd="6" destOrd="0" presId="urn:microsoft.com/office/officeart/2005/8/layout/vProcess5"/>
    <dgm:cxn modelId="{15EF7949-D8F6-B24F-85D0-9ABDA015B8D9}" type="presParOf" srcId="{5E194EF6-7876-2D48-873A-9CDBE219EDD1}" destId="{AF6D637F-35B1-6941-B050-711FD87B6F00}" srcOrd="7" destOrd="0" presId="urn:microsoft.com/office/officeart/2005/8/layout/vProcess5"/>
    <dgm:cxn modelId="{6014B16E-FE40-0243-AAA7-8CECB96852BD}" type="presParOf" srcId="{5E194EF6-7876-2D48-873A-9CDBE219EDD1}" destId="{CE973079-F40B-8449-B57B-B86580D205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FB6AB-ADEB-7D4B-A5C5-A411D7EBAA9D}">
      <dsp:nvSpPr>
        <dsp:cNvPr id="0" name=""/>
        <dsp:cNvSpPr/>
      </dsp:nvSpPr>
      <dsp:spPr>
        <a:xfrm>
          <a:off x="0" y="0"/>
          <a:ext cx="6477000" cy="1312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 MPOs focus more on mobility than accessibility?</a:t>
          </a:r>
          <a:endParaRPr lang="en-US" sz="2500" kern="1200" dirty="0"/>
        </a:p>
      </dsp:txBody>
      <dsp:txXfrm>
        <a:off x="38429" y="38429"/>
        <a:ext cx="5061175" cy="1235210"/>
      </dsp:txXfrm>
    </dsp:sp>
    <dsp:sp modelId="{C17C988D-D2CF-4C4B-BD7D-988C6C733025}">
      <dsp:nvSpPr>
        <dsp:cNvPr id="0" name=""/>
        <dsp:cNvSpPr/>
      </dsp:nvSpPr>
      <dsp:spPr>
        <a:xfrm>
          <a:off x="571499" y="1530747"/>
          <a:ext cx="6477000" cy="1312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What are the characteristics of accessibility vs. mobility oriented regions?</a:t>
          </a:r>
          <a:endParaRPr lang="en-US" sz="2500" kern="1200" dirty="0"/>
        </a:p>
      </dsp:txBody>
      <dsp:txXfrm>
        <a:off x="609928" y="1569176"/>
        <a:ext cx="4975797" cy="1235210"/>
      </dsp:txXfrm>
    </dsp:sp>
    <dsp:sp modelId="{3CBF3CB3-6394-C94E-9B37-15FB25F66EF7}">
      <dsp:nvSpPr>
        <dsp:cNvPr id="0" name=""/>
        <dsp:cNvSpPr/>
      </dsp:nvSpPr>
      <dsp:spPr>
        <a:xfrm>
          <a:off x="1142999" y="3061494"/>
          <a:ext cx="6477000" cy="1312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What are the obstacles to a wider adoption of the accessibility paradigm? </a:t>
          </a:r>
          <a:endParaRPr lang="en-US" sz="2500" kern="1200" dirty="0"/>
        </a:p>
      </dsp:txBody>
      <dsp:txXfrm>
        <a:off x="1181428" y="3099923"/>
        <a:ext cx="4975797" cy="1235210"/>
      </dsp:txXfrm>
    </dsp:sp>
    <dsp:sp modelId="{E549BB18-9FA0-FD47-B219-FFF703E1A221}">
      <dsp:nvSpPr>
        <dsp:cNvPr id="0" name=""/>
        <dsp:cNvSpPr/>
      </dsp:nvSpPr>
      <dsp:spPr>
        <a:xfrm>
          <a:off x="5624155" y="994985"/>
          <a:ext cx="852844" cy="852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816045" y="994985"/>
        <a:ext cx="469064" cy="641765"/>
      </dsp:txXfrm>
    </dsp:sp>
    <dsp:sp modelId="{9DFDD189-0BF2-EE43-BD40-15F6AA4AA5F9}">
      <dsp:nvSpPr>
        <dsp:cNvPr id="0" name=""/>
        <dsp:cNvSpPr/>
      </dsp:nvSpPr>
      <dsp:spPr>
        <a:xfrm>
          <a:off x="6195655" y="2516985"/>
          <a:ext cx="852844" cy="852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87545" y="2516985"/>
        <a:ext cx="469064" cy="641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C5A441-1BCC-4B91-B4C3-C7B34287D86B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5D7103-CB3D-4598-8AC7-04BD0128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9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B9F1042-CCF3-4D0E-97D5-838205AF5DDF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21B7C68-4124-49EB-BE50-2D9BAE01D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MPOs focus on more on mobility than accessibility?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What are the characteristics of mobility vs. accessibility focused regions?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the obstacles to a wider adoption of the accessibility paradigm?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7C68-4124-49EB-BE50-2D9BAE01D4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0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currently 409 MPOs in the U.S.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7C68-4124-49EB-BE50-2D9BAE01D4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9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Almost</a:t>
            </a:r>
            <a:r>
              <a:rPr lang="en-US" baseline="0" dirty="0" smtClean="0"/>
              <a:t> none of the MPOs in our sample define accessibility. Just about 15% have an explicit definition. 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Federal planning guidelines discourage the adoption of an accessibility orientation in RTPs. </a:t>
            </a:r>
            <a:endParaRPr lang="en-US" b="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“Accessibility and mobility” formulation in MAP-21/SAFETEA-LU conflates terms; neither term is explicitly defined in guidelines.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Fully 1/3 of all plans analyzed </a:t>
            </a:r>
            <a:r>
              <a:rPr lang="en-US" dirty="0" smtClean="0"/>
              <a:t>use </a:t>
            </a:r>
            <a:r>
              <a:rPr lang="en-US" b="0" dirty="0" smtClean="0"/>
              <a:t>the phrase “accessibility &amp; mobility” </a:t>
            </a:r>
            <a:r>
              <a:rPr lang="en-US" dirty="0" smtClean="0"/>
              <a:t>exclusively</a:t>
            </a:r>
            <a:r>
              <a:rPr lang="en-US" b="0" dirty="0" smtClean="0"/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smtClean="0"/>
              <a:t>Very</a:t>
            </a:r>
            <a:r>
              <a:rPr lang="en-US" b="0" baseline="0" smtClean="0"/>
              <a:t> few plans use accessibility-related performance measures. </a:t>
            </a:r>
            <a:endParaRPr lang="en-US" b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Congestio</a:t>
            </a:r>
            <a:r>
              <a:rPr lang="en-US" baseline="0" dirty="0" smtClean="0"/>
              <a:t>n reduction is still the main goal and project selection </a:t>
            </a:r>
            <a:r>
              <a:rPr lang="en-US" baseline="0" dirty="0" err="1" smtClean="0"/>
              <a:t>crieterium</a:t>
            </a:r>
            <a:r>
              <a:rPr lang="en-US" baseline="0" dirty="0" smtClean="0"/>
              <a:t> used.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Financial incentives for highway projects encourage mobility orientation in RTPs. </a:t>
            </a:r>
            <a:r>
              <a:rPr lang="en-US" b="0" dirty="0" smtClean="0"/>
              <a:t>Aligning funding with accessibility goals and metrics would allow MPOs to shift focus beyond roadway</a:t>
            </a:r>
            <a:r>
              <a:rPr lang="en-US" b="0" baseline="0" dirty="0" smtClean="0"/>
              <a:t> </a:t>
            </a:r>
            <a:r>
              <a:rPr lang="en-US" b="0" dirty="0" smtClean="0"/>
              <a:t>expansion.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7C68-4124-49EB-BE50-2D9BAE01D4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MPO planning capacity matters: </a:t>
            </a:r>
            <a:r>
              <a:rPr lang="en-US" b="0" dirty="0" smtClean="0"/>
              <a:t>Bigger MPOs with higher-income populations have the highest accessibility index scores.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Cost of driving matters: </a:t>
            </a:r>
            <a:r>
              <a:rPr lang="en-US" b="0" dirty="0" smtClean="0"/>
              <a:t>Regions where fuel is expensive have higher accessibility index scores.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 support matters: </a:t>
            </a:r>
            <a:r>
              <a:rPr lang="en-US" b="0" dirty="0" smtClean="0"/>
              <a:t>Smaller regions with relatively more transit and cheaper gas have lower accessibility index scores.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7C68-4124-49EB-BE50-2D9BAE01D4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2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Higher scores in West attributed to generally more attention to transit. Generally more often listed as a goal to provide more modes and more likely to connect key origins and destinations.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7C68-4124-49EB-BE50-2D9BAE01D4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0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of the difference in scores attributed to higher propensity for bigger MPOs in sample to use wider variety of performance measures, often more accessibility oriented.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7C68-4124-49EB-BE50-2D9BAE01D45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5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507341-83BA-4E89-8315-AC15F02168ED}" type="datetimeFigureOut">
              <a:rPr lang="en-US" smtClean="0"/>
              <a:t>10/22/15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45C8EE7-70A5-4BF2-9FE9-DA0CE2C35F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Accessibility planning in America: Are we There yet?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Proffitt</a:t>
            </a:r>
            <a:r>
              <a:rPr lang="en-US" baseline="30000" dirty="0" smtClean="0"/>
              <a:t>1</a:t>
            </a:r>
            <a:r>
              <a:rPr lang="en-US" dirty="0" smtClean="0"/>
              <a:t>, Keith Bartholomew</a:t>
            </a:r>
            <a:r>
              <a:rPr lang="en-US" baseline="30000" dirty="0"/>
              <a:t>1</a:t>
            </a:r>
            <a:r>
              <a:rPr lang="en-US" dirty="0" smtClean="0"/>
              <a:t>, Reid Ewing</a:t>
            </a:r>
            <a:r>
              <a:rPr lang="en-US" baseline="30000" dirty="0"/>
              <a:t>1</a:t>
            </a:r>
            <a:r>
              <a:rPr lang="en-US" dirty="0" smtClean="0"/>
              <a:t>, Harvey Miller</a:t>
            </a:r>
            <a:r>
              <a:rPr lang="en-US" baseline="30000" dirty="0" smtClean="0"/>
              <a:t>2</a:t>
            </a:r>
          </a:p>
          <a:p>
            <a:pPr>
              <a:lnSpc>
                <a:spcPct val="60000"/>
              </a:lnSpc>
              <a:spcBef>
                <a:spcPts val="1200"/>
              </a:spcBef>
            </a:pPr>
            <a:r>
              <a:rPr lang="en-US" sz="1400" baseline="30000" dirty="0"/>
              <a:t>1</a:t>
            </a:r>
            <a:r>
              <a:rPr lang="en-US" sz="1400" dirty="0" smtClean="0"/>
              <a:t>University of Utah</a:t>
            </a:r>
          </a:p>
          <a:p>
            <a:pPr>
              <a:lnSpc>
                <a:spcPct val="60000"/>
              </a:lnSpc>
            </a:pPr>
            <a:r>
              <a:rPr lang="en-US" sz="1400" baseline="30000" dirty="0" smtClean="0"/>
              <a:t>2</a:t>
            </a:r>
            <a:r>
              <a:rPr lang="en-US" sz="1400" dirty="0" smtClean="0"/>
              <a:t>The Ohio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5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efine accessibility in federal planning guidelines</a:t>
            </a:r>
            <a:r>
              <a:rPr lang="en-US" b="0" dirty="0" smtClean="0"/>
              <a:t>: Successor to MAP-21 should present accessibility as a higher-order concept comprised of mobility and proximity.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Improve MPO planning capacity: </a:t>
            </a:r>
            <a:r>
              <a:rPr lang="en-US" b="0" dirty="0" smtClean="0"/>
              <a:t>Smaller MPOs in particular need assistance compiling data and calculating accessibility metrics.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Mandate accessibility metrics: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dirty="0" smtClean="0"/>
              <a:t>Could give MPOs more influence over local land-use decisions even without additional legal authority.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Increases transparency of motivations for local land-use decisions.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4008438" cy="3096841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DAVID PROFFITT</a:t>
            </a:r>
          </a:p>
          <a:p>
            <a:r>
              <a:rPr lang="en-US" b="0" dirty="0" smtClean="0"/>
              <a:t>Department </a:t>
            </a:r>
            <a:r>
              <a:rPr lang="en-US" b="0" dirty="0"/>
              <a:t>of City + Metropolitan Planning, </a:t>
            </a:r>
            <a:br>
              <a:rPr lang="en-US" b="0" dirty="0"/>
            </a:br>
            <a:r>
              <a:rPr lang="en-US" b="0" dirty="0"/>
              <a:t>University of Utah</a:t>
            </a:r>
          </a:p>
          <a:p>
            <a:r>
              <a:rPr lang="en-US" b="0" dirty="0"/>
              <a:t>david.proffitt</a:t>
            </a:r>
            <a:br>
              <a:rPr lang="en-US" b="0" dirty="0"/>
            </a:br>
            <a:r>
              <a:rPr lang="en-US" b="0" dirty="0"/>
              <a:t>@</a:t>
            </a:r>
            <a:r>
              <a:rPr lang="en-US" b="0" dirty="0" smtClean="0"/>
              <a:t>utah.edu</a:t>
            </a:r>
          </a:p>
          <a:p>
            <a:endParaRPr lang="en-US" b="0" dirty="0" smtClean="0"/>
          </a:p>
          <a:p>
            <a:r>
              <a:rPr lang="en-US" b="0" u="sng" dirty="0" smtClean="0"/>
              <a:t>Acknowledgements</a:t>
            </a:r>
            <a:r>
              <a:rPr lang="en-US" b="0" dirty="0" smtClean="0"/>
              <a:t>:</a:t>
            </a:r>
            <a:endParaRPr lang="en-US" b="0" dirty="0"/>
          </a:p>
          <a:p>
            <a:r>
              <a:rPr lang="en-US" b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in this paper is based on research supported by National Science Foundation under grant no. </a:t>
            </a:r>
            <a:r>
              <a:rPr lang="en-US" b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BCS-1224102.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8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Index Scores</a:t>
            </a:r>
            <a:endParaRPr lang="en-US" dirty="0"/>
          </a:p>
        </p:txBody>
      </p:sp>
      <p:pic>
        <p:nvPicPr>
          <p:cNvPr id="4" name="Content Placeholder 3" descr="ScoresbyRegion_boxpl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0" b="5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621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Index Scores</a:t>
            </a:r>
            <a:endParaRPr lang="en-US" dirty="0"/>
          </a:p>
        </p:txBody>
      </p:sp>
      <p:pic>
        <p:nvPicPr>
          <p:cNvPr id="4" name="Content Placeholder 3" descr="ScoresbySize_boxpl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0" b="5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421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923256"/>
            <a:ext cx="5111750" cy="3833812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4805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Travel is a “derived demand”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Accessibility is the end goal of the transportation system – mobility only one means to this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Delinking transportation planning from planning for vehicles: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Environmental 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 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Financial advantages (at least savings on urban highways)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vs. mobility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57912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Adapted from Levine, </a:t>
            </a:r>
            <a:r>
              <a:rPr lang="en-US" sz="1200" dirty="0" err="1" smtClean="0"/>
              <a:t>Grengs</a:t>
            </a:r>
            <a:r>
              <a:rPr lang="en-US" sz="1200" dirty="0" smtClean="0"/>
              <a:t>, </a:t>
            </a:r>
            <a:r>
              <a:rPr lang="en-US" sz="1200" dirty="0" err="1" smtClean="0"/>
              <a:t>Shen</a:t>
            </a:r>
            <a:r>
              <a:rPr lang="en-US" sz="1200" dirty="0" smtClean="0"/>
              <a:t> &amp; </a:t>
            </a:r>
            <a:r>
              <a:rPr lang="en-US" sz="1200" dirty="0" err="1" smtClean="0"/>
              <a:t>Shen</a:t>
            </a:r>
            <a:r>
              <a:rPr lang="en-US" sz="1200" dirty="0" smtClean="0"/>
              <a:t> (2012)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073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ccessibility components_revise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" r="721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dirty="0" smtClean="0">
                <a:solidFill>
                  <a:schemeClr val="tx2"/>
                </a:solidFill>
              </a:rPr>
              <a:t>Terms often conflated </a:t>
            </a:r>
            <a:r>
              <a:rPr lang="en-US" sz="1100" dirty="0">
                <a:solidFill>
                  <a:schemeClr val="tx2"/>
                </a:solidFill>
              </a:rPr>
              <a:t>in </a:t>
            </a:r>
            <a:r>
              <a:rPr lang="en-US" sz="1100" dirty="0" smtClean="0">
                <a:solidFill>
                  <a:schemeClr val="tx2"/>
                </a:solidFill>
              </a:rPr>
              <a:t>practice:</a:t>
            </a:r>
            <a:endParaRPr lang="en-US" sz="11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100" dirty="0" smtClean="0">
                <a:solidFill>
                  <a:schemeClr val="tx2"/>
                </a:solidFill>
              </a:rPr>
              <a:t>Mobility</a:t>
            </a:r>
            <a:r>
              <a:rPr lang="en-US" sz="1100" dirty="0">
                <a:solidFill>
                  <a:schemeClr val="tx2"/>
                </a:solidFill>
              </a:rPr>
              <a:t>:</a:t>
            </a:r>
            <a:r>
              <a:rPr lang="en-US" sz="1100" dirty="0"/>
              <a:t> individuals’ ability to travel farther and faster</a:t>
            </a:r>
          </a:p>
          <a:p>
            <a:pPr marL="285750" lvl="0" indent="-285750">
              <a:lnSpc>
                <a:spcPct val="110000"/>
              </a:lnSpc>
              <a:buFont typeface="Arial"/>
              <a:buChar char="•"/>
            </a:pPr>
            <a:r>
              <a:rPr lang="en-US" sz="1100" dirty="0">
                <a:solidFill>
                  <a:srgbClr val="D1282E"/>
                </a:solidFill>
              </a:rPr>
              <a:t>Accessibility:</a:t>
            </a:r>
            <a:r>
              <a:rPr lang="en-US" sz="1100" dirty="0">
                <a:solidFill>
                  <a:srgbClr val="000000"/>
                </a:solidFill>
              </a:rPr>
              <a:t> individuals’ ability to reach places where they can meet daily needs</a:t>
            </a:r>
          </a:p>
          <a:p>
            <a:pPr>
              <a:lnSpc>
                <a:spcPct val="110000"/>
              </a:lnSpc>
            </a:pPr>
            <a:endParaRPr lang="en-US" sz="1100" dirty="0"/>
          </a:p>
          <a:p>
            <a:r>
              <a:rPr lang="en-US" sz="1100" dirty="0"/>
              <a:t>“[A]</a:t>
            </a:r>
            <a:r>
              <a:rPr lang="en-US" sz="1100" dirty="0" err="1"/>
              <a:t>ccessibility</a:t>
            </a:r>
            <a:r>
              <a:rPr lang="en-US" sz="1100" dirty="0"/>
              <a:t> in the U.S. is largely mobility dependent, and mobility in the U.S. is largely car-dependent” (Handy, 2005). </a:t>
            </a:r>
          </a:p>
          <a:p>
            <a:r>
              <a:rPr lang="en-US" sz="1100" dirty="0"/>
              <a:t>“[L]</a:t>
            </a:r>
            <a:r>
              <a:rPr lang="en-US" sz="1100" dirty="0" err="1"/>
              <a:t>ittle</a:t>
            </a:r>
            <a:r>
              <a:rPr lang="en-US" sz="1100" dirty="0"/>
              <a:t> integration between transport and land use planning is to be seen in practice” (</a:t>
            </a:r>
            <a:r>
              <a:rPr lang="en-US" sz="1100" dirty="0" err="1"/>
              <a:t>Bertolini</a:t>
            </a:r>
            <a:r>
              <a:rPr lang="en-US" sz="1100" dirty="0"/>
              <a:t>, Le </a:t>
            </a:r>
            <a:r>
              <a:rPr lang="en-US" sz="1100" dirty="0" err="1"/>
              <a:t>Clerq</a:t>
            </a:r>
            <a:r>
              <a:rPr lang="en-US" sz="1100" dirty="0"/>
              <a:t> &amp; </a:t>
            </a:r>
            <a:r>
              <a:rPr lang="en-US" sz="1100" dirty="0" err="1"/>
              <a:t>Straatmeier</a:t>
            </a:r>
            <a:r>
              <a:rPr lang="en-US" sz="1100" dirty="0"/>
              <a:t>, 2008).</a:t>
            </a:r>
          </a:p>
          <a:p>
            <a:r>
              <a:rPr lang="en-US" sz="1100" dirty="0"/>
              <a:t>“Transportation planning is undergoing its own paradigm shift, and it is changing the way we define transportation problems and how we evaluate transportation system performance” (</a:t>
            </a:r>
            <a:r>
              <a:rPr lang="en-US" sz="1100" dirty="0" err="1"/>
              <a:t>Litman</a:t>
            </a:r>
            <a:r>
              <a:rPr lang="en-US" sz="1100" dirty="0"/>
              <a:t>, 2013).</a:t>
            </a:r>
          </a:p>
          <a:p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 between Research</a:t>
            </a:r>
            <a:r>
              <a:rPr lang="en-US" dirty="0"/>
              <a:t> </a:t>
            </a:r>
            <a:r>
              <a:rPr lang="en-US" dirty="0" smtClean="0"/>
              <a:t>&amp; practice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0198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Adapted from Levine, </a:t>
            </a:r>
            <a:r>
              <a:rPr lang="en-US" sz="1200" dirty="0" err="1" smtClean="0"/>
              <a:t>Grengs</a:t>
            </a:r>
            <a:r>
              <a:rPr lang="en-US" sz="1200" dirty="0" smtClean="0"/>
              <a:t>, </a:t>
            </a:r>
            <a:r>
              <a:rPr lang="en-US" sz="1200" dirty="0" err="1" smtClean="0"/>
              <a:t>Shen</a:t>
            </a:r>
            <a:r>
              <a:rPr lang="en-US" sz="1200" dirty="0" smtClean="0"/>
              <a:t> &amp; </a:t>
            </a:r>
            <a:r>
              <a:rPr lang="en-US" sz="1200" dirty="0" err="1" smtClean="0"/>
              <a:t>Shen</a:t>
            </a:r>
            <a:r>
              <a:rPr lang="en-US" sz="1200" dirty="0" smtClean="0"/>
              <a:t> (2012)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868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goals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4995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353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POs_blu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524000"/>
            <a:ext cx="5111750" cy="337868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Content analysis: </a:t>
            </a:r>
            <a:r>
              <a:rPr lang="en-US" b="0" dirty="0" smtClean="0"/>
              <a:t>Produce accessibility index to assess how accessibility is used in a sample of 42 RTPs.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14 yes/no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Focus on internal consistency of term definition, goals, project-evaluation criteria + performance measures</a:t>
            </a:r>
          </a:p>
          <a:p>
            <a:r>
              <a:rPr lang="en-US" dirty="0" smtClean="0"/>
              <a:t>Regression tree: </a:t>
            </a:r>
            <a:r>
              <a:rPr lang="en-US" b="0" dirty="0" smtClean="0"/>
              <a:t>Accessibility index scores partitioned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MPO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MPO 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Income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VMT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Average fuel price (by metro)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Highway </a:t>
            </a:r>
            <a:r>
              <a:rPr lang="en-US" b="0" dirty="0" smtClean="0"/>
              <a:t>lane </a:t>
            </a:r>
            <a:r>
              <a:rPr lang="en-US" b="0" dirty="0" smtClean="0"/>
              <a:t>miles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Transit route miles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Transit revenue miles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practice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800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42 RTPs analyzed for a nationally representative sample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3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Accessibility Index</a:t>
            </a:r>
            <a:endParaRPr lang="en-US" dirty="0"/>
          </a:p>
        </p:txBody>
      </p:sp>
      <p:pic>
        <p:nvPicPr>
          <p:cNvPr id="4" name="Content Placeholder 3" descr="Index - totals-blu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01" r="-14301"/>
          <a:stretch>
            <a:fillRect/>
          </a:stretch>
        </p:blipFill>
        <p:spPr>
          <a:xfrm>
            <a:off x="-685800" y="1600200"/>
            <a:ext cx="10515600" cy="5071353"/>
          </a:xfrm>
        </p:spPr>
      </p:pic>
    </p:spTree>
    <p:extLst>
      <p:ext uri="{BB962C8B-B14F-4D97-AF65-F5344CB8AC3E}">
        <p14:creationId xmlns:p14="http://schemas.microsoft.com/office/powerpoint/2010/main" val="27451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Barriers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Federal </a:t>
            </a:r>
            <a:r>
              <a:rPr lang="en-US" dirty="0"/>
              <a:t>planning guidelines </a:t>
            </a:r>
            <a:r>
              <a:rPr lang="en-US" dirty="0" smtClean="0"/>
              <a:t>discourage </a:t>
            </a:r>
            <a:r>
              <a:rPr lang="en-US" dirty="0"/>
              <a:t>the adoption of an accessibility orientation in </a:t>
            </a:r>
            <a:r>
              <a:rPr lang="en-US" dirty="0" smtClean="0"/>
              <a:t>RTPs. </a:t>
            </a:r>
            <a:r>
              <a:rPr lang="en-US" b="0" dirty="0" smtClean="0"/>
              <a:t>“</a:t>
            </a:r>
            <a:r>
              <a:rPr lang="en-US" b="0" dirty="0"/>
              <a:t>Accessibility and mobility” formulation </a:t>
            </a:r>
            <a:r>
              <a:rPr lang="en-US" b="0" dirty="0" smtClean="0"/>
              <a:t>in </a:t>
            </a:r>
            <a:r>
              <a:rPr lang="en-US" b="0" dirty="0"/>
              <a:t>MAP-21/SAFETEA-LU </a:t>
            </a:r>
            <a:r>
              <a:rPr lang="en-US" b="0" dirty="0" smtClean="0"/>
              <a:t>conflates </a:t>
            </a:r>
            <a:r>
              <a:rPr lang="en-US" b="0" dirty="0"/>
              <a:t>terms; neither term is explicitly defined in </a:t>
            </a:r>
            <a:r>
              <a:rPr lang="en-US" b="0" dirty="0" smtClean="0"/>
              <a:t>guidelines. </a:t>
            </a:r>
          </a:p>
          <a:p>
            <a:pPr marL="800100" lvl="1" indent="-342900"/>
            <a:r>
              <a:rPr lang="en-US" b="0" dirty="0" smtClean="0"/>
              <a:t>Fully </a:t>
            </a:r>
            <a:r>
              <a:rPr lang="en-US" b="0" dirty="0"/>
              <a:t>1/3 of all plans </a:t>
            </a:r>
            <a:r>
              <a:rPr lang="en-US" b="0" dirty="0" smtClean="0"/>
              <a:t>analyzed </a:t>
            </a:r>
            <a:r>
              <a:rPr lang="en-US" dirty="0" smtClean="0"/>
              <a:t>use </a:t>
            </a:r>
            <a:r>
              <a:rPr lang="en-US" b="0" dirty="0"/>
              <a:t>the </a:t>
            </a:r>
            <a:r>
              <a:rPr lang="en-US" b="0" dirty="0" smtClean="0"/>
              <a:t>phrase “accessibility &amp; mobility” </a:t>
            </a:r>
            <a:r>
              <a:rPr lang="en-US" dirty="0" smtClean="0"/>
              <a:t>exclusively</a:t>
            </a:r>
            <a:r>
              <a:rPr lang="en-US" b="0" dirty="0" smtClean="0"/>
              <a:t>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Financial incentives for highway projects </a:t>
            </a:r>
            <a:r>
              <a:rPr lang="en-US" dirty="0" smtClean="0"/>
              <a:t>encourage mobility orientation </a:t>
            </a:r>
            <a:r>
              <a:rPr lang="en-US" dirty="0" smtClean="0"/>
              <a:t>in RTPs. </a:t>
            </a:r>
            <a:r>
              <a:rPr lang="en-US" b="0" dirty="0" smtClean="0"/>
              <a:t>Aligning funding with accessibility goals and metrics would allow </a:t>
            </a:r>
            <a:r>
              <a:rPr lang="en-US" b="0" dirty="0" smtClean="0"/>
              <a:t>MPOs </a:t>
            </a:r>
            <a:r>
              <a:rPr lang="en-US" b="0" dirty="0" smtClean="0"/>
              <a:t>to shift focus beyond </a:t>
            </a:r>
            <a:r>
              <a:rPr lang="en-US" b="0" dirty="0" smtClean="0"/>
              <a:t>roadway expansion</a:t>
            </a:r>
            <a:r>
              <a:rPr lang="en-US" b="0" dirty="0" smtClean="0"/>
              <a:t>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3074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Index </a:t>
            </a:r>
            <a:r>
              <a:rPr lang="en-US" dirty="0" smtClean="0"/>
              <a:t>Scores by Region</a:t>
            </a:r>
            <a:endParaRPr lang="en-US" dirty="0"/>
          </a:p>
        </p:txBody>
      </p:sp>
      <p:pic>
        <p:nvPicPr>
          <p:cNvPr id="11" name="Content Placeholder 10" descr="MetroScores_dot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0" r="-65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015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accessibility focused MPOs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" b="4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91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MPO planning capacity matters: </a:t>
            </a:r>
            <a:r>
              <a:rPr lang="en-US" b="0" dirty="0" smtClean="0"/>
              <a:t>Bigger MPOs with higher-income populations have the highest accessibility </a:t>
            </a:r>
            <a:r>
              <a:rPr lang="en-US" b="0" dirty="0"/>
              <a:t>index </a:t>
            </a:r>
            <a:r>
              <a:rPr lang="en-US" b="0" dirty="0" smtClean="0"/>
              <a:t>scores.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Cost of driving </a:t>
            </a:r>
            <a:r>
              <a:rPr lang="en-US" dirty="0" smtClean="0"/>
              <a:t>matters: </a:t>
            </a:r>
            <a:r>
              <a:rPr lang="en-US" b="0" dirty="0" smtClean="0"/>
              <a:t>Regions where </a:t>
            </a:r>
            <a:r>
              <a:rPr lang="en-US" b="0" dirty="0"/>
              <a:t>fuel is expensive have </a:t>
            </a:r>
            <a:r>
              <a:rPr lang="en-US" b="0" dirty="0" smtClean="0"/>
              <a:t>higher accessibility </a:t>
            </a:r>
            <a:r>
              <a:rPr lang="en-US" b="0" dirty="0"/>
              <a:t>index </a:t>
            </a:r>
            <a:r>
              <a:rPr lang="en-US" b="0" dirty="0" smtClean="0"/>
              <a:t>scores.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 support matters: </a:t>
            </a:r>
            <a:r>
              <a:rPr lang="en-US" b="0" dirty="0" smtClean="0"/>
              <a:t>Smaller regions with relatively more transit and cheaper gas have lower accessibility index scores. </a:t>
            </a:r>
          </a:p>
        </p:txBody>
      </p:sp>
    </p:spTree>
    <p:extLst>
      <p:ext uri="{BB962C8B-B14F-4D97-AF65-F5344CB8AC3E}">
        <p14:creationId xmlns:p14="http://schemas.microsoft.com/office/powerpoint/2010/main" val="341258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1142</TotalTime>
  <Words>909</Words>
  <Application>Microsoft Macintosh PowerPoint</Application>
  <PresentationFormat>On-screen Show (4:3)</PresentationFormat>
  <Paragraphs>88</Paragraphs>
  <Slides>14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Accessibility planning in America: Are we There yet?</vt:lpstr>
      <vt:lpstr>Gap between Research &amp; practice</vt:lpstr>
      <vt:lpstr>Study goals</vt:lpstr>
      <vt:lpstr>Snapshot of practice</vt:lpstr>
      <vt:lpstr>Results: Accessibility Index</vt:lpstr>
      <vt:lpstr>Policy Barriers</vt:lpstr>
      <vt:lpstr>Accessibility Index Scores by Region</vt:lpstr>
      <vt:lpstr>Results: accessibility focused MPOs</vt:lpstr>
      <vt:lpstr>Policy barriers</vt:lpstr>
      <vt:lpstr>Recommendations for policy</vt:lpstr>
      <vt:lpstr>Thank you!</vt:lpstr>
      <vt:lpstr>Accessibility Index Scores</vt:lpstr>
      <vt:lpstr>Accessibility Index Scores</vt:lpstr>
      <vt:lpstr>Accessibility vs. mobility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planning in America: Are we There yet?</dc:title>
  <dc:creator>David Proffitt</dc:creator>
  <cp:lastModifiedBy>David Proffitt</cp:lastModifiedBy>
  <cp:revision>60</cp:revision>
  <cp:lastPrinted>2015-10-15T16:52:17Z</cp:lastPrinted>
  <dcterms:created xsi:type="dcterms:W3CDTF">2015-01-08T15:57:04Z</dcterms:created>
  <dcterms:modified xsi:type="dcterms:W3CDTF">2015-10-23T12:49:44Z</dcterms:modified>
</cp:coreProperties>
</file>