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88" r:id="rId13"/>
    <p:sldId id="266" r:id="rId14"/>
    <p:sldId id="289" r:id="rId15"/>
    <p:sldId id="291" r:id="rId16"/>
    <p:sldId id="292" r:id="rId17"/>
    <p:sldId id="293" r:id="rId18"/>
    <p:sldId id="271" r:id="rId19"/>
    <p:sldId id="274" r:id="rId20"/>
    <p:sldId id="275" r:id="rId21"/>
    <p:sldId id="276" r:id="rId22"/>
    <p:sldId id="277" r:id="rId23"/>
    <p:sldId id="269" r:id="rId24"/>
    <p:sldId id="279" r:id="rId25"/>
    <p:sldId id="306" r:id="rId26"/>
    <p:sldId id="281" r:id="rId27"/>
    <p:sldId id="282" r:id="rId28"/>
    <p:sldId id="307" r:id="rId29"/>
    <p:sldId id="28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86" r:id="rId40"/>
    <p:sldId id="287" r:id="rId41"/>
    <p:sldId id="294" r:id="rId42"/>
    <p:sldId id="295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3" autoAdjust="0"/>
    <p:restoredTop sz="92437" autoAdjust="0"/>
  </p:normalViewPr>
  <p:slideViewPr>
    <p:cSldViewPr>
      <p:cViewPr varScale="1">
        <p:scale>
          <a:sx n="91" d="100"/>
          <a:sy n="91" d="100"/>
        </p:scale>
        <p:origin x="1195" y="67"/>
      </p:cViewPr>
      <p:guideLst>
        <p:guide orient="horz" pos="2160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zhou74.ASURITE\Desktop\Public_to_do\numerical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zhou74.ASURITE\Desktop\Public_to_do\numerical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Sheet1!$K$9</c:f>
              <c:strCache>
                <c:ptCount val="1"/>
                <c:pt idx="0">
                  <c:v>LB_19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Sheet1!$K$10:$K$28</c:f>
              <c:numCache>
                <c:formatCode>General</c:formatCode>
                <c:ptCount val="19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9.4689999999999994</c:v>
                </c:pt>
                <c:pt idx="9">
                  <c:v>9.4689999999999994</c:v>
                </c:pt>
                <c:pt idx="10">
                  <c:v>9.4689999999999994</c:v>
                </c:pt>
                <c:pt idx="11">
                  <c:v>9.7690000000000001</c:v>
                </c:pt>
                <c:pt idx="12">
                  <c:v>10.797000000000001</c:v>
                </c:pt>
                <c:pt idx="13">
                  <c:v>10.797000000000001</c:v>
                </c:pt>
                <c:pt idx="14">
                  <c:v>11.186</c:v>
                </c:pt>
                <c:pt idx="15">
                  <c:v>11.186</c:v>
                </c:pt>
                <c:pt idx="16">
                  <c:v>11.186</c:v>
                </c:pt>
                <c:pt idx="17">
                  <c:v>11.186</c:v>
                </c:pt>
                <c:pt idx="18">
                  <c:v>11.186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EC-42CD-A68E-452B07733691}"/>
            </c:ext>
          </c:extLst>
        </c:ser>
        <c:ser>
          <c:idx val="1"/>
          <c:order val="1"/>
          <c:tx>
            <c:strRef>
              <c:f>Sheet1!$L$9</c:f>
              <c:strCache>
                <c:ptCount val="1"/>
                <c:pt idx="0">
                  <c:v>UB_19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Sheet1!$L$10:$L$28</c:f>
              <c:numCache>
                <c:formatCode>General</c:formatCode>
                <c:ptCount val="19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EC-42CD-A68E-452B07733691}"/>
            </c:ext>
          </c:extLst>
        </c:ser>
        <c:ser>
          <c:idx val="2"/>
          <c:order val="2"/>
          <c:tx>
            <c:strRef>
              <c:f>Sheet1!$M$9</c:f>
              <c:strCache>
                <c:ptCount val="1"/>
                <c:pt idx="0">
                  <c:v>LB_18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Sheet1!$M$10:$M$28</c:f>
              <c:numCache>
                <c:formatCode>General</c:formatCode>
                <c:ptCount val="19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24.12</c:v>
                </c:pt>
                <c:pt idx="7">
                  <c:v>27.748999999999999</c:v>
                </c:pt>
                <c:pt idx="8">
                  <c:v>27.748999999999999</c:v>
                </c:pt>
                <c:pt idx="9">
                  <c:v>27.748999999999999</c:v>
                </c:pt>
                <c:pt idx="10">
                  <c:v>29.315999999999999</c:v>
                </c:pt>
                <c:pt idx="11">
                  <c:v>29.984999999999999</c:v>
                </c:pt>
                <c:pt idx="12">
                  <c:v>29.984999999999999</c:v>
                </c:pt>
                <c:pt idx="13">
                  <c:v>30.032</c:v>
                </c:pt>
                <c:pt idx="14">
                  <c:v>30.032</c:v>
                </c:pt>
                <c:pt idx="15">
                  <c:v>30.032</c:v>
                </c:pt>
                <c:pt idx="16">
                  <c:v>30.629000000000001</c:v>
                </c:pt>
                <c:pt idx="17">
                  <c:v>30.629000000000001</c:v>
                </c:pt>
                <c:pt idx="18">
                  <c:v>30.629000000000001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EC-42CD-A68E-452B07733691}"/>
            </c:ext>
          </c:extLst>
        </c:ser>
        <c:ser>
          <c:idx val="3"/>
          <c:order val="3"/>
          <c:tx>
            <c:strRef>
              <c:f>Sheet1!$N$9</c:f>
              <c:strCache>
                <c:ptCount val="1"/>
                <c:pt idx="0">
                  <c:v>UB_18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Sheet1!$N$10:$N$28</c:f>
              <c:numCache>
                <c:formatCode>General</c:formatCode>
                <c:ptCount val="19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EC-42CD-A68E-452B07733691}"/>
            </c:ext>
          </c:extLst>
        </c:ser>
        <c:ser>
          <c:idx val="4"/>
          <c:order val="4"/>
          <c:tx>
            <c:strRef>
              <c:f>Sheet1!$O$9</c:f>
              <c:strCache>
                <c:ptCount val="1"/>
                <c:pt idx="0">
                  <c:v>LB_16</c:v>
                </c:pt>
              </c:strCache>
            </c:strRef>
          </c:tx>
          <c:spPr>
            <a:ln w="31750" cap="rnd">
              <a:solidFill>
                <a:schemeClr val="accent6"/>
              </a:solidFill>
              <a:prstDash val="dashDot"/>
              <a:round/>
            </a:ln>
            <a:effectLst/>
          </c:spPr>
          <c:marker>
            <c:symbol val="none"/>
          </c:marker>
          <c:val>
            <c:numRef>
              <c:f>Sheet1!$O$10:$O$28</c:f>
              <c:numCache>
                <c:formatCode>General</c:formatCode>
                <c:ptCount val="19"/>
                <c:pt idx="0">
                  <c:v>54</c:v>
                </c:pt>
                <c:pt idx="1">
                  <c:v>54</c:v>
                </c:pt>
                <c:pt idx="2">
                  <c:v>54</c:v>
                </c:pt>
                <c:pt idx="3">
                  <c:v>55.524999999999999</c:v>
                </c:pt>
                <c:pt idx="4">
                  <c:v>56.533000000000001</c:v>
                </c:pt>
                <c:pt idx="5">
                  <c:v>60.045999999999999</c:v>
                </c:pt>
                <c:pt idx="6">
                  <c:v>63.591999999999999</c:v>
                </c:pt>
                <c:pt idx="7">
                  <c:v>65.489000000000004</c:v>
                </c:pt>
                <c:pt idx="8">
                  <c:v>65.489000000000004</c:v>
                </c:pt>
                <c:pt idx="9">
                  <c:v>65.489000000000004</c:v>
                </c:pt>
                <c:pt idx="10">
                  <c:v>67.076999999999998</c:v>
                </c:pt>
                <c:pt idx="11">
                  <c:v>67.076999999999998</c:v>
                </c:pt>
                <c:pt idx="12">
                  <c:v>68.468999999999994</c:v>
                </c:pt>
                <c:pt idx="13">
                  <c:v>69.427999999999997</c:v>
                </c:pt>
                <c:pt idx="14">
                  <c:v>69.427999999999997</c:v>
                </c:pt>
                <c:pt idx="15">
                  <c:v>69.427999999999997</c:v>
                </c:pt>
                <c:pt idx="16">
                  <c:v>70.537000000000006</c:v>
                </c:pt>
                <c:pt idx="17">
                  <c:v>70.537000000000006</c:v>
                </c:pt>
                <c:pt idx="18">
                  <c:v>70.537000000000006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EC-42CD-A68E-452B07733691}"/>
            </c:ext>
          </c:extLst>
        </c:ser>
        <c:ser>
          <c:idx val="5"/>
          <c:order val="5"/>
          <c:tx>
            <c:strRef>
              <c:f>Sheet1!$P$9</c:f>
              <c:strCache>
                <c:ptCount val="1"/>
                <c:pt idx="0">
                  <c:v>UB_16</c:v>
                </c:pt>
              </c:strCache>
            </c:strRef>
          </c:tx>
          <c:spPr>
            <a:ln w="28575" cap="sq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Sheet1!$P$10:$P$28</c:f>
              <c:numCache>
                <c:formatCode>General</c:formatCode>
                <c:ptCount val="19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74</c:v>
                </c:pt>
                <c:pt idx="4">
                  <c:v>74</c:v>
                </c:pt>
                <c:pt idx="5">
                  <c:v>74</c:v>
                </c:pt>
                <c:pt idx="6">
                  <c:v>74</c:v>
                </c:pt>
                <c:pt idx="7">
                  <c:v>74</c:v>
                </c:pt>
                <c:pt idx="8">
                  <c:v>74</c:v>
                </c:pt>
                <c:pt idx="9">
                  <c:v>74</c:v>
                </c:pt>
                <c:pt idx="10">
                  <c:v>74</c:v>
                </c:pt>
                <c:pt idx="11">
                  <c:v>74</c:v>
                </c:pt>
                <c:pt idx="12">
                  <c:v>74</c:v>
                </c:pt>
                <c:pt idx="13">
                  <c:v>74</c:v>
                </c:pt>
                <c:pt idx="14">
                  <c:v>74</c:v>
                </c:pt>
                <c:pt idx="15">
                  <c:v>74</c:v>
                </c:pt>
                <c:pt idx="16">
                  <c:v>74</c:v>
                </c:pt>
                <c:pt idx="17">
                  <c:v>74</c:v>
                </c:pt>
                <c:pt idx="18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EC-42CD-A68E-452B07733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713400"/>
        <c:axId val="317713792"/>
      </c:lineChart>
      <c:catAx>
        <c:axId val="317713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 No. of Lagrangian</a:t>
                </a:r>
                <a:r>
                  <a:rPr lang="en-US" baseline="0"/>
                  <a:t> Relaxation Algorithm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713792"/>
        <c:crosses val="autoZero"/>
        <c:auto val="1"/>
        <c:lblAlgn val="ctr"/>
        <c:lblOffset val="100"/>
        <c:noMultiLvlLbl val="0"/>
      </c:catAx>
      <c:valAx>
        <c:axId val="317713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Inaccessible OD Pairs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713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Sheet1!$G$32</c:f>
              <c:strCache>
                <c:ptCount val="1"/>
                <c:pt idx="0">
                  <c:v>K=4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Sheet1!$G$33:$G$72</c:f>
              <c:numCache>
                <c:formatCode>General</c:formatCode>
                <c:ptCount val="40"/>
                <c:pt idx="1">
                  <c:v>16.327000000000002</c:v>
                </c:pt>
                <c:pt idx="2">
                  <c:v>16.327000000000002</c:v>
                </c:pt>
                <c:pt idx="3">
                  <c:v>13.509</c:v>
                </c:pt>
                <c:pt idx="4">
                  <c:v>11.323</c:v>
                </c:pt>
                <c:pt idx="5">
                  <c:v>10.004</c:v>
                </c:pt>
                <c:pt idx="6">
                  <c:v>10.004</c:v>
                </c:pt>
                <c:pt idx="7">
                  <c:v>8.3070000000000004</c:v>
                </c:pt>
                <c:pt idx="8">
                  <c:v>7.5010000000000003</c:v>
                </c:pt>
                <c:pt idx="9">
                  <c:v>6.5179999999999998</c:v>
                </c:pt>
                <c:pt idx="10">
                  <c:v>6.5179999999999998</c:v>
                </c:pt>
                <c:pt idx="11">
                  <c:v>6.5179999999999998</c:v>
                </c:pt>
                <c:pt idx="12">
                  <c:v>5.8659999999999997</c:v>
                </c:pt>
                <c:pt idx="13">
                  <c:v>5.4960000000000004</c:v>
                </c:pt>
                <c:pt idx="14">
                  <c:v>5.3769999999999998</c:v>
                </c:pt>
                <c:pt idx="15">
                  <c:v>4.8719999999999999</c:v>
                </c:pt>
                <c:pt idx="16">
                  <c:v>3.2410000000000001</c:v>
                </c:pt>
                <c:pt idx="17">
                  <c:v>2.879</c:v>
                </c:pt>
                <c:pt idx="18">
                  <c:v>2.875</c:v>
                </c:pt>
                <c:pt idx="19">
                  <c:v>2.637</c:v>
                </c:pt>
                <c:pt idx="20">
                  <c:v>2.4729999999999999</c:v>
                </c:pt>
                <c:pt idx="21">
                  <c:v>2.3199999999999998</c:v>
                </c:pt>
                <c:pt idx="22">
                  <c:v>2.1560000000000001</c:v>
                </c:pt>
                <c:pt idx="23">
                  <c:v>2.0019999999999998</c:v>
                </c:pt>
                <c:pt idx="24">
                  <c:v>1.8380000000000001</c:v>
                </c:pt>
                <c:pt idx="25">
                  <c:v>1.6850000000000001</c:v>
                </c:pt>
                <c:pt idx="26">
                  <c:v>1.5209999999999999</c:v>
                </c:pt>
                <c:pt idx="27">
                  <c:v>1.367</c:v>
                </c:pt>
                <c:pt idx="28">
                  <c:v>1.25</c:v>
                </c:pt>
                <c:pt idx="29">
                  <c:v>1.25</c:v>
                </c:pt>
                <c:pt idx="30">
                  <c:v>0.99</c:v>
                </c:pt>
                <c:pt idx="31">
                  <c:v>0.99</c:v>
                </c:pt>
                <c:pt idx="32">
                  <c:v>0.99</c:v>
                </c:pt>
                <c:pt idx="33">
                  <c:v>0.99</c:v>
                </c:pt>
                <c:pt idx="34">
                  <c:v>0.99</c:v>
                </c:pt>
                <c:pt idx="35">
                  <c:v>0.99</c:v>
                </c:pt>
                <c:pt idx="36">
                  <c:v>0.99</c:v>
                </c:pt>
                <c:pt idx="37">
                  <c:v>0.99</c:v>
                </c:pt>
                <c:pt idx="38">
                  <c:v>0.99</c:v>
                </c:pt>
                <c:pt idx="39">
                  <c:v>0.99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00-452D-86C0-5F8138083C54}"/>
            </c:ext>
          </c:extLst>
        </c:ser>
        <c:ser>
          <c:idx val="1"/>
          <c:order val="1"/>
          <c:tx>
            <c:strRef>
              <c:f>Sheet1!$H$32</c:f>
              <c:strCache>
                <c:ptCount val="1"/>
                <c:pt idx="0">
                  <c:v>K=5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Sheet1!$H$33:$H$72</c:f>
              <c:numCache>
                <c:formatCode>General</c:formatCode>
                <c:ptCount val="40"/>
                <c:pt idx="1">
                  <c:v>15.026</c:v>
                </c:pt>
                <c:pt idx="2">
                  <c:v>15.026</c:v>
                </c:pt>
                <c:pt idx="3">
                  <c:v>11.239000000000001</c:v>
                </c:pt>
                <c:pt idx="4">
                  <c:v>9.3450000000000006</c:v>
                </c:pt>
                <c:pt idx="5">
                  <c:v>7.1980000000000004</c:v>
                </c:pt>
                <c:pt idx="6">
                  <c:v>7.0819999999999999</c:v>
                </c:pt>
                <c:pt idx="7">
                  <c:v>7.016</c:v>
                </c:pt>
                <c:pt idx="8">
                  <c:v>6.3550000000000004</c:v>
                </c:pt>
                <c:pt idx="9">
                  <c:v>5.6269999999999998</c:v>
                </c:pt>
                <c:pt idx="10">
                  <c:v>5.3739999999999997</c:v>
                </c:pt>
                <c:pt idx="11">
                  <c:v>5.2290000000000001</c:v>
                </c:pt>
                <c:pt idx="12">
                  <c:v>4.9690000000000003</c:v>
                </c:pt>
                <c:pt idx="13">
                  <c:v>4.6120000000000001</c:v>
                </c:pt>
                <c:pt idx="14">
                  <c:v>4.57</c:v>
                </c:pt>
                <c:pt idx="15">
                  <c:v>4.3090000000000002</c:v>
                </c:pt>
                <c:pt idx="16">
                  <c:v>4.3090000000000002</c:v>
                </c:pt>
                <c:pt idx="17">
                  <c:v>4.21</c:v>
                </c:pt>
                <c:pt idx="18">
                  <c:v>3.827</c:v>
                </c:pt>
                <c:pt idx="19">
                  <c:v>3.8039999999999998</c:v>
                </c:pt>
                <c:pt idx="20">
                  <c:v>3.64</c:v>
                </c:pt>
                <c:pt idx="21">
                  <c:v>3.6190000000000002</c:v>
                </c:pt>
                <c:pt idx="22">
                  <c:v>3.5590000000000002</c:v>
                </c:pt>
                <c:pt idx="23">
                  <c:v>3.4119999999999999</c:v>
                </c:pt>
                <c:pt idx="24">
                  <c:v>3.4119999999999999</c:v>
                </c:pt>
                <c:pt idx="25">
                  <c:v>3.2850000000000001</c:v>
                </c:pt>
                <c:pt idx="26">
                  <c:v>3.2850000000000001</c:v>
                </c:pt>
                <c:pt idx="27">
                  <c:v>3.2850000000000001</c:v>
                </c:pt>
                <c:pt idx="28">
                  <c:v>3.246</c:v>
                </c:pt>
                <c:pt idx="29">
                  <c:v>3.198</c:v>
                </c:pt>
                <c:pt idx="30">
                  <c:v>3.198</c:v>
                </c:pt>
                <c:pt idx="31">
                  <c:v>3.198</c:v>
                </c:pt>
                <c:pt idx="32">
                  <c:v>3.1360000000000001</c:v>
                </c:pt>
                <c:pt idx="33">
                  <c:v>3.1160000000000001</c:v>
                </c:pt>
                <c:pt idx="34">
                  <c:v>3.077</c:v>
                </c:pt>
                <c:pt idx="35">
                  <c:v>3.0590000000000002</c:v>
                </c:pt>
                <c:pt idx="36">
                  <c:v>2.96</c:v>
                </c:pt>
                <c:pt idx="37">
                  <c:v>2.96</c:v>
                </c:pt>
                <c:pt idx="38">
                  <c:v>2.944</c:v>
                </c:pt>
                <c:pt idx="39">
                  <c:v>2.927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00-452D-86C0-5F8138083C54}"/>
            </c:ext>
          </c:extLst>
        </c:ser>
        <c:ser>
          <c:idx val="2"/>
          <c:order val="2"/>
          <c:tx>
            <c:strRef>
              <c:f>Sheet1!$I$32</c:f>
              <c:strCache>
                <c:ptCount val="1"/>
                <c:pt idx="0">
                  <c:v>K=6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Sheet1!$I$33:$I$72</c:f>
              <c:numCache>
                <c:formatCode>General</c:formatCode>
                <c:ptCount val="40"/>
                <c:pt idx="1">
                  <c:v>10.382999999999999</c:v>
                </c:pt>
                <c:pt idx="2">
                  <c:v>7.8650000000000002</c:v>
                </c:pt>
                <c:pt idx="3">
                  <c:v>7.8650000000000002</c:v>
                </c:pt>
                <c:pt idx="4">
                  <c:v>7.8650000000000002</c:v>
                </c:pt>
                <c:pt idx="5">
                  <c:v>4.6509999999999998</c:v>
                </c:pt>
                <c:pt idx="6">
                  <c:v>3.5760000000000001</c:v>
                </c:pt>
                <c:pt idx="7">
                  <c:v>3.0819999999999999</c:v>
                </c:pt>
                <c:pt idx="8">
                  <c:v>3.0819999999999999</c:v>
                </c:pt>
                <c:pt idx="9">
                  <c:v>3.0819999999999999</c:v>
                </c:pt>
                <c:pt idx="10">
                  <c:v>3.0819999999999999</c:v>
                </c:pt>
                <c:pt idx="11">
                  <c:v>2.77</c:v>
                </c:pt>
                <c:pt idx="12">
                  <c:v>2.6040000000000001</c:v>
                </c:pt>
                <c:pt idx="13">
                  <c:v>2.5579999999999998</c:v>
                </c:pt>
                <c:pt idx="14">
                  <c:v>2.431</c:v>
                </c:pt>
                <c:pt idx="15">
                  <c:v>2.3919999999999999</c:v>
                </c:pt>
                <c:pt idx="16">
                  <c:v>2.2949999999999999</c:v>
                </c:pt>
                <c:pt idx="17">
                  <c:v>2.202</c:v>
                </c:pt>
                <c:pt idx="18">
                  <c:v>2.202</c:v>
                </c:pt>
                <c:pt idx="19">
                  <c:v>2.028</c:v>
                </c:pt>
                <c:pt idx="20">
                  <c:v>1.7150000000000001</c:v>
                </c:pt>
                <c:pt idx="21">
                  <c:v>1.7150000000000001</c:v>
                </c:pt>
                <c:pt idx="22">
                  <c:v>1.7150000000000001</c:v>
                </c:pt>
                <c:pt idx="23">
                  <c:v>1.7150000000000001</c:v>
                </c:pt>
                <c:pt idx="24">
                  <c:v>1.7150000000000001</c:v>
                </c:pt>
                <c:pt idx="25">
                  <c:v>1.7150000000000001</c:v>
                </c:pt>
                <c:pt idx="26">
                  <c:v>1.6040000000000001</c:v>
                </c:pt>
                <c:pt idx="27">
                  <c:v>1.6040000000000001</c:v>
                </c:pt>
                <c:pt idx="28">
                  <c:v>1.569</c:v>
                </c:pt>
                <c:pt idx="29">
                  <c:v>1.5069999999999999</c:v>
                </c:pt>
                <c:pt idx="30">
                  <c:v>1.135</c:v>
                </c:pt>
                <c:pt idx="31">
                  <c:v>1.0860000000000001</c:v>
                </c:pt>
                <c:pt idx="32">
                  <c:v>1.0860000000000001</c:v>
                </c:pt>
                <c:pt idx="33">
                  <c:v>1.0009999999999999</c:v>
                </c:pt>
                <c:pt idx="34">
                  <c:v>1.0009999999999999</c:v>
                </c:pt>
                <c:pt idx="35">
                  <c:v>1.0009999999999999</c:v>
                </c:pt>
                <c:pt idx="36">
                  <c:v>0.47499999999999998</c:v>
                </c:pt>
                <c:pt idx="37">
                  <c:v>0.47499999999999998</c:v>
                </c:pt>
                <c:pt idx="38">
                  <c:v>0.47499999999999998</c:v>
                </c:pt>
                <c:pt idx="39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00-452D-86C0-5F8138083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714576"/>
        <c:axId val="317714968"/>
      </c:lineChart>
      <c:catAx>
        <c:axId val="317714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 Number of Lagrangian Relxation</a:t>
                </a:r>
                <a:r>
                  <a:rPr lang="en-US" baseline="0"/>
                  <a:t> Algorithm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714968"/>
        <c:crosses val="autoZero"/>
        <c:auto val="1"/>
        <c:lblAlgn val="ctr"/>
        <c:lblOffset val="100"/>
        <c:noMultiLvlLbl val="0"/>
      </c:catAx>
      <c:valAx>
        <c:axId val="31771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Relatrive Optimality Gap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71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2FAB4-E4D7-45C4-B24F-CA8E2D3A5F3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D1D5D-55DE-445F-8FD6-59F2ED7FF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D1D5D-55DE-445F-8FD6-59F2ED7FF5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97768"/>
            <a:ext cx="7772400" cy="1143000"/>
          </a:xfrm>
        </p:spPr>
        <p:txBody>
          <a:bodyPr/>
          <a:lstStyle>
            <a:lvl1pPr>
              <a:lnSpc>
                <a:spcPct val="150000"/>
              </a:lnSpc>
              <a:spcAft>
                <a:spcPts val="1200"/>
              </a:spcAft>
              <a:defRPr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 vert="horz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8.png"/><Relationship Id="rId7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3501008"/>
            <a:ext cx="6976864" cy="2592288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Tong, Xuesong Zhou</a:t>
            </a:r>
          </a:p>
          <a:p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Arizona State University</a:t>
            </a:r>
          </a:p>
          <a:p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Harvey J. Miller</a:t>
            </a:r>
          </a:p>
          <a:p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Ohio State University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endParaRPr lang="en-CA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CA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 presented at INFORMS 2014</a:t>
            </a:r>
            <a:endParaRPr lang="en-CA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Supported by NSF Project 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“Green accessibility: Measuring the environmental costs of space-time prisms in sustainable transportation planning” (BCS-1224102)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6512" y="1505930"/>
            <a:ext cx="9145016" cy="1470025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Network Design for Accessibility: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433662"/>
            <a:ext cx="78488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Times New Roman" panose="02020603050405020304" pitchFamily="18" charset="0"/>
                <a:ea typeface="幼圆"/>
                <a:cs typeface="Times New Roman" panose="02020603050405020304" pitchFamily="18" charset="0"/>
              </a:rPr>
              <a:t>A Fast Lagrangian Decomposition Method</a:t>
            </a:r>
            <a:endParaRPr lang="zh-CN" altLang="en-US" sz="3200" b="1" dirty="0">
              <a:solidFill>
                <a:srgbClr val="FFFFFF"/>
              </a:solidFill>
              <a:latin typeface="Times New Roman" panose="02020603050405020304" pitchFamily="18" charset="0"/>
              <a:ea typeface="幼圆"/>
              <a:cs typeface="Times New Roman" panose="02020603050405020304" pitchFamily="18" charset="0"/>
            </a:endParaRPr>
          </a:p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8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/>
          <a:lstStyle/>
          <a:p>
            <a:r>
              <a:rPr lang="en-US" altLang="zh-CN" dirty="0"/>
              <a:t>Accessible vs. inaccessible nodes for road users with traveling time constraints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116520"/>
              </p:ext>
            </p:extLst>
          </p:nvPr>
        </p:nvGraphicFramePr>
        <p:xfrm>
          <a:off x="1501527" y="2311121"/>
          <a:ext cx="6814889" cy="450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Visio" r:id="rId3" imgW="6527530" imgH="4325608" progId="Visio.Drawing.11">
                  <p:embed/>
                </p:oleObj>
              </mc:Choice>
              <mc:Fallback>
                <p:oleObj name="Visio" r:id="rId3" imgW="6527530" imgH="4325608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527" y="2311121"/>
                        <a:ext cx="6814889" cy="4502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32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/>
          <a:lstStyle/>
          <a:p>
            <a:r>
              <a:rPr lang="en-US" altLang="zh-CN" dirty="0"/>
              <a:t>An illustration of adding a link in physical network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37568"/>
              </p:ext>
            </p:extLst>
          </p:nvPr>
        </p:nvGraphicFramePr>
        <p:xfrm>
          <a:off x="1104875" y="1916832"/>
          <a:ext cx="7355557" cy="488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3" imgW="8281211" imgH="5488557" progId="Visio.Drawing.11">
                  <p:embed/>
                </p:oleObj>
              </mc:Choice>
              <mc:Fallback>
                <p:oleObj name="Visio" r:id="rId3" imgW="8281211" imgH="5488557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75" y="1916832"/>
                        <a:ext cx="7355557" cy="4881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97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5365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Build a space-time network for OD pair (</a:t>
            </a:r>
            <a:r>
              <a:rPr lang="en-US" altLang="zh-CN" sz="2400" i="1" dirty="0"/>
              <a:t>o, d</a:t>
            </a:r>
            <a:r>
              <a:rPr lang="en-US" altLang="zh-CN" sz="2400" dirty="0"/>
              <a:t>)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35088" y="1916832"/>
                <a:ext cx="8208912" cy="4784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Step1: Build space-time vertex set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749300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vertex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𝑖</m:t>
                    </m:r>
                    <m:r>
                      <a:rPr lang="en-US" altLang="zh-CN" sz="2000" i="1">
                        <a:latin typeface="Cambria Math"/>
                      </a:rPr>
                      <m:t>∈</m:t>
                    </m:r>
                    <m:r>
                      <a:rPr lang="en-US" altLang="zh-CN" sz="2000" i="1">
                        <a:latin typeface="Cambria Math"/>
                      </a:rPr>
                      <m:t>𝑁</m:t>
                    </m:r>
                    <m:r>
                      <a:rPr lang="en-US" altLang="zh-C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each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Build space-time arc set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𝑨</m:t>
                    </m:r>
                  </m:oMath>
                </a14:m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9300" indent="-749300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2.1: Add space-time traveling arc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>
                        <a:latin typeface="Cambria Math"/>
                        <a:cs typeface="Times New Roman" panose="02020603050405020304" pitchFamily="18" charset="0"/>
                      </a:rPr>
                      <m:t>, (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𝑇𝑇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</a:t>
                </a:r>
                <a14:m>
                  <m:oMath xmlns:m="http://schemas.openxmlformats.org/officeDocument/2006/math"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link </a:t>
                </a:r>
                <a14:m>
                  <m:oMath xmlns:m="http://schemas.openxmlformats.org/officeDocument/2006/math"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)∈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𝑇𝑇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b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link travel time from node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node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starting at time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9300" indent="-749300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2.2: Add a set of space-time waiting arcs for a pair of vertexes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altLang="zh-CN" sz="2000" b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altLang="zh-CN" sz="2000" b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each time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9300" indent="-749300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2.3:	Add a set of space-time activity-performing arcs for a pair of vertexes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000" b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 (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each time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9300" indent="-749300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2.4: Add a space-time virtual traveling arc for a pair of vertexes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altLang="zh-CN" sz="2000" b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 (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000" b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9300" indent="-749300"/>
                <a:r>
                  <a:rPr lang="en-US" altLang="zh-CN" sz="2000" b="1" dirty="0">
                    <a:solidFill>
                      <a:srgbClr val="000000"/>
                    </a:solidFill>
                    <a:latin typeface="Times New Roman"/>
                  </a:rPr>
                  <a:t>Step 3: Set arc cost structures </a:t>
                </a:r>
                <a:endParaRPr lang="en-US" altLang="zh-CN" sz="2800" dirty="0">
                  <a:solidFill>
                    <a:srgbClr val="000000"/>
                  </a:solidFill>
                  <a:latin typeface="Arial"/>
                </a:endParaRPr>
              </a:p>
              <a:p>
                <a:pPr marL="749300" indent="-749300"/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Step 3.1: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𝑜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𝑑</m:t>
                        </m:r>
                      </m:e>
                    </m:d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1 for virtual traveling arcs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(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𝑖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𝑗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)</m:t>
                    </m:r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/>
                        <a:cs typeface="Times New Roman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 .</a:t>
                </a:r>
                <a:endParaRPr lang="zh-CN" altLang="zh-CN" sz="2800" dirty="0">
                  <a:solidFill>
                    <a:srgbClr val="000000"/>
                  </a:solidFill>
                  <a:latin typeface="Arial"/>
                </a:endParaRPr>
              </a:p>
              <a:p>
                <a:r>
                  <a:rPr lang="en-US" altLang="zh-CN" sz="2000" kern="0" dirty="0">
                    <a:latin typeface="Times New Roman"/>
                  </a:rPr>
                  <a:t>Step 3.2: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𝑗</m:t>
                        </m:r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𝑡</m:t>
                        </m:r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𝑜</m:t>
                        </m:r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𝑑</m:t>
                        </m:r>
                      </m:e>
                    </m:d>
                    <m:r>
                      <a:rPr lang="en-US" altLang="zh-CN" sz="2000" b="0" kern="0">
                        <a:latin typeface="Cambria Math"/>
                        <a:cs typeface="Times New Roman"/>
                      </a:rPr>
                      <m:t>=1</m:t>
                    </m:r>
                  </m:oMath>
                </a14:m>
                <a:r>
                  <a:rPr lang="en-US" altLang="zh-CN" sz="2000" kern="0" dirty="0">
                    <a:latin typeface="Times New Roman"/>
                  </a:rPr>
                  <a:t> for space-time arcs in both 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000" kern="0" dirty="0">
                    <a:latin typeface="Times New Roman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kern="0">
                            <a:latin typeface="Cambria Math"/>
                            <a:cs typeface="Times New Roman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88" y="1916832"/>
                <a:ext cx="8208912" cy="4784771"/>
              </a:xfrm>
              <a:prstGeom prst="rect">
                <a:avLst/>
              </a:prstGeom>
              <a:blipFill rotWithShape="1">
                <a:blip r:embed="rId2"/>
                <a:stretch>
                  <a:fillRect l="-742" t="-637" r="-1262" b="-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30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An illustration of building space-time arcs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nodes: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o, 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candidate links: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OD pairs: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d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budget: 7</a:t>
            </a:r>
            <a:r>
              <a:rPr lang="el-GR" altLang="zh-CN" sz="2000" dirty="0">
                <a:latin typeface="Times New Roman"/>
                <a:cs typeface="Times New Roman"/>
              </a:rPr>
              <a:t>σ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/>
                <a:cs typeface="Times New Roman"/>
              </a:rPr>
              <a:t>Activity perform time: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000" dirty="0">
                <a:latin typeface="Times New Roman"/>
                <a:cs typeface="Times New Roman"/>
              </a:rPr>
              <a:t>σ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/>
                <a:cs typeface="Times New Roman"/>
              </a:rPr>
              <a:t>Traveling time on links: </a:t>
            </a:r>
            <a:r>
              <a:rPr lang="en-US" altLang="zh-CN" sz="2000" dirty="0"/>
              <a:t>2</a:t>
            </a:r>
            <a:r>
              <a:rPr lang="el-GR" altLang="zh-CN" sz="2000" dirty="0">
                <a:latin typeface="Times New Roman"/>
                <a:cs typeface="Times New Roman"/>
              </a:rPr>
              <a:t>σ</a:t>
            </a:r>
            <a:r>
              <a:rPr lang="en-US" altLang="zh-CN" sz="2000" dirty="0">
                <a:latin typeface="Times New Roman"/>
                <a:cs typeface="Times New Roman"/>
              </a:rPr>
              <a:t> (</a:t>
            </a:r>
            <a:r>
              <a:rPr lang="en-US" altLang="zh-CN" sz="2000" i="1" dirty="0"/>
              <a:t>o</a:t>
            </a:r>
            <a:r>
              <a:rPr lang="en-US" altLang="zh-CN" sz="2000" i="1" dirty="0">
                <a:latin typeface="Cambria Math"/>
                <a:ea typeface="Cambria Math"/>
              </a:rPr>
              <a:t>↔</a:t>
            </a:r>
            <a:r>
              <a:rPr lang="en-US" altLang="zh-CN" sz="2000" i="1" dirty="0"/>
              <a:t> d</a:t>
            </a:r>
            <a:r>
              <a:rPr lang="en-US" altLang="zh-CN" sz="2000" i="1" baseline="-25000" dirty="0"/>
              <a:t>1</a:t>
            </a:r>
            <a:r>
              <a:rPr lang="en-US" altLang="zh-CN" sz="2000" dirty="0">
                <a:latin typeface="Times New Roman"/>
                <a:cs typeface="Times New Roman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l-GR" altLang="zh-CN" sz="2000" dirty="0">
                <a:latin typeface="Times New Roman"/>
                <a:cs typeface="Times New Roman"/>
              </a:rPr>
              <a:t>σ</a:t>
            </a:r>
            <a:r>
              <a:rPr lang="en-US" altLang="zh-CN" sz="2000" dirty="0">
                <a:latin typeface="Times New Roman"/>
                <a:cs typeface="Times New Roman"/>
              </a:rPr>
              <a:t> (</a:t>
            </a:r>
            <a:r>
              <a:rPr lang="en-US" altLang="zh-CN" sz="2000" i="1" dirty="0"/>
              <a:t>d</a:t>
            </a:r>
            <a:r>
              <a:rPr lang="en-US" altLang="zh-CN" sz="2000" i="1" baseline="-25000" dirty="0"/>
              <a:t>1</a:t>
            </a:r>
            <a:r>
              <a:rPr lang="en-US" altLang="zh-CN" sz="2000" dirty="0"/>
              <a:t> </a:t>
            </a:r>
            <a:r>
              <a:rPr lang="en-US" altLang="zh-CN" sz="2000" i="1" dirty="0">
                <a:latin typeface="Cambria Math"/>
                <a:ea typeface="Cambria Math"/>
              </a:rPr>
              <a:t>↔ </a:t>
            </a:r>
            <a:r>
              <a:rPr lang="en-US" altLang="zh-CN" sz="2000" i="1" dirty="0"/>
              <a:t>d</a:t>
            </a:r>
            <a:r>
              <a:rPr lang="en-US" altLang="zh-CN" sz="2000" i="1" baseline="-25000" dirty="0"/>
              <a:t>2</a:t>
            </a:r>
            <a:r>
              <a:rPr lang="en-US" altLang="zh-CN" sz="2000" dirty="0">
                <a:latin typeface="Times New Roman"/>
                <a:cs typeface="Times New Roman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6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2.1 </a:t>
            </a:r>
            <a:r>
              <a:rPr lang="en-US" altLang="zh-CN" sz="2000" dirty="0"/>
              <a:t>Build space-time traveling arcs</a:t>
            </a:r>
            <a:endParaRPr lang="zh-CN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136320"/>
              </p:ext>
            </p:extLst>
          </p:nvPr>
        </p:nvGraphicFramePr>
        <p:xfrm>
          <a:off x="1403648" y="2124704"/>
          <a:ext cx="6336704" cy="418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Visio" r:id="rId3" imgW="5051357" imgH="3334379" progId="Visio.Drawing.11">
                  <p:embed/>
                </p:oleObj>
              </mc:Choice>
              <mc:Fallback>
                <p:oleObj name="Visio" r:id="rId3" imgW="5051357" imgH="333437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24704"/>
                        <a:ext cx="6336704" cy="4184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82103"/>
              </p:ext>
            </p:extLst>
          </p:nvPr>
        </p:nvGraphicFramePr>
        <p:xfrm>
          <a:off x="1403560" y="2132856"/>
          <a:ext cx="6336792" cy="416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Visio" r:id="rId5" imgW="5066489" imgH="3334379" progId="Visio.Drawing.11">
                  <p:embed/>
                </p:oleObj>
              </mc:Choice>
              <mc:Fallback>
                <p:oleObj name="Visio" r:id="rId5" imgW="5066489" imgH="3334379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560" y="2132856"/>
                        <a:ext cx="6336792" cy="4168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线形标注 1 15"/>
          <p:cNvSpPr/>
          <p:nvPr/>
        </p:nvSpPr>
        <p:spPr>
          <a:xfrm>
            <a:off x="6012160" y="1916832"/>
            <a:ext cx="2880320" cy="504056"/>
          </a:xfrm>
          <a:prstGeom prst="borderCallout1">
            <a:avLst>
              <a:gd name="adj1" fmla="val 35298"/>
              <a:gd name="adj2" fmla="val -494"/>
              <a:gd name="adj3" fmla="val 273285"/>
              <a:gd name="adj4" fmla="val -63712"/>
            </a:avLst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traveling arcs</a:t>
            </a:r>
          </a:p>
        </p:txBody>
      </p:sp>
    </p:spTree>
    <p:extLst>
      <p:ext uri="{BB962C8B-B14F-4D97-AF65-F5344CB8AC3E}">
        <p14:creationId xmlns:p14="http://schemas.microsoft.com/office/powerpoint/2010/main" val="20124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2.2 </a:t>
            </a:r>
            <a:r>
              <a:rPr lang="en-US" altLang="zh-CN" sz="2000" dirty="0"/>
              <a:t>Build space-time waiting arcs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1914"/>
              </p:ext>
            </p:extLst>
          </p:nvPr>
        </p:nvGraphicFramePr>
        <p:xfrm>
          <a:off x="1403350" y="2133600"/>
          <a:ext cx="633730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Visio" r:id="rId3" imgW="5066489" imgH="3334379" progId="Visio.Drawing.11">
                  <p:embed/>
                </p:oleObj>
              </mc:Choice>
              <mc:Fallback>
                <p:oleObj name="Visio" r:id="rId3" imgW="5066489" imgH="3334379" progId="Visio.Drawing.11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3600"/>
                        <a:ext cx="6337300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066068"/>
              </p:ext>
            </p:extLst>
          </p:nvPr>
        </p:nvGraphicFramePr>
        <p:xfrm>
          <a:off x="1403648" y="2140378"/>
          <a:ext cx="6336792" cy="416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Visio" r:id="rId5" imgW="5066489" imgH="3334379" progId="Visio.Drawing.11">
                  <p:embed/>
                </p:oleObj>
              </mc:Choice>
              <mc:Fallback>
                <p:oleObj name="Visio" r:id="rId5" imgW="5066489" imgH="333437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40378"/>
                        <a:ext cx="6336792" cy="4168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线形标注 1 15"/>
          <p:cNvSpPr/>
          <p:nvPr/>
        </p:nvSpPr>
        <p:spPr>
          <a:xfrm>
            <a:off x="5724128" y="1916832"/>
            <a:ext cx="2736304" cy="504056"/>
          </a:xfrm>
          <a:prstGeom prst="borderCallout1">
            <a:avLst>
              <a:gd name="adj1" fmla="val 35298"/>
              <a:gd name="adj2" fmla="val -494"/>
              <a:gd name="adj3" fmla="val 323484"/>
              <a:gd name="adj4" fmla="val -79891"/>
            </a:avLst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waiting arcs </a:t>
            </a:r>
          </a:p>
        </p:txBody>
      </p:sp>
    </p:spTree>
    <p:extLst>
      <p:ext uri="{BB962C8B-B14F-4D97-AF65-F5344CB8AC3E}">
        <p14:creationId xmlns:p14="http://schemas.microsoft.com/office/powerpoint/2010/main" val="9056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2.3 Build </a:t>
            </a:r>
            <a:r>
              <a:rPr lang="en-US" altLang="zh-CN" sz="2000" dirty="0"/>
              <a:t>space-time activity-performing arcs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78397"/>
              </p:ext>
            </p:extLst>
          </p:nvPr>
        </p:nvGraphicFramePr>
        <p:xfrm>
          <a:off x="1403350" y="2139950"/>
          <a:ext cx="633730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Visio" r:id="rId3" imgW="5066489" imgH="3334379" progId="Visio.Drawing.11">
                  <p:embed/>
                </p:oleObj>
              </mc:Choice>
              <mc:Fallback>
                <p:oleObj name="Visio" r:id="rId3" imgW="5066489" imgH="3334379" progId="Visio.Drawing.11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9950"/>
                        <a:ext cx="6337300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64284"/>
              </p:ext>
            </p:extLst>
          </p:nvPr>
        </p:nvGraphicFramePr>
        <p:xfrm>
          <a:off x="1403560" y="2132856"/>
          <a:ext cx="6336792" cy="416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Visio" r:id="rId5" imgW="5066489" imgH="3334379" progId="Visio.Drawing.11">
                  <p:embed/>
                </p:oleObj>
              </mc:Choice>
              <mc:Fallback>
                <p:oleObj name="Visio" r:id="rId5" imgW="5066489" imgH="333437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560" y="2132856"/>
                        <a:ext cx="6336792" cy="4168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线形标注 1 15"/>
          <p:cNvSpPr/>
          <p:nvPr/>
        </p:nvSpPr>
        <p:spPr>
          <a:xfrm>
            <a:off x="6156176" y="1988840"/>
            <a:ext cx="2592288" cy="720080"/>
          </a:xfrm>
          <a:prstGeom prst="borderCallout1">
            <a:avLst>
              <a:gd name="adj1" fmla="val 109205"/>
              <a:gd name="adj2" fmla="val 41521"/>
              <a:gd name="adj3" fmla="val 276494"/>
              <a:gd name="adj4" fmla="val 27099"/>
            </a:avLst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activity-performing arcs </a:t>
            </a:r>
          </a:p>
        </p:txBody>
      </p:sp>
    </p:spTree>
    <p:extLst>
      <p:ext uri="{BB962C8B-B14F-4D97-AF65-F5344CB8AC3E}">
        <p14:creationId xmlns:p14="http://schemas.microsoft.com/office/powerpoint/2010/main" val="9056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2.4 </a:t>
            </a:r>
            <a:r>
              <a:rPr lang="en-US" altLang="zh-CN" sz="2000" dirty="0"/>
              <a:t>Building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/>
              <a:t>pace-time virtual traveling arcs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457681"/>
              </p:ext>
            </p:extLst>
          </p:nvPr>
        </p:nvGraphicFramePr>
        <p:xfrm>
          <a:off x="1403350" y="2133600"/>
          <a:ext cx="633730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Visio" r:id="rId3" imgW="5066489" imgH="3334379" progId="Visio.Drawing.11">
                  <p:embed/>
                </p:oleObj>
              </mc:Choice>
              <mc:Fallback>
                <p:oleObj name="Visio" r:id="rId3" imgW="5066489" imgH="3334379" progId="Visio.Drawing.11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3600"/>
                        <a:ext cx="6337300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5130"/>
              </p:ext>
            </p:extLst>
          </p:nvPr>
        </p:nvGraphicFramePr>
        <p:xfrm>
          <a:off x="1403560" y="2132856"/>
          <a:ext cx="6336792" cy="416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Visio" r:id="rId5" imgW="5066489" imgH="3334379" progId="Visio.Drawing.11">
                  <p:embed/>
                </p:oleObj>
              </mc:Choice>
              <mc:Fallback>
                <p:oleObj name="Visio" r:id="rId5" imgW="5066489" imgH="333437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560" y="2132856"/>
                        <a:ext cx="6336792" cy="4168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线形标注 1 14"/>
          <p:cNvSpPr/>
          <p:nvPr/>
        </p:nvSpPr>
        <p:spPr>
          <a:xfrm>
            <a:off x="6516216" y="1916832"/>
            <a:ext cx="2088232" cy="792088"/>
          </a:xfrm>
          <a:prstGeom prst="borderCallout1">
            <a:avLst>
              <a:gd name="adj1" fmla="val 35298"/>
              <a:gd name="adj2" fmla="val -494"/>
              <a:gd name="adj3" fmla="val 271355"/>
              <a:gd name="adj4" fmla="val -154819"/>
            </a:avLst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virtual traveling arcs</a:t>
            </a:r>
          </a:p>
        </p:txBody>
      </p:sp>
    </p:spTree>
    <p:extLst>
      <p:ext uri="{BB962C8B-B14F-4D97-AF65-F5344CB8AC3E}">
        <p14:creationId xmlns:p14="http://schemas.microsoft.com/office/powerpoint/2010/main" val="9056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86409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Network Design Model for Accessibility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40768"/>
            <a:ext cx="7772400" cy="4536504"/>
          </a:xfrm>
        </p:spPr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089380"/>
                  </p:ext>
                </p:extLst>
              </p:nvPr>
            </p:nvGraphicFramePr>
            <p:xfrm>
              <a:off x="1043608" y="2003621"/>
              <a:ext cx="7488832" cy="4208479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763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251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85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kumimoji="0" lang="en-US" altLang="zh-CN" sz="18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Definition</a:t>
                          </a:r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nodes in physical network 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activity location nodes in physical network,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𝑃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𝑁</m:t>
                              </m:r>
                            </m:oMath>
                          </a14:m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transportation links in physical network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16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𝑩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transportation links to be built in physical network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16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𝑬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transportation links existing in physical network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vertexes in space-time network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all types of space-time arcs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331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𝑻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space-time travel arcs,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𝐴</m:t>
                              </m:r>
                            </m:oMath>
                          </a14:m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331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𝑾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space-time waiting arcs,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𝑊</m:t>
                                  </m:r>
                                </m:sup>
                              </m:sSup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𝐴</m:t>
                              </m:r>
                            </m:oMath>
                          </a14:m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438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𝑨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space-time activity-performing arcs,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𝐴</m:t>
                              </m:r>
                            </m:oMath>
                          </a14:m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331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virtual traveling arcs,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𝐴</m:t>
                              </m:r>
                            </m:oMath>
                          </a14:m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Total time budget in terms of number of time intervals 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214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sz="1400" kern="100">
                                        <a:effectLst/>
                                        <a:latin typeface="Cambria Math"/>
                                        <a:ea typeface="+mn-ea"/>
                                      </a:rPr>
                                      <m:t>𝑨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Activity duration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𝒕</m:t>
                                </m:r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, </m:t>
                                </m:r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Index of different time stamps </a:t>
                          </a:r>
                          <a:endParaRPr lang="zh-CN" sz="1600" b="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𝒊</m:t>
                                </m:r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sz="16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Indices of nodes,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𝑁</m:t>
                              </m:r>
                            </m:oMath>
                          </a14:m>
                          <a:endParaRPr 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089380"/>
                  </p:ext>
                </p:extLst>
              </p:nvPr>
            </p:nvGraphicFramePr>
            <p:xfrm>
              <a:off x="1043608" y="2003621"/>
              <a:ext cx="7488832" cy="4522534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763715"/>
                    <a:gridCol w="5725117"/>
                  </a:tblGrid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kumimoji="0" lang="en-US" altLang="zh-CN" sz="1800" b="1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Definition</a:t>
                          </a:r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128261" r="-325260" b="-14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nodes in physical network 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228261" r="-325260" b="-13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745" t="-228261" b="-1336957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328261" r="-325260" b="-12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transportation links in physical network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428261" r="-325260" b="-11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transportation links to be built in physical network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528261" r="-325260" b="-10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transportation links existing in physical network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628261" r="-325260" b="-9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vertexes in space-time network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728261" r="-325260" b="-8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Set of all types of space-time arcs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828261" r="-325260" b="-7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745" t="-828261" b="-736957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928261" r="-325260" b="-6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745" t="-928261" b="-636957"/>
                          </a:stretch>
                        </a:blipFill>
                      </a:tcPr>
                    </a:tc>
                  </a:tr>
                  <a:tr h="2812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1028261" r="-325260" b="-5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745" t="-1028261" b="-536957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1128261" r="-325260" b="-4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745" t="-1128261" b="-436957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1228261" r="-325260" b="-3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Total time budget in terms of number of time intervals 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1328261" r="-325260" b="-2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Activity duration</a:t>
                          </a:r>
                          <a:endParaRPr lang="zh-CN" sz="20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1428261" r="-325260" b="-1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Index of different time stamps </a:t>
                          </a:r>
                          <a:endParaRPr lang="zh-CN" sz="1600" b="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389" marR="63389" marT="0" marB="0">
                        <a:blipFill rotWithShape="1">
                          <a:blip r:embed="rId2"/>
                          <a:stretch>
                            <a:fillRect t="-1528261" r="-325260" b="-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745" t="-1528261" b="-369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351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4536504"/>
          </a:xfrm>
        </p:spPr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539683"/>
                  </p:ext>
                </p:extLst>
              </p:nvPr>
            </p:nvGraphicFramePr>
            <p:xfrm>
              <a:off x="971600" y="1772816"/>
              <a:ext cx="7848872" cy="4779115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8485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00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  <a:latin typeface="+mn-ea"/>
                              <a:ea typeface="+mn-ea"/>
                            </a:rPr>
                            <a:t>Variable</a:t>
                          </a:r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kumimoji="0"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Definition</a:t>
                          </a:r>
                          <a:endParaRPr lang="zh-CN" altLang="en-US" sz="12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Index of origin nodes,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𝑜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𝑃</m:t>
                              </m:r>
                            </m:oMath>
                          </a14:m>
                          <a:endParaRPr 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/>
                                    <a:ea typeface="+mn-ea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Index of destination nodes,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𝑑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𝑃</m:t>
                              </m:r>
                            </m:oMath>
                          </a14:m>
                          <a:endParaRPr 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zh-CN" sz="14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kumimoji="0" lang="zh-CN" sz="14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Indices of space-time vertexes,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𝑄</m:t>
                              </m:r>
                            </m:oMath>
                          </a14:m>
                          <a:endParaRPr lang="zh-CN" sz="1600" b="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𝒊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Index of physical link between adjacent nodes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𝐸</m:t>
                              </m:r>
                            </m:oMath>
                          </a14:m>
                          <a:endParaRPr lang="zh-CN" sz="1600" b="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kumimoji="0" lang="zh-CN" sz="14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Index of space-time arcs indicating the actual movement at entering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 and leaving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 on link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, arc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𝑡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𝐴</m:t>
                              </m:r>
                            </m:oMath>
                          </a14:m>
                          <a:endParaRPr lang="zh-CN" sz="1600" b="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sz="14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𝒐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𝒅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Inaccessibility cost of arc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 (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𝑡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𝑠</m:t>
                              </m:r>
                              <m:r>
                                <a:rPr lang="en-US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 for origin-destination pair (</a:t>
                          </a:r>
                          <a:r>
                            <a:rPr lang="en-US" sz="1600" b="0" i="1" kern="1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600" b="0" kern="1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600" b="0" i="1" kern="1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, =1 for all virtual traveling arcs; =0 for all non-artificial arcs</a:t>
                          </a:r>
                          <a:endParaRPr 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sz="14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𝒐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𝒅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Coefficient of space-time activity-performing arcs and virtual traveling arcs for the activity at node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 from node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𝑜</m:t>
                              </m:r>
                            </m:oMath>
                          </a14:m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, =1 for all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𝑡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𝑉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; =0 otherwise</a:t>
                          </a:r>
                          <a:endParaRPr lang="zh-CN" sz="1600" b="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sz="14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Construction cost of link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zh-CN" sz="1600" b="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Total construction budget</a:t>
                          </a:r>
                          <a:endParaRPr 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sz="14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𝒐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𝒅</m:t>
                                </m:r>
                                <m:r>
                                  <a:rPr kumimoji="0" lang="en-US" sz="1400" b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=1 if a space-time travel arc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𝑡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宋体"/>
                                      <a:cs typeface="Times New Roman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 is used in the tour for OD pair (</a:t>
                          </a:r>
                          <a:r>
                            <a:rPr lang="en-US" sz="1600" b="0" i="1" kern="1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sz="1600" b="0" kern="1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600" b="0" i="1" kern="1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); =0 otherwise </a:t>
                          </a:r>
                          <a:r>
                            <a:rPr lang="en-US" sz="1600" b="1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(Variables)</a:t>
                          </a:r>
                          <a:endParaRPr lang="zh-CN" sz="1600" b="1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8517">
                    <a:tc>
                      <a:txBody>
                        <a:bodyPr/>
                        <a:lstStyle/>
                        <a:p>
                          <a:pPr marL="0" algn="l" rtl="0" eaLnBrk="1" latinLnBrk="0" hangingPunct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sz="14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sz="1400" b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sz="1400" b="1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=1 if physical link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𝑗</m:t>
                              </m:r>
                              <m:r>
                                <a:rPr lang="en-US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 is decided to be constructed in the transportation network; =0 otherwise </a:t>
                          </a:r>
                          <a:r>
                            <a:rPr lang="en-US" sz="1600" b="1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(Variables)</a:t>
                          </a:r>
                          <a:endParaRPr lang="zh-CN" sz="1600" b="1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539683"/>
                  </p:ext>
                </p:extLst>
              </p:nvPr>
            </p:nvGraphicFramePr>
            <p:xfrm>
              <a:off x="971600" y="1772816"/>
              <a:ext cx="7848872" cy="4779115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8485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00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85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  <a:latin typeface="+mn-ea"/>
                              <a:ea typeface="+mn-ea"/>
                            </a:rPr>
                            <a:t>Variable</a:t>
                          </a:r>
                          <a:endParaRPr lang="zh-CN" sz="1600" kern="100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63389" marR="6338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kumimoji="0"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Definition</a:t>
                          </a:r>
                          <a:endParaRPr lang="zh-CN" altLang="en-US" sz="12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89" marR="63389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389" marR="63389" marT="0" marB="0">
                        <a:blipFill>
                          <a:blip r:embed="rId2"/>
                          <a:stretch>
                            <a:fillRect l="-330" t="-116667" r="-325743" b="-1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116667" r="-203" b="-17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389" marR="63389" marT="0" marB="0">
                        <a:blipFill>
                          <a:blip r:embed="rId2"/>
                          <a:stretch>
                            <a:fillRect l="-330" t="-211628" r="-325743" b="-15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211628" r="-203" b="-158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319048" r="-325743" b="-1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319048" r="-203" b="-15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419048" r="-325743" b="-1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419048" r="-203" b="-14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38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244944" r="-325743" b="-569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244944" r="-203" b="-569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38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348864" r="-325743" b="-476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348864" r="-203" b="-47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8188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292593" r="-325743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292593" r="-203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1204545" r="-325743" b="-5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1204545" r="-203" b="-54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79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1366667" r="-325743" b="-4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Total construction budget</a:t>
                          </a:r>
                          <a:endParaRPr 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38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692135" r="-325743" b="-1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692135" r="-203" b="-122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538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0" t="-801136" r="-325743" b="-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863" t="-801136" r="-203" b="-2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86409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Network Design Model for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9300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41784"/>
            <a:ext cx="77724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Accessibility and Time Geography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Accessibility in Space-time Network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 Network Design Model for Accessibility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 Lagrangian Relaxation-based Solution Algorithm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Concluding Remarks and Further Discussion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77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200" dirty="0"/>
              <a:t>Space-time flow balance constraints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200" dirty="0"/>
              <a:t>Activity constraints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9512" y="2837560"/>
                <a:ext cx="9361040" cy="880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1,               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−1,    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0,                   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𝑓𝑜𝑟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𝑎𝑙𝑙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𝑜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37560"/>
                <a:ext cx="9361040" cy="8802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86409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Network Design Model for Accessibility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87624" y="5229200"/>
                <a:ext cx="7920880" cy="406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)∈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=1,  </m:t>
                    </m:r>
                    <m:r>
                      <a:rPr lang="en-US" altLang="zh-CN" i="1">
                        <a:latin typeface="Cambria Math"/>
                      </a:rPr>
                      <m:t>𝑓𝑜𝑟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𝑎𝑙𝑙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𝑜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/>
                  <a:t>		                     (2) 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229200"/>
                <a:ext cx="7920880" cy="406586"/>
              </a:xfrm>
              <a:prstGeom prst="rect">
                <a:avLst/>
              </a:prstGeom>
              <a:blipFill rotWithShape="1">
                <a:blip r:embed="rId3"/>
                <a:stretch>
                  <a:fillRect l="-4311" t="-107463" r="-1001" b="-159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673770" y="308666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(1)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0980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/>
          <a:lstStyle/>
          <a:p>
            <a:r>
              <a:rPr lang="en-US" altLang="zh-CN" sz="2200" dirty="0"/>
              <a:t>Coupling constraints between space-time arcs and physical links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Construction budget constraint</a:t>
            </a:r>
          </a:p>
          <a:p>
            <a:endParaRPr lang="en-US" altLang="zh-CN" sz="2200" dirty="0"/>
          </a:p>
          <a:p>
            <a:endParaRPr lang="en-US" altLang="zh-CN" dirty="0"/>
          </a:p>
          <a:p>
            <a:r>
              <a:rPr lang="en-US" altLang="zh-CN" sz="2200" dirty="0"/>
              <a:t>Other constraints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86409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Network Design Model for Accessibility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87624" y="2060848"/>
                <a:ext cx="7848872" cy="462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  </m:t>
                    </m:r>
                    <m:r>
                      <a:rPr lang="en-US" altLang="zh-CN" i="1">
                        <a:latin typeface="Cambria Math"/>
                      </a:rPr>
                      <m:t>𝑓𝑜𝑟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𝑎𝑙𝑙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𝑜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dirty="0"/>
                  <a:t>  	                 (3)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060848"/>
                <a:ext cx="7848872" cy="462371"/>
              </a:xfrm>
              <a:prstGeom prst="rect">
                <a:avLst/>
              </a:prstGeom>
              <a:blipFill rotWithShape="1">
                <a:blip r:embed="rId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87624" y="3273769"/>
                <a:ext cx="7704855" cy="443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naryPr>
                      <m:sub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(</m:t>
                        </m:r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𝑗</m:t>
                        </m:r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)∈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  <a:cs typeface="Times New Roman"/>
                              </a:rPr>
                              <m:t>𝐵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×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 ker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𝐾</m:t>
                    </m:r>
                  </m:oMath>
                </a14:m>
                <a:r>
                  <a:rPr lang="en-US" altLang="zh-CN" i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/>
                  </a:rPr>
                  <a:t>	                                                              </a:t>
                </a:r>
                <a:r>
                  <a:rPr lang="en-US" altLang="zh-CN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/>
                  </a:rPr>
                  <a:t>	              </a:t>
                </a:r>
                <a:r>
                  <a:rPr lang="en-US" altLang="zh-CN" dirty="0"/>
                  <a:t>(4)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73769"/>
                <a:ext cx="7704855" cy="443263"/>
              </a:xfrm>
              <a:prstGeom prst="rect">
                <a:avLst/>
              </a:prstGeom>
              <a:blipFill rotWithShape="1">
                <a:blip r:embed="rId3"/>
                <a:stretch>
                  <a:fillRect l="-4430" t="-94521" b="-142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87624" y="4581128"/>
                <a:ext cx="6912768" cy="454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 </m:t>
                    </m:r>
                    <m:r>
                      <a:rPr lang="en-US" altLang="zh-CN" i="1">
                        <a:latin typeface="Cambria Math"/>
                      </a:rPr>
                      <m:t>𝑓𝑜𝑟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𝑎𝑙𝑙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𝑜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, (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𝑗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</a:rPr>
                      <m:t>)∈</m:t>
                    </m:r>
                    <m:r>
                      <a:rPr lang="en-US" altLang="zh-CN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/>
                  <a:t>	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81128"/>
                <a:ext cx="6912768" cy="454483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7624" y="5267683"/>
                <a:ext cx="3144579" cy="397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𝑓𝑜𝑟</m:t>
                      </m:r>
                      <m:r>
                        <a:rPr lang="en-US" altLang="zh-CN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𝑎𝑙𝑙</m:t>
                      </m:r>
                      <m:r>
                        <a:rPr lang="en-US" altLang="zh-CN" i="1">
                          <a:latin typeface="Cambria Math"/>
                        </a:rPr>
                        <m:t> (</m:t>
                      </m:r>
                      <m:r>
                        <a:rPr lang="en-US" altLang="zh-CN" i="1">
                          <a:latin typeface="Cambria Math"/>
                        </a:rPr>
                        <m:t>𝑖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𝑗</m:t>
                      </m:r>
                      <m:r>
                        <a:rPr lang="en-US" altLang="zh-CN" i="1">
                          <a:latin typeface="Cambria Math"/>
                        </a:rPr>
                        <m:t>)∈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267683"/>
                <a:ext cx="3144579" cy="397288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76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36504"/>
          </a:xfrm>
        </p:spPr>
        <p:txBody>
          <a:bodyPr/>
          <a:lstStyle/>
          <a:p>
            <a:r>
              <a:rPr lang="en-US" altLang="zh-CN" dirty="0"/>
              <a:t>Objective function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/>
              <a:t>    </a:t>
            </a:r>
            <a:r>
              <a:rPr lang="en-US" altLang="zh-CN" sz="2400" dirty="0"/>
              <a:t>Maximize accessibility</a:t>
            </a:r>
            <a:r>
              <a:rPr lang="zh-CN" altLang="en-US" sz="2400" dirty="0"/>
              <a:t>（</a:t>
            </a:r>
            <a:r>
              <a:rPr lang="en-US" altLang="zh-CN" sz="2400" dirty="0"/>
              <a:t>minimize inaccessibility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86409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Network Design Model for Accessibility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71548" y="2924944"/>
                <a:ext cx="4443203" cy="800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Z</m:t>
                          </m:r>
                          <m:r>
                            <a:rPr lang="en-US" altLang="zh-CN">
                              <a:latin typeface="Cambria Math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 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548" y="2924944"/>
                <a:ext cx="4443203" cy="8009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197867" y="309757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 </a:t>
            </a:r>
            <a:r>
              <a:rPr lang="en-US" altLang="zh-CN" dirty="0"/>
              <a:t>(5)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57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Hard constraints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87624" y="4005064"/>
                <a:ext cx="7704856" cy="43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)∈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</a:rPr>
                      <m:t>=1,  </m:t>
                    </m:r>
                    <m:r>
                      <a:rPr lang="en-US" altLang="zh-CN" i="1">
                        <a:latin typeface="Cambria Math"/>
                      </a:rPr>
                      <m:t>𝑓𝑜𝑟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𝑎𝑙𝑙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𝑜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/>
                  <a:t>		                  (2) 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005064"/>
                <a:ext cx="7704856" cy="434927"/>
              </a:xfrm>
              <a:prstGeom prst="rect">
                <a:avLst/>
              </a:prstGeom>
              <a:blipFill rotWithShape="1">
                <a:blip r:embed="rId2"/>
                <a:stretch>
                  <a:fillRect l="-4430" t="-101408" r="-1266" b="-145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87624" y="4725144"/>
                <a:ext cx="7848872" cy="462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  </m:t>
                    </m:r>
                    <m:r>
                      <a:rPr lang="en-US" altLang="zh-CN" i="1">
                        <a:latin typeface="Cambria Math"/>
                      </a:rPr>
                      <m:t>𝑓𝑜𝑟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𝑎𝑙𝑙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𝑜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, 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dirty="0"/>
                  <a:t>  	                 (3)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25144"/>
                <a:ext cx="7848872" cy="462371"/>
              </a:xfrm>
              <a:prstGeom prst="rect">
                <a:avLst/>
              </a:prstGeom>
              <a:blipFill rotWithShape="1"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051947"/>
                <a:ext cx="5111015" cy="797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min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Z</m:t>
                          </m:r>
                          <m:r>
                            <a:rPr lang="en-US" altLang="zh-CN">
                              <a:latin typeface="Cambria Math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𝑜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 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051947"/>
                <a:ext cx="5111015" cy="7970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400037" y="222458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</a:rPr>
              <a:t> </a:t>
            </a:r>
            <a:r>
              <a:rPr lang="en-US" altLang="zh-CN" dirty="0"/>
              <a:t>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-36512" y="2980807"/>
                <a:ext cx="9145016" cy="880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1,               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−1,    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0,                   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𝑓𝑜𝑟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𝑎𝑙𝑙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𝑜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980807"/>
                <a:ext cx="9145016" cy="8802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460432" y="3212976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59633" y="5289993"/>
                <a:ext cx="7704855" cy="443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naryPr>
                      <m:sub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(</m:t>
                        </m:r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𝑗</m:t>
                        </m:r>
                        <m:r>
                          <a:rPr lang="en-US" altLang="zh-CN" b="0" i="1" kern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)∈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  <a:cs typeface="Times New Roman"/>
                              </a:rPr>
                              <m:t>𝐵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×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altLang="zh-CN" i="1" ker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 ker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𝐾</m:t>
                    </m:r>
                  </m:oMath>
                </a14:m>
                <a:r>
                  <a:rPr lang="en-US" altLang="zh-CN" i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/>
                  </a:rPr>
                  <a:t>	                                                              </a:t>
                </a:r>
                <a:r>
                  <a:rPr lang="en-US" altLang="zh-CN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/>
                  </a:rPr>
                  <a:t>	              </a:t>
                </a:r>
                <a:r>
                  <a:rPr lang="en-US" altLang="zh-CN" dirty="0"/>
                  <a:t>(4)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3" y="5289993"/>
                <a:ext cx="7704855" cy="443263"/>
              </a:xfrm>
              <a:prstGeom prst="rect">
                <a:avLst/>
              </a:prstGeom>
              <a:blipFill rotWithShape="1">
                <a:blip r:embed="rId6"/>
                <a:stretch>
                  <a:fillRect l="-4430" t="-95833" b="-145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87624" y="5926845"/>
                <a:ext cx="6912768" cy="454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 </m:t>
                    </m:r>
                    <m:r>
                      <a:rPr lang="en-US" altLang="zh-CN" i="1">
                        <a:latin typeface="Cambria Math"/>
                      </a:rPr>
                      <m:t>𝑓𝑜𝑟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𝑎𝑙𝑙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𝑜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, (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𝑗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</a:rPr>
                      <m:t>)∈</m:t>
                    </m:r>
                    <m:r>
                      <a:rPr lang="en-US" altLang="zh-CN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/>
                  <a:t>	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926845"/>
                <a:ext cx="6912768" cy="454483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7624" y="6488096"/>
                <a:ext cx="3144579" cy="397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𝑓𝑜𝑟</m:t>
                      </m:r>
                      <m:r>
                        <a:rPr lang="en-US" altLang="zh-CN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𝑎𝑙𝑙</m:t>
                      </m:r>
                      <m:r>
                        <a:rPr lang="en-US" altLang="zh-CN" i="1">
                          <a:latin typeface="Cambria Math"/>
                        </a:rPr>
                        <m:t> (</m:t>
                      </m:r>
                      <m:r>
                        <a:rPr lang="en-US" altLang="zh-CN" i="1">
                          <a:latin typeface="Cambria Math"/>
                        </a:rPr>
                        <m:t>𝑖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𝑗</m:t>
                      </m:r>
                      <m:r>
                        <a:rPr lang="en-US" altLang="zh-CN" i="1">
                          <a:latin typeface="Cambria Math"/>
                        </a:rPr>
                        <m:t>)∈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488096"/>
                <a:ext cx="3144579" cy="397288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83568" y="3933056"/>
            <a:ext cx="8208912" cy="57894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3568" y="4666857"/>
            <a:ext cx="8208912" cy="57894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7538" y="222458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2549" y="2780928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6" idx="2"/>
          </p:cNvCxnSpPr>
          <p:nvPr/>
        </p:nvCxnSpPr>
        <p:spPr>
          <a:xfrm flipV="1">
            <a:off x="2051720" y="2849025"/>
            <a:ext cx="1763420" cy="1084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76490" y="2705144"/>
                <a:ext cx="2443298" cy="707886"/>
              </a:xfrm>
              <a:prstGeom prst="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Activity participation </a:t>
                </a:r>
              </a:p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multiplier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𝜆</m:t>
                    </m:r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𝑜</m:t>
                    </m:r>
                    <m:r>
                      <a:rPr lang="en-US" altLang="zh-CN" sz="2000" i="1">
                        <a:latin typeface="Cambria Math"/>
                      </a:rPr>
                      <m:t>,</m:t>
                    </m:r>
                    <m:r>
                      <a:rPr lang="en-US" altLang="zh-CN" sz="2000" i="1">
                        <a:latin typeface="Cambria Math"/>
                      </a:rPr>
                      <m:t>𝑑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0" y="2705144"/>
                <a:ext cx="2443298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 flipV="1">
            <a:off x="5292080" y="2849026"/>
            <a:ext cx="2088232" cy="1817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777509" y="2742279"/>
                <a:ext cx="2490169" cy="732573"/>
              </a:xfrm>
              <a:prstGeom prst="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 selection </a:t>
                </a:r>
              </a:p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𝑜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509" y="2742279"/>
                <a:ext cx="2490169" cy="7325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3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9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Lagrangian relaxation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37928" y="1844824"/>
                <a:ext cx="6246440" cy="3286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28" y="1844824"/>
                <a:ext cx="6246440" cy="32863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238011" y="313167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(6)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66993" y="2348880"/>
                <a:ext cx="652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𝐿</m:t>
                      </m:r>
                      <m:r>
                        <a:rPr lang="en-US" altLang="zh-CN" i="1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93" y="2348880"/>
                <a:ext cx="65267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62553" y="5517232"/>
            <a:ext cx="6547113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s.t. Constraints (1) and (4) and binary constraints for X and 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47513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Lagrangian relaxation problem decomposition</a:t>
            </a:r>
          </a:p>
          <a:p>
            <a:pPr lvl="1">
              <a:spcBef>
                <a:spcPts val="1800"/>
              </a:spcBef>
            </a:pPr>
            <a:r>
              <a:rPr lang="en-US" altLang="zh-CN" sz="2200" u="sng" dirty="0" err="1"/>
              <a:t>Subproblem</a:t>
            </a:r>
            <a:r>
              <a:rPr lang="en-US" altLang="zh-CN" sz="2200" u="sng" dirty="0"/>
              <a:t> 1: Time-dependent least cost path subproblems for each OD pair</a:t>
            </a:r>
          </a:p>
          <a:p>
            <a:pPr lvl="1">
              <a:spcBef>
                <a:spcPts val="1800"/>
              </a:spcBef>
            </a:pPr>
            <a:endParaRPr lang="en-US" altLang="zh-CN" sz="2200" u="sng" dirty="0"/>
          </a:p>
          <a:p>
            <a:pPr lvl="1">
              <a:spcBef>
                <a:spcPts val="1800"/>
              </a:spcBef>
            </a:pPr>
            <a:endParaRPr lang="en-US" altLang="zh-CN" sz="2200" u="sng" dirty="0"/>
          </a:p>
          <a:p>
            <a:pPr lvl="1">
              <a:spcBef>
                <a:spcPts val="1800"/>
              </a:spcBef>
            </a:pPr>
            <a:endParaRPr lang="en-US" altLang="zh-CN" sz="2200" u="sng" dirty="0"/>
          </a:p>
          <a:p>
            <a:pPr lvl="1">
              <a:spcBef>
                <a:spcPts val="1800"/>
              </a:spcBef>
            </a:pPr>
            <a:r>
              <a:rPr lang="en-US" altLang="zh-CN" sz="2200" u="sng" dirty="0" err="1"/>
              <a:t>Subproblem</a:t>
            </a:r>
            <a:r>
              <a:rPr lang="en-US" altLang="zh-CN" sz="2200" u="sng" dirty="0"/>
              <a:t> 2: Knapsack problem</a:t>
            </a:r>
            <a:endParaRPr lang="zh-CN" altLang="en-US" sz="2200" u="sng" dirty="0"/>
          </a:p>
          <a:p>
            <a:pPr lvl="1">
              <a:spcBef>
                <a:spcPts val="1200"/>
              </a:spcBef>
            </a:pPr>
            <a:endParaRPr lang="en-US" altLang="zh-CN" dirty="0"/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59632" y="3118928"/>
                <a:ext cx="2376264" cy="417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en-US" altLang="zh-CN" baseline="-25000" dirty="0"/>
                  <a:t>X</a:t>
                </a:r>
                <a:r>
                  <a:rPr lang="en-US" altLang="zh-CN" dirty="0"/>
                  <a:t>: min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𝑜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118928"/>
                <a:ext cx="2376264" cy="417615"/>
              </a:xfrm>
              <a:prstGeom prst="rect">
                <a:avLst/>
              </a:prstGeom>
              <a:blipFill rotWithShape="1">
                <a:blip r:embed="rId2"/>
                <a:stretch>
                  <a:fillRect l="-2314" t="-147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241376" y="3334952"/>
                <a:ext cx="7902624" cy="817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𝑜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𝑜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𝑜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𝑜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𝑜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     (7)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376" y="3334952"/>
                <a:ext cx="7902624" cy="817788"/>
              </a:xfrm>
              <a:prstGeom prst="rect">
                <a:avLst/>
              </a:prstGeom>
              <a:blipFill>
                <a:blip r:embed="rId3"/>
                <a:stretch>
                  <a:fillRect l="-4321" t="-7463" r="-1466" b="-7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331640" y="5157192"/>
                <a:ext cx="7740352" cy="531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err="1"/>
                  <a:t>Py</a:t>
                </a:r>
                <a:r>
                  <a:rPr lang="en-US" altLang="zh-CN" dirty="0"/>
                  <a:t>: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𝑜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</m:e>
                        </m:nary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                                                  	(8)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7192"/>
                <a:ext cx="7740352" cy="531043"/>
              </a:xfrm>
              <a:prstGeom prst="rect">
                <a:avLst/>
              </a:prstGeom>
              <a:blipFill>
                <a:blip r:embed="rId4"/>
                <a:stretch>
                  <a:fillRect l="-630" t="-57471" r="-709" b="-12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771761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Problem simplification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 err="1"/>
                  <a:t>Subproblem</a:t>
                </a:r>
                <a:r>
                  <a:rPr lang="en-US" altLang="zh-CN" dirty="0"/>
                  <a:t> 1</a:t>
                </a:r>
              </a:p>
              <a:p>
                <a:pPr marL="579438" lvl="1" indent="0">
                  <a:spcBef>
                    <a:spcPts val="600"/>
                  </a:spcBef>
                  <a:buNone/>
                </a:pPr>
                <a:r>
                  <a:rPr lang="en-US" altLang="zh-CN" sz="2200" dirty="0"/>
                  <a:t>By relaxing the activity constraints, the i</a:t>
                </a:r>
                <a:r>
                  <a:rPr lang="en-US" altLang="zh-CN" sz="2200" kern="100" dirty="0">
                    <a:solidFill>
                      <a:srgbClr val="000000"/>
                    </a:solidFill>
                  </a:rPr>
                  <a:t>naccessibility cost </a:t>
                </a:r>
                <a:r>
                  <a:rPr lang="en-US" altLang="zh-CN" sz="2200" dirty="0"/>
                  <a:t> becomes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/>
              </a:p>
              <a:p>
                <a:pPr marL="320040" lvl="1" indent="0">
                  <a:spcBef>
                    <a:spcPts val="1200"/>
                  </a:spcBef>
                  <a:buNone/>
                </a:pPr>
                <a:endParaRPr lang="en-US" altLang="zh-CN" dirty="0"/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 err="1"/>
                  <a:t>Subproblem</a:t>
                </a:r>
                <a:r>
                  <a:rPr lang="en-US" altLang="zh-CN" dirty="0"/>
                  <a:t> 2</a:t>
                </a:r>
              </a:p>
              <a:p>
                <a:pPr marL="32004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    </a:t>
                </a:r>
                <a:r>
                  <a:rPr lang="en-US" altLang="zh-CN" sz="2200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/>
                          </a:rPr>
                          <m:t>,</m:t>
                        </m:r>
                        <m:r>
                          <a:rPr lang="en-US" altLang="zh-CN" sz="2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(</m:t>
                    </m:r>
                    <m:r>
                      <a:rPr lang="en-US" altLang="zh-CN" sz="2000" i="1" ker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𝑖</m:t>
                    </m:r>
                    <m:r>
                      <a:rPr lang="en-US" altLang="zh-CN" sz="2000" i="1" ker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,</m:t>
                    </m:r>
                    <m:r>
                      <a:rPr lang="en-US" altLang="zh-CN" sz="2000" i="1" ker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𝑗</m:t>
                    </m:r>
                    <m:r>
                      <a:rPr lang="en-US" altLang="zh-CN" sz="2000" i="1" ker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cs typeface="Times New Roman"/>
                      </a:rPr>
                      <m:t>)∈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𝐸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cs typeface="Times New Roman"/>
                          </a:rPr>
                          <m:t>𝐵</m:t>
                        </m:r>
                      </m:sup>
                    </m:sSup>
                  </m:oMath>
                </a14:m>
                <a:endParaRPr lang="zh-CN" altLang="en-US" sz="2200" dirty="0"/>
              </a:p>
              <a:p>
                <a:pPr lvl="1">
                  <a:spcBef>
                    <a:spcPts val="1200"/>
                  </a:spcBef>
                </a:pP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31640" y="3449852"/>
                <a:ext cx="6552728" cy="843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𝑜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zh-CN" altLang="zh-CN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zh-CN" altLang="zh-CN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𝐵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)×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𝑜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49852"/>
                <a:ext cx="6552728" cy="8432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7318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u="sng" dirty="0"/>
              <a:t>Lagrangian relaxation-based algorithm for solving simplified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05880" y="2410099"/>
                <a:ext cx="7182544" cy="4144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1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Initialization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ts val="31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iteration number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0;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>
                  <a:lnSpc>
                    <a:spcPts val="31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positive values to initialize the set of Lagrangian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𝑜</m:t>
                    </m:r>
                    <m:r>
                      <a:rPr lang="en-US" altLang="zh-CN" sz="2000" i="1">
                        <a:latin typeface="Cambria Math"/>
                      </a:rPr>
                      <m:t>,</m:t>
                    </m:r>
                    <m:r>
                      <a:rPr lang="en-US" altLang="zh-CN" sz="2000" i="1">
                        <a:latin typeface="Cambria Math"/>
                      </a:rPr>
                      <m:t>𝑑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3100"/>
                  </a:lnSpc>
                  <a:spcBef>
                    <a:spcPts val="6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Solve decomposed dual problems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2813">
                  <a:lnSpc>
                    <a:spcPts val="31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subproblem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a standard time-dependent shortest path algorithm and find a path solution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each OD pair (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2813">
                  <a:lnSpc>
                    <a:spcPts val="31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subproblem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find a value for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2813">
                  <a:lnSpc>
                    <a:spcPts val="31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primal, dual and gap values.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2410099"/>
                <a:ext cx="7182544" cy="4144724"/>
              </a:xfrm>
              <a:prstGeom prst="rect">
                <a:avLst/>
              </a:prstGeom>
              <a:blipFill rotWithShape="1">
                <a:blip r:embed="rId2"/>
                <a:stretch>
                  <a:fillRect l="-934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1248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u="sng" dirty="0"/>
              <a:t>Lagrangian relaxation-based algorithm for solving simplified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05880" y="2609383"/>
                <a:ext cx="7182544" cy="2952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1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Update Lagrangian multipliers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>
                  <a:lnSpc>
                    <a:spcPts val="31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Lagrangian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𝑜</m:t>
                    </m:r>
                    <m:r>
                      <a:rPr lang="en-US" altLang="zh-CN" sz="2000" i="1">
                        <a:latin typeface="Cambria Math"/>
                      </a:rPr>
                      <m:t>,</m:t>
                    </m:r>
                    <m:r>
                      <a:rPr lang="en-US" altLang="zh-CN" sz="2000" i="1">
                        <a:latin typeface="Cambria Math"/>
                      </a:rPr>
                      <m:t>𝑑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subgradient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3100"/>
                  </a:lnSpc>
                  <a:spcBef>
                    <a:spcPts val="6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 Termination condition test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>
                  <a:lnSpc>
                    <a:spcPts val="31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k is less than a predetermined maximum iteration value, or the gap is smaller than a predefined toleration gap, terminate the algorithm, otherwise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and go back to Step 2.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2609383"/>
                <a:ext cx="7182544" cy="2952090"/>
              </a:xfrm>
              <a:prstGeom prst="rect">
                <a:avLst/>
              </a:prstGeom>
              <a:blipFill rotWithShape="1">
                <a:blip r:embed="rId2"/>
                <a:stretch>
                  <a:fillRect l="-934" r="-1613" b="-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781069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3577198" y="1484288"/>
            <a:ext cx="1798297" cy="43005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Primal problem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3266331" y="2134356"/>
            <a:ext cx="2419748" cy="43005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 multipliers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4476205" y="1914340"/>
            <a:ext cx="141" cy="220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3189394" y="2782428"/>
            <a:ext cx="2568642" cy="43005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 dual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7" idx="2"/>
            <a:endCxn id="20" idx="0"/>
          </p:cNvCxnSpPr>
          <p:nvPr/>
        </p:nvCxnSpPr>
        <p:spPr>
          <a:xfrm flipH="1">
            <a:off x="4473715" y="2564408"/>
            <a:ext cx="2490" cy="218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flipH="1">
            <a:off x="1691680" y="3716536"/>
            <a:ext cx="2520280" cy="64807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cost path problems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5036380" y="3716535"/>
            <a:ext cx="2055900" cy="64807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Kanpsack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肘形连接符 27"/>
          <p:cNvCxnSpPr>
            <a:stCxn id="20" idx="2"/>
            <a:endCxn id="26" idx="0"/>
          </p:cNvCxnSpPr>
          <p:nvPr/>
        </p:nvCxnSpPr>
        <p:spPr>
          <a:xfrm rot="16200000" flipH="1">
            <a:off x="5016995" y="2669199"/>
            <a:ext cx="504055" cy="1590615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0" idx="2"/>
            <a:endCxn id="25" idx="0"/>
          </p:cNvCxnSpPr>
          <p:nvPr/>
        </p:nvCxnSpPr>
        <p:spPr>
          <a:xfrm rot="5400000">
            <a:off x="3460740" y="2703561"/>
            <a:ext cx="504056" cy="15218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flipH="1">
            <a:off x="2843808" y="4942667"/>
            <a:ext cx="3384376" cy="57142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Lagrangian multipliers using subgradient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 flipH="1">
            <a:off x="467544" y="2084152"/>
            <a:ext cx="2055900" cy="54006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Lagrangian multipliers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肘形连接符 37"/>
          <p:cNvCxnSpPr>
            <a:stCxn id="26" idx="2"/>
            <a:endCxn id="36" idx="0"/>
          </p:cNvCxnSpPr>
          <p:nvPr/>
        </p:nvCxnSpPr>
        <p:spPr>
          <a:xfrm rot="5400000">
            <a:off x="5011133" y="3889469"/>
            <a:ext cx="578061" cy="15283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5" idx="2"/>
            <a:endCxn id="36" idx="0"/>
          </p:cNvCxnSpPr>
          <p:nvPr/>
        </p:nvCxnSpPr>
        <p:spPr>
          <a:xfrm rot="16200000" flipH="1">
            <a:off x="3454879" y="3861549"/>
            <a:ext cx="578059" cy="15841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/>
          <p:cNvSpPr/>
          <p:nvPr/>
        </p:nvSpPr>
        <p:spPr>
          <a:xfrm>
            <a:off x="3089857" y="5871498"/>
            <a:ext cx="2892278" cy="653350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Termination condition test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>
            <a:stCxn id="36" idx="2"/>
            <a:endCxn id="49" idx="0"/>
          </p:cNvCxnSpPr>
          <p:nvPr/>
        </p:nvCxnSpPr>
        <p:spPr>
          <a:xfrm>
            <a:off x="4535996" y="5514096"/>
            <a:ext cx="0" cy="357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3"/>
            <a:endCxn id="71" idx="3"/>
          </p:cNvCxnSpPr>
          <p:nvPr/>
        </p:nvCxnSpPr>
        <p:spPr>
          <a:xfrm>
            <a:off x="5982135" y="6198173"/>
            <a:ext cx="782437" cy="31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9" idx="1"/>
            <a:endCxn id="37" idx="2"/>
          </p:cNvCxnSpPr>
          <p:nvPr/>
        </p:nvCxnSpPr>
        <p:spPr>
          <a:xfrm rot="10800000">
            <a:off x="1495495" y="2624213"/>
            <a:ext cx="1594363" cy="357396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1"/>
            <a:endCxn id="7" idx="3"/>
          </p:cNvCxnSpPr>
          <p:nvPr/>
        </p:nvCxnSpPr>
        <p:spPr>
          <a:xfrm flipV="1">
            <a:off x="2523444" y="2349382"/>
            <a:ext cx="742887" cy="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 flipH="1">
            <a:off x="5580112" y="5735252"/>
            <a:ext cx="824530" cy="4300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 flipH="1">
            <a:off x="1907704" y="5733256"/>
            <a:ext cx="1096913" cy="4300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 flipH="1">
            <a:off x="6764572" y="5877272"/>
            <a:ext cx="2055900" cy="64807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primal, dual and gap values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34291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concept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In the general field of transportation land planning, accessibility was early defined by Hansen (1959), as the potential of opportunities for traveler interaction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Accessibility in general refers to the ability for travelers and freight shippers to reach desired activities, destinations and services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5960313"/>
            <a:ext cx="8771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AutoNum type="arabicPeriod"/>
            </a:pPr>
            <a:r>
              <a:rPr lang="en-US" altLang="zh-CN" sz="1200" dirty="0"/>
              <a:t>Hansen, W. G. (1959). How accessibility shapes land use. Journal of the American Institute of Planners, 25(2), 73-76.</a:t>
            </a:r>
          </a:p>
        </p:txBody>
      </p:sp>
    </p:spTree>
    <p:extLst>
      <p:ext uri="{BB962C8B-B14F-4D97-AF65-F5344CB8AC3E}">
        <p14:creationId xmlns:p14="http://schemas.microsoft.com/office/powerpoint/2010/main" val="272880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Three-node network illustration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15591"/>
                  </p:ext>
                </p:extLst>
              </p:nvPr>
            </p:nvGraphicFramePr>
            <p:xfrm>
              <a:off x="1043608" y="2348880"/>
              <a:ext cx="6828595" cy="15556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04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74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69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 indent="26543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Link</a:t>
                          </a:r>
                          <a:endParaRPr lang="zh-CN" sz="1800" kern="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Travel time</a:t>
                          </a:r>
                          <a:endParaRPr lang="zh-CN" sz="1800" kern="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Construction Cost</a:t>
                          </a:r>
                          <a:endParaRPr lang="zh-CN" sz="1800" kern="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523">
                    <a:tc>
                      <a:txBody>
                        <a:bodyPr/>
                        <a:lstStyle/>
                        <a:p>
                          <a:pPr indent="26543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𝒐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kern="100">
                                            <a:effectLst/>
                                            <a:latin typeface="Cambria Math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altLang="zh-CN" sz="1800" kern="1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𝒐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2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2</a:t>
                          </a:r>
                          <a:endParaRPr lang="zh-CN" sz="1800" kern="1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4523">
                    <a:tc>
                      <a:txBody>
                        <a:bodyPr/>
                        <a:lstStyle/>
                        <a:p>
                          <a:pPr indent="26543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3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3</a:t>
                          </a:r>
                          <a:endParaRPr lang="zh-CN" sz="1800" kern="1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4523">
                    <a:tc>
                      <a:txBody>
                        <a:bodyPr/>
                        <a:lstStyle/>
                        <a:p>
                          <a:pPr indent="26543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𝒐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800" kern="100">
                                            <a:effectLst/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 (</m:t>
                                </m:r>
                                <m:sSub>
                                  <m:sSubPr>
                                    <m:ctrlPr>
                                      <a:rPr lang="zh-CN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𝒐</m:t>
                                </m:r>
                                <m:r>
                                  <a:rPr lang="en-US" sz="1800" kern="1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4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4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15591"/>
                  </p:ext>
                </p:extLst>
              </p:nvPr>
            </p:nvGraphicFramePr>
            <p:xfrm>
              <a:off x="1043608" y="2348880"/>
              <a:ext cx="6828595" cy="15556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04256"/>
                    <a:gridCol w="2137438"/>
                    <a:gridCol w="2386901"/>
                  </a:tblGrid>
                  <a:tr h="432048">
                    <a:tc>
                      <a:txBody>
                        <a:bodyPr/>
                        <a:lstStyle/>
                        <a:p>
                          <a:pPr indent="26543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Link</a:t>
                          </a:r>
                          <a:endParaRPr lang="zh-CN" sz="1800" kern="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Travel time</a:t>
                          </a:r>
                          <a:endParaRPr lang="zh-CN" sz="1800" kern="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a:t>Construction Cost</a:t>
                          </a:r>
                          <a:endParaRPr lang="zh-CN" sz="1800" kern="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745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129032" r="-19656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2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2</a:t>
                          </a:r>
                          <a:endParaRPr lang="zh-CN" sz="1800" kern="1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</a:tr>
                  <a:tr h="3745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232787" r="-1965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3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3</a:t>
                          </a:r>
                          <a:endParaRPr lang="zh-CN" sz="1800" kern="1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</a:tr>
                  <a:tr h="3745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327419" r="-19656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4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543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100" dirty="0">
                              <a:effectLst/>
                            </a:rPr>
                            <a:t>4</a:t>
                          </a:r>
                          <a:endParaRPr lang="zh-CN" sz="1800" kern="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宋体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499884"/>
              </p:ext>
            </p:extLst>
          </p:nvPr>
        </p:nvGraphicFramePr>
        <p:xfrm>
          <a:off x="3288457" y="4725144"/>
          <a:ext cx="256708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Visio" r:id="rId4" imgW="701472" imgH="452348" progId="Visio.Drawing.11">
                  <p:embed/>
                </p:oleObj>
              </mc:Choice>
              <mc:Fallback>
                <p:oleObj name="Visio" r:id="rId4" imgW="701472" imgH="4523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457" y="4725144"/>
                        <a:ext cx="2567086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40152" y="577691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kern="10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kern="10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776912"/>
                <a:ext cx="49558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0282" y="5801192"/>
                <a:ext cx="369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kern="100">
                          <a:latin typeface="Cambria Math"/>
                        </a:rPr>
                        <m:t>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282" y="5801192"/>
                <a:ext cx="36901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11960" y="4427820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kern="100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kern="10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427820"/>
                <a:ext cx="4955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77729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Three-node network illustration—impact of construction budget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70979"/>
              </p:ext>
            </p:extLst>
          </p:nvPr>
        </p:nvGraphicFramePr>
        <p:xfrm>
          <a:off x="539552" y="2775645"/>
          <a:ext cx="8508742" cy="2957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文档" r:id="rId3" imgW="5417337" imgH="1882918" progId="Word.Document.12">
                  <p:embed/>
                </p:oleObj>
              </mc:Choice>
              <mc:Fallback>
                <p:oleObj name="文档" r:id="rId3" imgW="5417337" imgH="18829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775645"/>
                        <a:ext cx="8508742" cy="2957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07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Three-node network illustration—impact of travel time budget (under 10-unit construction budget)</a:t>
            </a:r>
          </a:p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49433"/>
              </p:ext>
            </p:extLst>
          </p:nvPr>
        </p:nvGraphicFramePr>
        <p:xfrm>
          <a:off x="140031" y="2924944"/>
          <a:ext cx="8863937" cy="238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文档" r:id="rId3" imgW="5417337" imgH="1457080" progId="Word.Document.12">
                  <p:embed/>
                </p:oleObj>
              </mc:Choice>
              <mc:Fallback>
                <p:oleObj name="文档" r:id="rId3" imgW="5417337" imgH="1457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031" y="2924944"/>
                        <a:ext cx="8863937" cy="2384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808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Three-node network illustration—impact of link travel time (under 10-unit construction budget and 10 time units of travel time budget)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47543"/>
              </p:ext>
            </p:extLst>
          </p:nvPr>
        </p:nvGraphicFramePr>
        <p:xfrm>
          <a:off x="611560" y="2924944"/>
          <a:ext cx="8271604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文档" r:id="rId3" imgW="5637837" imgH="2257194" progId="Word.Document.12">
                  <p:embed/>
                </p:oleObj>
              </mc:Choice>
              <mc:Fallback>
                <p:oleObj name="文档" r:id="rId3" imgW="5637837" imgH="2257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924944"/>
                        <a:ext cx="8271604" cy="331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59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713733"/>
              </p:ext>
            </p:extLst>
          </p:nvPr>
        </p:nvGraphicFramePr>
        <p:xfrm>
          <a:off x="1763688" y="2615048"/>
          <a:ext cx="5184576" cy="369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Visio" r:id="rId3" imgW="2348960" imgH="1679186" progId="Visio.Drawing.11">
                  <p:embed/>
                </p:oleObj>
              </mc:Choice>
              <mc:Fallback>
                <p:oleObj name="Visio" r:id="rId3" imgW="2348960" imgH="167918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15048"/>
                        <a:ext cx="5184576" cy="3694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Illustration of Lagrangian Multiplier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     </a:t>
            </a:r>
            <a:r>
              <a:rPr lang="en-US" altLang="zh-CN" sz="2000" dirty="0">
                <a:solidFill>
                  <a:prstClr val="black"/>
                </a:solidFill>
              </a:rPr>
              <a:t>time budget = 3, total construction link number = 3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zh-CN" altLang="en-US" sz="1800" dirty="0">
              <a:solidFill>
                <a:prstClr val="black"/>
              </a:solidFill>
            </a:endParaRPr>
          </a:p>
          <a:p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51720" y="2843412"/>
            <a:ext cx="360040" cy="360040"/>
          </a:xfrm>
          <a:prstGeom prst="ellipse">
            <a:avLst/>
          </a:prstGeom>
          <a:noFill/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263428" y="5191100"/>
            <a:ext cx="360040" cy="360040"/>
          </a:xfrm>
          <a:prstGeom prst="ellipse">
            <a:avLst/>
          </a:prstGeom>
          <a:noFill/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11760" y="3203452"/>
            <a:ext cx="864096" cy="945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563888" y="41490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1"/>
          </p:cNvCxnSpPr>
          <p:nvPr/>
        </p:nvCxnSpPr>
        <p:spPr>
          <a:xfrm>
            <a:off x="5364088" y="4221088"/>
            <a:ext cx="952067" cy="1022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76256" y="521990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OD pair (1-&gt;4) 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2145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Illustration of Lagrangian Multiplier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     </a:t>
            </a:r>
            <a:r>
              <a:rPr lang="en-US" altLang="zh-CN" sz="2000" dirty="0">
                <a:solidFill>
                  <a:prstClr val="black"/>
                </a:solidFill>
              </a:rPr>
              <a:t>time budget = 3, total construction link number = 3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zh-CN" altLang="en-US" sz="1800" dirty="0">
              <a:solidFill>
                <a:prstClr val="black"/>
              </a:solidFill>
            </a:endParaRPr>
          </a:p>
          <a:p>
            <a:endParaRPr lang="en-US" altLang="zh-CN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852082"/>
              </p:ext>
            </p:extLst>
          </p:nvPr>
        </p:nvGraphicFramePr>
        <p:xfrm>
          <a:off x="513250" y="2883024"/>
          <a:ext cx="8091198" cy="227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文档" r:id="rId3" imgW="5417337" imgH="1522344" progId="Word.Document.12">
                  <p:embed/>
                </p:oleObj>
              </mc:Choice>
              <mc:Fallback>
                <p:oleObj name="文档" r:id="rId3" imgW="5417337" imgH="15223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250" y="2883024"/>
                        <a:ext cx="8091198" cy="2274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39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Medium-scale experiments—Sioux Falls</a:t>
            </a:r>
          </a:p>
          <a:p>
            <a:pPr marL="0" indent="0">
              <a:buNone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0" lvl="0" indent="342900">
              <a:buClr>
                <a:srgbClr val="D34817"/>
              </a:buClr>
              <a:buNone/>
            </a:pPr>
            <a:r>
              <a:rPr lang="zh-CN" altLang="zh-CN" dirty="0"/>
              <a:t>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zh-CN" altLang="en-US" sz="1800" dirty="0">
              <a:solidFill>
                <a:prstClr val="black"/>
              </a:solidFill>
            </a:endParaRPr>
          </a:p>
          <a:p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1902"/>
            <a:ext cx="4208636" cy="41958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sp>
        <p:nvSpPr>
          <p:cNvPr id="9" name="矩形 8"/>
          <p:cNvSpPr/>
          <p:nvPr/>
        </p:nvSpPr>
        <p:spPr>
          <a:xfrm>
            <a:off x="1259632" y="2126237"/>
            <a:ext cx="3168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simpliﬁed Sioux Falls network consisting of 24 nodes and 76 directional links, with  10 directional optional links to be selected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39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Medium-scale experiments—Sioux Falls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zh-CN" altLang="en-US" sz="1800" dirty="0">
              <a:solidFill>
                <a:prstClr val="black"/>
              </a:solidFill>
            </a:endParaRPr>
          </a:p>
          <a:p>
            <a:endParaRPr lang="en-US" altLang="zh-CN" dirty="0"/>
          </a:p>
        </p:txBody>
      </p:sp>
      <p:graphicFrame>
        <p:nvGraphicFramePr>
          <p:cNvPr id="12" name="Chart 1"/>
          <p:cNvGraphicFramePr/>
          <p:nvPr>
            <p:extLst>
              <p:ext uri="{D42A27DB-BD31-4B8C-83A1-F6EECF244321}">
                <p14:modId xmlns:p14="http://schemas.microsoft.com/office/powerpoint/2010/main" val="2177154358"/>
              </p:ext>
            </p:extLst>
          </p:nvPr>
        </p:nvGraphicFramePr>
        <p:xfrm>
          <a:off x="1403648" y="2060848"/>
          <a:ext cx="663887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971600" y="5877272"/>
            <a:ext cx="775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Evolution of upper bound and lower bound values for different travel time budgets, LB: Lower bound, UB: Upper bound, and each time series is labeled as LB_TTB or UB_TTB for TTB =19,18, and 16 min, number of links to be constructed </a:t>
            </a:r>
            <a:r>
              <a:rPr lang="en-US" altLang="zh-CN" i="1" dirty="0"/>
              <a:t>K</a:t>
            </a:r>
            <a:r>
              <a:rPr lang="en-US" altLang="zh-CN" dirty="0"/>
              <a:t> = 3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49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Medium-scale experiments—Sioux Falls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zh-CN" altLang="en-US" sz="1800" dirty="0">
              <a:solidFill>
                <a:prstClr val="black"/>
              </a:solidFill>
            </a:endParaRPr>
          </a:p>
          <a:p>
            <a:endParaRPr lang="en-US" altLang="zh-CN" dirty="0"/>
          </a:p>
        </p:txBody>
      </p:sp>
      <p:graphicFrame>
        <p:nvGraphicFramePr>
          <p:cNvPr id="12" name="Chart 3"/>
          <p:cNvGraphicFramePr/>
          <p:nvPr>
            <p:extLst>
              <p:ext uri="{D42A27DB-BD31-4B8C-83A1-F6EECF244321}">
                <p14:modId xmlns:p14="http://schemas.microsoft.com/office/powerpoint/2010/main" val="897736977"/>
              </p:ext>
            </p:extLst>
          </p:nvPr>
        </p:nvGraphicFramePr>
        <p:xfrm>
          <a:off x="992187" y="2204864"/>
          <a:ext cx="7159625" cy="316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1115616" y="5589240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Evolution of relative optimality gap ((UB-LB/UB) travel time budget TTB =12 min, # of links to be selected K = 4, 5 and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660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Large-scale experiments—Chicago 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0848"/>
            <a:ext cx="3510136" cy="4278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2120889"/>
            <a:ext cx="4104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 Chicago region has 387 zones and 2950 links, with 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directional optional links to be selected</a:t>
            </a:r>
          </a:p>
        </p:txBody>
      </p:sp>
    </p:spTree>
    <p:extLst>
      <p:ext uri="{BB962C8B-B14F-4D97-AF65-F5344CB8AC3E}">
        <p14:creationId xmlns:p14="http://schemas.microsoft.com/office/powerpoint/2010/main" val="62456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concept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6248345"/>
            <a:ext cx="8771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Miller, H, J. (2014). Green Accessibility</a:t>
            </a:r>
            <a:endParaRPr lang="zh-CN" altLang="en-US" sz="1200" dirty="0"/>
          </a:p>
        </p:txBody>
      </p:sp>
      <p:grpSp>
        <p:nvGrpSpPr>
          <p:cNvPr id="10" name="组合 7"/>
          <p:cNvGrpSpPr/>
          <p:nvPr/>
        </p:nvGrpSpPr>
        <p:grpSpPr>
          <a:xfrm>
            <a:off x="586660" y="2348880"/>
            <a:ext cx="8100140" cy="3391797"/>
            <a:chOff x="576316" y="2420888"/>
            <a:chExt cx="8100140" cy="3391797"/>
          </a:xfrm>
        </p:grpSpPr>
        <p:pic>
          <p:nvPicPr>
            <p:cNvPr id="11" name="Picture 10" descr="C:\Users\HMiller\Dropbox\Research\Projects - active\Green acccessibility\Manuscripts\Visit Probabilities in NTP\Graphics\JPEG\Figure 1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6316" y="2420888"/>
              <a:ext cx="8100140" cy="33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5"/>
            <p:cNvSpPr txBox="1"/>
            <p:nvPr/>
          </p:nvSpPr>
          <p:spPr>
            <a:xfrm>
              <a:off x="904056" y="2492896"/>
              <a:ext cx="24438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altLang="zh-CN" dirty="0"/>
                <a:t>Low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accessibility</a:t>
              </a:r>
              <a:endParaRPr lang="zh-CN" altLang="en-US" dirty="0"/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6228184" y="2492896"/>
              <a:ext cx="21498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altLang="zh-CN" dirty="0"/>
                <a:t>High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accessibility</a:t>
              </a:r>
              <a:endParaRPr lang="zh-CN" altLang="en-US" dirty="0"/>
            </a:p>
          </p:txBody>
        </p:sp>
      </p:grpSp>
      <p:sp>
        <p:nvSpPr>
          <p:cNvPr id="14" name="TextBox 5"/>
          <p:cNvSpPr txBox="1"/>
          <p:nvPr/>
        </p:nvSpPr>
        <p:spPr>
          <a:xfrm>
            <a:off x="6700192" y="1907540"/>
            <a:ext cx="24438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898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08912" cy="864096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A Lagrangian Relaxation-based Solution Algorithm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80932"/>
              </p:ext>
            </p:extLst>
          </p:nvPr>
        </p:nvGraphicFramePr>
        <p:xfrm>
          <a:off x="251521" y="3013710"/>
          <a:ext cx="8712967" cy="23721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9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71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No.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Cumulative CPU time (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mm:ss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Lx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in Eq. (6)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 </a:t>
                      </a:r>
                      <a:b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(as Best L)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  <a:endParaRPr lang="zh-C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Gap (%)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1:36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31684.0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31684.0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31684.0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149382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" indent="-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78.8%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5:42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32489.5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-3536.3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28953.3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31684.0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33260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4.7%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9:48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32722.3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-2520.6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30201.7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31684.0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32898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13:54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32869.6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-2036.7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30832.9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31684.0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32898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18:00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32959.4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-1635.9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31323.5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31684.0</a:t>
                      </a:r>
                      <a:endParaRPr lang="zh-C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32898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Large-scale experiments—Chicago 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81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108012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Accessibility is an important performance measure which is often neglected in transportation network design models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 linear integer programming model is presented to maximize end-to-end accessibility within space-time constraints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 Lagrangian relaxation based solution method is developed to solve this problem in real-world applications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59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1008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discussions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Path-based network design approach for accessibility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Multi-model network design problem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Railroad network planning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rail transit network design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Unban public transportation service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2802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4536504"/>
          </a:xfrm>
        </p:spPr>
        <p:txBody>
          <a:bodyPr/>
          <a:lstStyle/>
          <a:p>
            <a:r>
              <a:rPr lang="en-US" altLang="zh-CN" dirty="0"/>
              <a:t>Mobility vs. Accessibility</a:t>
            </a:r>
          </a:p>
          <a:p>
            <a:pPr lvl="1"/>
            <a:r>
              <a:rPr lang="en-US" altLang="zh-CN" dirty="0"/>
              <a:t>Planning for mobility means making it easier to travel around (means)</a:t>
            </a:r>
          </a:p>
          <a:p>
            <a:pPr marL="571500" indent="0">
              <a:buNone/>
            </a:pPr>
            <a:r>
              <a:rPr lang="en-US" altLang="zh-CN" sz="2400" dirty="0"/>
              <a:t>Planning for accessibility means making it easier to get where you need to go</a:t>
            </a:r>
            <a:r>
              <a:rPr lang="zh-CN" altLang="en-US" sz="2400" dirty="0"/>
              <a:t> </a:t>
            </a:r>
            <a:r>
              <a:rPr lang="en-US" altLang="zh-CN" sz="2400" dirty="0"/>
              <a:t>(goals)</a:t>
            </a:r>
            <a:r>
              <a:rPr lang="en-US" altLang="zh-CN" sz="2400" baseline="30000" dirty="0"/>
              <a:t>1</a:t>
            </a:r>
          </a:p>
          <a:p>
            <a:pPr lvl="1"/>
            <a:r>
              <a:rPr lang="en-US" altLang="zh-CN" dirty="0"/>
              <a:t>High Mobility—Low Accessibility</a:t>
            </a:r>
          </a:p>
          <a:p>
            <a:pPr marL="320040" lvl="1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Low Mobility—High Accessibility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 descr="accessibility concept model.pdf"/>
          <p:cNvPicPr>
            <a:picLocks noGrp="1"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b="7614"/>
          <a:stretch>
            <a:fillRect/>
          </a:stretch>
        </p:blipFill>
        <p:spPr>
          <a:xfrm>
            <a:off x="4499992" y="2708920"/>
            <a:ext cx="4392488" cy="4818829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395537" y="596198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 Handy, S. L. (2005). Planning for accessibility: In theory and in practice. In D. M. Levinson &amp; K. J. </a:t>
            </a:r>
            <a:r>
              <a:rPr lang="en-US" altLang="zh-CN" sz="1200" dirty="0" err="1"/>
              <a:t>Krizek</a:t>
            </a:r>
            <a:r>
              <a:rPr lang="en-US" altLang="zh-CN" sz="1200" dirty="0"/>
              <a:t> (Eds.), Access to Destinations (pp. 131-147). Amsterdam: Elsevier</a:t>
            </a:r>
          </a:p>
          <a:p>
            <a:r>
              <a:rPr lang="en-US" altLang="zh-CN" sz="1200" dirty="0"/>
              <a:t>Graph from: </a:t>
            </a:r>
            <a:r>
              <a:rPr lang="en-US" sz="1200" dirty="0"/>
              <a:t>Levine, J., Grengs, J., Shen, Q., &amp; Shen, Q. (2012). Does Accessibility Require Density or Speed? </a:t>
            </a:r>
            <a:r>
              <a:rPr lang="en-US" sz="1200" i="1" dirty="0"/>
              <a:t>Journal of the American Planning Association</a:t>
            </a:r>
            <a:r>
              <a:rPr lang="en-US" sz="1200" dirty="0"/>
              <a:t>, 78(2), 157–172. doi:10.1080/01944363.2012.677119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86" y="6957392"/>
            <a:ext cx="92868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9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Geography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536504"/>
          </a:xfrm>
        </p:spPr>
        <p:txBody>
          <a:bodyPr/>
          <a:lstStyle/>
          <a:p>
            <a:r>
              <a:rPr lang="en-US" altLang="zh-CN" dirty="0"/>
              <a:t>Space-time path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60198"/>
              </p:ext>
            </p:extLst>
          </p:nvPr>
        </p:nvGraphicFramePr>
        <p:xfrm>
          <a:off x="3275856" y="1669920"/>
          <a:ext cx="5541038" cy="478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3" imgW="4935706" imgH="4244466" progId="Visio.Drawing.11">
                  <p:embed/>
                </p:oleObj>
              </mc:Choice>
              <mc:Fallback>
                <p:oleObj name="Visio" r:id="rId3" imgW="4935706" imgH="4244466" progId="Visio.Drawing.11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669920"/>
                        <a:ext cx="5541038" cy="4783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54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Geography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536504"/>
          </a:xfrm>
        </p:spPr>
        <p:txBody>
          <a:bodyPr/>
          <a:lstStyle/>
          <a:p>
            <a:r>
              <a:rPr lang="en-US" altLang="zh-CN" dirty="0"/>
              <a:t>Space-time prism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04433"/>
              </p:ext>
            </p:extLst>
          </p:nvPr>
        </p:nvGraphicFramePr>
        <p:xfrm>
          <a:off x="2987824" y="2204864"/>
          <a:ext cx="5688332" cy="381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3" imgW="4708457" imgH="3157538" progId="Visio.Drawing.11">
                  <p:embed/>
                </p:oleObj>
              </mc:Choice>
              <mc:Fallback>
                <p:oleObj name="Visio" r:id="rId3" imgW="4708457" imgH="3157538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04864"/>
                        <a:ext cx="5688332" cy="3816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596336" y="6093296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(Miller 2005)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5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Geography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536504"/>
          </a:xfrm>
        </p:spPr>
        <p:txBody>
          <a:bodyPr/>
          <a:lstStyle/>
          <a:p>
            <a:r>
              <a:rPr lang="en-US" altLang="zh-CN" dirty="0"/>
              <a:t>Mapping of accessible/ inaccessible locations with respect to potential activity area  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77828"/>
              </p:ext>
            </p:extLst>
          </p:nvPr>
        </p:nvGraphicFramePr>
        <p:xfrm>
          <a:off x="4577184" y="2393619"/>
          <a:ext cx="3951337" cy="434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Visio" r:id="rId3" imgW="4849859" imgH="5317056" progId="Visio.Drawing.11">
                  <p:embed/>
                </p:oleObj>
              </mc:Choice>
              <mc:Fallback>
                <p:oleObj name="Visio" r:id="rId3" imgW="4849859" imgH="5317056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184" y="2393619"/>
                        <a:ext cx="3951337" cy="4347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9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Accessibility in Space-time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536504"/>
          </a:xfrm>
        </p:spPr>
        <p:txBody>
          <a:bodyPr/>
          <a:lstStyle/>
          <a:p>
            <a:r>
              <a:rPr lang="en-US" altLang="zh-CN" dirty="0"/>
              <a:t>Accessibility concept from origin node to other nodes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25007"/>
              </p:ext>
            </p:extLst>
          </p:nvPr>
        </p:nvGraphicFramePr>
        <p:xfrm>
          <a:off x="539552" y="2564904"/>
          <a:ext cx="8398406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Visio" r:id="rId3" imgW="6527530" imgH="3134624" progId="Visio.Drawing.11">
                  <p:embed/>
                </p:oleObj>
              </mc:Choice>
              <mc:Fallback>
                <p:oleObj name="Visio" r:id="rId3" imgW="6527530" imgH="3134624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64904"/>
                        <a:ext cx="8398406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805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1630</TotalTime>
  <Words>2281</Words>
  <Application>Microsoft Office PowerPoint</Application>
  <PresentationFormat>On-screen Show (4:3)</PresentationFormat>
  <Paragraphs>352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平衡</vt:lpstr>
      <vt:lpstr>Visio</vt:lpstr>
      <vt:lpstr>文档</vt:lpstr>
      <vt:lpstr>Large-scale Network Design for Accessibility: </vt:lpstr>
      <vt:lpstr>Outlines</vt:lpstr>
      <vt:lpstr>Accessibility</vt:lpstr>
      <vt:lpstr>Accessibility</vt:lpstr>
      <vt:lpstr>Accessibility</vt:lpstr>
      <vt:lpstr>Time Geography</vt:lpstr>
      <vt:lpstr>Time Geography</vt:lpstr>
      <vt:lpstr>Time Geography</vt:lpstr>
      <vt:lpstr>Accessibility in Space-time Network</vt:lpstr>
      <vt:lpstr>Accessibility in Space-time Network</vt:lpstr>
      <vt:lpstr>Accessibility in Space-time Network</vt:lpstr>
      <vt:lpstr>Accessibility in Space-time Network</vt:lpstr>
      <vt:lpstr>Accessibility in Space-time Network</vt:lpstr>
      <vt:lpstr>Accessibility in Space-time Network</vt:lpstr>
      <vt:lpstr>Accessibility in Space-time Network</vt:lpstr>
      <vt:lpstr>Accessibility in Space-time Network</vt:lpstr>
      <vt:lpstr>Accessibility in Space-time Network</vt:lpstr>
      <vt:lpstr>A Network Design Model for Accessibility</vt:lpstr>
      <vt:lpstr>A Network Design Model for Accessibility</vt:lpstr>
      <vt:lpstr>A Network Design Model for Accessibility</vt:lpstr>
      <vt:lpstr>A Network Design Model for Accessibility</vt:lpstr>
      <vt:lpstr>A Network Design Model for Accessibility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A Lagrangian Relaxation-based Solution Algorithm</vt:lpstr>
      <vt:lpstr>Conclusion</vt:lpstr>
      <vt:lpstr>Further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大规模交通网络设计优化 ——快速的拉格朗日分解解法</dc:title>
  <dc:creator>tonglu</dc:creator>
  <cp:lastModifiedBy>Xuesong Zhou</cp:lastModifiedBy>
  <cp:revision>95</cp:revision>
  <dcterms:created xsi:type="dcterms:W3CDTF">2014-07-01T19:29:50Z</dcterms:created>
  <dcterms:modified xsi:type="dcterms:W3CDTF">2020-12-01T05:44:00Z</dcterms:modified>
</cp:coreProperties>
</file>