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60" r:id="rId5"/>
    <p:sldId id="258" r:id="rId6"/>
    <p:sldId id="259" r:id="rId8"/>
    <p:sldId id="263" r:id="rId9"/>
    <p:sldId id="261" r:id="rId10"/>
    <p:sldId id="262"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29" autoAdjust="0"/>
  </p:normalViewPr>
  <p:slideViewPr>
    <p:cSldViewPr snapToGrid="0" snapToObjects="1">
      <p:cViewPr varScale="1">
        <p:scale>
          <a:sx n="71" d="100"/>
          <a:sy n="71" d="100"/>
        </p:scale>
        <p:origin x="-91" y="-2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0EFDB-6D77-1948-9B7F-E8B08D391486}" type="datetimeFigureOut">
              <a:rPr lang="en-US" smtClean="0"/>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8127A9-B4B1-DC4A-9714-5880E6BED1DF}"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difference between movement and opportunity, capacity and potential. There is a scale difference between the two concepts. Accessibility encompasses mobility, but not the other way around. </a:t>
            </a:r>
            <a:endParaRPr lang="en-US" baseline="0" dirty="0" smtClean="0"/>
          </a:p>
          <a:p>
            <a:endParaRPr lang="en-US" dirty="0" smtClean="0"/>
          </a:p>
          <a:p>
            <a:r>
              <a:rPr lang="en-US" dirty="0" smtClean="0"/>
              <a:t>I think it’s too bad we use the same word to describe</a:t>
            </a:r>
            <a:r>
              <a:rPr lang="en-US" baseline="0" dirty="0" smtClean="0"/>
              <a:t> ADA compliance and the ease of getting to places we need to go. The similarities make it too easy to conflate accessibility with “alternative” transportation modes such as transit. Thinking of it this way limits the scope of the concept to providing for people who don’t drive rather than making it easier for everyone to accomplish daily needs and tasks (instead of just making travel easier for the people who choose to drive). </a:t>
            </a:r>
            <a:endParaRPr lang="en-US" dirty="0"/>
          </a:p>
        </p:txBody>
      </p:sp>
      <p:sp>
        <p:nvSpPr>
          <p:cNvPr id="4" name="Slide Number Placeholder 3"/>
          <p:cNvSpPr>
            <a:spLocks noGrp="1"/>
          </p:cNvSpPr>
          <p:nvPr>
            <p:ph type="sldNum" sz="quarter" idx="10"/>
          </p:nvPr>
        </p:nvSpPr>
        <p:spPr/>
        <p:txBody>
          <a:bodyPr/>
          <a:lstStyle/>
          <a:p>
            <a:fld id="{878127A9-B4B1-DC4A-9714-5880E6BED1DF}"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way to approach accessibility is as the mediator between environment and behavior. Whether one walks around the corner to a shop, drives across town to see a move, or teleconferences in to a work meeting, all these locations are accessible. </a:t>
            </a:r>
            <a:endParaRPr lang="en-US" baseline="0" dirty="0" smtClean="0"/>
          </a:p>
          <a:p>
            <a:endParaRPr lang="en-US" baseline="0" dirty="0" smtClean="0"/>
          </a:p>
          <a:p>
            <a:r>
              <a:rPr lang="en-US" baseline="0" dirty="0" smtClean="0"/>
              <a:t>Traveling farther and faster *can* increase accessibility to destinations, but not necessarily. If we focus only on automobile mobility, we will continually bump up against the limits of our capacity to build new roads – and create places where the only possible means of getting around is by automobile. We are guaranteed to fail if we do this. To break out of the vicious cycle of more and more “congestion relief” leading to ever more dispersed destinations, we can focus on helping people conduct their business in multiple ways – giving them choice – rather than forcing them to drive or forgo an opportunity. </a:t>
            </a:r>
            <a:endParaRPr lang="en-US" dirty="0"/>
          </a:p>
        </p:txBody>
      </p:sp>
      <p:sp>
        <p:nvSpPr>
          <p:cNvPr id="4" name="Slide Number Placeholder 3"/>
          <p:cNvSpPr>
            <a:spLocks noGrp="1"/>
          </p:cNvSpPr>
          <p:nvPr>
            <p:ph type="sldNum" sz="quarter" idx="10"/>
          </p:nvPr>
        </p:nvSpPr>
        <p:spPr/>
        <p:txBody>
          <a:bodyPr/>
          <a:lstStyle/>
          <a:p>
            <a:fld id="{878127A9-B4B1-DC4A-9714-5880E6BED1DF}"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dirty="0" smtClean="0"/>
              <a:t>Mixed picture similar to CA MPOs. Three</a:t>
            </a:r>
            <a:r>
              <a:rPr lang="en-US" baseline="0" dirty="0" smtClean="0"/>
              <a:t> of five occurrences of “accessibility” in overview comes as part of phrase “mobility and accessibility.” Accessibility is never defined explicitly. </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defRPr/>
            </a:pPr>
            <a:r>
              <a:rPr lang="en-US" baseline="0" dirty="0" smtClean="0"/>
              <a:t>However, RTP is very explicit about the relationship between urban form, mobility, and accessibility. </a:t>
            </a:r>
            <a:endParaRPr lang="en-US" dirty="0" smtClean="0"/>
          </a:p>
        </p:txBody>
      </p:sp>
      <p:sp>
        <p:nvSpPr>
          <p:cNvPr id="4" name="Slide Number Placeholder 3"/>
          <p:cNvSpPr>
            <a:spLocks noGrp="1"/>
          </p:cNvSpPr>
          <p:nvPr>
            <p:ph type="sldNum" sz="quarter" idx="10"/>
          </p:nvPr>
        </p:nvSpPr>
        <p:spPr/>
        <p:txBody>
          <a:bodyPr/>
          <a:lstStyle/>
          <a:p>
            <a:fld id="{878127A9-B4B1-DC4A-9714-5880E6BED1DF}"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a:t>
            </a:r>
            <a:r>
              <a:rPr lang="en-US" baseline="0" dirty="0" smtClean="0"/>
              <a:t> trips are a small proportion of overall travel, yet most performance measures focus on commute times. Familiar refrain, but it bears repeating. </a:t>
            </a:r>
            <a:endParaRPr lang="en-US" baseline="0" dirty="0" smtClean="0"/>
          </a:p>
          <a:p>
            <a:endParaRPr lang="en-US" baseline="0" dirty="0" smtClean="0"/>
          </a:p>
          <a:p>
            <a:r>
              <a:rPr lang="en-US" baseline="0" dirty="0" smtClean="0"/>
              <a:t>What if we focused on ways to make majority of daily tasks more accessible? If you could walk, bike, take transit, telecommute, or just drive shorter distances to lunch, shopping and errands, how would that change commute trips? Would fewer people need to drive to work every day? </a:t>
            </a:r>
            <a:endParaRPr lang="en-US" dirty="0"/>
          </a:p>
        </p:txBody>
      </p:sp>
      <p:sp>
        <p:nvSpPr>
          <p:cNvPr id="4" name="Slide Number Placeholder 3"/>
          <p:cNvSpPr>
            <a:spLocks noGrp="1"/>
          </p:cNvSpPr>
          <p:nvPr>
            <p:ph type="sldNum" sz="quarter" idx="10"/>
          </p:nvPr>
        </p:nvSpPr>
        <p:spPr/>
        <p:txBody>
          <a:bodyPr/>
          <a:lstStyle/>
          <a:p>
            <a:fld id="{878127A9-B4B1-DC4A-9714-5880E6BED1DF}"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Thinking about where people want to go and</a:t>
            </a:r>
            <a:r>
              <a:rPr lang="en-US" baseline="0" dirty="0" smtClean="0"/>
              <a:t> what they want to do there gives us a very different frame of reference than thinking only about the performance of our road network. </a:t>
            </a:r>
            <a:endParaRPr lang="en-US" baseline="0" dirty="0" smtClean="0"/>
          </a:p>
          <a:p>
            <a:endParaRPr lang="en-US" baseline="0" dirty="0" smtClean="0"/>
          </a:p>
          <a:p>
            <a:r>
              <a:rPr lang="en-US" baseline="0" dirty="0" smtClean="0"/>
              <a:t>Backcountry skiing near Mt. Olympus (I think so, anyway!). </a:t>
            </a:r>
            <a:endParaRPr lang="en-US" dirty="0"/>
          </a:p>
        </p:txBody>
      </p:sp>
      <p:sp>
        <p:nvSpPr>
          <p:cNvPr id="4" name="Slide Number Placeholder 3"/>
          <p:cNvSpPr>
            <a:spLocks noGrp="1"/>
          </p:cNvSpPr>
          <p:nvPr>
            <p:ph type="sldNum" sz="quarter" idx="10"/>
          </p:nvPr>
        </p:nvSpPr>
        <p:spPr/>
        <p:txBody>
          <a:bodyPr/>
          <a:lstStyle/>
          <a:p>
            <a:fld id="{878127A9-B4B1-DC4A-9714-5880E6BED1DF}"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86953" y="268288"/>
            <a:ext cx="5669280" cy="3900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3200400" y="4208929"/>
            <a:ext cx="5458968" cy="10486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accent1"/>
                </a:solidFill>
                <a:latin typeface="+mj-lt"/>
                <a:ea typeface="+mj-ea"/>
                <a:cs typeface="+mj-cs"/>
              </a:defRPr>
            </a:lvl1pPr>
          </a:lstStyle>
          <a:p>
            <a:r>
              <a:rPr lang="en-US" smtClean="0"/>
              <a:t>Click to edit Master title style</a:t>
            </a:r>
            <a:endParaRPr lang="en-US" smtClean="0"/>
          </a:p>
        </p:txBody>
      </p:sp>
      <p:sp>
        <p:nvSpPr>
          <p:cNvPr id="3" name="Subtitle 2"/>
          <p:cNvSpPr>
            <a:spLocks noGrp="1"/>
          </p:cNvSpPr>
          <p:nvPr>
            <p:ph type="subTitle" idx="1"/>
          </p:nvPr>
        </p:nvSpPr>
        <p:spPr>
          <a:xfrm>
            <a:off x="3200400" y="5257800"/>
            <a:ext cx="5458968" cy="621792"/>
          </a:xfrm>
        </p:spPr>
        <p:txBody>
          <a:bodyPr vert="horz" lIns="91440" tIns="45720" rIns="91440" bIns="45720" rtlCol="0">
            <a:normAutofit/>
          </a:bodyPr>
          <a:lstStyle>
            <a:lvl1pPr marL="0" indent="0" algn="l" defTabSz="914400" rtl="0" eaLnBrk="1" latinLnBrk="0" hangingPunct="1">
              <a:spcBef>
                <a:spcPts val="0"/>
              </a:spcBef>
              <a:buClr>
                <a:schemeClr val="accent1"/>
              </a:buClr>
              <a:buSzPct val="100000"/>
              <a:buFont typeface="Wingdings 2" panose="05020102010507070707" pitchFamily="18" charset="2"/>
              <a:buNone/>
              <a:defRPr sz="1600" kern="120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3276600" y="390525"/>
            <a:ext cx="5504688" cy="365125"/>
          </a:xfrm>
        </p:spPr>
        <p:txBody>
          <a:bodyPr vert="horz" lIns="91440" tIns="45720" rIns="91440" bIns="45720" rtlCol="0" anchor="ctr"/>
          <a:lstStyle>
            <a:lvl1pPr marL="0" algn="r" defTabSz="914400" rtl="0" eaLnBrk="1" latinLnBrk="0" hangingPunct="1">
              <a:defRPr sz="2200" b="0" kern="1200" baseline="0">
                <a:solidFill>
                  <a:schemeClr val="bg1"/>
                </a:solidFill>
                <a:latin typeface="+mn-lt"/>
                <a:ea typeface="+mn-ea"/>
                <a:cs typeface="+mn-cs"/>
              </a:defRPr>
            </a:lvl1pPr>
          </a:lstStyle>
          <a:p>
            <a:fld id="{B1A24CD3-204F-4468-8EE4-28A6668D006A}" type="datetimeFigureOut">
              <a:rPr lang="en-US" smtClean="0"/>
            </a:fld>
            <a:endParaRPr lang="en-US" dirty="0"/>
          </a:p>
        </p:txBody>
      </p:sp>
      <p:sp>
        <p:nvSpPr>
          <p:cNvPr id="5" name="Footer Placeholder 4"/>
          <p:cNvSpPr>
            <a:spLocks noGrp="1"/>
          </p:cNvSpPr>
          <p:nvPr>
            <p:ph type="ftr" sz="quarter" idx="11"/>
          </p:nvPr>
        </p:nvSpPr>
        <p:spPr>
          <a:xfrm>
            <a:off x="3218688" y="6356350"/>
            <a:ext cx="4736592" cy="365125"/>
          </a:xfrm>
        </p:spPr>
        <p:txBody>
          <a:bodyPr vert="horz" lIns="91440" tIns="45720" rIns="91440" bIns="45720" rtlCol="0" anchor="ctr"/>
          <a:lstStyle>
            <a:lvl1pPr marL="0" algn="l" defTabSz="914400" rtl="0" eaLnBrk="1" latinLnBrk="0" hangingPunct="1">
              <a:defRPr sz="1100" b="1" kern="1200">
                <a:solidFill>
                  <a:schemeClr val="tx2">
                    <a:lumMod val="60000"/>
                    <a:lumOff val="40000"/>
                  </a:schemeClr>
                </a:solidFill>
                <a:latin typeface="+mn-lt"/>
                <a:ea typeface="+mn-ea"/>
                <a:cs typeface="+mn-cs"/>
              </a:defRPr>
            </a:lvl1pPr>
          </a:lstStyle>
          <a:p>
            <a:endParaRPr lang="en-US" dirty="0"/>
          </a:p>
        </p:txBody>
      </p:sp>
      <p:sp>
        <p:nvSpPr>
          <p:cNvPr id="6" name="Slide Number Placeholder 5"/>
          <p:cNvSpPr>
            <a:spLocks noGrp="1"/>
          </p:cNvSpPr>
          <p:nvPr>
            <p:ph type="sldNum" sz="quarter" idx="12"/>
          </p:nvPr>
        </p:nvSpPr>
        <p:spPr>
          <a:xfrm>
            <a:off x="8256494"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57AF16DE-A0D5-4438-950F-5B1E159C2C28}"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lang="en-US" smtClean="0"/>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AF16DE-A0D5-4438-950F-5B1E159C2C28}" type="slidenum">
              <a:rPr lang="en-US" smtClean="0"/>
            </a:fld>
            <a:endParaRPr lang="en-US" dirty="0"/>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dirty="0"/>
          </a:p>
        </p:txBody>
      </p:sp>
      <p:sp>
        <p:nvSpPr>
          <p:cNvPr id="10" name="Content Placeholder 2"/>
          <p:cNvSpPr>
            <a:spLocks noGrp="1"/>
          </p:cNvSpPr>
          <p:nvPr>
            <p:ph sz="half" idx="14"/>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lang="en-US" smtClean="0"/>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AF16DE-A0D5-4438-950F-5B1E159C2C28}" type="slidenum">
              <a:rPr lang="en-US" smtClean="0"/>
            </a:fld>
            <a:endParaRPr lang="en-US" dirty="0"/>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dirty="0"/>
          </a:p>
        </p:txBody>
      </p:sp>
      <p:sp>
        <p:nvSpPr>
          <p:cNvPr id="11" name="Content Placeholder 2"/>
          <p:cNvSpPr>
            <a:spLocks noGrp="1"/>
          </p:cNvSpPr>
          <p:nvPr>
            <p:ph sz="half" idx="14"/>
          </p:nvPr>
        </p:nvSpPr>
        <p:spPr>
          <a:xfrm>
            <a:off x="45720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dirty="0"/>
          </a:p>
        </p:txBody>
      </p:sp>
      <p:sp>
        <p:nvSpPr>
          <p:cNvPr id="12" name="Content Placeholder 2"/>
          <p:cNvSpPr>
            <a:spLocks noGrp="1"/>
          </p:cNvSpPr>
          <p:nvPr>
            <p:ph sz="half" idx="15"/>
          </p:nvPr>
        </p:nvSpPr>
        <p:spPr>
          <a:xfrm>
            <a:off x="45720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p:txBody>
          <a:bodyPr/>
          <a:lstStyle/>
          <a:p>
            <a:r>
              <a:rPr lang="en-US" smtClean="0"/>
              <a:t>Click to edit Master title style</a:t>
            </a:r>
            <a:endParaRPr lang="en-US" smtClean="0"/>
          </a:p>
        </p:txBody>
      </p:sp>
      <p:sp>
        <p:nvSpPr>
          <p:cNvPr id="3" name="Date Placeholder 2"/>
          <p:cNvSpPr>
            <a:spLocks noGrp="1"/>
          </p:cNvSpPr>
          <p:nvPr>
            <p:ph type="dt" sz="half" idx="10"/>
          </p:nvPr>
        </p:nvSpPr>
        <p:spPr/>
        <p:txBody>
          <a:bodyPr/>
          <a:lstStyle/>
          <a:p>
            <a:fld id="{B1A24CD3-204F-4468-8EE4-28A6668D006A}"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AF16DE-A0D5-4438-950F-5B1E159C2C28}"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Date Placeholder 1"/>
          <p:cNvSpPr>
            <a:spLocks noGrp="1"/>
          </p:cNvSpPr>
          <p:nvPr>
            <p:ph type="dt" sz="half" idx="10"/>
          </p:nvPr>
        </p:nvSpPr>
        <p:spPr/>
        <p:txBody>
          <a:bodyPr/>
          <a:lstStyle/>
          <a:p>
            <a:fld id="{B1A24CD3-204F-4468-8EE4-28A6668D006A}"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7AF16DE-A0D5-4438-950F-5B1E159C2C28}"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en-US" smtClean="0"/>
              <a:t>Click to edit Master title style</a:t>
            </a:r>
            <a:endParaRPr lang="en-US" smtClean="0"/>
          </a:p>
        </p:txBody>
      </p:sp>
      <p:sp>
        <p:nvSpPr>
          <p:cNvPr id="3" name="Content Placeholder 2"/>
          <p:cNvSpPr>
            <a:spLocks noGrp="1"/>
          </p:cNvSpPr>
          <p:nvPr>
            <p:ph idx="1"/>
          </p:nvPr>
        </p:nvSpPr>
        <p:spPr>
          <a:xfrm>
            <a:off x="4762052" y="990600"/>
            <a:ext cx="3566160" cy="51355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dirty="0"/>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1A24CD3-204F-4468-8EE4-28A6668D006A}"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AF16DE-A0D5-4438-950F-5B1E159C2C28}"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4746811" y="268288"/>
            <a:ext cx="4114800"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en-US" smtClean="0"/>
              <a:t>Click to edit Master title style</a:t>
            </a:r>
            <a:endParaRPr lang="en-US" smtClean="0"/>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161365" y="6124014"/>
            <a:ext cx="1752600" cy="365125"/>
          </a:xfrm>
        </p:spPr>
        <p:txBody>
          <a:bodyPr/>
          <a:lstStyle>
            <a:lvl1pPr algn="l">
              <a:defRPr/>
            </a:lvl1pPr>
          </a:lstStyle>
          <a:p>
            <a:fld id="{B1A24CD3-204F-4468-8EE4-28A6668D006A}" type="datetimeFigureOut">
              <a:rPr lang="en-US" smtClean="0"/>
            </a:fld>
            <a:endParaRPr lang="en-US" dirty="0"/>
          </a:p>
        </p:txBody>
      </p:sp>
      <p:sp>
        <p:nvSpPr>
          <p:cNvPr id="6" name="Footer Placeholder 5"/>
          <p:cNvSpPr>
            <a:spLocks noGrp="1"/>
          </p:cNvSpPr>
          <p:nvPr>
            <p:ph type="ftr" sz="quarter" idx="11"/>
          </p:nvPr>
        </p:nvSpPr>
        <p:spPr>
          <a:xfrm>
            <a:off x="174812" y="6356350"/>
            <a:ext cx="3863788" cy="365125"/>
          </a:xfrm>
        </p:spPr>
        <p:txBody>
          <a:bodyPr/>
          <a:lstStyle/>
          <a:p>
            <a:endParaRPr lang="en-US" dirty="0"/>
          </a:p>
        </p:txBody>
      </p:sp>
      <p:sp>
        <p:nvSpPr>
          <p:cNvPr id="7" name="Slide Number Placeholder 6"/>
          <p:cNvSpPr>
            <a:spLocks noGrp="1"/>
          </p:cNvSpPr>
          <p:nvPr>
            <p:ph type="sldNum" sz="quarter" idx="12"/>
          </p:nvPr>
        </p:nvSpPr>
        <p:spPr/>
        <p:txBody>
          <a:bodyPr/>
          <a:lstStyle/>
          <a:p>
            <a:fld id="{57AF16DE-A0D5-4438-950F-5B1E159C2C28}" type="slidenum">
              <a:rPr lang="en-US" smtClean="0"/>
            </a:fld>
            <a:endParaRPr lang="en-US" dirty="0"/>
          </a:p>
        </p:txBody>
      </p:sp>
      <p:sp>
        <p:nvSpPr>
          <p:cNvPr id="10" name="Picture Placeholder 9"/>
          <p:cNvSpPr>
            <a:spLocks noGrp="1"/>
          </p:cNvSpPr>
          <p:nvPr>
            <p:ph type="pic" sz="quarter" idx="13" hasCustomPrompt="1"/>
          </p:nvPr>
        </p:nvSpPr>
        <p:spPr>
          <a:xfrm>
            <a:off x="4760258" y="990600"/>
            <a:ext cx="4096512" cy="5611813"/>
          </a:xfrm>
        </p:spPr>
        <p:txBody>
          <a:bodyPr/>
          <a:lstStyle>
            <a:lvl1pPr>
              <a:buNone/>
              <a:defRPr/>
            </a:lvl1pPr>
          </a:lstStyle>
          <a:p>
            <a:r>
              <a:rPr lang="en-US" dirty="0" smtClean="0"/>
              <a:t>Drag picture to placeholder or click icon to add</a:t>
            </a:r>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8" name="Rectangle 7"/>
          <p:cNvSpPr/>
          <p:nvPr/>
        </p:nvSpPr>
        <p:spPr>
          <a:xfrm>
            <a:off x="7216775" y="268288"/>
            <a:ext cx="1639457"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en-US" smtClean="0"/>
              <a:t>Click to edit Master title style</a:t>
            </a:r>
            <a:endParaRPr lang="en-US" smtClean="0"/>
          </a:p>
        </p:txBody>
      </p:sp>
      <p:sp>
        <p:nvSpPr>
          <p:cNvPr id="3" name="Picture Placeholder 2"/>
          <p:cNvSpPr>
            <a:spLocks noGrp="1"/>
          </p:cNvSpPr>
          <p:nvPr>
            <p:ph type="pic" idx="1" hasCustomPrompt="1"/>
          </p:nvPr>
        </p:nvSpPr>
        <p:spPr>
          <a:xfrm>
            <a:off x="269874" y="268288"/>
            <a:ext cx="6858000"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1A24CD3-204F-4468-8EE4-28A6668D006A}"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AF16DE-A0D5-4438-950F-5B1E159C2C28}"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4 Pictures with Caption">
    <p:spTree>
      <p:nvGrpSpPr>
        <p:cNvPr id="1" name=""/>
        <p:cNvGrpSpPr/>
        <p:nvPr/>
      </p:nvGrpSpPr>
      <p:grpSpPr>
        <a:xfrm>
          <a:off x="0" y="0"/>
          <a:ext cx="0" cy="0"/>
          <a:chOff x="0" y="0"/>
          <a:chExt cx="0" cy="0"/>
        </a:xfrm>
      </p:grpSpPr>
      <p:sp>
        <p:nvSpPr>
          <p:cNvPr id="8" name="Rectangle 7"/>
          <p:cNvSpPr/>
          <p:nvPr/>
        </p:nvSpPr>
        <p:spPr>
          <a:xfrm>
            <a:off x="8135471" y="268288"/>
            <a:ext cx="720761"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en-US" smtClean="0"/>
              <a:t>Click to edit Master title style</a:t>
            </a:r>
            <a:endParaRPr lang="en-US" smtClean="0"/>
          </a:p>
        </p:txBody>
      </p:sp>
      <p:sp>
        <p:nvSpPr>
          <p:cNvPr id="3" name="Picture Placeholder 2"/>
          <p:cNvSpPr>
            <a:spLocks noGrp="1"/>
          </p:cNvSpPr>
          <p:nvPr>
            <p:ph type="pic" idx="1" hasCustomPrompt="1"/>
          </p:nvPr>
        </p:nvSpPr>
        <p:spPr>
          <a:xfrm>
            <a:off x="269874" y="268288"/>
            <a:ext cx="3006726"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1A24CD3-204F-4468-8EE4-28A6668D006A}"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AF16DE-A0D5-4438-950F-5B1E159C2C28}" type="slidenum">
              <a:rPr lang="en-US" smtClean="0"/>
            </a:fld>
            <a:endParaRPr lang="en-US" dirty="0"/>
          </a:p>
        </p:txBody>
      </p:sp>
      <p:sp>
        <p:nvSpPr>
          <p:cNvPr id="10" name="Picture Placeholder 2"/>
          <p:cNvSpPr>
            <a:spLocks noGrp="1"/>
          </p:cNvSpPr>
          <p:nvPr>
            <p:ph type="pic" idx="13" hasCustomPrompt="1"/>
          </p:nvPr>
        </p:nvSpPr>
        <p:spPr>
          <a:xfrm>
            <a:off x="3352800" y="268288"/>
            <a:ext cx="47019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11" name="Picture Placeholder 2"/>
          <p:cNvSpPr>
            <a:spLocks noGrp="1"/>
          </p:cNvSpPr>
          <p:nvPr>
            <p:ph type="pic" idx="14" hasCustomPrompt="1"/>
          </p:nvPr>
        </p:nvSpPr>
        <p:spPr>
          <a:xfrm>
            <a:off x="33528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12" name="Picture Placeholder 2"/>
          <p:cNvSpPr>
            <a:spLocks noGrp="1"/>
          </p:cNvSpPr>
          <p:nvPr>
            <p:ph type="pic" idx="15" hasCustomPrompt="1"/>
          </p:nvPr>
        </p:nvSpPr>
        <p:spPr>
          <a:xfrm>
            <a:off x="57505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p:txBody>
          <a:bodyPr/>
          <a:lstStyle/>
          <a:p>
            <a:r>
              <a:rPr lang="en-US" smtClean="0"/>
              <a:t>Click to edit Master title style</a:t>
            </a:r>
            <a:endParaRPr lang="en-US" smtClean="0"/>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dirty="0"/>
          </a:p>
        </p:txBody>
      </p:sp>
      <p:sp>
        <p:nvSpPr>
          <p:cNvPr id="4" name="Date Placeholder 3"/>
          <p:cNvSpPr>
            <a:spLocks noGrp="1"/>
          </p:cNvSpPr>
          <p:nvPr>
            <p:ph type="dt" sz="half" idx="10"/>
          </p:nvPr>
        </p:nvSpPr>
        <p:spPr/>
        <p:txBody>
          <a:bodyPr/>
          <a:lstStyle/>
          <a:p>
            <a:fld id="{B1A24CD3-204F-4468-8EE4-28A6668D006A}"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AF16DE-A0D5-4438-950F-5B1E159C2C28}" type="slidenum">
              <a:rPr lang="en-US" smtClean="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Vertical Title 1"/>
          <p:cNvSpPr>
            <a:spLocks noGrp="1"/>
          </p:cNvSpPr>
          <p:nvPr>
            <p:ph type="title" orient="vert"/>
          </p:nvPr>
        </p:nvSpPr>
        <p:spPr>
          <a:xfrm>
            <a:off x="7543799" y="1035424"/>
            <a:ext cx="1322295" cy="5090739"/>
          </a:xfrm>
        </p:spPr>
        <p:txBody>
          <a:bodyPr vert="eaVert" anchor="t" anchorCtr="0"/>
          <a:lstStyle/>
          <a:p>
            <a:r>
              <a:rPr lang="en-US" smtClean="0"/>
              <a:t>Click to edit Master title style</a:t>
            </a:r>
            <a:endParaRPr lang="en-US" smtClean="0"/>
          </a:p>
        </p:txBody>
      </p:sp>
      <p:sp>
        <p:nvSpPr>
          <p:cNvPr id="3" name="Vertical Text Placeholder 2"/>
          <p:cNvSpPr>
            <a:spLocks noGrp="1"/>
          </p:cNvSpPr>
          <p:nvPr>
            <p:ph type="body" orient="vert" idx="1"/>
          </p:nvPr>
        </p:nvSpPr>
        <p:spPr>
          <a:xfrm>
            <a:off x="457200" y="1035424"/>
            <a:ext cx="6019800" cy="5109789"/>
          </a:xfrm>
        </p:spPr>
        <p:txBody>
          <a:bodyPr vert="eaVert"/>
          <a:lstStyle>
            <a:lvl5pPr>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dirty="0"/>
          </a:p>
        </p:txBody>
      </p:sp>
      <p:sp>
        <p:nvSpPr>
          <p:cNvPr id="4" name="Date Placeholder 3"/>
          <p:cNvSpPr>
            <a:spLocks noGrp="1"/>
          </p:cNvSpPr>
          <p:nvPr>
            <p:ph type="dt" sz="half" idx="10"/>
          </p:nvPr>
        </p:nvSpPr>
        <p:spPr/>
        <p:txBody>
          <a:bodyPr/>
          <a:lstStyle/>
          <a:p>
            <a:fld id="{B1A24CD3-204F-4468-8EE4-28A6668D006A}"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AF16DE-A0D5-4438-950F-5B1E159C2C28}"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p:txBody>
          <a:bodyPr/>
          <a:lstStyle/>
          <a:p>
            <a:r>
              <a:rPr lang="en-US" smtClean="0"/>
              <a:t>Click to edit Master title style</a:t>
            </a:r>
            <a:endParaRPr lang="en-US" smtClean="0"/>
          </a:p>
        </p:txBody>
      </p:sp>
      <p:sp>
        <p:nvSpPr>
          <p:cNvPr id="3" name="Content Placeholder 2"/>
          <p:cNvSpPr>
            <a:spLocks noGrp="1"/>
          </p:cNvSpPr>
          <p:nvPr>
            <p:ph idx="1"/>
          </p:nvPr>
        </p:nvSpPr>
        <p:spPr/>
        <p:txBody>
          <a:bodyPr/>
          <a:lstStyle>
            <a:lvl5pPr>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dirty="0"/>
          </a:p>
        </p:txBody>
      </p:sp>
      <p:sp>
        <p:nvSpPr>
          <p:cNvPr id="4" name="Date Placeholder 3"/>
          <p:cNvSpPr>
            <a:spLocks noGrp="1"/>
          </p:cNvSpPr>
          <p:nvPr>
            <p:ph type="dt" sz="half" idx="10"/>
          </p:nvPr>
        </p:nvSpPr>
        <p:spPr>
          <a:xfrm>
            <a:off x="7212106" y="6356350"/>
            <a:ext cx="1752600" cy="365125"/>
          </a:xfrm>
        </p:spPr>
        <p:txBody>
          <a:bodyPr/>
          <a:lstStyle/>
          <a:p>
            <a:fld id="{B1A24CD3-204F-4468-8EE4-28A6668D006A}"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AF16DE-A0D5-4438-950F-5B1E159C2C28}"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7" name="Rectangle 6"/>
          <p:cNvSpPr/>
          <p:nvPr/>
        </p:nvSpPr>
        <p:spPr>
          <a:xfrm>
            <a:off x="3186953" y="268288"/>
            <a:ext cx="5669280" cy="2560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3200399" y="4171950"/>
            <a:ext cx="5457919" cy="1085850"/>
          </a:xfrm>
        </p:spPr>
        <p:txBody>
          <a:bodyPr>
            <a:normAutofit/>
          </a:bodyPr>
          <a:lstStyle>
            <a:lvl1pPr>
              <a:defRPr sz="4600"/>
            </a:lvl1pPr>
          </a:lstStyle>
          <a:p>
            <a:r>
              <a:rPr lang="en-US" smtClean="0"/>
              <a:t>Click to edit Master title style</a:t>
            </a:r>
            <a:endParaRPr lang="en-US" smtClean="0"/>
          </a:p>
        </p:txBody>
      </p:sp>
      <p:sp>
        <p:nvSpPr>
          <p:cNvPr id="3" name="Subtitle 2"/>
          <p:cNvSpPr>
            <a:spLocks noGrp="1"/>
          </p:cNvSpPr>
          <p:nvPr>
            <p:ph type="subTitle" idx="1"/>
          </p:nvPr>
        </p:nvSpPr>
        <p:spPr>
          <a:xfrm>
            <a:off x="3200401" y="5257799"/>
            <a:ext cx="5457918" cy="618565"/>
          </a:xfrm>
        </p:spPr>
        <p:txBody>
          <a:bodyPr>
            <a:normAutofit/>
          </a:bodyPr>
          <a:lstStyle>
            <a:lvl1pPr marL="0" indent="0" algn="l">
              <a:spcBef>
                <a:spcPct val="0"/>
              </a:spcBef>
              <a:buNone/>
              <a:defRPr sz="1600">
                <a:solidFill>
                  <a:schemeClr val="tx2"/>
                </a:solidFill>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3276600" y="389965"/>
            <a:ext cx="5499847" cy="365125"/>
          </a:xfrm>
        </p:spPr>
        <p:txBody>
          <a:bodyPr/>
          <a:lstStyle>
            <a:lvl1pPr>
              <a:defRPr sz="2200" b="0" baseline="0">
                <a:solidFill>
                  <a:schemeClr val="bg1"/>
                </a:solidFill>
              </a:defRPr>
            </a:lvl1pPr>
          </a:lstStyle>
          <a:p>
            <a:fld id="{B1A24CD3-204F-4468-8EE4-28A6668D006A}" type="datetimeFigureOut">
              <a:rPr lang="en-US" smtClean="0"/>
            </a:fld>
            <a:endParaRPr lang="en-US" dirty="0"/>
          </a:p>
        </p:txBody>
      </p:sp>
      <p:sp>
        <p:nvSpPr>
          <p:cNvPr id="5" name="Footer Placeholder 4"/>
          <p:cNvSpPr>
            <a:spLocks noGrp="1"/>
          </p:cNvSpPr>
          <p:nvPr>
            <p:ph type="ftr" sz="quarter" idx="11"/>
          </p:nvPr>
        </p:nvSpPr>
        <p:spPr>
          <a:xfrm>
            <a:off x="3213847" y="6356350"/>
            <a:ext cx="4734112" cy="365125"/>
          </a:xfrm>
        </p:spPr>
        <p:txBody>
          <a:bodyPr/>
          <a:lstStyle/>
          <a:p>
            <a:endParaRPr lang="en-US" dirty="0"/>
          </a:p>
        </p:txBody>
      </p:sp>
      <p:sp>
        <p:nvSpPr>
          <p:cNvPr id="6" name="Slide Number Placeholder 5"/>
          <p:cNvSpPr>
            <a:spLocks noGrp="1"/>
          </p:cNvSpPr>
          <p:nvPr>
            <p:ph type="sldNum" sz="quarter" idx="12"/>
          </p:nvPr>
        </p:nvSpPr>
        <p:spPr>
          <a:xfrm>
            <a:off x="8265459"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57AF16DE-A0D5-4438-950F-5B1E159C2C28}" type="slidenum">
              <a:rPr lang="en-US" smtClean="0"/>
            </a:fld>
            <a:endParaRPr lang="en-US" dirty="0"/>
          </a:p>
        </p:txBody>
      </p:sp>
      <p:sp>
        <p:nvSpPr>
          <p:cNvPr id="9" name="Picture Placeholder 8"/>
          <p:cNvSpPr>
            <a:spLocks noGrp="1"/>
          </p:cNvSpPr>
          <p:nvPr>
            <p:ph type="pic" sz="quarter" idx="13" hasCustomPrompt="1"/>
          </p:nvPr>
        </p:nvSpPr>
        <p:spPr>
          <a:xfrm>
            <a:off x="3200400" y="2877671"/>
            <a:ext cx="5646867" cy="1280160"/>
          </a:xfrm>
        </p:spPr>
        <p:txBody>
          <a:bodyPr/>
          <a:lstStyle>
            <a:lvl1pPr>
              <a:buNone/>
              <a:defRPr/>
            </a:lvl1pPr>
          </a:lstStyle>
          <a:p>
            <a:r>
              <a:rPr lang="en-US" dirty="0" smtClean="0"/>
              <a:t>Drag picture to placeholder or click icon to add</a:t>
            </a:r>
            <a:endParaRPr dirty="0"/>
          </a:p>
        </p:txBody>
      </p:sp>
      <p:sp>
        <p:nvSpPr>
          <p:cNvPr id="10" name="Rectangle 9"/>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Content, and Picture">
    <p:spTree>
      <p:nvGrpSpPr>
        <p:cNvPr id="1" name=""/>
        <p:cNvGrpSpPr/>
        <p:nvPr/>
      </p:nvGrpSpPr>
      <p:grpSpPr>
        <a:xfrm>
          <a:off x="0" y="0"/>
          <a:ext cx="0" cy="0"/>
          <a:chOff x="0" y="0"/>
          <a:chExt cx="0" cy="0"/>
        </a:xfrm>
      </p:grpSpPr>
      <p:sp>
        <p:nvSpPr>
          <p:cNvPr id="7" name="Rectangle 6"/>
          <p:cNvSpPr/>
          <p:nvPr/>
        </p:nvSpPr>
        <p:spPr>
          <a:xfrm>
            <a:off x="269875"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2178423" y="914400"/>
            <a:ext cx="6508377" cy="1143000"/>
          </a:xfrm>
        </p:spPr>
        <p:txBody>
          <a:bodyPr/>
          <a:lstStyle/>
          <a:p>
            <a:r>
              <a:rPr lang="en-US" smtClean="0"/>
              <a:t>Click to edit Master title style</a:t>
            </a:r>
            <a:endParaRPr lang="en-US" smtClean="0"/>
          </a:p>
        </p:txBody>
      </p:sp>
      <p:sp>
        <p:nvSpPr>
          <p:cNvPr id="3" name="Content Placeholder 2"/>
          <p:cNvSpPr>
            <a:spLocks noGrp="1"/>
          </p:cNvSpPr>
          <p:nvPr>
            <p:ph idx="1"/>
          </p:nvPr>
        </p:nvSpPr>
        <p:spPr>
          <a:xfrm>
            <a:off x="2178423" y="2209800"/>
            <a:ext cx="6508377" cy="3916363"/>
          </a:xfrm>
        </p:spPr>
        <p:txBody>
          <a:bodyPr/>
          <a:lstStyle>
            <a:lvl5pPr>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dirty="0"/>
          </a:p>
        </p:txBody>
      </p:sp>
      <p:sp>
        <p:nvSpPr>
          <p:cNvPr id="4" name="Date Placeholder 3"/>
          <p:cNvSpPr>
            <a:spLocks noGrp="1"/>
          </p:cNvSpPr>
          <p:nvPr>
            <p:ph type="dt" sz="half" idx="10"/>
          </p:nvPr>
        </p:nvSpPr>
        <p:spPr>
          <a:xfrm>
            <a:off x="7212106" y="6356350"/>
            <a:ext cx="1752600" cy="365125"/>
          </a:xfrm>
        </p:spPr>
        <p:txBody>
          <a:bodyPr/>
          <a:lstStyle/>
          <a:p>
            <a:fld id="{B1A24CD3-204F-4468-8EE4-28A6668D006A}" type="datetimeFigureOut">
              <a:rPr lang="en-US" smtClean="0"/>
            </a:fld>
            <a:endParaRPr lang="en-US" dirty="0"/>
          </a:p>
        </p:txBody>
      </p:sp>
      <p:sp>
        <p:nvSpPr>
          <p:cNvPr id="5" name="Footer Placeholder 4"/>
          <p:cNvSpPr>
            <a:spLocks noGrp="1"/>
          </p:cNvSpPr>
          <p:nvPr>
            <p:ph type="ftr" sz="quarter" idx="11"/>
          </p:nvPr>
        </p:nvSpPr>
        <p:spPr>
          <a:xfrm>
            <a:off x="2178423" y="6356350"/>
            <a:ext cx="4926852" cy="365125"/>
          </a:xfrm>
        </p:spPr>
        <p:txBody>
          <a:bodyPr/>
          <a:lstStyle/>
          <a:p>
            <a:endParaRPr lang="en-US" dirty="0"/>
          </a:p>
        </p:txBody>
      </p:sp>
      <p:sp>
        <p:nvSpPr>
          <p:cNvPr id="6" name="Slide Number Placeholder 5"/>
          <p:cNvSpPr>
            <a:spLocks noGrp="1"/>
          </p:cNvSpPr>
          <p:nvPr>
            <p:ph type="sldNum" sz="quarter" idx="12"/>
          </p:nvPr>
        </p:nvSpPr>
        <p:spPr>
          <a:xfrm>
            <a:off x="331694" y="361016"/>
            <a:ext cx="506506" cy="365125"/>
          </a:xfrm>
        </p:spPr>
        <p:txBody>
          <a:bodyPr/>
          <a:lstStyle/>
          <a:p>
            <a:fld id="{57AF16DE-A0D5-4438-950F-5B1E159C2C28}" type="slidenum">
              <a:rPr lang="en-US" smtClean="0"/>
            </a:fld>
            <a:endParaRPr lang="en-US" dirty="0"/>
          </a:p>
        </p:txBody>
      </p:sp>
      <p:sp>
        <p:nvSpPr>
          <p:cNvPr id="9" name="Picture Placeholder 8"/>
          <p:cNvSpPr>
            <a:spLocks noGrp="1"/>
          </p:cNvSpPr>
          <p:nvPr>
            <p:ph type="pic" sz="quarter" idx="13" hasCustomPrompt="1"/>
          </p:nvPr>
        </p:nvSpPr>
        <p:spPr>
          <a:xfrm>
            <a:off x="269875" y="1976718"/>
            <a:ext cx="1645920" cy="4625788"/>
          </a:xfrm>
        </p:spPr>
        <p:txBody>
          <a:bodyPr/>
          <a:lstStyle>
            <a:lvl1pPr>
              <a:buNone/>
              <a:defRPr/>
            </a:lvl1pPr>
          </a:lstStyle>
          <a:p>
            <a:r>
              <a:rPr lang="en-US" dirty="0" smtClean="0"/>
              <a:t>Drag picture to placeholder or click icon to add</a:t>
            </a: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7758952" y="268288"/>
            <a:ext cx="1099073"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2209801" y="3429000"/>
            <a:ext cx="4966446" cy="1398494"/>
          </a:xfrm>
        </p:spPr>
        <p:txBody>
          <a:bodyPr anchor="b" anchorCtr="0"/>
          <a:lstStyle>
            <a:lvl1pPr algn="r">
              <a:defRPr sz="4600" b="0" cap="none" baseline="0"/>
            </a:lvl1pPr>
          </a:lstStyle>
          <a:p>
            <a:r>
              <a:rPr lang="en-US" smtClean="0"/>
              <a:t>Click to edit Master title style</a:t>
            </a:r>
            <a:endParaRPr lang="en-US" smtClean="0"/>
          </a:p>
        </p:txBody>
      </p:sp>
      <p:sp>
        <p:nvSpPr>
          <p:cNvPr id="3" name="Text Placeholder 2"/>
          <p:cNvSpPr>
            <a:spLocks noGrp="1"/>
          </p:cNvSpPr>
          <p:nvPr>
            <p:ph type="body" idx="1"/>
          </p:nvPr>
        </p:nvSpPr>
        <p:spPr>
          <a:xfrm>
            <a:off x="2209801"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a:xfrm>
            <a:off x="5562600" y="6356350"/>
            <a:ext cx="1622612" cy="365125"/>
          </a:xfrm>
        </p:spPr>
        <p:txBody>
          <a:bodyPr/>
          <a:lstStyle/>
          <a:p>
            <a:fld id="{B1A24CD3-204F-4468-8EE4-28A6668D006A}" type="datetimeFigureOut">
              <a:rPr lang="en-US" smtClean="0"/>
            </a:fld>
            <a:endParaRPr lang="en-US" dirty="0"/>
          </a:p>
        </p:txBody>
      </p:sp>
      <p:sp>
        <p:nvSpPr>
          <p:cNvPr id="5" name="Footer Placeholder 4"/>
          <p:cNvSpPr>
            <a:spLocks noGrp="1"/>
          </p:cNvSpPr>
          <p:nvPr>
            <p:ph type="ftr" sz="quarter" idx="11"/>
          </p:nvPr>
        </p:nvSpPr>
        <p:spPr>
          <a:xfrm>
            <a:off x="174812" y="6356350"/>
            <a:ext cx="5311588" cy="365125"/>
          </a:xfrm>
        </p:spPr>
        <p:txBody>
          <a:bodyPr/>
          <a:lstStyle/>
          <a:p>
            <a:endParaRPr lang="en-US" dirty="0"/>
          </a:p>
        </p:txBody>
      </p:sp>
      <p:sp>
        <p:nvSpPr>
          <p:cNvPr id="6" name="Slide Number Placeholder 5"/>
          <p:cNvSpPr>
            <a:spLocks noGrp="1"/>
          </p:cNvSpPr>
          <p:nvPr>
            <p:ph type="sldNum" sz="quarter" idx="12"/>
          </p:nvPr>
        </p:nvSpPr>
        <p:spPr/>
        <p:txBody>
          <a:bodyPr/>
          <a:lstStyle/>
          <a:p>
            <a:fld id="{57AF16DE-A0D5-4438-950F-5B1E159C2C28}"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7" name="Rectangle 6"/>
          <p:cNvSpPr/>
          <p:nvPr/>
        </p:nvSpPr>
        <p:spPr>
          <a:xfrm>
            <a:off x="269875" y="4773706"/>
            <a:ext cx="2971800" cy="18445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3720354" y="3429001"/>
            <a:ext cx="4966446" cy="1398494"/>
          </a:xfrm>
        </p:spPr>
        <p:txBody>
          <a:bodyPr anchor="b" anchorCtr="0"/>
          <a:lstStyle>
            <a:lvl1pPr algn="r">
              <a:defRPr sz="4600" b="0" cap="none" baseline="0"/>
            </a:lvl1pPr>
          </a:lstStyle>
          <a:p>
            <a:r>
              <a:rPr lang="en-US" smtClean="0"/>
              <a:t>Click to edit Master title style</a:t>
            </a:r>
            <a:endParaRPr lang="en-US" smtClean="0"/>
          </a:p>
        </p:txBody>
      </p:sp>
      <p:sp>
        <p:nvSpPr>
          <p:cNvPr id="3" name="Text Placeholder 2"/>
          <p:cNvSpPr>
            <a:spLocks noGrp="1"/>
          </p:cNvSpPr>
          <p:nvPr>
            <p:ph type="body" idx="1"/>
          </p:nvPr>
        </p:nvSpPr>
        <p:spPr>
          <a:xfrm>
            <a:off x="3720354"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6" name="Slide Number Placeholder 5"/>
          <p:cNvSpPr>
            <a:spLocks noGrp="1"/>
          </p:cNvSpPr>
          <p:nvPr>
            <p:ph type="sldNum" sz="quarter" idx="12"/>
          </p:nvPr>
        </p:nvSpPr>
        <p:spPr>
          <a:xfrm>
            <a:off x="351212" y="6104965"/>
            <a:ext cx="506506" cy="365125"/>
          </a:xfrm>
        </p:spPr>
        <p:txBody>
          <a:bodyPr/>
          <a:lstStyle/>
          <a:p>
            <a:fld id="{57AF16DE-A0D5-4438-950F-5B1E159C2C28}" type="slidenum">
              <a:rPr lang="en-US" smtClean="0"/>
            </a:fld>
            <a:endParaRPr lang="en-US" dirty="0"/>
          </a:p>
        </p:txBody>
      </p:sp>
      <p:sp>
        <p:nvSpPr>
          <p:cNvPr id="9" name="Picture Placeholder 8"/>
          <p:cNvSpPr>
            <a:spLocks noGrp="1"/>
          </p:cNvSpPr>
          <p:nvPr>
            <p:ph type="pic" sz="quarter" idx="13" hasCustomPrompt="1"/>
          </p:nvPr>
        </p:nvSpPr>
        <p:spPr>
          <a:xfrm>
            <a:off x="269874" y="268288"/>
            <a:ext cx="2971800" cy="4438650"/>
          </a:xfrm>
        </p:spPr>
        <p:txBody>
          <a:bodyPr/>
          <a:lstStyle>
            <a:lvl1pPr>
              <a:buNone/>
              <a:defRPr/>
            </a:lvl1pPr>
          </a:lstStyle>
          <a:p>
            <a:r>
              <a:rPr lang="en-US" dirty="0" smtClean="0"/>
              <a:t>Drag picture to placeholder or click icon to add</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lang="en-US" smtClean="0"/>
          </a:p>
        </p:txBody>
      </p:sp>
      <p:sp>
        <p:nvSpPr>
          <p:cNvPr id="3" name="Content Placeholder 2"/>
          <p:cNvSpPr>
            <a:spLocks noGrp="1"/>
          </p:cNvSpPr>
          <p:nvPr>
            <p:ph sz="half" idx="1"/>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dirty="0"/>
          </a:p>
        </p:txBody>
      </p:sp>
      <p:sp>
        <p:nvSpPr>
          <p:cNvPr id="4" name="Content Placeholder 3"/>
          <p:cNvSpPr>
            <a:spLocks noGrp="1"/>
          </p:cNvSpPr>
          <p:nvPr>
            <p:ph sz="half" idx="2"/>
          </p:nvPr>
        </p:nvSpPr>
        <p:spPr>
          <a:xfrm>
            <a:off x="428244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AF16DE-A0D5-4438-950F-5B1E159C2C28}" type="slidenum">
              <a:rPr lang="en-US" smtClean="0"/>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457199" y="914400"/>
            <a:ext cx="7388352" cy="1143000"/>
          </a:xfrm>
        </p:spPr>
        <p:txBody>
          <a:bodyPr/>
          <a:lstStyle>
            <a:lvl1pPr>
              <a:defRPr/>
            </a:lvl1pPr>
          </a:lstStyle>
          <a:p>
            <a:r>
              <a:rPr lang="en-US" smtClean="0"/>
              <a:t>Click to edit Master title style</a:t>
            </a:r>
            <a:endParaRPr lang="en-US" smtClean="0"/>
          </a:p>
        </p:txBody>
      </p:sp>
      <p:sp>
        <p:nvSpPr>
          <p:cNvPr id="3" name="Text Placeholder 2"/>
          <p:cNvSpPr>
            <a:spLocks noGrp="1"/>
          </p:cNvSpPr>
          <p:nvPr>
            <p:ph type="body" idx="1"/>
          </p:nvPr>
        </p:nvSpPr>
        <p:spPr>
          <a:xfrm>
            <a:off x="457200"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dirty="0"/>
          </a:p>
        </p:txBody>
      </p:sp>
      <p:sp>
        <p:nvSpPr>
          <p:cNvPr id="5" name="Text Placeholder 4"/>
          <p:cNvSpPr>
            <a:spLocks noGrp="1"/>
          </p:cNvSpPr>
          <p:nvPr>
            <p:ph type="body" sz="quarter" idx="3"/>
          </p:nvPr>
        </p:nvSpPr>
        <p:spPr>
          <a:xfrm>
            <a:off x="4279391"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279391"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dirty="0"/>
          </a:p>
        </p:txBody>
      </p:sp>
      <p:sp>
        <p:nvSpPr>
          <p:cNvPr id="7" name="Date Placeholder 6"/>
          <p:cNvSpPr>
            <a:spLocks noGrp="1"/>
          </p:cNvSpPr>
          <p:nvPr>
            <p:ph type="dt" sz="half" idx="10"/>
          </p:nvPr>
        </p:nvSpPr>
        <p:spPr/>
        <p:txBody>
          <a:bodyPr/>
          <a:lstStyle/>
          <a:p>
            <a:fld id="{B1A24CD3-204F-4468-8EE4-28A6668D006A}"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7AF16DE-A0D5-4438-950F-5B1E159C2C28}"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457199" y="914400"/>
            <a:ext cx="7391401" cy="1143000"/>
          </a:xfrm>
        </p:spPr>
        <p:txBody>
          <a:bodyPr/>
          <a:lstStyle/>
          <a:p>
            <a:r>
              <a:rPr lang="en-US" smtClean="0"/>
              <a:t>Click to edit Master title style</a:t>
            </a:r>
            <a:endParaRPr lang="en-US" smtClean="0"/>
          </a:p>
        </p:txBody>
      </p:sp>
      <p:sp>
        <p:nvSpPr>
          <p:cNvPr id="3" name="Content Placeholder 2"/>
          <p:cNvSpPr>
            <a:spLocks noGrp="1"/>
          </p:cNvSpPr>
          <p:nvPr>
            <p:ph sz="half" idx="1"/>
          </p:nvPr>
        </p:nvSpPr>
        <p:spPr>
          <a:xfrm>
            <a:off x="457199" y="2214562"/>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AF16DE-A0D5-4438-950F-5B1E159C2C28}" type="slidenum">
              <a:rPr lang="en-US" smtClean="0"/>
            </a:fld>
            <a:endParaRPr lang="en-US" dirty="0"/>
          </a:p>
        </p:txBody>
      </p:sp>
      <p:sp>
        <p:nvSpPr>
          <p:cNvPr id="9" name="Content Placeholder 2"/>
          <p:cNvSpPr>
            <a:spLocks noGrp="1"/>
          </p:cNvSpPr>
          <p:nvPr>
            <p:ph sz="half" idx="13"/>
          </p:nvPr>
        </p:nvSpPr>
        <p:spPr>
          <a:xfrm>
            <a:off x="457199" y="4224973"/>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914400"/>
            <a:ext cx="6508377" cy="1143000"/>
          </a:xfrm>
          <a:prstGeom prst="rect">
            <a:avLst/>
          </a:prstGeom>
        </p:spPr>
        <p:txBody>
          <a:bodyPr vert="horz" lIns="91440" tIns="45720" rIns="91440" bIns="45720" rtlCol="0" anchor="b" anchorCtr="0">
            <a:noAutofit/>
          </a:bodyPr>
          <a:lstStyle/>
          <a:p>
            <a:r>
              <a:rPr lang="en-US" smtClean="0"/>
              <a:t>Click to edit Master title style</a:t>
            </a:r>
            <a:endParaRPr lang="en-US" smtClean="0"/>
          </a:p>
        </p:txBody>
      </p:sp>
      <p:sp>
        <p:nvSpPr>
          <p:cNvPr id="3" name="Text Placeholder 2"/>
          <p:cNvSpPr>
            <a:spLocks noGrp="1"/>
          </p:cNvSpPr>
          <p:nvPr>
            <p:ph type="body" idx="1"/>
          </p:nvPr>
        </p:nvSpPr>
        <p:spPr>
          <a:xfrm>
            <a:off x="457199" y="2209800"/>
            <a:ext cx="6508377" cy="39163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dirty="0"/>
          </a:p>
        </p:txBody>
      </p:sp>
      <p:sp>
        <p:nvSpPr>
          <p:cNvPr id="4" name="Date Placeholder 3"/>
          <p:cNvSpPr>
            <a:spLocks noGrp="1"/>
          </p:cNvSpPr>
          <p:nvPr>
            <p:ph type="dt" sz="half" idx="2"/>
          </p:nvPr>
        </p:nvSpPr>
        <p:spPr>
          <a:xfrm>
            <a:off x="7198659" y="6356350"/>
            <a:ext cx="1752600" cy="365125"/>
          </a:xfrm>
          <a:prstGeom prst="rect">
            <a:avLst/>
          </a:prstGeom>
        </p:spPr>
        <p:txBody>
          <a:bodyPr vert="horz" lIns="91440" tIns="45720" rIns="91440" bIns="45720" rtlCol="0" anchor="ctr"/>
          <a:lstStyle>
            <a:lvl1pPr algn="r">
              <a:defRPr sz="1100" b="1">
                <a:solidFill>
                  <a:schemeClr val="tx2">
                    <a:lumMod val="60000"/>
                    <a:lumOff val="40000"/>
                  </a:schemeClr>
                </a:solidFill>
              </a:defRPr>
            </a:lvl1pPr>
          </a:lstStyle>
          <a:p>
            <a:fld id="{B1A24CD3-204F-4468-8EE4-28A6668D006A}" type="datetimeFigureOut">
              <a:rPr lang="en-US" smtClean="0"/>
            </a:fld>
            <a:endParaRPr lang="en-US" dirty="0"/>
          </a:p>
        </p:txBody>
      </p:sp>
      <p:sp>
        <p:nvSpPr>
          <p:cNvPr id="5" name="Footer Placeholder 4"/>
          <p:cNvSpPr>
            <a:spLocks noGrp="1"/>
          </p:cNvSpPr>
          <p:nvPr>
            <p:ph type="ftr" sz="quarter" idx="3"/>
          </p:nvPr>
        </p:nvSpPr>
        <p:spPr>
          <a:xfrm>
            <a:off x="174812" y="6356350"/>
            <a:ext cx="6007100" cy="365125"/>
          </a:xfrm>
          <a:prstGeom prst="rect">
            <a:avLst/>
          </a:prstGeom>
        </p:spPr>
        <p:txBody>
          <a:bodyPr vert="horz" lIns="91440" tIns="45720" rIns="91440" bIns="45720" rtlCol="0" anchor="ctr"/>
          <a:lstStyle>
            <a:lvl1pPr algn="l">
              <a:defRPr sz="1100" b="1">
                <a:solidFill>
                  <a:schemeClr val="tx2">
                    <a:lumMod val="60000"/>
                    <a:lumOff val="40000"/>
                  </a:schemeClr>
                </a:solidFill>
              </a:defRPr>
            </a:lvl1pPr>
          </a:lstStyle>
          <a:p>
            <a:endParaRPr lang="en-US" dirty="0"/>
          </a:p>
        </p:txBody>
      </p:sp>
      <p:sp>
        <p:nvSpPr>
          <p:cNvPr id="6" name="Slide Number Placeholder 5"/>
          <p:cNvSpPr>
            <a:spLocks noGrp="1"/>
          </p:cNvSpPr>
          <p:nvPr>
            <p:ph type="sldNum" sz="quarter" idx="4"/>
          </p:nvPr>
        </p:nvSpPr>
        <p:spPr>
          <a:xfrm>
            <a:off x="8256494" y="361016"/>
            <a:ext cx="506506" cy="365125"/>
          </a:xfrm>
          <a:prstGeom prst="rect">
            <a:avLst/>
          </a:prstGeom>
        </p:spPr>
        <p:txBody>
          <a:bodyPr vert="horz" lIns="91440" tIns="45720" rIns="91440" bIns="45720" rtlCol="0" anchor="ctr"/>
          <a:lstStyle>
            <a:lvl1pPr algn="r">
              <a:defRPr sz="2200" b="1">
                <a:solidFill>
                  <a:schemeClr val="bg1"/>
                </a:solidFill>
              </a:defRPr>
            </a:lvl1pPr>
          </a:lstStyle>
          <a:p>
            <a:fld id="{57AF16DE-A0D5-4438-950F-5B1E159C2C28}"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anose="05020102010507070707"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anose="05020102010507070707"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anose="05020102010507070707"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anose="05020102010507070707"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anose="05020102010507070707"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anose="05020102010507070707"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anose="05020102010507070707" pitchFamily="18" charset="2"/>
        <a:buChar char=""/>
        <a:defRPr lang="en-US" sz="1800" kern="1200" dirty="0" smtClean="0">
          <a:solidFill>
            <a:schemeClr val="tx2"/>
          </a:solidFill>
          <a:latin typeface="+mn-lt"/>
          <a:ea typeface="+mn-ea"/>
          <a:cs typeface="+mn-cs"/>
        </a:defRPr>
      </a:lvl7pPr>
      <a:lvl8pPr marL="1830705" indent="-228600" algn="l" defTabSz="914400" rtl="0" eaLnBrk="1" latinLnBrk="0" hangingPunct="1">
        <a:spcBef>
          <a:spcPct val="20000"/>
        </a:spcBef>
        <a:buClr>
          <a:schemeClr val="accent1">
            <a:lumMod val="50000"/>
          </a:schemeClr>
        </a:buClr>
        <a:buFont typeface="Wingdings 2" panose="05020102010507070707"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anose="05020102010507070707"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5.jpe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00400" y="4520012"/>
            <a:ext cx="5458968" cy="1048684"/>
          </a:xfrm>
        </p:spPr>
        <p:txBody>
          <a:bodyPr>
            <a:normAutofit fontScale="90000"/>
          </a:bodyPr>
          <a:lstStyle/>
          <a:p>
            <a:r>
              <a:rPr lang="en-US" dirty="0" smtClean="0"/>
              <a:t>Accessibility in Practice</a:t>
            </a:r>
            <a:endParaRPr lang="en-US" dirty="0"/>
          </a:p>
        </p:txBody>
      </p:sp>
      <p:sp>
        <p:nvSpPr>
          <p:cNvPr id="3" name="Subtitle 2"/>
          <p:cNvSpPr>
            <a:spLocks noGrp="1"/>
          </p:cNvSpPr>
          <p:nvPr>
            <p:ph type="subTitle" idx="1"/>
          </p:nvPr>
        </p:nvSpPr>
        <p:spPr>
          <a:xfrm>
            <a:off x="3200400" y="5568696"/>
            <a:ext cx="5458968" cy="621792"/>
          </a:xfrm>
        </p:spPr>
        <p:txBody>
          <a:bodyPr>
            <a:normAutofit/>
          </a:bodyPr>
          <a:lstStyle/>
          <a:p>
            <a:r>
              <a:rPr lang="en-US" dirty="0" smtClean="0"/>
              <a:t>What do we mean when we talk about accessibility? </a:t>
            </a:r>
            <a:endParaRPr lang="en-US" dirty="0"/>
          </a:p>
        </p:txBody>
      </p:sp>
      <p:sp>
        <p:nvSpPr>
          <p:cNvPr id="4" name="TextBox 3"/>
          <p:cNvSpPr txBox="1"/>
          <p:nvPr/>
        </p:nvSpPr>
        <p:spPr>
          <a:xfrm>
            <a:off x="401652" y="6412684"/>
            <a:ext cx="8443245" cy="246221"/>
          </a:xfrm>
          <a:prstGeom prst="rect">
            <a:avLst/>
          </a:prstGeom>
          <a:noFill/>
        </p:spPr>
        <p:txBody>
          <a:bodyPr wrap="square" rtlCol="0">
            <a:spAutoFit/>
          </a:bodyPr>
          <a:lstStyle/>
          <a:p>
            <a:r>
              <a:rPr lang="en-US" sz="1000" dirty="0" smtClean="0"/>
              <a:t>Green Accessibility | David Proffitt						March 10, 2014</a:t>
            </a:r>
            <a:endParaRPr lang="en-US" sz="1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accessibility?</a:t>
            </a:r>
            <a:endParaRPr lang="en-US" dirty="0"/>
          </a:p>
        </p:txBody>
      </p:sp>
      <p:sp>
        <p:nvSpPr>
          <p:cNvPr id="3" name="Content Placeholder 2"/>
          <p:cNvSpPr>
            <a:spLocks noGrp="1"/>
          </p:cNvSpPr>
          <p:nvPr>
            <p:ph idx="1"/>
          </p:nvPr>
        </p:nvSpPr>
        <p:spPr/>
        <p:txBody>
          <a:bodyPr/>
          <a:lstStyle/>
          <a:p>
            <a:r>
              <a:rPr lang="en-US" dirty="0" smtClean="0"/>
              <a:t>How do we plan for accessibility? </a:t>
            </a:r>
            <a:endParaRPr lang="en-US" dirty="0" smtClean="0"/>
          </a:p>
          <a:p>
            <a:r>
              <a:rPr lang="en-US" dirty="0" smtClean="0"/>
              <a:t>What is the difference between accessibility &amp; mobility? (Is there one?)</a:t>
            </a:r>
            <a:endParaRPr lang="en-US" dirty="0" smtClean="0"/>
          </a:p>
          <a:p>
            <a:r>
              <a:rPr lang="en-US" dirty="0" smtClean="0"/>
              <a:t>How do we measure accessibility? </a:t>
            </a:r>
            <a:endParaRPr lang="en-US" dirty="0" smtClean="0"/>
          </a:p>
          <a:p>
            <a:r>
              <a:rPr lang="en-US" dirty="0" smtClean="0"/>
              <a:t>How do accessibility measures affect transportation planning? </a:t>
            </a:r>
            <a:endParaRPr lang="en-US" dirty="0" smtClean="0"/>
          </a:p>
        </p:txBody>
      </p:sp>
      <p:sp>
        <p:nvSpPr>
          <p:cNvPr id="4" name="TextBox 3"/>
          <p:cNvSpPr txBox="1"/>
          <p:nvPr/>
        </p:nvSpPr>
        <p:spPr>
          <a:xfrm>
            <a:off x="401652" y="6412684"/>
            <a:ext cx="8443245" cy="245110"/>
          </a:xfrm>
          <a:prstGeom prst="rect">
            <a:avLst/>
          </a:prstGeom>
          <a:noFill/>
        </p:spPr>
        <p:txBody>
          <a:bodyPr wrap="square" rtlCol="0">
            <a:spAutoFit/>
          </a:bodyPr>
          <a:lstStyle/>
          <a:p>
            <a:r>
              <a:rPr lang="en-US" sz="1000" dirty="0" smtClean="0"/>
              <a:t>Green Accessibility |David Proffitt						March 10, 2014</a:t>
            </a:r>
            <a:endParaRPr lang="en-US" sz="1000" dirty="0"/>
          </a:p>
        </p:txBody>
      </p:sp>
      <p:sp>
        <p:nvSpPr>
          <p:cNvPr id="5" name="Text Box 4"/>
          <p:cNvSpPr txBox="1"/>
          <p:nvPr/>
        </p:nvSpPr>
        <p:spPr>
          <a:xfrm>
            <a:off x="3330575" y="6692265"/>
            <a:ext cx="217805" cy="245110"/>
          </a:xfrm>
          <a:prstGeom prst="rect">
            <a:avLst/>
          </a:prstGeom>
          <a:noFill/>
        </p:spPr>
        <p:txBody>
          <a:bodyPr wrap="none" rtlCol="0">
            <a:spAutoFit/>
          </a:bodyPr>
          <a:p>
            <a:pPr algn="l"/>
            <a:r>
              <a:rPr lang="en-US" sz="1000" dirty="0" smtClean="0">
                <a:sym typeface="+mn-ea"/>
              </a:rPr>
              <a:t> </a:t>
            </a:r>
            <a:endParaRPr lang="en-US" sz="1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Accessibility in transportation planning</a:t>
            </a:r>
            <a:endParaRPr lang="en-US" dirty="0"/>
          </a:p>
        </p:txBody>
      </p:sp>
      <p:pic>
        <p:nvPicPr>
          <p:cNvPr id="6" name="Content Placeholder 5" descr="Screen Shot 2014-03-06 at 9.42.34 PM.png"/>
          <p:cNvPicPr>
            <a:picLocks noGrp="1" noChangeAspect="1"/>
          </p:cNvPicPr>
          <p:nvPr>
            <p:ph idx="1"/>
          </p:nvPr>
        </p:nvPicPr>
        <p:blipFill>
          <a:blip r:embed="rId1" cstate="email">
            <a:extLst>
              <a:ext uri="{28A0092B-C50C-407E-A947-70E740481C1C}">
                <a14:useLocalDpi xmlns:a14="http://schemas.microsoft.com/office/drawing/2010/main" val="0"/>
              </a:ext>
            </a:extLst>
          </a:blip>
          <a:srcRect t="-43245" b="-43245"/>
          <a:stretch>
            <a:fillRect/>
          </a:stretch>
        </p:blipFill>
        <p:spPr/>
      </p:pic>
      <p:sp>
        <p:nvSpPr>
          <p:cNvPr id="4" name="Text Placeholder 3"/>
          <p:cNvSpPr>
            <a:spLocks noGrp="1"/>
          </p:cNvSpPr>
          <p:nvPr>
            <p:ph type="body" sz="half" idx="2"/>
          </p:nvPr>
        </p:nvSpPr>
        <p:spPr/>
        <p:txBody>
          <a:bodyPr>
            <a:normAutofit/>
          </a:bodyPr>
          <a:lstStyle/>
          <a:p>
            <a:endParaRPr lang="en-US" dirty="0" smtClean="0"/>
          </a:p>
          <a:p>
            <a:r>
              <a:rPr lang="en-US" dirty="0" smtClean="0"/>
              <a:t>A review of regional transportation plans in California (MTC, SACOG, SJCOG, MCAG) found a </a:t>
            </a:r>
            <a:r>
              <a:rPr lang="en-US" dirty="0"/>
              <a:t>mixed </a:t>
            </a:r>
            <a:r>
              <a:rPr lang="en-US" dirty="0" smtClean="0"/>
              <a:t>picture: </a:t>
            </a:r>
            <a:endParaRPr lang="en-US" dirty="0"/>
          </a:p>
          <a:p>
            <a:pPr marL="285750" indent="-285750">
              <a:buFont typeface="Arial" panose="020B0604020202020204"/>
              <a:buChar char="•"/>
            </a:pPr>
            <a:r>
              <a:rPr lang="en-US" dirty="0" smtClean="0"/>
              <a:t>Main focus on mobility</a:t>
            </a:r>
            <a:endParaRPr lang="en-US" dirty="0" smtClean="0"/>
          </a:p>
          <a:p>
            <a:pPr marL="285750" indent="-285750">
              <a:buFont typeface="Arial" panose="020B0604020202020204"/>
              <a:buChar char="•"/>
            </a:pPr>
            <a:r>
              <a:rPr lang="en-US" dirty="0"/>
              <a:t>E</a:t>
            </a:r>
            <a:r>
              <a:rPr lang="en-US" dirty="0" smtClean="0"/>
              <a:t>merging focus on accessibility</a:t>
            </a:r>
            <a:endParaRPr lang="en-US" dirty="0" smtClean="0"/>
          </a:p>
          <a:p>
            <a:pPr marL="285750" indent="-285750">
              <a:buFont typeface="Arial" panose="020B0604020202020204"/>
              <a:buChar char="•"/>
            </a:pPr>
            <a:r>
              <a:rPr lang="en-US" dirty="0"/>
              <a:t>A</a:t>
            </a:r>
            <a:r>
              <a:rPr lang="en-US" dirty="0" smtClean="0"/>
              <a:t>ccessibility measures not always labeled as such</a:t>
            </a:r>
            <a:endParaRPr lang="en-US" dirty="0" smtClean="0"/>
          </a:p>
          <a:p>
            <a:endParaRPr lang="en-US" dirty="0" smtClean="0"/>
          </a:p>
          <a:p>
            <a:endParaRPr lang="en-US" dirty="0"/>
          </a:p>
        </p:txBody>
      </p:sp>
      <p:sp>
        <p:nvSpPr>
          <p:cNvPr id="7" name="TextBox 6"/>
          <p:cNvSpPr txBox="1"/>
          <p:nvPr/>
        </p:nvSpPr>
        <p:spPr>
          <a:xfrm>
            <a:off x="401652" y="6412684"/>
            <a:ext cx="8443245" cy="246221"/>
          </a:xfrm>
          <a:prstGeom prst="rect">
            <a:avLst/>
          </a:prstGeom>
          <a:noFill/>
        </p:spPr>
        <p:txBody>
          <a:bodyPr wrap="square" rtlCol="0">
            <a:spAutoFit/>
          </a:bodyPr>
          <a:lstStyle/>
          <a:p>
            <a:r>
              <a:rPr lang="en-US" sz="1000" dirty="0" smtClean="0"/>
              <a:t>Green Accessibility | David Proffitt						March 10, 2014</a:t>
            </a:r>
            <a:endParaRPr lang="en-US" sz="1000" dirty="0"/>
          </a:p>
        </p:txBody>
      </p:sp>
      <p:sp>
        <p:nvSpPr>
          <p:cNvPr id="8" name="TextBox 7"/>
          <p:cNvSpPr txBox="1"/>
          <p:nvPr/>
        </p:nvSpPr>
        <p:spPr>
          <a:xfrm>
            <a:off x="4787690" y="5016378"/>
            <a:ext cx="3566159" cy="707886"/>
          </a:xfrm>
          <a:prstGeom prst="rect">
            <a:avLst/>
          </a:prstGeom>
          <a:noFill/>
        </p:spPr>
        <p:txBody>
          <a:bodyPr wrap="square" rtlCol="0">
            <a:spAutoFit/>
          </a:bodyPr>
          <a:lstStyle/>
          <a:p>
            <a:r>
              <a:rPr lang="en-US" sz="1000" dirty="0" smtClean="0"/>
              <a:t>Handy</a:t>
            </a:r>
            <a:r>
              <a:rPr lang="en-US" sz="1000" dirty="0"/>
              <a:t>, S. (2005). Planning For Accessibility: in Theory and in Practice. In D. M. Levinson &amp; K. J. Krizek (Eds.), </a:t>
            </a:r>
            <a:r>
              <a:rPr lang="en-US" sz="1000" i="1" dirty="0"/>
              <a:t>Access to Destinations </a:t>
            </a:r>
            <a:r>
              <a:rPr lang="en-US" sz="1000" dirty="0"/>
              <a:t>(pp. 131–147). Oxford, UK: Elsevier.</a:t>
            </a:r>
            <a:endParaRPr lang="en-US" sz="1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Mobility vs. accessibility</a:t>
            </a:r>
            <a:endParaRPr lang="en-US" dirty="0"/>
          </a:p>
        </p:txBody>
      </p:sp>
      <p:pic>
        <p:nvPicPr>
          <p:cNvPr id="6" name="Content Placeholder 5" descr="children_raising_hands_in_classroom_th000044.jpg"/>
          <p:cNvPicPr>
            <a:picLocks noGrp="1" noChangeAspect="1"/>
          </p:cNvPicPr>
          <p:nvPr>
            <p:ph sz="half" idx="1"/>
          </p:nvPr>
        </p:nvPicPr>
        <p:blipFill>
          <a:blip r:embed="rId1" cstate="email">
            <a:extLst>
              <a:ext uri="{28A0092B-C50C-407E-A947-70E740481C1C}">
                <a14:useLocalDpi xmlns:a14="http://schemas.microsoft.com/office/drawing/2010/main" val="0"/>
              </a:ext>
            </a:extLst>
          </a:blip>
          <a:srcRect t="-28844" b="-28844"/>
          <a:stretch>
            <a:fillRect/>
          </a:stretch>
        </p:blipFill>
        <p:spPr>
          <a:xfrm>
            <a:off x="457200" y="2214563"/>
            <a:ext cx="3565525" cy="3911600"/>
          </a:xfrm>
        </p:spPr>
      </p:pic>
      <p:sp>
        <p:nvSpPr>
          <p:cNvPr id="7" name="Content Placeholder 6"/>
          <p:cNvSpPr>
            <a:spLocks noGrp="1"/>
          </p:cNvSpPr>
          <p:nvPr>
            <p:ph sz="half" idx="2"/>
          </p:nvPr>
        </p:nvSpPr>
        <p:spPr/>
        <p:txBody>
          <a:bodyPr>
            <a:normAutofit lnSpcReduction="10000"/>
          </a:bodyPr>
          <a:lstStyle/>
          <a:p>
            <a:r>
              <a:rPr lang="en-US" u="sng" dirty="0"/>
              <a:t>Mobility</a:t>
            </a:r>
            <a:r>
              <a:rPr lang="en-US" dirty="0"/>
              <a:t>: </a:t>
            </a:r>
            <a:r>
              <a:rPr lang="en-US" dirty="0" smtClean="0"/>
              <a:t>“</a:t>
            </a:r>
            <a:r>
              <a:rPr lang="en-US" dirty="0"/>
              <a:t>In the context of transportation planning, mobility has been defined as the potential for movement, the ability to get from one place to another, an ability to move around.</a:t>
            </a:r>
            <a:r>
              <a:rPr lang="en-US" dirty="0" smtClean="0"/>
              <a:t>”</a:t>
            </a:r>
            <a:r>
              <a:rPr lang="en-US" baseline="30000" dirty="0" smtClean="0"/>
              <a:t>1</a:t>
            </a:r>
            <a:r>
              <a:rPr lang="en-US" dirty="0" smtClean="0"/>
              <a:t> </a:t>
            </a:r>
            <a:endParaRPr lang="en-US" dirty="0"/>
          </a:p>
          <a:p>
            <a:r>
              <a:rPr lang="en-US" u="sng" dirty="0"/>
              <a:t>Accessibility</a:t>
            </a:r>
            <a:r>
              <a:rPr lang="en-US" dirty="0"/>
              <a:t>: “Accessibility can be </a:t>
            </a:r>
            <a:r>
              <a:rPr lang="en-US" dirty="0" smtClean="0"/>
              <a:t>thought of </a:t>
            </a:r>
            <a:r>
              <a:rPr lang="en-US" dirty="0"/>
              <a:t>as an ability to </a:t>
            </a:r>
            <a:r>
              <a:rPr lang="en-US" dirty="0" smtClean="0"/>
              <a:t>get what </a:t>
            </a:r>
            <a:r>
              <a:rPr lang="en-US" dirty="0"/>
              <a:t>one needs, if </a:t>
            </a:r>
            <a:r>
              <a:rPr lang="en-US" dirty="0" smtClean="0"/>
              <a:t>necessary by getting to the </a:t>
            </a:r>
            <a:r>
              <a:rPr lang="en-US" dirty="0"/>
              <a:t>places where those needs can be met</a:t>
            </a:r>
            <a:r>
              <a:rPr lang="en-US" dirty="0" smtClean="0"/>
              <a:t>.”</a:t>
            </a:r>
            <a:r>
              <a:rPr lang="en-US" baseline="30000" dirty="0" smtClean="0"/>
              <a:t>1</a:t>
            </a:r>
            <a:r>
              <a:rPr lang="en-US" dirty="0" smtClean="0"/>
              <a:t> </a:t>
            </a:r>
            <a:endParaRPr lang="en-US" dirty="0"/>
          </a:p>
        </p:txBody>
      </p:sp>
      <p:sp>
        <p:nvSpPr>
          <p:cNvPr id="9" name="TextBox 8"/>
          <p:cNvSpPr txBox="1"/>
          <p:nvPr/>
        </p:nvSpPr>
        <p:spPr>
          <a:xfrm>
            <a:off x="401652" y="6412684"/>
            <a:ext cx="8443245" cy="246221"/>
          </a:xfrm>
          <a:prstGeom prst="rect">
            <a:avLst/>
          </a:prstGeom>
          <a:noFill/>
        </p:spPr>
        <p:txBody>
          <a:bodyPr wrap="square" rtlCol="0">
            <a:spAutoFit/>
          </a:bodyPr>
          <a:lstStyle/>
          <a:p>
            <a:r>
              <a:rPr lang="en-US" sz="1000" dirty="0" smtClean="0"/>
              <a:t>Green Accessibility | David Proffitt						March 10, 2014</a:t>
            </a:r>
            <a:endParaRPr lang="en-US" sz="1000" dirty="0"/>
          </a:p>
        </p:txBody>
      </p:sp>
      <p:sp>
        <p:nvSpPr>
          <p:cNvPr id="10" name="TextBox 9"/>
          <p:cNvSpPr txBox="1"/>
          <p:nvPr/>
        </p:nvSpPr>
        <p:spPr>
          <a:xfrm>
            <a:off x="401652" y="5479989"/>
            <a:ext cx="3566160" cy="246221"/>
          </a:xfrm>
          <a:prstGeom prst="rect">
            <a:avLst/>
          </a:prstGeom>
          <a:noFill/>
        </p:spPr>
        <p:txBody>
          <a:bodyPr wrap="square" rtlCol="0">
            <a:spAutoFit/>
          </a:bodyPr>
          <a:lstStyle/>
          <a:p>
            <a:r>
              <a:rPr lang="en-US" sz="1000" baseline="30000" dirty="0" smtClean="0"/>
              <a:t>1</a:t>
            </a:r>
            <a:r>
              <a:rPr lang="en-US" sz="1000" dirty="0" smtClean="0"/>
              <a:t>(Handy</a:t>
            </a:r>
            <a:r>
              <a:rPr lang="en-US" sz="1000" dirty="0"/>
              <a:t>, 2005) </a:t>
            </a:r>
            <a:endParaRPr lang="en-US"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Accessibility is goal of travel</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a:t>Transportation is a “derived demand” – we travel to accomplish things, not just to move</a:t>
            </a:r>
            <a:endParaRPr lang="en-US" dirty="0"/>
          </a:p>
          <a:p>
            <a:r>
              <a:rPr lang="en-US" dirty="0"/>
              <a:t>Increasing </a:t>
            </a:r>
            <a:r>
              <a:rPr lang="en-US" i="1" dirty="0"/>
              <a:t>automobile</a:t>
            </a:r>
            <a:r>
              <a:rPr lang="en-US" dirty="0"/>
              <a:t> mobility (speed) often decreases proximity of destinations = lower </a:t>
            </a:r>
            <a:r>
              <a:rPr lang="en-US" dirty="0" smtClean="0"/>
              <a:t>accessibility</a:t>
            </a:r>
            <a:endParaRPr lang="en-US" dirty="0" smtClean="0"/>
          </a:p>
          <a:p>
            <a:r>
              <a:rPr lang="en-US" dirty="0" smtClean="0"/>
              <a:t>Mobility focuses on system (means); accessibility focuses on individual (ends) </a:t>
            </a:r>
            <a:endParaRPr lang="en-US" dirty="0" smtClean="0"/>
          </a:p>
          <a:p>
            <a:r>
              <a:rPr lang="en-US" dirty="0" smtClean="0"/>
              <a:t>Balance between mobility and accessibility depends on performance measures</a:t>
            </a:r>
            <a:endParaRPr lang="en-US" dirty="0"/>
          </a:p>
          <a:p>
            <a:endParaRPr lang="en-US" dirty="0"/>
          </a:p>
        </p:txBody>
      </p:sp>
      <p:pic>
        <p:nvPicPr>
          <p:cNvPr id="5" name="Content Placeholder 4" descr="accessibility concept model.pdf"/>
          <p:cNvPicPr>
            <a:picLocks noGrp="1" noChangeAspect="1"/>
          </p:cNvPicPr>
          <p:nvPr>
            <p:ph sz="half" idx="2"/>
          </p:nvPr>
        </p:nvPicPr>
        <p:blipFill>
          <a:blip r:embed="rId1" cstate="email">
            <a:extLst>
              <a:ext uri="{28A0092B-C50C-407E-A947-70E740481C1C}">
                <a14:useLocalDpi xmlns:a14="http://schemas.microsoft.com/office/drawing/2010/main" val="0"/>
              </a:ext>
            </a:extLst>
          </a:blip>
          <a:srcRect t="7614" b="7614"/>
          <a:stretch>
            <a:fillRect/>
          </a:stretch>
        </p:blipFill>
        <p:spPr>
          <a:xfrm>
            <a:off x="4283075" y="1482845"/>
            <a:ext cx="4648675" cy="5099882"/>
          </a:xfrm>
        </p:spPr>
      </p:pic>
      <p:sp>
        <p:nvSpPr>
          <p:cNvPr id="7" name="TextBox 6"/>
          <p:cNvSpPr txBox="1"/>
          <p:nvPr/>
        </p:nvSpPr>
        <p:spPr>
          <a:xfrm>
            <a:off x="4403753" y="5549906"/>
            <a:ext cx="4527997" cy="553998"/>
          </a:xfrm>
          <a:prstGeom prst="rect">
            <a:avLst/>
          </a:prstGeom>
          <a:noFill/>
        </p:spPr>
        <p:txBody>
          <a:bodyPr wrap="square" rtlCol="0">
            <a:spAutoFit/>
          </a:bodyPr>
          <a:lstStyle/>
          <a:p>
            <a:r>
              <a:rPr lang="en-US" sz="1000" dirty="0" smtClean="0"/>
              <a:t>Graphic from: Levine</a:t>
            </a:r>
            <a:r>
              <a:rPr lang="en-US" sz="1000" dirty="0"/>
              <a:t>, J., Grengs, J., Shen, Q., &amp; Shen, Q. (2012). Does Accessibility Require Density or Speed? </a:t>
            </a:r>
            <a:r>
              <a:rPr lang="en-US" sz="1000" i="1" dirty="0"/>
              <a:t>Journal of the American Planning Association</a:t>
            </a:r>
            <a:r>
              <a:rPr lang="en-US" sz="1000" dirty="0"/>
              <a:t>, 78(2), 157–172. doi:10.1080/01944363.2012.677119</a:t>
            </a:r>
            <a:endParaRPr lang="en-US" sz="1000" dirty="0"/>
          </a:p>
        </p:txBody>
      </p:sp>
      <p:sp>
        <p:nvSpPr>
          <p:cNvPr id="6" name="TextBox 5"/>
          <p:cNvSpPr txBox="1"/>
          <p:nvPr/>
        </p:nvSpPr>
        <p:spPr>
          <a:xfrm>
            <a:off x="401652" y="6412684"/>
            <a:ext cx="8443245" cy="246221"/>
          </a:xfrm>
          <a:prstGeom prst="rect">
            <a:avLst/>
          </a:prstGeom>
          <a:noFill/>
        </p:spPr>
        <p:txBody>
          <a:bodyPr wrap="square" rtlCol="0">
            <a:spAutoFit/>
          </a:bodyPr>
          <a:lstStyle/>
          <a:p>
            <a:r>
              <a:rPr lang="en-US" sz="1000" dirty="0" smtClean="0"/>
              <a:t>Green Accessibility | David Proffitt						March 10, 2014</a:t>
            </a:r>
            <a:endParaRPr lang="en-US" sz="1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planning</a:t>
            </a:r>
            <a:endParaRPr lang="en-US" dirty="0"/>
          </a:p>
        </p:txBody>
      </p:sp>
      <p:pic>
        <p:nvPicPr>
          <p:cNvPr id="7" name="Content Placeholder 6"/>
          <p:cNvPicPr>
            <a:picLocks noGrp="1" noChangeAspect="1"/>
          </p:cNvPicPr>
          <p:nvPr>
            <p:ph sz="half" idx="13"/>
          </p:nvPr>
        </p:nvPicPr>
        <p:blipFill>
          <a:blip r:embed="rId1" cstate="email">
            <a:extLst>
              <a:ext uri="{28A0092B-C50C-407E-A947-70E740481C1C}">
                <a14:useLocalDpi xmlns:a14="http://schemas.microsoft.com/office/drawing/2010/main" val="0"/>
              </a:ext>
            </a:extLst>
          </a:blip>
          <a:stretch>
            <a:fillRect/>
          </a:stretch>
        </p:blipFill>
        <p:spPr>
          <a:xfrm>
            <a:off x="4380859" y="4224338"/>
            <a:ext cx="3369956" cy="1920875"/>
          </a:xfrm>
        </p:spPr>
      </p:pic>
      <p:sp>
        <p:nvSpPr>
          <p:cNvPr id="5" name="Content Placeholder 4"/>
          <p:cNvSpPr>
            <a:spLocks noGrp="1"/>
          </p:cNvSpPr>
          <p:nvPr>
            <p:ph sz="half" idx="14"/>
          </p:nvPr>
        </p:nvSpPr>
        <p:spPr/>
        <p:txBody>
          <a:bodyPr>
            <a:normAutofit fontScale="92500" lnSpcReduction="10000"/>
          </a:bodyPr>
          <a:lstStyle/>
          <a:p>
            <a:r>
              <a:rPr lang="en-US" dirty="0" smtClean="0"/>
              <a:t>Planning for individual needs (accessibility) over system performance (mobility) could change outcomes: </a:t>
            </a:r>
            <a:endParaRPr lang="en-US" dirty="0" smtClean="0"/>
          </a:p>
          <a:p>
            <a:pPr lvl="1"/>
            <a:r>
              <a:rPr lang="en-US" dirty="0" smtClean="0"/>
              <a:t>Lower VMT = better air quality</a:t>
            </a:r>
            <a:endParaRPr lang="en-US" dirty="0" smtClean="0"/>
          </a:p>
          <a:p>
            <a:pPr lvl="1"/>
            <a:r>
              <a:rPr lang="en-US" dirty="0" smtClean="0"/>
              <a:t>Greater proximity = reduced </a:t>
            </a:r>
            <a:r>
              <a:rPr lang="en-US" dirty="0"/>
              <a:t>land consumption</a:t>
            </a:r>
            <a:endParaRPr lang="en-US" dirty="0"/>
          </a:p>
          <a:p>
            <a:pPr lvl="1"/>
            <a:r>
              <a:rPr lang="en-US" dirty="0" smtClean="0"/>
              <a:t>Easier job access @ lower cost = higher employment, lower poverty</a:t>
            </a:r>
            <a:endParaRPr lang="en-US" dirty="0" smtClean="0"/>
          </a:p>
          <a:p>
            <a:pPr lvl="1"/>
            <a:r>
              <a:rPr lang="en-US" dirty="0" smtClean="0"/>
              <a:t>Higher compactness = potentially lower infrastructure costs</a:t>
            </a:r>
            <a:endParaRPr lang="en-US" dirty="0" smtClean="0"/>
          </a:p>
          <a:p>
            <a:endParaRPr lang="en-US" dirty="0"/>
          </a:p>
        </p:txBody>
      </p:sp>
      <p:pic>
        <p:nvPicPr>
          <p:cNvPr id="9" name="Content Placeholder 8"/>
          <p:cNvPicPr>
            <a:picLocks noGrp="1" noChangeAspect="1"/>
          </p:cNvPicPr>
          <p:nvPr>
            <p:ph sz="half" idx="1"/>
          </p:nvPr>
        </p:nvPicPr>
        <p:blipFill rotWithShape="1">
          <a:blip r:embed="rId2" cstate="email">
            <a:extLst>
              <a:ext uri="{28A0092B-C50C-407E-A947-70E740481C1C}">
                <a14:useLocalDpi xmlns:a14="http://schemas.microsoft.com/office/drawing/2010/main" val="0"/>
              </a:ext>
            </a:extLst>
          </a:blip>
          <a:srcRect t="22627"/>
          <a:stretch>
            <a:fillRect/>
          </a:stretch>
        </p:blipFill>
        <p:spPr>
          <a:xfrm>
            <a:off x="4380859" y="2179857"/>
            <a:ext cx="3369956" cy="1955582"/>
          </a:xfrm>
          <a:prstGeom prst="rect">
            <a:avLst/>
          </a:prstGeom>
          <a:noFill/>
          <a:ln>
            <a:noFill/>
          </a:ln>
        </p:spPr>
      </p:pic>
      <p:sp>
        <p:nvSpPr>
          <p:cNvPr id="10" name="TextBox 9"/>
          <p:cNvSpPr txBox="1"/>
          <p:nvPr/>
        </p:nvSpPr>
        <p:spPr>
          <a:xfrm>
            <a:off x="401652" y="6412684"/>
            <a:ext cx="8443245" cy="246221"/>
          </a:xfrm>
          <a:prstGeom prst="rect">
            <a:avLst/>
          </a:prstGeom>
          <a:noFill/>
        </p:spPr>
        <p:txBody>
          <a:bodyPr wrap="square" rtlCol="0">
            <a:spAutoFit/>
          </a:bodyPr>
          <a:lstStyle/>
          <a:p>
            <a:r>
              <a:rPr lang="en-US" sz="1000" dirty="0" smtClean="0"/>
              <a:t>Green Accessibility | David Proffitt						March 10, 2014</a:t>
            </a:r>
            <a:endParaRPr lang="en-US" sz="1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Accessibility in Utah</a:t>
            </a:r>
            <a:endParaRPr lang="en-US" dirty="0"/>
          </a:p>
        </p:txBody>
      </p:sp>
      <p:pic>
        <p:nvPicPr>
          <p:cNvPr id="5" name="Content Placeholder 4" descr="Screen Shot 2014-03-06 at 9.38.09 PM.png"/>
          <p:cNvPicPr>
            <a:picLocks noGrp="1" noChangeAspect="1"/>
          </p:cNvPicPr>
          <p:nvPr>
            <p:ph idx="1"/>
          </p:nvPr>
        </p:nvPicPr>
        <p:blipFill>
          <a:blip r:embed="rId1" cstate="email">
            <a:extLst>
              <a:ext uri="{28A0092B-C50C-407E-A947-70E740481C1C}">
                <a14:useLocalDpi xmlns:a14="http://schemas.microsoft.com/office/drawing/2010/main" val="0"/>
              </a:ext>
            </a:extLst>
          </a:blip>
          <a:srcRect l="5428" r="5428"/>
          <a:stretch>
            <a:fillRect/>
          </a:stretch>
        </p:blipFill>
        <p:spPr/>
      </p:pic>
      <p:sp>
        <p:nvSpPr>
          <p:cNvPr id="4" name="Text Placeholder 3"/>
          <p:cNvSpPr>
            <a:spLocks noGrp="1"/>
          </p:cNvSpPr>
          <p:nvPr>
            <p:ph type="body" sz="half" idx="2"/>
          </p:nvPr>
        </p:nvSpPr>
        <p:spPr/>
        <p:txBody>
          <a:bodyPr>
            <a:normAutofit fontScale="92500" lnSpcReduction="10000"/>
          </a:bodyPr>
          <a:lstStyle/>
          <a:p>
            <a:r>
              <a:rPr lang="en-US" dirty="0" smtClean="0"/>
              <a:t>WFRC 2011-</a:t>
            </a:r>
            <a:r>
              <a:rPr lang="en-US" dirty="0"/>
              <a:t>2040 </a:t>
            </a:r>
            <a:r>
              <a:rPr lang="en-US" dirty="0" smtClean="0"/>
              <a:t>RTP mentions accessibility in different ways: </a:t>
            </a:r>
            <a:endParaRPr lang="en-US" dirty="0" smtClean="0"/>
          </a:p>
          <a:p>
            <a:pPr marL="285750" indent="-285750">
              <a:buFont typeface="Arial" panose="020B0604020202020204"/>
              <a:buChar char="•"/>
            </a:pPr>
            <a:r>
              <a:rPr lang="en-US" dirty="0" smtClean="0"/>
              <a:t>As a goal: “increasing mobility and accessibility” </a:t>
            </a:r>
            <a:endParaRPr lang="en-US" dirty="0" smtClean="0"/>
          </a:p>
          <a:p>
            <a:pPr marL="285750" indent="-285750">
              <a:buFont typeface="Arial" panose="020B0604020202020204"/>
              <a:buChar char="•"/>
            </a:pPr>
            <a:r>
              <a:rPr lang="en-US" dirty="0"/>
              <a:t>As </a:t>
            </a:r>
            <a:r>
              <a:rPr lang="en-US" dirty="0" smtClean="0"/>
              <a:t>a synonym for expanded transit: </a:t>
            </a:r>
            <a:r>
              <a:rPr lang="en-US" dirty="0"/>
              <a:t>“In addition to improving traffic mobility, the RTP will provide increased accessibility to transit” (p. 253). </a:t>
            </a:r>
            <a:endParaRPr lang="en-US" dirty="0" smtClean="0"/>
          </a:p>
          <a:p>
            <a:pPr marL="285750" indent="-285750">
              <a:buFont typeface="Arial" panose="020B0604020202020204"/>
              <a:buChar char="•"/>
            </a:pPr>
            <a:r>
              <a:rPr lang="en-US" dirty="0"/>
              <a:t>As a </a:t>
            </a:r>
            <a:r>
              <a:rPr lang="en-US" dirty="0" smtClean="0"/>
              <a:t>byproduct of road</a:t>
            </a:r>
            <a:r>
              <a:rPr lang="en-US" dirty="0"/>
              <a:t>/highway </a:t>
            </a:r>
            <a:r>
              <a:rPr lang="en-US" dirty="0" smtClean="0"/>
              <a:t>capacity: </a:t>
            </a:r>
            <a:r>
              <a:rPr lang="en-US" dirty="0"/>
              <a:t>“The roadway and transit improvements recommended in the 2040 RTP will help reduce area congestion and enhance accessibility” (p. 282). </a:t>
            </a:r>
            <a:endParaRPr lang="en-US" dirty="0"/>
          </a:p>
        </p:txBody>
      </p:sp>
      <p:sp>
        <p:nvSpPr>
          <p:cNvPr id="6" name="TextBox 5"/>
          <p:cNvSpPr txBox="1"/>
          <p:nvPr/>
        </p:nvSpPr>
        <p:spPr>
          <a:xfrm>
            <a:off x="401652" y="6412684"/>
            <a:ext cx="8443245" cy="246221"/>
          </a:xfrm>
          <a:prstGeom prst="rect">
            <a:avLst/>
          </a:prstGeom>
          <a:noFill/>
        </p:spPr>
        <p:txBody>
          <a:bodyPr wrap="square" rtlCol="0">
            <a:spAutoFit/>
          </a:bodyPr>
          <a:lstStyle/>
          <a:p>
            <a:r>
              <a:rPr lang="en-US" sz="1000" dirty="0" smtClean="0"/>
              <a:t>Green Accessibility | David Proffitt						March 10, 2014</a:t>
            </a:r>
            <a:endParaRPr lang="en-US" sz="1000" dirty="0"/>
          </a:p>
        </p:txBody>
      </p:sp>
      <p:sp>
        <p:nvSpPr>
          <p:cNvPr id="3" name="TextBox 2"/>
          <p:cNvSpPr txBox="1"/>
          <p:nvPr/>
        </p:nvSpPr>
        <p:spPr>
          <a:xfrm>
            <a:off x="4221621" y="2019825"/>
            <a:ext cx="4683095" cy="2631490"/>
          </a:xfrm>
          <a:prstGeom prst="rect">
            <a:avLst/>
          </a:prstGeom>
          <a:noFill/>
        </p:spPr>
        <p:txBody>
          <a:bodyPr wrap="square" rtlCol="0">
            <a:spAutoFit/>
          </a:bodyPr>
          <a:lstStyle/>
          <a:p>
            <a:r>
              <a:rPr lang="en-US" sz="1500" dirty="0" smtClean="0">
                <a:solidFill>
                  <a:schemeClr val="accent1"/>
                </a:solidFill>
              </a:rPr>
              <a:t>“Urban </a:t>
            </a:r>
            <a:r>
              <a:rPr lang="en-US" sz="1500" dirty="0">
                <a:solidFill>
                  <a:schemeClr val="accent1"/>
                </a:solidFill>
              </a:rPr>
              <a:t>form can favor one mode over others and may influence overall number of vehicle miles traveled by changing the cost of such travel. </a:t>
            </a:r>
            <a:r>
              <a:rPr lang="en-US" sz="1500" dirty="0" smtClean="0">
                <a:solidFill>
                  <a:schemeClr val="accent1"/>
                </a:solidFill>
              </a:rPr>
              <a:t>… The </a:t>
            </a:r>
            <a:r>
              <a:rPr lang="en-US" sz="1500" dirty="0">
                <a:solidFill>
                  <a:schemeClr val="accent1"/>
                </a:solidFill>
              </a:rPr>
              <a:t>nature of the transportation network can influence the directness or indirectness of travel routes while the pattern of development can influence the viability of transit and other modes and the length of trips. Urban form influences accessibility, which is unquestionably a factor in travel behavior” (p. 30). </a:t>
            </a:r>
            <a:endParaRPr lang="en-US" sz="1500"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5"/>
                                        </p:tgtEl>
                                        <p:attrNameLst>
                                          <p:attrName>style.opacity</p:attrName>
                                        </p:attrNameLst>
                                      </p:cBhvr>
                                      <p:to>
                                        <p:strVal val="0.25"/>
                                      </p:to>
                                    </p:set>
                                    <p:animEffect filter="image" prLst="opacity: 0.25">
                                      <p:cBhvr rctx="IE">
                                        <p:cTn id="7" dur="indefinite"/>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Accessibility measures</a:t>
            </a:r>
            <a:endParaRPr lang="en-US" dirty="0"/>
          </a:p>
        </p:txBody>
      </p:sp>
      <p:pic>
        <p:nvPicPr>
          <p:cNvPr id="5" name="Content Placeholder 4" descr="WFRC RPT Performance measures - p288.jpg"/>
          <p:cNvPicPr>
            <a:picLocks noGrp="1" noChangeAspect="1"/>
          </p:cNvPicPr>
          <p:nvPr>
            <p:ph idx="1"/>
          </p:nvPr>
        </p:nvPicPr>
        <p:blipFill>
          <a:blip r:embed="rId1" cstate="email">
            <a:extLst>
              <a:ext uri="{28A0092B-C50C-407E-A947-70E740481C1C}">
                <a14:useLocalDpi xmlns:a14="http://schemas.microsoft.com/office/drawing/2010/main" val="0"/>
              </a:ext>
            </a:extLst>
          </a:blip>
          <a:srcRect t="-9033" b="-9033"/>
          <a:stretch>
            <a:fillRect/>
          </a:stretch>
        </p:blipFill>
        <p:spPr>
          <a:xfrm>
            <a:off x="4546363" y="698912"/>
            <a:ext cx="4195985" cy="6042563"/>
          </a:xfrm>
        </p:spPr>
      </p:pic>
      <p:sp>
        <p:nvSpPr>
          <p:cNvPr id="4" name="Text Placeholder 3"/>
          <p:cNvSpPr>
            <a:spLocks noGrp="1"/>
          </p:cNvSpPr>
          <p:nvPr>
            <p:ph type="body" sz="half" idx="2"/>
          </p:nvPr>
        </p:nvSpPr>
        <p:spPr/>
        <p:txBody>
          <a:bodyPr/>
          <a:lstStyle/>
          <a:p>
            <a:r>
              <a:rPr lang="en-US" dirty="0" smtClean="0"/>
              <a:t>“What gets measured, gets done”</a:t>
            </a:r>
            <a:endParaRPr lang="en-US" dirty="0" smtClean="0"/>
          </a:p>
          <a:p>
            <a:pPr algn="r"/>
            <a:r>
              <a:rPr lang="en-US" dirty="0" smtClean="0"/>
              <a:t>- Peter Drucker (?)</a:t>
            </a:r>
            <a:endParaRPr lang="en-US" dirty="0"/>
          </a:p>
          <a:p>
            <a:endParaRPr lang="en-US" dirty="0" smtClean="0"/>
          </a:p>
          <a:p>
            <a:r>
              <a:rPr lang="en-US" dirty="0" smtClean="0"/>
              <a:t>Which of these metrics (from the WFRC 2011-2040 RTP) measure accessibility and which measure mobility? </a:t>
            </a:r>
            <a:endParaRPr lang="en-US" dirty="0" smtClean="0"/>
          </a:p>
          <a:p>
            <a:pPr marL="285750" indent="-285750">
              <a:buFont typeface="Arial" panose="020B0604020202020204"/>
              <a:buChar char="•"/>
            </a:pPr>
            <a:r>
              <a:rPr lang="en-US" dirty="0" smtClean="0"/>
              <a:t>Nearly all look to vehicle speed or movement</a:t>
            </a:r>
            <a:endParaRPr lang="en-US" dirty="0" smtClean="0"/>
          </a:p>
          <a:p>
            <a:pPr marL="285750" indent="-285750">
              <a:buFont typeface="Arial" panose="020B0604020202020204"/>
              <a:buChar char="•"/>
            </a:pPr>
            <a:r>
              <a:rPr lang="en-US" dirty="0" smtClean="0"/>
              <a:t>Total emissions is exception</a:t>
            </a:r>
            <a:endParaRPr lang="en-US" dirty="0" smtClean="0"/>
          </a:p>
          <a:p>
            <a:pPr marL="742950" lvl="1" indent="-285750">
              <a:buFont typeface="Arial" panose="020B0604020202020204"/>
              <a:buChar char="•"/>
            </a:pPr>
            <a:r>
              <a:rPr lang="en-US" dirty="0" smtClean="0"/>
              <a:t>Per capita, HH?</a:t>
            </a:r>
            <a:endParaRPr lang="en-US" dirty="0" smtClean="0"/>
          </a:p>
          <a:p>
            <a:pPr marL="742950" lvl="1" indent="-285750">
              <a:buFont typeface="Arial" panose="020B0604020202020204"/>
              <a:buChar char="•"/>
            </a:pPr>
            <a:r>
              <a:rPr lang="en-US" dirty="0" smtClean="0"/>
              <a:t>Per job, unit economic output?</a:t>
            </a:r>
            <a:endParaRPr lang="en-US" dirty="0" smtClean="0"/>
          </a:p>
          <a:p>
            <a:pPr marL="285750" indent="-285750">
              <a:buFont typeface="Arial" panose="020B0604020202020204"/>
              <a:buChar char="•"/>
            </a:pPr>
            <a:endParaRPr lang="en-US" dirty="0" smtClean="0"/>
          </a:p>
          <a:p>
            <a:endParaRPr lang="en-US" dirty="0"/>
          </a:p>
        </p:txBody>
      </p:sp>
      <p:sp>
        <p:nvSpPr>
          <p:cNvPr id="6" name="TextBox 5"/>
          <p:cNvSpPr txBox="1"/>
          <p:nvPr/>
        </p:nvSpPr>
        <p:spPr>
          <a:xfrm>
            <a:off x="401652" y="6412684"/>
            <a:ext cx="8443245" cy="246221"/>
          </a:xfrm>
          <a:prstGeom prst="rect">
            <a:avLst/>
          </a:prstGeom>
          <a:noFill/>
        </p:spPr>
        <p:txBody>
          <a:bodyPr wrap="square" rtlCol="0">
            <a:spAutoFit/>
          </a:bodyPr>
          <a:lstStyle/>
          <a:p>
            <a:r>
              <a:rPr lang="en-US" sz="1000" dirty="0" smtClean="0"/>
              <a:t>Green Accessibility | David Proffitt						March 10, 2014</a:t>
            </a:r>
            <a:endParaRPr lang="en-US"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500"/>
                                        <p:tgtEl>
                                          <p:spTgt spid="4">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animEffect transition="in" filter="fade">
                                      <p:cBhvr>
                                        <p:cTn id="15" dur="500"/>
                                        <p:tgtEl>
                                          <p:spTgt spid="4">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animEffect transition="in" filter="fade">
                                      <p:cBhvr>
                                        <p:cTn id="1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788" y="3976734"/>
            <a:ext cx="6477000" cy="566738"/>
          </a:xfrm>
        </p:spPr>
        <p:txBody>
          <a:bodyPr/>
          <a:lstStyle/>
          <a:p>
            <a:r>
              <a:rPr lang="en-US" dirty="0" smtClean="0"/>
              <a:t>Questions: </a:t>
            </a:r>
            <a:endParaRPr lang="en-US" dirty="0"/>
          </a:p>
        </p:txBody>
      </p:sp>
      <p:pic>
        <p:nvPicPr>
          <p:cNvPr id="5" name="Picture Placeholder 4"/>
          <p:cNvPicPr>
            <a:picLocks noGrp="1" noChangeAspect="1"/>
          </p:cNvPicPr>
          <p:nvPr>
            <p:ph type="pic" idx="1"/>
          </p:nvPr>
        </p:nvPicPr>
        <p:blipFill>
          <a:blip r:embed="rId1">
            <a:extLst>
              <a:ext uri="{28A0092B-C50C-407E-A947-70E740481C1C}">
                <a14:useLocalDpi xmlns:a14="http://schemas.microsoft.com/office/drawing/2010/main" val="0"/>
              </a:ext>
            </a:extLst>
          </a:blip>
          <a:srcRect t="11179" b="11179"/>
          <a:stretch>
            <a:fillRect/>
          </a:stretch>
        </p:blipFill>
        <p:spPr/>
      </p:pic>
      <p:sp>
        <p:nvSpPr>
          <p:cNvPr id="4" name="Text Placeholder 3"/>
          <p:cNvSpPr>
            <a:spLocks noGrp="1"/>
          </p:cNvSpPr>
          <p:nvPr>
            <p:ph type="body" sz="half" idx="2"/>
          </p:nvPr>
        </p:nvSpPr>
        <p:spPr>
          <a:xfrm>
            <a:off x="458788" y="4543473"/>
            <a:ext cx="6475412" cy="1601740"/>
          </a:xfrm>
        </p:spPr>
        <p:txBody>
          <a:bodyPr>
            <a:normAutofit fontScale="92500"/>
          </a:bodyPr>
          <a:lstStyle/>
          <a:p>
            <a:pPr marL="285750" indent="-285750">
              <a:buFont typeface="Arial" panose="020B0604020202020204" pitchFamily="34" charset="0"/>
              <a:buChar char="•"/>
            </a:pPr>
            <a:r>
              <a:rPr lang="en-US" dirty="0" smtClean="0"/>
              <a:t>Is accessibility a concern to you as a planner?</a:t>
            </a:r>
            <a:endParaRPr lang="en-US" dirty="0" smtClean="0"/>
          </a:p>
          <a:p>
            <a:pPr marL="285750" indent="-285750">
              <a:buFont typeface="Arial" panose="020B0604020202020204" pitchFamily="34" charset="0"/>
              <a:buChar char="•"/>
            </a:pPr>
            <a:r>
              <a:rPr lang="en-US" dirty="0" smtClean="0"/>
              <a:t>What type of information would be helpful to incorporate accessibility into planning efforts? </a:t>
            </a:r>
            <a:endParaRPr lang="en-US" dirty="0" smtClean="0"/>
          </a:p>
          <a:p>
            <a:pPr marL="285750" indent="-285750">
              <a:buFont typeface="Arial" panose="020B0604020202020204" pitchFamily="34" charset="0"/>
              <a:buChar char="•"/>
            </a:pPr>
            <a:r>
              <a:rPr lang="en-US" dirty="0"/>
              <a:t>How would you make use of accessibility measures in planning? </a:t>
            </a:r>
            <a:endParaRPr lang="en-US" dirty="0"/>
          </a:p>
          <a:p>
            <a:pPr marL="285750" indent="-285750">
              <a:buFont typeface="Arial" panose="020B0604020202020204" pitchFamily="34" charset="0"/>
              <a:buChar char="•"/>
            </a:pPr>
            <a:r>
              <a:rPr lang="en-US" dirty="0" smtClean="0"/>
              <a:t>What type of tools would help you consider accessibility in planning? </a:t>
            </a:r>
            <a:endParaRPr lang="en-US" dirty="0"/>
          </a:p>
        </p:txBody>
      </p:sp>
      <p:sp>
        <p:nvSpPr>
          <p:cNvPr id="6" name="TextBox 5"/>
          <p:cNvSpPr txBox="1"/>
          <p:nvPr/>
        </p:nvSpPr>
        <p:spPr>
          <a:xfrm>
            <a:off x="401652" y="6412684"/>
            <a:ext cx="8443245" cy="246221"/>
          </a:xfrm>
          <a:prstGeom prst="rect">
            <a:avLst/>
          </a:prstGeom>
          <a:noFill/>
        </p:spPr>
        <p:txBody>
          <a:bodyPr wrap="square" rtlCol="0">
            <a:spAutoFit/>
          </a:bodyPr>
          <a:lstStyle/>
          <a:p>
            <a:r>
              <a:rPr lang="en-US" sz="1000" dirty="0" smtClean="0"/>
              <a:t>Green Accessibility | David Proffitt						March 10, 2014</a:t>
            </a:r>
            <a:endParaRPr lang="en-US"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laza">
  <a:themeElements>
    <a:clrScheme name="Plaza">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Plaza">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Plaza.thmx</Template>
  <TotalTime>0</TotalTime>
  <Words>0</Words>
  <Application>WPS Presentation</Application>
  <PresentationFormat>On-screen Show (4:3)</PresentationFormat>
  <Paragraphs>79</Paragraphs>
  <Slides>9</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Wingdings 2</vt:lpstr>
      <vt:lpstr>Arial</vt:lpstr>
      <vt:lpstr>Century Gothic</vt:lpstr>
      <vt:lpstr>Microsoft YaHei</vt:lpstr>
      <vt:lpstr>Arial Unicode MS</vt:lpstr>
      <vt:lpstr>Calibri</vt:lpstr>
      <vt:lpstr>Plaza</vt:lpstr>
      <vt:lpstr>Accessibility in Practice</vt:lpstr>
      <vt:lpstr>What is accessibility?</vt:lpstr>
      <vt:lpstr>Accessibility in transportation planning</vt:lpstr>
      <vt:lpstr>Mobility vs. accessibility</vt:lpstr>
      <vt:lpstr>Accessibility is goal of travel</vt:lpstr>
      <vt:lpstr>Implications for planning</vt:lpstr>
      <vt:lpstr>Accessibility in Utah</vt:lpstr>
      <vt:lpstr>Accessibility measures</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Proffitt</dc:creator>
  <cp:lastModifiedBy>HMiller</cp:lastModifiedBy>
  <cp:revision>24</cp:revision>
  <dcterms:created xsi:type="dcterms:W3CDTF">2014-03-07T03:32:00Z</dcterms:created>
  <dcterms:modified xsi:type="dcterms:W3CDTF">2021-02-14T00:44:17Z</dcterms:modified>
</cp:coreProperties>
</file>