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545" r:id="rId3"/>
    <p:sldId id="603" r:id="rId4"/>
    <p:sldId id="604" r:id="rId5"/>
    <p:sldId id="605" r:id="rId6"/>
    <p:sldId id="606" r:id="rId7"/>
    <p:sldId id="607" r:id="rId8"/>
    <p:sldId id="608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FF99"/>
    <a:srgbClr val="080004"/>
    <a:srgbClr val="FF3399"/>
    <a:srgbClr val="FFFF66"/>
    <a:srgbClr val="FFFFFF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6"/>
    <p:restoredTop sz="94685"/>
  </p:normalViewPr>
  <p:slideViewPr>
    <p:cSldViewPr showGuides="1">
      <p:cViewPr varScale="1">
        <p:scale>
          <a:sx n="80" d="100"/>
          <a:sy n="80" d="100"/>
        </p:scale>
        <p:origin x="-342" y="-84"/>
      </p:cViewPr>
      <p:guideLst>
        <p:guide orient="horz" pos="2155"/>
        <p:guide pos="28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页眉占位符 409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4099" name="日期占位符 4098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34820" name="幻灯片图像占位符 4099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4821" name="文本占位符 4100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页脚占位符 4101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4103" name="灯片编号占位符 4102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组合 243713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组合 243714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矩形 243715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1" name="矩形 243716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102" name="组合 243717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矩形 243718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4" name="矩形 243719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105" name="矩形 243720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6" name="矩形 243721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7" name="矩形 243722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3724" name="标题 243723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243725" name="副标题 24372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243726" name="日期占位符 243725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243727" name="页脚占位符 243726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243728" name="灯片编号占位符 243727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242689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242690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zh-CN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242691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矩形 242692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zh-CN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矩形 242693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zh-CN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矩形 242694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矩形 242695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zh-CN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标题 242696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文本占位符 242697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42699" name="日期占位符 242698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242700" name="页脚占位符 242699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242701" name="灯片编号占位符 242700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slide" Target="slide1.xml"/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文本框 128001"/>
          <p:cNvSpPr txBox="1"/>
          <p:nvPr/>
        </p:nvSpPr>
        <p:spPr>
          <a:xfrm>
            <a:off x="3717925" y="196850"/>
            <a:ext cx="1077595" cy="521970"/>
          </a:xfrm>
          <a:prstGeom prst="rect">
            <a:avLst/>
          </a:prstGeom>
          <a:solidFill>
            <a:srgbClr val="FF99CC"/>
          </a:solidFill>
          <a:ln w="12700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作业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003" name="文本框 128002"/>
          <p:cNvSpPr txBox="1"/>
          <p:nvPr/>
        </p:nvSpPr>
        <p:spPr>
          <a:xfrm>
            <a:off x="609600" y="685800"/>
            <a:ext cx="8001000" cy="11874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bg2"/>
                </a:solidFill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</a:rPr>
              <a:t>山区地貌：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在某山区测得一些地点的高程如下表：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平面区域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1200&lt;=x&lt;=4000,1200&lt;=y&lt;=3600)，试作出该山区的地貌图和等高线图，并对几种插值方法进行比较。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8004" name="对象 128003"/>
          <p:cNvGraphicFramePr/>
          <p:nvPr/>
        </p:nvGraphicFramePr>
        <p:xfrm>
          <a:off x="685800" y="1905000"/>
          <a:ext cx="7991475" cy="372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5962650" imgH="2562225" progId="Word.Document.8">
                  <p:embed/>
                </p:oleObj>
              </mc:Choice>
              <mc:Fallback>
                <p:oleObj name="" r:id="rId1" imgW="5962650" imgH="2562225" progId="Word.Document.8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1905000"/>
                        <a:ext cx="7991475" cy="37211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6193" name="对象 165889"/>
          <p:cNvGraphicFramePr/>
          <p:nvPr/>
        </p:nvGraphicFramePr>
        <p:xfrm>
          <a:off x="-2295525" y="0"/>
          <a:ext cx="11182350" cy="638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" imgW="5486400" imgH="3133725" progId="Word.Document.8">
                  <p:embed/>
                </p:oleObj>
              </mc:Choice>
              <mc:Fallback>
                <p:oleObj name="" r:id="rId1" imgW="5486400" imgH="3133725" progId="Word.Document.8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2295525" y="0"/>
                        <a:ext cx="11182350" cy="6381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4" name="文本框 165890"/>
          <p:cNvSpPr txBox="1"/>
          <p:nvPr/>
        </p:nvSpPr>
        <p:spPr>
          <a:xfrm>
            <a:off x="534988" y="1463358"/>
            <a:ext cx="7543800" cy="39312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2" indent="0" algn="just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某居民区有一供居民用水的园柱形水塔，它是一个高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12.2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米，直径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17.4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米的正园柱．按照设计，水塔水位降至约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8.2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米时，水泵自动启动，水位升到约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10.8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米时水泵停止工作．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indent="0" algn="just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是某一天的水位测量记录，试估计任何时刻（包括水泵正供水时）从水塔流出的水流量，及一天的总用水量．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6195" name="对象 165891"/>
          <p:cNvGraphicFramePr/>
          <p:nvPr/>
        </p:nvGraphicFramePr>
        <p:xfrm>
          <a:off x="-2371725" y="533400"/>
          <a:ext cx="1905000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3" imgW="1998980" imgH="3845560" progId="MSGraph.Chart.8">
                  <p:embed/>
                </p:oleObj>
              </mc:Choice>
              <mc:Fallback>
                <p:oleObj name="" r:id="rId3" imgW="1998980" imgH="3845560" progId="MSGraph.Chart.8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371725" y="533400"/>
                        <a:ext cx="1905000" cy="407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0" name="文本框 164866"/>
          <p:cNvSpPr txBox="1"/>
          <p:nvPr/>
        </p:nvSpPr>
        <p:spPr>
          <a:xfrm>
            <a:off x="2241550" y="533400"/>
            <a:ext cx="4130675" cy="46037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、拟合估计水塔的流量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7217" name="对象 166913"/>
          <p:cNvGraphicFramePr/>
          <p:nvPr/>
        </p:nvGraphicFramePr>
        <p:xfrm>
          <a:off x="-1295400" y="1600200"/>
          <a:ext cx="11701463" cy="367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" imgW="5629275" imgH="2019300" progId="Word.Document.8">
                  <p:embed/>
                </p:oleObj>
              </mc:Choice>
              <mc:Fallback>
                <p:oleObj name="" r:id="rId1" imgW="5629275" imgH="2019300" progId="Word.Document.8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295400" y="1600200"/>
                        <a:ext cx="11701463" cy="3675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18" name="对象 166914"/>
          <p:cNvGraphicFramePr/>
          <p:nvPr/>
        </p:nvGraphicFramePr>
        <p:xfrm>
          <a:off x="5137150" y="533400"/>
          <a:ext cx="400685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3" imgW="4006850" imgH="2857500" progId="MS_ClipArt_Gallery.2">
                  <p:embed/>
                </p:oleObj>
              </mc:Choice>
              <mc:Fallback>
                <p:oleObj name="" r:id="rId3" imgW="4006850" imgH="2857500" progId="MS_ClipArt_Gallery.2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7150" y="533400"/>
                        <a:ext cx="4006850" cy="232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1" name="文本框 167937"/>
          <p:cNvSpPr txBox="1"/>
          <p:nvPr/>
        </p:nvSpPr>
        <p:spPr>
          <a:xfrm>
            <a:off x="1104900" y="1238250"/>
            <a:ext cx="5233988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流量估计的解题思路</a:t>
            </a:r>
            <a:endParaRPr lang="zh-CN" altLang="en-US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42" name="动作按钮: 自定义 167938"/>
          <p:cNvSpPr/>
          <p:nvPr/>
        </p:nvSpPr>
        <p:spPr>
          <a:xfrm>
            <a:off x="1171575" y="2466975"/>
            <a:ext cx="4343400" cy="914400"/>
          </a:xfrm>
          <a:prstGeom prst="actionButtonBlank">
            <a:avLst/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3200" b="1" dirty="0">
                <a:solidFill>
                  <a:srgbClr val="04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1" action="ppaction://hlinksldjump"/>
              </a:rPr>
              <a:t>1</a:t>
            </a:r>
            <a:r>
              <a:rPr lang="zh-CN" altLang="en-US" sz="3200" b="1" dirty="0">
                <a:solidFill>
                  <a:srgbClr val="04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1" action="ppaction://hlinksldjump"/>
              </a:rPr>
              <a:t>、</a:t>
            </a:r>
            <a:r>
              <a:rPr lang="zh-CN" altLang="en-US" sz="3200" b="1" dirty="0">
                <a:solidFill>
                  <a:srgbClr val="04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1" action="ppaction://hlinksldjump"/>
              </a:rPr>
              <a:t>拟合水位</a:t>
            </a:r>
            <a:r>
              <a:rPr lang="en-US" altLang="zh-CN" sz="3200" b="1" dirty="0">
                <a:solidFill>
                  <a:srgbClr val="04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1" action="ppaction://hlinksldjump"/>
              </a:rPr>
              <a:t>~</a:t>
            </a:r>
            <a:r>
              <a:rPr lang="zh-CN" altLang="en-US" sz="3200" b="1" dirty="0">
                <a:solidFill>
                  <a:srgbClr val="04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1" action="ppaction://hlinksldjump"/>
              </a:rPr>
              <a:t>时间函数</a:t>
            </a:r>
            <a:endParaRPr lang="zh-CN" altLang="en-US" sz="3200" b="1">
              <a:solidFill>
                <a:srgbClr val="04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43" name="动作按钮: 自定义 167939"/>
          <p:cNvSpPr/>
          <p:nvPr/>
        </p:nvSpPr>
        <p:spPr>
          <a:xfrm>
            <a:off x="1104900" y="3519170"/>
            <a:ext cx="4410075" cy="914400"/>
          </a:xfrm>
          <a:prstGeom prst="actionButtonBlank">
            <a:avLst/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hlinkClick r:id="rId2" action="ppaction://hlinksldjump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hlinkClick r:id="rId2" action="ppaction://hlinksldjump"/>
              </a:rPr>
              <a:t>、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hlinkClick r:id="rId2" action="ppaction://hlinksldjump"/>
              </a:rPr>
              <a:t>确定流量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hlinkClick r:id="rId2" action="ppaction://hlinksldjump"/>
              </a:rPr>
              <a:t>~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hlinkClick r:id="rId2" action="ppaction://hlinksldjump"/>
              </a:rPr>
              <a:t>时间函数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44" name="动作按钮: 自定义 167940"/>
          <p:cNvSpPr/>
          <p:nvPr/>
        </p:nvSpPr>
        <p:spPr>
          <a:xfrm>
            <a:off x="1104900" y="4514850"/>
            <a:ext cx="4410075" cy="990600"/>
          </a:xfrm>
          <a:prstGeom prst="actionButtonBlank">
            <a:avLst/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hlinkClick r:id="rId3" action="ppaction://hlinksldjump"/>
              </a:rPr>
              <a:t>3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hlinkClick r:id="rId3" action="ppaction://hlinksldjump"/>
              </a:rPr>
              <a:t>、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hlinkClick r:id="rId3" action="ppaction://hlinksldjump"/>
              </a:rPr>
              <a:t>估计一天总用水量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45" name="动作按钮: 后退或前一项 167942">
            <a:hlinkClick r:id="rId4" action="ppaction://hlinksldjump"/>
          </p:cNvPr>
          <p:cNvSpPr/>
          <p:nvPr/>
        </p:nvSpPr>
        <p:spPr>
          <a:xfrm>
            <a:off x="8077200" y="6172200"/>
            <a:ext cx="457200" cy="457200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 advTm="90000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5" name="文本框 168961"/>
          <p:cNvSpPr txBox="1"/>
          <p:nvPr/>
        </p:nvSpPr>
        <p:spPr>
          <a:xfrm>
            <a:off x="914400" y="838200"/>
            <a:ext cx="7467600" cy="56311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2" indent="0" algn="just"/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indent="0" algn="just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拟合水位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时间函数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indent="0" algn="just"/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hlinkClick r:id="rId1" action="ppaction://hlinksldjump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测量记录看，一天有两个供水时段（以下称第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供水时段和第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供水时段），和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个水泵不工作时段（以下称第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时段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t=0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t=8.97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次时段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t=10.95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t=20.84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时段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t=23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以后）．对第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时段的测量数据直接分别作多项式拟合，得到水位函数．为使拟合曲线比较光滑，多项式次数不要太高，一般在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3~6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．由于第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时段只有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个测量记录，无法对这一时段的水位作出较好的拟合．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 advTm="60000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89" name="文本框 169985"/>
          <p:cNvSpPr txBox="1"/>
          <p:nvPr/>
        </p:nvSpPr>
        <p:spPr>
          <a:xfrm>
            <a:off x="0" y="1447800"/>
            <a:ext cx="8839200" cy="34226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2" indent="0" algn="just"/>
            <a:r>
              <a:rPr lang="en-US" altLang="zh-CN" sz="2400" dirty="0">
                <a:latin typeface="Times New Roman" panose="02020603050405020304" pitchFamily="18" charset="0"/>
                <a:ea typeface="隶书" pitchFamily="49" charset="-122"/>
              </a:rPr>
              <a:t>                         2</a:t>
            </a:r>
            <a:r>
              <a:rPr lang="zh-CN" altLang="en-US" sz="2400" dirty="0">
                <a:latin typeface="Times New Roman" panose="02020603050405020304" pitchFamily="18" charset="0"/>
                <a:ea typeface="隶书" pitchFamily="49" charset="-122"/>
              </a:rPr>
              <a:t>、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确定流量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时间函数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indent="0" algn="just"/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indent="0" algn="just"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对于第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时段只需将水位函数求导数即可，对于两个供水时段的流量，则用供水时段前后（水泵不工作时段）的流量拟合得到，并且将拟合得到的第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供水时段流量外推，将第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时段流量包含在第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供水时段内．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0290" name="对象 169986"/>
          <p:cNvGraphicFramePr/>
          <p:nvPr/>
        </p:nvGraphicFramePr>
        <p:xfrm>
          <a:off x="0" y="381000"/>
          <a:ext cx="3025775" cy="325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" imgW="3025775" imgH="3253105" progId="MS_ClipArt_Gallery.2">
                  <p:embed/>
                </p:oleObj>
              </mc:Choice>
              <mc:Fallback>
                <p:oleObj name="" r:id="rId1" imgW="3025775" imgH="3253105" progId="MS_ClipArt_Gallery.2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381000"/>
                        <a:ext cx="3025775" cy="325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 advTm="50000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文本框 171009"/>
          <p:cNvSpPr txBox="1"/>
          <p:nvPr/>
        </p:nvSpPr>
        <p:spPr>
          <a:xfrm>
            <a:off x="2362200" y="2438400"/>
            <a:ext cx="6400800" cy="34210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2" indent="0" algn="just"/>
            <a:r>
              <a:rPr lang="en-US" altLang="zh-CN" sz="2400" dirty="0">
                <a:latin typeface="Times New Roman" panose="02020603050405020304" pitchFamily="18" charset="0"/>
                <a:ea typeface="隶书" pitchFamily="49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隶书" pitchFamily="49" charset="-122"/>
              </a:rPr>
              <a:t>、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一天总用水量的估计</a:t>
            </a:r>
            <a:endParaRPr lang="zh-CN" altLang="en-US" sz="4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indent="0" algn="just"/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8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总用水量等于两个水泵不工作时段和两个供水时段用水量之和，它们都可以由流量对时间的积分得到。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1314" name="对象 171010"/>
          <p:cNvGraphicFramePr/>
          <p:nvPr/>
        </p:nvGraphicFramePr>
        <p:xfrm>
          <a:off x="0" y="0"/>
          <a:ext cx="3294063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" imgW="3886200" imgH="3944620" progId="MS_ClipArt_Gallery.2">
                  <p:embed/>
                </p:oleObj>
              </mc:Choice>
              <mc:Fallback>
                <p:oleObj name="" r:id="rId1" imgW="3886200" imgH="3944620" progId="MS_ClipArt_Gallery.2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294063" cy="334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 advTm="60000">
    <p:dissolve/>
  </p:transition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701</Words>
  <Application>WPS 演示</Application>
  <PresentationFormat>在屏幕上显示</PresentationFormat>
  <Paragraphs>30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宋体</vt:lpstr>
      <vt:lpstr>Wingdings</vt:lpstr>
      <vt:lpstr>Tahoma</vt:lpstr>
      <vt:lpstr>Times New Roman</vt:lpstr>
      <vt:lpstr>仿宋</vt:lpstr>
      <vt:lpstr>隶书</vt:lpstr>
      <vt:lpstr>微软雅黑</vt:lpstr>
      <vt:lpstr>Arial Unicode MS</vt:lpstr>
      <vt:lpstr>Blends</vt:lpstr>
      <vt:lpstr>Word.Document.8</vt:lpstr>
      <vt:lpstr>Word.Document.8</vt:lpstr>
      <vt:lpstr>MSGraph.Chart.8</vt:lpstr>
      <vt:lpstr>Word.Document.8</vt:lpstr>
      <vt:lpstr>MS_ClipArt_Gallery.2</vt:lpstr>
      <vt:lpstr>MS_ClipArt_Gallery.2</vt:lpstr>
      <vt:lpstr>MS_ClipArt_Gallery.2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  学  建  模</dc:title>
  <dc:creator>zhujialing</dc:creator>
  <cp:lastModifiedBy>浮萍断梗</cp:lastModifiedBy>
  <cp:revision>67</cp:revision>
  <dcterms:created xsi:type="dcterms:W3CDTF">2026-01-20T00:27:00Z</dcterms:created>
  <dcterms:modified xsi:type="dcterms:W3CDTF">2020-07-19T09:05:02Z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