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311" r:id="rId6"/>
    <p:sldId id="260" r:id="rId7"/>
    <p:sldId id="262" r:id="rId8"/>
    <p:sldId id="286" r:id="rId9"/>
    <p:sldId id="263" r:id="rId10"/>
    <p:sldId id="264" r:id="rId11"/>
    <p:sldId id="277" r:id="rId12"/>
    <p:sldId id="265" r:id="rId13"/>
    <p:sldId id="287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1" r:id="rId22"/>
    <p:sldId id="274" r:id="rId23"/>
    <p:sldId id="275" r:id="rId24"/>
    <p:sldId id="276" r:id="rId25"/>
    <p:sldId id="278" r:id="rId26"/>
    <p:sldId id="279" r:id="rId27"/>
    <p:sldId id="334" r:id="rId28"/>
    <p:sldId id="280" r:id="rId2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CC"/>
    <a:srgbClr val="CCFFFF"/>
    <a:srgbClr val="FF00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/>
    <p:restoredTop sz="90929"/>
  </p:normalViewPr>
  <p:slideViewPr>
    <p:cSldViewPr showGuides="1">
      <p:cViewPr varScale="1">
        <p:scale>
          <a:sx n="70" d="100"/>
          <a:sy n="70" d="100"/>
        </p:scale>
        <p:origin x="-5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7169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7171" name="任意多边形 7170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2" name="任意多边形 7171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3" name="标题 7172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4" name="副标题 7173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175" name="日期占位符 7174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6" name="页脚占位符 717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7" name="灯片编号占位符 717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6145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147" name="任意多边形 6146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任意多边形 6147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49" name="标题 6148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50" name="日期占位符 6149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页脚占位符 615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灯片编号占位符 615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3" name="文本占位符 6152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 lIns="92075" tIns="46038" rIns="92075" bIns="46038" anchor="b"/>
          <a:p>
            <a:pPr defTabSz="914400">
              <a:buSzTx/>
            </a:pPr>
            <a:r>
              <a:rPr lang="zh-CN" altLang="en-US" sz="6600" b="1" kern="1200" baseline="0" dirty="0">
                <a:latin typeface="Arial" panose="020B0604020202020204" pitchFamily="34" charset="0"/>
                <a:ea typeface="隶书" pitchFamily="49" charset="-122"/>
              </a:rPr>
              <a:t>数学建模</a:t>
            </a:r>
            <a:br>
              <a:rPr lang="zh-CN" altLang="en-US" sz="6600" b="1" kern="1200" baseline="0" dirty="0">
                <a:latin typeface="Arial" panose="020B0604020202020204" pitchFamily="34" charset="0"/>
                <a:ea typeface="隶书" pitchFamily="49" charset="-122"/>
              </a:rPr>
            </a:br>
            <a:r>
              <a:rPr lang="zh-CN" altLang="en-US" sz="6600" b="1" kern="1200" baseline="0" dirty="0">
                <a:latin typeface="Arial" panose="020B0604020202020204" pitchFamily="34" charset="0"/>
                <a:ea typeface="隶书" pitchFamily="49" charset="-122"/>
              </a:rPr>
              <a:t>论文和写作</a:t>
            </a:r>
            <a:endParaRPr lang="zh-CN" altLang="en-US" sz="6600" b="1" kern="1200" baseline="0" dirty="0">
              <a:latin typeface="Arial" panose="020B0604020202020204" pitchFamily="34" charset="0"/>
              <a:ea typeface="隶书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570" y="3803650"/>
            <a:ext cx="5231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统计与数学学院    裘渔洋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框 27649"/>
          <p:cNvSpPr txBox="1"/>
          <p:nvPr/>
        </p:nvSpPr>
        <p:spPr>
          <a:xfrm>
            <a:off x="457200" y="304800"/>
            <a:ext cx="8686800" cy="701675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在问题分析推导过程要注意的问题：</a:t>
            </a:r>
            <a:endParaRPr lang="zh-CN" altLang="en-US" sz="4000">
              <a:solidFill>
                <a:srgbClr val="FF0066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7651" name="文本框 27650"/>
          <p:cNvSpPr txBox="1"/>
          <p:nvPr/>
        </p:nvSpPr>
        <p:spPr>
          <a:xfrm>
            <a:off x="381000" y="1371600"/>
            <a:ext cx="87630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（1）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分析：中肯、确切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（2）术语：专业、内行；； 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>
                <a:latin typeface="楷体_GB2312" pitchFamily="49" charset="-122"/>
                <a:ea typeface="楷体_GB2312" pitchFamily="49" charset="-122"/>
              </a:rPr>
              <a:t>（3）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原理、依据：正确、明确,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（4）表述：简明，关键步骤要列出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2" name="文本框 27651"/>
          <p:cNvSpPr txBox="1"/>
          <p:nvPr/>
        </p:nvSpPr>
        <p:spPr>
          <a:xfrm>
            <a:off x="228600" y="3810000"/>
            <a:ext cx="8686800" cy="2014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忌：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外行话，专业术语不明确，表述混乱，冗长。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15361"/>
          <p:cNvSpPr txBox="1"/>
          <p:nvPr/>
        </p:nvSpPr>
        <p:spPr>
          <a:xfrm>
            <a:off x="685800" y="457200"/>
            <a:ext cx="81534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　4、符号说明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609600" y="1676400"/>
            <a:ext cx="82296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论文中所用到每一个数学符号，都必须在此说明它们各自的含义，一个符号说明用一个自然段，全部符号说明形成一个自然节。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4" name="文本框 15363"/>
          <p:cNvSpPr txBox="1"/>
          <p:nvPr/>
        </p:nvSpPr>
        <p:spPr>
          <a:xfrm>
            <a:off x="733425" y="4191000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6" name="矩形 15365"/>
          <p:cNvSpPr/>
          <p:nvPr/>
        </p:nvSpPr>
        <p:spPr>
          <a:xfrm>
            <a:off x="4357688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5365" name="对象 15364"/>
          <p:cNvGraphicFramePr/>
          <p:nvPr/>
        </p:nvGraphicFramePr>
        <p:xfrm>
          <a:off x="1876425" y="419100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5100" imgH="228600" progId="Equation.3">
                  <p:embed/>
                </p:oleObj>
              </mc:Choice>
              <mc:Fallback>
                <p:oleObj name="" r:id="rId1" imgW="1651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6425" y="4191000"/>
                        <a:ext cx="685800" cy="838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文本框 15366"/>
          <p:cNvSpPr txBox="1"/>
          <p:nvPr/>
        </p:nvSpPr>
        <p:spPr>
          <a:xfrm>
            <a:off x="1676400" y="51054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8" name="文本框 15367"/>
          <p:cNvSpPr txBox="1"/>
          <p:nvPr/>
        </p:nvSpPr>
        <p:spPr>
          <a:xfrm>
            <a:off x="2562225" y="43434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－第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年的产值。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70" name="矩形 15369"/>
          <p:cNvSpPr/>
          <p:nvPr/>
        </p:nvSpPr>
        <p:spPr>
          <a:xfrm>
            <a:off x="4371975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5369" name="对象 15368"/>
          <p:cNvGraphicFramePr/>
          <p:nvPr/>
        </p:nvGraphicFramePr>
        <p:xfrm>
          <a:off x="1905000" y="5334000"/>
          <a:ext cx="76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52400" imgH="228600" progId="Equation.3">
                  <p:embed/>
                </p:oleObj>
              </mc:Choice>
              <mc:Fallback>
                <p:oleObj name="" r:id="rId3" imgW="1524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5334000"/>
                        <a:ext cx="762000" cy="990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文本框 15370"/>
          <p:cNvSpPr txBox="1"/>
          <p:nvPr/>
        </p:nvSpPr>
        <p:spPr>
          <a:xfrm>
            <a:off x="2667000" y="548640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－第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年的成本。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8" grpId="0"/>
      <p:bldP spid="153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92" name="文本框 37891"/>
          <p:cNvSpPr txBox="1"/>
          <p:nvPr/>
        </p:nvSpPr>
        <p:spPr>
          <a:xfrm>
            <a:off x="900113" y="620713"/>
            <a:ext cx="7559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建议：采用表格形式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896" name="对象 37895"/>
          <p:cNvGraphicFramePr/>
          <p:nvPr/>
        </p:nvGraphicFramePr>
        <p:xfrm>
          <a:off x="1966913" y="1876425"/>
          <a:ext cx="180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77800" imgH="241300" progId="Equation.DSMT4">
                  <p:embed/>
                </p:oleObj>
              </mc:Choice>
              <mc:Fallback>
                <p:oleObj name="" r:id="rId1" imgW="177800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6913" y="1876425"/>
                        <a:ext cx="18097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7894"/>
          <p:cNvGraphicFramePr/>
          <p:nvPr/>
        </p:nvGraphicFramePr>
        <p:xfrm>
          <a:off x="1966913" y="1876425"/>
          <a:ext cx="228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28600" imgH="241300" progId="Equation.DSMT4">
                  <p:embed/>
                </p:oleObj>
              </mc:Choice>
              <mc:Fallback>
                <p:oleObj name="" r:id="rId3" imgW="228600" imgH="241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1876425"/>
                        <a:ext cx="228600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37893"/>
          <p:cNvGraphicFramePr/>
          <p:nvPr/>
        </p:nvGraphicFramePr>
        <p:xfrm>
          <a:off x="1966913" y="1876425"/>
          <a:ext cx="857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88900" imgH="164465" progId="Equation.DSMT4">
                  <p:embed/>
                </p:oleObj>
              </mc:Choice>
              <mc:Fallback>
                <p:oleObj name="" r:id="rId5" imgW="88900" imgH="1644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6913" y="1876425"/>
                        <a:ext cx="85725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37892"/>
          <p:cNvGraphicFramePr/>
          <p:nvPr/>
        </p:nvGraphicFramePr>
        <p:xfrm>
          <a:off x="1966913" y="1876425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27000" imgH="190500" progId="Equation.DSMT4">
                  <p:embed/>
                </p:oleObj>
              </mc:Choice>
              <mc:Fallback>
                <p:oleObj name="" r:id="rId7" imgW="127000" imgH="190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6913" y="1876425"/>
                        <a:ext cx="12382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矩形 37900"/>
          <p:cNvSpPr/>
          <p:nvPr/>
        </p:nvSpPr>
        <p:spPr>
          <a:xfrm>
            <a:off x="1966913" y="1876425"/>
            <a:ext cx="754062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910" name="矩形 37909"/>
          <p:cNvSpPr/>
          <p:nvPr/>
        </p:nvSpPr>
        <p:spPr>
          <a:xfrm>
            <a:off x="1966913" y="1876425"/>
            <a:ext cx="754062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912" name="矩形 37911"/>
          <p:cNvSpPr/>
          <p:nvPr/>
        </p:nvSpPr>
        <p:spPr>
          <a:xfrm>
            <a:off x="1966913" y="1876425"/>
            <a:ext cx="24003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1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3" name="矩形 37912"/>
          <p:cNvSpPr/>
          <p:nvPr/>
        </p:nvSpPr>
        <p:spPr>
          <a:xfrm>
            <a:off x="1966913" y="1876425"/>
            <a:ext cx="24003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1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个区间内第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086" name="表格 38085"/>
          <p:cNvGraphicFramePr/>
          <p:nvPr/>
        </p:nvGraphicFramePr>
        <p:xfrm>
          <a:off x="900113" y="1412875"/>
          <a:ext cx="7632700" cy="5040313"/>
        </p:xfrm>
        <a:graphic>
          <a:graphicData uri="http://schemas.openxmlformats.org/drawingml/2006/table">
            <a:tbl>
              <a:tblPr/>
              <a:tblGrid>
                <a:gridCol w="1104900"/>
                <a:gridCol w="3514725"/>
                <a:gridCol w="1004888"/>
                <a:gridCol w="2008187"/>
              </a:tblGrid>
              <a:tr h="455613"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单位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27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 i</a:t>
                      </a:r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年编号为</a:t>
                      </a:r>
                      <a:r>
                        <a:rPr lang="en-US" altLang="zh-CN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的课程实际分配的书号数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55613">
                <a:tc>
                  <a:txBody>
                    <a:bodyPr/>
                    <a:p>
                      <a:r>
                        <a:rPr lang="en-US" altLang="zh-CN" i="1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en-US" altLang="zh-CN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单位产品的价格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常数，</a:t>
                      </a:r>
                      <a:r>
                        <a:rPr lang="en-US" altLang="zh-CN" i="1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</a:t>
                      </a:r>
                      <a:endParaRPr lang="en-US" altLang="zh-CN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207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辆车的出发时间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endParaRPr lang="zh-CN" altLang="en-US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范围：</a:t>
                      </a:r>
                      <a:r>
                        <a:rPr lang="en-US" altLang="zh-CN">
                          <a:solidFill>
                            <a:srgbClr val="FF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720</a:t>
                      </a:r>
                      <a:r>
                        <a:rPr lang="zh-CN" altLang="en-US" dirty="0">
                          <a:solidFill>
                            <a:srgbClr val="FF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altLang="zh-CN">
                          <a:solidFill>
                            <a:srgbClr val="FF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2160</a:t>
                      </a:r>
                      <a:endParaRPr lang="en-US" altLang="zh-CN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25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28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27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8085" name="矩形 38084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8084" name="对象 38083"/>
          <p:cNvGraphicFramePr/>
          <p:nvPr/>
        </p:nvGraphicFramePr>
        <p:xfrm>
          <a:off x="1187450" y="1989138"/>
          <a:ext cx="5461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177800" imgH="241300" progId="Equation.DSMT4">
                  <p:embed/>
                </p:oleObj>
              </mc:Choice>
              <mc:Fallback>
                <p:oleObj name="" r:id="rId9" imgW="177800" imgH="241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989138"/>
                        <a:ext cx="54610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88" name="矩形 38087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8087" name="对象 38086"/>
          <p:cNvGraphicFramePr/>
          <p:nvPr/>
        </p:nvGraphicFramePr>
        <p:xfrm>
          <a:off x="1187450" y="3284538"/>
          <a:ext cx="5524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0" imgW="228600" imgH="241300" progId="Equation.DSMT4">
                  <p:embed/>
                </p:oleObj>
              </mc:Choice>
              <mc:Fallback>
                <p:oleObj name="" r:id="rId10" imgW="228600" imgH="241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284538"/>
                        <a:ext cx="5524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16385"/>
          <p:cNvSpPr txBox="1"/>
          <p:nvPr/>
        </p:nvSpPr>
        <p:spPr>
          <a:xfrm>
            <a:off x="533400" y="381000"/>
            <a:ext cx="80772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5、模型假设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87" name="文本框 16386"/>
          <p:cNvSpPr txBox="1"/>
          <p:nvPr/>
        </p:nvSpPr>
        <p:spPr>
          <a:xfrm>
            <a:off x="533400" y="1066800"/>
            <a:ext cx="80772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假设的合理性是评阅的一个重要指标，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如何作假设？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88" name="文本框 16387"/>
          <p:cNvSpPr txBox="1"/>
          <p:nvPr/>
        </p:nvSpPr>
        <p:spPr>
          <a:xfrm>
            <a:off x="457200" y="2514600"/>
            <a:ext cx="830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（1）从题目所给条件中作假设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89" name="文本框 16388"/>
          <p:cNvSpPr txBox="1"/>
          <p:nvPr/>
        </p:nvSpPr>
        <p:spPr>
          <a:xfrm>
            <a:off x="152400" y="315595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（2）从题目的要求中作假设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90" name="文本框 16389"/>
          <p:cNvSpPr txBox="1"/>
          <p:nvPr/>
        </p:nvSpPr>
        <p:spPr>
          <a:xfrm>
            <a:off x="685800" y="4267200"/>
            <a:ext cx="77724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注：作假设要切合题意，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关键性假设不可缺，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不要罗列一大堆无用的假设。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框 17409"/>
          <p:cNvSpPr txBox="1"/>
          <p:nvPr/>
        </p:nvSpPr>
        <p:spPr>
          <a:xfrm>
            <a:off x="304800" y="228600"/>
            <a:ext cx="85344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　　　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　6、模型建立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1" name="文本框 17410"/>
          <p:cNvSpPr txBox="1"/>
          <p:nvPr/>
        </p:nvSpPr>
        <p:spPr>
          <a:xfrm>
            <a:off x="304800" y="1143000"/>
            <a:ext cx="609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基本模型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2" name="文本框 17411"/>
          <p:cNvSpPr txBox="1"/>
          <p:nvPr/>
        </p:nvSpPr>
        <p:spPr>
          <a:xfrm>
            <a:off x="228600" y="1905000"/>
            <a:ext cx="876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每一篇论文都必须有一个模型！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3" name="文本框 17412"/>
          <p:cNvSpPr txBox="1"/>
          <p:nvPr/>
        </p:nvSpPr>
        <p:spPr>
          <a:xfrm>
            <a:off x="304800" y="3810000"/>
            <a:ext cx="868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4" name="文本框 17413"/>
          <p:cNvSpPr txBox="1"/>
          <p:nvPr/>
        </p:nvSpPr>
        <p:spPr>
          <a:xfrm>
            <a:off x="228600" y="4648200"/>
            <a:ext cx="891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5" name="文本框 17414"/>
          <p:cNvSpPr txBox="1"/>
          <p:nvPr/>
        </p:nvSpPr>
        <p:spPr>
          <a:xfrm>
            <a:off x="457200" y="2743200"/>
            <a:ext cx="86868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常见问题：很多参赛队的论文通篇没有一个模型，只是用凑的办法弄出一个结果。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6" name="文本框 17415"/>
          <p:cNvSpPr txBox="1"/>
          <p:nvPr/>
        </p:nvSpPr>
        <p:spPr>
          <a:xfrm>
            <a:off x="533400" y="4343400"/>
            <a:ext cx="83058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数学模型：可以是一个（组）公式、算法、图表等数学结构。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7" name="文本框 17416"/>
          <p:cNvSpPr txBox="1"/>
          <p:nvPr/>
        </p:nvSpPr>
        <p:spPr>
          <a:xfrm>
            <a:off x="1752600" y="5867400"/>
            <a:ext cx="50292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强调：模型意识。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8433"/>
          <p:cNvSpPr txBox="1"/>
          <p:nvPr/>
        </p:nvSpPr>
        <p:spPr>
          <a:xfrm>
            <a:off x="457200" y="304800"/>
            <a:ext cx="82296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基本模型：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通常是解决问题的一般模型。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5" name="文本框 18434"/>
          <p:cNvSpPr txBox="1"/>
          <p:nvPr/>
        </p:nvSpPr>
        <p:spPr>
          <a:xfrm>
            <a:off x="381000" y="1905000"/>
            <a:ext cx="838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基本模型要求正确、完整、简洁。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457200" y="30480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简化模型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7" name="文本框 18436"/>
          <p:cNvSpPr txBox="1"/>
          <p:nvPr/>
        </p:nvSpPr>
        <p:spPr>
          <a:xfrm>
            <a:off x="609600" y="3810000"/>
            <a:ext cx="8001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当基本模型过于复杂难于求解时，可采用简化模型。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8" name="文本框 18437"/>
          <p:cNvSpPr txBox="1"/>
          <p:nvPr/>
        </p:nvSpPr>
        <p:spPr>
          <a:xfrm>
            <a:off x="533400" y="5181600"/>
            <a:ext cx="80772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1） 要明确说明：简化思想，依据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2） 简化后模型，尽可能完整给出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9457"/>
          <p:cNvSpPr txBox="1"/>
          <p:nvPr/>
        </p:nvSpPr>
        <p:spPr>
          <a:xfrm>
            <a:off x="304800" y="3048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模型的选择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59" name="文本框 19458"/>
          <p:cNvSpPr txBox="1"/>
          <p:nvPr/>
        </p:nvSpPr>
        <p:spPr>
          <a:xfrm>
            <a:off x="0" y="990600"/>
            <a:ext cx="9144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（1）模型要实用，有效，以解决问题有效　　　为原则。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0" name="文本框 19459"/>
          <p:cNvSpPr txBox="1"/>
          <p:nvPr/>
        </p:nvSpPr>
        <p:spPr>
          <a:xfrm>
            <a:off x="0" y="2286000"/>
            <a:ext cx="91440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（2）数学建模要解决的是实际问题，不追求数学上：高（级）、深（刻）、难（度大）。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1" name="文本框 19460"/>
          <p:cNvSpPr txBox="1"/>
          <p:nvPr/>
        </p:nvSpPr>
        <p:spPr>
          <a:xfrm>
            <a:off x="0" y="3733800"/>
            <a:ext cx="914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能用初等方法解决的，就不用高等方法；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2" name="文本框 19461"/>
          <p:cNvSpPr txBox="1"/>
          <p:nvPr/>
        </p:nvSpPr>
        <p:spPr>
          <a:xfrm>
            <a:off x="0" y="4572000"/>
            <a:ext cx="914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能用简单方法解决的，就不用复杂方法；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3" name="文本框 19462"/>
          <p:cNvSpPr txBox="1"/>
          <p:nvPr/>
        </p:nvSpPr>
        <p:spPr>
          <a:xfrm>
            <a:off x="0" y="5410200"/>
            <a:ext cx="9144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能用被更多人看懂、理解的方法，就不用只　　能少数人看懂、理解的方法。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20481"/>
          <p:cNvSpPr txBox="1"/>
          <p:nvPr/>
        </p:nvSpPr>
        <p:spPr>
          <a:xfrm>
            <a:off x="304800" y="228600"/>
            <a:ext cx="861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3" name="文本框 20482"/>
          <p:cNvSpPr txBox="1"/>
          <p:nvPr/>
        </p:nvSpPr>
        <p:spPr>
          <a:xfrm>
            <a:off x="304800" y="2286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竞赛中常见的模型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4" name="文本框 20483"/>
          <p:cNvSpPr txBox="1"/>
          <p:nvPr/>
        </p:nvSpPr>
        <p:spPr>
          <a:xfrm>
            <a:off x="304800" y="990600"/>
            <a:ext cx="85344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优化模型、预测模型、描述模型、仿真模型、效用模型、层次分析模型、随机模型、离散模型。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5" name="文本框 20484"/>
          <p:cNvSpPr txBox="1"/>
          <p:nvPr/>
        </p:nvSpPr>
        <p:spPr>
          <a:xfrm>
            <a:off x="457200" y="2895600"/>
            <a:ext cx="830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赛题趋势：开放性更强，没有标准答案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7" name="文本框 20486"/>
          <p:cNvSpPr txBox="1"/>
          <p:nvPr/>
        </p:nvSpPr>
        <p:spPr>
          <a:xfrm>
            <a:off x="457200" y="3886200"/>
            <a:ext cx="784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公式推导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22529"/>
          <p:cNvSpPr txBox="1"/>
          <p:nvPr/>
        </p:nvSpPr>
        <p:spPr>
          <a:xfrm>
            <a:off x="304800" y="304800"/>
            <a:ext cx="86106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6、模型求解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1" name="文本框 22530"/>
          <p:cNvSpPr txBox="1"/>
          <p:nvPr/>
        </p:nvSpPr>
        <p:spPr>
          <a:xfrm>
            <a:off x="228600" y="1219200"/>
            <a:ext cx="87630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 计算方法设计或选择；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算法设计或选择， 算法思想依据，步骤及实现，计算框图；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所采用的软件名称；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2" name="文本框 22531"/>
          <p:cNvSpPr txBox="1"/>
          <p:nvPr/>
        </p:nvSpPr>
        <p:spPr>
          <a:xfrm>
            <a:off x="152400" y="3810000"/>
            <a:ext cx="899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 引用或建立必要的数学命题和定理；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3" name="文本框 22532"/>
          <p:cNvSpPr txBox="1"/>
          <p:nvPr/>
        </p:nvSpPr>
        <p:spPr>
          <a:xfrm>
            <a:off x="152400" y="48006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●　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求解方案及流程 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23553"/>
          <p:cNvSpPr txBox="1"/>
          <p:nvPr/>
        </p:nvSpPr>
        <p:spPr>
          <a:xfrm>
            <a:off x="1676400" y="228600"/>
            <a:ext cx="58674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　　模型求解时注意事项：</a:t>
            </a:r>
            <a:endParaRPr lang="zh-CN" altLang="en-US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5" name="文本框 23554"/>
          <p:cNvSpPr txBox="1"/>
          <p:nvPr/>
        </p:nvSpPr>
        <p:spPr>
          <a:xfrm>
            <a:off x="228600" y="998538"/>
            <a:ext cx="89154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（1） 需要建立数学命题时，命题叙述要符合数学命题的表述规范，尽可能论证严密。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6" name="文本框 23555"/>
          <p:cNvSpPr txBox="1"/>
          <p:nvPr/>
        </p:nvSpPr>
        <p:spPr>
          <a:xfrm>
            <a:off x="152400" y="2209800"/>
            <a:ext cx="89916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（2） 需要说明计算方法或算法的原理、思想、依据、步骤。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　　若采用现有软件，说明采用此软件的理由，软件名称。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7" name="文本框 23556"/>
          <p:cNvSpPr txBox="1"/>
          <p:nvPr/>
        </p:nvSpPr>
        <p:spPr>
          <a:xfrm>
            <a:off x="0" y="4572000"/>
            <a:ext cx="9144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（3） 计算过程，中间结果可要可不要的，不要列出，但关键结果不可少。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8" name="文本框 23557"/>
          <p:cNvSpPr txBox="1"/>
          <p:nvPr/>
        </p:nvSpPr>
        <p:spPr>
          <a:xfrm>
            <a:off x="228600" y="5867400"/>
            <a:ext cx="891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（4） 设法算出合理的数值结果。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609600" y="304800"/>
            <a:ext cx="7315200" cy="768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一、论文书写的重要性</a:t>
            </a:r>
            <a:endParaRPr lang="zh-CN" altLang="en-US" sz="4400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6" name="文本框 8195"/>
          <p:cNvSpPr txBox="1"/>
          <p:nvPr/>
        </p:nvSpPr>
        <p:spPr>
          <a:xfrm>
            <a:off x="457200" y="1295400"/>
            <a:ext cx="830580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1、竞赛论文是参加竞赛的凭证，是四天苦战 的结晶。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2、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评定参赛队的成绩好坏、获奖级别，论文是唯一依据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228600" y="4354195"/>
            <a:ext cx="86868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写好论文的训练，是科技写作的一种   基本训练。</a:t>
            </a:r>
            <a:endParaRPr lang="zh-CN" altLang="en-US"/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21505"/>
          <p:cNvSpPr txBox="1"/>
          <p:nvPr/>
        </p:nvSpPr>
        <p:spPr>
          <a:xfrm>
            <a:off x="381000" y="228600"/>
            <a:ext cx="85344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8、模型结果分析</a:t>
            </a:r>
            <a:endParaRPr lang="zh-CN" altLang="en-US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07" name="文本框 21506"/>
          <p:cNvSpPr txBox="1"/>
          <p:nvPr/>
        </p:nvSpPr>
        <p:spPr>
          <a:xfrm>
            <a:off x="381000" y="990600"/>
            <a:ext cx="84582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包括：结果表示；结果分析、检验；模型检验及模型修正；灵敏度分析，稳定性分析等等。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8" name="文本框 21507"/>
          <p:cNvSpPr txBox="1"/>
          <p:nvPr/>
        </p:nvSpPr>
        <p:spPr>
          <a:xfrm>
            <a:off x="304800" y="27432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（1） 最终数值结果的正确性或合理性是第一位的 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文本框 21508"/>
          <p:cNvSpPr txBox="1"/>
          <p:nvPr/>
        </p:nvSpPr>
        <p:spPr>
          <a:xfrm>
            <a:off x="381000" y="3810000"/>
            <a:ext cx="8534400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（2） 对数值结果或模拟结果进行必要的检验。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　　结果不正确、不合理、或误差大时，分析原因，对算法、计算方法、或模型进行修正、改进；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文本框 24577"/>
          <p:cNvSpPr txBox="1"/>
          <p:nvPr/>
        </p:nvSpPr>
        <p:spPr>
          <a:xfrm>
            <a:off x="304800" y="3048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（3） 题目中要求回答的问题，数值结果，结论，须一一列出； 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79" name="文本框 24578"/>
          <p:cNvSpPr txBox="1"/>
          <p:nvPr/>
        </p:nvSpPr>
        <p:spPr>
          <a:xfrm>
            <a:off x="228600" y="1752600"/>
            <a:ext cx="86868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（4） 列数据问题：考虑是否需要列出多组数据，或额外数据，对数据进行比较、分析，为各种方案的提出提供依据；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0" name="文本框 24579"/>
          <p:cNvSpPr txBox="1"/>
          <p:nvPr/>
        </p:nvSpPr>
        <p:spPr>
          <a:xfrm>
            <a:off x="228600" y="3733800"/>
            <a:ext cx="8763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（5） 结果表示：要集中，一目了然，直观，便于比较分析 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1" name="文本框 24580"/>
          <p:cNvSpPr txBox="1"/>
          <p:nvPr/>
        </p:nvSpPr>
        <p:spPr>
          <a:xfrm>
            <a:off x="228600" y="48768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▲数值结果表示：精心设计表格；可能的话，用图形图表形式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2" name="文本框 24581"/>
          <p:cNvSpPr txBox="1"/>
          <p:nvPr/>
        </p:nvSpPr>
        <p:spPr>
          <a:xfrm>
            <a:off x="152400" y="6096000"/>
            <a:ext cx="868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▲求解方案，用图示更好 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25601"/>
          <p:cNvSpPr txBox="1"/>
          <p:nvPr/>
        </p:nvSpPr>
        <p:spPr>
          <a:xfrm>
            <a:off x="304800" y="3048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（6） 必要时对问题解答，作定性或规律性的讨论。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4" name="文本框 25603"/>
          <p:cNvSpPr txBox="1"/>
          <p:nvPr/>
        </p:nvSpPr>
        <p:spPr>
          <a:xfrm>
            <a:off x="228600" y="1676400"/>
            <a:ext cx="891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（7）灵敏度分析与稳定性分析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5" name="文本框 25604"/>
          <p:cNvSpPr txBox="1"/>
          <p:nvPr/>
        </p:nvSpPr>
        <p:spPr>
          <a:xfrm>
            <a:off x="228600" y="2438400"/>
            <a:ext cx="8915400" cy="2563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对于结果对原始数据依赖性强的情况，还必须进行灵敏度分析与稳定性分析。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但并非所有的模型都需要作灵敏度分析与稳定性分析的。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文本框 26625"/>
          <p:cNvSpPr txBox="1"/>
          <p:nvPr/>
        </p:nvSpPr>
        <p:spPr>
          <a:xfrm>
            <a:off x="381000" y="533400"/>
            <a:ext cx="81534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9、模型优缺点（或模型评价）</a:t>
            </a:r>
            <a:endParaRPr lang="zh-CN" altLang="en-US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7" name="文本框 26626"/>
          <p:cNvSpPr txBox="1"/>
          <p:nvPr/>
        </p:nvSpPr>
        <p:spPr>
          <a:xfrm>
            <a:off x="304800" y="1600200"/>
            <a:ext cx="838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自我评价优点要突出，缺点不回避。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文本框 26627"/>
          <p:cNvSpPr txBox="1"/>
          <p:nvPr/>
        </p:nvSpPr>
        <p:spPr>
          <a:xfrm>
            <a:off x="228600" y="2438400"/>
            <a:ext cx="853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优点从哪找？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9" name="文本框 26628"/>
          <p:cNvSpPr txBox="1"/>
          <p:nvPr/>
        </p:nvSpPr>
        <p:spPr>
          <a:xfrm>
            <a:off x="457200" y="3200400"/>
            <a:ext cx="853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假设合理，建模方法创新，求解特色等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0" name="文本框 26629"/>
          <p:cNvSpPr txBox="1"/>
          <p:nvPr/>
        </p:nvSpPr>
        <p:spPr>
          <a:xfrm>
            <a:off x="381000" y="40386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注：这里的优点简化后可在摘要引用；缺点仅在此说明，摘要中就不要引用了。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框 28673"/>
          <p:cNvSpPr txBox="1"/>
          <p:nvPr/>
        </p:nvSpPr>
        <p:spPr>
          <a:xfrm>
            <a:off x="762000" y="457200"/>
            <a:ext cx="70866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10、模型改进方向</a:t>
            </a:r>
            <a:endParaRPr lang="zh-CN" altLang="en-US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5" name="文本框 28674"/>
          <p:cNvSpPr txBox="1"/>
          <p:nvPr/>
        </p:nvSpPr>
        <p:spPr>
          <a:xfrm>
            <a:off x="533400" y="1447800"/>
            <a:ext cx="8382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由于时间关系，一些改进的思路来不及实现，可指出改进方向。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6" name="文本框 28675"/>
          <p:cNvSpPr txBox="1"/>
          <p:nvPr/>
        </p:nvSpPr>
        <p:spPr>
          <a:xfrm>
            <a:off x="457200" y="28956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改变原题要求，重新建模可在此做。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7" name="文本框 28676"/>
          <p:cNvSpPr txBox="1"/>
          <p:nvPr/>
        </p:nvSpPr>
        <p:spPr>
          <a:xfrm>
            <a:off x="533400" y="3962400"/>
            <a:ext cx="861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推广或改进方向时，不要玩弄新数学术语。 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29697"/>
          <p:cNvSpPr txBox="1"/>
          <p:nvPr/>
        </p:nvSpPr>
        <p:spPr>
          <a:xfrm>
            <a:off x="609600" y="457200"/>
            <a:ext cx="82296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11、参考文献</a:t>
            </a:r>
            <a:endParaRPr lang="zh-CN" altLang="en-US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699" name="文本框 29698"/>
          <p:cNvSpPr txBox="1"/>
          <p:nvPr/>
        </p:nvSpPr>
        <p:spPr>
          <a:xfrm>
            <a:off x="609600" y="1447800"/>
            <a:ext cx="81534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引用别人的成果必须说明，这是学术诚信问题。参考文献要列主要的。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00" name="文本框 29699"/>
          <p:cNvSpPr txBox="1"/>
          <p:nvPr/>
        </p:nvSpPr>
        <p:spPr>
          <a:xfrm>
            <a:off x="533400" y="2895600"/>
            <a:ext cx="830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●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参考文献格式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01" name="文本框 29700"/>
          <p:cNvSpPr txBox="1"/>
          <p:nvPr/>
        </p:nvSpPr>
        <p:spPr>
          <a:xfrm>
            <a:off x="762000" y="3581400"/>
            <a:ext cx="79248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参考文献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[1] 舒康，梁镇韩.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AHP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中的指数标度法[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J].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系统工程理论与实践， 10（1）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(1990), pp.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6~8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[2] 姜启源等. 数学模型[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M].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高等教育出版社，北京，2003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1" name="文本框 29700"/>
          <p:cNvSpPr txBox="1"/>
          <p:nvPr/>
        </p:nvSpPr>
        <p:spPr>
          <a:xfrm>
            <a:off x="123825" y="419100"/>
            <a:ext cx="7924800" cy="37534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]F. Crosilla, A. Beinat, “Use of generalized Procrustes analysis for the photogrammetric block adjustment by independent models”, ISPRS Journal of Photogrammetry and Remote Sensing, 56(3) (2002), pp. 195-209.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]G. H. Golub, C.F. Van Loan, “Matrix Computations”, Johns Hopkins University Press, Baltimore, Maryland, 3rd edition, 1996.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30721"/>
          <p:cNvSpPr txBox="1"/>
          <p:nvPr/>
        </p:nvSpPr>
        <p:spPr>
          <a:xfrm>
            <a:off x="838200" y="381000"/>
            <a:ext cx="784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3" name="文本框 30722"/>
          <p:cNvSpPr txBox="1"/>
          <p:nvPr/>
        </p:nvSpPr>
        <p:spPr>
          <a:xfrm>
            <a:off x="457200" y="304800"/>
            <a:ext cx="79248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12、附录</a:t>
            </a:r>
            <a:endParaRPr lang="zh-CN" altLang="en-US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4" name="文本框 30723"/>
          <p:cNvSpPr txBox="1"/>
          <p:nvPr/>
        </p:nvSpPr>
        <p:spPr>
          <a:xfrm>
            <a:off x="381000" y="1295400"/>
            <a:ext cx="81534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附录内容：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程序清单，详细数值结果，详细公式推导、定理证明，更多的图表等等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381000" y="3276600"/>
            <a:ext cx="8534400" cy="2563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注意事项：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结果，数据表格，不要错，错的宁可不列。</a:t>
            </a:r>
            <a:b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主要结果数据，应在正文中列出，不怕重复。 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304800" y="304800"/>
            <a:ext cx="7315200" cy="76200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二、数模竞赛论文评阅标准</a:t>
            </a:r>
            <a:endParaRPr lang="zh-CN" altLang="en-US" sz="4400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304800" y="1371600"/>
            <a:ext cx="861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1、假设的合理性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0" name="文本框 9219"/>
          <p:cNvSpPr txBox="1"/>
          <p:nvPr/>
        </p:nvSpPr>
        <p:spPr>
          <a:xfrm>
            <a:off x="304800" y="2286000"/>
            <a:ext cx="861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2、建模的创造性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1" name="文本框 9220"/>
          <p:cNvSpPr txBox="1"/>
          <p:nvPr/>
        </p:nvSpPr>
        <p:spPr>
          <a:xfrm>
            <a:off x="304800" y="3352800"/>
            <a:ext cx="853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3、结果的正确性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2" name="文本框 9221"/>
          <p:cNvSpPr txBox="1"/>
          <p:nvPr/>
        </p:nvSpPr>
        <p:spPr>
          <a:xfrm>
            <a:off x="228600" y="4343400"/>
            <a:ext cx="7239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4、表达的清晰性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矩形 20483"/>
          <p:cNvSpPr/>
          <p:nvPr/>
        </p:nvSpPr>
        <p:spPr>
          <a:xfrm>
            <a:off x="1332865" y="1341755"/>
            <a:ext cx="1757045" cy="57594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模型准备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直接连接符 20484"/>
          <p:cNvSpPr/>
          <p:nvPr/>
        </p:nvSpPr>
        <p:spPr>
          <a:xfrm>
            <a:off x="2843213" y="1628775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6" name="矩形 20485"/>
          <p:cNvSpPr/>
          <p:nvPr/>
        </p:nvSpPr>
        <p:spPr>
          <a:xfrm>
            <a:off x="3602355" y="1341755"/>
            <a:ext cx="1795145" cy="57594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模型假设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直接连接符 20486"/>
          <p:cNvSpPr/>
          <p:nvPr/>
        </p:nvSpPr>
        <p:spPr>
          <a:xfrm>
            <a:off x="5148263" y="1700213"/>
            <a:ext cx="10080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8" name="矩形 20487"/>
          <p:cNvSpPr/>
          <p:nvPr/>
        </p:nvSpPr>
        <p:spPr>
          <a:xfrm>
            <a:off x="6156325" y="1341755"/>
            <a:ext cx="172847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模型构成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9" name="直接连接符 20488"/>
          <p:cNvSpPr/>
          <p:nvPr/>
        </p:nvSpPr>
        <p:spPr>
          <a:xfrm>
            <a:off x="6877050" y="1989138"/>
            <a:ext cx="0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0" name="矩形 20489"/>
          <p:cNvSpPr/>
          <p:nvPr/>
        </p:nvSpPr>
        <p:spPr>
          <a:xfrm>
            <a:off x="6156325" y="2781300"/>
            <a:ext cx="1854835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模型求解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1" name="直接连接符 20490"/>
          <p:cNvSpPr/>
          <p:nvPr/>
        </p:nvSpPr>
        <p:spPr>
          <a:xfrm flipH="1">
            <a:off x="5219700" y="3141663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2" name="矩形 20491"/>
          <p:cNvSpPr/>
          <p:nvPr/>
        </p:nvSpPr>
        <p:spPr>
          <a:xfrm>
            <a:off x="3601720" y="2781300"/>
            <a:ext cx="179578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模型分析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3" name="直接连接符 20492"/>
          <p:cNvSpPr/>
          <p:nvPr/>
        </p:nvSpPr>
        <p:spPr>
          <a:xfrm flipH="1">
            <a:off x="2843213" y="3141663"/>
            <a:ext cx="10080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4" name="矩形 20493"/>
          <p:cNvSpPr/>
          <p:nvPr/>
        </p:nvSpPr>
        <p:spPr>
          <a:xfrm>
            <a:off x="1332230" y="2708275"/>
            <a:ext cx="1841500" cy="7924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模型检验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5" name="直接连接符 20494"/>
          <p:cNvSpPr/>
          <p:nvPr/>
        </p:nvSpPr>
        <p:spPr>
          <a:xfrm>
            <a:off x="2195513" y="3500438"/>
            <a:ext cx="0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6" name="矩形 20495"/>
          <p:cNvSpPr/>
          <p:nvPr/>
        </p:nvSpPr>
        <p:spPr>
          <a:xfrm>
            <a:off x="1236345" y="4125595"/>
            <a:ext cx="2040255" cy="984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模型推广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及应用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7" name="直接连接符 20496"/>
          <p:cNvSpPr/>
          <p:nvPr/>
        </p:nvSpPr>
        <p:spPr>
          <a:xfrm flipV="1">
            <a:off x="2843213" y="2347595"/>
            <a:ext cx="433387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9" name="直接连接符 20498"/>
          <p:cNvSpPr/>
          <p:nvPr/>
        </p:nvSpPr>
        <p:spPr>
          <a:xfrm flipV="1">
            <a:off x="3419475" y="1916113"/>
            <a:ext cx="360363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00" name="矩形 20499"/>
          <p:cNvSpPr/>
          <p:nvPr/>
        </p:nvSpPr>
        <p:spPr>
          <a:xfrm>
            <a:off x="2339975" y="5516563"/>
            <a:ext cx="4679950" cy="6477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建模步骤示意图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304800" y="381000"/>
            <a:ext cx="8534400" cy="76200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zh-CN" altLang="en-US" sz="44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三、数学建模竞赛论文的结构</a:t>
            </a:r>
            <a:endParaRPr lang="zh-CN" altLang="en-US" sz="4400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3" name="文本框 10242"/>
          <p:cNvSpPr txBox="1"/>
          <p:nvPr/>
        </p:nvSpPr>
        <p:spPr>
          <a:xfrm>
            <a:off x="304800" y="1447800"/>
            <a:ext cx="4419600" cy="4760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1、摘要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2、问题重述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3、问题分析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4、符号说明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5、模型假设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6、模型建立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4" name="文本框 10243"/>
          <p:cNvSpPr txBox="1"/>
          <p:nvPr/>
        </p:nvSpPr>
        <p:spPr>
          <a:xfrm>
            <a:off x="4876800" y="1524000"/>
            <a:ext cx="3886200" cy="4760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7、模型求解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8、模型结果分析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9、模型优缺点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10、改进方向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11、参考文献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12、附录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/>
        </p:nvSpPr>
        <p:spPr>
          <a:xfrm>
            <a:off x="304800" y="152400"/>
            <a:ext cx="84582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　1、摘要写作要求：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1" name="文本框 12290"/>
          <p:cNvSpPr txBox="1"/>
          <p:nvPr/>
        </p:nvSpPr>
        <p:spPr>
          <a:xfrm>
            <a:off x="228600" y="838200"/>
            <a:ext cx="85344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内容：简要论述本文所要解决的问题及意义，解决问题的思路与方法、主要结果（数值结果或结论），建模的创新之处与特色等。关键词：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3-5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个。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381000" y="3124200"/>
            <a:ext cx="8763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注1：全国竞赛组委会已加大对摘要在评奖中的比重。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304800" y="4343400"/>
            <a:ext cx="868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注2：摘要通常不超过一页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381000" y="5105400"/>
            <a:ext cx="85344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注3：摘要要能吸引评委的眼球，能表达全文的概貌、要点、特色，要回答题目要求的全部问题。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文本框 36865"/>
          <p:cNvSpPr txBox="1"/>
          <p:nvPr/>
        </p:nvSpPr>
        <p:spPr>
          <a:xfrm>
            <a:off x="1447800" y="381000"/>
            <a:ext cx="6781800" cy="7016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摘要写作要点</a:t>
            </a:r>
            <a:endParaRPr lang="zh-CN" altLang="en-US" sz="4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" name="文本框 36866"/>
          <p:cNvSpPr txBox="1"/>
          <p:nvPr/>
        </p:nvSpPr>
        <p:spPr>
          <a:xfrm>
            <a:off x="533400" y="1219200"/>
            <a:ext cx="83820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1、解决什么问题？有什么意义？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（要简明）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8" name="文本框 36867"/>
          <p:cNvSpPr txBox="1"/>
          <p:nvPr/>
        </p:nvSpPr>
        <p:spPr>
          <a:xfrm>
            <a:off x="381000" y="2895600"/>
            <a:ext cx="85344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2、对每一问题，用什么方法？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 （要具体，并写出主要模型）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9" name="文本框 36868"/>
          <p:cNvSpPr txBox="1"/>
          <p:nvPr/>
        </p:nvSpPr>
        <p:spPr>
          <a:xfrm>
            <a:off x="381000" y="4572000"/>
            <a:ext cx="876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3、得到什么结果？（要具体，列表）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70" name="文本框 36869"/>
          <p:cNvSpPr txBox="1"/>
          <p:nvPr/>
        </p:nvSpPr>
        <p:spPr>
          <a:xfrm>
            <a:off x="381000" y="5486400"/>
            <a:ext cx="838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4、有什么特色与创新？（要简明）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36869" grpId="0"/>
      <p:bldP spid="368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文本框 13314"/>
          <p:cNvSpPr txBox="1"/>
          <p:nvPr/>
        </p:nvSpPr>
        <p:spPr>
          <a:xfrm>
            <a:off x="381000" y="228600"/>
            <a:ext cx="85344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　　2、问题重述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6" name="文本框 13315"/>
          <p:cNvSpPr txBox="1"/>
          <p:nvPr/>
        </p:nvSpPr>
        <p:spPr>
          <a:xfrm>
            <a:off x="304800" y="1371600"/>
            <a:ext cx="853440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问题重述部分是要保持全文的完整性，要求用自己的语言将赛题重述一遍，可以简单地有删有增地重述。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304800" y="381000"/>
            <a:ext cx="8610600" cy="6413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　　3、问题分析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9" name="文本框 14338"/>
          <p:cNvSpPr txBox="1"/>
          <p:nvPr/>
        </p:nvSpPr>
        <p:spPr>
          <a:xfrm>
            <a:off x="228600" y="1371600"/>
            <a:ext cx="87630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这一部分的任务是对赛题作一全面的分析，说明题目要求解决的是什么问题，解决问题的关键是什么，解决问题的思路、大致步骤，是建立模型之前的必要准备。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0" name="文本框 14339"/>
          <p:cNvSpPr txBox="1"/>
          <p:nvPr/>
        </p:nvSpPr>
        <p:spPr>
          <a:xfrm>
            <a:off x="381000" y="3886200"/>
            <a:ext cx="87630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要点：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弄清题意，梳理解决问题的思路。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2904</Words>
  <Application>WPS 演示</Application>
  <PresentationFormat>在屏幕上显示</PresentationFormat>
  <Paragraphs>282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微软雅黑</vt:lpstr>
      <vt:lpstr>Arial Unicode MS</vt:lpstr>
      <vt:lpstr>Calibri</vt:lpstr>
      <vt:lpstr>Soaring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数学建模 论文和写作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浮萍断梗</cp:lastModifiedBy>
  <cp:revision>27</cp:revision>
  <dcterms:created xsi:type="dcterms:W3CDTF">2020-07-22T14:26:00Z</dcterms:created>
  <dcterms:modified xsi:type="dcterms:W3CDTF">2020-07-24T09:08:12Z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