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9" r:id="rId4"/>
    <p:sldMasterId id="2147483681" r:id="rId5"/>
    <p:sldMasterId id="2147483693" r:id="rId6"/>
  </p:sldMasterIdLst>
  <p:notesMasterIdLst>
    <p:notesMasterId r:id="rId83"/>
  </p:notesMasterIdLst>
  <p:sldIdLst>
    <p:sldId id="516" r:id="rId7"/>
    <p:sldId id="518" r:id="rId8"/>
    <p:sldId id="520" r:id="rId9"/>
    <p:sldId id="521" r:id="rId10"/>
    <p:sldId id="522" r:id="rId11"/>
    <p:sldId id="524" r:id="rId12"/>
    <p:sldId id="525" r:id="rId13"/>
    <p:sldId id="526" r:id="rId14"/>
    <p:sldId id="704" r:id="rId15"/>
    <p:sldId id="705" r:id="rId16"/>
    <p:sldId id="702" r:id="rId17"/>
    <p:sldId id="703" r:id="rId18"/>
    <p:sldId id="527" r:id="rId19"/>
    <p:sldId id="528" r:id="rId20"/>
    <p:sldId id="531" r:id="rId21"/>
    <p:sldId id="534" r:id="rId22"/>
    <p:sldId id="537" r:id="rId23"/>
    <p:sldId id="811" r:id="rId24"/>
    <p:sldId id="812" r:id="rId25"/>
    <p:sldId id="813" r:id="rId26"/>
    <p:sldId id="814" r:id="rId27"/>
    <p:sldId id="815" r:id="rId28"/>
    <p:sldId id="816" r:id="rId29"/>
    <p:sldId id="817" r:id="rId30"/>
    <p:sldId id="819" r:id="rId31"/>
    <p:sldId id="821" r:id="rId32"/>
    <p:sldId id="822" r:id="rId33"/>
    <p:sldId id="823" r:id="rId34"/>
    <p:sldId id="825" r:id="rId35"/>
    <p:sldId id="828" r:id="rId36"/>
    <p:sldId id="829" r:id="rId37"/>
    <p:sldId id="830" r:id="rId38"/>
    <p:sldId id="831" r:id="rId39"/>
    <p:sldId id="540" r:id="rId40"/>
    <p:sldId id="276" r:id="rId41"/>
    <p:sldId id="277" r:id="rId42"/>
    <p:sldId id="945" r:id="rId43"/>
    <p:sldId id="279" r:id="rId44"/>
    <p:sldId id="280" r:id="rId45"/>
    <p:sldId id="946" r:id="rId46"/>
    <p:sldId id="282" r:id="rId47"/>
    <p:sldId id="283" r:id="rId48"/>
    <p:sldId id="284" r:id="rId49"/>
    <p:sldId id="981" r:id="rId50"/>
    <p:sldId id="982" r:id="rId51"/>
    <p:sldId id="983" r:id="rId52"/>
    <p:sldId id="984" r:id="rId53"/>
    <p:sldId id="1013" r:id="rId54"/>
    <p:sldId id="985" r:id="rId55"/>
    <p:sldId id="900" r:id="rId56"/>
    <p:sldId id="572" r:id="rId57"/>
    <p:sldId id="575" r:id="rId58"/>
    <p:sldId id="576" r:id="rId59"/>
    <p:sldId id="979" r:id="rId60"/>
    <p:sldId id="577" r:id="rId61"/>
    <p:sldId id="578" r:id="rId62"/>
    <p:sldId id="580" r:id="rId63"/>
    <p:sldId id="980" r:id="rId64"/>
    <p:sldId id="582" r:id="rId65"/>
    <p:sldId id="583" r:id="rId66"/>
    <p:sldId id="584" r:id="rId67"/>
    <p:sldId id="585" r:id="rId68"/>
    <p:sldId id="586" r:id="rId69"/>
    <p:sldId id="587" r:id="rId70"/>
    <p:sldId id="588" r:id="rId71"/>
    <p:sldId id="589" r:id="rId72"/>
    <p:sldId id="590" r:id="rId73"/>
    <p:sldId id="591" r:id="rId74"/>
    <p:sldId id="592" r:id="rId75"/>
    <p:sldId id="595" r:id="rId76"/>
    <p:sldId id="596" r:id="rId77"/>
    <p:sldId id="597" r:id="rId78"/>
    <p:sldId id="598" r:id="rId79"/>
    <p:sldId id="599" r:id="rId80"/>
    <p:sldId id="600" r:id="rId81"/>
    <p:sldId id="601" r:id="rId8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FF99"/>
    <a:srgbClr val="080004"/>
    <a:srgbClr val="FF3399"/>
    <a:srgbClr val="FFFF66"/>
    <a:srgbClr val="FFFFFF"/>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6"/>
    <p:restoredTop sz="94685"/>
  </p:normalViewPr>
  <p:slideViewPr>
    <p:cSldViewPr showGuides="1">
      <p:cViewPr varScale="1">
        <p:scale>
          <a:sx n="80" d="100"/>
          <a:sy n="80" d="100"/>
        </p:scale>
        <p:origin x="-342" y="-84"/>
      </p:cViewPr>
      <p:guideLst>
        <p:guide orient="horz" pos="2159"/>
        <p:guide pos="28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notesMaster" Target="notesMasters/notesMaster1.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4" Type="http://schemas.openxmlformats.org/officeDocument/2006/relationships/image" Target="../media/image14.wmf"/><Relationship Id="rId13" Type="http://schemas.openxmlformats.org/officeDocument/2006/relationships/image" Target="../media/image13.wmf"/><Relationship Id="rId12" Type="http://schemas.openxmlformats.org/officeDocument/2006/relationships/image" Target="../media/image12.wmf"/><Relationship Id="rId11" Type="http://schemas.openxmlformats.org/officeDocument/2006/relationships/image" Target="../media/image11.wmf"/><Relationship Id="rId10" Type="http://schemas.openxmlformats.org/officeDocument/2006/relationships/image" Target="../media/image10.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1" Type="http://schemas.openxmlformats.org/officeDocument/2006/relationships/image" Target="../media/image14.wmf"/><Relationship Id="rId10" Type="http://schemas.openxmlformats.org/officeDocument/2006/relationships/image" Target="../media/image13.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04.wmf"/><Relationship Id="rId4" Type="http://schemas.openxmlformats.org/officeDocument/2006/relationships/image" Target="../media/image103.e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24.wmf"/><Relationship Id="rId4" Type="http://schemas.openxmlformats.org/officeDocument/2006/relationships/image" Target="../media/image123.wmf"/><Relationship Id="rId3" Type="http://schemas.openxmlformats.org/officeDocument/2006/relationships/image" Target="../media/image122.wmf"/><Relationship Id="rId2" Type="http://schemas.openxmlformats.org/officeDocument/2006/relationships/image" Target="../media/image108.wmf"/><Relationship Id="rId1" Type="http://schemas.openxmlformats.org/officeDocument/2006/relationships/image" Target="../media/image121.w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08.wmf"/><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35.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9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0" Type="http://schemas.openxmlformats.org/officeDocument/2006/relationships/image" Target="../media/image43.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p>
            <a:pPr lvl="0" algn="r" fontAlgn="base"/>
            <a:endParaRPr lang="zh-CN" altLang="en-US" sz="1200" strike="noStrike" noProof="1" dirty="0"/>
          </a:p>
        </p:txBody>
      </p:sp>
      <p:sp>
        <p:nvSpPr>
          <p:cNvPr id="34820" name="幻灯片图像占位符 4099"/>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4821" name="文本占位符 4100"/>
          <p:cNvSpPr>
            <a:spLocks noGrp="1"/>
          </p:cNvSpPr>
          <p:nvPr>
            <p:ph type="body" sz="quarter"/>
          </p:nvPr>
        </p:nvSpPr>
        <p:spPr>
          <a:xfrm>
            <a:off x="914400" y="4343400"/>
            <a:ext cx="50292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p>
            <a:pPr lvl="0" fontAlgn="base"/>
            <a:endParaRPr lang="zh-CN" altLang="en-US" sz="1200" strike="noStrike" noProof="1"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ahoma" panose="020B0604030504040204" pitchFamily="34" charset="0"/>
                <a:ea typeface="宋体"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308881"/>
            <a:ext cx="8139178" cy="899167"/>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3565525"/>
            <a:ext cx="8139113" cy="801370"/>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9" name="灯片编号占位符 8"/>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5" name="灯片编号占位符 4"/>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4338" name="组合 243713"/>
          <p:cNvGrpSpPr/>
          <p:nvPr/>
        </p:nvGrpSpPr>
        <p:grpSpPr>
          <a:xfrm>
            <a:off x="0" y="2438400"/>
            <a:ext cx="9009063" cy="1052513"/>
            <a:chOff x="0" y="1536"/>
            <a:chExt cx="5675" cy="663"/>
          </a:xfrm>
        </p:grpSpPr>
        <p:grpSp>
          <p:nvGrpSpPr>
            <p:cNvPr id="14339" name="组合 243714"/>
            <p:cNvGrpSpPr/>
            <p:nvPr/>
          </p:nvGrpSpPr>
          <p:grpSpPr>
            <a:xfrm>
              <a:off x="183" y="1604"/>
              <a:ext cx="448" cy="299"/>
              <a:chOff x="720" y="336"/>
              <a:chExt cx="624" cy="432"/>
            </a:xfrm>
          </p:grpSpPr>
          <p:sp>
            <p:nvSpPr>
              <p:cNvPr id="14340" name="矩形 243715"/>
              <p:cNvSpPr/>
              <p:nvPr/>
            </p:nvSpPr>
            <p:spPr>
              <a:xfrm>
                <a:off x="720" y="336"/>
                <a:ext cx="384" cy="432"/>
              </a:xfrm>
              <a:prstGeom prst="rect">
                <a:avLst/>
              </a:prstGeom>
              <a:solidFill>
                <a:schemeClr val="folHlink"/>
              </a:solidFill>
              <a:ln w="9525">
                <a:noFill/>
              </a:ln>
            </p:spPr>
            <p:txBody>
              <a:bodyPr anchor="t"/>
              <a:p>
                <a:pPr lvl="0"/>
                <a:endParaRPr lang="zh-CN" altLang="en-US">
                  <a:latin typeface="Tahoma" panose="020B0604030504040204" pitchFamily="34" charset="0"/>
                  <a:ea typeface="宋体" pitchFamily="2" charset="-122"/>
                </a:endParaRPr>
              </a:p>
            </p:txBody>
          </p:sp>
          <p:sp>
            <p:nvSpPr>
              <p:cNvPr id="14341" name="矩形 24371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grpSp>
          <p:nvGrpSpPr>
            <p:cNvPr id="14342" name="组合 243717"/>
            <p:cNvGrpSpPr/>
            <p:nvPr/>
          </p:nvGrpSpPr>
          <p:grpSpPr>
            <a:xfrm>
              <a:off x="261" y="1870"/>
              <a:ext cx="465" cy="299"/>
              <a:chOff x="912" y="2640"/>
              <a:chExt cx="672" cy="432"/>
            </a:xfrm>
          </p:grpSpPr>
          <p:sp>
            <p:nvSpPr>
              <p:cNvPr id="14343" name="矩形 243718"/>
              <p:cNvSpPr/>
              <p:nvPr/>
            </p:nvSpPr>
            <p:spPr>
              <a:xfrm>
                <a:off x="912" y="2640"/>
                <a:ext cx="384" cy="432"/>
              </a:xfrm>
              <a:prstGeom prst="rect">
                <a:avLst/>
              </a:prstGeom>
              <a:solidFill>
                <a:schemeClr val="accent2"/>
              </a:solidFill>
              <a:ln w="9525">
                <a:noFill/>
              </a:ln>
            </p:spPr>
            <p:txBody>
              <a:bodyPr anchor="t"/>
              <a:p>
                <a:pPr lvl="0"/>
                <a:endParaRPr lang="zh-CN" altLang="en-US">
                  <a:latin typeface="Tahoma" panose="020B0604030504040204" pitchFamily="34" charset="0"/>
                  <a:ea typeface="宋体" pitchFamily="2" charset="-122"/>
                </a:endParaRPr>
              </a:p>
            </p:txBody>
          </p:sp>
          <p:sp>
            <p:nvSpPr>
              <p:cNvPr id="14344" name="矩形 24371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14345" name="矩形 24372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ahoma" panose="020B0604030504040204" pitchFamily="34" charset="0"/>
                <a:ea typeface="宋体" pitchFamily="2" charset="-122"/>
              </a:endParaRPr>
            </a:p>
          </p:txBody>
        </p:sp>
        <p:sp>
          <p:nvSpPr>
            <p:cNvPr id="14346" name="矩形 243721"/>
            <p:cNvSpPr/>
            <p:nvPr/>
          </p:nvSpPr>
          <p:spPr>
            <a:xfrm>
              <a:off x="400" y="1536"/>
              <a:ext cx="20" cy="663"/>
            </a:xfrm>
            <a:prstGeom prst="rect">
              <a:avLst/>
            </a:prstGeom>
            <a:solidFill>
              <a:schemeClr val="bg2"/>
            </a:solidFill>
            <a:ln w="9525">
              <a:noFill/>
            </a:ln>
          </p:spPr>
          <p:txBody>
            <a:bodyPr anchor="t"/>
            <a:p>
              <a:pPr lvl="0"/>
              <a:endParaRPr lang="zh-CN" altLang="en-US">
                <a:latin typeface="Tahoma" panose="020B0604030504040204" pitchFamily="34" charset="0"/>
                <a:ea typeface="宋体" pitchFamily="2" charset="-122"/>
              </a:endParaRPr>
            </a:p>
          </p:txBody>
        </p:sp>
        <p:sp>
          <p:nvSpPr>
            <p:cNvPr id="14347" name="矩形 24372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243724" name="标题 243723"/>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43725" name="副标题 24372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43726" name="日期占位符 243725"/>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243727" name="页脚占位符 243726"/>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p>
        </p:txBody>
      </p:sp>
      <p:sp>
        <p:nvSpPr>
          <p:cNvPr id="243728" name="灯片编号占位符 243727"/>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9" name="灯片编号占位符 8"/>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5" name="灯片编号占位符 4"/>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727710"/>
            <a:ext cx="2948940" cy="1115060"/>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727710"/>
            <a:ext cx="4629150" cy="5403215"/>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2239645"/>
            <a:ext cx="2948940" cy="3891915"/>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4578" name="组合 243713"/>
          <p:cNvGrpSpPr/>
          <p:nvPr/>
        </p:nvGrpSpPr>
        <p:grpSpPr>
          <a:xfrm>
            <a:off x="0" y="2438400"/>
            <a:ext cx="9009063" cy="1052513"/>
            <a:chOff x="0" y="1536"/>
            <a:chExt cx="5675" cy="663"/>
          </a:xfrm>
        </p:grpSpPr>
        <p:grpSp>
          <p:nvGrpSpPr>
            <p:cNvPr id="24579" name="组合 243714"/>
            <p:cNvGrpSpPr/>
            <p:nvPr/>
          </p:nvGrpSpPr>
          <p:grpSpPr>
            <a:xfrm>
              <a:off x="183" y="1604"/>
              <a:ext cx="448" cy="299"/>
              <a:chOff x="720" y="336"/>
              <a:chExt cx="624" cy="432"/>
            </a:xfrm>
          </p:grpSpPr>
          <p:sp>
            <p:nvSpPr>
              <p:cNvPr id="24580" name="矩形 243715"/>
              <p:cNvSpPr/>
              <p:nvPr/>
            </p:nvSpPr>
            <p:spPr>
              <a:xfrm>
                <a:off x="720" y="336"/>
                <a:ext cx="384" cy="432"/>
              </a:xfrm>
              <a:prstGeom prst="rect">
                <a:avLst/>
              </a:prstGeom>
              <a:solidFill>
                <a:schemeClr val="folHlink"/>
              </a:solidFill>
              <a:ln w="9525">
                <a:noFill/>
              </a:ln>
            </p:spPr>
            <p:txBody>
              <a:bodyPr anchor="t"/>
              <a:p>
                <a:pPr lvl="0"/>
                <a:endParaRPr lang="zh-CN" altLang="en-US">
                  <a:latin typeface="Tahoma" panose="020B0604030504040204" pitchFamily="34" charset="0"/>
                  <a:ea typeface="宋体" pitchFamily="2" charset="-122"/>
                </a:endParaRPr>
              </a:p>
            </p:txBody>
          </p:sp>
          <p:sp>
            <p:nvSpPr>
              <p:cNvPr id="24581" name="矩形 24371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grpSp>
          <p:nvGrpSpPr>
            <p:cNvPr id="24582" name="组合 243717"/>
            <p:cNvGrpSpPr/>
            <p:nvPr/>
          </p:nvGrpSpPr>
          <p:grpSpPr>
            <a:xfrm>
              <a:off x="261" y="1870"/>
              <a:ext cx="465" cy="299"/>
              <a:chOff x="912" y="2640"/>
              <a:chExt cx="672" cy="432"/>
            </a:xfrm>
          </p:grpSpPr>
          <p:sp>
            <p:nvSpPr>
              <p:cNvPr id="24583" name="矩形 243718"/>
              <p:cNvSpPr/>
              <p:nvPr/>
            </p:nvSpPr>
            <p:spPr>
              <a:xfrm>
                <a:off x="912" y="2640"/>
                <a:ext cx="384" cy="432"/>
              </a:xfrm>
              <a:prstGeom prst="rect">
                <a:avLst/>
              </a:prstGeom>
              <a:solidFill>
                <a:schemeClr val="accent2"/>
              </a:solidFill>
              <a:ln w="9525">
                <a:noFill/>
              </a:ln>
            </p:spPr>
            <p:txBody>
              <a:bodyPr anchor="t"/>
              <a:p>
                <a:pPr lvl="0"/>
                <a:endParaRPr lang="zh-CN" altLang="en-US">
                  <a:latin typeface="Tahoma" panose="020B0604030504040204" pitchFamily="34" charset="0"/>
                  <a:ea typeface="宋体" pitchFamily="2" charset="-122"/>
                </a:endParaRPr>
              </a:p>
            </p:txBody>
          </p:sp>
          <p:sp>
            <p:nvSpPr>
              <p:cNvPr id="24584" name="矩形 24371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24585" name="矩形 24372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ahoma" panose="020B0604030504040204" pitchFamily="34" charset="0"/>
                <a:ea typeface="宋体" pitchFamily="2" charset="-122"/>
              </a:endParaRPr>
            </a:p>
          </p:txBody>
        </p:sp>
        <p:sp>
          <p:nvSpPr>
            <p:cNvPr id="24586" name="矩形 243721"/>
            <p:cNvSpPr/>
            <p:nvPr/>
          </p:nvSpPr>
          <p:spPr>
            <a:xfrm>
              <a:off x="400" y="1536"/>
              <a:ext cx="20" cy="663"/>
            </a:xfrm>
            <a:prstGeom prst="rect">
              <a:avLst/>
            </a:prstGeom>
            <a:solidFill>
              <a:schemeClr val="bg2"/>
            </a:solidFill>
            <a:ln w="9525">
              <a:noFill/>
            </a:ln>
          </p:spPr>
          <p:txBody>
            <a:bodyPr anchor="t"/>
            <a:p>
              <a:pPr lvl="0"/>
              <a:endParaRPr lang="zh-CN" altLang="en-US">
                <a:latin typeface="Tahoma" panose="020B0604030504040204" pitchFamily="34" charset="0"/>
                <a:ea typeface="宋体" pitchFamily="2" charset="-122"/>
              </a:endParaRPr>
            </a:p>
          </p:txBody>
        </p:sp>
        <p:sp>
          <p:nvSpPr>
            <p:cNvPr id="24587" name="矩形 24372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243724" name="标题 243723"/>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43725" name="副标题 24372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43726" name="日期占位符 243725"/>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243727" name="页脚占位符 243726"/>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p>
        </p:txBody>
      </p:sp>
      <p:sp>
        <p:nvSpPr>
          <p:cNvPr id="243728" name="灯片编号占位符 243727"/>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9" name="灯片编号占位符 8"/>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5" name="灯片编号占位符 4"/>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502444" y="5605145"/>
            <a:ext cx="8139113"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502444" y="641350"/>
            <a:ext cx="8139113" cy="455612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243713"/>
          <p:cNvGrpSpPr/>
          <p:nvPr/>
        </p:nvGrpSpPr>
        <p:grpSpPr>
          <a:xfrm>
            <a:off x="0" y="2438400"/>
            <a:ext cx="9009063" cy="1052513"/>
            <a:chOff x="0" y="1536"/>
            <a:chExt cx="5675" cy="663"/>
          </a:xfrm>
        </p:grpSpPr>
        <p:grpSp>
          <p:nvGrpSpPr>
            <p:cNvPr id="4099" name="组合 243714"/>
            <p:cNvGrpSpPr/>
            <p:nvPr/>
          </p:nvGrpSpPr>
          <p:grpSpPr>
            <a:xfrm>
              <a:off x="183" y="1604"/>
              <a:ext cx="448" cy="299"/>
              <a:chOff x="720" y="336"/>
              <a:chExt cx="624" cy="432"/>
            </a:xfrm>
          </p:grpSpPr>
          <p:sp>
            <p:nvSpPr>
              <p:cNvPr id="4100" name="矩形 243715"/>
              <p:cNvSpPr/>
              <p:nvPr/>
            </p:nvSpPr>
            <p:spPr>
              <a:xfrm>
                <a:off x="720" y="336"/>
                <a:ext cx="384" cy="432"/>
              </a:xfrm>
              <a:prstGeom prst="rect">
                <a:avLst/>
              </a:prstGeom>
              <a:solidFill>
                <a:schemeClr val="folHlink"/>
              </a:solidFill>
              <a:ln w="9525">
                <a:noFill/>
              </a:ln>
            </p:spPr>
            <p:txBody>
              <a:bodyPr anchor="t"/>
              <a:p>
                <a:pPr lvl="0"/>
                <a:endParaRPr lang="zh-CN" altLang="en-US">
                  <a:latin typeface="Tahoma" panose="020B0604030504040204" pitchFamily="34" charset="0"/>
                  <a:ea typeface="宋体" pitchFamily="2" charset="-122"/>
                </a:endParaRPr>
              </a:p>
            </p:txBody>
          </p:sp>
          <p:sp>
            <p:nvSpPr>
              <p:cNvPr id="4101" name="矩形 24371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grpSp>
          <p:nvGrpSpPr>
            <p:cNvPr id="4102" name="组合 243717"/>
            <p:cNvGrpSpPr/>
            <p:nvPr/>
          </p:nvGrpSpPr>
          <p:grpSpPr>
            <a:xfrm>
              <a:off x="261" y="1870"/>
              <a:ext cx="465" cy="299"/>
              <a:chOff x="912" y="2640"/>
              <a:chExt cx="672" cy="432"/>
            </a:xfrm>
          </p:grpSpPr>
          <p:sp>
            <p:nvSpPr>
              <p:cNvPr id="4103" name="矩形 243718"/>
              <p:cNvSpPr/>
              <p:nvPr/>
            </p:nvSpPr>
            <p:spPr>
              <a:xfrm>
                <a:off x="912" y="2640"/>
                <a:ext cx="384" cy="432"/>
              </a:xfrm>
              <a:prstGeom prst="rect">
                <a:avLst/>
              </a:prstGeom>
              <a:solidFill>
                <a:schemeClr val="accent2"/>
              </a:solidFill>
              <a:ln w="9525">
                <a:noFill/>
              </a:ln>
            </p:spPr>
            <p:txBody>
              <a:bodyPr anchor="t"/>
              <a:p>
                <a:pPr lvl="0"/>
                <a:endParaRPr lang="zh-CN" altLang="en-US">
                  <a:latin typeface="Tahoma" panose="020B0604030504040204" pitchFamily="34" charset="0"/>
                  <a:ea typeface="宋体" pitchFamily="2" charset="-122"/>
                </a:endParaRPr>
              </a:p>
            </p:txBody>
          </p:sp>
          <p:sp>
            <p:nvSpPr>
              <p:cNvPr id="4104" name="矩形 24371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4105" name="矩形 24372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ahoma" panose="020B0604030504040204" pitchFamily="34" charset="0"/>
                <a:ea typeface="宋体" pitchFamily="2" charset="-122"/>
              </a:endParaRPr>
            </a:p>
          </p:txBody>
        </p:sp>
        <p:sp>
          <p:nvSpPr>
            <p:cNvPr id="4106" name="矩形 243721"/>
            <p:cNvSpPr/>
            <p:nvPr/>
          </p:nvSpPr>
          <p:spPr>
            <a:xfrm>
              <a:off x="400" y="1536"/>
              <a:ext cx="20" cy="663"/>
            </a:xfrm>
            <a:prstGeom prst="rect">
              <a:avLst/>
            </a:prstGeom>
            <a:solidFill>
              <a:schemeClr val="bg2"/>
            </a:solidFill>
            <a:ln w="9525">
              <a:noFill/>
            </a:ln>
          </p:spPr>
          <p:txBody>
            <a:bodyPr anchor="t"/>
            <a:p>
              <a:pPr lvl="0"/>
              <a:endParaRPr lang="zh-CN" altLang="en-US">
                <a:latin typeface="Tahoma" panose="020B0604030504040204" pitchFamily="34" charset="0"/>
                <a:ea typeface="宋体" pitchFamily="2" charset="-122"/>
              </a:endParaRPr>
            </a:p>
          </p:txBody>
        </p:sp>
        <p:sp>
          <p:nvSpPr>
            <p:cNvPr id="4107" name="矩形 24372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243724" name="标题 243723"/>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43725" name="副标题 24372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43726" name="日期占位符 243725"/>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243727" name="页脚占位符 243726"/>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p>
        </p:txBody>
      </p:sp>
      <p:sp>
        <p:nvSpPr>
          <p:cNvPr id="243728" name="灯片编号占位符 243727"/>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9" name="灯片编号占位符 8"/>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5" name="灯片编号占位符 4"/>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686816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7" name="灯片编号占位符 6"/>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40009"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162050" y="6243638"/>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a:prstGeom prst="rect">
            <a:avLst/>
          </a:prstGeom>
          <a:noFill/>
          <a:ln w="9525">
            <a:noFill/>
          </a:ln>
        </p:spPr>
        <p:txBody>
          <a:bodyPr anchor="b"/>
          <a:lstStyle/>
          <a:p>
            <a:pPr lvl="0" fontAlgn="base"/>
            <a:endParaRPr lang="zh-CN" altLang="en-US" strike="noStrike" noProof="1" dirty="0"/>
          </a:p>
        </p:txBody>
      </p:sp>
      <p:sp>
        <p:nvSpPr>
          <p:cNvPr id="6" name="灯片编号占位符 5"/>
          <p:cNvSpPr>
            <a:spLocks noGrp="1"/>
          </p:cNvSpPr>
          <p:nvPr>
            <p:ph type="sldNum" sz="quarter" idx="12"/>
          </p:nvPr>
        </p:nvSpPr>
        <p:spPr>
          <a:xfrm>
            <a:off x="7042150" y="6243638"/>
            <a:ext cx="1905000" cy="457200"/>
          </a:xfrm>
          <a:prstGeom prst="rect">
            <a:avLst/>
          </a:prstGeom>
          <a:noFill/>
          <a:ln w="9525">
            <a:noFill/>
          </a:ln>
        </p:spPr>
        <p:txBody>
          <a:bodyPr anchor="b"/>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623591"/>
            <a:ext cx="8139178"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243713"/>
          <p:cNvGrpSpPr/>
          <p:nvPr/>
        </p:nvGrpSpPr>
        <p:grpSpPr>
          <a:xfrm>
            <a:off x="0" y="2438400"/>
            <a:ext cx="9009063" cy="1052513"/>
            <a:chOff x="0" y="1536"/>
            <a:chExt cx="5675" cy="663"/>
          </a:xfrm>
        </p:grpSpPr>
        <p:grpSp>
          <p:nvGrpSpPr>
            <p:cNvPr id="4099" name="组合 243714"/>
            <p:cNvGrpSpPr/>
            <p:nvPr/>
          </p:nvGrpSpPr>
          <p:grpSpPr>
            <a:xfrm>
              <a:off x="183" y="1604"/>
              <a:ext cx="448" cy="299"/>
              <a:chOff x="720" y="336"/>
              <a:chExt cx="624" cy="432"/>
            </a:xfrm>
          </p:grpSpPr>
          <p:sp>
            <p:nvSpPr>
              <p:cNvPr id="4100" name="矩形 243715"/>
              <p:cNvSpPr/>
              <p:nvPr/>
            </p:nvSpPr>
            <p:spPr>
              <a:xfrm>
                <a:off x="720" y="336"/>
                <a:ext cx="384" cy="432"/>
              </a:xfrm>
              <a:prstGeom prst="rect">
                <a:avLst/>
              </a:prstGeom>
              <a:solidFill>
                <a:schemeClr val="folHlink"/>
              </a:solidFill>
              <a:ln w="9525">
                <a:noFill/>
              </a:ln>
            </p:spPr>
            <p:txBody>
              <a:bodyPr anchor="t"/>
              <a:p>
                <a:pPr lvl="0"/>
                <a:endParaRPr lang="zh-CN" altLang="en-US">
                  <a:latin typeface="Tahoma" panose="020B0604030504040204" pitchFamily="34" charset="0"/>
                  <a:ea typeface="宋体" pitchFamily="2" charset="-122"/>
                </a:endParaRPr>
              </a:p>
            </p:txBody>
          </p:sp>
          <p:sp>
            <p:nvSpPr>
              <p:cNvPr id="4101" name="矩形 24371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grpSp>
          <p:nvGrpSpPr>
            <p:cNvPr id="4102" name="组合 243717"/>
            <p:cNvGrpSpPr/>
            <p:nvPr/>
          </p:nvGrpSpPr>
          <p:grpSpPr>
            <a:xfrm>
              <a:off x="261" y="1870"/>
              <a:ext cx="465" cy="299"/>
              <a:chOff x="912" y="2640"/>
              <a:chExt cx="672" cy="432"/>
            </a:xfrm>
          </p:grpSpPr>
          <p:sp>
            <p:nvSpPr>
              <p:cNvPr id="4103" name="矩形 243718"/>
              <p:cNvSpPr/>
              <p:nvPr/>
            </p:nvSpPr>
            <p:spPr>
              <a:xfrm>
                <a:off x="912" y="2640"/>
                <a:ext cx="384" cy="432"/>
              </a:xfrm>
              <a:prstGeom prst="rect">
                <a:avLst/>
              </a:prstGeom>
              <a:solidFill>
                <a:schemeClr val="accent2"/>
              </a:solidFill>
              <a:ln w="9525">
                <a:noFill/>
              </a:ln>
            </p:spPr>
            <p:txBody>
              <a:bodyPr anchor="t"/>
              <a:p>
                <a:pPr lvl="0"/>
                <a:endParaRPr lang="zh-CN" altLang="en-US">
                  <a:latin typeface="Tahoma" panose="020B0604030504040204" pitchFamily="34" charset="0"/>
                  <a:ea typeface="宋体" pitchFamily="2" charset="-122"/>
                </a:endParaRPr>
              </a:p>
            </p:txBody>
          </p:sp>
          <p:sp>
            <p:nvSpPr>
              <p:cNvPr id="4104" name="矩形 24371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4105" name="矩形 24372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ahoma" panose="020B0604030504040204" pitchFamily="34" charset="0"/>
                <a:ea typeface="宋体" pitchFamily="2" charset="-122"/>
              </a:endParaRPr>
            </a:p>
          </p:txBody>
        </p:sp>
        <p:sp>
          <p:nvSpPr>
            <p:cNvPr id="4106" name="矩形 243721"/>
            <p:cNvSpPr/>
            <p:nvPr/>
          </p:nvSpPr>
          <p:spPr>
            <a:xfrm>
              <a:off x="400" y="1536"/>
              <a:ext cx="20" cy="663"/>
            </a:xfrm>
            <a:prstGeom prst="rect">
              <a:avLst/>
            </a:prstGeom>
            <a:solidFill>
              <a:schemeClr val="bg2"/>
            </a:solidFill>
            <a:ln w="9525">
              <a:noFill/>
            </a:ln>
          </p:spPr>
          <p:txBody>
            <a:bodyPr anchor="t"/>
            <a:p>
              <a:pPr lvl="0"/>
              <a:endParaRPr lang="zh-CN" altLang="en-US">
                <a:latin typeface="Tahoma" panose="020B0604030504040204" pitchFamily="34" charset="0"/>
                <a:ea typeface="宋体" pitchFamily="2" charset="-122"/>
              </a:endParaRPr>
            </a:p>
          </p:txBody>
        </p:sp>
        <p:sp>
          <p:nvSpPr>
            <p:cNvPr id="4107" name="矩形 24372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ahoma" panose="020B0604030504040204" pitchFamily="34" charset="0"/>
                <a:ea typeface="宋体" pitchFamily="2" charset="-122"/>
              </a:endParaRPr>
            </a:p>
          </p:txBody>
        </p:sp>
      </p:grpSp>
      <p:sp>
        <p:nvSpPr>
          <p:cNvPr id="243724" name="标题 243723"/>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43725" name="副标题 24372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243726" name="日期占位符 243725"/>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243727" name="页脚占位符 243726"/>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p>
        </p:txBody>
      </p:sp>
      <p:sp>
        <p:nvSpPr>
          <p:cNvPr id="243728" name="灯片编号占位符 243727"/>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2" Type="http://schemas.openxmlformats.org/officeDocument/2006/relationships/theme" Target="../theme/theme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2" Type="http://schemas.openxmlformats.org/officeDocument/2006/relationships/theme" Target="../theme/theme4.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2" Type="http://schemas.openxmlformats.org/officeDocument/2006/relationships/theme" Target="../theme/theme5.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标题 7"/>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242689"/>
          <p:cNvSpPr/>
          <p:nvPr/>
        </p:nvSpPr>
        <p:spPr>
          <a:xfrm>
            <a:off x="417513" y="1098550"/>
            <a:ext cx="438150" cy="474663"/>
          </a:xfrm>
          <a:prstGeom prst="rect">
            <a:avLst/>
          </a:prstGeom>
          <a:solidFill>
            <a:schemeClr val="accent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7" name="矩形 24269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8" name="矩形 242691"/>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9" name="矩形 24269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0" name="矩形 24269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1" name="矩形 242694"/>
          <p:cNvSpPr/>
          <p:nvPr/>
        </p:nvSpPr>
        <p:spPr>
          <a:xfrm>
            <a:off x="762000" y="990600"/>
            <a:ext cx="31750" cy="1052513"/>
          </a:xfrm>
          <a:prstGeom prst="rect">
            <a:avLst/>
          </a:prstGeom>
          <a:solidFill>
            <a:schemeClr val="bg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2" name="矩形 24269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3" name="标题 242696"/>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242697"/>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2699" name="日期占位符 242698"/>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242700" name="页脚占位符 242699"/>
          <p:cNvSpPr>
            <a:spLocks noGrp="1"/>
          </p:cNvSpPr>
          <p:nvPr>
            <p:ph type="ftr" sz="quarter" idx="3"/>
          </p:nvPr>
        </p:nvSpPr>
        <p:spPr>
          <a:xfrm>
            <a:off x="3657600" y="624363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p>
        </p:txBody>
      </p:sp>
      <p:sp>
        <p:nvSpPr>
          <p:cNvPr id="242701" name="灯片编号占位符 242700"/>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42689"/>
          <p:cNvSpPr/>
          <p:nvPr/>
        </p:nvSpPr>
        <p:spPr>
          <a:xfrm>
            <a:off x="417513" y="1098550"/>
            <a:ext cx="438150" cy="474663"/>
          </a:xfrm>
          <a:prstGeom prst="rect">
            <a:avLst/>
          </a:prstGeom>
          <a:solidFill>
            <a:schemeClr val="accent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1" name="矩形 24269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2" name="矩形 242691"/>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3" name="矩形 24269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4" name="矩形 24269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5" name="矩形 242694"/>
          <p:cNvSpPr/>
          <p:nvPr/>
        </p:nvSpPr>
        <p:spPr>
          <a:xfrm>
            <a:off x="762000" y="990600"/>
            <a:ext cx="31750" cy="1052513"/>
          </a:xfrm>
          <a:prstGeom prst="rect">
            <a:avLst/>
          </a:prstGeom>
          <a:solidFill>
            <a:schemeClr val="bg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6" name="矩形 24269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2057" name="标题 242696"/>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058" name="文本占位符 242697"/>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2699" name="日期占位符 242698"/>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242700" name="页脚占位符 242699"/>
          <p:cNvSpPr>
            <a:spLocks noGrp="1"/>
          </p:cNvSpPr>
          <p:nvPr>
            <p:ph type="ftr" sz="quarter" idx="3"/>
          </p:nvPr>
        </p:nvSpPr>
        <p:spPr>
          <a:xfrm>
            <a:off x="3657600" y="624363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p>
        </p:txBody>
      </p:sp>
      <p:sp>
        <p:nvSpPr>
          <p:cNvPr id="242701" name="灯片编号占位符 242700"/>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矩形 242689"/>
          <p:cNvSpPr/>
          <p:nvPr/>
        </p:nvSpPr>
        <p:spPr>
          <a:xfrm>
            <a:off x="417513" y="1098550"/>
            <a:ext cx="438150" cy="474663"/>
          </a:xfrm>
          <a:prstGeom prst="rect">
            <a:avLst/>
          </a:prstGeom>
          <a:solidFill>
            <a:schemeClr val="accent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75" name="矩形 24269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76" name="矩形 242691"/>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77" name="矩形 24269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78" name="矩形 24269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79" name="矩形 242694"/>
          <p:cNvSpPr/>
          <p:nvPr/>
        </p:nvSpPr>
        <p:spPr>
          <a:xfrm>
            <a:off x="762000" y="990600"/>
            <a:ext cx="31750" cy="1052513"/>
          </a:xfrm>
          <a:prstGeom prst="rect">
            <a:avLst/>
          </a:prstGeom>
          <a:solidFill>
            <a:schemeClr val="bg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80" name="矩形 24269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3081" name="标题 242696"/>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3082" name="文本占位符 242697"/>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2699" name="日期占位符 242698"/>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242700" name="页脚占位符 242699"/>
          <p:cNvSpPr>
            <a:spLocks noGrp="1"/>
          </p:cNvSpPr>
          <p:nvPr>
            <p:ph type="ftr" sz="quarter" idx="3"/>
          </p:nvPr>
        </p:nvSpPr>
        <p:spPr>
          <a:xfrm>
            <a:off x="3657600" y="624363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p>
        </p:txBody>
      </p:sp>
      <p:sp>
        <p:nvSpPr>
          <p:cNvPr id="242701" name="灯片编号占位符 242700"/>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242689"/>
          <p:cNvSpPr/>
          <p:nvPr/>
        </p:nvSpPr>
        <p:spPr>
          <a:xfrm>
            <a:off x="417513" y="1098550"/>
            <a:ext cx="438150" cy="474663"/>
          </a:xfrm>
          <a:prstGeom prst="rect">
            <a:avLst/>
          </a:prstGeom>
          <a:solidFill>
            <a:schemeClr val="accent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7" name="矩形 24269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8" name="矩形 242691"/>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29" name="矩形 24269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0" name="矩形 24269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1" name="矩形 242694"/>
          <p:cNvSpPr/>
          <p:nvPr/>
        </p:nvSpPr>
        <p:spPr>
          <a:xfrm>
            <a:off x="762000" y="990600"/>
            <a:ext cx="31750" cy="1052513"/>
          </a:xfrm>
          <a:prstGeom prst="rect">
            <a:avLst/>
          </a:prstGeom>
          <a:solidFill>
            <a:schemeClr val="bg2"/>
          </a:soli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2" name="矩形 24269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sz="2400" dirty="0">
              <a:latin typeface="Tahoma" panose="020B0604030504040204" pitchFamily="34" charset="0"/>
              <a:ea typeface="宋体" pitchFamily="2" charset="-122"/>
            </a:endParaRPr>
          </a:p>
        </p:txBody>
      </p:sp>
      <p:sp>
        <p:nvSpPr>
          <p:cNvPr id="1033" name="标题 242696"/>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242697"/>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2699" name="日期占位符 242698"/>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
        <p:nvSpPr>
          <p:cNvPr id="242700" name="页脚占位符 242699"/>
          <p:cNvSpPr>
            <a:spLocks noGrp="1"/>
          </p:cNvSpPr>
          <p:nvPr>
            <p:ph type="ftr" sz="quarter" idx="3"/>
          </p:nvPr>
        </p:nvSpPr>
        <p:spPr>
          <a:xfrm>
            <a:off x="3657600" y="624363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p>
        </p:txBody>
      </p:sp>
      <p:sp>
        <p:nvSpPr>
          <p:cNvPr id="242701" name="灯片编号占位符 242700"/>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37.xml"/><Relationship Id="rId4" Type="http://schemas.openxmlformats.org/officeDocument/2006/relationships/image" Target="../media/image54.wmf"/><Relationship Id="rId3" Type="http://schemas.openxmlformats.org/officeDocument/2006/relationships/oleObject" Target="../embeddings/oleObject64.bin"/><Relationship Id="rId2" Type="http://schemas.openxmlformats.org/officeDocument/2006/relationships/image" Target="../media/image53.wmf"/><Relationship Id="rId1" Type="http://schemas.openxmlformats.org/officeDocument/2006/relationships/oleObject" Target="../embeddings/oleObject63.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56.png"/><Relationship Id="rId3" Type="http://schemas.openxmlformats.org/officeDocument/2006/relationships/tags" Target="../tags/tag2.xml"/><Relationship Id="rId2" Type="http://schemas.openxmlformats.org/officeDocument/2006/relationships/image" Target="../media/image55.jpe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37.xml"/><Relationship Id="rId6" Type="http://schemas.openxmlformats.org/officeDocument/2006/relationships/image" Target="../media/image59.wmf"/><Relationship Id="rId5" Type="http://schemas.openxmlformats.org/officeDocument/2006/relationships/oleObject" Target="../embeddings/oleObject67.bin"/><Relationship Id="rId4" Type="http://schemas.openxmlformats.org/officeDocument/2006/relationships/image" Target="../media/image58.wmf"/><Relationship Id="rId3" Type="http://schemas.openxmlformats.org/officeDocument/2006/relationships/oleObject" Target="../embeddings/oleObject66.bin"/><Relationship Id="rId2" Type="http://schemas.openxmlformats.org/officeDocument/2006/relationships/image" Target="../media/image57.wmf"/><Relationship Id="rId1"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3.wmf"/><Relationship Id="rId7" Type="http://schemas.openxmlformats.org/officeDocument/2006/relationships/oleObject" Target="../embeddings/oleObject71.bin"/><Relationship Id="rId6" Type="http://schemas.openxmlformats.org/officeDocument/2006/relationships/image" Target="../media/image62.wmf"/><Relationship Id="rId5" Type="http://schemas.openxmlformats.org/officeDocument/2006/relationships/oleObject" Target="../embeddings/oleObject70.bin"/><Relationship Id="rId4" Type="http://schemas.openxmlformats.org/officeDocument/2006/relationships/image" Target="../media/image61.wmf"/><Relationship Id="rId3" Type="http://schemas.openxmlformats.org/officeDocument/2006/relationships/oleObject" Target="../embeddings/oleObject69.bin"/><Relationship Id="rId2" Type="http://schemas.openxmlformats.org/officeDocument/2006/relationships/image" Target="../media/image60.wmf"/><Relationship Id="rId16" Type="http://schemas.openxmlformats.org/officeDocument/2006/relationships/vmlDrawing" Target="../drawings/vmlDrawing10.vml"/><Relationship Id="rId15" Type="http://schemas.openxmlformats.org/officeDocument/2006/relationships/slideLayout" Target="../slideLayouts/slideLayout15.xml"/><Relationship Id="rId14" Type="http://schemas.openxmlformats.org/officeDocument/2006/relationships/image" Target="../media/image66.wmf"/><Relationship Id="rId13" Type="http://schemas.openxmlformats.org/officeDocument/2006/relationships/oleObject" Target="../embeddings/oleObject74.bin"/><Relationship Id="rId12" Type="http://schemas.openxmlformats.org/officeDocument/2006/relationships/image" Target="../media/image65.wmf"/><Relationship Id="rId11" Type="http://schemas.openxmlformats.org/officeDocument/2006/relationships/oleObject" Target="../embeddings/oleObject73.bin"/><Relationship Id="rId10" Type="http://schemas.openxmlformats.org/officeDocument/2006/relationships/image" Target="../media/image64.wmf"/><Relationship Id="rId1"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5.xml"/><Relationship Id="rId4" Type="http://schemas.openxmlformats.org/officeDocument/2006/relationships/image" Target="../media/image68.wmf"/><Relationship Id="rId3" Type="http://schemas.openxmlformats.org/officeDocument/2006/relationships/oleObject" Target="../embeddings/oleObject76.bin"/><Relationship Id="rId2" Type="http://schemas.openxmlformats.org/officeDocument/2006/relationships/image" Target="../media/image67.wmf"/><Relationship Id="rId1" Type="http://schemas.openxmlformats.org/officeDocument/2006/relationships/oleObject" Target="../embeddings/oleObject75.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2.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0" Type="http://schemas.openxmlformats.org/officeDocument/2006/relationships/vmlDrawing" Target="../drawings/vmlDrawing1.vml"/><Relationship Id="rId3" Type="http://schemas.openxmlformats.org/officeDocument/2006/relationships/oleObject" Target="../embeddings/oleObject2.bin"/><Relationship Id="rId29" Type="http://schemas.openxmlformats.org/officeDocument/2006/relationships/slideLayout" Target="../slideLayouts/slideLayout15.xml"/><Relationship Id="rId28" Type="http://schemas.openxmlformats.org/officeDocument/2006/relationships/image" Target="../media/image14.wmf"/><Relationship Id="rId27" Type="http://schemas.openxmlformats.org/officeDocument/2006/relationships/oleObject" Target="../embeddings/oleObject14.bin"/><Relationship Id="rId26" Type="http://schemas.openxmlformats.org/officeDocument/2006/relationships/image" Target="../media/image13.wmf"/><Relationship Id="rId25" Type="http://schemas.openxmlformats.org/officeDocument/2006/relationships/oleObject" Target="../embeddings/oleObject13.bin"/><Relationship Id="rId24" Type="http://schemas.openxmlformats.org/officeDocument/2006/relationships/image" Target="../media/image12.wmf"/><Relationship Id="rId23" Type="http://schemas.openxmlformats.org/officeDocument/2006/relationships/oleObject" Target="../embeddings/oleObject12.bin"/><Relationship Id="rId22" Type="http://schemas.openxmlformats.org/officeDocument/2006/relationships/image" Target="../media/image11.wmf"/><Relationship Id="rId21" Type="http://schemas.openxmlformats.org/officeDocument/2006/relationships/oleObject" Target="../embeddings/oleObject11.bin"/><Relationship Id="rId20" Type="http://schemas.openxmlformats.org/officeDocument/2006/relationships/image" Target="../media/image10.wmf"/><Relationship Id="rId2" Type="http://schemas.openxmlformats.org/officeDocument/2006/relationships/image" Target="../media/image1.wmf"/><Relationship Id="rId19" Type="http://schemas.openxmlformats.org/officeDocument/2006/relationships/oleObject" Target="../embeddings/oleObject10.bin"/><Relationship Id="rId18" Type="http://schemas.openxmlformats.org/officeDocument/2006/relationships/image" Target="../media/image9.wmf"/><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7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8.wmf"/><Relationship Id="rId7" Type="http://schemas.openxmlformats.org/officeDocument/2006/relationships/oleObject" Target="../embeddings/oleObject18.bin"/><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 Id="rId3" Type="http://schemas.openxmlformats.org/officeDocument/2006/relationships/oleObject" Target="../embeddings/oleObject16.bin"/><Relationship Id="rId24" Type="http://schemas.openxmlformats.org/officeDocument/2006/relationships/vmlDrawing" Target="../drawings/vmlDrawing2.vml"/><Relationship Id="rId23" Type="http://schemas.openxmlformats.org/officeDocument/2006/relationships/slideLayout" Target="../slideLayouts/slideLayout15.xml"/><Relationship Id="rId22" Type="http://schemas.openxmlformats.org/officeDocument/2006/relationships/image" Target="../media/image14.wmf"/><Relationship Id="rId21" Type="http://schemas.openxmlformats.org/officeDocument/2006/relationships/oleObject" Target="../embeddings/oleObject25.bin"/><Relationship Id="rId20" Type="http://schemas.openxmlformats.org/officeDocument/2006/relationships/image" Target="../media/image13.wmf"/><Relationship Id="rId2" Type="http://schemas.openxmlformats.org/officeDocument/2006/relationships/image" Target="../media/image15.wmf"/><Relationship Id="rId19" Type="http://schemas.openxmlformats.org/officeDocument/2006/relationships/oleObject" Target="../embeddings/oleObject24.bin"/><Relationship Id="rId18" Type="http://schemas.openxmlformats.org/officeDocument/2006/relationships/image" Target="../media/image10.wmf"/><Relationship Id="rId17" Type="http://schemas.openxmlformats.org/officeDocument/2006/relationships/oleObject" Target="../embeddings/oleObject23.bin"/><Relationship Id="rId16" Type="http://schemas.openxmlformats.org/officeDocument/2006/relationships/image" Target="../media/image9.wmf"/><Relationship Id="rId15" Type="http://schemas.openxmlformats.org/officeDocument/2006/relationships/oleObject" Target="../embeddings/oleObject22.bin"/><Relationship Id="rId14" Type="http://schemas.openxmlformats.org/officeDocument/2006/relationships/image" Target="../media/image8.wmf"/><Relationship Id="rId13" Type="http://schemas.openxmlformats.org/officeDocument/2006/relationships/oleObject" Target="../embeddings/oleObject21.bin"/><Relationship Id="rId12" Type="http://schemas.openxmlformats.org/officeDocument/2006/relationships/image" Target="../media/image7.wmf"/><Relationship Id="rId11" Type="http://schemas.openxmlformats.org/officeDocument/2006/relationships/oleObject" Target="../embeddings/oleObject20.bin"/><Relationship Id="rId10" Type="http://schemas.openxmlformats.org/officeDocument/2006/relationships/image" Target="../media/image6.wmf"/><Relationship Id="rId1"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9" Type="http://schemas.openxmlformats.org/officeDocument/2006/relationships/image" Target="../media/image82.png"/><Relationship Id="rId8" Type="http://schemas.openxmlformats.org/officeDocument/2006/relationships/image" Target="../media/image81.wmf"/><Relationship Id="rId7" Type="http://schemas.openxmlformats.org/officeDocument/2006/relationships/oleObject" Target="../embeddings/oleObject80.bin"/><Relationship Id="rId6" Type="http://schemas.openxmlformats.org/officeDocument/2006/relationships/image" Target="../media/image80.wmf"/><Relationship Id="rId5" Type="http://schemas.openxmlformats.org/officeDocument/2006/relationships/oleObject" Target="../embeddings/oleObject79.bin"/><Relationship Id="rId4" Type="http://schemas.openxmlformats.org/officeDocument/2006/relationships/image" Target="../media/image79.wmf"/><Relationship Id="rId3" Type="http://schemas.openxmlformats.org/officeDocument/2006/relationships/oleObject" Target="../embeddings/oleObject78.bin"/><Relationship Id="rId2" Type="http://schemas.openxmlformats.org/officeDocument/2006/relationships/image" Target="../media/image78.wmf"/><Relationship Id="rId11" Type="http://schemas.openxmlformats.org/officeDocument/2006/relationships/vmlDrawing" Target="../drawings/vmlDrawing12.vml"/><Relationship Id="rId10" Type="http://schemas.openxmlformats.org/officeDocument/2006/relationships/slideLayout" Target="../slideLayouts/slideLayout15.xml"/><Relationship Id="rId1"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5.xml"/><Relationship Id="rId2" Type="http://schemas.openxmlformats.org/officeDocument/2006/relationships/image" Target="../media/image83.wmf"/><Relationship Id="rId1" Type="http://schemas.openxmlformats.org/officeDocument/2006/relationships/oleObject" Target="../embeddings/oleObject8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5.png"/></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15.xml"/><Relationship Id="rId4" Type="http://schemas.openxmlformats.org/officeDocument/2006/relationships/image" Target="../media/image87.wmf"/><Relationship Id="rId3" Type="http://schemas.openxmlformats.org/officeDocument/2006/relationships/oleObject" Target="../embeddings/oleObject83.bin"/><Relationship Id="rId2" Type="http://schemas.openxmlformats.org/officeDocument/2006/relationships/image" Target="../media/image86.wmf"/><Relationship Id="rId1" Type="http://schemas.openxmlformats.org/officeDocument/2006/relationships/oleObject" Target="../embeddings/oleObject8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8.png"/></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5.xml"/><Relationship Id="rId2" Type="http://schemas.openxmlformats.org/officeDocument/2006/relationships/image" Target="../media/image89.wmf"/><Relationship Id="rId1" Type="http://schemas.openxmlformats.org/officeDocument/2006/relationships/oleObject" Target="../embeddings/oleObject84.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2.wmf"/><Relationship Id="rId7" Type="http://schemas.openxmlformats.org/officeDocument/2006/relationships/oleObject" Target="../embeddings/oleObject29.bin"/><Relationship Id="rId6" Type="http://schemas.openxmlformats.org/officeDocument/2006/relationships/image" Target="../media/image21.wmf"/><Relationship Id="rId5" Type="http://schemas.openxmlformats.org/officeDocument/2006/relationships/oleObject" Target="../embeddings/oleObject28.bin"/><Relationship Id="rId4" Type="http://schemas.openxmlformats.org/officeDocument/2006/relationships/image" Target="../media/image20.wmf"/><Relationship Id="rId3" Type="http://schemas.openxmlformats.org/officeDocument/2006/relationships/oleObject" Target="../embeddings/oleObject27.bin"/><Relationship Id="rId20" Type="http://schemas.openxmlformats.org/officeDocument/2006/relationships/vmlDrawing" Target="../drawings/vmlDrawing3.vml"/><Relationship Id="rId2" Type="http://schemas.openxmlformats.org/officeDocument/2006/relationships/image" Target="../media/image19.wmf"/><Relationship Id="rId19" Type="http://schemas.openxmlformats.org/officeDocument/2006/relationships/slideLayout" Target="../slideLayouts/slideLayout15.xml"/><Relationship Id="rId18" Type="http://schemas.openxmlformats.org/officeDocument/2006/relationships/image" Target="../media/image27.wmf"/><Relationship Id="rId17" Type="http://schemas.openxmlformats.org/officeDocument/2006/relationships/oleObject" Target="../embeddings/oleObject34.bin"/><Relationship Id="rId16" Type="http://schemas.openxmlformats.org/officeDocument/2006/relationships/image" Target="../media/image26.wmf"/><Relationship Id="rId15" Type="http://schemas.openxmlformats.org/officeDocument/2006/relationships/oleObject" Target="../embeddings/oleObject33.bin"/><Relationship Id="rId14" Type="http://schemas.openxmlformats.org/officeDocument/2006/relationships/image" Target="../media/image25.wmf"/><Relationship Id="rId13" Type="http://schemas.openxmlformats.org/officeDocument/2006/relationships/oleObject" Target="../embeddings/oleObject32.bin"/><Relationship Id="rId12" Type="http://schemas.openxmlformats.org/officeDocument/2006/relationships/image" Target="../media/image24.wmf"/><Relationship Id="rId11" Type="http://schemas.openxmlformats.org/officeDocument/2006/relationships/oleObject" Target="../embeddings/oleObject31.bin"/><Relationship Id="rId10" Type="http://schemas.openxmlformats.org/officeDocument/2006/relationships/image" Target="../media/image23.wmf"/><Relationship Id="rId1" Type="http://schemas.openxmlformats.org/officeDocument/2006/relationships/oleObject" Target="../embeddings/oleObject2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5.xml"/><Relationship Id="rId2" Type="http://schemas.openxmlformats.org/officeDocument/2006/relationships/image" Target="../media/image90.wmf"/><Relationship Id="rId1"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5.xml"/><Relationship Id="rId6" Type="http://schemas.openxmlformats.org/officeDocument/2006/relationships/image" Target="../media/image93.wmf"/><Relationship Id="rId5" Type="http://schemas.openxmlformats.org/officeDocument/2006/relationships/oleObject" Target="../embeddings/oleObject88.bin"/><Relationship Id="rId4" Type="http://schemas.openxmlformats.org/officeDocument/2006/relationships/image" Target="../media/image92.wmf"/><Relationship Id="rId3" Type="http://schemas.openxmlformats.org/officeDocument/2006/relationships/oleObject" Target="../embeddings/oleObject87.bin"/><Relationship Id="rId2" Type="http://schemas.openxmlformats.org/officeDocument/2006/relationships/image" Target="../media/image91.wmf"/><Relationship Id="rId1" Type="http://schemas.openxmlformats.org/officeDocument/2006/relationships/oleObject" Target="../embeddings/oleObject86.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15.xml"/><Relationship Id="rId4" Type="http://schemas.openxmlformats.org/officeDocument/2006/relationships/image" Target="../media/image95.wmf"/><Relationship Id="rId3" Type="http://schemas.openxmlformats.org/officeDocument/2006/relationships/oleObject" Target="../embeddings/oleObject90.bin"/><Relationship Id="rId2" Type="http://schemas.openxmlformats.org/officeDocument/2006/relationships/image" Target="../media/image94.wmf"/><Relationship Id="rId1" Type="http://schemas.openxmlformats.org/officeDocument/2006/relationships/oleObject" Target="../embeddings/oleObject89.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5.xml"/><Relationship Id="rId2" Type="http://schemas.openxmlformats.org/officeDocument/2006/relationships/image" Target="../media/image94.wmf"/><Relationship Id="rId1" Type="http://schemas.openxmlformats.org/officeDocument/2006/relationships/oleObject" Target="../embeddings/oleObject91.bin"/></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15.xml"/><Relationship Id="rId3" Type="http://schemas.openxmlformats.org/officeDocument/2006/relationships/slide" Target="slide1.xml"/><Relationship Id="rId2" Type="http://schemas.openxmlformats.org/officeDocument/2006/relationships/image" Target="../media/image96.wmf"/><Relationship Id="rId1" Type="http://schemas.openxmlformats.org/officeDocument/2006/relationships/oleObject" Target="../embeddings/oleObject92.bin"/></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15.xml"/><Relationship Id="rId6" Type="http://schemas.openxmlformats.org/officeDocument/2006/relationships/image" Target="../media/image99.wmf"/><Relationship Id="rId5" Type="http://schemas.openxmlformats.org/officeDocument/2006/relationships/oleObject" Target="../embeddings/oleObject95.bin"/><Relationship Id="rId4" Type="http://schemas.openxmlformats.org/officeDocument/2006/relationships/image" Target="../media/image98.wmf"/><Relationship Id="rId3" Type="http://schemas.openxmlformats.org/officeDocument/2006/relationships/oleObject" Target="../embeddings/oleObject94.bin"/><Relationship Id="rId2" Type="http://schemas.openxmlformats.org/officeDocument/2006/relationships/image" Target="../media/image97.wmf"/><Relationship Id="rId1" Type="http://schemas.openxmlformats.org/officeDocument/2006/relationships/oleObject" Target="../embeddings/oleObject93.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103.emf"/><Relationship Id="rId7" Type="http://schemas.openxmlformats.org/officeDocument/2006/relationships/oleObject" Target="../embeddings/oleObject99.bin"/><Relationship Id="rId6" Type="http://schemas.openxmlformats.org/officeDocument/2006/relationships/image" Target="../media/image102.wmf"/><Relationship Id="rId5" Type="http://schemas.openxmlformats.org/officeDocument/2006/relationships/oleObject" Target="../embeddings/oleObject98.bin"/><Relationship Id="rId4" Type="http://schemas.openxmlformats.org/officeDocument/2006/relationships/image" Target="../media/image101.wmf"/><Relationship Id="rId3" Type="http://schemas.openxmlformats.org/officeDocument/2006/relationships/oleObject" Target="../embeddings/oleObject97.bin"/><Relationship Id="rId2" Type="http://schemas.openxmlformats.org/officeDocument/2006/relationships/image" Target="../media/image100.wmf"/><Relationship Id="rId12" Type="http://schemas.openxmlformats.org/officeDocument/2006/relationships/vmlDrawing" Target="../drawings/vmlDrawing22.vml"/><Relationship Id="rId11" Type="http://schemas.openxmlformats.org/officeDocument/2006/relationships/slideLayout" Target="../slideLayouts/slideLayout15.xml"/><Relationship Id="rId10" Type="http://schemas.openxmlformats.org/officeDocument/2006/relationships/image" Target="../media/image104.wmf"/><Relationship Id="rId1" Type="http://schemas.openxmlformats.org/officeDocument/2006/relationships/oleObject" Target="../embeddings/oleObject96.bin"/></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5.xml"/><Relationship Id="rId4" Type="http://schemas.openxmlformats.org/officeDocument/2006/relationships/image" Target="../media/image106.wmf"/><Relationship Id="rId3" Type="http://schemas.openxmlformats.org/officeDocument/2006/relationships/oleObject" Target="../embeddings/oleObject102.bin"/><Relationship Id="rId2" Type="http://schemas.openxmlformats.org/officeDocument/2006/relationships/image" Target="../media/image105.wmf"/><Relationship Id="rId1" Type="http://schemas.openxmlformats.org/officeDocument/2006/relationships/oleObject" Target="../embeddings/oleObject10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29.wmf"/><Relationship Id="rId7" Type="http://schemas.openxmlformats.org/officeDocument/2006/relationships/oleObject" Target="../embeddings/oleObject38.bin"/><Relationship Id="rId6" Type="http://schemas.openxmlformats.org/officeDocument/2006/relationships/image" Target="../media/image28.wmf"/><Relationship Id="rId5" Type="http://schemas.openxmlformats.org/officeDocument/2006/relationships/oleObject" Target="../embeddings/oleObject37.bin"/><Relationship Id="rId4" Type="http://schemas.openxmlformats.org/officeDocument/2006/relationships/image" Target="../media/image20.wmf"/><Relationship Id="rId3" Type="http://schemas.openxmlformats.org/officeDocument/2006/relationships/oleObject" Target="../embeddings/oleObject36.bin"/><Relationship Id="rId20" Type="http://schemas.openxmlformats.org/officeDocument/2006/relationships/vmlDrawing" Target="../drawings/vmlDrawing4.vml"/><Relationship Id="rId2" Type="http://schemas.openxmlformats.org/officeDocument/2006/relationships/image" Target="../media/image19.wmf"/><Relationship Id="rId19" Type="http://schemas.openxmlformats.org/officeDocument/2006/relationships/slideLayout" Target="../slideLayouts/slideLayout15.xml"/><Relationship Id="rId18" Type="http://schemas.openxmlformats.org/officeDocument/2006/relationships/image" Target="../media/image34.wmf"/><Relationship Id="rId17" Type="http://schemas.openxmlformats.org/officeDocument/2006/relationships/oleObject" Target="../embeddings/oleObject43.bin"/><Relationship Id="rId16" Type="http://schemas.openxmlformats.org/officeDocument/2006/relationships/image" Target="../media/image33.wmf"/><Relationship Id="rId15" Type="http://schemas.openxmlformats.org/officeDocument/2006/relationships/oleObject" Target="../embeddings/oleObject42.bin"/><Relationship Id="rId14" Type="http://schemas.openxmlformats.org/officeDocument/2006/relationships/image" Target="../media/image32.wmf"/><Relationship Id="rId13" Type="http://schemas.openxmlformats.org/officeDocument/2006/relationships/oleObject" Target="../embeddings/oleObject41.bin"/><Relationship Id="rId12" Type="http://schemas.openxmlformats.org/officeDocument/2006/relationships/image" Target="../media/image31.wmf"/><Relationship Id="rId11" Type="http://schemas.openxmlformats.org/officeDocument/2006/relationships/oleObject" Target="../embeddings/oleObject40.bin"/><Relationship Id="rId10" Type="http://schemas.openxmlformats.org/officeDocument/2006/relationships/image" Target="../media/image30.wmf"/><Relationship Id="rId1" Type="http://schemas.openxmlformats.org/officeDocument/2006/relationships/oleObject" Target="../embeddings/oleObject35.bin"/></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15.xml"/><Relationship Id="rId3" Type="http://schemas.openxmlformats.org/officeDocument/2006/relationships/image" Target="../media/image106.wmf"/><Relationship Id="rId2" Type="http://schemas.openxmlformats.org/officeDocument/2006/relationships/oleObject" Target="../embeddings/oleObject103.bin"/><Relationship Id="rId1" Type="http://schemas.openxmlformats.org/officeDocument/2006/relationships/image" Target="../media/image107.emf"/></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15.xml"/><Relationship Id="rId7" Type="http://schemas.openxmlformats.org/officeDocument/2006/relationships/image" Target="../media/image110.wmf"/><Relationship Id="rId6" Type="http://schemas.openxmlformats.org/officeDocument/2006/relationships/oleObject" Target="../embeddings/oleObject107.bin"/><Relationship Id="rId5" Type="http://schemas.openxmlformats.org/officeDocument/2006/relationships/image" Target="../media/image109.wmf"/><Relationship Id="rId4" Type="http://schemas.openxmlformats.org/officeDocument/2006/relationships/oleObject" Target="../embeddings/oleObject106.bin"/><Relationship Id="rId3" Type="http://schemas.openxmlformats.org/officeDocument/2006/relationships/oleObject" Target="../embeddings/oleObject105.bin"/><Relationship Id="rId2" Type="http://schemas.openxmlformats.org/officeDocument/2006/relationships/image" Target="../media/image108.wmf"/><Relationship Id="rId1" Type="http://schemas.openxmlformats.org/officeDocument/2006/relationships/oleObject" Target="../embeddings/oleObject10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oleObject" Target="../embeddings/oleObject113.bin"/><Relationship Id="rId7" Type="http://schemas.openxmlformats.org/officeDocument/2006/relationships/image" Target="../media/image112.wmf"/><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oleObject" Target="../embeddings/oleObject110.bin"/><Relationship Id="rId3" Type="http://schemas.openxmlformats.org/officeDocument/2006/relationships/oleObject" Target="../embeddings/oleObject109.bin"/><Relationship Id="rId2" Type="http://schemas.openxmlformats.org/officeDocument/2006/relationships/image" Target="../media/image111.wmf"/><Relationship Id="rId11" Type="http://schemas.openxmlformats.org/officeDocument/2006/relationships/vmlDrawing" Target="../drawings/vmlDrawing26.vml"/><Relationship Id="rId10" Type="http://schemas.openxmlformats.org/officeDocument/2006/relationships/slideLayout" Target="../slideLayouts/slideLayout15.xml"/><Relationship Id="rId1" Type="http://schemas.openxmlformats.org/officeDocument/2006/relationships/oleObject" Target="../embeddings/oleObject10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6.wmf"/><Relationship Id="rId7" Type="http://schemas.openxmlformats.org/officeDocument/2006/relationships/oleObject" Target="../embeddings/oleObject117.bin"/><Relationship Id="rId6" Type="http://schemas.openxmlformats.org/officeDocument/2006/relationships/image" Target="../media/image115.wmf"/><Relationship Id="rId5" Type="http://schemas.openxmlformats.org/officeDocument/2006/relationships/oleObject" Target="../embeddings/oleObject116.bin"/><Relationship Id="rId4" Type="http://schemas.openxmlformats.org/officeDocument/2006/relationships/image" Target="../media/image114.wmf"/><Relationship Id="rId3" Type="http://schemas.openxmlformats.org/officeDocument/2006/relationships/oleObject" Target="../embeddings/oleObject115.bin"/><Relationship Id="rId2" Type="http://schemas.openxmlformats.org/officeDocument/2006/relationships/image" Target="../media/image113.wmf"/><Relationship Id="rId12" Type="http://schemas.openxmlformats.org/officeDocument/2006/relationships/vmlDrawing" Target="../drawings/vmlDrawing27.vml"/><Relationship Id="rId11" Type="http://schemas.openxmlformats.org/officeDocument/2006/relationships/slideLayout" Target="../slideLayouts/slideLayout15.xml"/><Relationship Id="rId10" Type="http://schemas.openxmlformats.org/officeDocument/2006/relationships/image" Target="../media/image117.wmf"/><Relationship Id="rId1" Type="http://schemas.openxmlformats.org/officeDocument/2006/relationships/oleObject" Target="../embeddings/oleObject114.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5.xml"/><Relationship Id="rId2" Type="http://schemas.openxmlformats.org/officeDocument/2006/relationships/image" Target="../media/image118.wmf"/><Relationship Id="rId1" Type="http://schemas.openxmlformats.org/officeDocument/2006/relationships/oleObject" Target="../embeddings/oleObject119.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5.xml"/><Relationship Id="rId2" Type="http://schemas.openxmlformats.org/officeDocument/2006/relationships/image" Target="../media/image119.wmf"/><Relationship Id="rId1" Type="http://schemas.openxmlformats.org/officeDocument/2006/relationships/oleObject" Target="../embeddings/oleObject120.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37.wmf"/><Relationship Id="rId7" Type="http://schemas.openxmlformats.org/officeDocument/2006/relationships/oleObject" Target="../embeddings/oleObject47.bin"/><Relationship Id="rId6" Type="http://schemas.openxmlformats.org/officeDocument/2006/relationships/image" Target="../media/image36.wmf"/><Relationship Id="rId5" Type="http://schemas.openxmlformats.org/officeDocument/2006/relationships/oleObject" Target="../embeddings/oleObject46.bin"/><Relationship Id="rId4" Type="http://schemas.openxmlformats.org/officeDocument/2006/relationships/image" Target="../media/image35.wmf"/><Relationship Id="rId3" Type="http://schemas.openxmlformats.org/officeDocument/2006/relationships/oleObject" Target="../embeddings/oleObject45.bin"/><Relationship Id="rId22" Type="http://schemas.openxmlformats.org/officeDocument/2006/relationships/vmlDrawing" Target="../drawings/vmlDrawing5.vml"/><Relationship Id="rId21" Type="http://schemas.openxmlformats.org/officeDocument/2006/relationships/slideLayout" Target="../slideLayouts/slideLayout15.xml"/><Relationship Id="rId20" Type="http://schemas.openxmlformats.org/officeDocument/2006/relationships/image" Target="../media/image43.wmf"/><Relationship Id="rId2" Type="http://schemas.openxmlformats.org/officeDocument/2006/relationships/image" Target="../media/image20.wmf"/><Relationship Id="rId19" Type="http://schemas.openxmlformats.org/officeDocument/2006/relationships/oleObject" Target="../embeddings/oleObject53.bin"/><Relationship Id="rId18" Type="http://schemas.openxmlformats.org/officeDocument/2006/relationships/image" Target="../media/image42.wmf"/><Relationship Id="rId17" Type="http://schemas.openxmlformats.org/officeDocument/2006/relationships/oleObject" Target="../embeddings/oleObject52.bin"/><Relationship Id="rId16" Type="http://schemas.openxmlformats.org/officeDocument/2006/relationships/image" Target="../media/image41.wmf"/><Relationship Id="rId15" Type="http://schemas.openxmlformats.org/officeDocument/2006/relationships/oleObject" Target="../embeddings/oleObject51.bin"/><Relationship Id="rId14" Type="http://schemas.openxmlformats.org/officeDocument/2006/relationships/image" Target="../media/image40.wmf"/><Relationship Id="rId13" Type="http://schemas.openxmlformats.org/officeDocument/2006/relationships/oleObject" Target="../embeddings/oleObject50.bin"/><Relationship Id="rId12" Type="http://schemas.openxmlformats.org/officeDocument/2006/relationships/image" Target="../media/image39.wmf"/><Relationship Id="rId11" Type="http://schemas.openxmlformats.org/officeDocument/2006/relationships/oleObject" Target="../embeddings/oleObject49.bin"/><Relationship Id="rId10" Type="http://schemas.openxmlformats.org/officeDocument/2006/relationships/image" Target="../media/image38.wmf"/><Relationship Id="rId1" Type="http://schemas.openxmlformats.org/officeDocument/2006/relationships/oleObject" Target="../embeddings/oleObject44.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15.xml"/><Relationship Id="rId2" Type="http://schemas.openxmlformats.org/officeDocument/2006/relationships/image" Target="../media/image99.wmf"/><Relationship Id="rId1" Type="http://schemas.openxmlformats.org/officeDocument/2006/relationships/oleObject" Target="../embeddings/oleObject12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5.xml"/><Relationship Id="rId2" Type="http://schemas.openxmlformats.org/officeDocument/2006/relationships/image" Target="../media/image120.wmf"/><Relationship Id="rId1" Type="http://schemas.openxmlformats.org/officeDocument/2006/relationships/oleObject" Target="../embeddings/oleObject122.bin"/></Relationships>
</file>

<file path=ppt/slides/_rels/slide73.x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oleObject" Target="../embeddings/oleObject127.bin"/><Relationship Id="rId7" Type="http://schemas.openxmlformats.org/officeDocument/2006/relationships/image" Target="../media/image122.wmf"/><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image" Target="../media/image108.wmf"/><Relationship Id="rId3" Type="http://schemas.openxmlformats.org/officeDocument/2006/relationships/oleObject" Target="../embeddings/oleObject124.bin"/><Relationship Id="rId2" Type="http://schemas.openxmlformats.org/officeDocument/2006/relationships/image" Target="../media/image121.wmf"/><Relationship Id="rId13" Type="http://schemas.openxmlformats.org/officeDocument/2006/relationships/vmlDrawing" Target="../drawings/vmlDrawing32.vml"/><Relationship Id="rId12" Type="http://schemas.openxmlformats.org/officeDocument/2006/relationships/slideLayout" Target="../slideLayouts/slideLayout15.xml"/><Relationship Id="rId11" Type="http://schemas.openxmlformats.org/officeDocument/2006/relationships/image" Target="../media/image124.wmf"/><Relationship Id="rId10" Type="http://schemas.openxmlformats.org/officeDocument/2006/relationships/oleObject" Target="../embeddings/oleObject128.bin"/><Relationship Id="rId1" Type="http://schemas.openxmlformats.org/officeDocument/2006/relationships/oleObject" Target="../embeddings/oleObject123.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26.wmf"/><Relationship Id="rId7" Type="http://schemas.openxmlformats.org/officeDocument/2006/relationships/oleObject" Target="../embeddings/oleObject132.bin"/><Relationship Id="rId6" Type="http://schemas.openxmlformats.org/officeDocument/2006/relationships/image" Target="../media/image125.wmf"/><Relationship Id="rId5" Type="http://schemas.openxmlformats.org/officeDocument/2006/relationships/oleObject" Target="../embeddings/oleObject131.bin"/><Relationship Id="rId4" Type="http://schemas.openxmlformats.org/officeDocument/2006/relationships/image" Target="../media/image108.wmf"/><Relationship Id="rId3" Type="http://schemas.openxmlformats.org/officeDocument/2006/relationships/oleObject" Target="../embeddings/oleObject130.bin"/><Relationship Id="rId2" Type="http://schemas.openxmlformats.org/officeDocument/2006/relationships/image" Target="../media/image99.wmf"/><Relationship Id="rId18" Type="http://schemas.openxmlformats.org/officeDocument/2006/relationships/vmlDrawing" Target="../drawings/vmlDrawing33.vml"/><Relationship Id="rId17" Type="http://schemas.openxmlformats.org/officeDocument/2006/relationships/slideLayout" Target="../slideLayouts/slideLayout15.xml"/><Relationship Id="rId16" Type="http://schemas.openxmlformats.org/officeDocument/2006/relationships/slide" Target="slide1.xml"/><Relationship Id="rId15" Type="http://schemas.openxmlformats.org/officeDocument/2006/relationships/image" Target="../media/image129.wmf"/><Relationship Id="rId14" Type="http://schemas.openxmlformats.org/officeDocument/2006/relationships/oleObject" Target="../embeddings/oleObject135.bin"/><Relationship Id="rId13" Type="http://schemas.openxmlformats.org/officeDocument/2006/relationships/hyperlink" Target="..\..\MATLAB6p1\bin\win32\matlab.exe" TargetMode="External"/><Relationship Id="rId12" Type="http://schemas.openxmlformats.org/officeDocument/2006/relationships/image" Target="../media/image128.wmf"/><Relationship Id="rId11" Type="http://schemas.openxmlformats.org/officeDocument/2006/relationships/oleObject" Target="../embeddings/oleObject134.bin"/><Relationship Id="rId10" Type="http://schemas.openxmlformats.org/officeDocument/2006/relationships/image" Target="../media/image127.wmf"/><Relationship Id="rId1" Type="http://schemas.openxmlformats.org/officeDocument/2006/relationships/oleObject" Target="../embeddings/oleObject129.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32.wmf"/><Relationship Id="rId7" Type="http://schemas.openxmlformats.org/officeDocument/2006/relationships/oleObject" Target="../embeddings/oleObject139.bin"/><Relationship Id="rId6" Type="http://schemas.openxmlformats.org/officeDocument/2006/relationships/image" Target="../media/image131.wmf"/><Relationship Id="rId5" Type="http://schemas.openxmlformats.org/officeDocument/2006/relationships/oleObject" Target="../embeddings/oleObject138.bin"/><Relationship Id="rId4" Type="http://schemas.openxmlformats.org/officeDocument/2006/relationships/image" Target="../media/image130.wmf"/><Relationship Id="rId3" Type="http://schemas.openxmlformats.org/officeDocument/2006/relationships/oleObject" Target="../embeddings/oleObject137.bin"/><Relationship Id="rId2" Type="http://schemas.openxmlformats.org/officeDocument/2006/relationships/image" Target="../media/image99.wmf"/><Relationship Id="rId16" Type="http://schemas.openxmlformats.org/officeDocument/2006/relationships/vmlDrawing" Target="../drawings/vmlDrawing34.vml"/><Relationship Id="rId15" Type="http://schemas.openxmlformats.org/officeDocument/2006/relationships/slideLayout" Target="../slideLayouts/slideLayout15.xml"/><Relationship Id="rId14" Type="http://schemas.openxmlformats.org/officeDocument/2006/relationships/image" Target="../media/image135.wmf"/><Relationship Id="rId13" Type="http://schemas.openxmlformats.org/officeDocument/2006/relationships/oleObject" Target="../embeddings/oleObject142.bin"/><Relationship Id="rId12" Type="http://schemas.openxmlformats.org/officeDocument/2006/relationships/image" Target="../media/image134.wmf"/><Relationship Id="rId11" Type="http://schemas.openxmlformats.org/officeDocument/2006/relationships/oleObject" Target="../embeddings/oleObject141.bin"/><Relationship Id="rId10" Type="http://schemas.openxmlformats.org/officeDocument/2006/relationships/image" Target="../media/image133.wmf"/><Relationship Id="rId1" Type="http://schemas.openxmlformats.org/officeDocument/2006/relationships/oleObject" Target="../embeddings/oleObject136.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15.xml"/><Relationship Id="rId2" Type="http://schemas.openxmlformats.org/officeDocument/2006/relationships/image" Target="../media/image135.wmf"/><Relationship Id="rId1" Type="http://schemas.openxmlformats.org/officeDocument/2006/relationships/oleObject" Target="../embeddings/oleObject143.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5.xml"/><Relationship Id="rId6" Type="http://schemas.openxmlformats.org/officeDocument/2006/relationships/image" Target="../media/image46.wmf"/><Relationship Id="rId5" Type="http://schemas.openxmlformats.org/officeDocument/2006/relationships/oleObject" Target="../embeddings/oleObject56.bin"/><Relationship Id="rId4" Type="http://schemas.openxmlformats.org/officeDocument/2006/relationships/image" Target="../media/image45.wmf"/><Relationship Id="rId3" Type="http://schemas.openxmlformats.org/officeDocument/2006/relationships/oleObject" Target="../embeddings/oleObject55.bin"/><Relationship Id="rId2" Type="http://schemas.openxmlformats.org/officeDocument/2006/relationships/image" Target="../media/image44.wmf"/><Relationship Id="rId1" Type="http://schemas.openxmlformats.org/officeDocument/2006/relationships/oleObject" Target="../embeddings/oleObject54.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50.wmf"/><Relationship Id="rId7" Type="http://schemas.openxmlformats.org/officeDocument/2006/relationships/oleObject" Target="../embeddings/oleObject60.bin"/><Relationship Id="rId6" Type="http://schemas.openxmlformats.org/officeDocument/2006/relationships/image" Target="../media/image49.wmf"/><Relationship Id="rId5" Type="http://schemas.openxmlformats.org/officeDocument/2006/relationships/oleObject" Target="../embeddings/oleObject59.bin"/><Relationship Id="rId4" Type="http://schemas.openxmlformats.org/officeDocument/2006/relationships/image" Target="../media/image48.wmf"/><Relationship Id="rId3" Type="http://schemas.openxmlformats.org/officeDocument/2006/relationships/oleObject" Target="../embeddings/oleObject58.bin"/><Relationship Id="rId2" Type="http://schemas.openxmlformats.org/officeDocument/2006/relationships/image" Target="../media/image47.wmf"/><Relationship Id="rId14" Type="http://schemas.openxmlformats.org/officeDocument/2006/relationships/vmlDrawing" Target="../drawings/vmlDrawing7.vml"/><Relationship Id="rId13" Type="http://schemas.openxmlformats.org/officeDocument/2006/relationships/slideLayout" Target="../slideLayouts/slideLayout37.xml"/><Relationship Id="rId12" Type="http://schemas.openxmlformats.org/officeDocument/2006/relationships/image" Target="../media/image52.wmf"/><Relationship Id="rId11" Type="http://schemas.openxmlformats.org/officeDocument/2006/relationships/oleObject" Target="../embeddings/oleObject62.bin"/><Relationship Id="rId10" Type="http://schemas.openxmlformats.org/officeDocument/2006/relationships/image" Target="../media/image51.wmf"/><Relationship Id="rId1" Type="http://schemas.openxmlformats.org/officeDocument/2006/relationships/oleObject" Target="../embeddings/oleObject5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94209"/>
          <p:cNvSpPr txBox="1"/>
          <p:nvPr/>
        </p:nvSpPr>
        <p:spPr>
          <a:xfrm>
            <a:off x="471488" y="1436688"/>
            <a:ext cx="8199437" cy="922020"/>
          </a:xfrm>
          <a:prstGeom prst="rect">
            <a:avLst/>
          </a:prstGeom>
          <a:solidFill>
            <a:srgbClr val="FFFF99"/>
          </a:solidFill>
          <a:ln w="9525">
            <a:noFill/>
          </a:ln>
        </p:spPr>
        <p:txBody>
          <a:bodyPr wrap="square" anchor="t">
            <a:spAutoFit/>
          </a:bodyPr>
          <a:p>
            <a:pPr algn="ctr">
              <a:spcBef>
                <a:spcPct val="50000"/>
              </a:spcBef>
            </a:pPr>
            <a:r>
              <a:rPr lang="zh-CN" altLang="en-US" sz="5400" b="1" dirty="0">
                <a:latin typeface="Times New Roman" panose="02020603050405020304" pitchFamily="18" charset="0"/>
                <a:ea typeface="新宋体" panose="02010609030101010101" charset="-122"/>
              </a:rPr>
              <a:t>插值和拟合</a:t>
            </a:r>
            <a:endParaRPr lang="zh-CN" altLang="en-US" sz="5400">
              <a:latin typeface="Times New Roman" panose="02020603050405020304" pitchFamily="18" charset="0"/>
              <a:ea typeface="隶书" panose="02010509060101010101" pitchFamily="49" charset="-122"/>
            </a:endParaRPr>
          </a:p>
        </p:txBody>
      </p:sp>
      <p:sp>
        <p:nvSpPr>
          <p:cNvPr id="35842" name="文本框 2"/>
          <p:cNvSpPr txBox="1"/>
          <p:nvPr/>
        </p:nvSpPr>
        <p:spPr>
          <a:xfrm>
            <a:off x="1755775" y="3074988"/>
            <a:ext cx="5422900" cy="706437"/>
          </a:xfrm>
          <a:prstGeom prst="rect">
            <a:avLst/>
          </a:prstGeom>
          <a:noFill/>
          <a:ln w="9525">
            <a:noFill/>
          </a:ln>
        </p:spPr>
        <p:txBody>
          <a:bodyPr wrap="none" anchor="t">
            <a:spAutoFit/>
          </a:bodyPr>
          <a:p>
            <a:r>
              <a:rPr lang="zh-CN" altLang="en-US" sz="4000">
                <a:latin typeface="Tahoma" panose="020B0604030504040204" pitchFamily="34" charset="0"/>
                <a:ea typeface="宋体" pitchFamily="2" charset="-122"/>
              </a:rPr>
              <a:t>统计与数学学院 裘渔洋    </a:t>
            </a:r>
            <a:endParaRPr lang="zh-CN" altLang="en-US" sz="4000">
              <a:latin typeface="Tahoma" panose="020B0604030504040204" pitchFamily="34"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251905"/>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51907" name="对象 251906"/>
          <p:cNvGraphicFramePr/>
          <p:nvPr/>
        </p:nvGraphicFramePr>
        <p:xfrm>
          <a:off x="755650" y="260350"/>
          <a:ext cx="7200900" cy="1000125"/>
        </p:xfrm>
        <a:graphic>
          <a:graphicData uri="http://schemas.openxmlformats.org/presentationml/2006/ole">
            <mc:AlternateContent xmlns:mc="http://schemas.openxmlformats.org/markup-compatibility/2006">
              <mc:Choice xmlns:v="urn:schemas-microsoft-com:vml" Requires="v">
                <p:oleObj spid="_x0000_s3076" name="" r:id="rId1" imgW="3086100" imgH="431800" progId="Equation.DSMT4">
                  <p:embed/>
                </p:oleObj>
              </mc:Choice>
              <mc:Fallback>
                <p:oleObj name="" r:id="rId1" imgW="3086100" imgH="431800" progId="Equation.DSMT4">
                  <p:embed/>
                  <p:pic>
                    <p:nvPicPr>
                      <p:cNvPr id="0" name="图片 3075"/>
                      <p:cNvPicPr/>
                      <p:nvPr/>
                    </p:nvPicPr>
                    <p:blipFill>
                      <a:blip r:embed="rId2"/>
                      <a:stretch>
                        <a:fillRect/>
                      </a:stretch>
                    </p:blipFill>
                    <p:spPr>
                      <a:xfrm>
                        <a:off x="755650" y="260350"/>
                        <a:ext cx="7200900" cy="1000125"/>
                      </a:xfrm>
                      <a:prstGeom prst="rect">
                        <a:avLst/>
                      </a:prstGeom>
                      <a:noFill/>
                      <a:ln w="38100">
                        <a:noFill/>
                        <a:miter/>
                      </a:ln>
                    </p:spPr>
                  </p:pic>
                </p:oleObj>
              </mc:Fallback>
            </mc:AlternateContent>
          </a:graphicData>
        </a:graphic>
      </p:graphicFrame>
      <p:sp>
        <p:nvSpPr>
          <p:cNvPr id="251908" name="矩形 251907"/>
          <p:cNvSpPr/>
          <p:nvPr/>
        </p:nvSpPr>
        <p:spPr>
          <a:xfrm>
            <a:off x="250825" y="1187450"/>
            <a:ext cx="8569325" cy="946150"/>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将上列</a:t>
            </a:r>
            <a:r>
              <a:rPr lang="en-US" altLang="zh-CN" sz="2800" dirty="0">
                <a:latin typeface="Arial" panose="020B0604020202020204" pitchFamily="34" charset="0"/>
                <a:ea typeface="宋体" pitchFamily="2" charset="-122"/>
              </a:rPr>
              <a:t>4</a:t>
            </a:r>
            <a:r>
              <a:rPr lang="zh-CN" altLang="en-US" sz="2800" dirty="0">
                <a:latin typeface="Arial" panose="020B0604020202020204" pitchFamily="34" charset="0"/>
                <a:ea typeface="宋体" pitchFamily="2" charset="-122"/>
              </a:rPr>
              <a:t>式代入</a:t>
            </a:r>
            <a:r>
              <a:rPr lang="en-US" altLang="zh-CN" sz="2800" dirty="0">
                <a:latin typeface="Arial" panose="020B0604020202020204" pitchFamily="34" charset="0"/>
                <a:ea typeface="宋体" pitchFamily="2" charset="-122"/>
              </a:rPr>
              <a:t>n=3 </a:t>
            </a:r>
            <a:r>
              <a:rPr lang="zh-CN" altLang="en-US" sz="2800" dirty="0">
                <a:latin typeface="Arial" panose="020B0604020202020204" pitchFamily="34" charset="0"/>
                <a:ea typeface="宋体" pitchFamily="2" charset="-122"/>
              </a:rPr>
              <a:t>的拉格朗日插值公式，可得所要求的插值多项式为</a:t>
            </a:r>
            <a:endParaRPr lang="zh-CN" altLang="en-US" sz="2800" dirty="0">
              <a:latin typeface="Arial" panose="020B0604020202020204" pitchFamily="34" charset="0"/>
              <a:ea typeface="宋体" pitchFamily="2" charset="-122"/>
            </a:endParaRPr>
          </a:p>
        </p:txBody>
      </p:sp>
      <p:sp>
        <p:nvSpPr>
          <p:cNvPr id="46084" name="矩形 251908"/>
          <p:cNvSpPr/>
          <p:nvPr/>
        </p:nvSpPr>
        <p:spPr>
          <a:xfrm>
            <a:off x="0" y="330993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51910" name="对象 251909"/>
          <p:cNvGraphicFramePr/>
          <p:nvPr/>
        </p:nvGraphicFramePr>
        <p:xfrm>
          <a:off x="1042988" y="2133600"/>
          <a:ext cx="6156325" cy="571500"/>
        </p:xfrm>
        <a:graphic>
          <a:graphicData uri="http://schemas.openxmlformats.org/presentationml/2006/ole">
            <mc:AlternateContent xmlns:mc="http://schemas.openxmlformats.org/markup-compatibility/2006">
              <mc:Choice xmlns:v="urn:schemas-microsoft-com:vml" Requires="v">
                <p:oleObj spid="_x0000_s3077" name="" r:id="rId3" imgW="2565400" imgH="241300" progId="Equation.DSMT4">
                  <p:embed/>
                </p:oleObj>
              </mc:Choice>
              <mc:Fallback>
                <p:oleObj name="" r:id="rId3" imgW="2565400" imgH="241300" progId="Equation.DSMT4">
                  <p:embed/>
                  <p:pic>
                    <p:nvPicPr>
                      <p:cNvPr id="0" name="图片 3076"/>
                      <p:cNvPicPr/>
                      <p:nvPr/>
                    </p:nvPicPr>
                    <p:blipFill>
                      <a:blip r:embed="rId4"/>
                      <a:stretch>
                        <a:fillRect/>
                      </a:stretch>
                    </p:blipFill>
                    <p:spPr>
                      <a:xfrm>
                        <a:off x="1042988" y="2133600"/>
                        <a:ext cx="6156325" cy="571500"/>
                      </a:xfrm>
                      <a:prstGeom prst="rect">
                        <a:avLst/>
                      </a:prstGeom>
                      <a:noFill/>
                      <a:ln w="38100">
                        <a:noFill/>
                        <a:miter/>
                      </a:ln>
                    </p:spPr>
                  </p:pic>
                </p:oleObj>
              </mc:Fallback>
            </mc:AlternateContent>
          </a:graphicData>
        </a:graphic>
      </p:graphicFrame>
      <p:sp>
        <p:nvSpPr>
          <p:cNvPr id="251911" name="矩形 251910"/>
          <p:cNvSpPr/>
          <p:nvPr/>
        </p:nvSpPr>
        <p:spPr>
          <a:xfrm>
            <a:off x="539750" y="2708275"/>
            <a:ext cx="7175500"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将</a:t>
            </a:r>
            <a:r>
              <a:rPr lang="en-US" altLang="zh-CN" sz="2800" dirty="0">
                <a:latin typeface="Arial" panose="020B0604020202020204" pitchFamily="34" charset="0"/>
                <a:ea typeface="宋体" pitchFamily="2" charset="-122"/>
              </a:rPr>
              <a:t>x=2.5</a:t>
            </a:r>
            <a:r>
              <a:rPr lang="zh-CN" altLang="en-US" sz="2800" dirty="0">
                <a:latin typeface="Arial" panose="020B0604020202020204" pitchFamily="34" charset="0"/>
                <a:ea typeface="宋体" pitchFamily="2" charset="-122"/>
              </a:rPr>
              <a:t>代入可得</a:t>
            </a:r>
            <a:r>
              <a:rPr lang="en-US" altLang="zh-CN" sz="2800" dirty="0">
                <a:latin typeface="Arial" panose="020B0604020202020204" pitchFamily="34" charset="0"/>
                <a:ea typeface="宋体" pitchFamily="2" charset="-122"/>
              </a:rPr>
              <a:t>f(2.5)</a:t>
            </a:r>
            <a:r>
              <a:rPr lang="zh-CN" altLang="en-US" sz="2800" dirty="0">
                <a:latin typeface="Arial" panose="020B0604020202020204" pitchFamily="34" charset="0"/>
                <a:ea typeface="宋体" pitchFamily="2" charset="-122"/>
              </a:rPr>
              <a:t>的近似值为</a:t>
            </a:r>
            <a:r>
              <a:rPr lang="en-US" altLang="zh-CN" sz="2800" dirty="0">
                <a:latin typeface="Arial" panose="020B0604020202020204" pitchFamily="34" charset="0"/>
                <a:ea typeface="宋体" pitchFamily="2" charset="-122"/>
              </a:rPr>
              <a:t>1.8496</a:t>
            </a:r>
            <a:r>
              <a:rPr lang="zh-CN" altLang="en-US" sz="2800" dirty="0">
                <a:latin typeface="Arial" panose="020B0604020202020204" pitchFamily="34" charset="0"/>
                <a:ea typeface="宋体" pitchFamily="2" charset="-122"/>
              </a:rPr>
              <a:t>。</a:t>
            </a:r>
            <a:endParaRPr lang="zh-CN" altLang="en-US" sz="2800" dirty="0">
              <a:latin typeface="Arial" panose="020B0604020202020204" pitchFamily="34" charset="0"/>
              <a:ea typeface="宋体" pitchFamily="2" charset="-122"/>
            </a:endParaRPr>
          </a:p>
        </p:txBody>
      </p:sp>
      <p:sp>
        <p:nvSpPr>
          <p:cNvPr id="251912" name="矩形 251911"/>
          <p:cNvSpPr/>
          <p:nvPr/>
        </p:nvSpPr>
        <p:spPr>
          <a:xfrm>
            <a:off x="323850" y="3217863"/>
            <a:ext cx="8569325" cy="2227262"/>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拉格朗日插值法适合节点较少的情况，当节点较多的大范围高次插值的逼近效果往往并不理想且当插值结点增加时，计算越来越繁。为了提高精度和减少计算，还有牛顿插值法下、三次样条插值等，具体可参阅有关书籍。</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907"/>
                                        </p:tgtEl>
                                        <p:attrNameLst>
                                          <p:attrName>style.visibility</p:attrName>
                                        </p:attrNameLst>
                                      </p:cBhvr>
                                      <p:to>
                                        <p:strVal val="visible"/>
                                      </p:to>
                                    </p:set>
                                    <p:animEffect transition="in" filter="wipe(left)">
                                      <p:cBhvr>
                                        <p:cTn id="7" dur="500"/>
                                        <p:tgtEl>
                                          <p:spTgt spid="2519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8"/>
                                        </p:tgtEl>
                                        <p:attrNameLst>
                                          <p:attrName>style.visibility</p:attrName>
                                        </p:attrNameLst>
                                      </p:cBhvr>
                                      <p:to>
                                        <p:strVal val="visible"/>
                                      </p:to>
                                    </p:set>
                                    <p:animEffect transition="in" filter="wipe(left)">
                                      <p:cBhvr>
                                        <p:cTn id="12" dur="500"/>
                                        <p:tgtEl>
                                          <p:spTgt spid="251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1910"/>
                                        </p:tgtEl>
                                        <p:attrNameLst>
                                          <p:attrName>style.visibility</p:attrName>
                                        </p:attrNameLst>
                                      </p:cBhvr>
                                      <p:to>
                                        <p:strVal val="visible"/>
                                      </p:to>
                                    </p:set>
                                    <p:animEffect transition="in" filter="wipe(left)">
                                      <p:cBhvr>
                                        <p:cTn id="17" dur="500"/>
                                        <p:tgtEl>
                                          <p:spTgt spid="2519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11"/>
                                        </p:tgtEl>
                                        <p:attrNameLst>
                                          <p:attrName>style.visibility</p:attrName>
                                        </p:attrNameLst>
                                      </p:cBhvr>
                                      <p:to>
                                        <p:strVal val="visible"/>
                                      </p:to>
                                    </p:set>
                                    <p:animEffect transition="in" filter="wipe(left)">
                                      <p:cBhvr>
                                        <p:cTn id="22" dur="500"/>
                                        <p:tgtEl>
                                          <p:spTgt spid="251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12"/>
                                        </p:tgtEl>
                                        <p:attrNameLst>
                                          <p:attrName>style.visibility</p:attrName>
                                        </p:attrNameLst>
                                      </p:cBhvr>
                                      <p:to>
                                        <p:strVal val="visible"/>
                                      </p:to>
                                    </p:set>
                                    <p:animEffect transition="in" filter="wipe(left)">
                                      <p:cBhvr>
                                        <p:cTn id="27" dur="500"/>
                                        <p:tgtEl>
                                          <p:spTgt spid="251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p:bldP spid="251911" grpId="0"/>
      <p:bldP spid="2519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图片 4" descr="1.jpg"/>
          <p:cNvPicPr>
            <a:picLocks noChangeAspect="1"/>
          </p:cNvPicPr>
          <p:nvPr>
            <p:custDataLst>
              <p:tags r:id="rId1"/>
            </p:custDataLst>
          </p:nvPr>
        </p:nvPicPr>
        <p:blipFill>
          <a:blip r:embed="rId2"/>
          <a:stretch>
            <a:fillRect/>
          </a:stretch>
        </p:blipFill>
        <p:spPr>
          <a:xfrm>
            <a:off x="500063" y="4643438"/>
            <a:ext cx="8064500" cy="1785937"/>
          </a:xfrm>
          <a:prstGeom prst="rect">
            <a:avLst/>
          </a:prstGeom>
          <a:noFill/>
          <a:ln w="9525">
            <a:noFill/>
          </a:ln>
        </p:spPr>
      </p:pic>
      <p:sp>
        <p:nvSpPr>
          <p:cNvPr id="47107" name="TextBox 5"/>
          <p:cNvSpPr txBox="1"/>
          <p:nvPr/>
        </p:nvSpPr>
        <p:spPr>
          <a:xfrm>
            <a:off x="785813" y="571500"/>
            <a:ext cx="3857625" cy="646113"/>
          </a:xfrm>
          <a:prstGeom prst="rect">
            <a:avLst/>
          </a:prstGeom>
          <a:noFill/>
          <a:ln w="9525">
            <a:noFill/>
          </a:ln>
        </p:spPr>
        <p:txBody>
          <a:bodyPr anchor="t">
            <a:spAutoFit/>
          </a:bodyPr>
          <a:p>
            <a:r>
              <a:rPr lang="en-US" altLang="zh-CN" sz="3600" dirty="0">
                <a:solidFill>
                  <a:srgbClr val="00B050"/>
                </a:solidFill>
                <a:latin typeface="Arial" panose="020B0604020202020204" pitchFamily="34" charset="0"/>
                <a:ea typeface="宋体" pitchFamily="2" charset="-122"/>
              </a:rPr>
              <a:t>Runge</a:t>
            </a:r>
            <a:r>
              <a:rPr lang="zh-CN" altLang="en-US" sz="3600" dirty="0">
                <a:solidFill>
                  <a:srgbClr val="00B050"/>
                </a:solidFill>
                <a:latin typeface="Arial" panose="020B0604020202020204" pitchFamily="34" charset="0"/>
                <a:ea typeface="宋体" pitchFamily="2" charset="-122"/>
              </a:rPr>
              <a:t>现象</a:t>
            </a:r>
            <a:endParaRPr lang="zh-CN" altLang="en-US" sz="3600" dirty="0">
              <a:solidFill>
                <a:srgbClr val="00B050"/>
              </a:solidFill>
              <a:latin typeface="Arial" panose="020B0604020202020204" pitchFamily="34" charset="0"/>
              <a:ea typeface="宋体" pitchFamily="2" charset="-122"/>
            </a:endParaRPr>
          </a:p>
        </p:txBody>
      </p:sp>
      <p:pic>
        <p:nvPicPr>
          <p:cNvPr id="2" name="图片 1"/>
          <p:cNvPicPr>
            <a:picLocks noChangeAspect="1"/>
          </p:cNvPicPr>
          <p:nvPr>
            <p:custDataLst>
              <p:tags r:id="rId3"/>
            </p:custDataLst>
          </p:nvPr>
        </p:nvPicPr>
        <p:blipFill>
          <a:blip r:embed="rId4"/>
          <a:stretch>
            <a:fillRect/>
          </a:stretch>
        </p:blipFill>
        <p:spPr>
          <a:xfrm>
            <a:off x="3197860" y="757555"/>
            <a:ext cx="5267325" cy="3886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292865"/>
          <p:cNvSpPr txBox="1"/>
          <p:nvPr/>
        </p:nvSpPr>
        <p:spPr>
          <a:xfrm>
            <a:off x="2895600" y="228600"/>
            <a:ext cx="3048000" cy="641350"/>
          </a:xfrm>
          <a:prstGeom prst="rect">
            <a:avLst/>
          </a:prstGeom>
          <a:solidFill>
            <a:srgbClr val="CC99FF"/>
          </a:solidFill>
          <a:ln w="9525">
            <a:noFill/>
          </a:ln>
        </p:spPr>
        <p:txBody>
          <a:bodyPr anchor="t">
            <a:spAutoFit/>
          </a:bodyPr>
          <a:p>
            <a:pPr>
              <a:spcBef>
                <a:spcPct val="50000"/>
              </a:spcBef>
            </a:pPr>
            <a:r>
              <a:rPr lang="zh-CN" altLang="en-US" sz="3600" b="1" dirty="0">
                <a:latin typeface="宋体" pitchFamily="2" charset="-122"/>
                <a:ea typeface="宋体" pitchFamily="2" charset="-122"/>
              </a:rPr>
              <a:t>分段线性插值</a:t>
            </a:r>
            <a:endParaRPr lang="zh-CN" altLang="en-US" sz="2400">
              <a:latin typeface="Times New Roman" panose="02020603050405020304" pitchFamily="18" charset="0"/>
              <a:ea typeface="隶书" panose="02010509060101010101" pitchFamily="49" charset="-122"/>
            </a:endParaRPr>
          </a:p>
        </p:txBody>
      </p:sp>
      <p:graphicFrame>
        <p:nvGraphicFramePr>
          <p:cNvPr id="48130" name="对象 292866"/>
          <p:cNvGraphicFramePr/>
          <p:nvPr/>
        </p:nvGraphicFramePr>
        <p:xfrm>
          <a:off x="228600" y="381000"/>
          <a:ext cx="914400" cy="1600200"/>
        </p:xfrm>
        <a:graphic>
          <a:graphicData uri="http://schemas.openxmlformats.org/presentationml/2006/ole">
            <mc:AlternateContent xmlns:mc="http://schemas.openxmlformats.org/markup-compatibility/2006">
              <mc:Choice xmlns:v="urn:schemas-microsoft-com:vml" Requires="v">
                <p:oleObj spid="_x0000_s3078" name="" r:id="rId1" imgW="4046855" imgH="3352800" progId="MS_ClipArt_Gallery.2">
                  <p:embed/>
                </p:oleObj>
              </mc:Choice>
              <mc:Fallback>
                <p:oleObj name="" r:id="rId1" imgW="4046855" imgH="3352800" progId="MS_ClipArt_Gallery.2">
                  <p:embed/>
                  <p:pic>
                    <p:nvPicPr>
                      <p:cNvPr id="0" name="图片 3077"/>
                      <p:cNvPicPr/>
                      <p:nvPr/>
                    </p:nvPicPr>
                    <p:blipFill>
                      <a:blip r:embed="rId2"/>
                      <a:stretch>
                        <a:fillRect/>
                      </a:stretch>
                    </p:blipFill>
                    <p:spPr>
                      <a:xfrm>
                        <a:off x="228600" y="381000"/>
                        <a:ext cx="914400" cy="1600200"/>
                      </a:xfrm>
                      <a:prstGeom prst="rect">
                        <a:avLst/>
                      </a:prstGeom>
                      <a:noFill/>
                      <a:ln w="38100">
                        <a:noFill/>
                        <a:miter/>
                      </a:ln>
                    </p:spPr>
                  </p:pic>
                </p:oleObj>
              </mc:Fallback>
            </mc:AlternateContent>
          </a:graphicData>
        </a:graphic>
      </p:graphicFrame>
      <p:sp>
        <p:nvSpPr>
          <p:cNvPr id="292868" name="直接连接符 292867"/>
          <p:cNvSpPr/>
          <p:nvPr/>
        </p:nvSpPr>
        <p:spPr>
          <a:xfrm flipV="1">
            <a:off x="3048000" y="2438400"/>
            <a:ext cx="685800" cy="228600"/>
          </a:xfrm>
          <a:prstGeom prst="line">
            <a:avLst/>
          </a:prstGeom>
          <a:ln w="9525" cap="flat" cmpd="sng">
            <a:solidFill>
              <a:schemeClr val="tx1"/>
            </a:solidFill>
            <a:prstDash val="solid"/>
            <a:round/>
            <a:headEnd type="none" w="med" len="med"/>
            <a:tailEnd type="none" w="med" len="med"/>
          </a:ln>
        </p:spPr>
      </p:sp>
      <p:sp>
        <p:nvSpPr>
          <p:cNvPr id="292869" name="直接连接符 292868"/>
          <p:cNvSpPr/>
          <p:nvPr/>
        </p:nvSpPr>
        <p:spPr>
          <a:xfrm flipV="1">
            <a:off x="3733800" y="1905000"/>
            <a:ext cx="533400" cy="533400"/>
          </a:xfrm>
          <a:prstGeom prst="line">
            <a:avLst/>
          </a:prstGeom>
          <a:ln w="9525" cap="flat" cmpd="sng">
            <a:solidFill>
              <a:schemeClr val="tx1"/>
            </a:solidFill>
            <a:prstDash val="solid"/>
            <a:round/>
            <a:headEnd type="none" w="med" len="med"/>
            <a:tailEnd type="none" w="med" len="med"/>
          </a:ln>
        </p:spPr>
      </p:sp>
      <p:sp>
        <p:nvSpPr>
          <p:cNvPr id="292870" name="直接连接符 292869"/>
          <p:cNvSpPr/>
          <p:nvPr/>
        </p:nvSpPr>
        <p:spPr>
          <a:xfrm flipV="1">
            <a:off x="4267200" y="1524000"/>
            <a:ext cx="685800" cy="381000"/>
          </a:xfrm>
          <a:prstGeom prst="line">
            <a:avLst/>
          </a:prstGeom>
          <a:ln w="9525" cap="flat" cmpd="sng">
            <a:solidFill>
              <a:schemeClr val="tx1"/>
            </a:solidFill>
            <a:prstDash val="solid"/>
            <a:round/>
            <a:headEnd type="none" w="med" len="med"/>
            <a:tailEnd type="none" w="med" len="med"/>
          </a:ln>
        </p:spPr>
      </p:sp>
      <p:sp>
        <p:nvSpPr>
          <p:cNvPr id="292871" name="直接连接符 292870"/>
          <p:cNvSpPr/>
          <p:nvPr/>
        </p:nvSpPr>
        <p:spPr>
          <a:xfrm flipV="1">
            <a:off x="5029200" y="1371600"/>
            <a:ext cx="762000" cy="152400"/>
          </a:xfrm>
          <a:prstGeom prst="line">
            <a:avLst/>
          </a:prstGeom>
          <a:ln w="9525" cap="flat" cmpd="sng">
            <a:solidFill>
              <a:schemeClr val="tx1"/>
            </a:solidFill>
            <a:prstDash val="solid"/>
            <a:round/>
            <a:headEnd type="none" w="med" len="med"/>
            <a:tailEnd type="none" w="med" len="med"/>
          </a:ln>
        </p:spPr>
      </p:sp>
      <p:sp>
        <p:nvSpPr>
          <p:cNvPr id="292872" name="直接连接符 292871"/>
          <p:cNvSpPr/>
          <p:nvPr/>
        </p:nvSpPr>
        <p:spPr>
          <a:xfrm>
            <a:off x="5791200" y="1371600"/>
            <a:ext cx="762000" cy="228600"/>
          </a:xfrm>
          <a:prstGeom prst="line">
            <a:avLst/>
          </a:prstGeom>
          <a:ln w="9525" cap="flat" cmpd="sng">
            <a:solidFill>
              <a:schemeClr val="tx1"/>
            </a:solidFill>
            <a:prstDash val="solid"/>
            <a:round/>
            <a:headEnd type="none" w="med" len="med"/>
            <a:tailEnd type="none" w="med" len="med"/>
          </a:ln>
        </p:spPr>
      </p:sp>
      <p:graphicFrame>
        <p:nvGraphicFramePr>
          <p:cNvPr id="292873" name="对象 292872"/>
          <p:cNvGraphicFramePr/>
          <p:nvPr/>
        </p:nvGraphicFramePr>
        <p:xfrm>
          <a:off x="304800" y="3524250"/>
          <a:ext cx="4419600" cy="3333750"/>
        </p:xfrm>
        <a:graphic>
          <a:graphicData uri="http://schemas.openxmlformats.org/presentationml/2006/ole">
            <mc:AlternateContent xmlns:mc="http://schemas.openxmlformats.org/markup-compatibility/2006">
              <mc:Choice xmlns:v="urn:schemas-microsoft-com:vml" Requires="v">
                <p:oleObj spid="_x0000_s3079" name="" r:id="rId3" imgW="1917700" imgH="1905000" progId="Equation.3">
                  <p:embed/>
                </p:oleObj>
              </mc:Choice>
              <mc:Fallback>
                <p:oleObj name="" r:id="rId3" imgW="1917700" imgH="1905000" progId="Equation.3">
                  <p:embed/>
                  <p:pic>
                    <p:nvPicPr>
                      <p:cNvPr id="0" name="图片 3078"/>
                      <p:cNvPicPr/>
                      <p:nvPr/>
                    </p:nvPicPr>
                    <p:blipFill>
                      <a:blip r:embed="rId4"/>
                      <a:stretch>
                        <a:fillRect/>
                      </a:stretch>
                    </p:blipFill>
                    <p:spPr>
                      <a:xfrm>
                        <a:off x="304800" y="3524250"/>
                        <a:ext cx="4419600" cy="3333750"/>
                      </a:xfrm>
                      <a:prstGeom prst="rect">
                        <a:avLst/>
                      </a:prstGeom>
                      <a:noFill/>
                      <a:ln w="38100">
                        <a:noFill/>
                        <a:miter/>
                      </a:ln>
                    </p:spPr>
                  </p:pic>
                </p:oleObj>
              </mc:Fallback>
            </mc:AlternateContent>
          </a:graphicData>
        </a:graphic>
      </p:graphicFrame>
      <p:sp>
        <p:nvSpPr>
          <p:cNvPr id="292874" name="文本框 292873"/>
          <p:cNvSpPr txBox="1"/>
          <p:nvPr/>
        </p:nvSpPr>
        <p:spPr>
          <a:xfrm>
            <a:off x="5257800" y="4038600"/>
            <a:ext cx="3352800" cy="1160463"/>
          </a:xfrm>
          <a:prstGeom prst="rect">
            <a:avLst/>
          </a:prstGeom>
          <a:noFill/>
          <a:ln w="9525">
            <a:noFill/>
          </a:ln>
        </p:spPr>
        <p:txBody>
          <a:bodyPr anchor="t">
            <a:spAutoFit/>
          </a:bodyPr>
          <a:p>
            <a:pPr>
              <a:spcBef>
                <a:spcPct val="50000"/>
              </a:spcBef>
            </a:pPr>
            <a:r>
              <a:rPr lang="zh-CN" altLang="en-US" sz="2800" dirty="0">
                <a:latin typeface="隶书" panose="02010509060101010101" pitchFamily="49" charset="-122"/>
                <a:ea typeface="隶书" panose="02010509060101010101" pitchFamily="49" charset="-122"/>
              </a:rPr>
              <a:t>计算量与</a:t>
            </a:r>
            <a:r>
              <a:rPr lang="en-US" altLang="zh-CN" sz="2800" dirty="0">
                <a:latin typeface="隶书" panose="02010509060101010101" pitchFamily="49" charset="-122"/>
                <a:ea typeface="隶书" panose="02010509060101010101" pitchFamily="49" charset="-122"/>
              </a:rPr>
              <a:t>n</a:t>
            </a:r>
            <a:r>
              <a:rPr lang="zh-CN" altLang="en-US" sz="2800" dirty="0">
                <a:latin typeface="隶书" panose="02010509060101010101" pitchFamily="49" charset="-122"/>
                <a:ea typeface="隶书" panose="02010509060101010101" pitchFamily="49" charset="-122"/>
              </a:rPr>
              <a:t>无关</a:t>
            </a:r>
            <a:r>
              <a:rPr lang="en-US" altLang="zh-CN" sz="2800">
                <a:latin typeface="隶书" panose="02010509060101010101" pitchFamily="49" charset="-122"/>
                <a:ea typeface="隶书" panose="02010509060101010101" pitchFamily="49" charset="-122"/>
              </a:rPr>
              <a:t>;</a:t>
            </a:r>
            <a:endParaRPr lang="en-US" altLang="zh-CN" sz="2800">
              <a:latin typeface="隶书" panose="02010509060101010101" pitchFamily="49" charset="-122"/>
              <a:ea typeface="隶书" panose="02010509060101010101" pitchFamily="49" charset="-122"/>
            </a:endParaRPr>
          </a:p>
          <a:p>
            <a:pPr>
              <a:spcBef>
                <a:spcPct val="50000"/>
              </a:spcBef>
            </a:pPr>
            <a:r>
              <a:rPr lang="en-US" altLang="zh-CN" sz="2800" dirty="0">
                <a:latin typeface="隶书" panose="02010509060101010101" pitchFamily="49" charset="-122"/>
                <a:ea typeface="隶书" panose="02010509060101010101" pitchFamily="49" charset="-122"/>
              </a:rPr>
              <a:t>n</a:t>
            </a:r>
            <a:r>
              <a:rPr lang="zh-CN" altLang="en-US" sz="2800" dirty="0">
                <a:latin typeface="隶书" panose="02010509060101010101" pitchFamily="49" charset="-122"/>
                <a:ea typeface="隶书" panose="02010509060101010101" pitchFamily="49" charset="-122"/>
              </a:rPr>
              <a:t>越大，误差越小</a:t>
            </a:r>
            <a:r>
              <a:rPr lang="en-US" altLang="zh-CN" sz="2400">
                <a:latin typeface="隶书" panose="02010509060101010101" pitchFamily="49" charset="-122"/>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aphicFrame>
        <p:nvGraphicFramePr>
          <p:cNvPr id="292875" name="对象 292874"/>
          <p:cNvGraphicFramePr/>
          <p:nvPr/>
        </p:nvGraphicFramePr>
        <p:xfrm>
          <a:off x="4813300" y="5486400"/>
          <a:ext cx="4330700" cy="762000"/>
        </p:xfrm>
        <a:graphic>
          <a:graphicData uri="http://schemas.openxmlformats.org/presentationml/2006/ole">
            <mc:AlternateContent xmlns:mc="http://schemas.openxmlformats.org/markup-compatibility/2006">
              <mc:Choice xmlns:v="urn:schemas-microsoft-com:vml" Requires="v">
                <p:oleObj spid="_x0000_s3080" name="" r:id="rId5" imgW="1752600" imgH="279400" progId="Equation.3">
                  <p:embed/>
                </p:oleObj>
              </mc:Choice>
              <mc:Fallback>
                <p:oleObj name="" r:id="rId5" imgW="1752600" imgH="279400" progId="Equation.3">
                  <p:embed/>
                  <p:pic>
                    <p:nvPicPr>
                      <p:cNvPr id="0" name="图片 3079"/>
                      <p:cNvPicPr/>
                      <p:nvPr/>
                    </p:nvPicPr>
                    <p:blipFill>
                      <a:blip r:embed="rId6"/>
                      <a:stretch>
                        <a:fillRect/>
                      </a:stretch>
                    </p:blipFill>
                    <p:spPr>
                      <a:xfrm>
                        <a:off x="4813300" y="5486400"/>
                        <a:ext cx="4330700" cy="762000"/>
                      </a:xfrm>
                      <a:prstGeom prst="rect">
                        <a:avLst/>
                      </a:prstGeom>
                      <a:noFill/>
                      <a:ln w="38100">
                        <a:noFill/>
                        <a:miter/>
                      </a:ln>
                    </p:spPr>
                  </p:pic>
                </p:oleObj>
              </mc:Fallback>
            </mc:AlternateContent>
          </a:graphicData>
        </a:graphic>
      </p:graphicFrame>
      <p:grpSp>
        <p:nvGrpSpPr>
          <p:cNvPr id="292876" name="组合 292875"/>
          <p:cNvGrpSpPr/>
          <p:nvPr/>
        </p:nvGrpSpPr>
        <p:grpSpPr>
          <a:xfrm>
            <a:off x="2133600" y="762000"/>
            <a:ext cx="5441950" cy="2667000"/>
            <a:chOff x="1344" y="480"/>
            <a:chExt cx="3428" cy="1680"/>
          </a:xfrm>
        </p:grpSpPr>
        <p:grpSp>
          <p:nvGrpSpPr>
            <p:cNvPr id="48140" name="组合 292876"/>
            <p:cNvGrpSpPr/>
            <p:nvPr/>
          </p:nvGrpSpPr>
          <p:grpSpPr>
            <a:xfrm>
              <a:off x="1536" y="624"/>
              <a:ext cx="3120" cy="1536"/>
              <a:chOff x="1536" y="864"/>
              <a:chExt cx="3120" cy="1536"/>
            </a:xfrm>
          </p:grpSpPr>
          <p:sp>
            <p:nvSpPr>
              <p:cNvPr id="48141" name="文本框 292877"/>
              <p:cNvSpPr txBox="1"/>
              <p:nvPr/>
            </p:nvSpPr>
            <p:spPr>
              <a:xfrm>
                <a:off x="3984" y="1104"/>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2" name="文本框 292878"/>
              <p:cNvSpPr txBox="1"/>
              <p:nvPr/>
            </p:nvSpPr>
            <p:spPr>
              <a:xfrm>
                <a:off x="2256" y="1632"/>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3" name="文本框 292879"/>
              <p:cNvSpPr txBox="1"/>
              <p:nvPr/>
            </p:nvSpPr>
            <p:spPr>
              <a:xfrm>
                <a:off x="1824" y="177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4" name="文本框 292880"/>
              <p:cNvSpPr txBox="1"/>
              <p:nvPr/>
            </p:nvSpPr>
            <p:spPr>
              <a:xfrm>
                <a:off x="3504" y="960"/>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5" name="文本框 292881"/>
              <p:cNvSpPr txBox="1"/>
              <p:nvPr/>
            </p:nvSpPr>
            <p:spPr>
              <a:xfrm>
                <a:off x="3024" y="105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6" name="文本框 292882"/>
              <p:cNvSpPr txBox="1"/>
              <p:nvPr/>
            </p:nvSpPr>
            <p:spPr>
              <a:xfrm>
                <a:off x="2592" y="129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48147" name="直接连接符 292883"/>
              <p:cNvSpPr/>
              <p:nvPr/>
            </p:nvSpPr>
            <p:spPr>
              <a:xfrm>
                <a:off x="1536" y="2160"/>
                <a:ext cx="3120" cy="0"/>
              </a:xfrm>
              <a:prstGeom prst="line">
                <a:avLst/>
              </a:prstGeom>
              <a:ln w="9525" cap="flat" cmpd="sng">
                <a:solidFill>
                  <a:schemeClr val="tx1"/>
                </a:solidFill>
                <a:prstDash val="solid"/>
                <a:round/>
                <a:headEnd type="none" w="med" len="med"/>
                <a:tailEnd type="triangle" w="med" len="med"/>
              </a:ln>
            </p:spPr>
          </p:sp>
          <p:sp>
            <p:nvSpPr>
              <p:cNvPr id="48148" name="直接连接符 292884"/>
              <p:cNvSpPr/>
              <p:nvPr/>
            </p:nvSpPr>
            <p:spPr>
              <a:xfrm flipV="1">
                <a:off x="1536" y="864"/>
                <a:ext cx="0" cy="1296"/>
              </a:xfrm>
              <a:prstGeom prst="line">
                <a:avLst/>
              </a:prstGeom>
              <a:ln w="9525" cap="flat" cmpd="sng">
                <a:solidFill>
                  <a:schemeClr val="tx1"/>
                </a:solidFill>
                <a:prstDash val="solid"/>
                <a:round/>
                <a:headEnd type="none" w="med" len="med"/>
                <a:tailEnd type="triangle" w="med" len="med"/>
              </a:ln>
            </p:spPr>
          </p:sp>
          <p:sp>
            <p:nvSpPr>
              <p:cNvPr id="48149" name="直接连接符 292885"/>
              <p:cNvSpPr/>
              <p:nvPr/>
            </p:nvSpPr>
            <p:spPr>
              <a:xfrm>
                <a:off x="3600" y="1104"/>
                <a:ext cx="0" cy="1056"/>
              </a:xfrm>
              <a:prstGeom prst="line">
                <a:avLst/>
              </a:prstGeom>
              <a:ln w="9525" cap="flat" cmpd="sng">
                <a:solidFill>
                  <a:schemeClr val="tx1"/>
                </a:solidFill>
                <a:prstDash val="dash"/>
                <a:round/>
                <a:headEnd type="none" w="med" len="med"/>
                <a:tailEnd type="none" w="med" len="med"/>
              </a:ln>
            </p:spPr>
          </p:sp>
          <p:sp>
            <p:nvSpPr>
              <p:cNvPr id="48150" name="直接连接符 292886"/>
              <p:cNvSpPr/>
              <p:nvPr/>
            </p:nvSpPr>
            <p:spPr>
              <a:xfrm>
                <a:off x="2688" y="1440"/>
                <a:ext cx="0" cy="720"/>
              </a:xfrm>
              <a:prstGeom prst="line">
                <a:avLst/>
              </a:prstGeom>
              <a:ln w="9525" cap="flat" cmpd="sng">
                <a:solidFill>
                  <a:schemeClr val="tx1"/>
                </a:solidFill>
                <a:prstDash val="dash"/>
                <a:round/>
                <a:headEnd type="none" w="med" len="med"/>
                <a:tailEnd type="none" w="med" len="med"/>
              </a:ln>
            </p:spPr>
          </p:sp>
          <p:sp>
            <p:nvSpPr>
              <p:cNvPr id="48151" name="直接连接符 292887"/>
              <p:cNvSpPr/>
              <p:nvPr/>
            </p:nvSpPr>
            <p:spPr>
              <a:xfrm>
                <a:off x="3120" y="1200"/>
                <a:ext cx="0" cy="960"/>
              </a:xfrm>
              <a:prstGeom prst="line">
                <a:avLst/>
              </a:prstGeom>
              <a:ln w="9525" cap="flat" cmpd="sng">
                <a:solidFill>
                  <a:schemeClr val="tx1"/>
                </a:solidFill>
                <a:prstDash val="dash"/>
                <a:round/>
                <a:headEnd type="none" w="med" len="med"/>
                <a:tailEnd type="none" w="med" len="med"/>
              </a:ln>
            </p:spPr>
          </p:sp>
          <p:sp>
            <p:nvSpPr>
              <p:cNvPr id="48152" name="文本框 292888"/>
              <p:cNvSpPr txBox="1"/>
              <p:nvPr/>
            </p:nvSpPr>
            <p:spPr>
              <a:xfrm>
                <a:off x="3024" y="2112"/>
                <a:ext cx="432" cy="288"/>
              </a:xfrm>
              <a:prstGeom prst="rect">
                <a:avLst/>
              </a:prstGeom>
              <a:noFill/>
              <a:ln w="9525">
                <a:noFill/>
              </a:ln>
            </p:spPr>
            <p:txBody>
              <a:bodyPr anchor="t">
                <a:spAutoFit/>
              </a:bodyPr>
              <a:p>
                <a:pPr>
                  <a:spcBef>
                    <a:spcPct val="50000"/>
                  </a:spcBef>
                </a:pPr>
                <a:r>
                  <a:rPr lang="en-US" altLang="zh-CN" sz="2400" err="1">
                    <a:latin typeface="Times New Roman" panose="02020603050405020304" pitchFamily="18" charset="0"/>
                    <a:ea typeface="隶书" panose="02010509060101010101" pitchFamily="49" charset="-122"/>
                  </a:rPr>
                  <a:t>x</a:t>
                </a:r>
                <a:r>
                  <a:rPr lang="en-US" altLang="zh-CN" sz="2400" baseline="-25000" err="1">
                    <a:latin typeface="Times New Roman" panose="02020603050405020304" pitchFamily="18" charset="0"/>
                    <a:ea typeface="隶书" panose="02010509060101010101" pitchFamily="49" charset="-122"/>
                  </a:rPr>
                  <a:t>j</a:t>
                </a:r>
                <a:endParaRPr lang="en-US" altLang="zh-CN" sz="2400">
                  <a:latin typeface="Times New Roman" panose="02020603050405020304" pitchFamily="18" charset="0"/>
                  <a:ea typeface="隶书" panose="02010509060101010101" pitchFamily="49" charset="-122"/>
                </a:endParaRPr>
              </a:p>
            </p:txBody>
          </p:sp>
          <p:sp>
            <p:nvSpPr>
              <p:cNvPr id="48153" name="文本框 292889"/>
              <p:cNvSpPr txBox="1"/>
              <p:nvPr/>
            </p:nvSpPr>
            <p:spPr>
              <a:xfrm>
                <a:off x="2544" y="2112"/>
                <a:ext cx="432"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j-1</a:t>
                </a:r>
                <a:endParaRPr lang="en-US" altLang="zh-CN" sz="2400">
                  <a:latin typeface="Times New Roman" panose="02020603050405020304" pitchFamily="18" charset="0"/>
                  <a:ea typeface="隶书" panose="02010509060101010101" pitchFamily="49" charset="-122"/>
                </a:endParaRPr>
              </a:p>
            </p:txBody>
          </p:sp>
          <p:sp>
            <p:nvSpPr>
              <p:cNvPr id="48154" name="文本框 292890"/>
              <p:cNvSpPr txBox="1"/>
              <p:nvPr/>
            </p:nvSpPr>
            <p:spPr>
              <a:xfrm>
                <a:off x="3456" y="2112"/>
                <a:ext cx="432"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j+1</a:t>
                </a:r>
                <a:endParaRPr lang="en-US" altLang="zh-CN" sz="2400">
                  <a:latin typeface="Times New Roman" panose="02020603050405020304" pitchFamily="18" charset="0"/>
                  <a:ea typeface="隶书" panose="02010509060101010101" pitchFamily="49" charset="-122"/>
                </a:endParaRPr>
              </a:p>
            </p:txBody>
          </p:sp>
          <p:sp>
            <p:nvSpPr>
              <p:cNvPr id="48155" name="直接连接符 292891"/>
              <p:cNvSpPr/>
              <p:nvPr/>
            </p:nvSpPr>
            <p:spPr>
              <a:xfrm>
                <a:off x="1920" y="1920"/>
                <a:ext cx="0" cy="240"/>
              </a:xfrm>
              <a:prstGeom prst="line">
                <a:avLst/>
              </a:prstGeom>
              <a:ln w="9525" cap="flat" cmpd="sng">
                <a:solidFill>
                  <a:schemeClr val="tx1"/>
                </a:solidFill>
                <a:prstDash val="dash"/>
                <a:round/>
                <a:headEnd type="none" w="med" len="med"/>
                <a:tailEnd type="none" w="med" len="med"/>
              </a:ln>
            </p:spPr>
          </p:sp>
          <p:sp>
            <p:nvSpPr>
              <p:cNvPr id="48156" name="直接连接符 292892"/>
              <p:cNvSpPr/>
              <p:nvPr/>
            </p:nvSpPr>
            <p:spPr>
              <a:xfrm>
                <a:off x="4080" y="1248"/>
                <a:ext cx="0" cy="912"/>
              </a:xfrm>
              <a:prstGeom prst="line">
                <a:avLst/>
              </a:prstGeom>
              <a:ln w="9525" cap="flat" cmpd="sng">
                <a:solidFill>
                  <a:schemeClr val="tx1"/>
                </a:solidFill>
                <a:prstDash val="dash"/>
                <a:round/>
                <a:headEnd type="none" w="med" len="med"/>
                <a:tailEnd type="none" w="med" len="med"/>
              </a:ln>
            </p:spPr>
          </p:sp>
          <p:sp>
            <p:nvSpPr>
              <p:cNvPr id="48157" name="文本框 292893"/>
              <p:cNvSpPr txBox="1"/>
              <p:nvPr/>
            </p:nvSpPr>
            <p:spPr>
              <a:xfrm>
                <a:off x="1824" y="2112"/>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0</a:t>
                </a:r>
                <a:endParaRPr lang="en-US" altLang="zh-CN" sz="2400">
                  <a:latin typeface="Times New Roman" panose="02020603050405020304" pitchFamily="18" charset="0"/>
                  <a:ea typeface="隶书" panose="02010509060101010101" pitchFamily="49" charset="-122"/>
                </a:endParaRPr>
              </a:p>
            </p:txBody>
          </p:sp>
          <p:sp>
            <p:nvSpPr>
              <p:cNvPr id="48158" name="文本框 292894"/>
              <p:cNvSpPr txBox="1"/>
              <p:nvPr/>
            </p:nvSpPr>
            <p:spPr>
              <a:xfrm>
                <a:off x="3984" y="2112"/>
                <a:ext cx="384" cy="288"/>
              </a:xfrm>
              <a:prstGeom prst="rect">
                <a:avLst/>
              </a:prstGeom>
              <a:noFill/>
              <a:ln w="9525">
                <a:noFill/>
              </a:ln>
            </p:spPr>
            <p:txBody>
              <a:bodyPr anchor="t">
                <a:spAutoFit/>
              </a:bodyPr>
              <a:p>
                <a:pPr>
                  <a:spcBef>
                    <a:spcPct val="50000"/>
                  </a:spcBef>
                </a:pPr>
                <a:r>
                  <a:rPr lang="en-US" altLang="zh-CN" sz="2400" err="1">
                    <a:latin typeface="Times New Roman" panose="02020603050405020304" pitchFamily="18" charset="0"/>
                    <a:ea typeface="隶书" panose="02010509060101010101" pitchFamily="49" charset="-122"/>
                  </a:rPr>
                  <a:t>x</a:t>
                </a:r>
                <a:r>
                  <a:rPr lang="en-US" altLang="zh-CN" sz="2400" baseline="-25000" err="1">
                    <a:latin typeface="Times New Roman" panose="02020603050405020304" pitchFamily="18" charset="0"/>
                    <a:ea typeface="隶书" panose="02010509060101010101" pitchFamily="49" charset="-122"/>
                  </a:rPr>
                  <a:t>n</a:t>
                </a:r>
                <a:endParaRPr lang="en-US" altLang="zh-CN" sz="2400">
                  <a:latin typeface="Times New Roman" panose="02020603050405020304" pitchFamily="18" charset="0"/>
                  <a:ea typeface="隶书" panose="02010509060101010101" pitchFamily="49" charset="-122"/>
                </a:endParaRPr>
              </a:p>
            </p:txBody>
          </p:sp>
        </p:grpSp>
        <p:sp>
          <p:nvSpPr>
            <p:cNvPr id="48159" name="文本框 292895"/>
            <p:cNvSpPr txBox="1"/>
            <p:nvPr/>
          </p:nvSpPr>
          <p:spPr>
            <a:xfrm>
              <a:off x="4560" y="1872"/>
              <a:ext cx="212" cy="288"/>
            </a:xfrm>
            <a:prstGeom prst="rect">
              <a:avLst/>
            </a:prstGeom>
            <a:noFill/>
            <a:ln w="9525">
              <a:noFill/>
            </a:ln>
          </p:spPr>
          <p:txBody>
            <a:bodyPr wrap="none" anchor="t">
              <a:spAutoFit/>
            </a:bodyPr>
            <a:p>
              <a:r>
                <a:rPr lang="en-US" altLang="zh-CN" sz="2400" b="1">
                  <a:latin typeface="Times New Roman" panose="02020603050405020304" pitchFamily="18" charset="0"/>
                  <a:ea typeface="宋体" pitchFamily="2" charset="-122"/>
                </a:rPr>
                <a:t>x</a:t>
              </a:r>
              <a:endParaRPr lang="en-US" altLang="zh-CN" sz="2400" b="1">
                <a:latin typeface="Times New Roman" panose="02020603050405020304" pitchFamily="18" charset="0"/>
                <a:ea typeface="宋体" pitchFamily="2" charset="-122"/>
              </a:endParaRPr>
            </a:p>
          </p:txBody>
        </p:sp>
        <p:sp>
          <p:nvSpPr>
            <p:cNvPr id="48160" name="文本框 292896"/>
            <p:cNvSpPr txBox="1"/>
            <p:nvPr/>
          </p:nvSpPr>
          <p:spPr>
            <a:xfrm>
              <a:off x="1392" y="1824"/>
              <a:ext cx="212" cy="288"/>
            </a:xfrm>
            <a:prstGeom prst="rect">
              <a:avLst/>
            </a:prstGeom>
            <a:noFill/>
            <a:ln w="9525">
              <a:noFill/>
            </a:ln>
          </p:spPr>
          <p:txBody>
            <a:bodyPr wrap="none" anchor="t">
              <a:spAutoFit/>
            </a:bodyPr>
            <a:p>
              <a:r>
                <a:rPr lang="en-US" altLang="zh-CN" sz="2400" b="1">
                  <a:latin typeface="Times New Roman" panose="02020603050405020304" pitchFamily="18" charset="0"/>
                  <a:ea typeface="宋体" pitchFamily="2" charset="-122"/>
                </a:rPr>
                <a:t>o</a:t>
              </a:r>
              <a:endParaRPr lang="en-US" altLang="zh-CN" sz="2400" b="1">
                <a:latin typeface="Times New Roman" panose="02020603050405020304" pitchFamily="18" charset="0"/>
                <a:ea typeface="宋体" pitchFamily="2" charset="-122"/>
              </a:endParaRPr>
            </a:p>
          </p:txBody>
        </p:sp>
        <p:sp>
          <p:nvSpPr>
            <p:cNvPr id="48161" name="文本框 292897"/>
            <p:cNvSpPr txBox="1"/>
            <p:nvPr/>
          </p:nvSpPr>
          <p:spPr>
            <a:xfrm>
              <a:off x="1344" y="480"/>
              <a:ext cx="212" cy="288"/>
            </a:xfrm>
            <a:prstGeom prst="rect">
              <a:avLst/>
            </a:prstGeom>
            <a:noFill/>
            <a:ln w="9525">
              <a:noFill/>
            </a:ln>
          </p:spPr>
          <p:txBody>
            <a:bodyPr wrap="none" anchor="t">
              <a:spAutoFit/>
            </a:bodyPr>
            <a:p>
              <a:r>
                <a:rPr lang="en-US" altLang="zh-CN" sz="2400" b="1">
                  <a:latin typeface="Times New Roman" panose="02020603050405020304" pitchFamily="18" charset="0"/>
                  <a:ea typeface="宋体" pitchFamily="2" charset="-122"/>
                </a:rPr>
                <a:t>y</a:t>
              </a:r>
              <a:endParaRPr lang="en-US" altLang="zh-CN" sz="2400" b="1">
                <a:latin typeface="Times New Roman" panose="02020603050405020304" pitchFamily="18" charset="0"/>
                <a:ea typeface="宋体" pitchFamily="2"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876"/>
                                        </p:tgtEl>
                                        <p:attrNameLst>
                                          <p:attrName>style.visibility</p:attrName>
                                        </p:attrNameLst>
                                      </p:cBhvr>
                                      <p:to>
                                        <p:strVal val="visible"/>
                                      </p:to>
                                    </p:set>
                                    <p:anim calcmode="lin" valueType="num">
                                      <p:cBhvr>
                                        <p:cTn id="7" dur="500" fill="hold"/>
                                        <p:tgtEl>
                                          <p:spTgt spid="292876"/>
                                        </p:tgtEl>
                                        <p:attrNameLst>
                                          <p:attrName>ppt_x</p:attrName>
                                        </p:attrNameLst>
                                      </p:cBhvr>
                                      <p:tavLst>
                                        <p:tav tm="0">
                                          <p:val>
                                            <p:strVal val="#ppt_x"/>
                                          </p:val>
                                        </p:tav>
                                        <p:tav tm="100000">
                                          <p:val>
                                            <p:strVal val="#ppt_x"/>
                                          </p:val>
                                        </p:tav>
                                      </p:tavLst>
                                    </p:anim>
                                    <p:anim calcmode="lin" valueType="num">
                                      <p:cBhvr>
                                        <p:cTn id="8" dur="500" fill="hold"/>
                                        <p:tgtEl>
                                          <p:spTgt spid="292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928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928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928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928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928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92873"/>
                                        </p:tgtEl>
                                        <p:attrNameLst>
                                          <p:attrName>style.visibility</p:attrName>
                                        </p:attrNameLst>
                                      </p:cBhvr>
                                      <p:to>
                                        <p:strVal val="visible"/>
                                      </p:to>
                                    </p:set>
                                    <p:anim calcmode="lin" valueType="num">
                                      <p:cBhvr>
                                        <p:cTn id="33" dur="500" fill="hold"/>
                                        <p:tgtEl>
                                          <p:spTgt spid="292873"/>
                                        </p:tgtEl>
                                        <p:attrNameLst>
                                          <p:attrName>ppt_x</p:attrName>
                                        </p:attrNameLst>
                                      </p:cBhvr>
                                      <p:tavLst>
                                        <p:tav tm="0">
                                          <p:val>
                                            <p:strVal val="0-#ppt_w/2"/>
                                          </p:val>
                                        </p:tav>
                                        <p:tav tm="100000">
                                          <p:val>
                                            <p:strVal val="#ppt_x"/>
                                          </p:val>
                                        </p:tav>
                                      </p:tavLst>
                                    </p:anim>
                                    <p:anim calcmode="lin" valueType="num">
                                      <p:cBhvr>
                                        <p:cTn id="34" dur="500" fill="hold"/>
                                        <p:tgtEl>
                                          <p:spTgt spid="29287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92874"/>
                                        </p:tgtEl>
                                        <p:attrNameLst>
                                          <p:attrName>style.visibility</p:attrName>
                                        </p:attrNameLst>
                                      </p:cBhvr>
                                      <p:to>
                                        <p:strVal val="visible"/>
                                      </p:to>
                                    </p:set>
                                    <p:anim calcmode="lin" valueType="num">
                                      <p:cBhvr>
                                        <p:cTn id="39" dur="500" fill="hold"/>
                                        <p:tgtEl>
                                          <p:spTgt spid="292874"/>
                                        </p:tgtEl>
                                        <p:attrNameLst>
                                          <p:attrName>ppt_x</p:attrName>
                                        </p:attrNameLst>
                                      </p:cBhvr>
                                      <p:tavLst>
                                        <p:tav tm="0">
                                          <p:val>
                                            <p:strVal val="1+#ppt_w/2"/>
                                          </p:val>
                                        </p:tav>
                                        <p:tav tm="100000">
                                          <p:val>
                                            <p:strVal val="#ppt_x"/>
                                          </p:val>
                                        </p:tav>
                                      </p:tavLst>
                                    </p:anim>
                                    <p:anim calcmode="lin" valueType="num">
                                      <p:cBhvr>
                                        <p:cTn id="40" dur="500" fill="hold"/>
                                        <p:tgtEl>
                                          <p:spTgt spid="29287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92875"/>
                                        </p:tgtEl>
                                        <p:attrNameLst>
                                          <p:attrName>style.visibility</p:attrName>
                                        </p:attrNameLst>
                                      </p:cBhvr>
                                      <p:to>
                                        <p:strVal val="visible"/>
                                      </p:to>
                                    </p:set>
                                    <p:animEffect transition="in" filter="blinds(horizontal)">
                                      <p:cBhvr>
                                        <p:cTn id="45" dur="500"/>
                                        <p:tgtEl>
                                          <p:spTgt spid="29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文本框 293889"/>
          <p:cNvSpPr txBox="1"/>
          <p:nvPr/>
        </p:nvSpPr>
        <p:spPr>
          <a:xfrm>
            <a:off x="838200" y="685800"/>
            <a:ext cx="7467600" cy="519113"/>
          </a:xfrm>
          <a:prstGeom prst="rect">
            <a:avLst/>
          </a:prstGeom>
          <a:noFill/>
          <a:ln w="9525">
            <a:noFill/>
          </a:ln>
        </p:spPr>
        <p:txBody>
          <a:bodyPr anchor="t">
            <a:spAutoFit/>
          </a:bodyPr>
          <a:p>
            <a:pPr algn="just"/>
            <a:r>
              <a:rPr lang="zh-CN" altLang="en-US" sz="2800" b="1" dirty="0">
                <a:latin typeface="Times New Roman" panose="02020603050405020304" pitchFamily="18" charset="0"/>
                <a:ea typeface="隶书" panose="02010509060101010101" pitchFamily="49" charset="-122"/>
              </a:rPr>
              <a:t>比分段线性插值更光滑。</a:t>
            </a:r>
            <a:endParaRPr lang="zh-CN" altLang="en-US" sz="2800" b="1" dirty="0">
              <a:latin typeface="Times New Roman" panose="02020603050405020304" pitchFamily="18" charset="0"/>
              <a:ea typeface="隶书" panose="02010509060101010101" pitchFamily="49" charset="-122"/>
            </a:endParaRPr>
          </a:p>
        </p:txBody>
      </p:sp>
      <p:grpSp>
        <p:nvGrpSpPr>
          <p:cNvPr id="293891" name="组合 293890"/>
          <p:cNvGrpSpPr/>
          <p:nvPr/>
        </p:nvGrpSpPr>
        <p:grpSpPr>
          <a:xfrm>
            <a:off x="2057400" y="1143000"/>
            <a:ext cx="5329238" cy="2132013"/>
            <a:chOff x="1308" y="921"/>
            <a:chExt cx="3357" cy="1343"/>
          </a:xfrm>
        </p:grpSpPr>
        <p:sp>
          <p:nvSpPr>
            <p:cNvPr id="49155" name="文本框 293891"/>
            <p:cNvSpPr txBox="1"/>
            <p:nvPr/>
          </p:nvSpPr>
          <p:spPr>
            <a:xfrm>
              <a:off x="1644" y="1477"/>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56" name="文本框 293892"/>
            <p:cNvSpPr txBox="1"/>
            <p:nvPr/>
          </p:nvSpPr>
          <p:spPr>
            <a:xfrm>
              <a:off x="1980" y="1313"/>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57" name="文本框 293893"/>
            <p:cNvSpPr txBox="1"/>
            <p:nvPr/>
          </p:nvSpPr>
          <p:spPr>
            <a:xfrm>
              <a:off x="2316" y="1189"/>
              <a:ext cx="480"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58" name="文本框 293894"/>
            <p:cNvSpPr txBox="1"/>
            <p:nvPr/>
          </p:nvSpPr>
          <p:spPr>
            <a:xfrm>
              <a:off x="2700" y="1141"/>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59" name="文本框 293895"/>
            <p:cNvSpPr txBox="1"/>
            <p:nvPr/>
          </p:nvSpPr>
          <p:spPr>
            <a:xfrm>
              <a:off x="3036" y="1285"/>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60" name="文本框 293896"/>
            <p:cNvSpPr txBox="1"/>
            <p:nvPr/>
          </p:nvSpPr>
          <p:spPr>
            <a:xfrm>
              <a:off x="3324" y="1505"/>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61" name="文本框 293897"/>
            <p:cNvSpPr txBox="1"/>
            <p:nvPr/>
          </p:nvSpPr>
          <p:spPr>
            <a:xfrm>
              <a:off x="3660" y="1477"/>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62" name="文本框 293898"/>
            <p:cNvSpPr txBox="1"/>
            <p:nvPr/>
          </p:nvSpPr>
          <p:spPr>
            <a:xfrm>
              <a:off x="3852" y="1189"/>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63" name="文本框 293899"/>
            <p:cNvSpPr txBox="1"/>
            <p:nvPr/>
          </p:nvSpPr>
          <p:spPr>
            <a:xfrm>
              <a:off x="1308" y="1697"/>
              <a:ext cx="384" cy="212"/>
            </a:xfrm>
            <a:prstGeom prst="rect">
              <a:avLst/>
            </a:prstGeom>
            <a:noFill/>
            <a:ln w="9525">
              <a:noFill/>
            </a:ln>
          </p:spPr>
          <p:txBody>
            <a:bodyPr anchor="t">
              <a:spAutoFit/>
            </a:bodyPr>
            <a:p>
              <a:pPr>
                <a:spcBef>
                  <a:spcPct val="50000"/>
                </a:spcBef>
              </a:pPr>
              <a:r>
                <a:rPr lang="en-US" altLang="zh-CN" sz="1600">
                  <a:latin typeface="Times New Roman" panose="02020603050405020304" pitchFamily="18" charset="0"/>
                  <a:ea typeface="隶书" panose="02010509060101010101" pitchFamily="49" charset="-122"/>
                  <a:sym typeface="Webdings" panose="05030102010509060703" pitchFamily="18" charset="2"/>
                </a:rPr>
                <a:t></a:t>
              </a:r>
              <a:endParaRPr lang="en-US" altLang="zh-CN" sz="1600">
                <a:latin typeface="Times New Roman" panose="02020603050405020304" pitchFamily="18" charset="0"/>
                <a:ea typeface="隶书" panose="02010509060101010101" pitchFamily="49" charset="-122"/>
              </a:endParaRPr>
            </a:p>
          </p:txBody>
        </p:sp>
        <p:sp>
          <p:nvSpPr>
            <p:cNvPr id="49164" name="直接连接符 293900"/>
            <p:cNvSpPr/>
            <p:nvPr/>
          </p:nvSpPr>
          <p:spPr>
            <a:xfrm>
              <a:off x="1308" y="2011"/>
              <a:ext cx="2928" cy="0"/>
            </a:xfrm>
            <a:prstGeom prst="line">
              <a:avLst/>
            </a:prstGeom>
            <a:ln w="9525" cap="flat" cmpd="sng">
              <a:solidFill>
                <a:schemeClr val="tx1"/>
              </a:solidFill>
              <a:prstDash val="solid"/>
              <a:round/>
              <a:headEnd type="none" w="med" len="med"/>
              <a:tailEnd type="triangle" w="med" len="med"/>
            </a:ln>
          </p:spPr>
        </p:sp>
        <p:sp>
          <p:nvSpPr>
            <p:cNvPr id="49165" name="直接连接符 293901"/>
            <p:cNvSpPr/>
            <p:nvPr/>
          </p:nvSpPr>
          <p:spPr>
            <a:xfrm flipV="1">
              <a:off x="1308" y="1003"/>
              <a:ext cx="0" cy="1008"/>
            </a:xfrm>
            <a:prstGeom prst="line">
              <a:avLst/>
            </a:prstGeom>
            <a:ln w="9525" cap="flat" cmpd="sng">
              <a:solidFill>
                <a:schemeClr val="tx1"/>
              </a:solidFill>
              <a:prstDash val="solid"/>
              <a:round/>
              <a:headEnd type="none" w="med" len="med"/>
              <a:tailEnd type="triangle" w="med" len="med"/>
            </a:ln>
          </p:spPr>
        </p:sp>
        <p:sp>
          <p:nvSpPr>
            <p:cNvPr id="49166" name="文本框 293902"/>
            <p:cNvSpPr txBox="1"/>
            <p:nvPr/>
          </p:nvSpPr>
          <p:spPr>
            <a:xfrm>
              <a:off x="4329" y="1865"/>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x</a:t>
              </a:r>
              <a:endParaRPr lang="en-US" altLang="zh-CN" sz="2400">
                <a:latin typeface="Times New Roman" panose="02020603050405020304" pitchFamily="18" charset="0"/>
                <a:ea typeface="隶书" panose="02010509060101010101" pitchFamily="49" charset="-122"/>
              </a:endParaRPr>
            </a:p>
          </p:txBody>
        </p:sp>
        <p:sp>
          <p:nvSpPr>
            <p:cNvPr id="49167" name="文本框 293903"/>
            <p:cNvSpPr txBox="1"/>
            <p:nvPr/>
          </p:nvSpPr>
          <p:spPr>
            <a:xfrm>
              <a:off x="1452" y="921"/>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y</a:t>
              </a:r>
              <a:endParaRPr lang="en-US" altLang="zh-CN" sz="2400">
                <a:latin typeface="Times New Roman" panose="02020603050405020304" pitchFamily="18" charset="0"/>
                <a:ea typeface="隶书" panose="02010509060101010101" pitchFamily="49" charset="-122"/>
              </a:endParaRPr>
            </a:p>
          </p:txBody>
        </p:sp>
        <p:sp>
          <p:nvSpPr>
            <p:cNvPr id="49168" name="任意多边形 293904"/>
            <p:cNvSpPr/>
            <p:nvPr/>
          </p:nvSpPr>
          <p:spPr>
            <a:xfrm>
              <a:off x="1448" y="1217"/>
              <a:ext cx="2544" cy="592"/>
            </a:xfrm>
            <a:custGeom>
              <a:avLst/>
              <a:gdLst/>
              <a:ahLst/>
              <a:cxnLst/>
              <a:pathLst>
                <a:path w="2544" h="592">
                  <a:moveTo>
                    <a:pt x="0" y="592"/>
                  </a:moveTo>
                  <a:cubicBezTo>
                    <a:pt x="108" y="508"/>
                    <a:pt x="216" y="424"/>
                    <a:pt x="336" y="352"/>
                  </a:cubicBezTo>
                  <a:cubicBezTo>
                    <a:pt x="456" y="280"/>
                    <a:pt x="608" y="208"/>
                    <a:pt x="720" y="160"/>
                  </a:cubicBezTo>
                  <a:cubicBezTo>
                    <a:pt x="832" y="112"/>
                    <a:pt x="896" y="88"/>
                    <a:pt x="1008" y="64"/>
                  </a:cubicBezTo>
                  <a:cubicBezTo>
                    <a:pt x="1120" y="40"/>
                    <a:pt x="1272" y="0"/>
                    <a:pt x="1392" y="16"/>
                  </a:cubicBezTo>
                  <a:cubicBezTo>
                    <a:pt x="1512" y="32"/>
                    <a:pt x="1624" y="96"/>
                    <a:pt x="1728" y="160"/>
                  </a:cubicBezTo>
                  <a:cubicBezTo>
                    <a:pt x="1832" y="224"/>
                    <a:pt x="1912" y="368"/>
                    <a:pt x="2016" y="400"/>
                  </a:cubicBezTo>
                  <a:cubicBezTo>
                    <a:pt x="2120" y="432"/>
                    <a:pt x="2264" y="408"/>
                    <a:pt x="2352" y="352"/>
                  </a:cubicBezTo>
                  <a:cubicBezTo>
                    <a:pt x="2440" y="296"/>
                    <a:pt x="2512" y="112"/>
                    <a:pt x="2544" y="6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9169" name="直接连接符 293905"/>
            <p:cNvSpPr/>
            <p:nvPr/>
          </p:nvSpPr>
          <p:spPr>
            <a:xfrm>
              <a:off x="1450" y="1823"/>
              <a:ext cx="0" cy="234"/>
            </a:xfrm>
            <a:prstGeom prst="line">
              <a:avLst/>
            </a:prstGeom>
            <a:ln w="9525" cap="rnd" cmpd="sng">
              <a:solidFill>
                <a:schemeClr val="tx1"/>
              </a:solidFill>
              <a:prstDash val="sysDot"/>
              <a:round/>
              <a:headEnd type="none" w="med" len="med"/>
              <a:tailEnd type="none" w="med" len="med"/>
            </a:ln>
          </p:spPr>
        </p:sp>
        <p:sp>
          <p:nvSpPr>
            <p:cNvPr id="49170" name="直接连接符 293906"/>
            <p:cNvSpPr/>
            <p:nvPr/>
          </p:nvSpPr>
          <p:spPr>
            <a:xfrm>
              <a:off x="1763" y="1624"/>
              <a:ext cx="0" cy="367"/>
            </a:xfrm>
            <a:prstGeom prst="line">
              <a:avLst/>
            </a:prstGeom>
            <a:ln w="9525" cap="rnd" cmpd="sng">
              <a:solidFill>
                <a:schemeClr val="tx1"/>
              </a:solidFill>
              <a:prstDash val="sysDot"/>
              <a:round/>
              <a:headEnd type="none" w="med" len="med"/>
              <a:tailEnd type="none" w="med" len="med"/>
            </a:ln>
          </p:spPr>
        </p:sp>
        <p:sp>
          <p:nvSpPr>
            <p:cNvPr id="49171" name="直接连接符 293907"/>
            <p:cNvSpPr/>
            <p:nvPr/>
          </p:nvSpPr>
          <p:spPr>
            <a:xfrm>
              <a:off x="2106" y="1502"/>
              <a:ext cx="0" cy="500"/>
            </a:xfrm>
            <a:prstGeom prst="line">
              <a:avLst/>
            </a:prstGeom>
            <a:ln w="9525" cap="rnd" cmpd="sng">
              <a:solidFill>
                <a:schemeClr val="tx1"/>
              </a:solidFill>
              <a:prstDash val="sysDot"/>
              <a:round/>
              <a:headEnd type="none" w="med" len="med"/>
              <a:tailEnd type="none" w="med" len="med"/>
            </a:ln>
          </p:spPr>
        </p:sp>
        <p:sp>
          <p:nvSpPr>
            <p:cNvPr id="49172" name="文本框 293908"/>
            <p:cNvSpPr txBox="1"/>
            <p:nvPr/>
          </p:nvSpPr>
          <p:spPr>
            <a:xfrm>
              <a:off x="2332" y="1964"/>
              <a:ext cx="88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r>
                <a:rPr lang="en-US" altLang="zh-CN" sz="2400" b="1" baseline="-25000">
                  <a:latin typeface="Times New Roman" panose="02020603050405020304" pitchFamily="18" charset="0"/>
                  <a:ea typeface="隶书" panose="02010509060101010101" pitchFamily="49" charset="-122"/>
                </a:rPr>
                <a:t>i-1</a:t>
              </a:r>
              <a:r>
                <a:rPr lang="en-US" altLang="zh-CN" sz="2400" b="1">
                  <a:latin typeface="Times New Roman" panose="02020603050405020304" pitchFamily="18" charset="0"/>
                  <a:ea typeface="隶书" panose="02010509060101010101" pitchFamily="49" charset="-122"/>
                </a:rPr>
                <a:t>    x</a:t>
              </a:r>
              <a:r>
                <a:rPr lang="en-US" altLang="zh-CN" sz="2400" b="1" baseline="-25000">
                  <a:latin typeface="Times New Roman" panose="02020603050405020304" pitchFamily="18" charset="0"/>
                  <a:ea typeface="隶书" panose="02010509060101010101" pitchFamily="49" charset="-122"/>
                </a:rPr>
                <a:t>i</a:t>
              </a:r>
              <a:endParaRPr lang="en-US" altLang="zh-CN" sz="2400" b="1">
                <a:latin typeface="Times New Roman" panose="02020603050405020304" pitchFamily="18" charset="0"/>
                <a:ea typeface="隶书" panose="02010509060101010101" pitchFamily="49" charset="-122"/>
              </a:endParaRPr>
            </a:p>
          </p:txBody>
        </p:sp>
        <p:sp>
          <p:nvSpPr>
            <p:cNvPr id="49173" name="文本框 293909"/>
            <p:cNvSpPr txBox="1"/>
            <p:nvPr/>
          </p:nvSpPr>
          <p:spPr>
            <a:xfrm>
              <a:off x="1350" y="1963"/>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a:t>
              </a:r>
              <a:endParaRPr lang="en-US" altLang="zh-CN" sz="2400">
                <a:latin typeface="Times New Roman" panose="02020603050405020304" pitchFamily="18" charset="0"/>
                <a:ea typeface="隶书" panose="02010509060101010101" pitchFamily="49" charset="-122"/>
              </a:endParaRPr>
            </a:p>
          </p:txBody>
        </p:sp>
        <p:sp>
          <p:nvSpPr>
            <p:cNvPr id="49174" name="文本框 293910"/>
            <p:cNvSpPr txBox="1"/>
            <p:nvPr/>
          </p:nvSpPr>
          <p:spPr>
            <a:xfrm>
              <a:off x="3898" y="1976"/>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b</a:t>
              </a:r>
              <a:endParaRPr lang="en-US" altLang="zh-CN" sz="2400">
                <a:latin typeface="Times New Roman" panose="02020603050405020304" pitchFamily="18" charset="0"/>
                <a:ea typeface="隶书" panose="02010509060101010101" pitchFamily="49" charset="-122"/>
              </a:endParaRPr>
            </a:p>
          </p:txBody>
        </p:sp>
        <p:sp>
          <p:nvSpPr>
            <p:cNvPr id="49175" name="直接连接符 293911"/>
            <p:cNvSpPr/>
            <p:nvPr/>
          </p:nvSpPr>
          <p:spPr>
            <a:xfrm>
              <a:off x="2822" y="1258"/>
              <a:ext cx="0" cy="733"/>
            </a:xfrm>
            <a:prstGeom prst="line">
              <a:avLst/>
            </a:prstGeom>
            <a:ln w="12700" cap="rnd" cmpd="sng">
              <a:solidFill>
                <a:schemeClr val="tx1"/>
              </a:solidFill>
              <a:prstDash val="sysDot"/>
              <a:round/>
              <a:headEnd type="none" w="sm" len="sm"/>
              <a:tailEnd type="none" w="sm" len="sm"/>
            </a:ln>
          </p:spPr>
        </p:sp>
        <p:sp>
          <p:nvSpPr>
            <p:cNvPr id="49176" name="直接连接符 293912"/>
            <p:cNvSpPr/>
            <p:nvPr/>
          </p:nvSpPr>
          <p:spPr>
            <a:xfrm>
              <a:off x="3156" y="1413"/>
              <a:ext cx="0" cy="600"/>
            </a:xfrm>
            <a:prstGeom prst="line">
              <a:avLst/>
            </a:prstGeom>
            <a:ln w="12700" cap="rnd" cmpd="sng">
              <a:solidFill>
                <a:schemeClr val="tx1"/>
              </a:solidFill>
              <a:prstDash val="sysDot"/>
              <a:round/>
              <a:headEnd type="none" w="sm" len="sm"/>
              <a:tailEnd type="none" w="sm" len="sm"/>
            </a:ln>
          </p:spPr>
        </p:sp>
        <p:sp>
          <p:nvSpPr>
            <p:cNvPr id="49177" name="直接连接符 293913"/>
            <p:cNvSpPr/>
            <p:nvPr/>
          </p:nvSpPr>
          <p:spPr>
            <a:xfrm>
              <a:off x="3434" y="1624"/>
              <a:ext cx="0" cy="378"/>
            </a:xfrm>
            <a:prstGeom prst="line">
              <a:avLst/>
            </a:prstGeom>
            <a:ln w="12700" cap="rnd" cmpd="sng">
              <a:solidFill>
                <a:schemeClr val="tx1"/>
              </a:solidFill>
              <a:prstDash val="sysDot"/>
              <a:round/>
              <a:headEnd type="none" w="sm" len="sm"/>
              <a:tailEnd type="none" w="sm" len="sm"/>
            </a:ln>
          </p:spPr>
        </p:sp>
        <p:sp>
          <p:nvSpPr>
            <p:cNvPr id="49178" name="直接连接符 293914"/>
            <p:cNvSpPr/>
            <p:nvPr/>
          </p:nvSpPr>
          <p:spPr>
            <a:xfrm>
              <a:off x="3789" y="1591"/>
              <a:ext cx="0" cy="411"/>
            </a:xfrm>
            <a:prstGeom prst="line">
              <a:avLst/>
            </a:prstGeom>
            <a:ln w="12700" cap="rnd" cmpd="sng">
              <a:solidFill>
                <a:schemeClr val="tx1"/>
              </a:solidFill>
              <a:prstDash val="sysDot"/>
              <a:round/>
              <a:headEnd type="none" w="sm" len="sm"/>
              <a:tailEnd type="none" w="sm" len="sm"/>
            </a:ln>
          </p:spPr>
        </p:sp>
        <p:sp>
          <p:nvSpPr>
            <p:cNvPr id="49179" name="直接连接符 293915"/>
            <p:cNvSpPr/>
            <p:nvPr/>
          </p:nvSpPr>
          <p:spPr>
            <a:xfrm>
              <a:off x="3978" y="1313"/>
              <a:ext cx="0" cy="711"/>
            </a:xfrm>
            <a:prstGeom prst="line">
              <a:avLst/>
            </a:prstGeom>
            <a:ln w="12700" cap="rnd" cmpd="sng">
              <a:solidFill>
                <a:schemeClr val="tx1"/>
              </a:solidFill>
              <a:prstDash val="sysDot"/>
              <a:round/>
              <a:headEnd type="none" w="sm" len="sm"/>
              <a:tailEnd type="none" w="sm" len="sm"/>
            </a:ln>
          </p:spPr>
        </p:sp>
        <p:sp>
          <p:nvSpPr>
            <p:cNvPr id="49180" name="直接连接符 293916"/>
            <p:cNvSpPr/>
            <p:nvPr/>
          </p:nvSpPr>
          <p:spPr>
            <a:xfrm>
              <a:off x="2445" y="1325"/>
              <a:ext cx="0" cy="689"/>
            </a:xfrm>
            <a:prstGeom prst="line">
              <a:avLst/>
            </a:prstGeom>
            <a:ln w="12700" cap="rnd" cmpd="sng">
              <a:solidFill>
                <a:schemeClr val="tx1"/>
              </a:solidFill>
              <a:prstDash val="sysDot"/>
              <a:round/>
              <a:headEnd type="none" w="sm" len="sm"/>
              <a:tailEnd type="none" w="sm" len="sm"/>
            </a:ln>
          </p:spPr>
        </p:sp>
      </p:grpSp>
      <p:sp>
        <p:nvSpPr>
          <p:cNvPr id="293918" name="文本框 293917"/>
          <p:cNvSpPr txBox="1"/>
          <p:nvPr/>
        </p:nvSpPr>
        <p:spPr>
          <a:xfrm>
            <a:off x="685800" y="3429000"/>
            <a:ext cx="7924800" cy="2654300"/>
          </a:xfrm>
          <a:prstGeom prst="rect">
            <a:avLst/>
          </a:prstGeom>
          <a:noFill/>
          <a:ln w="9525">
            <a:noFill/>
          </a:ln>
        </p:spPr>
        <p:txBody>
          <a:bodyPr anchor="t">
            <a:spAutoFit/>
          </a:bodyPr>
          <a:p>
            <a:pPr algn="just"/>
            <a:r>
              <a:rPr lang="en-US" altLang="zh-CN" sz="2800" dirty="0">
                <a:latin typeface="Times New Roman" panose="02020603050405020304" pitchFamily="18" charset="0"/>
                <a:ea typeface="隶书" panose="02010509060101010101" pitchFamily="49" charset="-122"/>
              </a:rPr>
              <a:t>      </a:t>
            </a:r>
            <a:r>
              <a:rPr lang="zh-CN" altLang="en-US" sz="2800" dirty="0">
                <a:latin typeface="Times New Roman" panose="02020603050405020304" pitchFamily="18" charset="0"/>
                <a:ea typeface="隶书" panose="02010509060101010101" pitchFamily="49" charset="-122"/>
              </a:rPr>
              <a:t>在数学上，光滑程度的定量描述是：函数</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曲线</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的</a:t>
            </a:r>
            <a:r>
              <a:rPr lang="en-US" altLang="zh-CN" sz="2800" i="1">
                <a:latin typeface="Times New Roman" panose="02020603050405020304" pitchFamily="18" charset="0"/>
                <a:ea typeface="隶书" panose="02010509060101010101" pitchFamily="49" charset="-122"/>
              </a:rPr>
              <a:t>k</a:t>
            </a:r>
            <a:r>
              <a:rPr lang="zh-CN" altLang="en-US" sz="2800" dirty="0">
                <a:latin typeface="Times New Roman" panose="02020603050405020304" pitchFamily="18" charset="0"/>
                <a:ea typeface="隶书" panose="02010509060101010101" pitchFamily="49" charset="-122"/>
              </a:rPr>
              <a:t>阶导数存在且连续，则称</a:t>
            </a:r>
            <a:r>
              <a:rPr lang="zh-CN" altLang="en-US" sz="2800" dirty="0">
                <a:solidFill>
                  <a:srgbClr val="5F03B3"/>
                </a:solidFill>
                <a:latin typeface="Times New Roman" panose="02020603050405020304" pitchFamily="18" charset="0"/>
                <a:ea typeface="隶书" panose="02010509060101010101" pitchFamily="49" charset="-122"/>
              </a:rPr>
              <a:t>该曲线具有</a:t>
            </a:r>
            <a:r>
              <a:rPr lang="en-US" altLang="zh-CN" sz="2800" i="1">
                <a:solidFill>
                  <a:srgbClr val="5F03B3"/>
                </a:solidFill>
                <a:latin typeface="Times New Roman" panose="02020603050405020304" pitchFamily="18" charset="0"/>
                <a:ea typeface="隶书" panose="02010509060101010101" pitchFamily="49" charset="-122"/>
              </a:rPr>
              <a:t>k</a:t>
            </a:r>
            <a:r>
              <a:rPr lang="zh-CN" altLang="en-US" sz="2800" dirty="0">
                <a:solidFill>
                  <a:srgbClr val="5F03B3"/>
                </a:solidFill>
                <a:latin typeface="Times New Roman" panose="02020603050405020304" pitchFamily="18" charset="0"/>
                <a:ea typeface="隶书" panose="02010509060101010101" pitchFamily="49" charset="-122"/>
              </a:rPr>
              <a:t>阶光滑性</a:t>
            </a:r>
            <a:r>
              <a:rPr lang="zh-CN" altLang="en-US"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a:p>
            <a:pPr algn="just"/>
            <a:r>
              <a:rPr lang="zh-CN" altLang="en-US" sz="2800" dirty="0">
                <a:latin typeface="Times New Roman" panose="02020603050405020304" pitchFamily="18" charset="0"/>
                <a:ea typeface="隶书" panose="02010509060101010101" pitchFamily="49" charset="-122"/>
              </a:rPr>
              <a:t>      光滑性的阶次越高，则越光滑。是否存在较低次的分段多项式达到较高阶光滑性的方法？三次样条插值就是一个很好的例子。</a:t>
            </a:r>
            <a:endParaRPr lang="zh-CN" altLang="en-US" sz="2800" dirty="0">
              <a:latin typeface="Times New Roman" panose="02020603050405020304" pitchFamily="18" charset="0"/>
              <a:ea typeface="隶书" panose="02010509060101010101" pitchFamily="49" charset="-122"/>
            </a:endParaRPr>
          </a:p>
        </p:txBody>
      </p:sp>
      <p:sp>
        <p:nvSpPr>
          <p:cNvPr id="49182" name="文本框 293918"/>
          <p:cNvSpPr txBox="1"/>
          <p:nvPr/>
        </p:nvSpPr>
        <p:spPr>
          <a:xfrm>
            <a:off x="2879725" y="120650"/>
            <a:ext cx="2317750" cy="519113"/>
          </a:xfrm>
          <a:prstGeom prst="rect">
            <a:avLst/>
          </a:prstGeom>
          <a:solidFill>
            <a:srgbClr val="EFDDEA"/>
          </a:solidFill>
          <a:ln w="12700">
            <a:noFill/>
          </a:ln>
        </p:spPr>
        <p:txBody>
          <a:bodyPr wrap="none" anchor="t">
            <a:spAutoFit/>
          </a:bodyPr>
          <a:p>
            <a:r>
              <a:rPr lang="zh-CN" altLang="en-US" sz="2800" b="1" i="1" dirty="0">
                <a:latin typeface="宋体" pitchFamily="2" charset="-122"/>
                <a:ea typeface="宋体" pitchFamily="2" charset="-122"/>
              </a:rPr>
              <a:t>三次样条插值</a:t>
            </a:r>
            <a:endParaRPr lang="zh-CN" altLang="en-US" sz="2400" b="1">
              <a:latin typeface="宋体" pitchFamily="2" charset="-122"/>
              <a:ea typeface="宋体"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dissolve">
                                      <p:cBhvr>
                                        <p:cTn id="7" dur="500"/>
                                        <p:tgtEl>
                                          <p:spTgt spid="2938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box(out)">
                                      <p:cBhvr>
                                        <p:cTn id="12" dur="500"/>
                                        <p:tgtEl>
                                          <p:spTgt spid="29389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3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p:bldP spid="2939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7" name="对象 294913"/>
          <p:cNvGraphicFramePr/>
          <p:nvPr/>
        </p:nvGraphicFramePr>
        <p:xfrm>
          <a:off x="304800" y="304800"/>
          <a:ext cx="762000" cy="1447800"/>
        </p:xfrm>
        <a:graphic>
          <a:graphicData uri="http://schemas.openxmlformats.org/presentationml/2006/ole">
            <mc:AlternateContent xmlns:mc="http://schemas.openxmlformats.org/markup-compatibility/2006">
              <mc:Choice xmlns:v="urn:schemas-microsoft-com:vml" Requires="v">
                <p:oleObj spid="_x0000_s3081" name="" r:id="rId1" imgW="3717925" imgH="3352800" progId="MS_ClipArt_Gallery.2">
                  <p:embed/>
                </p:oleObj>
              </mc:Choice>
              <mc:Fallback>
                <p:oleObj name="" r:id="rId1" imgW="3717925" imgH="3352800" progId="MS_ClipArt_Gallery.2">
                  <p:embed/>
                  <p:pic>
                    <p:nvPicPr>
                      <p:cNvPr id="0" name="图片 3080"/>
                      <p:cNvPicPr/>
                      <p:nvPr/>
                    </p:nvPicPr>
                    <p:blipFill>
                      <a:blip r:embed="rId2"/>
                      <a:stretch>
                        <a:fillRect/>
                      </a:stretch>
                    </p:blipFill>
                    <p:spPr>
                      <a:xfrm>
                        <a:off x="304800" y="304800"/>
                        <a:ext cx="762000" cy="1447800"/>
                      </a:xfrm>
                      <a:prstGeom prst="rect">
                        <a:avLst/>
                      </a:prstGeom>
                      <a:noFill/>
                      <a:ln w="38100">
                        <a:noFill/>
                        <a:miter/>
                      </a:ln>
                    </p:spPr>
                  </p:pic>
                </p:oleObj>
              </mc:Fallback>
            </mc:AlternateContent>
          </a:graphicData>
        </a:graphic>
      </p:graphicFrame>
      <p:sp>
        <p:nvSpPr>
          <p:cNvPr id="50178" name="文本框 294914"/>
          <p:cNvSpPr txBox="1"/>
          <p:nvPr/>
        </p:nvSpPr>
        <p:spPr>
          <a:xfrm>
            <a:off x="3581400" y="381000"/>
            <a:ext cx="2895600" cy="519113"/>
          </a:xfrm>
          <a:prstGeom prst="rect">
            <a:avLst/>
          </a:prstGeom>
          <a:solidFill>
            <a:srgbClr val="FFFFCC"/>
          </a:solidFill>
          <a:ln w="9525">
            <a:noFill/>
          </a:ln>
        </p:spPr>
        <p:txBody>
          <a:bodyPr anchor="t">
            <a:spAutoFit/>
          </a:bodyPr>
          <a:p>
            <a:pPr>
              <a:spcBef>
                <a:spcPct val="50000"/>
              </a:spcBef>
            </a:pPr>
            <a:r>
              <a:rPr lang="en-US" altLang="zh-CN" sz="2400" b="1" dirty="0">
                <a:latin typeface="宋体" pitchFamily="2" charset="-122"/>
                <a:ea typeface="宋体" pitchFamily="2" charset="-122"/>
              </a:rPr>
              <a:t> </a:t>
            </a:r>
            <a:r>
              <a:rPr lang="zh-CN" altLang="en-US" sz="2800" i="1" dirty="0">
                <a:latin typeface="宋体" pitchFamily="2" charset="-122"/>
                <a:ea typeface="宋体" pitchFamily="2" charset="-122"/>
              </a:rPr>
              <a:t>三次样条插值</a:t>
            </a:r>
            <a:endParaRPr lang="zh-CN" altLang="en-US" sz="2400">
              <a:latin typeface="Times New Roman" panose="02020603050405020304" pitchFamily="18" charset="0"/>
              <a:ea typeface="隶书" panose="02010509060101010101" pitchFamily="49" charset="-122"/>
            </a:endParaRPr>
          </a:p>
        </p:txBody>
      </p:sp>
      <p:graphicFrame>
        <p:nvGraphicFramePr>
          <p:cNvPr id="294916" name="对象 294915"/>
          <p:cNvGraphicFramePr/>
          <p:nvPr/>
        </p:nvGraphicFramePr>
        <p:xfrm>
          <a:off x="1862138" y="990600"/>
          <a:ext cx="5724525" cy="609600"/>
        </p:xfrm>
        <a:graphic>
          <a:graphicData uri="http://schemas.openxmlformats.org/presentationml/2006/ole">
            <mc:AlternateContent xmlns:mc="http://schemas.openxmlformats.org/markup-compatibility/2006">
              <mc:Choice xmlns:v="urn:schemas-microsoft-com:vml" Requires="v">
                <p:oleObj spid="_x0000_s3082" name="" r:id="rId3" imgW="2209800" imgH="228600" progId="Equation.3">
                  <p:embed/>
                </p:oleObj>
              </mc:Choice>
              <mc:Fallback>
                <p:oleObj name="" r:id="rId3" imgW="2209800" imgH="228600" progId="Equation.3">
                  <p:embed/>
                  <p:pic>
                    <p:nvPicPr>
                      <p:cNvPr id="0" name="图片 3081"/>
                      <p:cNvPicPr/>
                      <p:nvPr/>
                    </p:nvPicPr>
                    <p:blipFill>
                      <a:blip r:embed="rId4"/>
                      <a:stretch>
                        <a:fillRect/>
                      </a:stretch>
                    </p:blipFill>
                    <p:spPr>
                      <a:xfrm>
                        <a:off x="1862138" y="990600"/>
                        <a:ext cx="5724525" cy="609600"/>
                      </a:xfrm>
                      <a:prstGeom prst="rect">
                        <a:avLst/>
                      </a:prstGeom>
                      <a:noFill/>
                      <a:ln w="38100">
                        <a:noFill/>
                        <a:miter/>
                      </a:ln>
                    </p:spPr>
                  </p:pic>
                </p:oleObj>
              </mc:Fallback>
            </mc:AlternateContent>
          </a:graphicData>
        </a:graphic>
      </p:graphicFrame>
      <p:graphicFrame>
        <p:nvGraphicFramePr>
          <p:cNvPr id="294917" name="对象 294916"/>
          <p:cNvGraphicFramePr/>
          <p:nvPr/>
        </p:nvGraphicFramePr>
        <p:xfrm>
          <a:off x="1027113" y="1763713"/>
          <a:ext cx="7242175" cy="1576387"/>
        </p:xfrm>
        <a:graphic>
          <a:graphicData uri="http://schemas.openxmlformats.org/presentationml/2006/ole">
            <mc:AlternateContent xmlns:mc="http://schemas.openxmlformats.org/markup-compatibility/2006">
              <mc:Choice xmlns:v="urn:schemas-microsoft-com:vml" Requires="v">
                <p:oleObj spid="_x0000_s3083" name="" r:id="rId5" imgW="2538730" imgH="711200" progId="Equation.3">
                  <p:embed/>
                </p:oleObj>
              </mc:Choice>
              <mc:Fallback>
                <p:oleObj name="" r:id="rId5" imgW="2538730" imgH="711200" progId="Equation.3">
                  <p:embed/>
                  <p:pic>
                    <p:nvPicPr>
                      <p:cNvPr id="0" name="图片 3082"/>
                      <p:cNvPicPr/>
                      <p:nvPr/>
                    </p:nvPicPr>
                    <p:blipFill>
                      <a:blip r:embed="rId6"/>
                      <a:stretch>
                        <a:fillRect/>
                      </a:stretch>
                    </p:blipFill>
                    <p:spPr>
                      <a:xfrm>
                        <a:off x="1027113" y="1763713"/>
                        <a:ext cx="7242175" cy="1576387"/>
                      </a:xfrm>
                      <a:prstGeom prst="rect">
                        <a:avLst/>
                      </a:prstGeom>
                      <a:noFill/>
                      <a:ln w="38100">
                        <a:noFill/>
                        <a:miter/>
                      </a:ln>
                    </p:spPr>
                  </p:pic>
                </p:oleObj>
              </mc:Fallback>
            </mc:AlternateContent>
          </a:graphicData>
        </a:graphic>
      </p:graphicFrame>
      <p:graphicFrame>
        <p:nvGraphicFramePr>
          <p:cNvPr id="294918" name="对象 294917"/>
          <p:cNvGraphicFramePr/>
          <p:nvPr/>
        </p:nvGraphicFramePr>
        <p:xfrm>
          <a:off x="0" y="3429000"/>
          <a:ext cx="9144000" cy="581025"/>
        </p:xfrm>
        <a:graphic>
          <a:graphicData uri="http://schemas.openxmlformats.org/presentationml/2006/ole">
            <mc:AlternateContent xmlns:mc="http://schemas.openxmlformats.org/markup-compatibility/2006">
              <mc:Choice xmlns:v="urn:schemas-microsoft-com:vml" Requires="v">
                <p:oleObj spid="_x0000_s3084" name="" r:id="rId7" imgW="3975100" imgH="228600" progId="Equation.3">
                  <p:embed/>
                </p:oleObj>
              </mc:Choice>
              <mc:Fallback>
                <p:oleObj name="" r:id="rId7" imgW="3975100" imgH="228600" progId="Equation.3">
                  <p:embed/>
                  <p:pic>
                    <p:nvPicPr>
                      <p:cNvPr id="0" name="图片 3083"/>
                      <p:cNvPicPr/>
                      <p:nvPr/>
                    </p:nvPicPr>
                    <p:blipFill>
                      <a:blip r:embed="rId8"/>
                      <a:stretch>
                        <a:fillRect/>
                      </a:stretch>
                    </p:blipFill>
                    <p:spPr>
                      <a:xfrm>
                        <a:off x="0" y="3429000"/>
                        <a:ext cx="9144000" cy="581025"/>
                      </a:xfrm>
                      <a:prstGeom prst="rect">
                        <a:avLst/>
                      </a:prstGeom>
                      <a:noFill/>
                      <a:ln w="38100">
                        <a:noFill/>
                        <a:miter/>
                      </a:ln>
                    </p:spPr>
                  </p:pic>
                </p:oleObj>
              </mc:Fallback>
            </mc:AlternateContent>
          </a:graphicData>
        </a:graphic>
      </p:graphicFrame>
      <p:graphicFrame>
        <p:nvGraphicFramePr>
          <p:cNvPr id="294919" name="对象 294918"/>
          <p:cNvGraphicFramePr/>
          <p:nvPr/>
        </p:nvGraphicFramePr>
        <p:xfrm>
          <a:off x="1066800" y="4114800"/>
          <a:ext cx="7086600" cy="533400"/>
        </p:xfrm>
        <a:graphic>
          <a:graphicData uri="http://schemas.openxmlformats.org/presentationml/2006/ole">
            <mc:AlternateContent xmlns:mc="http://schemas.openxmlformats.org/markup-compatibility/2006">
              <mc:Choice xmlns:v="urn:schemas-microsoft-com:vml" Requires="v">
                <p:oleObj spid="_x0000_s3085" name="" r:id="rId9" imgW="2451100" imgH="228600" progId="Equation.3">
                  <p:embed/>
                </p:oleObj>
              </mc:Choice>
              <mc:Fallback>
                <p:oleObj name="" r:id="rId9" imgW="2451100" imgH="228600" progId="Equation.3">
                  <p:embed/>
                  <p:pic>
                    <p:nvPicPr>
                      <p:cNvPr id="0" name="图片 3084"/>
                      <p:cNvPicPr/>
                      <p:nvPr/>
                    </p:nvPicPr>
                    <p:blipFill>
                      <a:blip r:embed="rId10"/>
                      <a:stretch>
                        <a:fillRect/>
                      </a:stretch>
                    </p:blipFill>
                    <p:spPr>
                      <a:xfrm>
                        <a:off x="1066800" y="4114800"/>
                        <a:ext cx="7086600" cy="533400"/>
                      </a:xfrm>
                      <a:prstGeom prst="rect">
                        <a:avLst/>
                      </a:prstGeom>
                      <a:noFill/>
                      <a:ln w="38100">
                        <a:noFill/>
                        <a:miter/>
                      </a:ln>
                    </p:spPr>
                  </p:pic>
                </p:oleObj>
              </mc:Fallback>
            </mc:AlternateContent>
          </a:graphicData>
        </a:graphic>
      </p:graphicFrame>
      <p:graphicFrame>
        <p:nvGraphicFramePr>
          <p:cNvPr id="294920" name="对象 294919"/>
          <p:cNvGraphicFramePr/>
          <p:nvPr/>
        </p:nvGraphicFramePr>
        <p:xfrm>
          <a:off x="1066800" y="4648200"/>
          <a:ext cx="6324600" cy="533400"/>
        </p:xfrm>
        <a:graphic>
          <a:graphicData uri="http://schemas.openxmlformats.org/presentationml/2006/ole">
            <mc:AlternateContent xmlns:mc="http://schemas.openxmlformats.org/markup-compatibility/2006">
              <mc:Choice xmlns:v="urn:schemas-microsoft-com:vml" Requires="v">
                <p:oleObj spid="_x0000_s3086" name="" r:id="rId11" imgW="1828800" imgH="228600" progId="Equation.3">
                  <p:embed/>
                </p:oleObj>
              </mc:Choice>
              <mc:Fallback>
                <p:oleObj name="" r:id="rId11" imgW="1828800" imgH="228600" progId="Equation.3">
                  <p:embed/>
                  <p:pic>
                    <p:nvPicPr>
                      <p:cNvPr id="0" name="图片 3085"/>
                      <p:cNvPicPr/>
                      <p:nvPr/>
                    </p:nvPicPr>
                    <p:blipFill>
                      <a:blip r:embed="rId12"/>
                      <a:stretch>
                        <a:fillRect/>
                      </a:stretch>
                    </p:blipFill>
                    <p:spPr>
                      <a:xfrm>
                        <a:off x="1066800" y="4648200"/>
                        <a:ext cx="6324600" cy="533400"/>
                      </a:xfrm>
                      <a:prstGeom prst="rect">
                        <a:avLst/>
                      </a:prstGeom>
                      <a:solidFill>
                        <a:srgbClr val="FFFFFF"/>
                      </a:solidFill>
                      <a:ln w="9525" cap="flat" cmpd="sng">
                        <a:solidFill>
                          <a:srgbClr val="FF99CC"/>
                        </a:solidFill>
                        <a:prstDash val="solid"/>
                        <a:miter/>
                        <a:headEnd type="none" w="med" len="med"/>
                        <a:tailEnd type="none" w="med" len="med"/>
                      </a:ln>
                    </p:spPr>
                  </p:pic>
                </p:oleObj>
              </mc:Fallback>
            </mc:AlternateContent>
          </a:graphicData>
        </a:graphic>
      </p:graphicFrame>
      <p:sp>
        <p:nvSpPr>
          <p:cNvPr id="294921" name="文本框 294920"/>
          <p:cNvSpPr txBox="1"/>
          <p:nvPr/>
        </p:nvSpPr>
        <p:spPr>
          <a:xfrm>
            <a:off x="228600" y="5921375"/>
            <a:ext cx="3406775" cy="519113"/>
          </a:xfrm>
          <a:prstGeom prst="rect">
            <a:avLst/>
          </a:prstGeom>
          <a:noFill/>
          <a:ln w="9525">
            <a:noFill/>
          </a:ln>
        </p:spPr>
        <p:txBody>
          <a:bodyPr wrap="none" anchor="t">
            <a:spAutoFit/>
          </a:bodyPr>
          <a:p>
            <a:r>
              <a:rPr lang="en-US" altLang="zh-CN" sz="2800" b="1" i="1">
                <a:latin typeface="仿宋" panose="02010609060101010101" charset="-122"/>
                <a:ea typeface="仿宋" panose="02010609060101010101" charset="-122"/>
              </a:rPr>
              <a:t>g</a:t>
            </a:r>
            <a:r>
              <a:rPr lang="en-US" altLang="zh-CN" sz="2800" b="1">
                <a:latin typeface="仿宋" panose="02010609060101010101" charset="-122"/>
                <a:ea typeface="仿宋" panose="02010609060101010101" charset="-122"/>
              </a:rPr>
              <a:t>(</a:t>
            </a:r>
            <a:r>
              <a:rPr lang="en-US" altLang="zh-CN" sz="2800" b="1" i="1">
                <a:latin typeface="仿宋" panose="02010609060101010101" charset="-122"/>
                <a:ea typeface="仿宋" panose="02010609060101010101" charset="-122"/>
              </a:rPr>
              <a:t>x</a:t>
            </a:r>
            <a:r>
              <a:rPr lang="en-US" altLang="zh-CN" sz="2800" b="1" dirty="0">
                <a:latin typeface="仿宋" panose="02010609060101010101" charset="-122"/>
                <a:ea typeface="仿宋" panose="02010609060101010101" charset="-122"/>
              </a:rPr>
              <a:t>)</a:t>
            </a:r>
            <a:r>
              <a:rPr lang="zh-CN" altLang="en-US" sz="2800" b="1" dirty="0">
                <a:latin typeface="仿宋" panose="02010609060101010101" charset="-122"/>
                <a:ea typeface="仿宋" panose="02010609060101010101" charset="-122"/>
              </a:rPr>
              <a:t>为被插值函数</a:t>
            </a:r>
            <a:r>
              <a:rPr lang="zh-CN" altLang="en-US" sz="2800" b="1" dirty="0">
                <a:latin typeface="Times New Roman" panose="02020603050405020304" pitchFamily="18" charset="0"/>
                <a:ea typeface="隶书" panose="02010509060101010101" pitchFamily="49" charset="-122"/>
              </a:rPr>
              <a:t>。</a:t>
            </a:r>
            <a:endParaRPr lang="zh-CN" altLang="en-US" sz="2800" b="1">
              <a:latin typeface="Times New Roman" panose="02020603050405020304" pitchFamily="18" charset="0"/>
              <a:ea typeface="隶书" panose="02010509060101010101" pitchFamily="49" charset="-122"/>
            </a:endParaRPr>
          </a:p>
        </p:txBody>
      </p:sp>
      <p:graphicFrame>
        <p:nvGraphicFramePr>
          <p:cNvPr id="294922" name="对象 294921"/>
          <p:cNvGraphicFramePr/>
          <p:nvPr/>
        </p:nvGraphicFramePr>
        <p:xfrm>
          <a:off x="3635375" y="5373688"/>
          <a:ext cx="2808288" cy="792162"/>
        </p:xfrm>
        <a:graphic>
          <a:graphicData uri="http://schemas.openxmlformats.org/presentationml/2006/ole">
            <mc:AlternateContent xmlns:mc="http://schemas.openxmlformats.org/markup-compatibility/2006">
              <mc:Choice xmlns:v="urn:schemas-microsoft-com:vml" Requires="v">
                <p:oleObj spid="_x0000_s3087" name="" r:id="rId13" imgW="989965" imgH="279400" progId="Equation.3">
                  <p:embed/>
                </p:oleObj>
              </mc:Choice>
              <mc:Fallback>
                <p:oleObj name="" r:id="rId13" imgW="989965" imgH="279400" progId="Equation.3">
                  <p:embed/>
                  <p:pic>
                    <p:nvPicPr>
                      <p:cNvPr id="0" name="图片 3086"/>
                      <p:cNvPicPr/>
                      <p:nvPr/>
                    </p:nvPicPr>
                    <p:blipFill>
                      <a:blip r:embed="rId14"/>
                      <a:stretch>
                        <a:fillRect/>
                      </a:stretch>
                    </p:blipFill>
                    <p:spPr>
                      <a:xfrm>
                        <a:off x="3635375" y="5373688"/>
                        <a:ext cx="2808288" cy="792162"/>
                      </a:xfrm>
                      <a:prstGeom prst="rect">
                        <a:avLst/>
                      </a:prstGeom>
                      <a:noFill/>
                      <a:ln w="38100">
                        <a:noFill/>
                        <a:miter/>
                      </a:ln>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49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94917"/>
                                        </p:tgtEl>
                                        <p:attrNameLst>
                                          <p:attrName>style.visibility</p:attrName>
                                        </p:attrNameLst>
                                      </p:cBhvr>
                                      <p:to>
                                        <p:strVal val="visible"/>
                                      </p:to>
                                    </p:set>
                                    <p:anim calcmode="lin" valueType="num">
                                      <p:cBhvr>
                                        <p:cTn id="11" dur="500" fill="hold"/>
                                        <p:tgtEl>
                                          <p:spTgt spid="294917"/>
                                        </p:tgtEl>
                                        <p:attrNameLst>
                                          <p:attrName>ppt_x</p:attrName>
                                        </p:attrNameLst>
                                      </p:cBhvr>
                                      <p:tavLst>
                                        <p:tav tm="0">
                                          <p:val>
                                            <p:strVal val="0-#ppt_w/2"/>
                                          </p:val>
                                        </p:tav>
                                        <p:tav tm="100000">
                                          <p:val>
                                            <p:strVal val="#ppt_x"/>
                                          </p:val>
                                        </p:tav>
                                      </p:tavLst>
                                    </p:anim>
                                    <p:anim calcmode="lin" valueType="num">
                                      <p:cBhvr>
                                        <p:cTn id="12" dur="500" fill="hold"/>
                                        <p:tgtEl>
                                          <p:spTgt spid="2949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 calcmode="lin" valueType="num">
                                      <p:cBhvr>
                                        <p:cTn id="17" dur="500" fill="hold"/>
                                        <p:tgtEl>
                                          <p:spTgt spid="294918"/>
                                        </p:tgtEl>
                                        <p:attrNameLst>
                                          <p:attrName>ppt_x</p:attrName>
                                        </p:attrNameLst>
                                      </p:cBhvr>
                                      <p:tavLst>
                                        <p:tav tm="0">
                                          <p:val>
                                            <p:strVal val="0-#ppt_w/2"/>
                                          </p:val>
                                        </p:tav>
                                        <p:tav tm="100000">
                                          <p:val>
                                            <p:strVal val="#ppt_x"/>
                                          </p:val>
                                        </p:tav>
                                      </p:tavLst>
                                    </p:anim>
                                    <p:anim calcmode="lin" valueType="num">
                                      <p:cBhvr>
                                        <p:cTn id="1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94919"/>
                                        </p:tgtEl>
                                        <p:attrNameLst>
                                          <p:attrName>style.visibility</p:attrName>
                                        </p:attrNameLst>
                                      </p:cBhvr>
                                      <p:to>
                                        <p:strVal val="visible"/>
                                      </p:to>
                                    </p:set>
                                    <p:anim calcmode="lin" valueType="num">
                                      <p:cBhvr>
                                        <p:cTn id="23" dur="500" fill="hold"/>
                                        <p:tgtEl>
                                          <p:spTgt spid="294919"/>
                                        </p:tgtEl>
                                        <p:attrNameLst>
                                          <p:attrName>ppt_x</p:attrName>
                                        </p:attrNameLst>
                                      </p:cBhvr>
                                      <p:tavLst>
                                        <p:tav tm="0">
                                          <p:val>
                                            <p:strVal val="1+#ppt_w/2"/>
                                          </p:val>
                                        </p:tav>
                                        <p:tav tm="100000">
                                          <p:val>
                                            <p:strVal val="#ppt_x"/>
                                          </p:val>
                                        </p:tav>
                                      </p:tavLst>
                                    </p:anim>
                                    <p:anim calcmode="lin" valueType="num">
                                      <p:cBhvr>
                                        <p:cTn id="24" dur="500" fill="hold"/>
                                        <p:tgtEl>
                                          <p:spTgt spid="2949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94920"/>
                                        </p:tgtEl>
                                        <p:attrNameLst>
                                          <p:attrName>style.visibility</p:attrName>
                                        </p:attrNameLst>
                                      </p:cBhvr>
                                      <p:to>
                                        <p:strVal val="visible"/>
                                      </p:to>
                                    </p:set>
                                    <p:animEffect transition="in" filter="dissolve">
                                      <p:cBhvr>
                                        <p:cTn id="29" dur="500"/>
                                        <p:tgtEl>
                                          <p:spTgt spid="29492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94922"/>
                                        </p:tgtEl>
                                        <p:attrNameLst>
                                          <p:attrName>style.visibility</p:attrName>
                                        </p:attrNameLst>
                                      </p:cBhvr>
                                      <p:to>
                                        <p:strVal val="visible"/>
                                      </p:to>
                                    </p:set>
                                    <p:animEffect transition="in" filter="box(in)">
                                      <p:cBhvr>
                                        <p:cTn id="34" dur="500"/>
                                        <p:tgtEl>
                                          <p:spTgt spid="2949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4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295937"/>
          <p:cNvSpPr/>
          <p:nvPr/>
        </p:nvSpPr>
        <p:spPr>
          <a:xfrm>
            <a:off x="1981200" y="685800"/>
            <a:ext cx="3810000" cy="38100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sp>
        <p:nvSpPr>
          <p:cNvPr id="51202" name="文本框 295938"/>
          <p:cNvSpPr txBox="1"/>
          <p:nvPr/>
        </p:nvSpPr>
        <p:spPr>
          <a:xfrm>
            <a:off x="2209800" y="304800"/>
            <a:ext cx="3962400" cy="579438"/>
          </a:xfrm>
          <a:prstGeom prst="rect">
            <a:avLst/>
          </a:prstGeom>
          <a:solidFill>
            <a:srgbClr val="FF99CC"/>
          </a:solidFill>
          <a:ln w="9525">
            <a:noFill/>
          </a:ln>
        </p:spPr>
        <p:txBody>
          <a:bodyPr anchor="t">
            <a:spAutoFit/>
          </a:bodyPr>
          <a:p>
            <a:pPr algn="ctr">
              <a:spcBef>
                <a:spcPct val="50000"/>
              </a:spcBef>
            </a:pPr>
            <a:r>
              <a:rPr lang="zh-CN" altLang="en-US" sz="3200" b="1" dirty="0">
                <a:latin typeface="黑体" panose="02010609060101010101" pitchFamily="2" charset="-122"/>
                <a:ea typeface="黑体" panose="02010609060101010101" pitchFamily="2" charset="-122"/>
              </a:rPr>
              <a:t>用</a:t>
            </a:r>
            <a:r>
              <a:rPr lang="en-US" altLang="zh-CN" sz="3200" b="1" dirty="0">
                <a:latin typeface="黑体" panose="02010609060101010101" pitchFamily="2" charset="-122"/>
                <a:ea typeface="黑体" panose="02010609060101010101" pitchFamily="2" charset="-122"/>
              </a:rPr>
              <a:t>MATLAB</a:t>
            </a:r>
            <a:r>
              <a:rPr lang="zh-CN" altLang="en-US" sz="3200" b="1" dirty="0">
                <a:latin typeface="黑体" panose="02010609060101010101" pitchFamily="2" charset="-122"/>
                <a:ea typeface="黑体" panose="02010609060101010101" pitchFamily="2" charset="-122"/>
              </a:rPr>
              <a:t>作插值计算</a:t>
            </a:r>
            <a:endParaRPr lang="zh-CN" altLang="en-US" sz="3200">
              <a:latin typeface="黑体" panose="02010609060101010101" pitchFamily="2" charset="-122"/>
              <a:ea typeface="黑体" panose="02010609060101010101" pitchFamily="2" charset="-122"/>
            </a:endParaRPr>
          </a:p>
        </p:txBody>
      </p:sp>
      <p:sp>
        <p:nvSpPr>
          <p:cNvPr id="51203" name="矩形 295939"/>
          <p:cNvSpPr/>
          <p:nvPr/>
        </p:nvSpPr>
        <p:spPr>
          <a:xfrm>
            <a:off x="1981200" y="304800"/>
            <a:ext cx="3810000" cy="38100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sp>
        <p:nvSpPr>
          <p:cNvPr id="295941" name="文本框 295940"/>
          <p:cNvSpPr txBox="1"/>
          <p:nvPr/>
        </p:nvSpPr>
        <p:spPr>
          <a:xfrm>
            <a:off x="838200" y="838200"/>
            <a:ext cx="7620000" cy="519113"/>
          </a:xfrm>
          <a:prstGeom prst="rect">
            <a:avLst/>
          </a:prstGeom>
          <a:noFill/>
          <a:ln w="9525">
            <a:noFill/>
          </a:ln>
        </p:spPr>
        <p:txBody>
          <a:bodyPr anchor="t">
            <a:spAutoFit/>
          </a:bodyPr>
          <a:p>
            <a:pPr>
              <a:spcBef>
                <a:spcPct val="10000"/>
              </a:spcBef>
            </a:pPr>
            <a:r>
              <a:rPr lang="zh-CN" altLang="zh-CN" sz="2800" b="1" dirty="0">
                <a:latin typeface="宋体" pitchFamily="2" charset="-122"/>
                <a:ea typeface="宋体" pitchFamily="2" charset="-122"/>
              </a:rPr>
              <a:t>一维插值函数：</a:t>
            </a:r>
            <a:endParaRPr lang="zh-CN" altLang="zh-CN" sz="2800" b="1" dirty="0">
              <a:latin typeface="宋体" pitchFamily="2" charset="-122"/>
              <a:ea typeface="宋体" pitchFamily="2" charset="-122"/>
            </a:endParaRPr>
          </a:p>
        </p:txBody>
      </p:sp>
      <p:sp>
        <p:nvSpPr>
          <p:cNvPr id="295942" name="文本框 295941"/>
          <p:cNvSpPr txBox="1"/>
          <p:nvPr/>
        </p:nvSpPr>
        <p:spPr>
          <a:xfrm>
            <a:off x="1371600" y="1401763"/>
            <a:ext cx="6705600" cy="579437"/>
          </a:xfrm>
          <a:prstGeom prst="rect">
            <a:avLst/>
          </a:prstGeom>
          <a:noFill/>
          <a:ln w="12700">
            <a:noFill/>
          </a:ln>
        </p:spPr>
        <p:txBody>
          <a:bodyPr anchor="t">
            <a:spAutoFit/>
          </a:bodyPr>
          <a:p>
            <a:pPr>
              <a:spcBef>
                <a:spcPct val="10000"/>
              </a:spcBef>
            </a:pPr>
            <a:r>
              <a:rPr lang="en-US" altLang="zh-CN" sz="3200" b="1" err="1">
                <a:latin typeface="Times New Roman" panose="02020603050405020304" pitchFamily="18" charset="0"/>
                <a:ea typeface="宋体" pitchFamily="2" charset="-122"/>
              </a:rPr>
              <a:t>yi</a:t>
            </a:r>
            <a:r>
              <a:rPr lang="en-US" altLang="zh-CN" sz="3200" b="1">
                <a:latin typeface="Times New Roman" panose="02020603050405020304" pitchFamily="18" charset="0"/>
                <a:ea typeface="宋体" pitchFamily="2" charset="-122"/>
              </a:rPr>
              <a:t>=interp1(x</a:t>
            </a:r>
            <a:r>
              <a:rPr lang="zh-CN" altLang="en-US" sz="3200" b="1">
                <a:latin typeface="Times New Roman" panose="02020603050405020304" pitchFamily="18" charset="0"/>
                <a:ea typeface="宋体" pitchFamily="2" charset="-122"/>
              </a:rPr>
              <a:t>，</a:t>
            </a:r>
            <a:r>
              <a:rPr lang="en-US" altLang="zh-CN" sz="3200" b="1">
                <a:latin typeface="Times New Roman" panose="02020603050405020304" pitchFamily="18" charset="0"/>
                <a:ea typeface="宋体" pitchFamily="2" charset="-122"/>
              </a:rPr>
              <a:t>y</a:t>
            </a:r>
            <a:r>
              <a:rPr lang="zh-CN" altLang="en-US" sz="3200" b="1">
                <a:latin typeface="Times New Roman" panose="02020603050405020304" pitchFamily="18" charset="0"/>
                <a:ea typeface="宋体" pitchFamily="2" charset="-122"/>
              </a:rPr>
              <a:t>，</a:t>
            </a:r>
            <a:r>
              <a:rPr lang="en-US" altLang="zh-CN" sz="3200" b="1">
                <a:latin typeface="Times New Roman" panose="02020603050405020304" pitchFamily="18" charset="0"/>
                <a:ea typeface="宋体" pitchFamily="2" charset="-122"/>
              </a:rPr>
              <a:t>xi</a:t>
            </a:r>
            <a:r>
              <a:rPr lang="zh-CN" altLang="en-US" sz="3200" b="1">
                <a:latin typeface="Times New Roman" panose="02020603050405020304" pitchFamily="18" charset="0"/>
                <a:ea typeface="宋体" pitchFamily="2" charset="-122"/>
              </a:rPr>
              <a:t>，</a:t>
            </a:r>
            <a:r>
              <a:rPr lang="en-US" altLang="zh-CN" sz="3200" b="1">
                <a:latin typeface="Times New Roman" panose="02020603050405020304" pitchFamily="18" charset="0"/>
                <a:ea typeface="宋体" pitchFamily="2" charset="-122"/>
              </a:rPr>
              <a:t>'method')</a:t>
            </a:r>
            <a:endParaRPr lang="en-US" altLang="zh-CN" sz="2400">
              <a:latin typeface="Times New Roman" panose="02020603050405020304" pitchFamily="18" charset="0"/>
              <a:ea typeface="隶书" panose="02010509060101010101" pitchFamily="49" charset="-122"/>
            </a:endParaRPr>
          </a:p>
        </p:txBody>
      </p:sp>
      <p:grpSp>
        <p:nvGrpSpPr>
          <p:cNvPr id="295943" name="组合 295942"/>
          <p:cNvGrpSpPr/>
          <p:nvPr/>
        </p:nvGrpSpPr>
        <p:grpSpPr>
          <a:xfrm>
            <a:off x="5486400" y="1981200"/>
            <a:ext cx="2971800" cy="1141413"/>
            <a:chOff x="3456" y="1248"/>
            <a:chExt cx="1872" cy="719"/>
          </a:xfrm>
        </p:grpSpPr>
        <p:sp>
          <p:nvSpPr>
            <p:cNvPr id="51207" name="文本框 295943"/>
            <p:cNvSpPr txBox="1"/>
            <p:nvPr/>
          </p:nvSpPr>
          <p:spPr>
            <a:xfrm>
              <a:off x="4224" y="1632"/>
              <a:ext cx="1104" cy="335"/>
            </a:xfrm>
            <a:prstGeom prst="rect">
              <a:avLst/>
            </a:prstGeom>
            <a:solidFill>
              <a:srgbClr val="FFFF99"/>
            </a:solidFill>
            <a:ln w="12700" cap="sq" cmpd="sng">
              <a:solidFill>
                <a:schemeClr val="tx1"/>
              </a:solidFill>
              <a:prstDash val="solid"/>
              <a:miter/>
              <a:headEnd type="none" w="sm" len="sm"/>
              <a:tailEnd type="none" w="sm" len="sm"/>
            </a:ln>
          </p:spPr>
          <p:txBody>
            <a:bodyPr anchor="t">
              <a:spAutoFit/>
            </a:bodyPr>
            <a:p>
              <a:pPr algn="ctr">
                <a:spcBef>
                  <a:spcPct val="50000"/>
                </a:spcBef>
              </a:pPr>
              <a:r>
                <a:rPr lang="zh-CN" altLang="en-US" sz="2800" b="1" dirty="0">
                  <a:latin typeface="宋体" pitchFamily="2" charset="-122"/>
                  <a:ea typeface="宋体" pitchFamily="2" charset="-122"/>
                </a:rPr>
                <a:t>插值方法</a:t>
              </a:r>
              <a:endParaRPr lang="zh-CN" altLang="en-US" sz="2400" b="1">
                <a:latin typeface="宋体" pitchFamily="2" charset="-122"/>
                <a:ea typeface="宋体" pitchFamily="2" charset="-122"/>
              </a:endParaRPr>
            </a:p>
          </p:txBody>
        </p:sp>
        <p:sp>
          <p:nvSpPr>
            <p:cNvPr id="51208" name="直接连接符 295944"/>
            <p:cNvSpPr/>
            <p:nvPr/>
          </p:nvSpPr>
          <p:spPr>
            <a:xfrm>
              <a:off x="3456" y="1248"/>
              <a:ext cx="768" cy="0"/>
            </a:xfrm>
            <a:prstGeom prst="line">
              <a:avLst/>
            </a:prstGeom>
            <a:ln w="12700" cap="sq" cmpd="sng">
              <a:solidFill>
                <a:schemeClr val="tx1"/>
              </a:solidFill>
              <a:prstDash val="solid"/>
              <a:round/>
              <a:headEnd type="none" w="sm" len="sm"/>
              <a:tailEnd type="none" w="sm" len="sm"/>
            </a:ln>
          </p:spPr>
        </p:sp>
        <p:sp>
          <p:nvSpPr>
            <p:cNvPr id="51209" name="直接连接符 295945"/>
            <p:cNvSpPr/>
            <p:nvPr/>
          </p:nvSpPr>
          <p:spPr>
            <a:xfrm>
              <a:off x="3840" y="1248"/>
              <a:ext cx="1008" cy="384"/>
            </a:xfrm>
            <a:prstGeom prst="line">
              <a:avLst/>
            </a:prstGeom>
            <a:ln w="12700" cap="sq" cmpd="sng">
              <a:solidFill>
                <a:schemeClr val="tx1"/>
              </a:solidFill>
              <a:prstDash val="solid"/>
              <a:round/>
              <a:headEnd type="none" w="sm" len="sm"/>
              <a:tailEnd type="none" w="sm" len="sm"/>
            </a:ln>
          </p:spPr>
        </p:sp>
      </p:grpSp>
      <p:grpSp>
        <p:nvGrpSpPr>
          <p:cNvPr id="295947" name="组合 295946"/>
          <p:cNvGrpSpPr/>
          <p:nvPr/>
        </p:nvGrpSpPr>
        <p:grpSpPr>
          <a:xfrm>
            <a:off x="4343400" y="1981200"/>
            <a:ext cx="1828800" cy="1143000"/>
            <a:chOff x="2736" y="1248"/>
            <a:chExt cx="1152" cy="720"/>
          </a:xfrm>
        </p:grpSpPr>
        <p:sp>
          <p:nvSpPr>
            <p:cNvPr id="51211" name="直接连接符 295947"/>
            <p:cNvSpPr/>
            <p:nvPr/>
          </p:nvSpPr>
          <p:spPr>
            <a:xfrm>
              <a:off x="2928" y="1248"/>
              <a:ext cx="192" cy="0"/>
            </a:xfrm>
            <a:prstGeom prst="line">
              <a:avLst/>
            </a:prstGeom>
            <a:ln w="12700" cap="sq" cmpd="sng">
              <a:solidFill>
                <a:schemeClr val="tx1"/>
              </a:solidFill>
              <a:prstDash val="solid"/>
              <a:round/>
              <a:headEnd type="none" w="sm" len="sm"/>
              <a:tailEnd type="none" w="sm" len="sm"/>
            </a:ln>
          </p:spPr>
        </p:sp>
        <p:sp>
          <p:nvSpPr>
            <p:cNvPr id="51212" name="文本框 295948"/>
            <p:cNvSpPr txBox="1"/>
            <p:nvPr/>
          </p:nvSpPr>
          <p:spPr>
            <a:xfrm>
              <a:off x="2736" y="1633"/>
              <a:ext cx="1152" cy="335"/>
            </a:xfrm>
            <a:prstGeom prst="rect">
              <a:avLst/>
            </a:prstGeom>
            <a:solidFill>
              <a:srgbClr val="FFFF99"/>
            </a:solidFill>
            <a:ln w="12700" cap="sq" cmpd="sng">
              <a:solidFill>
                <a:schemeClr val="tx1"/>
              </a:solidFill>
              <a:prstDash val="solid"/>
              <a:miter/>
              <a:headEnd type="none" w="sm" len="sm"/>
              <a:tailEnd type="none" w="sm" len="sm"/>
            </a:ln>
          </p:spPr>
          <p:txBody>
            <a:bodyPr anchor="t">
              <a:spAutoFit/>
            </a:bodyPr>
            <a:p>
              <a:pPr algn="ctr">
                <a:spcBef>
                  <a:spcPct val="50000"/>
                </a:spcBef>
              </a:pPr>
              <a:r>
                <a:rPr lang="zh-CN" altLang="en-US" sz="2800" b="1" dirty="0">
                  <a:latin typeface="宋体" pitchFamily="2" charset="-122"/>
                  <a:ea typeface="宋体" pitchFamily="2" charset="-122"/>
                </a:rPr>
                <a:t>被插值点</a:t>
              </a:r>
              <a:endParaRPr lang="zh-CN" altLang="en-US" sz="2800" b="1">
                <a:latin typeface="宋体" pitchFamily="2" charset="-122"/>
                <a:ea typeface="宋体" pitchFamily="2" charset="-122"/>
              </a:endParaRPr>
            </a:p>
          </p:txBody>
        </p:sp>
        <p:sp>
          <p:nvSpPr>
            <p:cNvPr id="51213" name="直接连接符 295949"/>
            <p:cNvSpPr/>
            <p:nvPr/>
          </p:nvSpPr>
          <p:spPr>
            <a:xfrm>
              <a:off x="3024" y="1248"/>
              <a:ext cx="336" cy="384"/>
            </a:xfrm>
            <a:prstGeom prst="line">
              <a:avLst/>
            </a:prstGeom>
            <a:ln w="12700" cap="sq" cmpd="sng">
              <a:solidFill>
                <a:schemeClr val="tx1"/>
              </a:solidFill>
              <a:prstDash val="solid"/>
              <a:round/>
              <a:headEnd type="none" w="sm" len="sm"/>
              <a:tailEnd type="none" w="sm" len="sm"/>
            </a:ln>
          </p:spPr>
        </p:sp>
      </p:grpSp>
      <p:grpSp>
        <p:nvGrpSpPr>
          <p:cNvPr id="295951" name="组合 295950"/>
          <p:cNvGrpSpPr/>
          <p:nvPr/>
        </p:nvGrpSpPr>
        <p:grpSpPr>
          <a:xfrm>
            <a:off x="2133600" y="1981200"/>
            <a:ext cx="1981200" cy="1141413"/>
            <a:chOff x="1344" y="1248"/>
            <a:chExt cx="1248" cy="719"/>
          </a:xfrm>
        </p:grpSpPr>
        <p:sp>
          <p:nvSpPr>
            <p:cNvPr id="51215" name="直接连接符 295951"/>
            <p:cNvSpPr/>
            <p:nvPr/>
          </p:nvSpPr>
          <p:spPr>
            <a:xfrm>
              <a:off x="2160" y="1248"/>
              <a:ext cx="432" cy="0"/>
            </a:xfrm>
            <a:prstGeom prst="line">
              <a:avLst/>
            </a:prstGeom>
            <a:ln w="12700" cap="sq" cmpd="sng">
              <a:solidFill>
                <a:schemeClr val="tx1"/>
              </a:solidFill>
              <a:prstDash val="solid"/>
              <a:round/>
              <a:headEnd type="none" w="sm" len="sm"/>
              <a:tailEnd type="none" w="sm" len="sm"/>
            </a:ln>
          </p:spPr>
        </p:sp>
        <p:sp>
          <p:nvSpPr>
            <p:cNvPr id="51216" name="文本框 295952"/>
            <p:cNvSpPr txBox="1"/>
            <p:nvPr/>
          </p:nvSpPr>
          <p:spPr>
            <a:xfrm>
              <a:off x="1344" y="1632"/>
              <a:ext cx="1104" cy="335"/>
            </a:xfrm>
            <a:prstGeom prst="rect">
              <a:avLst/>
            </a:prstGeom>
            <a:solidFill>
              <a:srgbClr val="FFFF99"/>
            </a:solidFill>
            <a:ln w="12700" cap="sq" cmpd="sng">
              <a:solidFill>
                <a:schemeClr val="tx1"/>
              </a:solidFill>
              <a:prstDash val="solid"/>
              <a:miter/>
              <a:headEnd type="none" w="sm" len="sm"/>
              <a:tailEnd type="none" w="sm" len="sm"/>
            </a:ln>
          </p:spPr>
          <p:txBody>
            <a:bodyPr anchor="t">
              <a:spAutoFit/>
            </a:bodyPr>
            <a:p>
              <a:pPr algn="ctr">
                <a:spcBef>
                  <a:spcPct val="50000"/>
                </a:spcBef>
              </a:pPr>
              <a:r>
                <a:rPr lang="zh-CN" altLang="en-US" sz="2800" b="1" dirty="0">
                  <a:latin typeface="Times New Roman" panose="02020603050405020304" pitchFamily="18" charset="0"/>
                  <a:ea typeface="隶书" panose="02010509060101010101" pitchFamily="49" charset="-122"/>
                </a:rPr>
                <a:t>插值节点</a:t>
              </a:r>
              <a:endParaRPr lang="zh-CN" altLang="en-US" sz="2400">
                <a:latin typeface="Times New Roman" panose="02020603050405020304" pitchFamily="18" charset="0"/>
                <a:ea typeface="隶书" panose="02010509060101010101" pitchFamily="49" charset="-122"/>
              </a:endParaRPr>
            </a:p>
          </p:txBody>
        </p:sp>
        <p:sp>
          <p:nvSpPr>
            <p:cNvPr id="51217" name="直接连接符 295953"/>
            <p:cNvSpPr/>
            <p:nvPr/>
          </p:nvSpPr>
          <p:spPr>
            <a:xfrm flipV="1">
              <a:off x="1872" y="1248"/>
              <a:ext cx="528" cy="384"/>
            </a:xfrm>
            <a:prstGeom prst="line">
              <a:avLst/>
            </a:prstGeom>
            <a:ln w="12700" cap="sq" cmpd="sng">
              <a:solidFill>
                <a:schemeClr val="tx1"/>
              </a:solidFill>
              <a:prstDash val="solid"/>
              <a:round/>
              <a:headEnd type="none" w="sm" len="sm"/>
              <a:tailEnd type="none" w="sm" len="sm"/>
            </a:ln>
          </p:spPr>
        </p:sp>
      </p:grpSp>
      <p:grpSp>
        <p:nvGrpSpPr>
          <p:cNvPr id="295955" name="组合 295954"/>
          <p:cNvGrpSpPr/>
          <p:nvPr/>
        </p:nvGrpSpPr>
        <p:grpSpPr>
          <a:xfrm>
            <a:off x="228600" y="1981200"/>
            <a:ext cx="1676400" cy="1492250"/>
            <a:chOff x="144" y="1248"/>
            <a:chExt cx="1056" cy="940"/>
          </a:xfrm>
        </p:grpSpPr>
        <p:sp>
          <p:nvSpPr>
            <p:cNvPr id="51219" name="直接连接符 295955"/>
            <p:cNvSpPr/>
            <p:nvPr/>
          </p:nvSpPr>
          <p:spPr>
            <a:xfrm>
              <a:off x="864" y="1248"/>
              <a:ext cx="288" cy="0"/>
            </a:xfrm>
            <a:prstGeom prst="line">
              <a:avLst/>
            </a:prstGeom>
            <a:ln w="12700" cap="sq" cmpd="sng">
              <a:solidFill>
                <a:srgbClr val="FFCC00"/>
              </a:solidFill>
              <a:prstDash val="solid"/>
              <a:round/>
              <a:headEnd type="none" w="sm" len="sm"/>
              <a:tailEnd type="none" w="sm" len="sm"/>
            </a:ln>
          </p:spPr>
        </p:sp>
        <p:sp>
          <p:nvSpPr>
            <p:cNvPr id="51220" name="文本框 295956"/>
            <p:cNvSpPr txBox="1"/>
            <p:nvPr/>
          </p:nvSpPr>
          <p:spPr>
            <a:xfrm>
              <a:off x="144" y="1584"/>
              <a:ext cx="1056" cy="604"/>
            </a:xfrm>
            <a:prstGeom prst="rect">
              <a:avLst/>
            </a:prstGeom>
            <a:solidFill>
              <a:srgbClr val="FFFF99"/>
            </a:solidFill>
            <a:ln w="12700" cap="sq" cmpd="sng">
              <a:solidFill>
                <a:srgbClr val="FFCC00"/>
              </a:solidFill>
              <a:prstDash val="solid"/>
              <a:miter/>
              <a:headEnd type="none" w="sm" len="sm"/>
              <a:tailEnd type="none" w="sm" len="sm"/>
            </a:ln>
          </p:spPr>
          <p:txBody>
            <a:bodyPr anchor="t">
              <a:spAutoFit/>
            </a:bodyPr>
            <a:p>
              <a:pPr>
                <a:spcBef>
                  <a:spcPct val="50000"/>
                </a:spcBef>
              </a:pPr>
              <a:r>
                <a:rPr lang="en-US" altLang="zh-CN" sz="2800" b="1" dirty="0">
                  <a:latin typeface="宋体" pitchFamily="2" charset="-122"/>
                  <a:ea typeface="宋体" pitchFamily="2" charset="-122"/>
                </a:rPr>
                <a:t>xi</a:t>
              </a:r>
              <a:r>
                <a:rPr lang="zh-CN" altLang="en-US" sz="2800" b="1" dirty="0">
                  <a:latin typeface="宋体" pitchFamily="2" charset="-122"/>
                  <a:ea typeface="宋体" pitchFamily="2" charset="-122"/>
                </a:rPr>
                <a:t>处的插值结果</a:t>
              </a:r>
              <a:endParaRPr lang="zh-CN" altLang="en-US" sz="2800" b="1">
                <a:latin typeface="宋体" pitchFamily="2" charset="-122"/>
                <a:ea typeface="宋体" pitchFamily="2" charset="-122"/>
              </a:endParaRPr>
            </a:p>
          </p:txBody>
        </p:sp>
        <p:sp>
          <p:nvSpPr>
            <p:cNvPr id="51221" name="直接连接符 295957"/>
            <p:cNvSpPr/>
            <p:nvPr/>
          </p:nvSpPr>
          <p:spPr>
            <a:xfrm flipV="1">
              <a:off x="624" y="1248"/>
              <a:ext cx="384" cy="336"/>
            </a:xfrm>
            <a:prstGeom prst="line">
              <a:avLst/>
            </a:prstGeom>
            <a:ln w="12700" cap="sq" cmpd="sng">
              <a:solidFill>
                <a:srgbClr val="FFCC00"/>
              </a:solidFill>
              <a:prstDash val="solid"/>
              <a:round/>
              <a:headEnd type="none" w="sm" len="sm"/>
              <a:tailEnd type="none" w="sm" len="sm"/>
            </a:ln>
          </p:spPr>
        </p:sp>
      </p:grpSp>
      <p:sp>
        <p:nvSpPr>
          <p:cNvPr id="295959" name="文本框 295958"/>
          <p:cNvSpPr txBox="1"/>
          <p:nvPr/>
        </p:nvSpPr>
        <p:spPr>
          <a:xfrm>
            <a:off x="4114800" y="3124200"/>
            <a:ext cx="4816475" cy="2374900"/>
          </a:xfrm>
          <a:prstGeom prst="rect">
            <a:avLst/>
          </a:prstGeom>
          <a:solidFill>
            <a:schemeClr val="accent1"/>
          </a:solidFill>
          <a:ln w="12700" cap="sq" cmpd="sng">
            <a:solidFill>
              <a:schemeClr val="tx1"/>
            </a:solidFill>
            <a:prstDash val="solid"/>
            <a:miter/>
            <a:headEnd type="none" w="med" len="med"/>
            <a:tailEnd type="none" w="med" len="med"/>
          </a:ln>
        </p:spPr>
        <p:txBody>
          <a:bodyPr wrap="square" anchor="t">
            <a:spAutoFit/>
          </a:bodyPr>
          <a:p>
            <a:pPr>
              <a:spcBef>
                <a:spcPct val="10000"/>
              </a:spcBef>
            </a:pPr>
            <a:r>
              <a:rPr lang="en-US" altLang="zh-CN" sz="2800" b="1">
                <a:latin typeface="Times New Roman" panose="02020603050405020304" pitchFamily="18" charset="0"/>
                <a:ea typeface="宋体" pitchFamily="2" charset="-122"/>
              </a:rPr>
              <a:t>‘nearest’</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：最邻近插值</a:t>
            </a:r>
            <a:r>
              <a:rPr lang="zh-CN" altLang="en-US" sz="2800" b="1" dirty="0">
                <a:latin typeface="Times New Roman" panose="02020603050405020304" pitchFamily="18" charset="0"/>
                <a:ea typeface="宋体" pitchFamily="2" charset="-122"/>
              </a:rPr>
              <a:t>‘</a:t>
            </a:r>
            <a:r>
              <a:rPr lang="en-US" altLang="zh-CN" sz="2800" b="1">
                <a:latin typeface="Times New Roman" panose="02020603050405020304" pitchFamily="18" charset="0"/>
                <a:ea typeface="宋体" pitchFamily="2" charset="-122"/>
              </a:rPr>
              <a:t>linear’</a:t>
            </a:r>
            <a:r>
              <a:rPr lang="en-US" altLang="zh-CN" sz="2800" b="1">
                <a:latin typeface="宋体" pitchFamily="2" charset="-122"/>
                <a:ea typeface="宋体" pitchFamily="2" charset="-122"/>
              </a:rPr>
              <a:t> </a:t>
            </a:r>
            <a:r>
              <a:rPr lang="zh-CN" altLang="en-US" sz="2800" b="1">
                <a:latin typeface="宋体" pitchFamily="2" charset="-122"/>
                <a:ea typeface="宋体" pitchFamily="2" charset="-122"/>
              </a:rPr>
              <a:t>： </a:t>
            </a:r>
            <a:r>
              <a:rPr lang="zh-CN" altLang="en-US" sz="2800" b="1" dirty="0">
                <a:solidFill>
                  <a:srgbClr val="000000"/>
                </a:solidFill>
                <a:latin typeface="Times New Roman" panose="02020603050405020304" pitchFamily="18" charset="0"/>
                <a:ea typeface="宋体" pitchFamily="2" charset="-122"/>
              </a:rPr>
              <a:t>线性插值；</a:t>
            </a:r>
            <a:endParaRPr lang="zh-CN" altLang="en-US" sz="2800" b="1" dirty="0">
              <a:latin typeface="Times New Roman" panose="02020603050405020304" pitchFamily="18" charset="0"/>
              <a:ea typeface="宋体" pitchFamily="2" charset="-122"/>
            </a:endParaRPr>
          </a:p>
          <a:p>
            <a:pPr>
              <a:spcBef>
                <a:spcPct val="10000"/>
              </a:spcBef>
            </a:pPr>
            <a:r>
              <a:rPr lang="zh-CN" altLang="en-US" sz="2800" b="1" dirty="0">
                <a:latin typeface="Times New Roman" panose="02020603050405020304" pitchFamily="18" charset="0"/>
                <a:ea typeface="宋体" pitchFamily="2" charset="-122"/>
              </a:rPr>
              <a:t>‘</a:t>
            </a:r>
            <a:r>
              <a:rPr lang="en-US" altLang="zh-CN" sz="2800" b="1" err="1">
                <a:latin typeface="Times New Roman" panose="02020603050405020304" pitchFamily="18" charset="0"/>
                <a:ea typeface="宋体" pitchFamily="2" charset="-122"/>
              </a:rPr>
              <a:t>spline</a:t>
            </a:r>
            <a:r>
              <a:rPr lang="en-US" altLang="zh-CN" sz="2800" b="1">
                <a:latin typeface="Times New Roman" panose="02020603050405020304" pitchFamily="18" charset="0"/>
                <a:ea typeface="宋体" pitchFamily="2" charset="-122"/>
              </a:rPr>
              <a:t>’</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 三次样条插值；</a:t>
            </a:r>
            <a:endParaRPr lang="zh-CN" altLang="en-US" sz="2800" b="1" dirty="0">
              <a:latin typeface="宋体" pitchFamily="2" charset="-122"/>
              <a:ea typeface="宋体" pitchFamily="2" charset="-122"/>
            </a:endParaRPr>
          </a:p>
          <a:p>
            <a:pPr>
              <a:spcBef>
                <a:spcPct val="10000"/>
              </a:spcBef>
            </a:pPr>
            <a:r>
              <a:rPr lang="zh-CN" altLang="en-US" sz="2800" b="1" dirty="0">
                <a:latin typeface="Times New Roman" panose="02020603050405020304" pitchFamily="18" charset="0"/>
                <a:ea typeface="宋体" pitchFamily="2" charset="-122"/>
              </a:rPr>
              <a:t>‘</a:t>
            </a:r>
            <a:r>
              <a:rPr lang="en-US" altLang="zh-CN" sz="2800" b="1">
                <a:latin typeface="Times New Roman" panose="02020603050405020304" pitchFamily="18" charset="0"/>
                <a:ea typeface="宋体" pitchFamily="2" charset="-122"/>
              </a:rPr>
              <a:t>cubic’</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 立方插值。</a:t>
            </a:r>
            <a:endParaRPr lang="zh-CN" altLang="en-US" sz="2800" b="1" dirty="0">
              <a:latin typeface="宋体" pitchFamily="2" charset="-122"/>
              <a:ea typeface="宋体" pitchFamily="2" charset="-122"/>
            </a:endParaRPr>
          </a:p>
          <a:p>
            <a:pPr>
              <a:spcBef>
                <a:spcPct val="10000"/>
              </a:spcBef>
            </a:pPr>
            <a:r>
              <a:rPr lang="zh-CN" altLang="en-US" sz="2800" b="1" dirty="0">
                <a:latin typeface="宋体" pitchFamily="2" charset="-122"/>
                <a:ea typeface="宋体" pitchFamily="2" charset="-122"/>
              </a:rPr>
              <a:t>缺省时：  分段线性插值。</a:t>
            </a:r>
            <a:endParaRPr lang="zh-CN" altLang="en-US" sz="2800" b="1">
              <a:latin typeface="宋体" pitchFamily="2" charset="-122"/>
              <a:ea typeface="宋体" pitchFamily="2" charset="-122"/>
            </a:endParaRPr>
          </a:p>
        </p:txBody>
      </p:sp>
      <p:sp>
        <p:nvSpPr>
          <p:cNvPr id="295960" name="文本框 295959"/>
          <p:cNvSpPr txBox="1"/>
          <p:nvPr/>
        </p:nvSpPr>
        <p:spPr>
          <a:xfrm>
            <a:off x="0" y="5729288"/>
            <a:ext cx="9144000" cy="952500"/>
          </a:xfrm>
          <a:prstGeom prst="rect">
            <a:avLst/>
          </a:prstGeom>
          <a:noFill/>
          <a:ln w="12700">
            <a:noFill/>
          </a:ln>
        </p:spPr>
        <p:txBody>
          <a:bodyPr anchor="t">
            <a:spAutoFit/>
          </a:bodyPr>
          <a:p>
            <a:pPr>
              <a:spcBef>
                <a:spcPct val="10000"/>
              </a:spcBef>
            </a:pP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注意：所有的插值方法都要求</a:t>
            </a:r>
            <a:r>
              <a:rPr lang="en-US" altLang="zh-CN" sz="2800" b="1" dirty="0">
                <a:latin typeface="宋体" pitchFamily="2" charset="-122"/>
                <a:ea typeface="宋体" pitchFamily="2" charset="-122"/>
              </a:rPr>
              <a:t>x</a:t>
            </a:r>
            <a:r>
              <a:rPr lang="zh-CN" altLang="en-US" sz="2800" b="1" dirty="0">
                <a:latin typeface="宋体" pitchFamily="2" charset="-122"/>
                <a:ea typeface="宋体" pitchFamily="2" charset="-122"/>
              </a:rPr>
              <a:t>是单调的，并且</a:t>
            </a:r>
            <a:r>
              <a:rPr lang="en-US" altLang="zh-CN" sz="2800" b="1">
                <a:latin typeface="Times New Roman" panose="02020603050405020304" pitchFamily="18" charset="0"/>
                <a:ea typeface="宋体" pitchFamily="2" charset="-122"/>
              </a:rPr>
              <a:t>xi</a:t>
            </a:r>
            <a:r>
              <a:rPr lang="zh-CN" altLang="en-US" sz="2800" b="1" dirty="0">
                <a:latin typeface="宋体" pitchFamily="2" charset="-122"/>
                <a:ea typeface="宋体" pitchFamily="2" charset="-122"/>
              </a:rPr>
              <a:t>不能够超过</a:t>
            </a:r>
            <a:r>
              <a:rPr lang="en-US" altLang="zh-CN" sz="2800" b="1">
                <a:latin typeface="Times New Roman" panose="02020603050405020304" pitchFamily="18" charset="0"/>
                <a:ea typeface="宋体" pitchFamily="2" charset="-122"/>
              </a:rPr>
              <a:t>x</a:t>
            </a:r>
            <a:r>
              <a:rPr lang="zh-CN" altLang="en-US" sz="2800" b="1" dirty="0">
                <a:latin typeface="宋体" pitchFamily="2" charset="-122"/>
                <a:ea typeface="宋体" pitchFamily="2" charset="-122"/>
              </a:rPr>
              <a:t>的范围。</a:t>
            </a:r>
            <a:endParaRPr lang="zh-CN" altLang="en-US" sz="2800" b="1">
              <a:latin typeface="宋体" pitchFamily="2" charset="-122"/>
              <a:ea typeface="宋体" pitchFamily="2" charset="-122"/>
            </a:endParaRPr>
          </a:p>
        </p:txBody>
      </p:sp>
      <p:sp>
        <p:nvSpPr>
          <p:cNvPr id="295961" name="直接连接符 295960"/>
          <p:cNvSpPr/>
          <p:nvPr/>
        </p:nvSpPr>
        <p:spPr>
          <a:xfrm>
            <a:off x="7467600" y="3124200"/>
            <a:ext cx="0" cy="304800"/>
          </a:xfrm>
          <a:prstGeom prst="line">
            <a:avLst/>
          </a:prstGeom>
          <a:ln w="25400" cap="flat" cmpd="sng">
            <a:solidFill>
              <a:srgbClr val="000000"/>
            </a:solidFill>
            <a:prstDash val="solid"/>
            <a:round/>
            <a:headEnd type="none" w="med" len="med"/>
            <a:tailEnd type="none" w="med" len="med"/>
          </a:ln>
        </p:spPr>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41"/>
                                        </p:tgtEl>
                                        <p:attrNameLst>
                                          <p:attrName>style.visibility</p:attrName>
                                        </p:attrNameLst>
                                      </p:cBhvr>
                                      <p:to>
                                        <p:strVal val="visible"/>
                                      </p:to>
                                    </p:set>
                                    <p:anim calcmode="lin" valueType="num">
                                      <p:cBhvr>
                                        <p:cTn id="7" dur="500" fill="hold"/>
                                        <p:tgtEl>
                                          <p:spTgt spid="295941"/>
                                        </p:tgtEl>
                                        <p:attrNameLst>
                                          <p:attrName>ppt_x</p:attrName>
                                        </p:attrNameLst>
                                      </p:cBhvr>
                                      <p:tavLst>
                                        <p:tav tm="0">
                                          <p:val>
                                            <p:strVal val="0-#ppt_w/2"/>
                                          </p:val>
                                        </p:tav>
                                        <p:tav tm="100000">
                                          <p:val>
                                            <p:strVal val="#ppt_x"/>
                                          </p:val>
                                        </p:tav>
                                      </p:tavLst>
                                    </p:anim>
                                    <p:anim calcmode="lin" valueType="num">
                                      <p:cBhvr>
                                        <p:cTn id="8" dur="500" fill="hold"/>
                                        <p:tgtEl>
                                          <p:spTgt spid="2959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5942"/>
                                        </p:tgtEl>
                                        <p:attrNameLst>
                                          <p:attrName>style.visibility</p:attrName>
                                        </p:attrNameLst>
                                      </p:cBhvr>
                                      <p:to>
                                        <p:strVal val="visible"/>
                                      </p:to>
                                    </p:set>
                                    <p:anim calcmode="lin" valueType="num">
                                      <p:cBhvr>
                                        <p:cTn id="13" dur="500" fill="hold"/>
                                        <p:tgtEl>
                                          <p:spTgt spid="295942"/>
                                        </p:tgtEl>
                                        <p:attrNameLst>
                                          <p:attrName>ppt_x</p:attrName>
                                        </p:attrNameLst>
                                      </p:cBhvr>
                                      <p:tavLst>
                                        <p:tav tm="0">
                                          <p:val>
                                            <p:strVal val="0-#ppt_w/2"/>
                                          </p:val>
                                        </p:tav>
                                        <p:tav tm="100000">
                                          <p:val>
                                            <p:strVal val="#ppt_x"/>
                                          </p:val>
                                        </p:tav>
                                      </p:tavLst>
                                    </p:anim>
                                    <p:anim calcmode="lin" valueType="num">
                                      <p:cBhvr>
                                        <p:cTn id="14" dur="500" fill="hold"/>
                                        <p:tgtEl>
                                          <p:spTgt spid="2959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5951"/>
                                        </p:tgtEl>
                                        <p:attrNameLst>
                                          <p:attrName>style.visibility</p:attrName>
                                        </p:attrNameLst>
                                      </p:cBhvr>
                                      <p:to>
                                        <p:strVal val="visible"/>
                                      </p:to>
                                    </p:set>
                                    <p:anim calcmode="lin" valueType="num">
                                      <p:cBhvr>
                                        <p:cTn id="19" dur="500" fill="hold"/>
                                        <p:tgtEl>
                                          <p:spTgt spid="295951"/>
                                        </p:tgtEl>
                                        <p:attrNameLst>
                                          <p:attrName>ppt_x</p:attrName>
                                        </p:attrNameLst>
                                      </p:cBhvr>
                                      <p:tavLst>
                                        <p:tav tm="0">
                                          <p:val>
                                            <p:strVal val="0-#ppt_w/2"/>
                                          </p:val>
                                        </p:tav>
                                        <p:tav tm="100000">
                                          <p:val>
                                            <p:strVal val="#ppt_x"/>
                                          </p:val>
                                        </p:tav>
                                      </p:tavLst>
                                    </p:anim>
                                    <p:anim calcmode="lin" valueType="num">
                                      <p:cBhvr>
                                        <p:cTn id="20" dur="500" fill="hold"/>
                                        <p:tgtEl>
                                          <p:spTgt spid="2959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5947"/>
                                        </p:tgtEl>
                                        <p:attrNameLst>
                                          <p:attrName>style.visibility</p:attrName>
                                        </p:attrNameLst>
                                      </p:cBhvr>
                                      <p:to>
                                        <p:strVal val="visible"/>
                                      </p:to>
                                    </p:set>
                                    <p:anim calcmode="lin" valueType="num">
                                      <p:cBhvr>
                                        <p:cTn id="25" dur="500" fill="hold"/>
                                        <p:tgtEl>
                                          <p:spTgt spid="295947"/>
                                        </p:tgtEl>
                                        <p:attrNameLst>
                                          <p:attrName>ppt_x</p:attrName>
                                        </p:attrNameLst>
                                      </p:cBhvr>
                                      <p:tavLst>
                                        <p:tav tm="0">
                                          <p:val>
                                            <p:strVal val="0-#ppt_w/2"/>
                                          </p:val>
                                        </p:tav>
                                        <p:tav tm="100000">
                                          <p:val>
                                            <p:strVal val="#ppt_x"/>
                                          </p:val>
                                        </p:tav>
                                      </p:tavLst>
                                    </p:anim>
                                    <p:anim calcmode="lin" valueType="num">
                                      <p:cBhvr>
                                        <p:cTn id="26" dur="500" fill="hold"/>
                                        <p:tgtEl>
                                          <p:spTgt spid="2959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5955"/>
                                        </p:tgtEl>
                                        <p:attrNameLst>
                                          <p:attrName>style.visibility</p:attrName>
                                        </p:attrNameLst>
                                      </p:cBhvr>
                                      <p:to>
                                        <p:strVal val="visible"/>
                                      </p:to>
                                    </p:set>
                                    <p:anim calcmode="lin" valueType="num">
                                      <p:cBhvr>
                                        <p:cTn id="31" dur="500" fill="hold"/>
                                        <p:tgtEl>
                                          <p:spTgt spid="295955"/>
                                        </p:tgtEl>
                                        <p:attrNameLst>
                                          <p:attrName>ppt_x</p:attrName>
                                        </p:attrNameLst>
                                      </p:cBhvr>
                                      <p:tavLst>
                                        <p:tav tm="0">
                                          <p:val>
                                            <p:strVal val="0-#ppt_w/2"/>
                                          </p:val>
                                        </p:tav>
                                        <p:tav tm="100000">
                                          <p:val>
                                            <p:strVal val="#ppt_x"/>
                                          </p:val>
                                        </p:tav>
                                      </p:tavLst>
                                    </p:anim>
                                    <p:anim calcmode="lin" valueType="num">
                                      <p:cBhvr>
                                        <p:cTn id="32" dur="500" fill="hold"/>
                                        <p:tgtEl>
                                          <p:spTgt spid="29595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5943"/>
                                        </p:tgtEl>
                                        <p:attrNameLst>
                                          <p:attrName>style.visibility</p:attrName>
                                        </p:attrNameLst>
                                      </p:cBhvr>
                                      <p:to>
                                        <p:strVal val="visible"/>
                                      </p:to>
                                    </p:set>
                                    <p:anim calcmode="lin" valueType="num">
                                      <p:cBhvr>
                                        <p:cTn id="37" dur="500" fill="hold"/>
                                        <p:tgtEl>
                                          <p:spTgt spid="295943"/>
                                        </p:tgtEl>
                                        <p:attrNameLst>
                                          <p:attrName>ppt_x</p:attrName>
                                        </p:attrNameLst>
                                      </p:cBhvr>
                                      <p:tavLst>
                                        <p:tav tm="0">
                                          <p:val>
                                            <p:strVal val="0-#ppt_w/2"/>
                                          </p:val>
                                        </p:tav>
                                        <p:tav tm="100000">
                                          <p:val>
                                            <p:strVal val="#ppt_x"/>
                                          </p:val>
                                        </p:tav>
                                      </p:tavLst>
                                    </p:anim>
                                    <p:anim calcmode="lin" valueType="num">
                                      <p:cBhvr>
                                        <p:cTn id="38" dur="500" fill="hold"/>
                                        <p:tgtEl>
                                          <p:spTgt spid="29594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959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59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95960"/>
                                        </p:tgtEl>
                                        <p:attrNameLst>
                                          <p:attrName>style.visibility</p:attrName>
                                        </p:attrNameLst>
                                      </p:cBhvr>
                                      <p:to>
                                        <p:strVal val="visible"/>
                                      </p:to>
                                    </p:set>
                                    <p:animEffect transition="in" filter="dissolve">
                                      <p:cBhvr>
                                        <p:cTn id="51"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p:bldP spid="295942" grpId="0"/>
      <p:bldP spid="295959" grpId="0" bldLvl="0" animBg="1"/>
      <p:bldP spid="2959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矩形 256001"/>
          <p:cNvSpPr/>
          <p:nvPr/>
        </p:nvSpPr>
        <p:spPr>
          <a:xfrm>
            <a:off x="323850" y="104775"/>
            <a:ext cx="8496300" cy="2676525"/>
          </a:xfrm>
          <a:prstGeom prst="rect">
            <a:avLst/>
          </a:prstGeom>
          <a:noFill/>
          <a:ln w="9525">
            <a:noFill/>
          </a:ln>
        </p:spPr>
        <p:txBody>
          <a:bodyPr anchor="ctr">
            <a:spAutoFit/>
          </a:bodyPr>
          <a:p>
            <a:r>
              <a:rPr lang="zh-CN" altLang="en-US" sz="2800" dirty="0">
                <a:latin typeface="Arial" panose="020B0604020202020204" pitchFamily="34" charset="0"/>
                <a:ea typeface="宋体" pitchFamily="2" charset="-122"/>
              </a:rPr>
              <a:t>例</a:t>
            </a:r>
            <a:r>
              <a:rPr lang="en-US" altLang="zh-CN" sz="2800" dirty="0">
                <a:latin typeface="Arial" panose="020B0604020202020204" pitchFamily="34" charset="0"/>
                <a:ea typeface="宋体" pitchFamily="2" charset="-122"/>
              </a:rPr>
              <a:t>1    </a:t>
            </a:r>
            <a:r>
              <a:rPr lang="zh-CN" altLang="en-US" sz="2800" dirty="0">
                <a:latin typeface="Arial" panose="020B0604020202020204" pitchFamily="34" charset="0"/>
                <a:ea typeface="宋体" pitchFamily="2" charset="-122"/>
              </a:rPr>
              <a:t>在用外接电源给电容器充电时，电容器两端的电压</a:t>
            </a:r>
            <a:r>
              <a:rPr lang="en-US" altLang="zh-CN" sz="2800" dirty="0">
                <a:latin typeface="Arial" panose="020B0604020202020204" pitchFamily="34" charset="0"/>
                <a:ea typeface="宋体" pitchFamily="2" charset="-122"/>
              </a:rPr>
              <a:t>V</a:t>
            </a:r>
            <a:r>
              <a:rPr lang="zh-CN" altLang="en-US" sz="2800" dirty="0">
                <a:latin typeface="Arial" panose="020B0604020202020204" pitchFamily="34" charset="0"/>
                <a:ea typeface="宋体" pitchFamily="2" charset="-122"/>
              </a:rPr>
              <a:t>将会随着充电时间</a:t>
            </a:r>
            <a:r>
              <a:rPr lang="en-US" altLang="zh-CN" sz="2800" dirty="0">
                <a:latin typeface="Arial" panose="020B0604020202020204" pitchFamily="34" charset="0"/>
                <a:ea typeface="宋体" pitchFamily="2" charset="-122"/>
              </a:rPr>
              <a:t>t</a:t>
            </a:r>
            <a:r>
              <a:rPr lang="zh-CN" altLang="en-US" sz="2800" dirty="0">
                <a:latin typeface="Arial" panose="020B0604020202020204" pitchFamily="34" charset="0"/>
                <a:ea typeface="宋体" pitchFamily="2" charset="-122"/>
              </a:rPr>
              <a:t>发生变化，已知在某一次实验时，通过测量得到下列观测值，分别用拉格朗日插值法、分段线性插值法、三次样条插值法画出</a:t>
            </a:r>
            <a:r>
              <a:rPr lang="en-US" altLang="zh-CN" sz="2800" dirty="0">
                <a:latin typeface="Arial" panose="020B0604020202020204" pitchFamily="34" charset="0"/>
                <a:ea typeface="宋体" pitchFamily="2" charset="-122"/>
              </a:rPr>
              <a:t>V</a:t>
            </a:r>
            <a:r>
              <a:rPr lang="zh-CN" altLang="en-US" sz="2800" dirty="0">
                <a:latin typeface="Arial" panose="020B0604020202020204" pitchFamily="34" charset="0"/>
                <a:ea typeface="宋体" pitchFamily="2" charset="-122"/>
              </a:rPr>
              <a:t>随着时间</a:t>
            </a:r>
            <a:r>
              <a:rPr lang="en-US" altLang="zh-CN" sz="2800" dirty="0">
                <a:latin typeface="Arial" panose="020B0604020202020204" pitchFamily="34" charset="0"/>
                <a:ea typeface="宋体" pitchFamily="2" charset="-122"/>
              </a:rPr>
              <a:t>t</a:t>
            </a:r>
            <a:r>
              <a:rPr lang="zh-CN" altLang="en-US" sz="2800" dirty="0">
                <a:latin typeface="Arial" panose="020B0604020202020204" pitchFamily="34" charset="0"/>
                <a:ea typeface="宋体" pitchFamily="2" charset="-122"/>
              </a:rPr>
              <a:t>变化的曲线图，分别计算当时间</a:t>
            </a:r>
            <a:r>
              <a:rPr lang="en-US" altLang="zh-CN" sz="2800" dirty="0">
                <a:latin typeface="Arial" panose="020B0604020202020204" pitchFamily="34" charset="0"/>
                <a:ea typeface="宋体" pitchFamily="2" charset="-122"/>
              </a:rPr>
              <a:t>t=7s</a:t>
            </a:r>
            <a:r>
              <a:rPr lang="zh-CN" altLang="en-US" sz="2800" dirty="0">
                <a:latin typeface="Arial" panose="020B0604020202020204" pitchFamily="34" charset="0"/>
                <a:ea typeface="宋体" pitchFamily="2" charset="-122"/>
              </a:rPr>
              <a:t>时，三种插值法各自算得电容器两端电压的近似值。</a:t>
            </a:r>
            <a:endParaRPr lang="zh-CN" altLang="en-US" sz="2800" dirty="0">
              <a:latin typeface="Arial" panose="020B0604020202020204" pitchFamily="34" charset="0"/>
              <a:ea typeface="宋体" pitchFamily="2" charset="-122"/>
            </a:endParaRPr>
          </a:p>
        </p:txBody>
      </p:sp>
      <p:graphicFrame>
        <p:nvGraphicFramePr>
          <p:cNvPr id="256003" name="对象 256002"/>
          <p:cNvGraphicFramePr/>
          <p:nvPr/>
        </p:nvGraphicFramePr>
        <p:xfrm>
          <a:off x="395288" y="2852738"/>
          <a:ext cx="7848600" cy="465137"/>
        </p:xfrm>
        <a:graphic>
          <a:graphicData uri="http://schemas.openxmlformats.org/presentationml/2006/ole">
            <mc:AlternateContent xmlns:mc="http://schemas.openxmlformats.org/markup-compatibility/2006">
              <mc:Choice xmlns:v="urn:schemas-microsoft-com:vml" Requires="v">
                <p:oleObj spid="_x0000_s3088" name="" r:id="rId1" imgW="3695700" imgH="215900" progId="Equation.DSMT4">
                  <p:embed/>
                </p:oleObj>
              </mc:Choice>
              <mc:Fallback>
                <p:oleObj name="" r:id="rId1" imgW="3695700" imgH="215900" progId="Equation.DSMT4">
                  <p:embed/>
                  <p:pic>
                    <p:nvPicPr>
                      <p:cNvPr id="0" name="图片 3087"/>
                      <p:cNvPicPr/>
                      <p:nvPr/>
                    </p:nvPicPr>
                    <p:blipFill>
                      <a:blip r:embed="rId2"/>
                      <a:stretch>
                        <a:fillRect/>
                      </a:stretch>
                    </p:blipFill>
                    <p:spPr>
                      <a:xfrm>
                        <a:off x="395288" y="2852738"/>
                        <a:ext cx="7848600" cy="465137"/>
                      </a:xfrm>
                      <a:prstGeom prst="rect">
                        <a:avLst/>
                      </a:prstGeom>
                      <a:noFill/>
                      <a:ln w="38100">
                        <a:noFill/>
                        <a:miter/>
                      </a:ln>
                    </p:spPr>
                  </p:pic>
                </p:oleObj>
              </mc:Fallback>
            </mc:AlternateContent>
          </a:graphicData>
        </a:graphic>
      </p:graphicFrame>
      <p:grpSp>
        <p:nvGrpSpPr>
          <p:cNvPr id="256004" name="组合 256003"/>
          <p:cNvGrpSpPr/>
          <p:nvPr/>
        </p:nvGrpSpPr>
        <p:grpSpPr>
          <a:xfrm>
            <a:off x="179388" y="3068638"/>
            <a:ext cx="8748712" cy="360362"/>
            <a:chOff x="1659" y="10564"/>
            <a:chExt cx="6195" cy="794"/>
          </a:xfrm>
        </p:grpSpPr>
        <p:sp>
          <p:nvSpPr>
            <p:cNvPr id="54276" name="直接连接符 256004"/>
            <p:cNvSpPr/>
            <p:nvPr/>
          </p:nvSpPr>
          <p:spPr>
            <a:xfrm>
              <a:off x="1659" y="10974"/>
              <a:ext cx="6195" cy="0"/>
            </a:xfrm>
            <a:prstGeom prst="line">
              <a:avLst/>
            </a:prstGeom>
            <a:ln w="9525" cap="flat" cmpd="sng">
              <a:solidFill>
                <a:srgbClr val="000000"/>
              </a:solidFill>
              <a:prstDash val="solid"/>
              <a:round/>
              <a:headEnd type="none" w="med" len="med"/>
              <a:tailEnd type="none" w="med" len="med"/>
            </a:ln>
          </p:spPr>
        </p:sp>
        <p:sp>
          <p:nvSpPr>
            <p:cNvPr id="54277" name="直接连接符 256005"/>
            <p:cNvSpPr/>
            <p:nvPr/>
          </p:nvSpPr>
          <p:spPr>
            <a:xfrm>
              <a:off x="2360" y="10564"/>
              <a:ext cx="0" cy="794"/>
            </a:xfrm>
            <a:prstGeom prst="line">
              <a:avLst/>
            </a:prstGeom>
            <a:ln w="9525" cap="flat" cmpd="sng">
              <a:solidFill>
                <a:srgbClr val="000000"/>
              </a:solidFill>
              <a:prstDash val="solid"/>
              <a:round/>
              <a:headEnd type="none" w="med" len="med"/>
              <a:tailEnd type="none" w="med" len="med"/>
            </a:ln>
          </p:spPr>
        </p:sp>
      </p:grpSp>
      <p:sp>
        <p:nvSpPr>
          <p:cNvPr id="54278" name="矩形 256006"/>
          <p:cNvSpPr/>
          <p:nvPr/>
        </p:nvSpPr>
        <p:spPr>
          <a:xfrm>
            <a:off x="0" y="2951163"/>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sp>
        <p:nvSpPr>
          <p:cNvPr id="54279" name="矩形 256007"/>
          <p:cNvSpPr/>
          <p:nvPr/>
        </p:nvSpPr>
        <p:spPr>
          <a:xfrm>
            <a:off x="0" y="2951163"/>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sp>
        <p:nvSpPr>
          <p:cNvPr id="256009" name="矩形 256008"/>
          <p:cNvSpPr/>
          <p:nvPr/>
        </p:nvSpPr>
        <p:spPr>
          <a:xfrm>
            <a:off x="0" y="3170238"/>
            <a:ext cx="714375" cy="519112"/>
          </a:xfrm>
          <a:prstGeom prst="rect">
            <a:avLst/>
          </a:prstGeom>
          <a:noFill/>
          <a:ln w="9525">
            <a:noFill/>
          </a:ln>
        </p:spPr>
        <p:txBody>
          <a:bodyPr wrap="none" anchor="ctr">
            <a:spAutoFit/>
          </a:bodyPr>
          <a:p>
            <a:pPr indent="400050"/>
            <a:r>
              <a:rPr lang="en-US" altLang="zh-CN" sz="1000" dirty="0">
                <a:latin typeface="Times New Roman" panose="02020603050405020304" pitchFamily="18" charset="0"/>
                <a:ea typeface="宋体" pitchFamily="2" charset="-122"/>
              </a:rPr>
              <a:t>  </a:t>
            </a:r>
            <a:endParaRPr lang="en-US" altLang="zh-CN" sz="1400" dirty="0">
              <a:latin typeface="Arial" panose="020B0604020202020204" pitchFamily="34" charset="0"/>
              <a:ea typeface="宋体" pitchFamily="2" charset="-122"/>
            </a:endParaRPr>
          </a:p>
          <a:p>
            <a:pPr indent="400050" eaLnBrk="0" hangingPunct="0"/>
            <a:endParaRPr lang="en-US" altLang="zh-CN" dirty="0">
              <a:latin typeface="Arial" panose="020B0604020202020204" pitchFamily="34" charset="0"/>
              <a:ea typeface="宋体" pitchFamily="2" charset="-122"/>
            </a:endParaRPr>
          </a:p>
        </p:txBody>
      </p:sp>
      <p:graphicFrame>
        <p:nvGraphicFramePr>
          <p:cNvPr id="256010" name="对象 256009"/>
          <p:cNvGraphicFramePr/>
          <p:nvPr/>
        </p:nvGraphicFramePr>
        <p:xfrm>
          <a:off x="360363" y="3357563"/>
          <a:ext cx="8099425" cy="460375"/>
        </p:xfrm>
        <a:graphic>
          <a:graphicData uri="http://schemas.openxmlformats.org/presentationml/2006/ole">
            <mc:AlternateContent xmlns:mc="http://schemas.openxmlformats.org/markup-compatibility/2006">
              <mc:Choice xmlns:v="urn:schemas-microsoft-com:vml" Requires="v">
                <p:oleObj spid="_x0000_s3089" name="" r:id="rId3" imgW="3848100" imgH="215900" progId="Equation.DSMT4">
                  <p:embed/>
                </p:oleObj>
              </mc:Choice>
              <mc:Fallback>
                <p:oleObj name="" r:id="rId3" imgW="3848100" imgH="215900" progId="Equation.DSMT4">
                  <p:embed/>
                  <p:pic>
                    <p:nvPicPr>
                      <p:cNvPr id="0" name="图片 3088"/>
                      <p:cNvPicPr/>
                      <p:nvPr/>
                    </p:nvPicPr>
                    <p:blipFill>
                      <a:blip r:embed="rId4"/>
                      <a:stretch>
                        <a:fillRect/>
                      </a:stretch>
                    </p:blipFill>
                    <p:spPr>
                      <a:xfrm>
                        <a:off x="360363" y="3357563"/>
                        <a:ext cx="8099425" cy="460375"/>
                      </a:xfrm>
                      <a:prstGeom prst="rect">
                        <a:avLst/>
                      </a:prstGeom>
                      <a:noFill/>
                      <a:ln w="38100">
                        <a:noFill/>
                        <a:miter/>
                      </a:ln>
                    </p:spPr>
                  </p:pic>
                </p:oleObj>
              </mc:Fallback>
            </mc:AlternateContent>
          </a:graphicData>
        </a:graphic>
      </p:graphicFrame>
      <p:sp>
        <p:nvSpPr>
          <p:cNvPr id="256011" name="矩形 256010"/>
          <p:cNvSpPr/>
          <p:nvPr/>
        </p:nvSpPr>
        <p:spPr>
          <a:xfrm>
            <a:off x="250825" y="3927475"/>
            <a:ext cx="8893175" cy="1373188"/>
          </a:xfrm>
          <a:prstGeom prst="rect">
            <a:avLst/>
          </a:prstGeom>
          <a:noFill/>
          <a:ln w="9525">
            <a:noFill/>
          </a:ln>
        </p:spPr>
        <p:txBody>
          <a:bodyPr anchor="ctr">
            <a:spAutoFit/>
          </a:bodyPr>
          <a:p>
            <a:r>
              <a:rPr lang="zh-CN" altLang="en-US" sz="2800" dirty="0">
                <a:latin typeface="Arial" panose="020B0604020202020204" pitchFamily="34" charset="0"/>
                <a:ea typeface="宋体" pitchFamily="2" charset="-122"/>
              </a:rPr>
              <a:t>解   由于</a:t>
            </a:r>
            <a:r>
              <a:rPr lang="en-US" altLang="zh-CN" sz="2800" dirty="0">
                <a:latin typeface="Arial" panose="020B0604020202020204" pitchFamily="34" charset="0"/>
                <a:ea typeface="宋体" pitchFamily="2" charset="-122"/>
              </a:rPr>
              <a:t>MATLAB</a:t>
            </a:r>
            <a:r>
              <a:rPr lang="zh-CN" altLang="en-US" sz="2800" dirty="0">
                <a:latin typeface="Arial" panose="020B0604020202020204" pitchFamily="34" charset="0"/>
                <a:ea typeface="宋体" pitchFamily="2" charset="-122"/>
              </a:rPr>
              <a:t>没有提供现成的拉格朗日插值命令，我们可以编写一个函数</a:t>
            </a:r>
            <a:r>
              <a:rPr lang="en-US" altLang="zh-CN" sz="2800" err="1">
                <a:latin typeface="Arial" panose="020B0604020202020204" pitchFamily="34" charset="0"/>
                <a:ea typeface="宋体" pitchFamily="2" charset="-122"/>
              </a:rPr>
              <a:t>lglrcz.m</a:t>
            </a:r>
            <a:r>
              <a:rPr lang="zh-CN" altLang="en-US" sz="2800" dirty="0">
                <a:latin typeface="Arial" panose="020B0604020202020204" pitchFamily="34" charset="0"/>
                <a:ea typeface="宋体" pitchFamily="2" charset="-122"/>
              </a:rPr>
              <a:t>来完成，其他两种插值法可用现成的命令。 </a:t>
            </a:r>
            <a:endParaRPr lang="zh-CN" altLang="en-US" sz="2800" dirty="0">
              <a:latin typeface="Arial" panose="020B0604020202020204" pitchFamily="34" charset="0"/>
              <a:ea typeface="宋体" pitchFamily="2" charset="-122"/>
            </a:endParaRPr>
          </a:p>
        </p:txBody>
      </p:sp>
      <p:sp>
        <p:nvSpPr>
          <p:cNvPr id="256012" name="矩形 256011"/>
          <p:cNvSpPr/>
          <p:nvPr/>
        </p:nvSpPr>
        <p:spPr>
          <a:xfrm>
            <a:off x="-90487" y="5300663"/>
            <a:ext cx="9055100" cy="519112"/>
          </a:xfrm>
          <a:prstGeom prst="rect">
            <a:avLst/>
          </a:prstGeom>
          <a:noFill/>
          <a:ln w="9525">
            <a:noFill/>
          </a:ln>
        </p:spPr>
        <p:txBody>
          <a:bodyPr anchor="ctr">
            <a:spAutoFit/>
          </a:bodyPr>
          <a:p>
            <a:r>
              <a:rPr lang="zh-CN" altLang="en-US" sz="2800" dirty="0">
                <a:latin typeface="Arial" panose="020B0604020202020204" pitchFamily="34" charset="0"/>
                <a:ea typeface="宋体" pitchFamily="2" charset="-122"/>
              </a:rPr>
              <a:t>用</a:t>
            </a:r>
            <a:r>
              <a:rPr lang="en-US" altLang="zh-CN" sz="2800" dirty="0">
                <a:latin typeface="Arial" panose="020B0604020202020204" pitchFamily="34" charset="0"/>
                <a:ea typeface="宋体" pitchFamily="2" charset="-122"/>
              </a:rPr>
              <a:t>MATLAB</a:t>
            </a:r>
            <a:r>
              <a:rPr lang="zh-CN" altLang="en-US" sz="2800" dirty="0">
                <a:latin typeface="Arial" panose="020B0604020202020204" pitchFamily="34" charset="0"/>
                <a:ea typeface="宋体" pitchFamily="2" charset="-122"/>
              </a:rPr>
              <a:t>软件进行三种插值计算的程序为</a:t>
            </a:r>
            <a:r>
              <a:rPr lang="en-US" altLang="zh-CN" sz="2800" err="1">
                <a:latin typeface="Arial" panose="020B0604020202020204" pitchFamily="34" charset="0"/>
                <a:ea typeface="宋体" pitchFamily="2" charset="-122"/>
              </a:rPr>
              <a:t>szczqx.m</a:t>
            </a:r>
            <a:r>
              <a:rPr lang="zh-CN" altLang="en-US" sz="2800" dirty="0">
                <a:latin typeface="Arial" panose="020B0604020202020204" pitchFamily="34" charset="0"/>
                <a:ea typeface="宋体" pitchFamily="2" charset="-122"/>
              </a:rPr>
              <a:t>。</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wipe(left)">
                                      <p:cBhvr>
                                        <p:cTn id="7" dur="500"/>
                                        <p:tgtEl>
                                          <p:spTgt spid="256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03"/>
                                        </p:tgtEl>
                                        <p:attrNameLst>
                                          <p:attrName>style.visibility</p:attrName>
                                        </p:attrNameLst>
                                      </p:cBhvr>
                                      <p:to>
                                        <p:strVal val="visible"/>
                                      </p:to>
                                    </p:set>
                                    <p:animEffect transition="in" filter="wipe(left)">
                                      <p:cBhvr>
                                        <p:cTn id="12" dur="500"/>
                                        <p:tgtEl>
                                          <p:spTgt spid="2560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04"/>
                                        </p:tgtEl>
                                        <p:attrNameLst>
                                          <p:attrName>style.visibility</p:attrName>
                                        </p:attrNameLst>
                                      </p:cBhvr>
                                      <p:to>
                                        <p:strVal val="visible"/>
                                      </p:to>
                                    </p:set>
                                    <p:animEffect transition="in" filter="wipe(left)">
                                      <p:cBhvr>
                                        <p:cTn id="17" dur="500"/>
                                        <p:tgtEl>
                                          <p:spTgt spid="2560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9"/>
                                        </p:tgtEl>
                                        <p:attrNameLst>
                                          <p:attrName>style.visibility</p:attrName>
                                        </p:attrNameLst>
                                      </p:cBhvr>
                                      <p:to>
                                        <p:strVal val="visible"/>
                                      </p:to>
                                    </p:set>
                                    <p:animEffect transition="in" filter="wipe(left)">
                                      <p:cBhvr>
                                        <p:cTn id="22" dur="500"/>
                                        <p:tgtEl>
                                          <p:spTgt spid="2560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10"/>
                                        </p:tgtEl>
                                        <p:attrNameLst>
                                          <p:attrName>style.visibility</p:attrName>
                                        </p:attrNameLst>
                                      </p:cBhvr>
                                      <p:to>
                                        <p:strVal val="visible"/>
                                      </p:to>
                                    </p:set>
                                    <p:animEffect transition="in" filter="wipe(left)">
                                      <p:cBhvr>
                                        <p:cTn id="27" dur="500"/>
                                        <p:tgtEl>
                                          <p:spTgt spid="2560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11"/>
                                        </p:tgtEl>
                                        <p:attrNameLst>
                                          <p:attrName>style.visibility</p:attrName>
                                        </p:attrNameLst>
                                      </p:cBhvr>
                                      <p:to>
                                        <p:strVal val="visible"/>
                                      </p:to>
                                    </p:set>
                                    <p:animEffect transition="in" filter="wipe(left)">
                                      <p:cBhvr>
                                        <p:cTn id="32" dur="500"/>
                                        <p:tgtEl>
                                          <p:spTgt spid="2560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12"/>
                                        </p:tgtEl>
                                        <p:attrNameLst>
                                          <p:attrName>style.visibility</p:attrName>
                                        </p:attrNameLst>
                                      </p:cBhvr>
                                      <p:to>
                                        <p:strVal val="visible"/>
                                      </p:to>
                                    </p:set>
                                    <p:animEffect transition="in" filter="wipe(left)">
                                      <p:cBhvr>
                                        <p:cTn id="37" dur="500"/>
                                        <p:tgtEl>
                                          <p:spTgt spid="256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P spid="256009" grpId="0"/>
      <p:bldP spid="256011" grpId="0"/>
      <p:bldP spid="2560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矩形 259073"/>
          <p:cNvSpPr/>
          <p:nvPr/>
        </p:nvSpPr>
        <p:spPr>
          <a:xfrm>
            <a:off x="323850" y="44450"/>
            <a:ext cx="4516438" cy="1800225"/>
          </a:xfrm>
          <a:prstGeom prst="rect">
            <a:avLst/>
          </a:prstGeom>
          <a:noFill/>
          <a:ln w="9525">
            <a:noFill/>
          </a:ln>
        </p:spPr>
        <p:txBody>
          <a:bodyPr wrap="none" anchor="ctr">
            <a:spAutoFit/>
          </a:bodyPr>
          <a:p>
            <a:pPr indent="276225"/>
            <a:r>
              <a:rPr lang="zh-CN" altLang="en-US" sz="2800" dirty="0">
                <a:latin typeface="Arial" panose="020B0604020202020204" pitchFamily="34" charset="0"/>
                <a:ea typeface="宋体" pitchFamily="2" charset="-122"/>
              </a:rPr>
              <a:t>执行结果是</a:t>
            </a:r>
            <a:endParaRPr lang="zh-CN" altLang="en-US" sz="2800" dirty="0">
              <a:latin typeface="Arial" panose="020B0604020202020204" pitchFamily="34" charset="0"/>
              <a:ea typeface="宋体" pitchFamily="2" charset="-122"/>
            </a:endParaRPr>
          </a:p>
          <a:p>
            <a:pPr indent="276225"/>
            <a:r>
              <a:rPr lang="en-US" altLang="zh-CN" sz="2800" err="1">
                <a:latin typeface="Arial" panose="020B0604020202020204" pitchFamily="34" charset="0"/>
                <a:ea typeface="宋体" pitchFamily="2" charset="-122"/>
              </a:rPr>
              <a:t>laglr</a:t>
            </a:r>
            <a:r>
              <a:rPr lang="en-US" altLang="zh-CN" sz="2800">
                <a:latin typeface="Arial" panose="020B0604020202020204" pitchFamily="34" charset="0"/>
                <a:ea typeface="宋体" pitchFamily="2" charset="-122"/>
              </a:rPr>
              <a:t>=9.52988980716254</a:t>
            </a:r>
            <a:endParaRPr lang="en-US" altLang="zh-CN" sz="2800">
              <a:latin typeface="Arial" panose="020B0604020202020204" pitchFamily="34" charset="0"/>
              <a:ea typeface="宋体" pitchFamily="2" charset="-122"/>
            </a:endParaRPr>
          </a:p>
          <a:p>
            <a:pPr indent="276225"/>
            <a:r>
              <a:rPr lang="en-US" altLang="zh-CN" sz="2800" err="1">
                <a:latin typeface="Arial" panose="020B0604020202020204" pitchFamily="34" charset="0"/>
                <a:ea typeface="宋体" pitchFamily="2" charset="-122"/>
              </a:rPr>
              <a:t>fendxx</a:t>
            </a:r>
            <a:r>
              <a:rPr lang="en-US" altLang="zh-CN" sz="2800">
                <a:latin typeface="Arial" panose="020B0604020202020204" pitchFamily="34" charset="0"/>
                <a:ea typeface="宋体" pitchFamily="2" charset="-122"/>
              </a:rPr>
              <a:t>=9.70000000000000</a:t>
            </a:r>
            <a:endParaRPr lang="en-US" altLang="zh-CN" sz="2800">
              <a:latin typeface="Arial" panose="020B0604020202020204" pitchFamily="34" charset="0"/>
              <a:ea typeface="宋体" pitchFamily="2" charset="-122"/>
            </a:endParaRPr>
          </a:p>
          <a:p>
            <a:pPr indent="276225"/>
            <a:r>
              <a:rPr lang="en-US" altLang="zh-CN" sz="2800" err="1">
                <a:latin typeface="Arial" panose="020B0604020202020204" pitchFamily="34" charset="0"/>
                <a:ea typeface="宋体" pitchFamily="2" charset="-122"/>
              </a:rPr>
              <a:t>sancyt</a:t>
            </a:r>
            <a:r>
              <a:rPr lang="en-US" altLang="zh-CN" sz="2800">
                <a:latin typeface="Arial" panose="020B0604020202020204" pitchFamily="34" charset="0"/>
                <a:ea typeface="宋体" pitchFamily="2" charset="-122"/>
              </a:rPr>
              <a:t>=9.67118039327444</a:t>
            </a:r>
            <a:endParaRPr lang="en-US" altLang="zh-CN" sz="2800">
              <a:latin typeface="Arial" panose="020B0604020202020204" pitchFamily="34" charset="0"/>
              <a:ea typeface="宋体" pitchFamily="2" charset="-122"/>
            </a:endParaRPr>
          </a:p>
        </p:txBody>
      </p:sp>
      <p:sp>
        <p:nvSpPr>
          <p:cNvPr id="259075" name="矩形 259074"/>
          <p:cNvSpPr/>
          <p:nvPr/>
        </p:nvSpPr>
        <p:spPr>
          <a:xfrm>
            <a:off x="34925" y="1844675"/>
            <a:ext cx="2871788"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图形如图</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所示。</a:t>
            </a:r>
            <a:endParaRPr lang="zh-CN" altLang="en-US" sz="2800" dirty="0">
              <a:latin typeface="Arial" panose="020B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1783715" y="2741295"/>
            <a:ext cx="4791075" cy="3790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4"/>
                                        </p:tgtEl>
                                        <p:attrNameLst>
                                          <p:attrName>style.visibility</p:attrName>
                                        </p:attrNameLst>
                                      </p:cBhvr>
                                      <p:to>
                                        <p:strVal val="visible"/>
                                      </p:to>
                                    </p:set>
                                    <p:animEffect transition="in" filter="wipe(left)">
                                      <p:cBhvr>
                                        <p:cTn id="7" dur="500"/>
                                        <p:tgtEl>
                                          <p:spTgt spid="259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gtEl>
                                        <p:attrNameLst>
                                          <p:attrName>style.visibility</p:attrName>
                                        </p:attrNameLst>
                                      </p:cBhvr>
                                      <p:to>
                                        <p:strVal val="visible"/>
                                      </p:to>
                                    </p:set>
                                    <p:animEffect transition="in" filter="wipe(left)">
                                      <p:cBhvr>
                                        <p:cTn id="12" dur="500"/>
                                        <p:tgtEl>
                                          <p:spTgt spid="259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0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矩形 304129"/>
          <p:cNvSpPr/>
          <p:nvPr/>
        </p:nvSpPr>
        <p:spPr>
          <a:xfrm>
            <a:off x="2373472" y="1126649"/>
            <a:ext cx="3366770" cy="583565"/>
          </a:xfrm>
          <a:prstGeom prst="rect">
            <a:avLst/>
          </a:prstGeom>
          <a:noFill/>
          <a:ln w="9525">
            <a:noFill/>
          </a:ln>
        </p:spPr>
        <p:txBody>
          <a:bodyPr wrap="none" anchor="ctr">
            <a:spAutoFit/>
          </a:bodyPr>
          <a:p>
            <a:pPr algn="ctr"/>
            <a:r>
              <a:rPr lang="zh-CN" altLang="zh-CN" sz="3200" dirty="0">
                <a:latin typeface="Arial" panose="020B0604020202020204" pitchFamily="34" charset="0"/>
                <a:ea typeface="黑体" panose="02010609060101010101" pitchFamily="2" charset="-122"/>
              </a:rPr>
              <a:t>例</a:t>
            </a:r>
            <a:r>
              <a:rPr lang="en-US" altLang="zh-CN" sz="3200" dirty="0">
                <a:latin typeface="Arial" panose="020B0604020202020204" pitchFamily="34" charset="0"/>
                <a:ea typeface="黑体" panose="02010609060101010101" pitchFamily="2" charset="-122"/>
              </a:rPr>
              <a:t>2 </a:t>
            </a:r>
            <a:r>
              <a:rPr lang="zh-CN" altLang="en-US" sz="3200" dirty="0">
                <a:latin typeface="Arial" panose="020B0604020202020204" pitchFamily="34" charset="0"/>
                <a:ea typeface="黑体" panose="02010609060101010101" pitchFamily="2" charset="-122"/>
              </a:rPr>
              <a:t>水流量的估计</a:t>
            </a:r>
            <a:endParaRPr lang="zh-CN" altLang="en-US" sz="3200" dirty="0">
              <a:latin typeface="Arial" panose="020B0604020202020204" pitchFamily="34" charset="0"/>
              <a:ea typeface="黑体" panose="02010609060101010101" pitchFamily="2" charset="-122"/>
            </a:endParaRPr>
          </a:p>
        </p:txBody>
      </p:sp>
      <p:sp>
        <p:nvSpPr>
          <p:cNvPr id="304131" name="矩形 304130"/>
          <p:cNvSpPr/>
          <p:nvPr/>
        </p:nvSpPr>
        <p:spPr>
          <a:xfrm>
            <a:off x="179388" y="1125538"/>
            <a:ext cx="8642350" cy="366712"/>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endParaRPr lang="en-US" altLang="zh-CN" sz="2800" dirty="0">
              <a:latin typeface="Arial" panose="020B0604020202020204" pitchFamily="34" charset="0"/>
              <a:ea typeface="宋体" pitchFamily="2" charset="-122"/>
            </a:endParaRPr>
          </a:p>
        </p:txBody>
      </p:sp>
      <p:sp>
        <p:nvSpPr>
          <p:cNvPr id="304132" name="矩形 304131"/>
          <p:cNvSpPr/>
          <p:nvPr/>
        </p:nvSpPr>
        <p:spPr>
          <a:xfrm>
            <a:off x="179388" y="2713038"/>
            <a:ext cx="8642350" cy="3013075"/>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400" dirty="0">
                <a:latin typeface="Arial" panose="020B0604020202020204" pitchFamily="34" charset="0"/>
                <a:ea typeface="宋体" pitchFamily="2" charset="-122"/>
              </a:rPr>
              <a:t>美国某州的用水管理机构要求各社区提供以每小时多少加仑计的用水量以及每天所用的总水量。许多社区没有测量流入或流出水塔水量的装置，只能代之以每小时测量水塔中的水位，其误差不超过</a:t>
            </a:r>
            <a:r>
              <a:rPr lang="en-US" altLang="zh-CN" sz="2400" dirty="0">
                <a:latin typeface="Arial" panose="020B0604020202020204" pitchFamily="34" charset="0"/>
                <a:ea typeface="宋体" pitchFamily="2" charset="-122"/>
              </a:rPr>
              <a:t>5%</a:t>
            </a:r>
            <a:r>
              <a:rPr lang="zh-CN" altLang="en-US" sz="2400" dirty="0">
                <a:latin typeface="Arial" panose="020B0604020202020204" pitchFamily="34" charset="0"/>
                <a:ea typeface="宋体" pitchFamily="2" charset="-122"/>
              </a:rPr>
              <a:t>。需要注意的是，当水塔中的水位下降到最低水位</a:t>
            </a:r>
            <a:r>
              <a:rPr lang="en-US" altLang="zh-CN" sz="2400" dirty="0">
                <a:latin typeface="Arial" panose="020B0604020202020204" pitchFamily="34" charset="0"/>
                <a:ea typeface="宋体" pitchFamily="2" charset="-122"/>
              </a:rPr>
              <a:t>L</a:t>
            </a:r>
            <a:r>
              <a:rPr lang="zh-CN" altLang="en-US" sz="2400" dirty="0">
                <a:latin typeface="Arial" panose="020B0604020202020204" pitchFamily="34" charset="0"/>
                <a:ea typeface="宋体" pitchFamily="2" charset="-122"/>
              </a:rPr>
              <a:t>时，水泵就自动向水塔输水直到最高水位</a:t>
            </a:r>
            <a:r>
              <a:rPr lang="en-US" altLang="zh-CN" sz="2400" dirty="0">
                <a:latin typeface="Arial" panose="020B0604020202020204" pitchFamily="34" charset="0"/>
                <a:ea typeface="宋体" pitchFamily="2" charset="-122"/>
              </a:rPr>
              <a:t>H</a:t>
            </a:r>
            <a:r>
              <a:rPr lang="zh-CN" altLang="en-US" sz="2400" dirty="0">
                <a:latin typeface="Arial" panose="020B0604020202020204" pitchFamily="34" charset="0"/>
                <a:ea typeface="宋体" pitchFamily="2" charset="-122"/>
              </a:rPr>
              <a:t>，此期间不能测量水泵的供水量，因此，当水泵正在输水时不容易建立水塔中水位和用水量之间的关系。水泵每天输水一次或两次，每次约</a:t>
            </a:r>
            <a:r>
              <a:rPr lang="en-US" altLang="zh-CN" sz="2400" dirty="0">
                <a:latin typeface="Arial" panose="020B0604020202020204" pitchFamily="34" charset="0"/>
                <a:ea typeface="宋体" pitchFamily="2" charset="-122"/>
              </a:rPr>
              <a:t>2</a:t>
            </a:r>
            <a:r>
              <a:rPr lang="zh-CN" altLang="en-US" sz="2400" dirty="0">
                <a:latin typeface="Arial" panose="020B0604020202020204" pitchFamily="34" charset="0"/>
                <a:ea typeface="宋体" pitchFamily="2" charset="-122"/>
              </a:rPr>
              <a:t>小时。</a:t>
            </a:r>
            <a:endParaRPr lang="zh-CN" altLang="en-US" sz="2400" dirty="0">
              <a:latin typeface="Arial" panose="020B0604020202020204" pitchFamily="34" charset="0"/>
              <a:ea typeface="宋体" pitchFamily="2" charset="-122"/>
            </a:endParaRPr>
          </a:p>
        </p:txBody>
      </p:sp>
      <p:sp>
        <p:nvSpPr>
          <p:cNvPr id="304133" name="矩形 304132"/>
          <p:cNvSpPr/>
          <p:nvPr/>
        </p:nvSpPr>
        <p:spPr>
          <a:xfrm>
            <a:off x="755650" y="1916113"/>
            <a:ext cx="1385888" cy="457200"/>
          </a:xfrm>
          <a:prstGeom prst="rect">
            <a:avLst/>
          </a:prstGeom>
          <a:noFill/>
          <a:ln w="9525">
            <a:noFill/>
          </a:ln>
        </p:spPr>
        <p:txBody>
          <a:bodyPr wrap="none" anchor="ctr">
            <a:spAutoFit/>
          </a:bodyPr>
          <a:p>
            <a:r>
              <a:rPr lang="en-US" altLang="zh-CN" sz="2400" b="1" dirty="0">
                <a:latin typeface="Arial" panose="020B0604020202020204" pitchFamily="34" charset="0"/>
                <a:ea typeface="宋体" pitchFamily="2" charset="-122"/>
              </a:rPr>
              <a:t>2.1  </a:t>
            </a:r>
            <a:r>
              <a:rPr lang="zh-CN" altLang="en-US" sz="2400" b="1" dirty="0">
                <a:latin typeface="Arial" panose="020B0604020202020204" pitchFamily="34" charset="0"/>
                <a:ea typeface="宋体" pitchFamily="2" charset="-122"/>
              </a:rPr>
              <a:t>问题</a:t>
            </a:r>
            <a:endParaRPr lang="zh-CN" altLang="en-US" sz="2400" b="1"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gtEl>
                                        <p:attrNameLst>
                                          <p:attrName>style.visibility</p:attrName>
                                        </p:attrNameLst>
                                      </p:cBhvr>
                                      <p:to>
                                        <p:strVal val="visible"/>
                                      </p:to>
                                    </p:set>
                                    <p:animEffect transition="in" filter="wipe(left)">
                                      <p:cBhvr>
                                        <p:cTn id="7" dur="500"/>
                                        <p:tgtEl>
                                          <p:spTgt spid="304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wipe(left)">
                                      <p:cBhvr>
                                        <p:cTn id="17" dur="500"/>
                                        <p:tgtEl>
                                          <p:spTgt spid="304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p:bldP spid="304132" grpId="0"/>
      <p:bldP spid="304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矩形 305153"/>
          <p:cNvSpPr/>
          <p:nvPr/>
        </p:nvSpPr>
        <p:spPr>
          <a:xfrm>
            <a:off x="250825" y="1484313"/>
            <a:ext cx="8893175" cy="2654300"/>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试估计任何时刻（包括水泵正在输水时间）从水塔流出的水流量</a:t>
            </a:r>
            <a:r>
              <a:rPr lang="en-US" altLang="zh-CN" sz="2800" err="1">
                <a:latin typeface="Arial" panose="020B0604020202020204" pitchFamily="34" charset="0"/>
                <a:ea typeface="宋体" pitchFamily="2" charset="-122"/>
              </a:rPr>
              <a:t>f(t</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，并估计一天的总用水量。已知该水塔是一个高为</a:t>
            </a:r>
            <a:r>
              <a:rPr lang="en-US" altLang="zh-CN" sz="2800" dirty="0">
                <a:latin typeface="Arial" panose="020B0604020202020204" pitchFamily="34" charset="0"/>
                <a:ea typeface="宋体" pitchFamily="2" charset="-122"/>
              </a:rPr>
              <a:t>40ft</a:t>
            </a:r>
            <a:r>
              <a:rPr lang="zh-CN" altLang="en-US" sz="2800" dirty="0">
                <a:latin typeface="Arial" panose="020B0604020202020204" pitchFamily="34" charset="0"/>
                <a:ea typeface="宋体" pitchFamily="2" charset="-122"/>
              </a:rPr>
              <a:t>（英尺），直径为</a:t>
            </a:r>
            <a:r>
              <a:rPr lang="en-US" altLang="zh-CN" sz="2800" dirty="0">
                <a:latin typeface="Arial" panose="020B0604020202020204" pitchFamily="34" charset="0"/>
                <a:ea typeface="宋体" pitchFamily="2" charset="-122"/>
              </a:rPr>
              <a:t>57ft</a:t>
            </a:r>
            <a:r>
              <a:rPr lang="zh-CN" altLang="en-US" sz="2800" dirty="0">
                <a:latin typeface="Arial" panose="020B0604020202020204" pitchFamily="34" charset="0"/>
                <a:ea typeface="宋体" pitchFamily="2" charset="-122"/>
              </a:rPr>
              <a:t>（英尺）的正圆柱，表</a:t>
            </a:r>
            <a:r>
              <a:rPr lang="en-US" altLang="zh-CN" sz="2800" dirty="0">
                <a:latin typeface="Arial" panose="020B0604020202020204" pitchFamily="34" charset="0"/>
                <a:ea typeface="宋体" pitchFamily="2" charset="-122"/>
              </a:rPr>
              <a:t>5-1</a:t>
            </a:r>
            <a:r>
              <a:rPr lang="zh-CN" altLang="en-US" sz="2800" dirty="0">
                <a:latin typeface="Arial" panose="020B0604020202020204" pitchFamily="34" charset="0"/>
                <a:ea typeface="宋体" pitchFamily="2" charset="-122"/>
              </a:rPr>
              <a:t>给出了某个小镇一天水塔水位的真实数据，水位降至约</a:t>
            </a:r>
            <a:r>
              <a:rPr lang="en-US" altLang="zh-CN" sz="2800" dirty="0">
                <a:latin typeface="Arial" panose="020B0604020202020204" pitchFamily="34" charset="0"/>
                <a:ea typeface="宋体" pitchFamily="2" charset="-122"/>
              </a:rPr>
              <a:t>27.00ft</a:t>
            </a:r>
            <a:r>
              <a:rPr lang="zh-CN" altLang="en-US" sz="2800" dirty="0">
                <a:latin typeface="Arial" panose="020B0604020202020204" pitchFamily="34" charset="0"/>
                <a:ea typeface="宋体" pitchFamily="2" charset="-122"/>
              </a:rPr>
              <a:t>水泵开始工作，水位升到</a:t>
            </a:r>
            <a:r>
              <a:rPr lang="en-US" altLang="zh-CN" sz="2800" dirty="0">
                <a:latin typeface="Arial" panose="020B0604020202020204" pitchFamily="34" charset="0"/>
                <a:ea typeface="宋体" pitchFamily="2" charset="-122"/>
              </a:rPr>
              <a:t>35.50ft</a:t>
            </a:r>
            <a:r>
              <a:rPr lang="zh-CN" altLang="en-US" sz="2800" dirty="0">
                <a:latin typeface="Arial" panose="020B0604020202020204" pitchFamily="34" charset="0"/>
                <a:ea typeface="宋体" pitchFamily="2" charset="-122"/>
              </a:rPr>
              <a:t>停止工作。（注：</a:t>
            </a:r>
            <a:r>
              <a:rPr lang="en-US" altLang="zh-CN" sz="2800" dirty="0">
                <a:latin typeface="Arial" panose="020B0604020202020204" pitchFamily="34" charset="0"/>
                <a:ea typeface="宋体" pitchFamily="2" charset="-122"/>
              </a:rPr>
              <a:t>1ft</a:t>
            </a:r>
            <a:r>
              <a:rPr lang="zh-CN" altLang="en-US" sz="2800" dirty="0">
                <a:latin typeface="Arial" panose="020B0604020202020204" pitchFamily="34" charset="0"/>
                <a:ea typeface="宋体" pitchFamily="2" charset="-122"/>
              </a:rPr>
              <a:t>（英尺）</a:t>
            </a:r>
            <a:r>
              <a:rPr lang="en-US" altLang="zh-CN" sz="2800" dirty="0">
                <a:latin typeface="Arial" panose="020B0604020202020204" pitchFamily="34" charset="0"/>
                <a:ea typeface="宋体" pitchFamily="2" charset="-122"/>
              </a:rPr>
              <a:t>=0.3048m</a:t>
            </a:r>
            <a:r>
              <a:rPr lang="zh-CN" altLang="en-US" sz="2800" dirty="0">
                <a:latin typeface="Arial" panose="020B0604020202020204" pitchFamily="34" charset="0"/>
                <a:ea typeface="宋体" pitchFamily="2" charset="-122"/>
              </a:rPr>
              <a:t>（米））</a:t>
            </a:r>
            <a:endParaRPr lang="zh-CN" altLang="en-US" sz="2800" dirty="0">
              <a:latin typeface="Arial" panose="020B0604020202020204" pitchFamily="34"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动作按钮: 自定义 97283"/>
          <p:cNvSpPr/>
          <p:nvPr/>
        </p:nvSpPr>
        <p:spPr>
          <a:xfrm>
            <a:off x="2464435" y="2834640"/>
            <a:ext cx="2743200" cy="762000"/>
          </a:xfrm>
          <a:prstGeom prst="actionButtonBlank">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imes New Roman" panose="02020603050405020304" pitchFamily="18" charset="0"/>
                <a:ea typeface="宋体" pitchFamily="2" charset="-122"/>
              </a:rPr>
              <a:t>二维 插值</a:t>
            </a:r>
            <a:endParaRPr lang="zh-CN" altLang="en-US" sz="2400" b="1">
              <a:latin typeface="Times New Roman" panose="02020603050405020304" pitchFamily="18" charset="0"/>
              <a:ea typeface="宋体" pitchFamily="2" charset="-122"/>
            </a:endParaRPr>
          </a:p>
        </p:txBody>
      </p:sp>
      <p:sp>
        <p:nvSpPr>
          <p:cNvPr id="36867" name="文本框 97285"/>
          <p:cNvSpPr txBox="1"/>
          <p:nvPr/>
        </p:nvSpPr>
        <p:spPr>
          <a:xfrm>
            <a:off x="2174240" y="408305"/>
            <a:ext cx="3426460" cy="645160"/>
          </a:xfrm>
          <a:prstGeom prst="rect">
            <a:avLst/>
          </a:prstGeom>
          <a:noFill/>
          <a:ln w="12700">
            <a:noFill/>
          </a:ln>
        </p:spPr>
        <p:txBody>
          <a:bodyPr wrap="square" anchor="t">
            <a:spAutoFit/>
          </a:bodyPr>
          <a:p>
            <a:pPr>
              <a:spcBef>
                <a:spcPct val="50000"/>
              </a:spcBef>
            </a:pPr>
            <a:r>
              <a:rPr lang="zh-CN" altLang="en-US" sz="3600" b="1" dirty="0">
                <a:latin typeface="Times New Roman" panose="02020603050405020304" pitchFamily="18" charset="0"/>
                <a:ea typeface="宋体" pitchFamily="2" charset="-122"/>
              </a:rPr>
              <a:t>一、</a:t>
            </a:r>
            <a:r>
              <a:rPr lang="zh-CN" altLang="zh-CN" sz="3600" b="1" dirty="0">
                <a:latin typeface="Times New Roman" panose="02020603050405020304" pitchFamily="18" charset="0"/>
                <a:ea typeface="宋体" pitchFamily="2" charset="-122"/>
              </a:rPr>
              <a:t>插值</a:t>
            </a:r>
            <a:endParaRPr lang="zh-CN" altLang="zh-CN" sz="3600" b="1" dirty="0">
              <a:latin typeface="Times New Roman" panose="02020603050405020304" pitchFamily="18" charset="0"/>
              <a:ea typeface="宋体" pitchFamily="2" charset="-122"/>
            </a:endParaRPr>
          </a:p>
        </p:txBody>
      </p:sp>
      <p:sp>
        <p:nvSpPr>
          <p:cNvPr id="36872" name="动作按钮: 自定义 97283"/>
          <p:cNvSpPr/>
          <p:nvPr/>
        </p:nvSpPr>
        <p:spPr>
          <a:xfrm>
            <a:off x="2464435" y="1725930"/>
            <a:ext cx="2743200" cy="762000"/>
          </a:xfrm>
          <a:prstGeom prst="actionButtonBlank">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2400" b="1">
                <a:latin typeface="Times New Roman" panose="02020603050405020304" pitchFamily="18" charset="0"/>
                <a:ea typeface="宋体" pitchFamily="2" charset="-122"/>
              </a:rPr>
              <a:t>一维插值</a:t>
            </a:r>
            <a:endParaRPr lang="zh-CN" altLang="en-US" sz="2400" b="1">
              <a:latin typeface="Times New Roman" panose="02020603050405020304" pitchFamily="18" charset="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矩形 306177"/>
          <p:cNvSpPr/>
          <p:nvPr/>
        </p:nvSpPr>
        <p:spPr>
          <a:xfrm>
            <a:off x="1987550" y="115888"/>
            <a:ext cx="4135438" cy="519112"/>
          </a:xfrm>
          <a:prstGeom prst="rect">
            <a:avLst/>
          </a:prstGeom>
          <a:noFill/>
          <a:ln w="9525">
            <a:noFill/>
          </a:ln>
        </p:spPr>
        <p:txBody>
          <a:bodyPr wrap="none" anchor="ctr">
            <a:spAutoFit/>
          </a:bodyPr>
          <a:p>
            <a:pPr algn="ctr"/>
            <a:r>
              <a:rPr lang="zh-CN" altLang="en-US" sz="2800" dirty="0">
                <a:latin typeface="Arial" panose="020B0604020202020204" pitchFamily="34" charset="0"/>
                <a:ea typeface="宋体" pitchFamily="2" charset="-122"/>
              </a:rPr>
              <a:t>表</a:t>
            </a:r>
            <a:r>
              <a:rPr lang="en-US" altLang="zh-CN" sz="2800" dirty="0">
                <a:latin typeface="Arial" panose="020B0604020202020204" pitchFamily="34" charset="0"/>
                <a:ea typeface="宋体" pitchFamily="2" charset="-122"/>
              </a:rPr>
              <a:t>1  </a:t>
            </a:r>
            <a:r>
              <a:rPr lang="zh-CN" altLang="en-US" sz="2800" dirty="0">
                <a:latin typeface="Arial" panose="020B0604020202020204" pitchFamily="34" charset="0"/>
                <a:ea typeface="宋体" pitchFamily="2" charset="-122"/>
              </a:rPr>
              <a:t>某小镇某天水塔水位</a:t>
            </a:r>
            <a:endParaRPr lang="zh-CN" altLang="en-US" sz="2800" dirty="0">
              <a:latin typeface="Arial" panose="020B0604020202020204" pitchFamily="34" charset="0"/>
              <a:ea typeface="宋体" pitchFamily="2" charset="-122"/>
            </a:endParaRPr>
          </a:p>
        </p:txBody>
      </p:sp>
      <p:graphicFrame>
        <p:nvGraphicFramePr>
          <p:cNvPr id="306179" name="表格 306178"/>
          <p:cNvGraphicFramePr/>
          <p:nvPr/>
        </p:nvGraphicFramePr>
        <p:xfrm>
          <a:off x="395288" y="739775"/>
          <a:ext cx="8208963" cy="5943600"/>
        </p:xfrm>
        <a:graphic>
          <a:graphicData uri="http://schemas.openxmlformats.org/drawingml/2006/table">
            <a:tbl>
              <a:tblPr/>
              <a:tblGrid>
                <a:gridCol w="2014538"/>
                <a:gridCol w="2090737"/>
                <a:gridCol w="2014538"/>
                <a:gridCol w="2089150"/>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/s</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水位</a:t>
                      </a:r>
                      <a:r>
                        <a:rPr lang="en-US" altLang="zh-CN" sz="2000">
                          <a:latin typeface="Times New Roman" panose="02020603050405020304" pitchFamily="18" charset="0"/>
                          <a:cs typeface="Times New Roman" panose="02020603050405020304" pitchFamily="18" charset="0"/>
                        </a:rPr>
                        <a:t>/0.01ft</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/s</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水位</a:t>
                      </a:r>
                      <a:r>
                        <a:rPr lang="en-US" altLang="zh-CN" sz="2000">
                          <a:latin typeface="Times New Roman" panose="02020603050405020304" pitchFamily="18" charset="0"/>
                          <a:cs typeface="Times New Roman" panose="02020603050405020304" pitchFamily="18" charset="0"/>
                        </a:rPr>
                        <a:t>/0.01ft</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3175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46636</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3350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3316</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3110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49953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3260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6635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3054</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53936</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3167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10619</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2994</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57254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3087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13937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2947</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60574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3012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17921</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2892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64554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2927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21240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2850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68535</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2842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25223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2795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71854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2767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28543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2752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75021</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2697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32284</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2697</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79254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35932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82649</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39332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85968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3475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39435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3550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89953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3397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43318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3445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93270</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3340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矩形 307201"/>
          <p:cNvSpPr/>
          <p:nvPr/>
        </p:nvSpPr>
        <p:spPr>
          <a:xfrm>
            <a:off x="323850" y="260350"/>
            <a:ext cx="2574925" cy="519113"/>
          </a:xfrm>
          <a:prstGeom prst="rect">
            <a:avLst/>
          </a:prstGeom>
          <a:noFill/>
          <a:ln w="9525">
            <a:noFill/>
          </a:ln>
        </p:spPr>
        <p:txBody>
          <a:bodyPr wrap="none" anchor="ctr">
            <a:spAutoFit/>
          </a:bodyPr>
          <a:p>
            <a:r>
              <a:rPr lang="en-US" altLang="zh-CN" sz="2800" dirty="0">
                <a:latin typeface="Arial" panose="020B0604020202020204" pitchFamily="34" charset="0"/>
                <a:ea typeface="宋体" pitchFamily="2" charset="-122"/>
              </a:rPr>
              <a:t>2.2  </a:t>
            </a:r>
            <a:r>
              <a:rPr lang="zh-CN" altLang="en-US" sz="2800" dirty="0">
                <a:latin typeface="Arial" panose="020B0604020202020204" pitchFamily="34" charset="0"/>
                <a:ea typeface="宋体" pitchFamily="2" charset="-122"/>
              </a:rPr>
              <a:t>问题分析</a:t>
            </a:r>
            <a:endParaRPr lang="zh-CN" altLang="en-US" sz="2800" dirty="0">
              <a:latin typeface="Arial" panose="020B0604020202020204" pitchFamily="34" charset="0"/>
              <a:ea typeface="宋体" pitchFamily="2" charset="-122"/>
            </a:endParaRPr>
          </a:p>
        </p:txBody>
      </p:sp>
      <p:sp>
        <p:nvSpPr>
          <p:cNvPr id="307203" name="矩形 307202"/>
          <p:cNvSpPr/>
          <p:nvPr/>
        </p:nvSpPr>
        <p:spPr>
          <a:xfrm>
            <a:off x="250825" y="692150"/>
            <a:ext cx="8642350" cy="1800225"/>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本实验所指流量可视为单位时间内流出水的体积。由于水塔是正圆柱形，横截面积是常数，所以在水泵不工作时段，流量很容易根据水位相对时间的变化算出。问题的难点在于如何估计水泵供水时段的流量。</a:t>
            </a:r>
            <a:endParaRPr lang="zh-CN" altLang="en-US" sz="2800" dirty="0">
              <a:latin typeface="Arial" panose="020B0604020202020204" pitchFamily="34" charset="0"/>
              <a:ea typeface="宋体" pitchFamily="2" charset="-122"/>
            </a:endParaRPr>
          </a:p>
        </p:txBody>
      </p:sp>
      <p:sp>
        <p:nvSpPr>
          <p:cNvPr id="307204" name="矩形 307203"/>
          <p:cNvSpPr/>
          <p:nvPr/>
        </p:nvSpPr>
        <p:spPr>
          <a:xfrm>
            <a:off x="179388" y="2508250"/>
            <a:ext cx="8783637" cy="3081338"/>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水泵供水时段的流量只能靠供水时段前后的流量经插值或拟合得到。作为用于插值或拟合的原始数据，我们希望水泵不工作时段的流量越准确越好。这此流量大体上可由两种方法计算，一是直接对表</a:t>
            </a:r>
            <a:r>
              <a:rPr lang="en-US" altLang="zh-CN" sz="2800" dirty="0">
                <a:latin typeface="Arial" panose="020B0604020202020204" pitchFamily="34" charset="0"/>
                <a:ea typeface="宋体" pitchFamily="2" charset="-122"/>
              </a:rPr>
              <a:t>12-1</a:t>
            </a:r>
            <a:r>
              <a:rPr lang="zh-CN" altLang="en-US" sz="2800" dirty="0">
                <a:latin typeface="Arial" panose="020B0604020202020204" pitchFamily="34" charset="0"/>
                <a:ea typeface="宋体" pitchFamily="2" charset="-122"/>
              </a:rPr>
              <a:t>中的水量用数值微分算出各时段的流量，用它们拟合其它时刻或连续时间的流量；二是先用表中数据拟合水位一时间函数，求导数即可得到连续时间的流量。</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wipe(left)">
                                      <p:cBhvr>
                                        <p:cTn id="7" dur="500"/>
                                        <p:tgtEl>
                                          <p:spTgt spid="307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4"/>
                                        </p:tgtEl>
                                        <p:attrNameLst>
                                          <p:attrName>style.visibility</p:attrName>
                                        </p:attrNameLst>
                                      </p:cBhvr>
                                      <p:to>
                                        <p:strVal val="visible"/>
                                      </p:to>
                                    </p:set>
                                    <p:animEffect transition="in" filter="wipe(left)">
                                      <p:cBhvr>
                                        <p:cTn id="12" dur="500"/>
                                        <p:tgtEl>
                                          <p:spTgt spid="30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p:bldP spid="3072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矩形 308225"/>
          <p:cNvSpPr/>
          <p:nvPr/>
        </p:nvSpPr>
        <p:spPr>
          <a:xfrm>
            <a:off x="250825" y="193675"/>
            <a:ext cx="8642350" cy="2227263"/>
          </a:xfrm>
          <a:prstGeom prst="rect">
            <a:avLst/>
          </a:prstGeom>
          <a:noFill/>
          <a:ln w="9525">
            <a:noFill/>
          </a:ln>
        </p:spPr>
        <p:txBody>
          <a:bodyPr anchor="t">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有了任何时刻的流量，就不难计算一天的总用水量。其实，水泵不工作时段的用水量可以由测量记录直接得到，由表</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中下降水位乘以水搭的截面积就是这一时段的用水量。这个数值可以用来检验数据插值或拟合的结果。 </a:t>
            </a:r>
            <a:endParaRPr lang="zh-CN" altLang="en-US" sz="2800" dirty="0">
              <a:latin typeface="Arial" panose="020B0604020202020204" pitchFamily="34" charset="0"/>
              <a:ea typeface="宋体" pitchFamily="2" charset="-122"/>
            </a:endParaRPr>
          </a:p>
        </p:txBody>
      </p:sp>
      <p:sp>
        <p:nvSpPr>
          <p:cNvPr id="308227" name="矩形 308226"/>
          <p:cNvSpPr/>
          <p:nvPr/>
        </p:nvSpPr>
        <p:spPr>
          <a:xfrm>
            <a:off x="250825" y="2420938"/>
            <a:ext cx="8569325" cy="946150"/>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在具体给出本问题的解答之前，先介绍一个简单的数据插值方法。</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227"/>
                                        </p:tgtEl>
                                        <p:attrNameLst>
                                          <p:attrName>style.visibility</p:attrName>
                                        </p:attrNameLst>
                                      </p:cBhvr>
                                      <p:to>
                                        <p:strVal val="visible"/>
                                      </p:to>
                                    </p:set>
                                    <p:animEffect transition="in" filter="wipe(left)">
                                      <p:cBhvr>
                                        <p:cTn id="7" dur="500"/>
                                        <p:tgtEl>
                                          <p:spTgt spid="308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矩形 260097"/>
          <p:cNvSpPr/>
          <p:nvPr/>
        </p:nvSpPr>
        <p:spPr>
          <a:xfrm>
            <a:off x="250825" y="1481138"/>
            <a:ext cx="8569325" cy="366712"/>
          </a:xfrm>
          <a:prstGeom prst="rect">
            <a:avLst/>
          </a:prstGeom>
          <a:noFill/>
          <a:ln w="9525">
            <a:noFill/>
          </a:ln>
        </p:spPr>
        <p:txBody>
          <a:bodyPr anchor="ctr">
            <a:spAutoFit/>
          </a:bodyPr>
          <a:p>
            <a:r>
              <a:rPr lang="en-US" altLang="zh-CN">
                <a:latin typeface="Arial" panose="020B0604020202020204" pitchFamily="34" charset="0"/>
                <a:ea typeface="宋体" pitchFamily="2" charset="-122"/>
              </a:rPr>
              <a:t>            </a:t>
            </a:r>
            <a:endParaRPr lang="en-US" altLang="zh-CN" sz="2800" dirty="0">
              <a:latin typeface="Arial" panose="020B0604020202020204" pitchFamily="34" charset="0"/>
              <a:ea typeface="宋体" pitchFamily="2" charset="-122"/>
            </a:endParaRPr>
          </a:p>
        </p:txBody>
      </p:sp>
      <p:sp>
        <p:nvSpPr>
          <p:cNvPr id="260099" name="矩形 260098"/>
          <p:cNvSpPr/>
          <p:nvPr/>
        </p:nvSpPr>
        <p:spPr>
          <a:xfrm>
            <a:off x="323850" y="317500"/>
            <a:ext cx="2305050" cy="519113"/>
          </a:xfrm>
          <a:prstGeom prst="rect">
            <a:avLst/>
          </a:prstGeom>
          <a:noFill/>
          <a:ln w="9525">
            <a:noFill/>
          </a:ln>
        </p:spPr>
        <p:txBody>
          <a:bodyPr wrap="none" anchor="ctr">
            <a:spAutoFit/>
          </a:bodyPr>
          <a:p>
            <a:r>
              <a:rPr lang="en-US" altLang="zh-CN" sz="2800" b="1" dirty="0">
                <a:latin typeface="Arial" panose="020B0604020202020204" pitchFamily="34" charset="0"/>
                <a:ea typeface="宋体" pitchFamily="2" charset="-122"/>
              </a:rPr>
              <a:t>2.2  </a:t>
            </a:r>
            <a:r>
              <a:rPr lang="zh-CN" altLang="en-US" sz="2800" b="1" dirty="0">
                <a:latin typeface="Arial" panose="020B0604020202020204" pitchFamily="34" charset="0"/>
                <a:ea typeface="宋体" pitchFamily="2" charset="-122"/>
              </a:rPr>
              <a:t>问题求解</a:t>
            </a:r>
            <a:endParaRPr lang="zh-CN" altLang="en-US" sz="2800" b="1" dirty="0">
              <a:latin typeface="Arial" panose="020B0604020202020204" pitchFamily="34" charset="0"/>
              <a:ea typeface="宋体" pitchFamily="2" charset="-122"/>
            </a:endParaRPr>
          </a:p>
        </p:txBody>
      </p:sp>
      <p:sp>
        <p:nvSpPr>
          <p:cNvPr id="260100" name="矩形 260099"/>
          <p:cNvSpPr/>
          <p:nvPr/>
        </p:nvSpPr>
        <p:spPr>
          <a:xfrm>
            <a:off x="34925" y="836613"/>
            <a:ext cx="8569325" cy="1373187"/>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为了表示方便，我们将</a:t>
            </a:r>
            <a:r>
              <a:rPr lang="en-US" altLang="zh-CN" sz="2800" dirty="0">
                <a:latin typeface="Arial" panose="020B0604020202020204" pitchFamily="34" charset="0"/>
                <a:ea typeface="宋体" pitchFamily="2" charset="-122"/>
              </a:rPr>
              <a:t>2.1</a:t>
            </a:r>
            <a:r>
              <a:rPr lang="zh-CN" altLang="en-US" sz="2800" dirty="0">
                <a:latin typeface="Arial" panose="020B0604020202020204" pitchFamily="34" charset="0"/>
                <a:ea typeface="宋体" pitchFamily="2" charset="-122"/>
              </a:rPr>
              <a:t>节问题中所给表</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中的数据全部化为国际标准单位（表</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），时间用小时（</a:t>
            </a:r>
            <a:r>
              <a:rPr lang="en-US" altLang="zh-CN" sz="2800" dirty="0">
                <a:latin typeface="Arial" panose="020B0604020202020204" pitchFamily="34" charset="0"/>
                <a:ea typeface="宋体" pitchFamily="2" charset="-122"/>
              </a:rPr>
              <a:t>h</a:t>
            </a:r>
            <a:r>
              <a:rPr lang="zh-CN" altLang="en-US" sz="2800" dirty="0">
                <a:latin typeface="Arial" panose="020B0604020202020204" pitchFamily="34" charset="0"/>
                <a:ea typeface="宋体" pitchFamily="2" charset="-122"/>
              </a:rPr>
              <a:t>），高度用米（</a:t>
            </a:r>
            <a:r>
              <a:rPr lang="en-US" altLang="zh-CN" sz="2800" dirty="0">
                <a:latin typeface="Arial" panose="020B0604020202020204" pitchFamily="34" charset="0"/>
                <a:ea typeface="宋体" pitchFamily="2" charset="-122"/>
              </a:rPr>
              <a:t>m</a:t>
            </a:r>
            <a:r>
              <a:rPr lang="zh-CN" altLang="en-US" sz="2800" dirty="0">
                <a:latin typeface="Arial" panose="020B0604020202020204" pitchFamily="34" charset="0"/>
                <a:ea typeface="宋体" pitchFamily="2" charset="-122"/>
              </a:rPr>
              <a:t>）：</a:t>
            </a:r>
            <a:endParaRPr lang="zh-CN" altLang="en-US" sz="2800" dirty="0">
              <a:latin typeface="Arial" panose="020B0604020202020204" pitchFamily="34" charset="0"/>
              <a:ea typeface="宋体" pitchFamily="2" charset="-122"/>
            </a:endParaRPr>
          </a:p>
        </p:txBody>
      </p:sp>
      <p:sp>
        <p:nvSpPr>
          <p:cNvPr id="260101" name="矩形 260100"/>
          <p:cNvSpPr/>
          <p:nvPr/>
        </p:nvSpPr>
        <p:spPr>
          <a:xfrm>
            <a:off x="728663" y="2333625"/>
            <a:ext cx="4651375" cy="519113"/>
          </a:xfrm>
          <a:prstGeom prst="rect">
            <a:avLst/>
          </a:prstGeom>
          <a:noFill/>
          <a:ln w="9525">
            <a:noFill/>
          </a:ln>
        </p:spPr>
        <p:txBody>
          <a:bodyPr wrap="none" anchor="ctr">
            <a:spAutoFit/>
          </a:bodyPr>
          <a:p>
            <a:pPr algn="ctr"/>
            <a:r>
              <a:rPr lang="zh-CN" altLang="en-US" sz="2800" dirty="0">
                <a:latin typeface="Arial" panose="020B0604020202020204" pitchFamily="34" charset="0"/>
                <a:ea typeface="宋体" pitchFamily="2" charset="-122"/>
              </a:rPr>
              <a:t>表</a:t>
            </a:r>
            <a:r>
              <a:rPr lang="en-US" altLang="zh-CN" sz="2800" dirty="0">
                <a:latin typeface="Arial" panose="020B0604020202020204" pitchFamily="34" charset="0"/>
                <a:ea typeface="宋体" pitchFamily="2" charset="-122"/>
              </a:rPr>
              <a:t>12-2  </a:t>
            </a:r>
            <a:r>
              <a:rPr lang="zh-CN" altLang="en-US" sz="2800" dirty="0">
                <a:latin typeface="Arial" panose="020B0604020202020204" pitchFamily="34" charset="0"/>
                <a:ea typeface="宋体" pitchFamily="2" charset="-122"/>
              </a:rPr>
              <a:t>一天内水塔水位记录</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wipe(left)">
                                      <p:cBhvr>
                                        <p:cTn id="7" dur="500"/>
                                        <p:tgtEl>
                                          <p:spTgt spid="260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100"/>
                                        </p:tgtEl>
                                        <p:attrNameLst>
                                          <p:attrName>style.visibility</p:attrName>
                                        </p:attrNameLst>
                                      </p:cBhvr>
                                      <p:to>
                                        <p:strVal val="visible"/>
                                      </p:to>
                                    </p:set>
                                    <p:animEffect transition="in" filter="wipe(left)">
                                      <p:cBhvr>
                                        <p:cTn id="12" dur="500"/>
                                        <p:tgtEl>
                                          <p:spTgt spid="260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8"/>
                                        </p:tgtEl>
                                        <p:attrNameLst>
                                          <p:attrName>style.visibility</p:attrName>
                                        </p:attrNameLst>
                                      </p:cBhvr>
                                      <p:to>
                                        <p:strVal val="visible"/>
                                      </p:to>
                                    </p:set>
                                    <p:animEffect transition="in" filter="wipe(left)">
                                      <p:cBhvr>
                                        <p:cTn id="17" dur="500"/>
                                        <p:tgtEl>
                                          <p:spTgt spid="2600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01"/>
                                        </p:tgtEl>
                                        <p:attrNameLst>
                                          <p:attrName>style.visibility</p:attrName>
                                        </p:attrNameLst>
                                      </p:cBhvr>
                                      <p:to>
                                        <p:strVal val="visible"/>
                                      </p:to>
                                    </p:set>
                                    <p:animEffect transition="in" filter="wipe(left)">
                                      <p:cBhvr>
                                        <p:cTn id="22"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p:bldP spid="260099" grpId="0"/>
      <p:bldP spid="260100" grpId="0"/>
      <p:bldP spid="2601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1122" name="表格 261121"/>
          <p:cNvGraphicFramePr/>
          <p:nvPr/>
        </p:nvGraphicFramePr>
        <p:xfrm>
          <a:off x="538163" y="333375"/>
          <a:ext cx="8137525" cy="5943600"/>
        </p:xfrm>
        <a:graphic>
          <a:graphicData uri="http://schemas.openxmlformats.org/drawingml/2006/table">
            <a:tbl>
              <a:tblPr/>
              <a:tblGrid>
                <a:gridCol w="1997075"/>
                <a:gridCol w="2071688"/>
                <a:gridCol w="1997075"/>
                <a:gridCol w="2071687"/>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/h</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水位</a:t>
                      </a:r>
                      <a:r>
                        <a:rPr lang="en-US" altLang="zh-CN" sz="2000">
                          <a:latin typeface="Times New Roman" panose="02020603050405020304" pitchFamily="18" charset="0"/>
                          <a:cs typeface="Times New Roman" panose="02020603050405020304" pitchFamily="18" charset="0"/>
                        </a:rPr>
                        <a:t>/m</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/h</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水位</a:t>
                      </a:r>
                      <a:r>
                        <a:rPr lang="en-US" altLang="zh-CN" sz="2000">
                          <a:latin typeface="Times New Roman" panose="02020603050405020304" pitchFamily="18" charset="0"/>
                          <a:cs typeface="Times New Roman" panose="02020603050405020304" pitchFamily="18" charset="0"/>
                        </a:rPr>
                        <a:t>/m</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9.68</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12.95</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10.21</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0.92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9.45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13.88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9.94</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1.84</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9.31</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14.98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9.65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9.13</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15.90</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9.41</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3.87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8.98</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16.83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9.18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4.98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8.81</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17.93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8.92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5.90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8.69</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19.04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8.66</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7.00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8.52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19.96</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8.43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7.93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8.39</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20.84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8.22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8.97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8.22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22.02</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9.98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22.96</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10.93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23.88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10.59</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10.95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10.82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24.99</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10.35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12.03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10.50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25.91</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10.18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4051" name="矩形 261203"/>
          <p:cNvSpPr/>
          <p:nvPr/>
        </p:nvSpPr>
        <p:spPr>
          <a:xfrm>
            <a:off x="0" y="5321300"/>
            <a:ext cx="9144000" cy="0"/>
          </a:xfrm>
          <a:prstGeom prst="rect">
            <a:avLst/>
          </a:prstGeom>
          <a:noFill/>
          <a:ln w="9525">
            <a:noFill/>
          </a:ln>
        </p:spPr>
        <p:txBody>
          <a:bodyPr wrap="none" anchor="ctr">
            <a:spAutoFit/>
          </a:bodyPr>
          <a:p>
            <a:endParaRPr lang="zh-CN" altLang="zh-CN" dirty="0">
              <a:latin typeface="Arial" panose="020B0604020202020204" pitchFamily="34"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矩形 263169"/>
          <p:cNvSpPr/>
          <p:nvPr/>
        </p:nvSpPr>
        <p:spPr>
          <a:xfrm>
            <a:off x="323850" y="260350"/>
            <a:ext cx="3148013" cy="519113"/>
          </a:xfrm>
          <a:prstGeom prst="rect">
            <a:avLst/>
          </a:prstGeom>
          <a:noFill/>
          <a:ln w="9525">
            <a:noFill/>
          </a:ln>
        </p:spPr>
        <p:txBody>
          <a:bodyPr wrap="none" anchor="ctr">
            <a:spAutoFit/>
          </a:bodyPr>
          <a:p>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．流量估计方法</a:t>
            </a:r>
            <a:endParaRPr lang="zh-CN" altLang="en-US" sz="2800" dirty="0">
              <a:latin typeface="Arial" panose="020B0604020202020204" pitchFamily="34" charset="0"/>
              <a:ea typeface="宋体" pitchFamily="2" charset="-122"/>
            </a:endParaRPr>
          </a:p>
        </p:txBody>
      </p:sp>
      <p:sp>
        <p:nvSpPr>
          <p:cNvPr id="263171" name="矩形 263170"/>
          <p:cNvSpPr/>
          <p:nvPr/>
        </p:nvSpPr>
        <p:spPr>
          <a:xfrm>
            <a:off x="0" y="836613"/>
            <a:ext cx="8640763" cy="946150"/>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首先依照表</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所给数据，用</a:t>
            </a:r>
            <a:r>
              <a:rPr lang="en-US" altLang="zh-CN" sz="2800" dirty="0">
                <a:latin typeface="Arial" panose="020B0604020202020204" pitchFamily="34" charset="0"/>
                <a:ea typeface="宋体" pitchFamily="2" charset="-122"/>
              </a:rPr>
              <a:t>MATLAB</a:t>
            </a:r>
            <a:r>
              <a:rPr lang="zh-CN" altLang="en-US" sz="2800" dirty="0">
                <a:latin typeface="Arial" panose="020B0604020202020204" pitchFamily="34" charset="0"/>
                <a:ea typeface="宋体" pitchFamily="2" charset="-122"/>
              </a:rPr>
              <a:t>作出时间</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水位散点图（图</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a:t>
            </a:r>
            <a:endParaRPr lang="zh-CN" altLang="en-US" sz="2800" dirty="0">
              <a:latin typeface="Arial" panose="020B0604020202020204" pitchFamily="34" charset="0"/>
              <a:ea typeface="宋体" pitchFamily="2" charset="-122"/>
            </a:endParaRPr>
          </a:p>
        </p:txBody>
      </p:sp>
      <p:pic>
        <p:nvPicPr>
          <p:cNvPr id="263172" name="图片 263171" descr="数学实验  图12"/>
          <p:cNvPicPr>
            <a:picLocks noChangeAspect="1"/>
          </p:cNvPicPr>
          <p:nvPr/>
        </p:nvPicPr>
        <p:blipFill>
          <a:blip r:embed="rId1"/>
          <a:stretch>
            <a:fillRect/>
          </a:stretch>
        </p:blipFill>
        <p:spPr>
          <a:xfrm>
            <a:off x="323850" y="1844675"/>
            <a:ext cx="8353425" cy="39608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1"/>
                                        </p:tgtEl>
                                        <p:attrNameLst>
                                          <p:attrName>style.visibility</p:attrName>
                                        </p:attrNameLst>
                                      </p:cBhvr>
                                      <p:to>
                                        <p:strVal val="visible"/>
                                      </p:to>
                                    </p:set>
                                    <p:animEffect transition="in" filter="wipe(left)">
                                      <p:cBhvr>
                                        <p:cTn id="7" dur="500"/>
                                        <p:tgtEl>
                                          <p:spTgt spid="263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3172"/>
                                        </p:tgtEl>
                                        <p:attrNameLst>
                                          <p:attrName>style.visibility</p:attrName>
                                        </p:attrNameLst>
                                      </p:cBhvr>
                                      <p:to>
                                        <p:strVal val="visible"/>
                                      </p:to>
                                    </p:set>
                                    <p:animEffect transition="in" filter="wipe(left)">
                                      <p:cBhvr>
                                        <p:cTn id="12" dur="500"/>
                                        <p:tgtEl>
                                          <p:spTgt spid="26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5218" name="表格 265217"/>
          <p:cNvGraphicFramePr/>
          <p:nvPr/>
        </p:nvGraphicFramePr>
        <p:xfrm>
          <a:off x="323850" y="93663"/>
          <a:ext cx="8820150" cy="6735763"/>
        </p:xfrm>
        <a:graphic>
          <a:graphicData uri="http://schemas.openxmlformats.org/drawingml/2006/table">
            <a:tbl>
              <a:tblPr/>
              <a:tblGrid>
                <a:gridCol w="2166938"/>
                <a:gridCol w="2243137"/>
                <a:gridCol w="2166938"/>
                <a:gridCol w="2243137"/>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/h</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流速</a:t>
                      </a:r>
                      <a:r>
                        <a:rPr lang="en-US" altLang="zh-CN" sz="2000">
                          <a:latin typeface="Times New Roman" panose="02020603050405020304" pitchFamily="18" charset="0"/>
                          <a:cs typeface="Times New Roman" panose="02020603050405020304" pitchFamily="18" charset="0"/>
                        </a:rPr>
                        <a:t>/cm</a:t>
                      </a:r>
                      <a:r>
                        <a:rPr lang="en-US" altLang="zh-CN" sz="2000">
                          <a:latin typeface="Times New Roman" panose="02020603050405020304" pitchFamily="18" charset="0"/>
                          <a:ea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h</a:t>
                      </a:r>
                      <a:r>
                        <a:rPr lang="en-US" altLang="zh-CN" sz="2000" baseline="30000">
                          <a:latin typeface="Times New Roman" panose="02020603050405020304" pitchFamily="18" charset="0"/>
                          <a:cs typeface="Times New Roman" panose="02020603050405020304" pitchFamily="18" charset="0"/>
                        </a:rPr>
                        <a:t>-1</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时间</a:t>
                      </a:r>
                      <a:r>
                        <a:rPr lang="en-US" altLang="zh-CN" sz="2000">
                          <a:latin typeface="Times New Roman" panose="02020603050405020304" pitchFamily="18" charset="0"/>
                          <a:cs typeface="Times New Roman" panose="02020603050405020304" pitchFamily="18" charset="0"/>
                        </a:rPr>
                        <a:t>/h</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流速</a:t>
                      </a:r>
                      <a:r>
                        <a:rPr lang="en-US" altLang="zh-CN" sz="2000">
                          <a:latin typeface="Times New Roman" panose="02020603050405020304" pitchFamily="18" charset="0"/>
                          <a:cs typeface="Times New Roman" panose="02020603050405020304" pitchFamily="18" charset="0"/>
                        </a:rPr>
                        <a:t>/ cm</a:t>
                      </a:r>
                      <a:r>
                        <a:rPr lang="en-US" altLang="zh-CN" sz="2000">
                          <a:latin typeface="Times New Roman" panose="02020603050405020304" pitchFamily="18" charset="0"/>
                          <a:ea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h</a:t>
                      </a:r>
                      <a:r>
                        <a:rPr lang="en-US" altLang="zh-CN" sz="2000" baseline="30000">
                          <a:latin typeface="Times New Roman" panose="02020603050405020304" pitchFamily="18" charset="0"/>
                          <a:cs typeface="Times New Roman" panose="02020603050405020304" pitchFamily="18" charset="0"/>
                        </a:rPr>
                        <a:t>-1</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29.89</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12.49</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31.52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0.46</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21.74</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13.42</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29.03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18.48</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14.43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26.36</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2.395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16.22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15.44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26.09</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3.41</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16.30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16.37</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24.73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4.425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15.32</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17.38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23.64</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5.44</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13.04</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18.49</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23.42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6.45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15.45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19.50</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25.00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7.465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13.98</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20.40</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23.86</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8.45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16.35</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20.84</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22.17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8.97</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19.29</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22.02</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9.98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22.96</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10.93</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水泵开动</a:t>
                      </a: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23.88</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27.09</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10.95</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33.50</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24.43</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21.62</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11.49</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29.63</a:t>
                      </a:r>
                      <a:endParaRPr lang="zh-CN" altLang="en-US" sz="200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25.45</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18.48</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buNone/>
                      </a:pPr>
                      <a:endParaRPr lang="zh-CN" altLang="en-US" sz="20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buNone/>
                      </a:pPr>
                      <a:endParaRPr lang="zh-CN" altLang="en-US" sz="2000" dirty="0"/>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25.91</a:t>
                      </a:r>
                      <a:endParaRPr lang="zh-CN" altLang="en-US" sz="2000"/>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13.30</a:t>
                      </a:r>
                      <a:endParaRPr lang="zh-CN" altLang="en-US" sz="2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矩形 266241"/>
          <p:cNvSpPr/>
          <p:nvPr/>
        </p:nvSpPr>
        <p:spPr>
          <a:xfrm>
            <a:off x="1258888" y="260350"/>
            <a:ext cx="5915025"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由表</a:t>
            </a:r>
            <a:r>
              <a:rPr lang="en-US" altLang="zh-CN" sz="2800" dirty="0">
                <a:latin typeface="Arial" panose="020B0604020202020204" pitchFamily="34" charset="0"/>
                <a:ea typeface="宋体" pitchFamily="2" charset="-122"/>
              </a:rPr>
              <a:t>3</a:t>
            </a:r>
            <a:r>
              <a:rPr lang="zh-CN" altLang="en-US" sz="2800" dirty="0">
                <a:latin typeface="Arial" panose="020B0604020202020204" pitchFamily="34" charset="0"/>
                <a:ea typeface="宋体" pitchFamily="2" charset="-122"/>
              </a:rPr>
              <a:t>作出时间</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流速散点图如图</a:t>
            </a:r>
            <a:r>
              <a:rPr lang="en-US" altLang="zh-CN" sz="2800" dirty="0">
                <a:latin typeface="Arial" panose="020B0604020202020204" pitchFamily="34" charset="0"/>
                <a:ea typeface="宋体" pitchFamily="2" charset="-122"/>
              </a:rPr>
              <a:t>3</a:t>
            </a:r>
            <a:r>
              <a:rPr lang="zh-CN" altLang="en-US" sz="2800" dirty="0">
                <a:latin typeface="Arial" panose="020B0604020202020204" pitchFamily="34" charset="0"/>
                <a:ea typeface="宋体" pitchFamily="2" charset="-122"/>
              </a:rPr>
              <a:t>。</a:t>
            </a:r>
            <a:endParaRPr lang="zh-CN" altLang="en-US" sz="2800" dirty="0">
              <a:latin typeface="Arial" panose="020B0604020202020204" pitchFamily="34" charset="0"/>
              <a:ea typeface="宋体" pitchFamily="2" charset="-122"/>
            </a:endParaRPr>
          </a:p>
        </p:txBody>
      </p:sp>
      <p:pic>
        <p:nvPicPr>
          <p:cNvPr id="266243" name="图片 266242" descr="数学实验  图12"/>
          <p:cNvPicPr>
            <a:picLocks noChangeAspect="1"/>
          </p:cNvPicPr>
          <p:nvPr/>
        </p:nvPicPr>
        <p:blipFill>
          <a:blip r:embed="rId1"/>
          <a:stretch>
            <a:fillRect/>
          </a:stretch>
        </p:blipFill>
        <p:spPr>
          <a:xfrm>
            <a:off x="395288" y="765175"/>
            <a:ext cx="8424862" cy="4195763"/>
          </a:xfrm>
          <a:prstGeom prst="rect">
            <a:avLst/>
          </a:prstGeom>
          <a:noFill/>
          <a:ln w="9525">
            <a:noFill/>
          </a:ln>
        </p:spPr>
      </p:pic>
      <p:sp>
        <p:nvSpPr>
          <p:cNvPr id="266244" name="矩形 266243"/>
          <p:cNvSpPr/>
          <p:nvPr/>
        </p:nvSpPr>
        <p:spPr>
          <a:xfrm>
            <a:off x="42863" y="5013325"/>
            <a:ext cx="1804987" cy="519113"/>
          </a:xfrm>
          <a:prstGeom prst="rect">
            <a:avLst/>
          </a:prstGeom>
          <a:noFill/>
          <a:ln w="9525">
            <a:noFill/>
          </a:ln>
        </p:spPr>
        <p:txBody>
          <a:bodyPr wrap="none" anchor="ctr">
            <a:spAutoFit/>
          </a:bodyPr>
          <a:p>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）插值法</a:t>
            </a:r>
            <a:endParaRPr lang="zh-CN" altLang="en-US" sz="2800" dirty="0">
              <a:latin typeface="Arial" panose="020B0604020202020204" pitchFamily="34" charset="0"/>
              <a:ea typeface="宋体" pitchFamily="2" charset="-122"/>
            </a:endParaRPr>
          </a:p>
        </p:txBody>
      </p:sp>
      <p:sp>
        <p:nvSpPr>
          <p:cNvPr id="266245" name="矩形 266244"/>
          <p:cNvSpPr/>
          <p:nvPr/>
        </p:nvSpPr>
        <p:spPr>
          <a:xfrm>
            <a:off x="34925" y="5507038"/>
            <a:ext cx="9288463" cy="946150"/>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由表</a:t>
            </a:r>
            <a:r>
              <a:rPr lang="en-US" altLang="zh-CN" sz="2800" dirty="0">
                <a:latin typeface="Arial" panose="020B0604020202020204" pitchFamily="34" charset="0"/>
                <a:ea typeface="宋体" pitchFamily="2" charset="-122"/>
              </a:rPr>
              <a:t>12-3</a:t>
            </a:r>
            <a:r>
              <a:rPr lang="zh-CN" altLang="en-US" sz="2800" dirty="0">
                <a:latin typeface="Arial" panose="020B0604020202020204" pitchFamily="34" charset="0"/>
                <a:ea typeface="宋体" pitchFamily="2" charset="-122"/>
              </a:rPr>
              <a:t>，对水泵不工作时段</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采取插值方法，可以得到任意时刻的流速，从而可以知道任意时刻的流量。 </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wipe(left)">
                                      <p:cBhvr>
                                        <p:cTn id="12" dur="500"/>
                                        <p:tgtEl>
                                          <p:spTgt spid="266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gtEl>
                                        <p:attrNameLst>
                                          <p:attrName>style.visibility</p:attrName>
                                        </p:attrNameLst>
                                      </p:cBhvr>
                                      <p:to>
                                        <p:strVal val="visible"/>
                                      </p:to>
                                    </p:set>
                                    <p:animEffect transition="in" filter="wipe(left)">
                                      <p:cBhvr>
                                        <p:cTn id="17" dur="5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P spid="2662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矩形 267265"/>
          <p:cNvSpPr/>
          <p:nvPr/>
        </p:nvSpPr>
        <p:spPr>
          <a:xfrm>
            <a:off x="323850" y="188913"/>
            <a:ext cx="8569325" cy="2227262"/>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我们分别采取拉格朗日插值法，分段线性插值法及三次样条插值法；对于水泵工作时段</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应用前后时期的流速进行插值，由于最后一段水泵不工作时段数据太少，我们将它与水泵工作时段</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合并一同进行插值处理（该段简称混合时段）。</a:t>
            </a:r>
            <a:endParaRPr lang="zh-CN" altLang="en-US" sz="2800" dirty="0">
              <a:latin typeface="Arial" panose="020B0604020202020204" pitchFamily="34" charset="0"/>
              <a:ea typeface="宋体" pitchFamily="2" charset="-122"/>
            </a:endParaRPr>
          </a:p>
        </p:txBody>
      </p:sp>
      <p:sp>
        <p:nvSpPr>
          <p:cNvPr id="267267" name="矩形 267266"/>
          <p:cNvSpPr/>
          <p:nvPr/>
        </p:nvSpPr>
        <p:spPr>
          <a:xfrm>
            <a:off x="250825" y="2349500"/>
            <a:ext cx="8642350" cy="1800225"/>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我们总共需要对四段数据（第</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未供水时段，第</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供水时段，混合时段）进行插值处理，下面以第</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未供水时段数据为例分别用三种方法算出流量函数和用水量（用水高度）。 </a:t>
            </a:r>
            <a:endParaRPr lang="zh-CN" altLang="en-US" sz="2800" dirty="0">
              <a:latin typeface="Arial" panose="020B0604020202020204" pitchFamily="34" charset="0"/>
              <a:ea typeface="宋体" pitchFamily="2" charset="-122"/>
            </a:endParaRPr>
          </a:p>
        </p:txBody>
      </p:sp>
      <p:sp>
        <p:nvSpPr>
          <p:cNvPr id="268291" name="矩形 268290"/>
          <p:cNvSpPr/>
          <p:nvPr/>
        </p:nvSpPr>
        <p:spPr>
          <a:xfrm>
            <a:off x="502920" y="4364355"/>
            <a:ext cx="7703820" cy="1383665"/>
          </a:xfrm>
          <a:prstGeom prst="rect">
            <a:avLst/>
          </a:prstGeom>
          <a:noFill/>
          <a:ln w="9525">
            <a:noFill/>
          </a:ln>
        </p:spPr>
        <p:txBody>
          <a:bodyPr wrap="square" anchor="ctr">
            <a:spAutoFit/>
          </a:bodyPr>
          <a:p>
            <a:r>
              <a:rPr lang="zh-CN" altLang="en-US" sz="2800" dirty="0">
                <a:latin typeface="Arial" panose="020B0604020202020204" pitchFamily="34" charset="0"/>
                <a:ea typeface="宋体" pitchFamily="2" charset="-122"/>
              </a:rPr>
              <a:t>运行结果</a:t>
            </a:r>
            <a:endParaRPr lang="zh-CN" altLang="en-US" sz="2800" dirty="0">
              <a:latin typeface="Arial" panose="020B0604020202020204" pitchFamily="34" charset="0"/>
              <a:ea typeface="宋体" pitchFamily="2" charset="-122"/>
            </a:endParaRPr>
          </a:p>
          <a:p>
            <a:r>
              <a:rPr lang="en-US" altLang="zh-CN" sz="2800" err="1">
                <a:latin typeface="Arial" panose="020B0604020202020204" pitchFamily="34" charset="0"/>
                <a:ea typeface="宋体" pitchFamily="2" charset="-122"/>
              </a:rPr>
              <a:t>lglrjf</a:t>
            </a:r>
            <a:r>
              <a:rPr lang="en-US" altLang="zh-CN" sz="2800" dirty="0">
                <a:latin typeface="Arial" panose="020B0604020202020204" pitchFamily="34" charset="0"/>
                <a:ea typeface="宋体" pitchFamily="2" charset="-122"/>
              </a:rPr>
              <a:t>=147.7910 </a:t>
            </a:r>
            <a:r>
              <a:rPr lang="zh-CN" altLang="en-US" sz="2800" dirty="0">
                <a:latin typeface="Arial" panose="020B0604020202020204" pitchFamily="34" charset="0"/>
                <a:ea typeface="宋体" pitchFamily="2" charset="-122"/>
              </a:rPr>
              <a:t>；     </a:t>
            </a:r>
            <a:r>
              <a:rPr lang="en-US" altLang="zh-CN" sz="2800" err="1">
                <a:latin typeface="Arial" panose="020B0604020202020204" pitchFamily="34" charset="0"/>
                <a:ea typeface="宋体" pitchFamily="2" charset="-122"/>
              </a:rPr>
              <a:t>fdxxjf</a:t>
            </a:r>
            <a:r>
              <a:rPr lang="en-US" altLang="zh-CN" sz="2800" dirty="0">
                <a:latin typeface="Arial" panose="020B0604020202020204" pitchFamily="34" charset="0"/>
                <a:ea typeface="宋体" pitchFamily="2" charset="-122"/>
              </a:rPr>
              <a:t>=149.5209</a:t>
            </a:r>
            <a:r>
              <a:rPr lang="zh-CN" altLang="en-US" sz="2800" dirty="0">
                <a:latin typeface="Arial" panose="020B0604020202020204" pitchFamily="34" charset="0"/>
                <a:ea typeface="宋体" pitchFamily="2" charset="-122"/>
              </a:rPr>
              <a:t>；                   </a:t>
            </a:r>
            <a:r>
              <a:rPr lang="en-US" altLang="zh-CN" sz="2800" err="1">
                <a:latin typeface="Arial" panose="020B0604020202020204" pitchFamily="34" charset="0"/>
                <a:ea typeface="宋体" pitchFamily="2" charset="-122"/>
              </a:rPr>
              <a:t>sancytjf</a:t>
            </a:r>
            <a:r>
              <a:rPr lang="en-US" altLang="zh-CN" sz="2800">
                <a:latin typeface="Arial" panose="020B0604020202020204" pitchFamily="34" charset="0"/>
                <a:ea typeface="宋体" pitchFamily="2" charset="-122"/>
              </a:rPr>
              <a:t>=148.2192</a:t>
            </a:r>
            <a:endParaRPr lang="en-US" altLang="zh-CN" sz="280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wipe(left)">
                                      <p:cBhvr>
                                        <p:cTn id="12" dur="500"/>
                                        <p:tgtEl>
                                          <p:spTgt spid="268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p:bldP spid="2682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矩形 269313"/>
          <p:cNvSpPr/>
          <p:nvPr/>
        </p:nvSpPr>
        <p:spPr>
          <a:xfrm>
            <a:off x="142875" y="260350"/>
            <a:ext cx="8893175" cy="946150"/>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图</a:t>
            </a:r>
            <a:r>
              <a:rPr lang="en-US" altLang="zh-CN" sz="2800" dirty="0">
                <a:latin typeface="Arial" panose="020B0604020202020204" pitchFamily="34" charset="0"/>
                <a:ea typeface="宋体" pitchFamily="2" charset="-122"/>
              </a:rPr>
              <a:t>4</a:t>
            </a:r>
            <a:r>
              <a:rPr lang="zh-CN" altLang="en-US" sz="2800" dirty="0">
                <a:latin typeface="Arial" panose="020B0604020202020204" pitchFamily="34" charset="0"/>
                <a:ea typeface="宋体" pitchFamily="2" charset="-122"/>
              </a:rPr>
              <a:t>是对第</a:t>
            </a:r>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未供水段数据用三种不同方法得到的插值函数图， </a:t>
            </a:r>
            <a:endParaRPr lang="zh-CN" altLang="en-US" sz="2800" dirty="0">
              <a:latin typeface="Arial" panose="020B0604020202020204" pitchFamily="34" charset="0"/>
              <a:ea typeface="宋体" pitchFamily="2" charset="-122"/>
            </a:endParaRPr>
          </a:p>
        </p:txBody>
      </p:sp>
      <p:sp>
        <p:nvSpPr>
          <p:cNvPr id="269316" name="矩形 269315"/>
          <p:cNvSpPr/>
          <p:nvPr/>
        </p:nvSpPr>
        <p:spPr>
          <a:xfrm>
            <a:off x="323850" y="5373688"/>
            <a:ext cx="8569325" cy="946150"/>
          </a:xfrm>
          <a:prstGeom prst="rect">
            <a:avLst/>
          </a:prstGeom>
          <a:noFill/>
          <a:ln w="9525">
            <a:noFill/>
          </a:ln>
        </p:spPr>
        <p:txBody>
          <a:bodyPr anchor="ctr">
            <a:spAutoFit/>
          </a:bodyPr>
          <a:p>
            <a:r>
              <a:rPr lang="en-US" altLang="zh-CN"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图中曲线</a:t>
            </a:r>
            <a:r>
              <a:rPr lang="en-US" altLang="zh-CN" sz="2800" err="1">
                <a:latin typeface="Arial" panose="020B0604020202020204" pitchFamily="34" charset="0"/>
                <a:ea typeface="宋体" pitchFamily="2" charset="-122"/>
              </a:rPr>
              <a:t>lglr</a:t>
            </a:r>
            <a:r>
              <a:rPr lang="zh-CN" altLang="en-US" sz="2800" dirty="0">
                <a:latin typeface="Arial" panose="020B0604020202020204" pitchFamily="34" charset="0"/>
                <a:ea typeface="宋体" pitchFamily="2" charset="-122"/>
              </a:rPr>
              <a:t>、</a:t>
            </a:r>
            <a:r>
              <a:rPr lang="en-US" altLang="zh-CN" sz="2800" err="1">
                <a:latin typeface="Arial" panose="020B0604020202020204" pitchFamily="34" charset="0"/>
                <a:ea typeface="宋体" pitchFamily="2" charset="-122"/>
              </a:rPr>
              <a:t>fdxx</a:t>
            </a:r>
            <a:r>
              <a:rPr lang="zh-CN" altLang="en-US" sz="2800" dirty="0">
                <a:latin typeface="Arial" panose="020B0604020202020204" pitchFamily="34" charset="0"/>
                <a:ea typeface="宋体" pitchFamily="2" charset="-122"/>
              </a:rPr>
              <a:t>和</a:t>
            </a:r>
            <a:r>
              <a:rPr lang="en-US" altLang="zh-CN" sz="2800" err="1">
                <a:latin typeface="Arial" panose="020B0604020202020204" pitchFamily="34" charset="0"/>
                <a:ea typeface="宋体" pitchFamily="2" charset="-122"/>
              </a:rPr>
              <a:t>scyt</a:t>
            </a:r>
            <a:r>
              <a:rPr lang="zh-CN" altLang="en-US" sz="2800" dirty="0">
                <a:latin typeface="Arial" panose="020B0604020202020204" pitchFamily="34" charset="0"/>
                <a:ea typeface="宋体" pitchFamily="2" charset="-122"/>
              </a:rPr>
              <a:t>分别表示用拉格朗日插值法，分段线性插值法及三次样条插值法得到的曲线。 </a:t>
            </a:r>
            <a:endParaRPr lang="zh-CN" altLang="en-US" sz="2800" dirty="0">
              <a:latin typeface="Arial" panose="020B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1939290" y="1390015"/>
            <a:ext cx="5029200" cy="3800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6">
                                            <p:txEl>
                                              <p:charRg st="0" end="61"/>
                                            </p:txEl>
                                          </p:spTgt>
                                        </p:tgtEl>
                                        <p:attrNameLst>
                                          <p:attrName>style.visibility</p:attrName>
                                        </p:attrNameLst>
                                      </p:cBhvr>
                                      <p:to>
                                        <p:strVal val="visible"/>
                                      </p:to>
                                    </p:set>
                                    <p:animEffect transition="in" filter="wipe(left)">
                                      <p:cBhvr>
                                        <p:cTn id="12" dur="500"/>
                                        <p:tgtEl>
                                          <p:spTgt spid="269316">
                                            <p:txEl>
                                              <p:charRg st="0"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99329"/>
          <p:cNvSpPr txBox="1"/>
          <p:nvPr/>
        </p:nvSpPr>
        <p:spPr>
          <a:xfrm>
            <a:off x="1371600" y="457200"/>
            <a:ext cx="6705600" cy="645160"/>
          </a:xfrm>
          <a:prstGeom prst="rect">
            <a:avLst/>
          </a:prstGeom>
          <a:solidFill>
            <a:srgbClr val="CCFFCC"/>
          </a:solidFill>
          <a:ln w="9525">
            <a:noFill/>
          </a:ln>
        </p:spPr>
        <p:txBody>
          <a:bodyPr anchor="t">
            <a:spAutoFit/>
          </a:bodyPr>
          <a:p>
            <a:pPr algn="ctr">
              <a:spcBef>
                <a:spcPct val="50000"/>
              </a:spcBef>
            </a:pPr>
            <a:r>
              <a:rPr lang="zh-CN" altLang="en-US" sz="3600" b="1" u="sng" dirty="0">
                <a:latin typeface="新宋体" panose="02010609030101010101" charset="-122"/>
                <a:ea typeface="新宋体" panose="02010609030101010101" charset="-122"/>
              </a:rPr>
              <a:t>一维插值的定义</a:t>
            </a:r>
            <a:endParaRPr lang="zh-CN" altLang="en-US" sz="3600" b="1" u="sng">
              <a:latin typeface="新宋体" panose="02010609030101010101" charset="-122"/>
              <a:ea typeface="新宋体" panose="02010609030101010101" charset="-122"/>
            </a:endParaRPr>
          </a:p>
        </p:txBody>
      </p:sp>
      <p:grpSp>
        <p:nvGrpSpPr>
          <p:cNvPr id="99331" name="组合 99330"/>
          <p:cNvGrpSpPr/>
          <p:nvPr/>
        </p:nvGrpSpPr>
        <p:grpSpPr>
          <a:xfrm>
            <a:off x="533400" y="1219200"/>
            <a:ext cx="8458200" cy="1295400"/>
            <a:chOff x="336" y="768"/>
            <a:chExt cx="5328" cy="816"/>
          </a:xfrm>
        </p:grpSpPr>
        <p:sp>
          <p:nvSpPr>
            <p:cNvPr id="38915" name="文本框 99331"/>
            <p:cNvSpPr txBox="1"/>
            <p:nvPr/>
          </p:nvSpPr>
          <p:spPr>
            <a:xfrm>
              <a:off x="336" y="816"/>
              <a:ext cx="5328"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已知 </a:t>
              </a:r>
              <a:r>
                <a:rPr lang="en-US" altLang="zh-CN" sz="2800" b="1" dirty="0">
                  <a:latin typeface="Times New Roman" panose="02020603050405020304" pitchFamily="18" charset="0"/>
                  <a:ea typeface="隶书" panose="02010509060101010101" pitchFamily="49" charset="-122"/>
                </a:rPr>
                <a:t>n+1</a:t>
              </a:r>
              <a:r>
                <a:rPr lang="zh-CN" altLang="en-US" sz="2800" b="1" dirty="0">
                  <a:latin typeface="Times New Roman" panose="02020603050405020304" pitchFamily="18" charset="0"/>
                  <a:ea typeface="隶书" panose="02010509060101010101" pitchFamily="49" charset="-122"/>
                </a:rPr>
                <a:t>个节点</a:t>
              </a:r>
              <a:endParaRPr lang="zh-CN" altLang="en-US" sz="2400">
                <a:latin typeface="Times New Roman" panose="02020603050405020304" pitchFamily="18" charset="0"/>
                <a:ea typeface="隶书" panose="02010509060101010101" pitchFamily="49" charset="-122"/>
              </a:endParaRPr>
            </a:p>
          </p:txBody>
        </p:sp>
        <p:graphicFrame>
          <p:nvGraphicFramePr>
            <p:cNvPr id="38916" name="对象 99332"/>
            <p:cNvGraphicFramePr/>
            <p:nvPr/>
          </p:nvGraphicFramePr>
          <p:xfrm>
            <a:off x="1968" y="816"/>
            <a:ext cx="2352" cy="384"/>
          </p:xfrm>
          <a:graphic>
            <a:graphicData uri="http://schemas.openxmlformats.org/presentationml/2006/ole">
              <mc:AlternateContent xmlns:mc="http://schemas.openxmlformats.org/markup-compatibility/2006">
                <mc:Choice xmlns:v="urn:schemas-microsoft-com:vml" Requires="v">
                  <p:oleObj spid="_x0000_s3076" name="" r:id="rId1" imgW="1332865" imgH="241300" progId="Equation.3">
                    <p:embed/>
                  </p:oleObj>
                </mc:Choice>
                <mc:Fallback>
                  <p:oleObj name="" r:id="rId1" imgW="1332865" imgH="241300" progId="Equation.3">
                    <p:embed/>
                    <p:pic>
                      <p:nvPicPr>
                        <p:cNvPr id="0" name="图片 3075"/>
                        <p:cNvPicPr/>
                        <p:nvPr/>
                      </p:nvPicPr>
                      <p:blipFill>
                        <a:blip r:embed="rId2"/>
                        <a:stretch>
                          <a:fillRect/>
                        </a:stretch>
                      </p:blipFill>
                      <p:spPr>
                        <a:xfrm>
                          <a:off x="1968" y="816"/>
                          <a:ext cx="2352" cy="384"/>
                        </a:xfrm>
                        <a:prstGeom prst="rect">
                          <a:avLst/>
                        </a:prstGeom>
                        <a:noFill/>
                        <a:ln w="38100">
                          <a:noFill/>
                          <a:miter/>
                        </a:ln>
                      </p:spPr>
                    </p:pic>
                  </p:oleObj>
                </mc:Fallback>
              </mc:AlternateContent>
            </a:graphicData>
          </a:graphic>
        </p:graphicFrame>
        <p:sp>
          <p:nvSpPr>
            <p:cNvPr id="38917" name="文本框 99333"/>
            <p:cNvSpPr txBox="1"/>
            <p:nvPr/>
          </p:nvSpPr>
          <p:spPr>
            <a:xfrm>
              <a:off x="4224" y="816"/>
              <a:ext cx="672"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其中</a:t>
              </a:r>
              <a:endParaRPr lang="zh-CN" altLang="en-US" sz="2400">
                <a:latin typeface="Times New Roman" panose="02020603050405020304" pitchFamily="18" charset="0"/>
                <a:ea typeface="隶书" panose="02010509060101010101" pitchFamily="49" charset="-122"/>
              </a:endParaRPr>
            </a:p>
          </p:txBody>
        </p:sp>
        <p:graphicFrame>
          <p:nvGraphicFramePr>
            <p:cNvPr id="38918" name="对象 99334"/>
            <p:cNvGraphicFramePr/>
            <p:nvPr/>
          </p:nvGraphicFramePr>
          <p:xfrm>
            <a:off x="4752" y="768"/>
            <a:ext cx="344" cy="460"/>
          </p:xfrm>
          <a:graphic>
            <a:graphicData uri="http://schemas.openxmlformats.org/presentationml/2006/ole">
              <mc:AlternateContent xmlns:mc="http://schemas.openxmlformats.org/markup-compatibility/2006">
                <mc:Choice xmlns:v="urn:schemas-microsoft-com:vml" Requires="v">
                  <p:oleObj spid="_x0000_s3079" name="" r:id="rId3" imgW="177800" imgH="240665" progId="Equation.3">
                    <p:embed/>
                  </p:oleObj>
                </mc:Choice>
                <mc:Fallback>
                  <p:oleObj name="" r:id="rId3" imgW="177800" imgH="240665" progId="Equation.3">
                    <p:embed/>
                    <p:pic>
                      <p:nvPicPr>
                        <p:cNvPr id="0" name="图片 3078"/>
                        <p:cNvPicPr/>
                        <p:nvPr/>
                      </p:nvPicPr>
                      <p:blipFill>
                        <a:blip r:embed="rId4"/>
                        <a:stretch>
                          <a:fillRect/>
                        </a:stretch>
                      </p:blipFill>
                      <p:spPr>
                        <a:xfrm>
                          <a:off x="4752" y="768"/>
                          <a:ext cx="344" cy="460"/>
                        </a:xfrm>
                        <a:prstGeom prst="rect">
                          <a:avLst/>
                        </a:prstGeom>
                        <a:noFill/>
                        <a:ln w="38100">
                          <a:noFill/>
                          <a:miter/>
                        </a:ln>
                      </p:spPr>
                    </p:pic>
                  </p:oleObj>
                </mc:Fallback>
              </mc:AlternateContent>
            </a:graphicData>
          </a:graphic>
        </p:graphicFrame>
        <p:sp>
          <p:nvSpPr>
            <p:cNvPr id="38919" name="文本框 99335"/>
            <p:cNvSpPr txBox="1"/>
            <p:nvPr/>
          </p:nvSpPr>
          <p:spPr>
            <a:xfrm>
              <a:off x="768" y="1200"/>
              <a:ext cx="1968"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互不相同，不妨设</a:t>
              </a:r>
              <a:endParaRPr lang="zh-CN" altLang="en-US" sz="2800">
                <a:latin typeface="Times New Roman" panose="02020603050405020304" pitchFamily="18" charset="0"/>
                <a:ea typeface="隶书" panose="02010509060101010101" pitchFamily="49" charset="-122"/>
              </a:endParaRPr>
            </a:p>
          </p:txBody>
        </p:sp>
        <p:graphicFrame>
          <p:nvGraphicFramePr>
            <p:cNvPr id="38920" name="对象 99336"/>
            <p:cNvGraphicFramePr/>
            <p:nvPr/>
          </p:nvGraphicFramePr>
          <p:xfrm>
            <a:off x="2625" y="1128"/>
            <a:ext cx="2799" cy="456"/>
          </p:xfrm>
          <a:graphic>
            <a:graphicData uri="http://schemas.openxmlformats.org/presentationml/2006/ole">
              <mc:AlternateContent xmlns:mc="http://schemas.openxmlformats.org/markup-compatibility/2006">
                <mc:Choice xmlns:v="urn:schemas-microsoft-com:vml" Requires="v">
                  <p:oleObj spid="_x0000_s3077" name="" r:id="rId5" imgW="1574800" imgH="228600" progId="Equation.3">
                    <p:embed/>
                  </p:oleObj>
                </mc:Choice>
                <mc:Fallback>
                  <p:oleObj name="" r:id="rId5" imgW="1574800" imgH="228600" progId="Equation.3">
                    <p:embed/>
                    <p:pic>
                      <p:nvPicPr>
                        <p:cNvPr id="0" name="图片 3076"/>
                        <p:cNvPicPr/>
                        <p:nvPr/>
                      </p:nvPicPr>
                      <p:blipFill>
                        <a:blip r:embed="rId6"/>
                        <a:stretch>
                          <a:fillRect/>
                        </a:stretch>
                      </p:blipFill>
                      <p:spPr>
                        <a:xfrm>
                          <a:off x="2625" y="1128"/>
                          <a:ext cx="2799" cy="456"/>
                        </a:xfrm>
                        <a:prstGeom prst="rect">
                          <a:avLst/>
                        </a:prstGeom>
                        <a:noFill/>
                        <a:ln w="38100">
                          <a:noFill/>
                          <a:miter/>
                        </a:ln>
                      </p:spPr>
                    </p:pic>
                  </p:oleObj>
                </mc:Fallback>
              </mc:AlternateContent>
            </a:graphicData>
          </a:graphic>
        </p:graphicFrame>
      </p:grpSp>
      <p:grpSp>
        <p:nvGrpSpPr>
          <p:cNvPr id="99338" name="组合 99337"/>
          <p:cNvGrpSpPr/>
          <p:nvPr/>
        </p:nvGrpSpPr>
        <p:grpSpPr>
          <a:xfrm>
            <a:off x="533400" y="2540000"/>
            <a:ext cx="6172200" cy="812800"/>
            <a:chOff x="336" y="1600"/>
            <a:chExt cx="3888" cy="512"/>
          </a:xfrm>
        </p:grpSpPr>
        <p:sp>
          <p:nvSpPr>
            <p:cNvPr id="38922" name="文本框 99338"/>
            <p:cNvSpPr txBox="1"/>
            <p:nvPr/>
          </p:nvSpPr>
          <p:spPr>
            <a:xfrm>
              <a:off x="336" y="1680"/>
              <a:ext cx="1584"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求任一插值点</a:t>
              </a:r>
              <a:endParaRPr lang="zh-CN" altLang="en-US" sz="2400">
                <a:latin typeface="Times New Roman" panose="02020603050405020304" pitchFamily="18" charset="0"/>
                <a:ea typeface="隶书" panose="02010509060101010101" pitchFamily="49" charset="-122"/>
              </a:endParaRPr>
            </a:p>
          </p:txBody>
        </p:sp>
        <p:graphicFrame>
          <p:nvGraphicFramePr>
            <p:cNvPr id="38923" name="对象 99339"/>
            <p:cNvGraphicFramePr/>
            <p:nvPr/>
          </p:nvGraphicFramePr>
          <p:xfrm>
            <a:off x="1776" y="1600"/>
            <a:ext cx="1084" cy="512"/>
          </p:xfrm>
          <a:graphic>
            <a:graphicData uri="http://schemas.openxmlformats.org/presentationml/2006/ole">
              <mc:AlternateContent xmlns:mc="http://schemas.openxmlformats.org/markup-compatibility/2006">
                <mc:Choice xmlns:v="urn:schemas-microsoft-com:vml" Requires="v">
                  <p:oleObj spid="_x0000_s3078" name="" r:id="rId7" imgW="545465" imgH="254000" progId="Equation.3">
                    <p:embed/>
                  </p:oleObj>
                </mc:Choice>
                <mc:Fallback>
                  <p:oleObj name="" r:id="rId7" imgW="545465" imgH="254000" progId="Equation.3">
                    <p:embed/>
                    <p:pic>
                      <p:nvPicPr>
                        <p:cNvPr id="0" name="图片 3077"/>
                        <p:cNvPicPr/>
                        <p:nvPr/>
                      </p:nvPicPr>
                      <p:blipFill>
                        <a:blip r:embed="rId8"/>
                        <a:stretch>
                          <a:fillRect/>
                        </a:stretch>
                      </p:blipFill>
                      <p:spPr>
                        <a:xfrm>
                          <a:off x="1776" y="1600"/>
                          <a:ext cx="1084" cy="512"/>
                        </a:xfrm>
                        <a:prstGeom prst="rect">
                          <a:avLst/>
                        </a:prstGeom>
                        <a:noFill/>
                        <a:ln w="38100">
                          <a:noFill/>
                          <a:miter/>
                        </a:ln>
                      </p:spPr>
                    </p:pic>
                  </p:oleObj>
                </mc:Fallback>
              </mc:AlternateContent>
            </a:graphicData>
          </a:graphic>
        </p:graphicFrame>
        <p:sp>
          <p:nvSpPr>
            <p:cNvPr id="38924" name="文本框 99340"/>
            <p:cNvSpPr txBox="1"/>
            <p:nvPr/>
          </p:nvSpPr>
          <p:spPr>
            <a:xfrm>
              <a:off x="2784" y="1680"/>
              <a:ext cx="1104"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处的插值</a:t>
              </a:r>
              <a:endParaRPr lang="zh-CN" altLang="en-US" sz="2800" b="1">
                <a:latin typeface="Times New Roman" panose="02020603050405020304" pitchFamily="18" charset="0"/>
                <a:ea typeface="隶书" panose="02010509060101010101" pitchFamily="49" charset="-122"/>
              </a:endParaRPr>
            </a:p>
          </p:txBody>
        </p:sp>
        <p:graphicFrame>
          <p:nvGraphicFramePr>
            <p:cNvPr id="38925" name="对象 99341"/>
            <p:cNvGraphicFramePr/>
            <p:nvPr/>
          </p:nvGraphicFramePr>
          <p:xfrm>
            <a:off x="3741" y="1680"/>
            <a:ext cx="483" cy="360"/>
          </p:xfrm>
          <a:graphic>
            <a:graphicData uri="http://schemas.openxmlformats.org/presentationml/2006/ole">
              <mc:AlternateContent xmlns:mc="http://schemas.openxmlformats.org/markup-compatibility/2006">
                <mc:Choice xmlns:v="urn:schemas-microsoft-com:vml" Requires="v">
                  <p:oleObj spid="_x0000_s3080" name="" r:id="rId9" imgW="215900" imgH="228600" progId="Equation.3">
                    <p:embed/>
                  </p:oleObj>
                </mc:Choice>
                <mc:Fallback>
                  <p:oleObj name="" r:id="rId9" imgW="215900" imgH="228600" progId="Equation.3">
                    <p:embed/>
                    <p:pic>
                      <p:nvPicPr>
                        <p:cNvPr id="0" name="图片 3079"/>
                        <p:cNvPicPr/>
                        <p:nvPr/>
                      </p:nvPicPr>
                      <p:blipFill>
                        <a:blip r:embed="rId10"/>
                        <a:stretch>
                          <a:fillRect/>
                        </a:stretch>
                      </p:blipFill>
                      <p:spPr>
                        <a:xfrm>
                          <a:off x="3741" y="1680"/>
                          <a:ext cx="483" cy="360"/>
                        </a:xfrm>
                        <a:prstGeom prst="rect">
                          <a:avLst/>
                        </a:prstGeom>
                        <a:noFill/>
                        <a:ln w="38100">
                          <a:noFill/>
                          <a:miter/>
                        </a:ln>
                      </p:spPr>
                    </p:pic>
                  </p:oleObj>
                </mc:Fallback>
              </mc:AlternateContent>
            </a:graphicData>
          </a:graphic>
        </p:graphicFrame>
      </p:grpSp>
      <p:grpSp>
        <p:nvGrpSpPr>
          <p:cNvPr id="99343" name="组合 99342"/>
          <p:cNvGrpSpPr/>
          <p:nvPr/>
        </p:nvGrpSpPr>
        <p:grpSpPr>
          <a:xfrm>
            <a:off x="990600" y="3733800"/>
            <a:ext cx="4419600" cy="2781300"/>
            <a:chOff x="624" y="2352"/>
            <a:chExt cx="2784" cy="1752"/>
          </a:xfrm>
        </p:grpSpPr>
        <p:sp>
          <p:nvSpPr>
            <p:cNvPr id="38927" name="直接连接符 99343"/>
            <p:cNvSpPr/>
            <p:nvPr/>
          </p:nvSpPr>
          <p:spPr>
            <a:xfrm flipV="1">
              <a:off x="960" y="2352"/>
              <a:ext cx="0" cy="1392"/>
            </a:xfrm>
            <a:prstGeom prst="line">
              <a:avLst/>
            </a:prstGeom>
            <a:ln w="9525" cap="flat" cmpd="sng">
              <a:solidFill>
                <a:schemeClr val="tx1"/>
              </a:solidFill>
              <a:prstDash val="solid"/>
              <a:round/>
              <a:headEnd type="none" w="med" len="med"/>
              <a:tailEnd type="triangle" w="med" len="med"/>
            </a:ln>
          </p:spPr>
        </p:sp>
        <p:sp>
          <p:nvSpPr>
            <p:cNvPr id="38928" name="直接连接符 99344"/>
            <p:cNvSpPr/>
            <p:nvPr/>
          </p:nvSpPr>
          <p:spPr>
            <a:xfrm>
              <a:off x="960" y="3744"/>
              <a:ext cx="2448" cy="0"/>
            </a:xfrm>
            <a:prstGeom prst="line">
              <a:avLst/>
            </a:prstGeom>
            <a:ln w="9525" cap="flat" cmpd="sng">
              <a:solidFill>
                <a:schemeClr val="tx1"/>
              </a:solidFill>
              <a:prstDash val="solid"/>
              <a:round/>
              <a:headEnd type="none" w="med" len="med"/>
              <a:tailEnd type="triangle" w="med" len="med"/>
            </a:ln>
          </p:spPr>
        </p:sp>
        <p:sp>
          <p:nvSpPr>
            <p:cNvPr id="38929" name="文本框 99345"/>
            <p:cNvSpPr txBox="1"/>
            <p:nvPr/>
          </p:nvSpPr>
          <p:spPr>
            <a:xfrm>
              <a:off x="1152" y="3216"/>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8930" name="文本框 99346"/>
            <p:cNvSpPr txBox="1"/>
            <p:nvPr/>
          </p:nvSpPr>
          <p:spPr>
            <a:xfrm>
              <a:off x="1488" y="2928"/>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8931" name="文本框 99347"/>
            <p:cNvSpPr txBox="1"/>
            <p:nvPr/>
          </p:nvSpPr>
          <p:spPr>
            <a:xfrm>
              <a:off x="1968" y="2784"/>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8932" name="文本框 99348"/>
            <p:cNvSpPr txBox="1"/>
            <p:nvPr/>
          </p:nvSpPr>
          <p:spPr>
            <a:xfrm>
              <a:off x="2880" y="2928"/>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8933" name="文本框 99349"/>
            <p:cNvSpPr txBox="1"/>
            <p:nvPr/>
          </p:nvSpPr>
          <p:spPr>
            <a:xfrm>
              <a:off x="2448" y="2784"/>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8934" name="直接连接符 99350"/>
            <p:cNvSpPr/>
            <p:nvPr/>
          </p:nvSpPr>
          <p:spPr>
            <a:xfrm>
              <a:off x="1248" y="3360"/>
              <a:ext cx="0" cy="384"/>
            </a:xfrm>
            <a:prstGeom prst="line">
              <a:avLst/>
            </a:prstGeom>
            <a:ln w="9525" cap="flat" cmpd="sng">
              <a:solidFill>
                <a:schemeClr val="tx1"/>
              </a:solidFill>
              <a:prstDash val="dash"/>
              <a:round/>
              <a:headEnd type="none" w="med" len="med"/>
              <a:tailEnd type="none" w="med" len="med"/>
            </a:ln>
          </p:spPr>
        </p:sp>
        <p:sp>
          <p:nvSpPr>
            <p:cNvPr id="38935" name="直接连接符 99351"/>
            <p:cNvSpPr/>
            <p:nvPr/>
          </p:nvSpPr>
          <p:spPr>
            <a:xfrm>
              <a:off x="1584" y="3072"/>
              <a:ext cx="0" cy="672"/>
            </a:xfrm>
            <a:prstGeom prst="line">
              <a:avLst/>
            </a:prstGeom>
            <a:ln w="9525" cap="flat" cmpd="sng">
              <a:solidFill>
                <a:schemeClr val="tx1"/>
              </a:solidFill>
              <a:prstDash val="dash"/>
              <a:round/>
              <a:headEnd type="none" w="med" len="med"/>
              <a:tailEnd type="none" w="med" len="med"/>
            </a:ln>
          </p:spPr>
        </p:sp>
        <p:sp>
          <p:nvSpPr>
            <p:cNvPr id="38936" name="直接连接符 99352"/>
            <p:cNvSpPr/>
            <p:nvPr/>
          </p:nvSpPr>
          <p:spPr>
            <a:xfrm>
              <a:off x="2976" y="3072"/>
              <a:ext cx="0" cy="672"/>
            </a:xfrm>
            <a:prstGeom prst="line">
              <a:avLst/>
            </a:prstGeom>
            <a:ln w="9525" cap="flat" cmpd="sng">
              <a:solidFill>
                <a:schemeClr val="tx1"/>
              </a:solidFill>
              <a:prstDash val="dash"/>
              <a:round/>
              <a:headEnd type="none" w="med" len="med"/>
              <a:tailEnd type="none" w="med" len="med"/>
            </a:ln>
          </p:spPr>
        </p:sp>
        <p:sp>
          <p:nvSpPr>
            <p:cNvPr id="38937" name="直接连接符 99353"/>
            <p:cNvSpPr/>
            <p:nvPr/>
          </p:nvSpPr>
          <p:spPr>
            <a:xfrm flipH="1">
              <a:off x="960" y="3360"/>
              <a:ext cx="288" cy="0"/>
            </a:xfrm>
            <a:prstGeom prst="line">
              <a:avLst/>
            </a:prstGeom>
            <a:ln w="9525" cap="flat" cmpd="sng">
              <a:solidFill>
                <a:schemeClr val="tx1"/>
              </a:solidFill>
              <a:prstDash val="dash"/>
              <a:round/>
              <a:headEnd type="none" w="med" len="med"/>
              <a:tailEnd type="none" w="med" len="med"/>
            </a:ln>
          </p:spPr>
        </p:sp>
        <p:sp>
          <p:nvSpPr>
            <p:cNvPr id="38938" name="直接连接符 99354"/>
            <p:cNvSpPr/>
            <p:nvPr/>
          </p:nvSpPr>
          <p:spPr>
            <a:xfrm flipH="1">
              <a:off x="960" y="3072"/>
              <a:ext cx="624" cy="0"/>
            </a:xfrm>
            <a:prstGeom prst="line">
              <a:avLst/>
            </a:prstGeom>
            <a:ln w="9525" cap="flat" cmpd="sng">
              <a:solidFill>
                <a:schemeClr val="tx1"/>
              </a:solidFill>
              <a:prstDash val="dash"/>
              <a:round/>
              <a:headEnd type="none" w="med" len="med"/>
              <a:tailEnd type="none" w="med" len="med"/>
            </a:ln>
          </p:spPr>
        </p:sp>
        <p:sp>
          <p:nvSpPr>
            <p:cNvPr id="38939" name="文本框 99355"/>
            <p:cNvSpPr txBox="1"/>
            <p:nvPr/>
          </p:nvSpPr>
          <p:spPr>
            <a:xfrm>
              <a:off x="1152" y="3744"/>
              <a:ext cx="192" cy="288"/>
            </a:xfrm>
            <a:prstGeom prst="rect">
              <a:avLst/>
            </a:prstGeom>
            <a:noFill/>
            <a:ln w="9525">
              <a:noFill/>
            </a:ln>
          </p:spPr>
          <p:txBody>
            <a:bodyPr anchor="t">
              <a:spAutoFit/>
            </a:bodyPr>
            <a:p>
              <a:pPr>
                <a:spcBef>
                  <a:spcPct val="50000"/>
                </a:spcBef>
              </a:pPr>
              <a:endParaRPr lang="zh-CN" altLang="zh-CN" sz="2400" dirty="0">
                <a:latin typeface="Times New Roman" panose="02020603050405020304" pitchFamily="18" charset="0"/>
                <a:ea typeface="隶书" panose="02010509060101010101" pitchFamily="49" charset="-122"/>
              </a:endParaRPr>
            </a:p>
          </p:txBody>
        </p:sp>
        <p:graphicFrame>
          <p:nvGraphicFramePr>
            <p:cNvPr id="38940" name="对象 99356"/>
            <p:cNvGraphicFramePr/>
            <p:nvPr/>
          </p:nvGraphicFramePr>
          <p:xfrm>
            <a:off x="1065" y="3648"/>
            <a:ext cx="327" cy="456"/>
          </p:xfrm>
          <a:graphic>
            <a:graphicData uri="http://schemas.openxmlformats.org/presentationml/2006/ole">
              <mc:AlternateContent xmlns:mc="http://schemas.openxmlformats.org/markup-compatibility/2006">
                <mc:Choice xmlns:v="urn:schemas-microsoft-com:vml" Requires="v">
                  <p:oleObj spid="_x0000_s3081" name="" r:id="rId11" imgW="165100" imgH="228600" progId="Equation.3">
                    <p:embed/>
                  </p:oleObj>
                </mc:Choice>
                <mc:Fallback>
                  <p:oleObj name="" r:id="rId11" imgW="165100" imgH="228600" progId="Equation.3">
                    <p:embed/>
                    <p:pic>
                      <p:nvPicPr>
                        <p:cNvPr id="0" name="图片 3080"/>
                        <p:cNvPicPr/>
                        <p:nvPr/>
                      </p:nvPicPr>
                      <p:blipFill>
                        <a:blip r:embed="rId12"/>
                        <a:stretch>
                          <a:fillRect/>
                        </a:stretch>
                      </p:blipFill>
                      <p:spPr>
                        <a:xfrm>
                          <a:off x="1065" y="3648"/>
                          <a:ext cx="327" cy="456"/>
                        </a:xfrm>
                        <a:prstGeom prst="rect">
                          <a:avLst/>
                        </a:prstGeom>
                        <a:noFill/>
                        <a:ln w="38100">
                          <a:noFill/>
                          <a:miter/>
                        </a:ln>
                      </p:spPr>
                    </p:pic>
                  </p:oleObj>
                </mc:Fallback>
              </mc:AlternateContent>
            </a:graphicData>
          </a:graphic>
        </p:graphicFrame>
        <p:graphicFrame>
          <p:nvGraphicFramePr>
            <p:cNvPr id="38941" name="对象 99357"/>
            <p:cNvGraphicFramePr/>
            <p:nvPr/>
          </p:nvGraphicFramePr>
          <p:xfrm>
            <a:off x="1461" y="3662"/>
            <a:ext cx="302" cy="428"/>
          </p:xfrm>
          <a:graphic>
            <a:graphicData uri="http://schemas.openxmlformats.org/presentationml/2006/ole">
              <mc:AlternateContent xmlns:mc="http://schemas.openxmlformats.org/markup-compatibility/2006">
                <mc:Choice xmlns:v="urn:schemas-microsoft-com:vml" Requires="v">
                  <p:oleObj spid="_x0000_s3082" name="" r:id="rId13" imgW="152400" imgH="215900" progId="Equation.3">
                    <p:embed/>
                  </p:oleObj>
                </mc:Choice>
                <mc:Fallback>
                  <p:oleObj name="" r:id="rId13" imgW="152400" imgH="215900" progId="Equation.3">
                    <p:embed/>
                    <p:pic>
                      <p:nvPicPr>
                        <p:cNvPr id="0" name="图片 3081"/>
                        <p:cNvPicPr/>
                        <p:nvPr/>
                      </p:nvPicPr>
                      <p:blipFill>
                        <a:blip r:embed="rId14"/>
                        <a:stretch>
                          <a:fillRect/>
                        </a:stretch>
                      </p:blipFill>
                      <p:spPr>
                        <a:xfrm>
                          <a:off x="1461" y="3662"/>
                          <a:ext cx="302" cy="428"/>
                        </a:xfrm>
                        <a:prstGeom prst="rect">
                          <a:avLst/>
                        </a:prstGeom>
                        <a:noFill/>
                        <a:ln w="38100">
                          <a:noFill/>
                          <a:miter/>
                        </a:ln>
                      </p:spPr>
                    </p:pic>
                  </p:oleObj>
                </mc:Fallback>
              </mc:AlternateContent>
            </a:graphicData>
          </a:graphic>
        </p:graphicFrame>
        <p:graphicFrame>
          <p:nvGraphicFramePr>
            <p:cNvPr id="38942" name="对象 99358"/>
            <p:cNvGraphicFramePr/>
            <p:nvPr/>
          </p:nvGraphicFramePr>
          <p:xfrm>
            <a:off x="2820" y="3648"/>
            <a:ext cx="352" cy="456"/>
          </p:xfrm>
          <a:graphic>
            <a:graphicData uri="http://schemas.openxmlformats.org/presentationml/2006/ole">
              <mc:AlternateContent xmlns:mc="http://schemas.openxmlformats.org/markup-compatibility/2006">
                <mc:Choice xmlns:v="urn:schemas-microsoft-com:vml" Requires="v">
                  <p:oleObj spid="_x0000_s3083" name="" r:id="rId15" imgW="177800" imgH="227965" progId="Equation.3">
                    <p:embed/>
                  </p:oleObj>
                </mc:Choice>
                <mc:Fallback>
                  <p:oleObj name="" r:id="rId15" imgW="177800" imgH="227965" progId="Equation.3">
                    <p:embed/>
                    <p:pic>
                      <p:nvPicPr>
                        <p:cNvPr id="0" name="图片 3082"/>
                        <p:cNvPicPr/>
                        <p:nvPr/>
                      </p:nvPicPr>
                      <p:blipFill>
                        <a:blip r:embed="rId16"/>
                        <a:stretch>
                          <a:fillRect/>
                        </a:stretch>
                      </p:blipFill>
                      <p:spPr>
                        <a:xfrm>
                          <a:off x="2820" y="3648"/>
                          <a:ext cx="352" cy="456"/>
                        </a:xfrm>
                        <a:prstGeom prst="rect">
                          <a:avLst/>
                        </a:prstGeom>
                        <a:noFill/>
                        <a:ln w="38100">
                          <a:noFill/>
                          <a:miter/>
                        </a:ln>
                      </p:spPr>
                    </p:pic>
                  </p:oleObj>
                </mc:Fallback>
              </mc:AlternateContent>
            </a:graphicData>
          </a:graphic>
        </p:graphicFrame>
        <p:graphicFrame>
          <p:nvGraphicFramePr>
            <p:cNvPr id="38943" name="对象 99359"/>
            <p:cNvGraphicFramePr/>
            <p:nvPr/>
          </p:nvGraphicFramePr>
          <p:xfrm>
            <a:off x="624" y="3168"/>
            <a:ext cx="336" cy="432"/>
          </p:xfrm>
          <a:graphic>
            <a:graphicData uri="http://schemas.openxmlformats.org/presentationml/2006/ole">
              <mc:AlternateContent xmlns:mc="http://schemas.openxmlformats.org/markup-compatibility/2006">
                <mc:Choice xmlns:v="urn:schemas-microsoft-com:vml" Requires="v">
                  <p:oleObj spid="_x0000_s3084" name="" r:id="rId17" imgW="177800" imgH="227965" progId="Equation.3">
                    <p:embed/>
                  </p:oleObj>
                </mc:Choice>
                <mc:Fallback>
                  <p:oleObj name="" r:id="rId17" imgW="177800" imgH="227965" progId="Equation.3">
                    <p:embed/>
                    <p:pic>
                      <p:nvPicPr>
                        <p:cNvPr id="0" name="图片 3083"/>
                        <p:cNvPicPr/>
                        <p:nvPr/>
                      </p:nvPicPr>
                      <p:blipFill>
                        <a:blip r:embed="rId18"/>
                        <a:stretch>
                          <a:fillRect/>
                        </a:stretch>
                      </p:blipFill>
                      <p:spPr>
                        <a:xfrm>
                          <a:off x="624" y="3168"/>
                          <a:ext cx="336" cy="432"/>
                        </a:xfrm>
                        <a:prstGeom prst="rect">
                          <a:avLst/>
                        </a:prstGeom>
                        <a:noFill/>
                        <a:ln w="38100">
                          <a:noFill/>
                          <a:miter/>
                        </a:ln>
                      </p:spPr>
                    </p:pic>
                  </p:oleObj>
                </mc:Fallback>
              </mc:AlternateContent>
            </a:graphicData>
          </a:graphic>
        </p:graphicFrame>
        <p:graphicFrame>
          <p:nvGraphicFramePr>
            <p:cNvPr id="38944" name="对象 99360"/>
            <p:cNvGraphicFramePr/>
            <p:nvPr/>
          </p:nvGraphicFramePr>
          <p:xfrm>
            <a:off x="636" y="2846"/>
            <a:ext cx="328" cy="428"/>
          </p:xfrm>
          <a:graphic>
            <a:graphicData uri="http://schemas.openxmlformats.org/presentationml/2006/ole">
              <mc:AlternateContent xmlns:mc="http://schemas.openxmlformats.org/markup-compatibility/2006">
                <mc:Choice xmlns:v="urn:schemas-microsoft-com:vml" Requires="v">
                  <p:oleObj spid="_x0000_s3085" name="" r:id="rId19" imgW="165100" imgH="215900" progId="Equation.3">
                    <p:embed/>
                  </p:oleObj>
                </mc:Choice>
                <mc:Fallback>
                  <p:oleObj name="" r:id="rId19" imgW="165100" imgH="215900" progId="Equation.3">
                    <p:embed/>
                    <p:pic>
                      <p:nvPicPr>
                        <p:cNvPr id="0" name="图片 3084"/>
                        <p:cNvPicPr/>
                        <p:nvPr/>
                      </p:nvPicPr>
                      <p:blipFill>
                        <a:blip r:embed="rId20"/>
                        <a:stretch>
                          <a:fillRect/>
                        </a:stretch>
                      </p:blipFill>
                      <p:spPr>
                        <a:xfrm>
                          <a:off x="636" y="2846"/>
                          <a:ext cx="328" cy="428"/>
                        </a:xfrm>
                        <a:prstGeom prst="rect">
                          <a:avLst/>
                        </a:prstGeom>
                        <a:noFill/>
                        <a:ln w="38100">
                          <a:noFill/>
                          <a:miter/>
                        </a:ln>
                      </p:spPr>
                    </p:pic>
                  </p:oleObj>
                </mc:Fallback>
              </mc:AlternateContent>
            </a:graphicData>
          </a:graphic>
        </p:graphicFrame>
      </p:grpSp>
      <p:grpSp>
        <p:nvGrpSpPr>
          <p:cNvPr id="99362" name="组合 99361"/>
          <p:cNvGrpSpPr/>
          <p:nvPr/>
        </p:nvGrpSpPr>
        <p:grpSpPr>
          <a:xfrm>
            <a:off x="6096000" y="3810000"/>
            <a:ext cx="2667000" cy="2209800"/>
            <a:chOff x="3840" y="2400"/>
            <a:chExt cx="1680" cy="1392"/>
          </a:xfrm>
        </p:grpSpPr>
        <p:sp>
          <p:nvSpPr>
            <p:cNvPr id="38946" name="文本框 99362"/>
            <p:cNvSpPr txBox="1"/>
            <p:nvPr/>
          </p:nvSpPr>
          <p:spPr>
            <a:xfrm>
              <a:off x="3888" y="2400"/>
              <a:ext cx="1632"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节点可视为由</a:t>
              </a:r>
              <a:endParaRPr lang="zh-CN" altLang="en-US" sz="2800" b="1">
                <a:latin typeface="Times New Roman" panose="02020603050405020304" pitchFamily="18" charset="0"/>
                <a:ea typeface="宋体" pitchFamily="2" charset="-122"/>
              </a:endParaRPr>
            </a:p>
          </p:txBody>
        </p:sp>
        <p:graphicFrame>
          <p:nvGraphicFramePr>
            <p:cNvPr id="38947" name="对象 99363"/>
            <p:cNvGraphicFramePr/>
            <p:nvPr/>
          </p:nvGraphicFramePr>
          <p:xfrm>
            <a:off x="3888" y="2688"/>
            <a:ext cx="996" cy="336"/>
          </p:xfrm>
          <a:graphic>
            <a:graphicData uri="http://schemas.openxmlformats.org/presentationml/2006/ole">
              <mc:AlternateContent xmlns:mc="http://schemas.openxmlformats.org/markup-compatibility/2006">
                <mc:Choice xmlns:v="urn:schemas-microsoft-com:vml" Requires="v">
                  <p:oleObj spid="_x0000_s3086" name="" r:id="rId21" imgW="570865" imgH="203200" progId="Equation.3">
                    <p:embed/>
                  </p:oleObj>
                </mc:Choice>
                <mc:Fallback>
                  <p:oleObj name="" r:id="rId21" imgW="570865" imgH="203200" progId="Equation.3">
                    <p:embed/>
                    <p:pic>
                      <p:nvPicPr>
                        <p:cNvPr id="0" name="图片 3085"/>
                        <p:cNvPicPr/>
                        <p:nvPr/>
                      </p:nvPicPr>
                      <p:blipFill>
                        <a:blip r:embed="rId22"/>
                        <a:stretch>
                          <a:fillRect/>
                        </a:stretch>
                      </p:blipFill>
                      <p:spPr>
                        <a:xfrm>
                          <a:off x="3888" y="2688"/>
                          <a:ext cx="996" cy="336"/>
                        </a:xfrm>
                        <a:prstGeom prst="rect">
                          <a:avLst/>
                        </a:prstGeom>
                        <a:noFill/>
                        <a:ln w="38100">
                          <a:noFill/>
                          <a:miter/>
                        </a:ln>
                      </p:spPr>
                    </p:pic>
                  </p:oleObj>
                </mc:Fallback>
              </mc:AlternateContent>
            </a:graphicData>
          </a:graphic>
        </p:graphicFrame>
        <p:sp>
          <p:nvSpPr>
            <p:cNvPr id="38948" name="文本框 99364"/>
            <p:cNvSpPr txBox="1"/>
            <p:nvPr/>
          </p:nvSpPr>
          <p:spPr>
            <a:xfrm>
              <a:off x="4800" y="2688"/>
              <a:ext cx="576"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产生</a:t>
              </a:r>
              <a:r>
                <a:rPr lang="en-US" altLang="zh-CN" sz="2400" b="1" dirty="0">
                  <a:latin typeface="Times New Roman" panose="02020603050405020304" pitchFamily="18" charset="0"/>
                  <a:ea typeface="宋体" pitchFamily="2" charset="-122"/>
                </a:rPr>
                <a:t>,</a:t>
              </a:r>
              <a:r>
                <a:rPr lang="zh-CN" altLang="en-US" sz="2400" b="1" dirty="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p:txBody>
        </p:sp>
        <p:graphicFrame>
          <p:nvGraphicFramePr>
            <p:cNvPr id="38949" name="对象 99365"/>
            <p:cNvGraphicFramePr/>
            <p:nvPr/>
          </p:nvGraphicFramePr>
          <p:xfrm>
            <a:off x="3840" y="3024"/>
            <a:ext cx="336" cy="288"/>
          </p:xfrm>
          <a:graphic>
            <a:graphicData uri="http://schemas.openxmlformats.org/presentationml/2006/ole">
              <mc:AlternateContent xmlns:mc="http://schemas.openxmlformats.org/markup-compatibility/2006">
                <mc:Choice xmlns:v="urn:schemas-microsoft-com:vml" Requires="v">
                  <p:oleObj spid="_x0000_s3087" name="" r:id="rId23" imgW="139700" imgH="165100" progId="Equation.3">
                    <p:embed/>
                  </p:oleObj>
                </mc:Choice>
                <mc:Fallback>
                  <p:oleObj name="" r:id="rId23" imgW="139700" imgH="165100" progId="Equation.3">
                    <p:embed/>
                    <p:pic>
                      <p:nvPicPr>
                        <p:cNvPr id="0" name="图片 3086"/>
                        <p:cNvPicPr/>
                        <p:nvPr/>
                      </p:nvPicPr>
                      <p:blipFill>
                        <a:blip r:embed="rId24"/>
                        <a:stretch>
                          <a:fillRect/>
                        </a:stretch>
                      </p:blipFill>
                      <p:spPr>
                        <a:xfrm>
                          <a:off x="3840" y="3024"/>
                          <a:ext cx="336" cy="288"/>
                        </a:xfrm>
                        <a:prstGeom prst="rect">
                          <a:avLst/>
                        </a:prstGeom>
                        <a:noFill/>
                        <a:ln w="38100">
                          <a:noFill/>
                          <a:miter/>
                        </a:ln>
                      </p:spPr>
                    </p:pic>
                  </p:oleObj>
                </mc:Fallback>
              </mc:AlternateContent>
            </a:graphicData>
          </a:graphic>
        </p:graphicFrame>
        <p:sp>
          <p:nvSpPr>
            <p:cNvPr id="38950" name="文本框 99366"/>
            <p:cNvSpPr txBox="1"/>
            <p:nvPr/>
          </p:nvSpPr>
          <p:spPr>
            <a:xfrm>
              <a:off x="4032" y="2976"/>
              <a:ext cx="1248"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表达式复杂</a:t>
              </a:r>
              <a:r>
                <a:rPr lang="en-US" altLang="zh-CN" sz="2400" b="1">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p:txBody>
        </p:sp>
        <p:sp>
          <p:nvSpPr>
            <p:cNvPr id="38951" name="文本框 99367"/>
            <p:cNvSpPr txBox="1"/>
            <p:nvPr/>
          </p:nvSpPr>
          <p:spPr>
            <a:xfrm>
              <a:off x="3840" y="3264"/>
              <a:ext cx="1344"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或无封闭形式</a:t>
              </a:r>
              <a:r>
                <a:rPr lang="en-US" altLang="zh-CN" sz="2400" b="1">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p:txBody>
        </p:sp>
        <p:sp>
          <p:nvSpPr>
            <p:cNvPr id="38952" name="文本框 99368"/>
            <p:cNvSpPr txBox="1"/>
            <p:nvPr/>
          </p:nvSpPr>
          <p:spPr>
            <a:xfrm>
              <a:off x="3840" y="3504"/>
              <a:ext cx="1344"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或未知</a:t>
              </a:r>
              <a:r>
                <a:rPr lang="en-US" altLang="zh-CN" sz="2400" b="1" dirty="0">
                  <a:latin typeface="Times New Roman" panose="02020603050405020304" pitchFamily="18" charset="0"/>
                  <a:ea typeface="宋体" pitchFamily="2" charset="-122"/>
                </a:rPr>
                <a:t>.</a:t>
              </a:r>
              <a:r>
                <a:rPr lang="zh-CN" altLang="en-US" sz="2400" b="1" dirty="0">
                  <a:latin typeface="Times New Roman" panose="02020603050405020304" pitchFamily="18" charset="0"/>
                  <a:ea typeface="宋体" pitchFamily="2" charset="-122"/>
                </a:rPr>
                <a:t>。</a:t>
              </a:r>
              <a:endParaRPr lang="zh-CN" altLang="en-US" sz="2400">
                <a:latin typeface="Times New Roman" panose="02020603050405020304" pitchFamily="18" charset="0"/>
                <a:ea typeface="宋体" pitchFamily="2" charset="-122"/>
              </a:endParaRPr>
            </a:p>
          </p:txBody>
        </p:sp>
      </p:grpSp>
      <p:grpSp>
        <p:nvGrpSpPr>
          <p:cNvPr id="99370" name="组合 99369"/>
          <p:cNvGrpSpPr/>
          <p:nvPr/>
        </p:nvGrpSpPr>
        <p:grpSpPr>
          <a:xfrm>
            <a:off x="1447800" y="4075113"/>
            <a:ext cx="1981200" cy="2401887"/>
            <a:chOff x="912" y="2567"/>
            <a:chExt cx="1248" cy="1513"/>
          </a:xfrm>
        </p:grpSpPr>
        <p:sp>
          <p:nvSpPr>
            <p:cNvPr id="38954" name="直接连接符 99370"/>
            <p:cNvSpPr/>
            <p:nvPr/>
          </p:nvSpPr>
          <p:spPr>
            <a:xfrm flipV="1">
              <a:off x="1872" y="2976"/>
              <a:ext cx="0" cy="768"/>
            </a:xfrm>
            <a:prstGeom prst="line">
              <a:avLst/>
            </a:prstGeom>
            <a:ln w="9525" cap="flat" cmpd="sng">
              <a:solidFill>
                <a:schemeClr val="tx1"/>
              </a:solidFill>
              <a:prstDash val="dash"/>
              <a:round/>
              <a:headEnd type="none" w="med" len="med"/>
              <a:tailEnd type="none" w="med" len="med"/>
            </a:ln>
          </p:spPr>
        </p:sp>
        <p:sp>
          <p:nvSpPr>
            <p:cNvPr id="38955" name="文本框 99371"/>
            <p:cNvSpPr txBox="1"/>
            <p:nvPr/>
          </p:nvSpPr>
          <p:spPr>
            <a:xfrm>
              <a:off x="1728" y="2880"/>
              <a:ext cx="288" cy="231"/>
            </a:xfrm>
            <a:prstGeom prst="rect">
              <a:avLst/>
            </a:prstGeom>
            <a:noFill/>
            <a:ln w="9525">
              <a:noFill/>
            </a:ln>
          </p:spPr>
          <p:txBody>
            <a:bodyPr anchor="t">
              <a:spAutoFit/>
            </a:bodyPr>
            <a:p>
              <a:pPr>
                <a:spcBef>
                  <a:spcPct val="50000"/>
                </a:spcBef>
              </a:pPr>
              <a:r>
                <a:rPr lang="en-US" altLang="zh-CN">
                  <a:latin typeface="Times New Roman" panose="02020603050405020304" pitchFamily="18" charset="0"/>
                  <a:ea typeface="隶书" panose="02010509060101010101" pitchFamily="49" charset="-122"/>
                  <a:sym typeface="Wingdings" panose="05000000000000000000" pitchFamily="2" charset="2"/>
                </a:rPr>
                <a:t></a:t>
              </a:r>
              <a:endParaRPr lang="en-US" altLang="zh-CN" sz="2400">
                <a:latin typeface="Times New Roman" panose="02020603050405020304" pitchFamily="18" charset="0"/>
                <a:ea typeface="隶书" panose="02010509060101010101" pitchFamily="49" charset="-122"/>
              </a:endParaRPr>
            </a:p>
          </p:txBody>
        </p:sp>
        <p:sp>
          <p:nvSpPr>
            <p:cNvPr id="38956" name="直接连接符 99372"/>
            <p:cNvSpPr/>
            <p:nvPr/>
          </p:nvSpPr>
          <p:spPr>
            <a:xfrm flipH="1">
              <a:off x="960" y="2976"/>
              <a:ext cx="912" cy="0"/>
            </a:xfrm>
            <a:prstGeom prst="line">
              <a:avLst/>
            </a:prstGeom>
            <a:ln w="9525" cap="flat" cmpd="sng">
              <a:solidFill>
                <a:schemeClr val="tx1"/>
              </a:solidFill>
              <a:prstDash val="dash"/>
              <a:round/>
              <a:headEnd type="none" w="med" len="med"/>
              <a:tailEnd type="none" w="med" len="med"/>
            </a:ln>
          </p:spPr>
        </p:sp>
        <p:sp>
          <p:nvSpPr>
            <p:cNvPr id="38957" name="文本框 99373"/>
            <p:cNvSpPr txBox="1"/>
            <p:nvPr/>
          </p:nvSpPr>
          <p:spPr>
            <a:xfrm>
              <a:off x="1776" y="3744"/>
              <a:ext cx="384" cy="288"/>
            </a:xfrm>
            <a:prstGeom prst="rect">
              <a:avLst/>
            </a:prstGeom>
            <a:noFill/>
            <a:ln w="9525">
              <a:noFill/>
            </a:ln>
          </p:spPr>
          <p:txBody>
            <a:bodyPr anchor="t">
              <a:spAutoFit/>
            </a:bodyPr>
            <a:p>
              <a:pPr>
                <a:spcBef>
                  <a:spcPct val="50000"/>
                </a:spcBef>
              </a:pPr>
              <a:endParaRPr lang="zh-CN" altLang="zh-CN" sz="2400" dirty="0">
                <a:latin typeface="Times New Roman" panose="02020603050405020304" pitchFamily="18" charset="0"/>
                <a:ea typeface="隶书" panose="02010509060101010101" pitchFamily="49" charset="-122"/>
              </a:endParaRPr>
            </a:p>
          </p:txBody>
        </p:sp>
        <p:graphicFrame>
          <p:nvGraphicFramePr>
            <p:cNvPr id="38958" name="对象 99374"/>
            <p:cNvGraphicFramePr/>
            <p:nvPr/>
          </p:nvGraphicFramePr>
          <p:xfrm>
            <a:off x="1776" y="3696"/>
            <a:ext cx="384" cy="384"/>
          </p:xfrm>
          <a:graphic>
            <a:graphicData uri="http://schemas.openxmlformats.org/presentationml/2006/ole">
              <mc:AlternateContent xmlns:mc="http://schemas.openxmlformats.org/markup-compatibility/2006">
                <mc:Choice xmlns:v="urn:schemas-microsoft-com:vml" Requires="v">
                  <p:oleObj spid="_x0000_s3088" name="" r:id="rId25" imgW="165100" imgH="203200" progId="Equation.3">
                    <p:embed/>
                  </p:oleObj>
                </mc:Choice>
                <mc:Fallback>
                  <p:oleObj name="" r:id="rId25" imgW="165100" imgH="203200" progId="Equation.3">
                    <p:embed/>
                    <p:pic>
                      <p:nvPicPr>
                        <p:cNvPr id="0" name="图片 3087"/>
                        <p:cNvPicPr/>
                        <p:nvPr/>
                      </p:nvPicPr>
                      <p:blipFill>
                        <a:blip r:embed="rId26"/>
                        <a:stretch>
                          <a:fillRect/>
                        </a:stretch>
                      </p:blipFill>
                      <p:spPr>
                        <a:xfrm>
                          <a:off x="1776" y="3696"/>
                          <a:ext cx="384" cy="384"/>
                        </a:xfrm>
                        <a:prstGeom prst="rect">
                          <a:avLst/>
                        </a:prstGeom>
                        <a:noFill/>
                        <a:ln w="38100">
                          <a:noFill/>
                          <a:miter/>
                        </a:ln>
                      </p:spPr>
                    </p:pic>
                  </p:oleObj>
                </mc:Fallback>
              </mc:AlternateContent>
            </a:graphicData>
          </a:graphic>
        </p:graphicFrame>
        <p:graphicFrame>
          <p:nvGraphicFramePr>
            <p:cNvPr id="38959" name="对象 99375"/>
            <p:cNvGraphicFramePr/>
            <p:nvPr/>
          </p:nvGraphicFramePr>
          <p:xfrm>
            <a:off x="912" y="2567"/>
            <a:ext cx="414" cy="435"/>
          </p:xfrm>
          <a:graphic>
            <a:graphicData uri="http://schemas.openxmlformats.org/presentationml/2006/ole">
              <mc:AlternateContent xmlns:mc="http://schemas.openxmlformats.org/markup-compatibility/2006">
                <mc:Choice xmlns:v="urn:schemas-microsoft-com:vml" Requires="v">
                  <p:oleObj spid="_x0000_s3089" name="" r:id="rId27" imgW="177800" imgH="227965" progId="Equation.3">
                    <p:embed/>
                  </p:oleObj>
                </mc:Choice>
                <mc:Fallback>
                  <p:oleObj name="" r:id="rId27" imgW="177800" imgH="227965" progId="Equation.3">
                    <p:embed/>
                    <p:pic>
                      <p:nvPicPr>
                        <p:cNvPr id="0" name="图片 3088"/>
                        <p:cNvPicPr/>
                        <p:nvPr/>
                      </p:nvPicPr>
                      <p:blipFill>
                        <a:blip r:embed="rId28"/>
                        <a:stretch>
                          <a:fillRect/>
                        </a:stretch>
                      </p:blipFill>
                      <p:spPr>
                        <a:xfrm>
                          <a:off x="912" y="2567"/>
                          <a:ext cx="414" cy="435"/>
                        </a:xfrm>
                        <a:prstGeom prst="rect">
                          <a:avLst/>
                        </a:prstGeom>
                        <a:noFill/>
                        <a:ln w="38100">
                          <a:noFill/>
                          <a:miter/>
                        </a:ln>
                      </p:spPr>
                    </p:pic>
                  </p:oleObj>
                </mc:Fallback>
              </mc:AlternateContent>
            </a:graphicData>
          </a:graphic>
        </p:graphicFrame>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p:cTn id="7" dur="500" fill="hold"/>
                                        <p:tgtEl>
                                          <p:spTgt spid="99331"/>
                                        </p:tgtEl>
                                        <p:attrNameLst>
                                          <p:attrName>ppt_x</p:attrName>
                                        </p:attrNameLst>
                                      </p:cBhvr>
                                      <p:tavLst>
                                        <p:tav tm="0">
                                          <p:val>
                                            <p:strVal val="0-#ppt_w/2"/>
                                          </p:val>
                                        </p:tav>
                                        <p:tav tm="100000">
                                          <p:val>
                                            <p:strVal val="#ppt_x"/>
                                          </p:val>
                                        </p:tav>
                                      </p:tavLst>
                                    </p:anim>
                                    <p:anim calcmode="lin" valueType="num">
                                      <p:cBhvr>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9338"/>
                                        </p:tgtEl>
                                        <p:attrNameLst>
                                          <p:attrName>style.visibility</p:attrName>
                                        </p:attrNameLst>
                                      </p:cBhvr>
                                      <p:to>
                                        <p:strVal val="visible"/>
                                      </p:to>
                                    </p:set>
                                    <p:anim calcmode="lin" valueType="num">
                                      <p:cBhvr>
                                        <p:cTn id="13" dur="500" fill="hold"/>
                                        <p:tgtEl>
                                          <p:spTgt spid="99338"/>
                                        </p:tgtEl>
                                        <p:attrNameLst>
                                          <p:attrName>ppt_x</p:attrName>
                                        </p:attrNameLst>
                                      </p:cBhvr>
                                      <p:tavLst>
                                        <p:tav tm="0">
                                          <p:val>
                                            <p:strVal val="1+#ppt_w/2"/>
                                          </p:val>
                                        </p:tav>
                                        <p:tav tm="100000">
                                          <p:val>
                                            <p:strVal val="#ppt_x"/>
                                          </p:val>
                                        </p:tav>
                                      </p:tavLst>
                                    </p:anim>
                                    <p:anim calcmode="lin" valueType="num">
                                      <p:cBhvr>
                                        <p:cTn id="14" dur="500" fill="hold"/>
                                        <p:tgtEl>
                                          <p:spTgt spid="993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43"/>
                                        </p:tgtEl>
                                        <p:attrNameLst>
                                          <p:attrName>style.visibility</p:attrName>
                                        </p:attrNameLst>
                                      </p:cBhvr>
                                      <p:to>
                                        <p:strVal val="visible"/>
                                      </p:to>
                                    </p:set>
                                    <p:anim calcmode="lin" valueType="num">
                                      <p:cBhvr>
                                        <p:cTn id="19" dur="500" fill="hold"/>
                                        <p:tgtEl>
                                          <p:spTgt spid="99343"/>
                                        </p:tgtEl>
                                        <p:attrNameLst>
                                          <p:attrName>ppt_x</p:attrName>
                                        </p:attrNameLst>
                                      </p:cBhvr>
                                      <p:tavLst>
                                        <p:tav tm="0">
                                          <p:val>
                                            <p:strVal val="#ppt_x"/>
                                          </p:val>
                                        </p:tav>
                                        <p:tav tm="100000">
                                          <p:val>
                                            <p:strVal val="#ppt_x"/>
                                          </p:val>
                                        </p:tav>
                                      </p:tavLst>
                                    </p:anim>
                                    <p:anim calcmode="lin" valueType="num">
                                      <p:cBhvr>
                                        <p:cTn id="20" dur="500" fill="hold"/>
                                        <p:tgtEl>
                                          <p:spTgt spid="993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9370"/>
                                        </p:tgtEl>
                                        <p:attrNameLst>
                                          <p:attrName>style.visibility</p:attrName>
                                        </p:attrNameLst>
                                      </p:cBhvr>
                                      <p:to>
                                        <p:strVal val="visible"/>
                                      </p:to>
                                    </p:set>
                                    <p:animEffect transition="in" filter="dissolve">
                                      <p:cBhvr>
                                        <p:cTn id="25" dur="500"/>
                                        <p:tgtEl>
                                          <p:spTgt spid="9937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99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矩形 272385"/>
          <p:cNvSpPr/>
          <p:nvPr/>
        </p:nvSpPr>
        <p:spPr>
          <a:xfrm>
            <a:off x="900113" y="260350"/>
            <a:ext cx="5756275"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图</a:t>
            </a:r>
            <a:r>
              <a:rPr lang="en-US" altLang="zh-CN" sz="2800" dirty="0">
                <a:latin typeface="Arial" panose="020B0604020202020204" pitchFamily="34" charset="0"/>
                <a:ea typeface="宋体" pitchFamily="2" charset="-122"/>
              </a:rPr>
              <a:t>6  </a:t>
            </a:r>
            <a:r>
              <a:rPr lang="zh-CN" altLang="en-US" sz="2800" dirty="0">
                <a:latin typeface="Arial" panose="020B0604020202020204" pitchFamily="34" charset="0"/>
                <a:ea typeface="宋体" pitchFamily="2" charset="-122"/>
              </a:rPr>
              <a:t>第</a:t>
            </a:r>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未供水段时间</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流速示意图</a:t>
            </a:r>
            <a:endParaRPr lang="zh-CN" altLang="en-US" sz="2800" dirty="0">
              <a:latin typeface="Arial" panose="020B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527050" y="879475"/>
            <a:ext cx="8089900" cy="562419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矩形 273409"/>
          <p:cNvSpPr/>
          <p:nvPr/>
        </p:nvSpPr>
        <p:spPr>
          <a:xfrm>
            <a:off x="971550" y="333375"/>
            <a:ext cx="5202238"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图</a:t>
            </a:r>
            <a:r>
              <a:rPr lang="en-US" altLang="zh-CN" sz="2800" dirty="0">
                <a:latin typeface="Arial" panose="020B0604020202020204" pitchFamily="34" charset="0"/>
                <a:ea typeface="宋体" pitchFamily="2" charset="-122"/>
              </a:rPr>
              <a:t>7  </a:t>
            </a:r>
            <a:r>
              <a:rPr lang="zh-CN" altLang="en-US" sz="2800" dirty="0">
                <a:latin typeface="Arial" panose="020B0604020202020204" pitchFamily="34" charset="0"/>
                <a:ea typeface="宋体" pitchFamily="2" charset="-122"/>
              </a:rPr>
              <a:t>混合时段时间</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流速示意图</a:t>
            </a:r>
            <a:endParaRPr lang="zh-CN" altLang="en-US" sz="2800" dirty="0">
              <a:latin typeface="Arial" panose="020B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749300" y="1085850"/>
            <a:ext cx="7684135" cy="4696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矩形 274433"/>
          <p:cNvSpPr/>
          <p:nvPr/>
        </p:nvSpPr>
        <p:spPr>
          <a:xfrm>
            <a:off x="288925" y="188913"/>
            <a:ext cx="8675688" cy="946150"/>
          </a:xfrm>
          <a:prstGeom prst="rect">
            <a:avLst/>
          </a:prstGeom>
          <a:noFill/>
          <a:ln w="9525">
            <a:noFill/>
          </a:ln>
        </p:spPr>
        <p:txBody>
          <a:bodyPr anchor="ctr">
            <a:spAutoFit/>
          </a:bodyPr>
          <a:p>
            <a:r>
              <a:rPr lang="zh-CN" altLang="en-US" sz="2800" dirty="0">
                <a:latin typeface="Arial" panose="020B0604020202020204" pitchFamily="34" charset="0"/>
                <a:ea typeface="宋体" pitchFamily="2" charset="-122"/>
              </a:rPr>
              <a:t>图</a:t>
            </a:r>
            <a:r>
              <a:rPr lang="en-US" altLang="zh-CN" sz="2800" dirty="0">
                <a:latin typeface="Arial" panose="020B0604020202020204" pitchFamily="34" charset="0"/>
                <a:ea typeface="宋体" pitchFamily="2" charset="-122"/>
              </a:rPr>
              <a:t>8</a:t>
            </a:r>
            <a:r>
              <a:rPr lang="zh-CN" altLang="en-US" sz="2800" dirty="0">
                <a:latin typeface="Arial" panose="020B0604020202020204" pitchFamily="34" charset="0"/>
                <a:ea typeface="宋体" pitchFamily="2" charset="-122"/>
              </a:rPr>
              <a:t>是用分段线性及三次样条插值方法得到的整个过程的时间</a:t>
            </a:r>
            <a:r>
              <a:rPr lang="en-US" altLang="zh-CN" sz="2800" dirty="0">
                <a:latin typeface="Arial" panose="020B0604020202020204" pitchFamily="34" charset="0"/>
                <a:ea typeface="宋体" pitchFamily="2" charset="-122"/>
              </a:rPr>
              <a:t>—</a:t>
            </a:r>
            <a:r>
              <a:rPr lang="zh-CN" altLang="en-US" sz="2800" dirty="0">
                <a:latin typeface="Arial" panose="020B0604020202020204" pitchFamily="34" charset="0"/>
                <a:ea typeface="宋体" pitchFamily="2" charset="-122"/>
              </a:rPr>
              <a:t>流速函数示意图。</a:t>
            </a:r>
            <a:endParaRPr lang="zh-CN" altLang="en-US" sz="2800" dirty="0">
              <a:latin typeface="Arial" panose="020B0604020202020204" pitchFamily="34" charset="0"/>
              <a:ea typeface="宋体" pitchFamily="2" charset="-122"/>
            </a:endParaRPr>
          </a:p>
        </p:txBody>
      </p:sp>
      <p:pic>
        <p:nvPicPr>
          <p:cNvPr id="274435" name="图片 274434" descr="数学实验  图12"/>
          <p:cNvPicPr>
            <a:picLocks noChangeAspect="1"/>
          </p:cNvPicPr>
          <p:nvPr/>
        </p:nvPicPr>
        <p:blipFill>
          <a:blip r:embed="rId1"/>
          <a:stretch>
            <a:fillRect/>
          </a:stretch>
        </p:blipFill>
        <p:spPr>
          <a:xfrm>
            <a:off x="468313" y="1268413"/>
            <a:ext cx="8135937" cy="4981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left)">
                                      <p:cBhvr>
                                        <p:cTn id="7"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矩形 275457"/>
          <p:cNvSpPr/>
          <p:nvPr/>
        </p:nvSpPr>
        <p:spPr>
          <a:xfrm>
            <a:off x="906463" y="260350"/>
            <a:ext cx="6980237" cy="519113"/>
          </a:xfrm>
          <a:prstGeom prst="rect">
            <a:avLst/>
          </a:prstGeom>
          <a:noFill/>
          <a:ln w="9525">
            <a:noFill/>
          </a:ln>
        </p:spPr>
        <p:txBody>
          <a:bodyPr wrap="none" anchor="ctr">
            <a:spAutoFit/>
          </a:bodyPr>
          <a:p>
            <a:pPr algn="ctr"/>
            <a:r>
              <a:rPr lang="zh-CN" altLang="en-US" sz="2800" dirty="0">
                <a:latin typeface="Arial" panose="020B0604020202020204" pitchFamily="34" charset="0"/>
                <a:ea typeface="宋体" pitchFamily="2" charset="-122"/>
              </a:rPr>
              <a:t>表</a:t>
            </a:r>
            <a:r>
              <a:rPr lang="en-US" altLang="zh-CN" sz="2800" dirty="0">
                <a:latin typeface="Arial" panose="020B0604020202020204" pitchFamily="34" charset="0"/>
                <a:ea typeface="宋体" pitchFamily="2" charset="-122"/>
              </a:rPr>
              <a:t>4  </a:t>
            </a:r>
            <a:r>
              <a:rPr lang="zh-CN" altLang="en-US" sz="2800" dirty="0">
                <a:latin typeface="Arial" panose="020B0604020202020204" pitchFamily="34" charset="0"/>
                <a:ea typeface="宋体" pitchFamily="2" charset="-122"/>
              </a:rPr>
              <a:t>各时段及一天的总用水量（用水高度）</a:t>
            </a:r>
            <a:endParaRPr lang="zh-CN" altLang="en-US" sz="2800" dirty="0">
              <a:latin typeface="Arial" panose="020B0604020202020204" pitchFamily="34" charset="0"/>
              <a:ea typeface="宋体" pitchFamily="2" charset="-122"/>
            </a:endParaRPr>
          </a:p>
        </p:txBody>
      </p:sp>
      <p:graphicFrame>
        <p:nvGraphicFramePr>
          <p:cNvPr id="275459" name="表格 275458"/>
          <p:cNvGraphicFramePr/>
          <p:nvPr>
            <p:custDataLst>
              <p:tags r:id="rId1"/>
            </p:custDataLst>
          </p:nvPr>
        </p:nvGraphicFramePr>
        <p:xfrm>
          <a:off x="323850" y="1196975"/>
          <a:ext cx="8137525" cy="3384550"/>
        </p:xfrm>
        <a:graphic>
          <a:graphicData uri="http://schemas.openxmlformats.org/drawingml/2006/table">
            <a:tbl>
              <a:tblPr/>
              <a:tblGrid>
                <a:gridCol w="1357313"/>
                <a:gridCol w="1355725"/>
                <a:gridCol w="1357312"/>
                <a:gridCol w="1354138"/>
                <a:gridCol w="1357312"/>
                <a:gridCol w="1355725"/>
              </a:tblGrid>
              <a:tr h="846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buNone/>
                      </a:pP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第</a:t>
                      </a:r>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pPr marL="0" lvl="0" indent="0" algn="ctr" eaLnBrk="0" hangingPunct="0">
                        <a:spcBef>
                          <a:spcPct val="0"/>
                        </a:spcBef>
                        <a:buNone/>
                      </a:pPr>
                      <a:r>
                        <a:rPr lang="zh-CN" altLang="en-US" sz="2000" dirty="0">
                          <a:latin typeface="Times New Roman" panose="02020603050405020304" pitchFamily="18" charset="0"/>
                          <a:cs typeface="Times New Roman" panose="02020603050405020304" pitchFamily="18" charset="0"/>
                        </a:rPr>
                        <a:t>未供水段</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第</a:t>
                      </a:r>
                      <a:r>
                        <a:rPr lang="en-US" altLang="zh-CN" sz="2000">
                          <a:latin typeface="Times New Roman" panose="02020603050405020304" pitchFamily="18" charset="0"/>
                          <a:cs typeface="Times New Roman" panose="02020603050405020304" pitchFamily="18" charset="0"/>
                        </a:rPr>
                        <a:t>2</a:t>
                      </a:r>
                      <a:endParaRPr lang="en-US" altLang="zh-CN" sz="2000">
                        <a:latin typeface="Times New Roman" panose="02020603050405020304" pitchFamily="18" charset="0"/>
                        <a:cs typeface="Times New Roman" panose="02020603050405020304" pitchFamily="18" charset="0"/>
                      </a:endParaRPr>
                    </a:p>
                    <a:p>
                      <a:pPr marL="0" lvl="0" indent="0" algn="ctr" eaLnBrk="0" hangingPunct="0">
                        <a:spcBef>
                          <a:spcPct val="0"/>
                        </a:spcBef>
                        <a:buNone/>
                      </a:pPr>
                      <a:r>
                        <a:rPr lang="zh-CN" altLang="en-US" sz="2000" dirty="0">
                          <a:latin typeface="Times New Roman" panose="02020603050405020304" pitchFamily="18" charset="0"/>
                          <a:cs typeface="Times New Roman" panose="02020603050405020304" pitchFamily="18" charset="0"/>
                        </a:rPr>
                        <a:t>未供水段</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第</a:t>
                      </a:r>
                      <a:r>
                        <a:rPr lang="en-US" altLang="zh-CN" sz="2000">
                          <a:latin typeface="Times New Roman" panose="02020603050405020304" pitchFamily="18" charset="0"/>
                          <a:cs typeface="Times New Roman" panose="02020603050405020304" pitchFamily="18" charset="0"/>
                        </a:rPr>
                        <a:t>3</a:t>
                      </a:r>
                      <a:endParaRPr lang="en-US" altLang="zh-CN" sz="2000">
                        <a:latin typeface="Times New Roman" panose="02020603050405020304" pitchFamily="18" charset="0"/>
                        <a:cs typeface="Times New Roman" panose="02020603050405020304" pitchFamily="18" charset="0"/>
                      </a:endParaRPr>
                    </a:p>
                    <a:p>
                      <a:pPr marL="0" lvl="0" indent="0" algn="ctr" eaLnBrk="0" hangingPunct="0">
                        <a:spcBef>
                          <a:spcPct val="0"/>
                        </a:spcBef>
                        <a:buNone/>
                      </a:pPr>
                      <a:r>
                        <a:rPr lang="zh-CN" altLang="en-US" sz="2000" dirty="0">
                          <a:latin typeface="Times New Roman" panose="02020603050405020304" pitchFamily="18" charset="0"/>
                          <a:cs typeface="Times New Roman" panose="02020603050405020304" pitchFamily="18" charset="0"/>
                        </a:rPr>
                        <a:t>供水段</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混合时段</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全天</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461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拉格朗日插值法</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147.7910</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258.8664</a:t>
                      </a:r>
                      <a:endParaRPr lang="zh-CN" altLang="en-US"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 52.8314</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108.3676</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a:buNone/>
                      </a:pPr>
                      <a:r>
                        <a:rPr lang="en-US" sz="2000">
                          <a:solidFill>
                            <a:srgbClr val="000000"/>
                          </a:solidFill>
                          <a:latin typeface="Times New Roman" panose="02020603050405020304" charset="-122"/>
                        </a:rPr>
                        <a:t>567.8564</a:t>
                      </a:r>
                      <a:endParaRPr lang="en-US" altLang="en-US" sz="2000">
                        <a:solidFill>
                          <a:srgbClr val="000000"/>
                        </a:solidFill>
                        <a:latin typeface="Times New Roman" panose="02020603050405020304" charset="-122"/>
                      </a:endParaRPr>
                    </a:p>
                  </a:txBody>
                  <a:tcPr marL="12700" marR="12700" marT="127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46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分段线性插值法</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149.5209</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258.9697</a:t>
                      </a:r>
                      <a:endParaRPr lang="zh-CN" altLang="en-US"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49.6051</a:t>
                      </a:r>
                      <a:endParaRPr lang="zh-CN" altLang="en-US"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87.4815</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a:buNone/>
                      </a:pPr>
                      <a:r>
                        <a:rPr lang="en-US" sz="2000">
                          <a:solidFill>
                            <a:srgbClr val="000000"/>
                          </a:solidFill>
                          <a:latin typeface="Times New Roman" panose="02020603050405020304" charset="-122"/>
                        </a:rPr>
                        <a:t>545.5772</a:t>
                      </a:r>
                      <a:endParaRPr lang="en-US" altLang="en-US" sz="2000">
                        <a:solidFill>
                          <a:srgbClr val="000000"/>
                        </a:solidFill>
                        <a:latin typeface="Times New Roman" panose="02020603050405020304" charset="-122"/>
                      </a:endParaRPr>
                    </a:p>
                  </a:txBody>
                  <a:tcPr marL="12700" marR="12700" marT="127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461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zh-CN" altLang="en-US" sz="2000" dirty="0">
                          <a:latin typeface="Times New Roman" panose="02020603050405020304" pitchFamily="18" charset="0"/>
                          <a:cs typeface="Times New Roman" panose="02020603050405020304" pitchFamily="18" charset="0"/>
                        </a:rPr>
                        <a:t>三次样条插值法</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148.2192</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258.6547</a:t>
                      </a:r>
                      <a:endParaRPr lang="zh-CN" altLang="en-US"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52.8314</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marL="0" lvl="0" indent="0" algn="ctr">
                        <a:spcBef>
                          <a:spcPct val="0"/>
                        </a:spcBef>
                        <a:buNone/>
                      </a:pPr>
                      <a:r>
                        <a:rPr lang="en-US" altLang="zh-CN" sz="2000">
                          <a:latin typeface="Times New Roman" panose="02020603050405020304" pitchFamily="18" charset="0"/>
                          <a:cs typeface="Times New Roman" panose="02020603050405020304" pitchFamily="18" charset="0"/>
                        </a:rPr>
                        <a:t>93.2604</a:t>
                      </a:r>
                      <a:endParaRPr lang="en-US" altLang="zh-CN" sz="2000">
                        <a:latin typeface="Times New Roman" panose="02020603050405020304" pitchFamily="18" charset="0"/>
                        <a:cs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itchFamily="2" charset="-122"/>
                        </a:defRPr>
                      </a:lvl5pPr>
                    </a:lstStyle>
                    <a:p>
                      <a:pPr>
                        <a:buNone/>
                      </a:pPr>
                      <a:r>
                        <a:rPr lang="en-US" sz="2000">
                          <a:solidFill>
                            <a:srgbClr val="000000"/>
                          </a:solidFill>
                          <a:latin typeface="Times New Roman" panose="02020603050405020304" charset="-122"/>
                        </a:rPr>
                        <a:t>552.9657</a:t>
                      </a:r>
                      <a:endParaRPr lang="en-US" altLang="en-US" sz="2000">
                        <a:solidFill>
                          <a:srgbClr val="000000"/>
                        </a:solidFill>
                        <a:latin typeface="Times New Roman" panose="02020603050405020304" charset="-122"/>
                      </a:endParaRPr>
                    </a:p>
                  </a:txBody>
                  <a:tcPr marL="12700" marR="12700" marT="1270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wipe(left)">
                                      <p:cBhvr>
                                        <p:cTn id="7"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112641"/>
          <p:cNvSpPr txBox="1"/>
          <p:nvPr/>
        </p:nvSpPr>
        <p:spPr>
          <a:xfrm>
            <a:off x="2336800" y="304800"/>
            <a:ext cx="4652963" cy="579438"/>
          </a:xfrm>
          <a:prstGeom prst="rect">
            <a:avLst/>
          </a:prstGeom>
          <a:solidFill>
            <a:srgbClr val="FFFFCC"/>
          </a:solidFill>
          <a:ln w="9525">
            <a:noFill/>
          </a:ln>
        </p:spPr>
        <p:txBody>
          <a:bodyPr anchor="t">
            <a:spAutoFit/>
          </a:bodyPr>
          <a:p>
            <a:pPr algn="ctr">
              <a:spcBef>
                <a:spcPct val="50000"/>
              </a:spcBef>
            </a:pPr>
            <a:r>
              <a:rPr lang="zh-CN" altLang="en-US" sz="3200" b="1" dirty="0">
                <a:latin typeface="Times New Roman" panose="02020603050405020304" pitchFamily="18" charset="0"/>
                <a:ea typeface="隶书" panose="02010509060101010101" pitchFamily="49" charset="-122"/>
              </a:rPr>
              <a:t>二维插值的定义</a:t>
            </a:r>
            <a:endParaRPr lang="zh-CN" altLang="en-US" sz="3200" b="1" dirty="0">
              <a:latin typeface="Times New Roman" panose="02020603050405020304" pitchFamily="18" charset="0"/>
              <a:ea typeface="隶书" panose="02010509060101010101" pitchFamily="49" charset="-122"/>
            </a:endParaRPr>
          </a:p>
        </p:txBody>
      </p:sp>
      <p:grpSp>
        <p:nvGrpSpPr>
          <p:cNvPr id="112643" name="组合 112642"/>
          <p:cNvGrpSpPr/>
          <p:nvPr/>
        </p:nvGrpSpPr>
        <p:grpSpPr>
          <a:xfrm>
            <a:off x="1341438" y="2209800"/>
            <a:ext cx="6507162" cy="4284663"/>
            <a:chOff x="845" y="755"/>
            <a:chExt cx="4622" cy="3348"/>
          </a:xfrm>
        </p:grpSpPr>
        <p:grpSp>
          <p:nvGrpSpPr>
            <p:cNvPr id="60419" name="组合 112643"/>
            <p:cNvGrpSpPr/>
            <p:nvPr/>
          </p:nvGrpSpPr>
          <p:grpSpPr>
            <a:xfrm>
              <a:off x="845" y="755"/>
              <a:ext cx="4622" cy="3257"/>
              <a:chOff x="845" y="755"/>
              <a:chExt cx="4622" cy="3257"/>
            </a:xfrm>
          </p:grpSpPr>
          <p:sp>
            <p:nvSpPr>
              <p:cNvPr id="60420" name="直接连接符 112644"/>
              <p:cNvSpPr/>
              <p:nvPr/>
            </p:nvSpPr>
            <p:spPr>
              <a:xfrm>
                <a:off x="845" y="3711"/>
                <a:ext cx="4300" cy="0"/>
              </a:xfrm>
              <a:prstGeom prst="line">
                <a:avLst/>
              </a:prstGeom>
              <a:ln w="9525" cap="flat" cmpd="sng">
                <a:solidFill>
                  <a:schemeClr val="tx1"/>
                </a:solidFill>
                <a:prstDash val="solid"/>
                <a:round/>
                <a:headEnd type="none" w="med" len="med"/>
                <a:tailEnd type="triangle" w="med" len="med"/>
              </a:ln>
            </p:spPr>
          </p:sp>
          <p:sp>
            <p:nvSpPr>
              <p:cNvPr id="60421" name="直接连接符 112645"/>
              <p:cNvSpPr/>
              <p:nvPr/>
            </p:nvSpPr>
            <p:spPr>
              <a:xfrm>
                <a:off x="1122" y="844"/>
                <a:ext cx="0" cy="3145"/>
              </a:xfrm>
              <a:prstGeom prst="line">
                <a:avLst/>
              </a:prstGeom>
              <a:ln w="9525" cap="flat" cmpd="sng">
                <a:solidFill>
                  <a:schemeClr val="tx1"/>
                </a:solidFill>
                <a:prstDash val="solid"/>
                <a:round/>
                <a:headEnd type="triangle" w="med" len="med"/>
                <a:tailEnd type="none" w="med" len="med"/>
              </a:ln>
            </p:spPr>
          </p:sp>
          <p:sp>
            <p:nvSpPr>
              <p:cNvPr id="60422" name="文本框 112646"/>
              <p:cNvSpPr txBox="1"/>
              <p:nvPr/>
            </p:nvSpPr>
            <p:spPr>
              <a:xfrm>
                <a:off x="1423" y="1422"/>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23" name="文本框 112647"/>
              <p:cNvSpPr txBox="1"/>
              <p:nvPr/>
            </p:nvSpPr>
            <p:spPr>
              <a:xfrm>
                <a:off x="2101" y="1411"/>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24" name="文本框 112648"/>
              <p:cNvSpPr txBox="1"/>
              <p:nvPr/>
            </p:nvSpPr>
            <p:spPr>
              <a:xfrm>
                <a:off x="2834" y="2012"/>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25" name="文本框 112649"/>
              <p:cNvSpPr txBox="1"/>
              <p:nvPr/>
            </p:nvSpPr>
            <p:spPr>
              <a:xfrm>
                <a:off x="3490" y="1412"/>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26" name="文本框 112650"/>
              <p:cNvSpPr txBox="1"/>
              <p:nvPr/>
            </p:nvSpPr>
            <p:spPr>
              <a:xfrm>
                <a:off x="4068" y="1412"/>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27" name="直接连接符 112651"/>
              <p:cNvSpPr/>
              <p:nvPr/>
            </p:nvSpPr>
            <p:spPr>
              <a:xfrm>
                <a:off x="1289" y="1578"/>
                <a:ext cx="3312" cy="0"/>
              </a:xfrm>
              <a:prstGeom prst="line">
                <a:avLst/>
              </a:prstGeom>
              <a:ln w="9525" cap="rnd" cmpd="sng">
                <a:solidFill>
                  <a:schemeClr val="tx1"/>
                </a:solidFill>
                <a:prstDash val="sysDot"/>
                <a:round/>
                <a:headEnd type="none" w="med" len="med"/>
                <a:tailEnd type="none" w="med" len="med"/>
              </a:ln>
            </p:spPr>
          </p:sp>
          <p:sp>
            <p:nvSpPr>
              <p:cNvPr id="60428" name="直接连接符 112652"/>
              <p:cNvSpPr/>
              <p:nvPr/>
            </p:nvSpPr>
            <p:spPr>
              <a:xfrm>
                <a:off x="1522" y="922"/>
                <a:ext cx="0" cy="2622"/>
              </a:xfrm>
              <a:prstGeom prst="line">
                <a:avLst/>
              </a:prstGeom>
              <a:ln w="9525" cap="rnd" cmpd="sng">
                <a:solidFill>
                  <a:schemeClr val="tx1"/>
                </a:solidFill>
                <a:prstDash val="sysDot"/>
                <a:round/>
                <a:headEnd type="none" w="med" len="med"/>
                <a:tailEnd type="none" w="med" len="med"/>
              </a:ln>
            </p:spPr>
          </p:sp>
          <p:sp>
            <p:nvSpPr>
              <p:cNvPr id="60429" name="直接连接符 112653"/>
              <p:cNvSpPr/>
              <p:nvPr/>
            </p:nvSpPr>
            <p:spPr>
              <a:xfrm>
                <a:off x="2200" y="911"/>
                <a:ext cx="0" cy="2622"/>
              </a:xfrm>
              <a:prstGeom prst="line">
                <a:avLst/>
              </a:prstGeom>
              <a:ln w="9525" cap="rnd" cmpd="sng">
                <a:solidFill>
                  <a:schemeClr val="tx1"/>
                </a:solidFill>
                <a:prstDash val="sysDot"/>
                <a:round/>
                <a:headEnd type="none" w="med" len="med"/>
                <a:tailEnd type="none" w="med" len="med"/>
              </a:ln>
            </p:spPr>
          </p:sp>
          <p:sp>
            <p:nvSpPr>
              <p:cNvPr id="60430" name="直接连接符 112654"/>
              <p:cNvSpPr/>
              <p:nvPr/>
            </p:nvSpPr>
            <p:spPr>
              <a:xfrm>
                <a:off x="2934" y="934"/>
                <a:ext cx="0" cy="2622"/>
              </a:xfrm>
              <a:prstGeom prst="line">
                <a:avLst/>
              </a:prstGeom>
              <a:ln w="9525" cap="rnd" cmpd="sng">
                <a:solidFill>
                  <a:schemeClr val="tx1"/>
                </a:solidFill>
                <a:prstDash val="sysDot"/>
                <a:round/>
                <a:headEnd type="none" w="med" len="med"/>
                <a:tailEnd type="none" w="med" len="med"/>
              </a:ln>
            </p:spPr>
          </p:sp>
          <p:sp>
            <p:nvSpPr>
              <p:cNvPr id="60431" name="直接连接符 112655"/>
              <p:cNvSpPr/>
              <p:nvPr/>
            </p:nvSpPr>
            <p:spPr>
              <a:xfrm>
                <a:off x="3589" y="934"/>
                <a:ext cx="0" cy="2622"/>
              </a:xfrm>
              <a:prstGeom prst="line">
                <a:avLst/>
              </a:prstGeom>
              <a:ln w="9525" cap="rnd" cmpd="sng">
                <a:solidFill>
                  <a:schemeClr val="tx1"/>
                </a:solidFill>
                <a:prstDash val="sysDot"/>
                <a:round/>
                <a:headEnd type="none" w="med" len="med"/>
                <a:tailEnd type="none" w="med" len="med"/>
              </a:ln>
            </p:spPr>
          </p:sp>
          <p:sp>
            <p:nvSpPr>
              <p:cNvPr id="60432" name="直接连接符 112656"/>
              <p:cNvSpPr/>
              <p:nvPr/>
            </p:nvSpPr>
            <p:spPr>
              <a:xfrm>
                <a:off x="4167" y="933"/>
                <a:ext cx="0" cy="2622"/>
              </a:xfrm>
              <a:prstGeom prst="line">
                <a:avLst/>
              </a:prstGeom>
              <a:ln w="9525" cap="rnd" cmpd="sng">
                <a:solidFill>
                  <a:schemeClr val="tx1"/>
                </a:solidFill>
                <a:prstDash val="sysDot"/>
                <a:round/>
                <a:headEnd type="none" w="med" len="med"/>
                <a:tailEnd type="none" w="med" len="med"/>
              </a:ln>
            </p:spPr>
          </p:sp>
          <p:sp>
            <p:nvSpPr>
              <p:cNvPr id="60433" name="文本框 112657"/>
              <p:cNvSpPr txBox="1"/>
              <p:nvPr/>
            </p:nvSpPr>
            <p:spPr>
              <a:xfrm>
                <a:off x="2834" y="1424"/>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4" name="文本框 112658"/>
              <p:cNvSpPr txBox="1"/>
              <p:nvPr/>
            </p:nvSpPr>
            <p:spPr>
              <a:xfrm>
                <a:off x="3488" y="2002"/>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5" name="文本框 112659"/>
              <p:cNvSpPr txBox="1"/>
              <p:nvPr/>
            </p:nvSpPr>
            <p:spPr>
              <a:xfrm>
                <a:off x="4066" y="2000"/>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6" name="文本框 112660"/>
              <p:cNvSpPr txBox="1"/>
              <p:nvPr/>
            </p:nvSpPr>
            <p:spPr>
              <a:xfrm>
                <a:off x="2101" y="2000"/>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7" name="文本框 112661"/>
              <p:cNvSpPr txBox="1"/>
              <p:nvPr/>
            </p:nvSpPr>
            <p:spPr>
              <a:xfrm>
                <a:off x="1423" y="2000"/>
                <a:ext cx="399" cy="35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8" name="文本框 112662"/>
              <p:cNvSpPr txBox="1"/>
              <p:nvPr/>
            </p:nvSpPr>
            <p:spPr>
              <a:xfrm>
                <a:off x="1422" y="2735"/>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39" name="文本框 112663"/>
              <p:cNvSpPr txBox="1"/>
              <p:nvPr/>
            </p:nvSpPr>
            <p:spPr>
              <a:xfrm>
                <a:off x="2100" y="2735"/>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40" name="文本框 112664"/>
              <p:cNvSpPr txBox="1"/>
              <p:nvPr/>
            </p:nvSpPr>
            <p:spPr>
              <a:xfrm>
                <a:off x="2833" y="2735"/>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41" name="文本框 112665"/>
              <p:cNvSpPr txBox="1"/>
              <p:nvPr/>
            </p:nvSpPr>
            <p:spPr>
              <a:xfrm>
                <a:off x="3488" y="2735"/>
                <a:ext cx="399"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42" name="文本框 112666"/>
              <p:cNvSpPr txBox="1"/>
              <p:nvPr/>
            </p:nvSpPr>
            <p:spPr>
              <a:xfrm>
                <a:off x="4067" y="2735"/>
                <a:ext cx="398"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0443" name="直接连接符 112667"/>
              <p:cNvSpPr/>
              <p:nvPr/>
            </p:nvSpPr>
            <p:spPr>
              <a:xfrm>
                <a:off x="1311" y="2166"/>
                <a:ext cx="3278" cy="0"/>
              </a:xfrm>
              <a:prstGeom prst="line">
                <a:avLst/>
              </a:prstGeom>
              <a:ln w="9525" cap="rnd" cmpd="sng">
                <a:solidFill>
                  <a:schemeClr val="tx1"/>
                </a:solidFill>
                <a:prstDash val="sysDot"/>
                <a:round/>
                <a:headEnd type="none" w="med" len="med"/>
                <a:tailEnd type="none" w="med" len="med"/>
              </a:ln>
            </p:spPr>
          </p:sp>
          <p:sp>
            <p:nvSpPr>
              <p:cNvPr id="60444" name="直接连接符 112668"/>
              <p:cNvSpPr/>
              <p:nvPr/>
            </p:nvSpPr>
            <p:spPr>
              <a:xfrm>
                <a:off x="1267" y="2900"/>
                <a:ext cx="3245" cy="0"/>
              </a:xfrm>
              <a:prstGeom prst="line">
                <a:avLst/>
              </a:prstGeom>
              <a:ln w="9525" cap="rnd" cmpd="sng">
                <a:solidFill>
                  <a:schemeClr val="tx1"/>
                </a:solidFill>
                <a:prstDash val="sysDot"/>
                <a:round/>
                <a:headEnd type="none" w="med" len="med"/>
                <a:tailEnd type="none" w="med" len="med"/>
              </a:ln>
            </p:spPr>
          </p:sp>
          <p:sp>
            <p:nvSpPr>
              <p:cNvPr id="60445" name="文本框 112669"/>
              <p:cNvSpPr txBox="1"/>
              <p:nvPr/>
            </p:nvSpPr>
            <p:spPr>
              <a:xfrm>
                <a:off x="4945" y="3655"/>
                <a:ext cx="522"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sp>
            <p:nvSpPr>
              <p:cNvPr id="60446" name="文本框 112670"/>
              <p:cNvSpPr txBox="1"/>
              <p:nvPr/>
            </p:nvSpPr>
            <p:spPr>
              <a:xfrm>
                <a:off x="911" y="755"/>
                <a:ext cx="400" cy="357"/>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grpSp>
        <p:sp>
          <p:nvSpPr>
            <p:cNvPr id="60447" name="文本框 112671"/>
            <p:cNvSpPr txBox="1"/>
            <p:nvPr/>
          </p:nvSpPr>
          <p:spPr>
            <a:xfrm>
              <a:off x="864" y="3697"/>
              <a:ext cx="260" cy="406"/>
            </a:xfrm>
            <a:prstGeom prst="rect">
              <a:avLst/>
            </a:prstGeom>
            <a:noFill/>
            <a:ln w="12700">
              <a:noFill/>
            </a:ln>
          </p:spPr>
          <p:txBody>
            <a:bodyPr wrap="none" anchor="t">
              <a:spAutoFit/>
            </a:bodyPr>
            <a:p>
              <a:pPr>
                <a:spcBef>
                  <a:spcPct val="50000"/>
                </a:spcBef>
              </a:pPr>
              <a:r>
                <a:rPr lang="en-US" altLang="zh-CN" sz="2800" b="1">
                  <a:latin typeface="隶书" panose="02010509060101010101" pitchFamily="49" charset="-122"/>
                  <a:ea typeface="隶书" panose="02010509060101010101" pitchFamily="49" charset="-122"/>
                </a:rPr>
                <a:t>O</a:t>
              </a:r>
              <a:endParaRPr lang="en-US" altLang="zh-CN" sz="2800" b="1">
                <a:latin typeface="隶书" panose="02010509060101010101" pitchFamily="49" charset="-122"/>
                <a:ea typeface="隶书" panose="02010509060101010101" pitchFamily="49" charset="-122"/>
              </a:endParaRPr>
            </a:p>
          </p:txBody>
        </p:sp>
      </p:grpSp>
      <p:sp>
        <p:nvSpPr>
          <p:cNvPr id="60448" name="文本框 112672"/>
          <p:cNvSpPr txBox="1"/>
          <p:nvPr/>
        </p:nvSpPr>
        <p:spPr>
          <a:xfrm>
            <a:off x="1371600" y="1295400"/>
            <a:ext cx="3657600" cy="519113"/>
          </a:xfrm>
          <a:prstGeom prst="rect">
            <a:avLst/>
          </a:prstGeom>
          <a:noFill/>
          <a:ln w="12700">
            <a:noFill/>
          </a:ln>
        </p:spPr>
        <p:txBody>
          <a:bodyPr anchor="t">
            <a:spAutoFit/>
          </a:bodyPr>
          <a:p>
            <a:pPr>
              <a:spcBef>
                <a:spcPct val="50000"/>
              </a:spcBef>
            </a:pPr>
            <a:r>
              <a:rPr lang="zh-CN" altLang="en-US" sz="2800" b="1" dirty="0">
                <a:latin typeface="Times New Roman" panose="02020603050405020304" pitchFamily="18" charset="0"/>
                <a:ea typeface="魏碑" pitchFamily="49" charset="-122"/>
              </a:rPr>
              <a:t>第一种（网格节点）：</a:t>
            </a:r>
            <a:endParaRPr lang="zh-CN" altLang="en-US" sz="2800" b="1">
              <a:latin typeface="Times New Roman" panose="02020603050405020304" pitchFamily="18" charset="0"/>
              <a:ea typeface="魏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2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113665"/>
          <p:cNvSpPr/>
          <p:nvPr/>
        </p:nvSpPr>
        <p:spPr>
          <a:xfrm>
            <a:off x="2514600" y="381000"/>
            <a:ext cx="3810000" cy="823913"/>
          </a:xfrm>
          <a:prstGeom prst="rect">
            <a:avLst/>
          </a:prstGeom>
          <a:noFill/>
          <a:ln w="12700">
            <a:noFill/>
          </a:ln>
        </p:spPr>
        <p:txBody>
          <a:bodyPr anchor="t">
            <a:spAutoFit/>
          </a:bodyPr>
          <a:p>
            <a:r>
              <a:rPr lang="en-US" altLang="zh-CN" sz="4800" b="1" dirty="0">
                <a:latin typeface="Times New Roman" panose="02020603050405020304" pitchFamily="18" charset="0"/>
                <a:ea typeface="楷体_GB2312" pitchFamily="49" charset="-122"/>
              </a:rPr>
              <a:t>   </a:t>
            </a:r>
            <a:endParaRPr lang="en-US" altLang="zh-CN" sz="4800" b="1" dirty="0">
              <a:latin typeface="Times New Roman" panose="02020603050405020304" pitchFamily="18" charset="0"/>
              <a:ea typeface="楷体_GB2312" pitchFamily="49" charset="-122"/>
            </a:endParaRPr>
          </a:p>
        </p:txBody>
      </p:sp>
      <p:pic>
        <p:nvPicPr>
          <p:cNvPr id="2" name="图片 1"/>
          <p:cNvPicPr>
            <a:picLocks noChangeAspect="1"/>
          </p:cNvPicPr>
          <p:nvPr/>
        </p:nvPicPr>
        <p:blipFill>
          <a:blip r:embed="rId1"/>
          <a:stretch>
            <a:fillRect/>
          </a:stretch>
        </p:blipFill>
        <p:spPr>
          <a:xfrm>
            <a:off x="260350" y="113030"/>
            <a:ext cx="8623300" cy="640461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框 114689"/>
          <p:cNvSpPr txBox="1"/>
          <p:nvPr/>
        </p:nvSpPr>
        <p:spPr>
          <a:xfrm>
            <a:off x="838200" y="457200"/>
            <a:ext cx="4610100" cy="519113"/>
          </a:xfrm>
          <a:prstGeom prst="rect">
            <a:avLst/>
          </a:prstGeom>
          <a:solidFill>
            <a:srgbClr val="FFFFCC"/>
          </a:solidFill>
          <a:ln w="9525">
            <a:noFill/>
          </a:ln>
        </p:spPr>
        <p:txBody>
          <a:bodyPr anchor="t">
            <a:spAutoFit/>
          </a:bodyPr>
          <a:p>
            <a:pPr>
              <a:spcBef>
                <a:spcPct val="50000"/>
              </a:spcBef>
            </a:pPr>
            <a:r>
              <a:rPr lang="zh-CN" altLang="en-US" sz="2800" b="1" dirty="0">
                <a:latin typeface="Times New Roman" panose="02020603050405020304" pitchFamily="18" charset="0"/>
                <a:ea typeface="魏碑" pitchFamily="49" charset="-122"/>
              </a:rPr>
              <a:t>第二种（散乱节点）：</a:t>
            </a:r>
            <a:endParaRPr lang="zh-CN" altLang="en-US" sz="2800" b="1">
              <a:latin typeface="Times New Roman" panose="02020603050405020304" pitchFamily="18" charset="0"/>
              <a:ea typeface="魏碑" pitchFamily="49" charset="-122"/>
            </a:endParaRPr>
          </a:p>
        </p:txBody>
      </p:sp>
      <p:grpSp>
        <p:nvGrpSpPr>
          <p:cNvPr id="114691" name="组合 114690"/>
          <p:cNvGrpSpPr/>
          <p:nvPr/>
        </p:nvGrpSpPr>
        <p:grpSpPr>
          <a:xfrm>
            <a:off x="1143000" y="1066800"/>
            <a:ext cx="7285038" cy="5275263"/>
            <a:chOff x="672" y="997"/>
            <a:chExt cx="4589" cy="3323"/>
          </a:xfrm>
        </p:grpSpPr>
        <p:grpSp>
          <p:nvGrpSpPr>
            <p:cNvPr id="62467" name="组合 114691"/>
            <p:cNvGrpSpPr/>
            <p:nvPr/>
          </p:nvGrpSpPr>
          <p:grpSpPr>
            <a:xfrm>
              <a:off x="672" y="997"/>
              <a:ext cx="4589" cy="3323"/>
              <a:chOff x="845" y="666"/>
              <a:chExt cx="4589" cy="3323"/>
            </a:xfrm>
          </p:grpSpPr>
          <p:sp>
            <p:nvSpPr>
              <p:cNvPr id="62468" name="直接连接符 114692"/>
              <p:cNvSpPr/>
              <p:nvPr/>
            </p:nvSpPr>
            <p:spPr>
              <a:xfrm>
                <a:off x="845" y="3711"/>
                <a:ext cx="4300" cy="0"/>
              </a:xfrm>
              <a:prstGeom prst="line">
                <a:avLst/>
              </a:prstGeom>
              <a:ln w="9525" cap="flat" cmpd="sng">
                <a:solidFill>
                  <a:schemeClr val="tx1"/>
                </a:solidFill>
                <a:prstDash val="solid"/>
                <a:round/>
                <a:headEnd type="none" w="med" len="med"/>
                <a:tailEnd type="triangle" w="med" len="med"/>
              </a:ln>
            </p:spPr>
          </p:sp>
          <p:sp>
            <p:nvSpPr>
              <p:cNvPr id="62469" name="直接连接符 114693"/>
              <p:cNvSpPr/>
              <p:nvPr/>
            </p:nvSpPr>
            <p:spPr>
              <a:xfrm>
                <a:off x="1122" y="844"/>
                <a:ext cx="0" cy="3145"/>
              </a:xfrm>
              <a:prstGeom prst="line">
                <a:avLst/>
              </a:prstGeom>
              <a:ln w="9525" cap="flat" cmpd="sng">
                <a:solidFill>
                  <a:schemeClr val="tx1"/>
                </a:solidFill>
                <a:prstDash val="solid"/>
                <a:round/>
                <a:headEnd type="triangle" w="med" len="med"/>
                <a:tailEnd type="none" w="med" len="med"/>
              </a:ln>
            </p:spPr>
          </p:sp>
          <p:sp>
            <p:nvSpPr>
              <p:cNvPr id="62470" name="文本框 114694"/>
              <p:cNvSpPr txBox="1"/>
              <p:nvPr/>
            </p:nvSpPr>
            <p:spPr>
              <a:xfrm>
                <a:off x="1756" y="112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1" name="文本框 114695"/>
              <p:cNvSpPr txBox="1"/>
              <p:nvPr/>
            </p:nvSpPr>
            <p:spPr>
              <a:xfrm>
                <a:off x="2101" y="141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2" name="文本框 114696"/>
              <p:cNvSpPr txBox="1"/>
              <p:nvPr/>
            </p:nvSpPr>
            <p:spPr>
              <a:xfrm>
                <a:off x="2834" y="201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3" name="文本框 114697"/>
              <p:cNvSpPr txBox="1"/>
              <p:nvPr/>
            </p:nvSpPr>
            <p:spPr>
              <a:xfrm>
                <a:off x="3323" y="10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4" name="文本框 114698"/>
              <p:cNvSpPr txBox="1"/>
              <p:nvPr/>
            </p:nvSpPr>
            <p:spPr>
              <a:xfrm>
                <a:off x="3479" y="14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5" name="文本框 114699"/>
              <p:cNvSpPr txBox="1"/>
              <p:nvPr/>
            </p:nvSpPr>
            <p:spPr>
              <a:xfrm>
                <a:off x="2934" y="110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6" name="文本框 114700"/>
              <p:cNvSpPr txBox="1"/>
              <p:nvPr/>
            </p:nvSpPr>
            <p:spPr>
              <a:xfrm>
                <a:off x="3543" y="210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7" name="文本框 114701"/>
              <p:cNvSpPr txBox="1"/>
              <p:nvPr/>
            </p:nvSpPr>
            <p:spPr>
              <a:xfrm>
                <a:off x="4055" y="160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8" name="文本框 114702"/>
              <p:cNvSpPr txBox="1"/>
              <p:nvPr/>
            </p:nvSpPr>
            <p:spPr>
              <a:xfrm>
                <a:off x="2289" y="177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9" name="文本框 114703"/>
              <p:cNvSpPr txBox="1"/>
              <p:nvPr/>
            </p:nvSpPr>
            <p:spPr>
              <a:xfrm>
                <a:off x="1423" y="166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0" name="文本框 114704"/>
              <p:cNvSpPr txBox="1"/>
              <p:nvPr/>
            </p:nvSpPr>
            <p:spPr>
              <a:xfrm>
                <a:off x="1444" y="242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1" name="文本框 114705"/>
              <p:cNvSpPr txBox="1"/>
              <p:nvPr/>
            </p:nvSpPr>
            <p:spPr>
              <a:xfrm>
                <a:off x="2100" y="273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2" name="文本框 114706"/>
              <p:cNvSpPr txBox="1"/>
              <p:nvPr/>
            </p:nvSpPr>
            <p:spPr>
              <a:xfrm>
                <a:off x="2689" y="25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3" name="文本框 114707"/>
              <p:cNvSpPr txBox="1"/>
              <p:nvPr/>
            </p:nvSpPr>
            <p:spPr>
              <a:xfrm>
                <a:off x="3288" y="282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4" name="文本框 114708"/>
              <p:cNvSpPr txBox="1"/>
              <p:nvPr/>
            </p:nvSpPr>
            <p:spPr>
              <a:xfrm>
                <a:off x="3933" y="260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5" name="文本框 114709"/>
              <p:cNvSpPr txBox="1"/>
              <p:nvPr/>
            </p:nvSpPr>
            <p:spPr>
              <a:xfrm>
                <a:off x="889" y="666"/>
                <a:ext cx="334"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sp>
            <p:nvSpPr>
              <p:cNvPr id="62486" name="文本框 114710"/>
              <p:cNvSpPr txBox="1"/>
              <p:nvPr/>
            </p:nvSpPr>
            <p:spPr>
              <a:xfrm>
                <a:off x="5012" y="3666"/>
                <a:ext cx="422"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grpSp>
        <p:sp>
          <p:nvSpPr>
            <p:cNvPr id="62487" name="文本框 114711"/>
            <p:cNvSpPr txBox="1"/>
            <p:nvPr/>
          </p:nvSpPr>
          <p:spPr>
            <a:xfrm>
              <a:off x="672" y="3993"/>
              <a:ext cx="230" cy="327"/>
            </a:xfrm>
            <a:prstGeom prst="rect">
              <a:avLst/>
            </a:prstGeom>
            <a:noFill/>
            <a:ln w="12700">
              <a:noFill/>
            </a:ln>
          </p:spPr>
          <p:txBody>
            <a:bodyPr wrap="none" anchor="t">
              <a:spAutoFit/>
            </a:bodyPr>
            <a:p>
              <a:pPr>
                <a:spcBef>
                  <a:spcPct val="50000"/>
                </a:spcBef>
              </a:pPr>
              <a:r>
                <a:rPr lang="en-US" altLang="zh-CN" sz="2800" b="1">
                  <a:latin typeface="隶书" panose="02010509060101010101" pitchFamily="49" charset="-122"/>
                  <a:ea typeface="隶书" panose="02010509060101010101" pitchFamily="49" charset="-122"/>
                </a:rPr>
                <a:t>0</a:t>
              </a:r>
              <a:endParaRPr lang="en-US" altLang="zh-CN" sz="2800" b="1">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691" name="组合 114690"/>
          <p:cNvGrpSpPr/>
          <p:nvPr/>
        </p:nvGrpSpPr>
        <p:grpSpPr>
          <a:xfrm>
            <a:off x="1143000" y="1066800"/>
            <a:ext cx="7285038" cy="5275263"/>
            <a:chOff x="672" y="997"/>
            <a:chExt cx="4589" cy="3323"/>
          </a:xfrm>
        </p:grpSpPr>
        <p:grpSp>
          <p:nvGrpSpPr>
            <p:cNvPr id="62467" name="组合 114691"/>
            <p:cNvGrpSpPr/>
            <p:nvPr/>
          </p:nvGrpSpPr>
          <p:grpSpPr>
            <a:xfrm>
              <a:off x="672" y="997"/>
              <a:ext cx="4589" cy="3323"/>
              <a:chOff x="845" y="666"/>
              <a:chExt cx="4589" cy="3323"/>
            </a:xfrm>
          </p:grpSpPr>
          <p:sp>
            <p:nvSpPr>
              <p:cNvPr id="62468" name="直接连接符 114692"/>
              <p:cNvSpPr/>
              <p:nvPr/>
            </p:nvSpPr>
            <p:spPr>
              <a:xfrm>
                <a:off x="845" y="3711"/>
                <a:ext cx="4300" cy="0"/>
              </a:xfrm>
              <a:prstGeom prst="line">
                <a:avLst/>
              </a:prstGeom>
              <a:ln w="9525" cap="flat" cmpd="sng">
                <a:solidFill>
                  <a:schemeClr val="tx1"/>
                </a:solidFill>
                <a:prstDash val="solid"/>
                <a:round/>
                <a:headEnd type="none" w="med" len="med"/>
                <a:tailEnd type="triangle" w="med" len="med"/>
              </a:ln>
            </p:spPr>
          </p:sp>
          <p:sp>
            <p:nvSpPr>
              <p:cNvPr id="62469" name="直接连接符 114693"/>
              <p:cNvSpPr/>
              <p:nvPr/>
            </p:nvSpPr>
            <p:spPr>
              <a:xfrm>
                <a:off x="1122" y="844"/>
                <a:ext cx="0" cy="3145"/>
              </a:xfrm>
              <a:prstGeom prst="line">
                <a:avLst/>
              </a:prstGeom>
              <a:ln w="9525" cap="flat" cmpd="sng">
                <a:solidFill>
                  <a:schemeClr val="tx1"/>
                </a:solidFill>
                <a:prstDash val="solid"/>
                <a:round/>
                <a:headEnd type="triangle" w="med" len="med"/>
                <a:tailEnd type="none" w="med" len="med"/>
              </a:ln>
            </p:spPr>
          </p:sp>
          <p:sp>
            <p:nvSpPr>
              <p:cNvPr id="62470" name="文本框 114694"/>
              <p:cNvSpPr txBox="1"/>
              <p:nvPr/>
            </p:nvSpPr>
            <p:spPr>
              <a:xfrm>
                <a:off x="1756" y="112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1" name="文本框 114695"/>
              <p:cNvSpPr txBox="1"/>
              <p:nvPr/>
            </p:nvSpPr>
            <p:spPr>
              <a:xfrm>
                <a:off x="2101" y="141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2" name="文本框 114696"/>
              <p:cNvSpPr txBox="1"/>
              <p:nvPr/>
            </p:nvSpPr>
            <p:spPr>
              <a:xfrm>
                <a:off x="2834" y="201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3" name="文本框 114697"/>
              <p:cNvSpPr txBox="1"/>
              <p:nvPr/>
            </p:nvSpPr>
            <p:spPr>
              <a:xfrm>
                <a:off x="3323" y="10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4" name="文本框 114698"/>
              <p:cNvSpPr txBox="1"/>
              <p:nvPr/>
            </p:nvSpPr>
            <p:spPr>
              <a:xfrm>
                <a:off x="3479" y="14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5" name="文本框 114699"/>
              <p:cNvSpPr txBox="1"/>
              <p:nvPr/>
            </p:nvSpPr>
            <p:spPr>
              <a:xfrm>
                <a:off x="2934" y="110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6" name="文本框 114700"/>
              <p:cNvSpPr txBox="1"/>
              <p:nvPr/>
            </p:nvSpPr>
            <p:spPr>
              <a:xfrm>
                <a:off x="3543" y="210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7" name="文本框 114701"/>
              <p:cNvSpPr txBox="1"/>
              <p:nvPr/>
            </p:nvSpPr>
            <p:spPr>
              <a:xfrm>
                <a:off x="4055" y="160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8" name="文本框 114702"/>
              <p:cNvSpPr txBox="1"/>
              <p:nvPr/>
            </p:nvSpPr>
            <p:spPr>
              <a:xfrm>
                <a:off x="2289" y="177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79" name="文本框 114703"/>
              <p:cNvSpPr txBox="1"/>
              <p:nvPr/>
            </p:nvSpPr>
            <p:spPr>
              <a:xfrm>
                <a:off x="1423" y="166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0" name="文本框 114704"/>
              <p:cNvSpPr txBox="1"/>
              <p:nvPr/>
            </p:nvSpPr>
            <p:spPr>
              <a:xfrm>
                <a:off x="1444" y="242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1" name="文本框 114705"/>
              <p:cNvSpPr txBox="1"/>
              <p:nvPr/>
            </p:nvSpPr>
            <p:spPr>
              <a:xfrm>
                <a:off x="2100" y="273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2" name="文本框 114706"/>
              <p:cNvSpPr txBox="1"/>
              <p:nvPr/>
            </p:nvSpPr>
            <p:spPr>
              <a:xfrm>
                <a:off x="2689" y="2579"/>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3" name="文本框 114707"/>
              <p:cNvSpPr txBox="1"/>
              <p:nvPr/>
            </p:nvSpPr>
            <p:spPr>
              <a:xfrm>
                <a:off x="3288" y="282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4" name="文本框 114708"/>
              <p:cNvSpPr txBox="1"/>
              <p:nvPr/>
            </p:nvSpPr>
            <p:spPr>
              <a:xfrm>
                <a:off x="3933" y="2601"/>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2485" name="文本框 114709"/>
              <p:cNvSpPr txBox="1"/>
              <p:nvPr/>
            </p:nvSpPr>
            <p:spPr>
              <a:xfrm>
                <a:off x="889" y="666"/>
                <a:ext cx="334"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sp>
            <p:nvSpPr>
              <p:cNvPr id="62486" name="文本框 114710"/>
              <p:cNvSpPr txBox="1"/>
              <p:nvPr/>
            </p:nvSpPr>
            <p:spPr>
              <a:xfrm>
                <a:off x="5012" y="3666"/>
                <a:ext cx="422"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grpSp>
        <p:sp>
          <p:nvSpPr>
            <p:cNvPr id="62487" name="文本框 114711"/>
            <p:cNvSpPr txBox="1"/>
            <p:nvPr/>
          </p:nvSpPr>
          <p:spPr>
            <a:xfrm>
              <a:off x="672" y="3993"/>
              <a:ext cx="230" cy="327"/>
            </a:xfrm>
            <a:prstGeom prst="rect">
              <a:avLst/>
            </a:prstGeom>
            <a:noFill/>
            <a:ln w="12700">
              <a:noFill/>
            </a:ln>
          </p:spPr>
          <p:txBody>
            <a:bodyPr wrap="none" anchor="t">
              <a:spAutoFit/>
            </a:bodyPr>
            <a:p>
              <a:pPr>
                <a:spcBef>
                  <a:spcPct val="50000"/>
                </a:spcBef>
              </a:pPr>
              <a:r>
                <a:rPr lang="en-US" altLang="zh-CN" sz="2800" b="1">
                  <a:latin typeface="隶书" panose="02010509060101010101" pitchFamily="49" charset="-122"/>
                  <a:ea typeface="隶书" panose="02010509060101010101" pitchFamily="49" charset="-122"/>
                </a:rPr>
                <a:t>0</a:t>
              </a:r>
              <a:endParaRPr lang="en-US" altLang="zh-CN" sz="2800" b="1">
                <a:latin typeface="隶书" panose="02010509060101010101" pitchFamily="49" charset="-122"/>
                <a:ea typeface="隶书" panose="02010509060101010101" pitchFamily="49" charset="-122"/>
              </a:endParaRPr>
            </a:p>
          </p:txBody>
        </p:sp>
      </p:grpSp>
      <p:pic>
        <p:nvPicPr>
          <p:cNvPr id="2" name="图片 1"/>
          <p:cNvPicPr>
            <a:picLocks noChangeAspect="1"/>
          </p:cNvPicPr>
          <p:nvPr/>
        </p:nvPicPr>
        <p:blipFill>
          <a:blip r:embed="rId1"/>
          <a:stretch>
            <a:fillRect/>
          </a:stretch>
        </p:blipFill>
        <p:spPr>
          <a:xfrm>
            <a:off x="942340" y="633730"/>
            <a:ext cx="7807960" cy="5568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文本框 116737"/>
          <p:cNvSpPr txBox="1"/>
          <p:nvPr/>
        </p:nvSpPr>
        <p:spPr>
          <a:xfrm>
            <a:off x="0" y="4800600"/>
            <a:ext cx="9144000" cy="946150"/>
          </a:xfrm>
          <a:prstGeom prst="rect">
            <a:avLst/>
          </a:prstGeom>
          <a:noFill/>
          <a:ln w="9525">
            <a:noFill/>
          </a:ln>
        </p:spPr>
        <p:txBody>
          <a:bodyPr anchor="t">
            <a:spAutoFit/>
          </a:bodyPr>
          <a:p>
            <a:r>
              <a:rPr lang="en-US" altLang="zh-CN" sz="2800" b="1"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注意：</a:t>
            </a:r>
            <a:r>
              <a:rPr lang="zh-CN" altLang="en-US" sz="2800" dirty="0">
                <a:latin typeface="Times New Roman" panose="02020603050405020304" pitchFamily="18" charset="0"/>
                <a:ea typeface="隶书" panose="02010509060101010101" pitchFamily="49" charset="-122"/>
              </a:rPr>
              <a:t>最邻近插值一般不连续。具有连续性的最简单的插值是分片线性插值。</a:t>
            </a:r>
            <a:endParaRPr lang="zh-CN" altLang="en-US" sz="2800" dirty="0">
              <a:latin typeface="Times New Roman" panose="02020603050405020304" pitchFamily="18" charset="0"/>
              <a:ea typeface="隶书" panose="02010509060101010101" pitchFamily="49" charset="-122"/>
            </a:endParaRPr>
          </a:p>
        </p:txBody>
      </p:sp>
      <p:sp>
        <p:nvSpPr>
          <p:cNvPr id="64514" name="文本框 116738"/>
          <p:cNvSpPr txBox="1"/>
          <p:nvPr/>
        </p:nvSpPr>
        <p:spPr>
          <a:xfrm>
            <a:off x="2819400" y="0"/>
            <a:ext cx="3200400" cy="641350"/>
          </a:xfrm>
          <a:prstGeom prst="rect">
            <a:avLst/>
          </a:prstGeom>
          <a:solidFill>
            <a:srgbClr val="FFFFCC"/>
          </a:solidFill>
          <a:ln w="12700">
            <a:noFill/>
          </a:ln>
        </p:spPr>
        <p:txBody>
          <a:bodyPr anchor="t">
            <a:spAutoFit/>
          </a:bodyPr>
          <a:p>
            <a:pPr>
              <a:spcBef>
                <a:spcPct val="50000"/>
              </a:spcBef>
            </a:pPr>
            <a:r>
              <a:rPr lang="zh-CN" altLang="en-US" sz="3600" b="1" dirty="0">
                <a:latin typeface="宋体" pitchFamily="2" charset="-122"/>
                <a:ea typeface="宋体" pitchFamily="2" charset="-122"/>
              </a:rPr>
              <a:t>最邻近插值</a:t>
            </a:r>
            <a:endParaRPr lang="zh-CN" altLang="en-US" sz="3200" b="1">
              <a:latin typeface="宋体" pitchFamily="2" charset="-122"/>
              <a:ea typeface="宋体" pitchFamily="2" charset="-122"/>
            </a:endParaRPr>
          </a:p>
        </p:txBody>
      </p:sp>
      <p:grpSp>
        <p:nvGrpSpPr>
          <p:cNvPr id="64515" name="组合 116739"/>
          <p:cNvGrpSpPr/>
          <p:nvPr/>
        </p:nvGrpSpPr>
        <p:grpSpPr>
          <a:xfrm>
            <a:off x="1219200" y="533400"/>
            <a:ext cx="7229475" cy="3505200"/>
            <a:chOff x="624" y="720"/>
            <a:chExt cx="4554" cy="2208"/>
          </a:xfrm>
        </p:grpSpPr>
        <p:grpSp>
          <p:nvGrpSpPr>
            <p:cNvPr id="64516" name="组合 116740"/>
            <p:cNvGrpSpPr/>
            <p:nvPr/>
          </p:nvGrpSpPr>
          <p:grpSpPr>
            <a:xfrm>
              <a:off x="624" y="720"/>
              <a:ext cx="4554" cy="2208"/>
              <a:chOff x="864" y="2304"/>
              <a:chExt cx="4554" cy="2208"/>
            </a:xfrm>
          </p:grpSpPr>
          <p:grpSp>
            <p:nvGrpSpPr>
              <p:cNvPr id="64517" name="组合 116741"/>
              <p:cNvGrpSpPr/>
              <p:nvPr/>
            </p:nvGrpSpPr>
            <p:grpSpPr>
              <a:xfrm>
                <a:off x="864" y="2352"/>
                <a:ext cx="4554" cy="2160"/>
                <a:chOff x="864" y="2352"/>
                <a:chExt cx="4554" cy="2160"/>
              </a:xfrm>
            </p:grpSpPr>
            <p:sp>
              <p:nvSpPr>
                <p:cNvPr id="64518" name="文本框 116742"/>
                <p:cNvSpPr txBox="1"/>
                <p:nvPr/>
              </p:nvSpPr>
              <p:spPr>
                <a:xfrm>
                  <a:off x="4896" y="3936"/>
                  <a:ext cx="522"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grpSp>
              <p:nvGrpSpPr>
                <p:cNvPr id="64519" name="组合 116743"/>
                <p:cNvGrpSpPr/>
                <p:nvPr/>
              </p:nvGrpSpPr>
              <p:grpSpPr>
                <a:xfrm>
                  <a:off x="864" y="2352"/>
                  <a:ext cx="4300" cy="2160"/>
                  <a:chOff x="864" y="2880"/>
                  <a:chExt cx="4300" cy="2160"/>
                </a:xfrm>
              </p:grpSpPr>
              <p:sp>
                <p:nvSpPr>
                  <p:cNvPr id="64520" name="直接连接符 116744"/>
                  <p:cNvSpPr/>
                  <p:nvPr/>
                </p:nvSpPr>
                <p:spPr>
                  <a:xfrm>
                    <a:off x="864" y="4512"/>
                    <a:ext cx="4300" cy="0"/>
                  </a:xfrm>
                  <a:prstGeom prst="line">
                    <a:avLst/>
                  </a:prstGeom>
                  <a:ln w="9525" cap="flat" cmpd="sng">
                    <a:solidFill>
                      <a:schemeClr val="tx1"/>
                    </a:solidFill>
                    <a:prstDash val="solid"/>
                    <a:round/>
                    <a:headEnd type="none" w="med" len="med"/>
                    <a:tailEnd type="triangle" w="med" len="med"/>
                  </a:ln>
                </p:spPr>
              </p:sp>
              <p:sp>
                <p:nvSpPr>
                  <p:cNvPr id="64521" name="文本框 116745"/>
                  <p:cNvSpPr txBox="1"/>
                  <p:nvPr/>
                </p:nvSpPr>
                <p:spPr>
                  <a:xfrm>
                    <a:off x="1356" y="298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2" name="文本框 116746"/>
                  <p:cNvSpPr txBox="1"/>
                  <p:nvPr/>
                </p:nvSpPr>
                <p:spPr>
                  <a:xfrm>
                    <a:off x="2034" y="297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3" name="文本框 116747"/>
                  <p:cNvSpPr txBox="1"/>
                  <p:nvPr/>
                </p:nvSpPr>
                <p:spPr>
                  <a:xfrm>
                    <a:off x="2767" y="35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4" name="文本框 116748"/>
                  <p:cNvSpPr txBox="1"/>
                  <p:nvPr/>
                </p:nvSpPr>
                <p:spPr>
                  <a:xfrm>
                    <a:off x="3423" y="29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5" name="文本框 116749"/>
                  <p:cNvSpPr txBox="1"/>
                  <p:nvPr/>
                </p:nvSpPr>
                <p:spPr>
                  <a:xfrm>
                    <a:off x="4001" y="29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6" name="直接连接符 116750"/>
                  <p:cNvSpPr/>
                  <p:nvPr/>
                </p:nvSpPr>
                <p:spPr>
                  <a:xfrm>
                    <a:off x="1222" y="3139"/>
                    <a:ext cx="3312" cy="0"/>
                  </a:xfrm>
                  <a:prstGeom prst="line">
                    <a:avLst/>
                  </a:prstGeom>
                  <a:ln w="9525" cap="rnd" cmpd="sng">
                    <a:solidFill>
                      <a:schemeClr val="tx2"/>
                    </a:solidFill>
                    <a:prstDash val="sysDot"/>
                    <a:round/>
                    <a:headEnd type="none" w="med" len="med"/>
                    <a:tailEnd type="none" w="med" len="med"/>
                  </a:ln>
                </p:spPr>
              </p:sp>
              <p:sp>
                <p:nvSpPr>
                  <p:cNvPr id="64527" name="文本框 116751"/>
                  <p:cNvSpPr txBox="1"/>
                  <p:nvPr/>
                </p:nvSpPr>
                <p:spPr>
                  <a:xfrm>
                    <a:off x="2767" y="298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8" name="文本框 116752"/>
                  <p:cNvSpPr txBox="1"/>
                  <p:nvPr/>
                </p:nvSpPr>
                <p:spPr>
                  <a:xfrm>
                    <a:off x="3421" y="356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29" name="文本框 116753"/>
                  <p:cNvSpPr txBox="1"/>
                  <p:nvPr/>
                </p:nvSpPr>
                <p:spPr>
                  <a:xfrm>
                    <a:off x="3999"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0" name="文本框 116754"/>
                  <p:cNvSpPr txBox="1"/>
                  <p:nvPr/>
                </p:nvSpPr>
                <p:spPr>
                  <a:xfrm>
                    <a:off x="2034"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1" name="文本框 116755"/>
                  <p:cNvSpPr txBox="1"/>
                  <p:nvPr/>
                </p:nvSpPr>
                <p:spPr>
                  <a:xfrm>
                    <a:off x="1356"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2" name="文本框 116756"/>
                  <p:cNvSpPr txBox="1"/>
                  <p:nvPr/>
                </p:nvSpPr>
                <p:spPr>
                  <a:xfrm>
                    <a:off x="1355"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3" name="文本框 116757"/>
                  <p:cNvSpPr txBox="1"/>
                  <p:nvPr/>
                </p:nvSpPr>
                <p:spPr>
                  <a:xfrm>
                    <a:off x="2033"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4" name="文本框 116758"/>
                  <p:cNvSpPr txBox="1"/>
                  <p:nvPr/>
                </p:nvSpPr>
                <p:spPr>
                  <a:xfrm>
                    <a:off x="2766"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5" name="文本框 116759"/>
                  <p:cNvSpPr txBox="1"/>
                  <p:nvPr/>
                </p:nvSpPr>
                <p:spPr>
                  <a:xfrm>
                    <a:off x="3421"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6" name="文本框 116760"/>
                  <p:cNvSpPr txBox="1"/>
                  <p:nvPr/>
                </p:nvSpPr>
                <p:spPr>
                  <a:xfrm>
                    <a:off x="3999"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4537" name="直接连接符 116761"/>
                  <p:cNvSpPr/>
                  <p:nvPr/>
                </p:nvSpPr>
                <p:spPr>
                  <a:xfrm>
                    <a:off x="1244" y="3727"/>
                    <a:ext cx="3278" cy="0"/>
                  </a:xfrm>
                  <a:prstGeom prst="line">
                    <a:avLst/>
                  </a:prstGeom>
                  <a:ln w="9525" cap="rnd" cmpd="sng">
                    <a:solidFill>
                      <a:schemeClr val="tx2"/>
                    </a:solidFill>
                    <a:prstDash val="sysDot"/>
                    <a:round/>
                    <a:headEnd type="none" w="med" len="med"/>
                    <a:tailEnd type="none" w="med" len="med"/>
                  </a:ln>
                </p:spPr>
              </p:sp>
              <p:sp>
                <p:nvSpPr>
                  <p:cNvPr id="64538" name="直接连接符 116762"/>
                  <p:cNvSpPr/>
                  <p:nvPr/>
                </p:nvSpPr>
                <p:spPr>
                  <a:xfrm>
                    <a:off x="1219" y="4272"/>
                    <a:ext cx="3245" cy="0"/>
                  </a:xfrm>
                  <a:prstGeom prst="line">
                    <a:avLst/>
                  </a:prstGeom>
                  <a:ln w="9525" cap="rnd" cmpd="sng">
                    <a:solidFill>
                      <a:schemeClr val="tx2"/>
                    </a:solidFill>
                    <a:prstDash val="sysDot"/>
                    <a:round/>
                    <a:headEnd type="none" w="med" len="med"/>
                    <a:tailEnd type="none" w="med" len="med"/>
                  </a:ln>
                </p:spPr>
              </p:sp>
              <p:sp>
                <p:nvSpPr>
                  <p:cNvPr id="64539" name="文本框 116763"/>
                  <p:cNvSpPr txBox="1"/>
                  <p:nvPr/>
                </p:nvSpPr>
                <p:spPr>
                  <a:xfrm>
                    <a:off x="930" y="2880"/>
                    <a:ext cx="400"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sp>
                <p:nvSpPr>
                  <p:cNvPr id="64540" name="直接连接符 116764"/>
                  <p:cNvSpPr/>
                  <p:nvPr/>
                </p:nvSpPr>
                <p:spPr>
                  <a:xfrm>
                    <a:off x="1440" y="2976"/>
                    <a:ext cx="0" cy="2016"/>
                  </a:xfrm>
                  <a:prstGeom prst="line">
                    <a:avLst/>
                  </a:prstGeom>
                  <a:ln w="9525" cap="rnd" cmpd="sng">
                    <a:solidFill>
                      <a:schemeClr val="tx2"/>
                    </a:solidFill>
                    <a:prstDash val="sysDot"/>
                    <a:round/>
                    <a:headEnd type="none" w="med" len="med"/>
                    <a:tailEnd type="none" w="med" len="med"/>
                  </a:ln>
                </p:spPr>
              </p:sp>
              <p:sp>
                <p:nvSpPr>
                  <p:cNvPr id="64541" name="直接连接符 116765"/>
                  <p:cNvSpPr/>
                  <p:nvPr/>
                </p:nvSpPr>
                <p:spPr>
                  <a:xfrm>
                    <a:off x="2112" y="2976"/>
                    <a:ext cx="0" cy="2016"/>
                  </a:xfrm>
                  <a:prstGeom prst="line">
                    <a:avLst/>
                  </a:prstGeom>
                  <a:ln w="9525" cap="rnd" cmpd="sng">
                    <a:solidFill>
                      <a:schemeClr val="tx2"/>
                    </a:solidFill>
                    <a:prstDash val="sysDot"/>
                    <a:round/>
                    <a:headEnd type="none" w="med" len="med"/>
                    <a:tailEnd type="none" w="med" len="med"/>
                  </a:ln>
                </p:spPr>
              </p:sp>
              <p:sp>
                <p:nvSpPr>
                  <p:cNvPr id="64542" name="直接连接符 116766"/>
                  <p:cNvSpPr/>
                  <p:nvPr/>
                </p:nvSpPr>
                <p:spPr>
                  <a:xfrm>
                    <a:off x="2880" y="2976"/>
                    <a:ext cx="0" cy="2016"/>
                  </a:xfrm>
                  <a:prstGeom prst="line">
                    <a:avLst/>
                  </a:prstGeom>
                  <a:ln w="9525" cap="rnd" cmpd="sng">
                    <a:solidFill>
                      <a:schemeClr val="tx2"/>
                    </a:solidFill>
                    <a:prstDash val="sysDot"/>
                    <a:round/>
                    <a:headEnd type="none" w="med" len="med"/>
                    <a:tailEnd type="none" w="med" len="med"/>
                  </a:ln>
                </p:spPr>
              </p:sp>
              <p:sp>
                <p:nvSpPr>
                  <p:cNvPr id="64543" name="直接连接符 116767"/>
                  <p:cNvSpPr/>
                  <p:nvPr/>
                </p:nvSpPr>
                <p:spPr>
                  <a:xfrm>
                    <a:off x="3504" y="2976"/>
                    <a:ext cx="0" cy="2016"/>
                  </a:xfrm>
                  <a:prstGeom prst="line">
                    <a:avLst/>
                  </a:prstGeom>
                  <a:ln w="9525" cap="rnd" cmpd="sng">
                    <a:solidFill>
                      <a:schemeClr val="tx2"/>
                    </a:solidFill>
                    <a:prstDash val="sysDot"/>
                    <a:round/>
                    <a:headEnd type="none" w="med" len="med"/>
                    <a:tailEnd type="none" w="med" len="med"/>
                  </a:ln>
                </p:spPr>
              </p:sp>
              <p:sp>
                <p:nvSpPr>
                  <p:cNvPr id="64544" name="直接连接符 116768"/>
                  <p:cNvSpPr/>
                  <p:nvPr/>
                </p:nvSpPr>
                <p:spPr>
                  <a:xfrm>
                    <a:off x="4128" y="3024"/>
                    <a:ext cx="0" cy="2016"/>
                  </a:xfrm>
                  <a:prstGeom prst="line">
                    <a:avLst/>
                  </a:prstGeom>
                  <a:ln w="9525" cap="rnd" cmpd="sng">
                    <a:solidFill>
                      <a:schemeClr val="tx2"/>
                    </a:solidFill>
                    <a:prstDash val="sysDot"/>
                    <a:round/>
                    <a:headEnd type="none" w="med" len="med"/>
                    <a:tailEnd type="none" w="med" len="med"/>
                  </a:ln>
                </p:spPr>
              </p:sp>
              <p:sp>
                <p:nvSpPr>
                  <p:cNvPr id="64545" name="直接连接符 116769"/>
                  <p:cNvSpPr/>
                  <p:nvPr/>
                </p:nvSpPr>
                <p:spPr>
                  <a:xfrm>
                    <a:off x="1104" y="2928"/>
                    <a:ext cx="0" cy="2112"/>
                  </a:xfrm>
                  <a:prstGeom prst="line">
                    <a:avLst/>
                  </a:prstGeom>
                  <a:ln w="9525" cap="flat" cmpd="sng">
                    <a:solidFill>
                      <a:schemeClr val="tx1"/>
                    </a:solidFill>
                    <a:prstDash val="solid"/>
                    <a:round/>
                    <a:headEnd type="triangle" w="med" len="med"/>
                    <a:tailEnd type="none" w="med" len="med"/>
                  </a:ln>
                </p:spPr>
              </p:sp>
            </p:grpSp>
          </p:grpSp>
          <p:sp>
            <p:nvSpPr>
              <p:cNvPr id="64546" name="文本框 116770"/>
              <p:cNvSpPr txBox="1"/>
              <p:nvPr/>
            </p:nvSpPr>
            <p:spPr>
              <a:xfrm>
                <a:off x="1824" y="3216"/>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1</a:t>
                </a:r>
                <a:r>
                  <a:rPr lang="en-US" altLang="zh-CN" sz="2400" i="1">
                    <a:latin typeface="Times New Roman" panose="02020603050405020304" pitchFamily="18" charset="0"/>
                    <a:ea typeface="隶书" panose="02010509060101010101" pitchFamily="49" charset="-122"/>
                  </a:rPr>
                  <a:t>)</a:t>
                </a:r>
                <a:endParaRPr lang="en-US" altLang="zh-CN" sz="2400" i="1" baseline="-25000">
                  <a:latin typeface="Times New Roman" panose="02020603050405020304" pitchFamily="18" charset="0"/>
                  <a:ea typeface="隶书" panose="02010509060101010101" pitchFamily="49" charset="-122"/>
                </a:endParaRPr>
              </a:p>
            </p:txBody>
          </p:sp>
          <p:sp>
            <p:nvSpPr>
              <p:cNvPr id="64547" name="文本框 116771"/>
              <p:cNvSpPr txBox="1"/>
              <p:nvPr/>
            </p:nvSpPr>
            <p:spPr>
              <a:xfrm>
                <a:off x="1824" y="2304"/>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4548" name="文本框 116772"/>
              <p:cNvSpPr txBox="1"/>
              <p:nvPr/>
            </p:nvSpPr>
            <p:spPr>
              <a:xfrm>
                <a:off x="2448" y="3216"/>
                <a:ext cx="72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4549" name="文本框 116773"/>
              <p:cNvSpPr txBox="1"/>
              <p:nvPr/>
            </p:nvSpPr>
            <p:spPr>
              <a:xfrm>
                <a:off x="2544" y="2304"/>
                <a:ext cx="96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sp>
          <p:nvSpPr>
            <p:cNvPr id="64550" name="椭圆 116774"/>
            <p:cNvSpPr/>
            <p:nvPr/>
          </p:nvSpPr>
          <p:spPr>
            <a:xfrm>
              <a:off x="2304" y="1200"/>
              <a:ext cx="96" cy="96"/>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Tahoma" panose="020B0604030504040204" pitchFamily="34" charset="0"/>
                <a:ea typeface="宋体" pitchFamily="2" charset="-122"/>
              </a:endParaRPr>
            </a:p>
          </p:txBody>
        </p:sp>
        <p:sp>
          <p:nvSpPr>
            <p:cNvPr id="64551" name="直接连接符 116775"/>
            <p:cNvSpPr/>
            <p:nvPr/>
          </p:nvSpPr>
          <p:spPr>
            <a:xfrm>
              <a:off x="2256" y="1022"/>
              <a:ext cx="0" cy="589"/>
            </a:xfrm>
            <a:prstGeom prst="line">
              <a:avLst/>
            </a:prstGeom>
            <a:ln w="12700" cap="flat" cmpd="sng">
              <a:solidFill>
                <a:schemeClr val="tx1"/>
              </a:solidFill>
              <a:prstDash val="solid"/>
              <a:round/>
              <a:headEnd type="none" w="sm" len="sm"/>
              <a:tailEnd type="none" w="sm" len="sm"/>
            </a:ln>
          </p:spPr>
        </p:sp>
        <p:sp>
          <p:nvSpPr>
            <p:cNvPr id="64552" name="直接连接符 116776"/>
            <p:cNvSpPr/>
            <p:nvPr/>
          </p:nvSpPr>
          <p:spPr>
            <a:xfrm>
              <a:off x="1867" y="1311"/>
              <a:ext cx="778" cy="0"/>
            </a:xfrm>
            <a:prstGeom prst="line">
              <a:avLst/>
            </a:prstGeom>
            <a:ln w="12700" cap="flat" cmpd="sng">
              <a:solidFill>
                <a:schemeClr val="tx1"/>
              </a:solidFill>
              <a:prstDash val="solid"/>
              <a:round/>
              <a:headEnd type="none" w="sm" len="sm"/>
              <a:tailEnd type="none" w="sm" len="sm"/>
            </a:ln>
          </p:spPr>
        </p:sp>
        <p:sp>
          <p:nvSpPr>
            <p:cNvPr id="64553" name="文本框 116777"/>
            <p:cNvSpPr txBox="1"/>
            <p:nvPr/>
          </p:nvSpPr>
          <p:spPr>
            <a:xfrm>
              <a:off x="672" y="2448"/>
              <a:ext cx="228" cy="327"/>
            </a:xfrm>
            <a:prstGeom prst="rect">
              <a:avLst/>
            </a:prstGeom>
            <a:noFill/>
            <a:ln w="12700">
              <a:noFill/>
            </a:ln>
          </p:spPr>
          <p:txBody>
            <a:bodyPr wrap="none" anchor="t">
              <a:spAutoFit/>
            </a:bodyPr>
            <a:p>
              <a:pPr>
                <a:spcBef>
                  <a:spcPct val="50000"/>
                </a:spcBef>
              </a:pPr>
              <a:r>
                <a:rPr lang="en-US" altLang="zh-CN" sz="2800" b="1">
                  <a:latin typeface="魏碑" pitchFamily="49" charset="-122"/>
                  <a:ea typeface="魏碑" pitchFamily="49" charset="-122"/>
                </a:rPr>
                <a:t>O</a:t>
              </a:r>
              <a:endParaRPr lang="en-US" altLang="zh-CN" sz="2800" b="1">
                <a:latin typeface="魏碑" pitchFamily="49" charset="-122"/>
                <a:ea typeface="魏碑" pitchFamily="49" charset="-122"/>
              </a:endParaRPr>
            </a:p>
          </p:txBody>
        </p:sp>
      </p:grpSp>
      <p:sp>
        <p:nvSpPr>
          <p:cNvPr id="116779" name="文本框 116778"/>
          <p:cNvSpPr txBox="1"/>
          <p:nvPr/>
        </p:nvSpPr>
        <p:spPr>
          <a:xfrm>
            <a:off x="69850" y="3886200"/>
            <a:ext cx="9074150" cy="1587500"/>
          </a:xfrm>
          <a:prstGeom prst="rect">
            <a:avLst/>
          </a:prstGeom>
          <a:noFill/>
          <a:ln w="12700">
            <a:noFill/>
          </a:ln>
        </p:spPr>
        <p:txBody>
          <a:bodyPr anchor="t">
            <a:spAutoFit/>
          </a:bodyPr>
          <a:p>
            <a:r>
              <a:rPr lang="en-US" altLang="zh-CN" sz="2800" dirty="0">
                <a:latin typeface="Times New Roman" panose="02020603050405020304" pitchFamily="18" charset="0"/>
                <a:ea typeface="隶书" panose="02010509060101010101" pitchFamily="49" charset="-122"/>
              </a:rPr>
              <a:t>        </a:t>
            </a:r>
            <a:r>
              <a:rPr lang="zh-CN" altLang="en-US" sz="2800" dirty="0">
                <a:latin typeface="Times New Roman" panose="02020603050405020304" pitchFamily="18" charset="0"/>
                <a:ea typeface="隶书" panose="02010509060101010101" pitchFamily="49" charset="-122"/>
              </a:rPr>
              <a:t>二维或高维情形的最邻近插值，与被插值点最邻近的</a:t>
            </a:r>
            <a:endParaRPr lang="zh-CN" altLang="en-US" sz="2800" dirty="0">
              <a:latin typeface="Times New Roman" panose="02020603050405020304" pitchFamily="18" charset="0"/>
              <a:ea typeface="隶书" panose="02010509060101010101" pitchFamily="49" charset="-122"/>
            </a:endParaRPr>
          </a:p>
          <a:p>
            <a:r>
              <a:rPr lang="zh-CN" altLang="en-US" sz="2800" dirty="0">
                <a:latin typeface="Times New Roman" panose="02020603050405020304" pitchFamily="18" charset="0"/>
                <a:ea typeface="隶书" panose="02010509060101010101" pitchFamily="49" charset="-122"/>
              </a:rPr>
              <a:t>节点的函数值即为所求。</a:t>
            </a:r>
            <a:endParaRPr lang="zh-CN" altLang="en-US" sz="2800" dirty="0">
              <a:latin typeface="Times New Roman" panose="02020603050405020304" pitchFamily="18" charset="0"/>
              <a:ea typeface="隶书" panose="02010509060101010101" pitchFamily="49" charset="-122"/>
            </a:endParaRPr>
          </a:p>
          <a:p>
            <a:pPr>
              <a:spcBef>
                <a:spcPct val="50000"/>
              </a:spcBef>
            </a:pPr>
            <a:endParaRPr lang="zh-CN" altLang="en-US" sz="2800" b="1">
              <a:latin typeface="魏碑" pitchFamily="49" charset="-122"/>
              <a:ea typeface="魏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16738"/>
                                        </p:tgtEl>
                                        <p:attrNameLst>
                                          <p:attrName>style.visibility</p:attrName>
                                        </p:attrNameLst>
                                      </p:cBhvr>
                                      <p:to>
                                        <p:strVal val="visible"/>
                                      </p:to>
                                    </p:set>
                                    <p:animEffect transition="in" filter="box(out)">
                                      <p:cBhvr>
                                        <p:cTn id="11"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7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文本框 117761"/>
          <p:cNvSpPr txBox="1"/>
          <p:nvPr/>
        </p:nvSpPr>
        <p:spPr>
          <a:xfrm>
            <a:off x="457200" y="4648200"/>
            <a:ext cx="8686800" cy="1373188"/>
          </a:xfrm>
          <a:prstGeom prst="rect">
            <a:avLst/>
          </a:prstGeom>
          <a:noFill/>
          <a:ln w="9525">
            <a:noFill/>
          </a:ln>
        </p:spPr>
        <p:txBody>
          <a:bodyPr anchor="t">
            <a:spAutoFit/>
          </a:bodyPr>
          <a:p>
            <a:pPr algn="just"/>
            <a:r>
              <a:rPr lang="en-US" altLang="zh-CN" sz="2800" dirty="0">
                <a:latin typeface="Times New Roman" panose="02020603050405020304" pitchFamily="18" charset="0"/>
                <a:ea typeface="隶书" panose="02010509060101010101" pitchFamily="49" charset="-122"/>
              </a:rPr>
              <a:t>       </a:t>
            </a:r>
            <a:r>
              <a:rPr lang="zh-CN" altLang="en-US" sz="2800" dirty="0">
                <a:latin typeface="Times New Roman" panose="02020603050405020304" pitchFamily="18" charset="0"/>
                <a:ea typeface="隶书" panose="02010509060101010101" pitchFamily="49" charset="-122"/>
              </a:rPr>
              <a:t>将四个插值点（矩形的四个顶点）处的函数值依次简记为：</a:t>
            </a:r>
            <a:endParaRPr lang="zh-CN" altLang="en-US" sz="2800" dirty="0">
              <a:latin typeface="Times New Roman" panose="02020603050405020304" pitchFamily="18" charset="0"/>
              <a:ea typeface="隶书" panose="02010509060101010101" pitchFamily="49" charset="-122"/>
            </a:endParaRPr>
          </a:p>
          <a:p>
            <a:pPr algn="just"/>
            <a:r>
              <a:rPr lang="zh-CN" altLang="en-US" sz="2800" i="1">
                <a:latin typeface="Times New Roman" panose="02020603050405020304" pitchFamily="18" charset="0"/>
                <a:ea typeface="隶书" panose="02010509060101010101" pitchFamily="49" charset="-122"/>
              </a:rPr>
              <a:t> </a:t>
            </a:r>
            <a:endParaRPr lang="zh-CN" altLang="en-US" sz="2800">
              <a:latin typeface="Times New Roman" panose="02020603050405020304" pitchFamily="18" charset="0"/>
              <a:ea typeface="隶书" panose="02010509060101010101" pitchFamily="49" charset="-122"/>
            </a:endParaRPr>
          </a:p>
        </p:txBody>
      </p:sp>
      <p:sp>
        <p:nvSpPr>
          <p:cNvPr id="65538" name="文本框 117762"/>
          <p:cNvSpPr txBox="1"/>
          <p:nvPr/>
        </p:nvSpPr>
        <p:spPr>
          <a:xfrm>
            <a:off x="2971800" y="0"/>
            <a:ext cx="3235325" cy="579438"/>
          </a:xfrm>
          <a:prstGeom prst="rect">
            <a:avLst/>
          </a:prstGeom>
          <a:solidFill>
            <a:srgbClr val="FFFFCC"/>
          </a:solidFill>
          <a:ln w="12700">
            <a:noFill/>
          </a:ln>
        </p:spPr>
        <p:txBody>
          <a:bodyPr anchor="t">
            <a:spAutoFit/>
          </a:bodyPr>
          <a:p>
            <a:pPr>
              <a:spcBef>
                <a:spcPct val="50000"/>
              </a:spcBef>
            </a:pPr>
            <a:r>
              <a:rPr lang="zh-CN" altLang="en-US" sz="3200" b="1" dirty="0">
                <a:latin typeface="黑体" panose="02010609060101010101" pitchFamily="2" charset="-122"/>
                <a:ea typeface="黑体" panose="02010609060101010101" pitchFamily="2" charset="-122"/>
              </a:rPr>
              <a:t>分片线性插值</a:t>
            </a:r>
            <a:endParaRPr lang="zh-CN" altLang="en-US" sz="2800" b="1">
              <a:latin typeface="魏碑" pitchFamily="49" charset="-122"/>
              <a:ea typeface="魏碑" pitchFamily="49" charset="-122"/>
            </a:endParaRPr>
          </a:p>
        </p:txBody>
      </p:sp>
      <p:grpSp>
        <p:nvGrpSpPr>
          <p:cNvPr id="65539" name="组合 117763"/>
          <p:cNvGrpSpPr/>
          <p:nvPr/>
        </p:nvGrpSpPr>
        <p:grpSpPr>
          <a:xfrm>
            <a:off x="914400" y="457200"/>
            <a:ext cx="6959600" cy="4459288"/>
            <a:chOff x="576" y="240"/>
            <a:chExt cx="4384" cy="2809"/>
          </a:xfrm>
        </p:grpSpPr>
        <p:sp>
          <p:nvSpPr>
            <p:cNvPr id="65540" name="直接连接符 117764"/>
            <p:cNvSpPr/>
            <p:nvPr/>
          </p:nvSpPr>
          <p:spPr>
            <a:xfrm>
              <a:off x="1200" y="384"/>
              <a:ext cx="0" cy="2665"/>
            </a:xfrm>
            <a:prstGeom prst="line">
              <a:avLst/>
            </a:prstGeom>
            <a:ln w="9525" cap="flat" cmpd="sng">
              <a:solidFill>
                <a:schemeClr val="tx1"/>
              </a:solidFill>
              <a:prstDash val="solid"/>
              <a:round/>
              <a:headEnd type="triangle" w="med" len="med"/>
              <a:tailEnd type="none" w="med" len="med"/>
            </a:ln>
          </p:spPr>
        </p:sp>
        <p:grpSp>
          <p:nvGrpSpPr>
            <p:cNvPr id="65541" name="组合 117765"/>
            <p:cNvGrpSpPr/>
            <p:nvPr/>
          </p:nvGrpSpPr>
          <p:grpSpPr>
            <a:xfrm>
              <a:off x="576" y="240"/>
              <a:ext cx="4384" cy="2784"/>
              <a:chOff x="576" y="1536"/>
              <a:chExt cx="4384" cy="2784"/>
            </a:xfrm>
          </p:grpSpPr>
          <p:sp>
            <p:nvSpPr>
              <p:cNvPr id="65542" name="直接连接符 117766"/>
              <p:cNvSpPr/>
              <p:nvPr/>
            </p:nvSpPr>
            <p:spPr>
              <a:xfrm>
                <a:off x="576" y="3792"/>
                <a:ext cx="4300" cy="0"/>
              </a:xfrm>
              <a:prstGeom prst="line">
                <a:avLst/>
              </a:prstGeom>
              <a:ln w="9525" cap="flat" cmpd="sng">
                <a:solidFill>
                  <a:schemeClr val="tx1"/>
                </a:solidFill>
                <a:prstDash val="solid"/>
                <a:round/>
                <a:headEnd type="none" w="med" len="med"/>
                <a:tailEnd type="triangle" w="med" len="med"/>
              </a:ln>
            </p:spPr>
          </p:sp>
          <p:grpSp>
            <p:nvGrpSpPr>
              <p:cNvPr id="65543" name="组合 117767"/>
              <p:cNvGrpSpPr/>
              <p:nvPr/>
            </p:nvGrpSpPr>
            <p:grpSpPr>
              <a:xfrm>
                <a:off x="912" y="1536"/>
                <a:ext cx="4048" cy="2784"/>
                <a:chOff x="992" y="1344"/>
                <a:chExt cx="4048" cy="2784"/>
              </a:xfrm>
            </p:grpSpPr>
            <p:sp>
              <p:nvSpPr>
                <p:cNvPr id="65544" name="文本框 117768"/>
                <p:cNvSpPr txBox="1"/>
                <p:nvPr/>
              </p:nvSpPr>
              <p:spPr>
                <a:xfrm>
                  <a:off x="4676" y="3744"/>
                  <a:ext cx="364"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sp>
              <p:nvSpPr>
                <p:cNvPr id="65545" name="文本框 117769"/>
                <p:cNvSpPr txBox="1"/>
                <p:nvPr/>
              </p:nvSpPr>
              <p:spPr>
                <a:xfrm>
                  <a:off x="992" y="1344"/>
                  <a:ext cx="400"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grpSp>
              <p:nvGrpSpPr>
                <p:cNvPr id="65546" name="组合 117770"/>
                <p:cNvGrpSpPr/>
                <p:nvPr/>
              </p:nvGrpSpPr>
              <p:grpSpPr>
                <a:xfrm>
                  <a:off x="1286" y="1483"/>
                  <a:ext cx="3334" cy="2645"/>
                  <a:chOff x="1286" y="1434"/>
                  <a:chExt cx="3334" cy="2645"/>
                </a:xfrm>
              </p:grpSpPr>
              <p:sp>
                <p:nvSpPr>
                  <p:cNvPr id="65547" name="文本框 117771"/>
                  <p:cNvSpPr txBox="1"/>
                  <p:nvPr/>
                </p:nvSpPr>
                <p:spPr>
                  <a:xfrm>
                    <a:off x="1442" y="194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48" name="文本框 117772"/>
                  <p:cNvSpPr txBox="1"/>
                  <p:nvPr/>
                </p:nvSpPr>
                <p:spPr>
                  <a:xfrm>
                    <a:off x="2120" y="193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49" name="文本框 117773"/>
                  <p:cNvSpPr txBox="1"/>
                  <p:nvPr/>
                </p:nvSpPr>
                <p:spPr>
                  <a:xfrm>
                    <a:off x="2853" y="253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50" name="文本框 117774"/>
                  <p:cNvSpPr txBox="1"/>
                  <p:nvPr/>
                </p:nvSpPr>
                <p:spPr>
                  <a:xfrm>
                    <a:off x="3509" y="193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51" name="文本框 117775"/>
                  <p:cNvSpPr txBox="1"/>
                  <p:nvPr/>
                </p:nvSpPr>
                <p:spPr>
                  <a:xfrm>
                    <a:off x="4087" y="193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52" name="直接连接符 117776"/>
                  <p:cNvSpPr/>
                  <p:nvPr/>
                </p:nvSpPr>
                <p:spPr>
                  <a:xfrm>
                    <a:off x="1308" y="2101"/>
                    <a:ext cx="3312" cy="0"/>
                  </a:xfrm>
                  <a:prstGeom prst="line">
                    <a:avLst/>
                  </a:prstGeom>
                  <a:ln w="9525" cap="rnd" cmpd="sng">
                    <a:solidFill>
                      <a:schemeClr val="tx2"/>
                    </a:solidFill>
                    <a:prstDash val="sysDot"/>
                    <a:round/>
                    <a:headEnd type="none" w="med" len="med"/>
                    <a:tailEnd type="none" w="med" len="med"/>
                  </a:ln>
                </p:spPr>
              </p:sp>
              <p:sp>
                <p:nvSpPr>
                  <p:cNvPr id="65553" name="直接连接符 117777"/>
                  <p:cNvSpPr/>
                  <p:nvPr/>
                </p:nvSpPr>
                <p:spPr>
                  <a:xfrm>
                    <a:off x="1541" y="1445"/>
                    <a:ext cx="0" cy="2622"/>
                  </a:xfrm>
                  <a:prstGeom prst="line">
                    <a:avLst/>
                  </a:prstGeom>
                  <a:ln w="9525" cap="rnd" cmpd="sng">
                    <a:solidFill>
                      <a:schemeClr val="tx2"/>
                    </a:solidFill>
                    <a:prstDash val="sysDot"/>
                    <a:round/>
                    <a:headEnd type="none" w="med" len="med"/>
                    <a:tailEnd type="none" w="med" len="med"/>
                  </a:ln>
                </p:spPr>
              </p:sp>
              <p:sp>
                <p:nvSpPr>
                  <p:cNvPr id="65554" name="直接连接符 117778"/>
                  <p:cNvSpPr/>
                  <p:nvPr/>
                </p:nvSpPr>
                <p:spPr>
                  <a:xfrm>
                    <a:off x="2219" y="1434"/>
                    <a:ext cx="0" cy="2622"/>
                  </a:xfrm>
                  <a:prstGeom prst="line">
                    <a:avLst/>
                  </a:prstGeom>
                  <a:ln w="9525" cap="rnd" cmpd="sng">
                    <a:solidFill>
                      <a:schemeClr val="tx2"/>
                    </a:solidFill>
                    <a:prstDash val="sysDot"/>
                    <a:round/>
                    <a:headEnd type="none" w="med" len="med"/>
                    <a:tailEnd type="none" w="med" len="med"/>
                  </a:ln>
                </p:spPr>
              </p:sp>
              <p:sp>
                <p:nvSpPr>
                  <p:cNvPr id="65555" name="直接连接符 117779"/>
                  <p:cNvSpPr/>
                  <p:nvPr/>
                </p:nvSpPr>
                <p:spPr>
                  <a:xfrm>
                    <a:off x="2953" y="1457"/>
                    <a:ext cx="0" cy="2622"/>
                  </a:xfrm>
                  <a:prstGeom prst="line">
                    <a:avLst/>
                  </a:prstGeom>
                  <a:ln w="9525" cap="rnd" cmpd="sng">
                    <a:solidFill>
                      <a:schemeClr val="tx2"/>
                    </a:solidFill>
                    <a:prstDash val="sysDot"/>
                    <a:round/>
                    <a:headEnd type="none" w="med" len="med"/>
                    <a:tailEnd type="none" w="med" len="med"/>
                  </a:ln>
                </p:spPr>
              </p:sp>
              <p:sp>
                <p:nvSpPr>
                  <p:cNvPr id="65556" name="直接连接符 117780"/>
                  <p:cNvSpPr/>
                  <p:nvPr/>
                </p:nvSpPr>
                <p:spPr>
                  <a:xfrm>
                    <a:off x="3608" y="1457"/>
                    <a:ext cx="0" cy="2622"/>
                  </a:xfrm>
                  <a:prstGeom prst="line">
                    <a:avLst/>
                  </a:prstGeom>
                  <a:ln w="9525" cap="rnd" cmpd="sng">
                    <a:solidFill>
                      <a:schemeClr val="tx2"/>
                    </a:solidFill>
                    <a:prstDash val="sysDot"/>
                    <a:round/>
                    <a:headEnd type="none" w="med" len="med"/>
                    <a:tailEnd type="none" w="med" len="med"/>
                  </a:ln>
                </p:spPr>
              </p:sp>
              <p:sp>
                <p:nvSpPr>
                  <p:cNvPr id="65557" name="直接连接符 117781"/>
                  <p:cNvSpPr/>
                  <p:nvPr/>
                </p:nvSpPr>
                <p:spPr>
                  <a:xfrm>
                    <a:off x="4186" y="1456"/>
                    <a:ext cx="0" cy="2622"/>
                  </a:xfrm>
                  <a:prstGeom prst="line">
                    <a:avLst/>
                  </a:prstGeom>
                  <a:ln w="9525" cap="rnd" cmpd="sng">
                    <a:solidFill>
                      <a:schemeClr val="tx2"/>
                    </a:solidFill>
                    <a:prstDash val="sysDot"/>
                    <a:round/>
                    <a:headEnd type="none" w="med" len="med"/>
                    <a:tailEnd type="none" w="med" len="med"/>
                  </a:ln>
                </p:spPr>
              </p:sp>
              <p:sp>
                <p:nvSpPr>
                  <p:cNvPr id="65558" name="文本框 117782"/>
                  <p:cNvSpPr txBox="1"/>
                  <p:nvPr/>
                </p:nvSpPr>
                <p:spPr>
                  <a:xfrm>
                    <a:off x="2853" y="194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59" name="文本框 117783"/>
                  <p:cNvSpPr txBox="1"/>
                  <p:nvPr/>
                </p:nvSpPr>
                <p:spPr>
                  <a:xfrm>
                    <a:off x="3507" y="252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0" name="文本框 117784"/>
                  <p:cNvSpPr txBox="1"/>
                  <p:nvPr/>
                </p:nvSpPr>
                <p:spPr>
                  <a:xfrm>
                    <a:off x="4085" y="252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1" name="文本框 117785"/>
                  <p:cNvSpPr txBox="1"/>
                  <p:nvPr/>
                </p:nvSpPr>
                <p:spPr>
                  <a:xfrm>
                    <a:off x="2120" y="252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2" name="文本框 117786"/>
                  <p:cNvSpPr txBox="1"/>
                  <p:nvPr/>
                </p:nvSpPr>
                <p:spPr>
                  <a:xfrm>
                    <a:off x="1442" y="2524"/>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3" name="文本框 117787"/>
                  <p:cNvSpPr txBox="1"/>
                  <p:nvPr/>
                </p:nvSpPr>
                <p:spPr>
                  <a:xfrm>
                    <a:off x="1441" y="325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4" name="文本框 117788"/>
                  <p:cNvSpPr txBox="1"/>
                  <p:nvPr/>
                </p:nvSpPr>
                <p:spPr>
                  <a:xfrm>
                    <a:off x="2119" y="325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5" name="文本框 117789"/>
                  <p:cNvSpPr txBox="1"/>
                  <p:nvPr/>
                </p:nvSpPr>
                <p:spPr>
                  <a:xfrm>
                    <a:off x="2852" y="325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6" name="文本框 117790"/>
                  <p:cNvSpPr txBox="1"/>
                  <p:nvPr/>
                </p:nvSpPr>
                <p:spPr>
                  <a:xfrm>
                    <a:off x="3507" y="325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7" name="文本框 117791"/>
                  <p:cNvSpPr txBox="1"/>
                  <p:nvPr/>
                </p:nvSpPr>
                <p:spPr>
                  <a:xfrm>
                    <a:off x="4085" y="3257"/>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5568" name="直接连接符 117792"/>
                  <p:cNvSpPr/>
                  <p:nvPr/>
                </p:nvSpPr>
                <p:spPr>
                  <a:xfrm>
                    <a:off x="1330" y="2689"/>
                    <a:ext cx="3278" cy="0"/>
                  </a:xfrm>
                  <a:prstGeom prst="line">
                    <a:avLst/>
                  </a:prstGeom>
                  <a:ln w="9525" cap="rnd" cmpd="sng">
                    <a:solidFill>
                      <a:schemeClr val="tx2"/>
                    </a:solidFill>
                    <a:prstDash val="sysDot"/>
                    <a:round/>
                    <a:headEnd type="none" w="med" len="med"/>
                    <a:tailEnd type="none" w="med" len="med"/>
                  </a:ln>
                </p:spPr>
              </p:sp>
              <p:sp>
                <p:nvSpPr>
                  <p:cNvPr id="65569" name="直接连接符 117793"/>
                  <p:cNvSpPr/>
                  <p:nvPr/>
                </p:nvSpPr>
                <p:spPr>
                  <a:xfrm>
                    <a:off x="1286" y="3423"/>
                    <a:ext cx="3245" cy="0"/>
                  </a:xfrm>
                  <a:prstGeom prst="line">
                    <a:avLst/>
                  </a:prstGeom>
                  <a:ln w="9525" cap="rnd" cmpd="sng">
                    <a:solidFill>
                      <a:schemeClr val="tx2"/>
                    </a:solidFill>
                    <a:prstDash val="sysDot"/>
                    <a:round/>
                    <a:headEnd type="none" w="med" len="med"/>
                    <a:tailEnd type="none" w="med" len="med"/>
                  </a:ln>
                </p:spPr>
              </p:sp>
              <p:grpSp>
                <p:nvGrpSpPr>
                  <p:cNvPr id="65570" name="组合 117794"/>
                  <p:cNvGrpSpPr/>
                  <p:nvPr/>
                </p:nvGrpSpPr>
                <p:grpSpPr>
                  <a:xfrm>
                    <a:off x="1920" y="1728"/>
                    <a:ext cx="1680" cy="1200"/>
                    <a:chOff x="1920" y="1728"/>
                    <a:chExt cx="1680" cy="1200"/>
                  </a:xfrm>
                </p:grpSpPr>
                <p:sp>
                  <p:nvSpPr>
                    <p:cNvPr id="65571" name="文本框 117795"/>
                    <p:cNvSpPr txBox="1"/>
                    <p:nvPr/>
                  </p:nvSpPr>
                  <p:spPr>
                    <a:xfrm>
                      <a:off x="1920" y="2640"/>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i="1" baseline="-25000">
                          <a:latin typeface="Times New Roman" panose="02020603050405020304" pitchFamily="18" charset="0"/>
                          <a:ea typeface="隶书" panose="02010509060101010101" pitchFamily="49" charset="-122"/>
                        </a:rPr>
                        <a:t>i</a:t>
                      </a:r>
                      <a:r>
                        <a:rPr lang="en-US" altLang="zh-CN" sz="2400">
                          <a:latin typeface="Times New Roman" panose="02020603050405020304" pitchFamily="18" charset="0"/>
                          <a:ea typeface="隶书" panose="02010509060101010101" pitchFamily="49" charset="-122"/>
                        </a:rPr>
                        <a:t>, </a:t>
                      </a:r>
                      <a:r>
                        <a:rPr lang="en-US" altLang="zh-CN" sz="2400" i="1" err="1">
                          <a:latin typeface="Times New Roman" panose="02020603050405020304" pitchFamily="18" charset="0"/>
                          <a:ea typeface="隶书" panose="02010509060101010101" pitchFamily="49" charset="-122"/>
                        </a:rPr>
                        <a:t>y</a:t>
                      </a:r>
                      <a:r>
                        <a:rPr lang="en-US" altLang="zh-CN" sz="2400" i="1" baseline="-25000" err="1">
                          <a:latin typeface="Times New Roman" panose="02020603050405020304" pitchFamily="18" charset="0"/>
                          <a:ea typeface="隶书" panose="02010509060101010101" pitchFamily="49" charset="-122"/>
                        </a:rPr>
                        <a:t>j</a:t>
                      </a:r>
                      <a:r>
                        <a:rPr lang="en-US" altLang="zh-CN" sz="2400" i="1">
                          <a:latin typeface="Times New Roman" panose="02020603050405020304" pitchFamily="18" charset="0"/>
                          <a:ea typeface="隶书" panose="02010509060101010101" pitchFamily="49" charset="-122"/>
                        </a:rPr>
                        <a:t>)</a:t>
                      </a:r>
                      <a:endParaRPr lang="en-US" altLang="zh-CN" sz="2400" i="1" baseline="-25000">
                        <a:latin typeface="Times New Roman" panose="02020603050405020304" pitchFamily="18" charset="0"/>
                        <a:ea typeface="隶书" panose="02010509060101010101" pitchFamily="49" charset="-122"/>
                      </a:endParaRPr>
                    </a:p>
                  </p:txBody>
                </p:sp>
                <p:sp>
                  <p:nvSpPr>
                    <p:cNvPr id="65572" name="文本框 117796"/>
                    <p:cNvSpPr txBox="1"/>
                    <p:nvPr/>
                  </p:nvSpPr>
                  <p:spPr>
                    <a:xfrm>
                      <a:off x="1920" y="1728"/>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i="1" baseline="-25000">
                          <a:latin typeface="Times New Roman" panose="02020603050405020304" pitchFamily="18" charset="0"/>
                          <a:ea typeface="隶书" panose="02010509060101010101" pitchFamily="49" charset="-122"/>
                        </a:rPr>
                        <a:t>i</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i="1" baseline="-25000">
                          <a:latin typeface="Times New Roman" panose="02020603050405020304" pitchFamily="18" charset="0"/>
                          <a:ea typeface="隶书" panose="02010509060101010101" pitchFamily="49" charset="-122"/>
                        </a:rPr>
                        <a:t>j</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5573" name="文本框 117797"/>
                    <p:cNvSpPr txBox="1"/>
                    <p:nvPr/>
                  </p:nvSpPr>
                  <p:spPr>
                    <a:xfrm>
                      <a:off x="2544" y="2640"/>
                      <a:ext cx="72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i="1" baseline="-25000">
                          <a:latin typeface="Times New Roman" panose="02020603050405020304" pitchFamily="18" charset="0"/>
                          <a:ea typeface="隶书" panose="02010509060101010101" pitchFamily="49" charset="-122"/>
                        </a:rPr>
                        <a:t>i</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err="1">
                          <a:latin typeface="Times New Roman" panose="02020603050405020304" pitchFamily="18" charset="0"/>
                          <a:ea typeface="隶书" panose="02010509060101010101" pitchFamily="49" charset="-122"/>
                        </a:rPr>
                        <a:t>y</a:t>
                      </a:r>
                      <a:r>
                        <a:rPr lang="en-US" altLang="zh-CN" sz="2400" i="1" baseline="-25000" err="1">
                          <a:latin typeface="Times New Roman" panose="02020603050405020304" pitchFamily="18" charset="0"/>
                          <a:ea typeface="隶书" panose="02010509060101010101" pitchFamily="49" charset="-122"/>
                        </a:rPr>
                        <a:t>j</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5574" name="文本框 117798"/>
                    <p:cNvSpPr txBox="1"/>
                    <p:nvPr/>
                  </p:nvSpPr>
                  <p:spPr>
                    <a:xfrm>
                      <a:off x="2640" y="1728"/>
                      <a:ext cx="96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i="1" baseline="-25000">
                          <a:latin typeface="Times New Roman" panose="02020603050405020304" pitchFamily="18" charset="0"/>
                          <a:ea typeface="隶书" panose="02010509060101010101" pitchFamily="49" charset="-122"/>
                        </a:rPr>
                        <a:t>i</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i="1" baseline="-25000">
                          <a:latin typeface="Times New Roman" panose="02020603050405020304" pitchFamily="18" charset="0"/>
                          <a:ea typeface="隶书" panose="02010509060101010101" pitchFamily="49" charset="-122"/>
                        </a:rPr>
                        <a:t>j</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5575" name="直接连接符 117799"/>
                    <p:cNvSpPr/>
                    <p:nvPr/>
                  </p:nvSpPr>
                  <p:spPr>
                    <a:xfrm flipV="1">
                      <a:off x="2208" y="2112"/>
                      <a:ext cx="720" cy="528"/>
                    </a:xfrm>
                    <a:prstGeom prst="line">
                      <a:avLst/>
                    </a:prstGeom>
                    <a:ln w="9525" cap="flat" cmpd="sng">
                      <a:solidFill>
                        <a:schemeClr val="tx1"/>
                      </a:solidFill>
                      <a:prstDash val="solid"/>
                      <a:round/>
                      <a:headEnd type="none" w="med" len="med"/>
                      <a:tailEnd type="none" w="med" len="med"/>
                    </a:ln>
                  </p:spPr>
                </p:sp>
              </p:grpSp>
            </p:grpSp>
          </p:grpSp>
          <p:sp>
            <p:nvSpPr>
              <p:cNvPr id="65576" name="文本框 117800"/>
              <p:cNvSpPr txBox="1"/>
              <p:nvPr/>
            </p:nvSpPr>
            <p:spPr>
              <a:xfrm>
                <a:off x="1008" y="3792"/>
                <a:ext cx="228" cy="327"/>
              </a:xfrm>
              <a:prstGeom prst="rect">
                <a:avLst/>
              </a:prstGeom>
              <a:noFill/>
              <a:ln w="12700">
                <a:noFill/>
              </a:ln>
            </p:spPr>
            <p:txBody>
              <a:bodyPr wrap="none" anchor="t">
                <a:spAutoFit/>
              </a:bodyPr>
              <a:p>
                <a:pPr>
                  <a:spcBef>
                    <a:spcPct val="50000"/>
                  </a:spcBef>
                </a:pPr>
                <a:r>
                  <a:rPr lang="en-US" altLang="zh-CN" sz="2800" b="1">
                    <a:latin typeface="魏碑" pitchFamily="49" charset="-122"/>
                    <a:ea typeface="魏碑" pitchFamily="49" charset="-122"/>
                  </a:rPr>
                  <a:t>O</a:t>
                </a:r>
                <a:endParaRPr lang="en-US" altLang="zh-CN" sz="2800" b="1">
                  <a:latin typeface="魏碑" pitchFamily="49" charset="-122"/>
                  <a:ea typeface="魏碑" pitchFamily="49" charset="-122"/>
                </a:endParaRPr>
              </a:p>
            </p:txBody>
          </p:sp>
        </p:grpSp>
      </p:grpSp>
      <p:sp>
        <p:nvSpPr>
          <p:cNvPr id="117802" name="文本框 117801"/>
          <p:cNvSpPr txBox="1"/>
          <p:nvPr/>
        </p:nvSpPr>
        <p:spPr>
          <a:xfrm>
            <a:off x="381000" y="5486400"/>
            <a:ext cx="8159750" cy="519113"/>
          </a:xfrm>
          <a:prstGeom prst="rect">
            <a:avLst/>
          </a:prstGeom>
          <a:noFill/>
          <a:ln w="12700">
            <a:noFill/>
          </a:ln>
        </p:spPr>
        <p:txBody>
          <a:bodyPr wrap="none" anchor="t">
            <a:spAutoFit/>
          </a:bodyPr>
          <a:p>
            <a:r>
              <a:rPr lang="en-US" altLang="zh-CN" sz="2800" i="1">
                <a:latin typeface="Times New Roman" panose="02020603050405020304" pitchFamily="18" charset="0"/>
                <a:ea typeface="隶书" panose="02010509060101010101" pitchFamily="49" charset="-122"/>
              </a:rPr>
              <a:t>f </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ea typeface="隶书" panose="02010509060101010101" pitchFamily="49" charset="-122"/>
              </a:rPr>
              <a:t>, </a:t>
            </a:r>
            <a:r>
              <a:rPr lang="en-US" altLang="zh-CN" sz="2800" i="1" err="1">
                <a:latin typeface="Times New Roman" panose="02020603050405020304" pitchFamily="18" charset="0"/>
                <a:ea typeface="隶书" panose="02010509060101010101" pitchFamily="49" charset="-122"/>
              </a:rPr>
              <a:t>y</a:t>
            </a:r>
            <a:r>
              <a:rPr lang="en-US" altLang="zh-CN" sz="2800" i="1" baseline="-25000" err="1">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a:t>
            </a:r>
            <a:r>
              <a:rPr lang="en-US" altLang="zh-CN" sz="2800" baseline="-25000">
                <a:latin typeface="Times New Roman" panose="02020603050405020304" pitchFamily="18" charset="0"/>
                <a:ea typeface="隶书" panose="02010509060101010101" pitchFamily="49" charset="-122"/>
              </a:rPr>
              <a:t>1</a:t>
            </a:r>
            <a:r>
              <a:rPr lang="zh-CN" altLang="en-US"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 </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i="1" baseline="-25000">
                <a:latin typeface="Times New Roman" panose="02020603050405020304" pitchFamily="18" charset="0"/>
                <a:ea typeface="隶书" panose="02010509060101010101" pitchFamily="49" charset="-122"/>
              </a:rPr>
              <a:t>i</a:t>
            </a:r>
            <a:r>
              <a:rPr lang="en-US" altLang="zh-CN" sz="2800" baseline="-25000">
                <a:latin typeface="Times New Roman" panose="02020603050405020304" pitchFamily="18" charset="0"/>
                <a:ea typeface="隶书" panose="02010509060101010101" pitchFamily="49" charset="-122"/>
              </a:rPr>
              <a:t>+1</a:t>
            </a:r>
            <a:r>
              <a:rPr lang="en-US" altLang="zh-CN" sz="2800">
                <a:latin typeface="Times New Roman" panose="02020603050405020304" pitchFamily="18" charset="0"/>
                <a:ea typeface="隶书" panose="02010509060101010101" pitchFamily="49" charset="-122"/>
              </a:rPr>
              <a:t>, </a:t>
            </a:r>
            <a:r>
              <a:rPr lang="en-US" altLang="zh-CN" sz="2800" i="1" err="1">
                <a:latin typeface="Times New Roman" panose="02020603050405020304" pitchFamily="18" charset="0"/>
                <a:ea typeface="隶书" panose="02010509060101010101" pitchFamily="49" charset="-122"/>
              </a:rPr>
              <a:t>y</a:t>
            </a:r>
            <a:r>
              <a:rPr lang="en-US" altLang="zh-CN" sz="2800" i="1" baseline="-25000" err="1">
                <a:latin typeface="Times New Roman" panose="02020603050405020304" pitchFamily="18" charset="0"/>
                <a:ea typeface="隶书" panose="02010509060101010101" pitchFamily="49" charset="-122"/>
              </a:rPr>
              <a:t>j</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a:t>
            </a:r>
            <a:r>
              <a:rPr lang="en-US" altLang="zh-CN" sz="2800" baseline="-25000">
                <a:latin typeface="Times New Roman" panose="02020603050405020304" pitchFamily="18" charset="0"/>
                <a:ea typeface="隶书" panose="02010509060101010101" pitchFamily="49" charset="-122"/>
              </a:rPr>
              <a:t>2</a:t>
            </a:r>
            <a:r>
              <a:rPr lang="zh-CN" altLang="en-US"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 </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i="1" baseline="-25000">
                <a:latin typeface="Times New Roman" panose="02020603050405020304" pitchFamily="18" charset="0"/>
                <a:ea typeface="隶书" panose="02010509060101010101" pitchFamily="49" charset="-122"/>
              </a:rPr>
              <a:t>i</a:t>
            </a:r>
            <a:r>
              <a:rPr lang="en-US" altLang="zh-CN" sz="2800" baseline="-25000">
                <a:latin typeface="Times New Roman" panose="02020603050405020304" pitchFamily="18" charset="0"/>
                <a:ea typeface="隶书" panose="02010509060101010101" pitchFamily="49" charset="-122"/>
              </a:rPr>
              <a:t>+1</a:t>
            </a:r>
            <a:r>
              <a:rPr lang="en-US" altLang="zh-CN" sz="2800">
                <a:latin typeface="Times New Roman" panose="02020603050405020304" pitchFamily="18" charset="0"/>
                <a:ea typeface="隶书" panose="02010509060101010101" pitchFamily="49" charset="-122"/>
              </a:rPr>
              <a:t>, </a:t>
            </a:r>
            <a:r>
              <a:rPr lang="en-US" altLang="zh-CN" sz="2800" i="1">
                <a:latin typeface="Times New Roman" panose="02020603050405020304" pitchFamily="18" charset="0"/>
                <a:ea typeface="隶书" panose="02010509060101010101" pitchFamily="49" charset="-122"/>
              </a:rPr>
              <a:t>y</a:t>
            </a:r>
            <a:r>
              <a:rPr lang="en-US" altLang="zh-CN" sz="2800" i="1" baseline="-25000">
                <a:latin typeface="Times New Roman" panose="02020603050405020304" pitchFamily="18" charset="0"/>
                <a:ea typeface="隶书" panose="02010509060101010101" pitchFamily="49" charset="-122"/>
              </a:rPr>
              <a:t>j</a:t>
            </a:r>
            <a:r>
              <a:rPr lang="en-US" altLang="zh-CN" sz="2800" baseline="-25000">
                <a:latin typeface="Times New Roman" panose="02020603050405020304" pitchFamily="18" charset="0"/>
                <a:ea typeface="隶书" panose="02010509060101010101" pitchFamily="49" charset="-122"/>
              </a:rPr>
              <a:t>+1</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a:t>
            </a:r>
            <a:r>
              <a:rPr lang="en-US" altLang="zh-CN" sz="2800" baseline="-25000">
                <a:latin typeface="Times New Roman" panose="02020603050405020304" pitchFamily="18" charset="0"/>
                <a:ea typeface="隶书" panose="02010509060101010101" pitchFamily="49" charset="-122"/>
              </a:rPr>
              <a:t>3</a:t>
            </a:r>
            <a:r>
              <a:rPr lang="zh-CN" altLang="en-US"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 </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i="1" baseline="-25000">
                <a:latin typeface="Times New Roman" panose="02020603050405020304" pitchFamily="18" charset="0"/>
                <a:ea typeface="隶书" panose="02010509060101010101" pitchFamily="49" charset="-122"/>
              </a:rPr>
              <a:t>i</a:t>
            </a:r>
            <a:r>
              <a:rPr lang="en-US" altLang="zh-CN" sz="2800">
                <a:latin typeface="Times New Roman" panose="02020603050405020304" pitchFamily="18" charset="0"/>
                <a:ea typeface="隶书" panose="02010509060101010101" pitchFamily="49" charset="-122"/>
              </a:rPr>
              <a:t>, </a:t>
            </a:r>
            <a:r>
              <a:rPr lang="en-US" altLang="zh-CN" sz="2800" i="1">
                <a:latin typeface="Times New Roman" panose="02020603050405020304" pitchFamily="18" charset="0"/>
                <a:ea typeface="隶书" panose="02010509060101010101" pitchFamily="49" charset="-122"/>
              </a:rPr>
              <a:t>y</a:t>
            </a:r>
            <a:r>
              <a:rPr lang="en-US" altLang="zh-CN" sz="2800" i="1" baseline="-25000">
                <a:latin typeface="Times New Roman" panose="02020603050405020304" pitchFamily="18" charset="0"/>
                <a:ea typeface="隶书" panose="02010509060101010101" pitchFamily="49" charset="-122"/>
              </a:rPr>
              <a:t>j</a:t>
            </a:r>
            <a:r>
              <a:rPr lang="en-US" altLang="zh-CN" sz="2800" baseline="-25000">
                <a:latin typeface="Times New Roman" panose="02020603050405020304" pitchFamily="18" charset="0"/>
                <a:ea typeface="隶书" panose="02010509060101010101" pitchFamily="49" charset="-122"/>
              </a:rPr>
              <a:t>+1</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f</a:t>
            </a:r>
            <a:r>
              <a:rPr lang="en-US" altLang="zh-CN" sz="2800" baseline="-25000">
                <a:latin typeface="Times New Roman" panose="02020603050405020304" pitchFamily="18" charset="0"/>
                <a:ea typeface="隶书" panose="02010509060101010101" pitchFamily="49" charset="-122"/>
              </a:rPr>
              <a:t>4</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7802"/>
                                        </p:tgtEl>
                                        <p:attrNameLst>
                                          <p:attrName>style.visibility</p:attrName>
                                        </p:attrNameLst>
                                      </p:cBhvr>
                                      <p:to>
                                        <p:strVal val="visible"/>
                                      </p:to>
                                    </p:set>
                                    <p:animEffect transition="in" filter="dissolve">
                                      <p:cBhvr>
                                        <p:cTn id="11" dur="500"/>
                                        <p:tgtEl>
                                          <p:spTgt spid="117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8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0354" name="组合 100353"/>
          <p:cNvGrpSpPr/>
          <p:nvPr/>
        </p:nvGrpSpPr>
        <p:grpSpPr>
          <a:xfrm>
            <a:off x="381000" y="609600"/>
            <a:ext cx="8763000" cy="1371600"/>
            <a:chOff x="96" y="960"/>
            <a:chExt cx="5520" cy="864"/>
          </a:xfrm>
        </p:grpSpPr>
        <p:sp>
          <p:nvSpPr>
            <p:cNvPr id="39938" name="文本框 100354"/>
            <p:cNvSpPr txBox="1"/>
            <p:nvPr/>
          </p:nvSpPr>
          <p:spPr>
            <a:xfrm>
              <a:off x="96" y="960"/>
              <a:ext cx="4656" cy="327"/>
            </a:xfrm>
            <a:prstGeom prst="rect">
              <a:avLst/>
            </a:prstGeom>
            <a:noFill/>
            <a:ln w="9525">
              <a:noFill/>
            </a:ln>
          </p:spPr>
          <p:txBody>
            <a:bodyPr anchor="t">
              <a:spAutoFit/>
            </a:bodyPr>
            <a:p>
              <a:pPr>
                <a:spcBef>
                  <a:spcPct val="50000"/>
                </a:spcBef>
              </a:pPr>
              <a:r>
                <a:rPr lang="en-US" altLang="zh-CN" sz="2800" b="1" dirty="0">
                  <a:latin typeface="Times New Roman" panose="02020603050405020304" pitchFamily="18" charset="0"/>
                  <a:ea typeface="仿宋" panose="02010609060101010101" charset="-122"/>
                </a:rPr>
                <a:t> </a:t>
              </a:r>
              <a:r>
                <a:rPr lang="zh-CN" altLang="en-US" sz="2800" b="1" dirty="0">
                  <a:latin typeface="Times New Roman" panose="02020603050405020304" pitchFamily="18" charset="0"/>
                  <a:ea typeface="仿宋" panose="02010609060101010101" charset="-122"/>
                </a:rPr>
                <a:t>构造一个</a:t>
              </a:r>
              <a:r>
                <a:rPr lang="en-US" altLang="zh-CN" sz="2800" b="1" dirty="0">
                  <a:latin typeface="Times New Roman" panose="02020603050405020304" pitchFamily="18" charset="0"/>
                  <a:ea typeface="仿宋" panose="02010609060101010101" charset="-122"/>
                </a:rPr>
                <a:t>(</a:t>
              </a:r>
              <a:r>
                <a:rPr lang="zh-CN" altLang="en-US" sz="2800" b="1" dirty="0">
                  <a:latin typeface="Times New Roman" panose="02020603050405020304" pitchFamily="18" charset="0"/>
                  <a:ea typeface="仿宋" panose="02010609060101010101" charset="-122"/>
                </a:rPr>
                <a:t>相对简单的</a:t>
              </a:r>
              <a:r>
                <a:rPr lang="en-US" altLang="zh-CN" sz="2800" b="1" dirty="0">
                  <a:latin typeface="Times New Roman" panose="02020603050405020304" pitchFamily="18" charset="0"/>
                  <a:ea typeface="仿宋" panose="02010609060101010101" charset="-122"/>
                </a:rPr>
                <a:t>)</a:t>
              </a:r>
              <a:r>
                <a:rPr lang="zh-CN" altLang="en-US" sz="2800" b="1" dirty="0">
                  <a:latin typeface="Times New Roman" panose="02020603050405020304" pitchFamily="18" charset="0"/>
                  <a:ea typeface="仿宋" panose="02010609060101010101" charset="-122"/>
                </a:rPr>
                <a:t>函数</a:t>
              </a:r>
              <a:endParaRPr lang="zh-CN" altLang="en-US" sz="2400">
                <a:latin typeface="Times New Roman" panose="02020603050405020304" pitchFamily="18" charset="0"/>
                <a:ea typeface="隶书" panose="02010509060101010101" pitchFamily="49" charset="-122"/>
              </a:endParaRPr>
            </a:p>
          </p:txBody>
        </p:sp>
        <p:graphicFrame>
          <p:nvGraphicFramePr>
            <p:cNvPr id="39939" name="对象 100355"/>
            <p:cNvGraphicFramePr/>
            <p:nvPr/>
          </p:nvGraphicFramePr>
          <p:xfrm>
            <a:off x="2832" y="960"/>
            <a:ext cx="1012" cy="351"/>
          </p:xfrm>
          <a:graphic>
            <a:graphicData uri="http://schemas.openxmlformats.org/presentationml/2006/ole">
              <mc:AlternateContent xmlns:mc="http://schemas.openxmlformats.org/markup-compatibility/2006">
                <mc:Choice xmlns:v="urn:schemas-microsoft-com:vml" Requires="v">
                  <p:oleObj spid="_x0000_s3090" name="" r:id="rId1" imgW="621665" imgH="203200" progId="Equation.3">
                    <p:embed/>
                  </p:oleObj>
                </mc:Choice>
                <mc:Fallback>
                  <p:oleObj name="" r:id="rId1" imgW="621665" imgH="203200" progId="Equation.3">
                    <p:embed/>
                    <p:pic>
                      <p:nvPicPr>
                        <p:cNvPr id="0" name="图片 3089"/>
                        <p:cNvPicPr/>
                        <p:nvPr/>
                      </p:nvPicPr>
                      <p:blipFill>
                        <a:blip r:embed="rId2"/>
                        <a:stretch>
                          <a:fillRect/>
                        </a:stretch>
                      </p:blipFill>
                      <p:spPr>
                        <a:xfrm>
                          <a:off x="2832" y="960"/>
                          <a:ext cx="1012" cy="351"/>
                        </a:xfrm>
                        <a:prstGeom prst="rect">
                          <a:avLst/>
                        </a:prstGeom>
                        <a:noFill/>
                        <a:ln w="38100">
                          <a:noFill/>
                          <a:miter/>
                        </a:ln>
                      </p:spPr>
                    </p:pic>
                  </p:oleObj>
                </mc:Fallback>
              </mc:AlternateContent>
            </a:graphicData>
          </a:graphic>
        </p:graphicFrame>
        <p:sp>
          <p:nvSpPr>
            <p:cNvPr id="39940" name="文本框 100356"/>
            <p:cNvSpPr txBox="1"/>
            <p:nvPr/>
          </p:nvSpPr>
          <p:spPr>
            <a:xfrm>
              <a:off x="3792" y="960"/>
              <a:ext cx="1824"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仿宋" panose="02010609060101010101" charset="-122"/>
                </a:rPr>
                <a:t>通过全部节点</a:t>
              </a:r>
              <a:r>
                <a:rPr lang="en-US" altLang="zh-CN" sz="2800" b="1" dirty="0">
                  <a:latin typeface="Times New Roman" panose="02020603050405020304" pitchFamily="18" charset="0"/>
                  <a:ea typeface="仿宋" panose="02010609060101010101" charset="-122"/>
                </a:rPr>
                <a:t>, </a:t>
              </a:r>
              <a:r>
                <a:rPr lang="zh-CN" altLang="en-US" sz="2800" b="1" dirty="0">
                  <a:latin typeface="Times New Roman" panose="02020603050405020304" pitchFamily="18" charset="0"/>
                  <a:ea typeface="仿宋" panose="02010609060101010101" charset="-122"/>
                </a:rPr>
                <a:t>即</a:t>
              </a:r>
              <a:endParaRPr lang="zh-CN" altLang="en-US" sz="2400">
                <a:latin typeface="Times New Roman" panose="02020603050405020304" pitchFamily="18" charset="0"/>
                <a:ea typeface="隶书" panose="02010509060101010101" pitchFamily="49" charset="-122"/>
              </a:endParaRPr>
            </a:p>
          </p:txBody>
        </p:sp>
        <p:graphicFrame>
          <p:nvGraphicFramePr>
            <p:cNvPr id="39941" name="对象 100357"/>
            <p:cNvGraphicFramePr/>
            <p:nvPr/>
          </p:nvGraphicFramePr>
          <p:xfrm>
            <a:off x="960" y="1344"/>
            <a:ext cx="3840" cy="480"/>
          </p:xfrm>
          <a:graphic>
            <a:graphicData uri="http://schemas.openxmlformats.org/presentationml/2006/ole">
              <mc:AlternateContent xmlns:mc="http://schemas.openxmlformats.org/markup-compatibility/2006">
                <mc:Choice xmlns:v="urn:schemas-microsoft-com:vml" Requires="v">
                  <p:oleObj spid="_x0000_s3092" name="" r:id="rId3" imgW="1548765" imgH="241300" progId="Equation.3">
                    <p:embed/>
                  </p:oleObj>
                </mc:Choice>
                <mc:Fallback>
                  <p:oleObj name="" r:id="rId3" imgW="1548765" imgH="241300" progId="Equation.3">
                    <p:embed/>
                    <p:pic>
                      <p:nvPicPr>
                        <p:cNvPr id="0" name="图片 3091"/>
                        <p:cNvPicPr/>
                        <p:nvPr/>
                      </p:nvPicPr>
                      <p:blipFill>
                        <a:blip r:embed="rId4"/>
                        <a:stretch>
                          <a:fillRect/>
                        </a:stretch>
                      </p:blipFill>
                      <p:spPr>
                        <a:xfrm>
                          <a:off x="960" y="1344"/>
                          <a:ext cx="3840" cy="480"/>
                        </a:xfrm>
                        <a:prstGeom prst="rect">
                          <a:avLst/>
                        </a:prstGeom>
                        <a:noFill/>
                        <a:ln w="38100">
                          <a:noFill/>
                          <a:miter/>
                        </a:ln>
                      </p:spPr>
                    </p:pic>
                  </p:oleObj>
                </mc:Fallback>
              </mc:AlternateContent>
            </a:graphicData>
          </a:graphic>
        </p:graphicFrame>
      </p:grpSp>
      <p:grpSp>
        <p:nvGrpSpPr>
          <p:cNvPr id="100359" name="组合 100358"/>
          <p:cNvGrpSpPr/>
          <p:nvPr/>
        </p:nvGrpSpPr>
        <p:grpSpPr>
          <a:xfrm>
            <a:off x="381000" y="2057400"/>
            <a:ext cx="6134100" cy="787400"/>
            <a:chOff x="240" y="1776"/>
            <a:chExt cx="3864" cy="496"/>
          </a:xfrm>
        </p:grpSpPr>
        <p:sp>
          <p:nvSpPr>
            <p:cNvPr id="39943" name="文本框 100359"/>
            <p:cNvSpPr txBox="1"/>
            <p:nvPr/>
          </p:nvSpPr>
          <p:spPr>
            <a:xfrm>
              <a:off x="240" y="1872"/>
              <a:ext cx="624"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仿宋" panose="02010609060101010101" charset="-122"/>
                </a:rPr>
                <a:t>再用</a:t>
              </a:r>
              <a:endParaRPr lang="zh-CN" altLang="en-US" sz="2400">
                <a:latin typeface="Times New Roman" panose="02020603050405020304" pitchFamily="18" charset="0"/>
                <a:ea typeface="隶书" panose="02010509060101010101" pitchFamily="49" charset="-122"/>
              </a:endParaRPr>
            </a:p>
          </p:txBody>
        </p:sp>
        <p:graphicFrame>
          <p:nvGraphicFramePr>
            <p:cNvPr id="39944" name="对象 100360"/>
            <p:cNvGraphicFramePr/>
            <p:nvPr/>
          </p:nvGraphicFramePr>
          <p:xfrm>
            <a:off x="756" y="1872"/>
            <a:ext cx="540" cy="400"/>
          </p:xfrm>
          <a:graphic>
            <a:graphicData uri="http://schemas.openxmlformats.org/presentationml/2006/ole">
              <mc:AlternateContent xmlns:mc="http://schemas.openxmlformats.org/markup-compatibility/2006">
                <mc:Choice xmlns:v="urn:schemas-microsoft-com:vml" Requires="v">
                  <p:oleObj spid="_x0000_s3091" name="" r:id="rId5" imgW="342900" imgH="203200" progId="Equation.3">
                    <p:embed/>
                  </p:oleObj>
                </mc:Choice>
                <mc:Fallback>
                  <p:oleObj name="" r:id="rId5" imgW="342900" imgH="203200" progId="Equation.3">
                    <p:embed/>
                    <p:pic>
                      <p:nvPicPr>
                        <p:cNvPr id="0" name="图片 3090"/>
                        <p:cNvPicPr/>
                        <p:nvPr/>
                      </p:nvPicPr>
                      <p:blipFill>
                        <a:blip r:embed="rId6"/>
                        <a:stretch>
                          <a:fillRect/>
                        </a:stretch>
                      </p:blipFill>
                      <p:spPr>
                        <a:xfrm>
                          <a:off x="756" y="1872"/>
                          <a:ext cx="540" cy="400"/>
                        </a:xfrm>
                        <a:prstGeom prst="rect">
                          <a:avLst/>
                        </a:prstGeom>
                        <a:noFill/>
                        <a:ln w="38100">
                          <a:noFill/>
                          <a:miter/>
                        </a:ln>
                      </p:spPr>
                    </p:pic>
                  </p:oleObj>
                </mc:Fallback>
              </mc:AlternateContent>
            </a:graphicData>
          </a:graphic>
        </p:graphicFrame>
        <p:sp>
          <p:nvSpPr>
            <p:cNvPr id="39945" name="文本框 100361"/>
            <p:cNvSpPr txBox="1"/>
            <p:nvPr/>
          </p:nvSpPr>
          <p:spPr>
            <a:xfrm>
              <a:off x="1248" y="1872"/>
              <a:ext cx="1488" cy="327"/>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仿宋" panose="02010609060101010101" charset="-122"/>
                </a:rPr>
                <a:t>计算插值，即</a:t>
              </a:r>
              <a:endParaRPr lang="zh-CN" altLang="en-US" sz="2800" b="1">
                <a:latin typeface="Times New Roman" panose="02020603050405020304" pitchFamily="18" charset="0"/>
                <a:ea typeface="仿宋" panose="02010609060101010101" charset="-122"/>
              </a:endParaRPr>
            </a:p>
          </p:txBody>
        </p:sp>
        <p:graphicFrame>
          <p:nvGraphicFramePr>
            <p:cNvPr id="39946" name="对象 100362"/>
            <p:cNvGraphicFramePr/>
            <p:nvPr/>
          </p:nvGraphicFramePr>
          <p:xfrm>
            <a:off x="2685" y="1776"/>
            <a:ext cx="1419" cy="449"/>
          </p:xfrm>
          <a:graphic>
            <a:graphicData uri="http://schemas.openxmlformats.org/presentationml/2006/ole">
              <mc:AlternateContent xmlns:mc="http://schemas.openxmlformats.org/markup-compatibility/2006">
                <mc:Choice xmlns:v="urn:schemas-microsoft-com:vml" Requires="v">
                  <p:oleObj spid="_x0000_s3093" name="" r:id="rId7" imgW="723900" imgH="228600" progId="Equation.3">
                    <p:embed/>
                  </p:oleObj>
                </mc:Choice>
                <mc:Fallback>
                  <p:oleObj name="" r:id="rId7" imgW="723900" imgH="228600" progId="Equation.3">
                    <p:embed/>
                    <p:pic>
                      <p:nvPicPr>
                        <p:cNvPr id="0" name="图片 3092"/>
                        <p:cNvPicPr/>
                        <p:nvPr/>
                      </p:nvPicPr>
                      <p:blipFill>
                        <a:blip r:embed="rId8"/>
                        <a:stretch>
                          <a:fillRect/>
                        </a:stretch>
                      </p:blipFill>
                      <p:spPr>
                        <a:xfrm>
                          <a:off x="2685" y="1776"/>
                          <a:ext cx="1419" cy="449"/>
                        </a:xfrm>
                        <a:prstGeom prst="rect">
                          <a:avLst/>
                        </a:prstGeom>
                        <a:noFill/>
                        <a:ln w="38100">
                          <a:noFill/>
                          <a:miter/>
                        </a:ln>
                      </p:spPr>
                    </p:pic>
                  </p:oleObj>
                </mc:Fallback>
              </mc:AlternateContent>
            </a:graphicData>
          </a:graphic>
        </p:graphicFrame>
      </p:grpSp>
      <p:grpSp>
        <p:nvGrpSpPr>
          <p:cNvPr id="100364" name="组合 100363"/>
          <p:cNvGrpSpPr/>
          <p:nvPr/>
        </p:nvGrpSpPr>
        <p:grpSpPr>
          <a:xfrm>
            <a:off x="1828800" y="2971800"/>
            <a:ext cx="4419600" cy="2781300"/>
            <a:chOff x="1152" y="1872"/>
            <a:chExt cx="2784" cy="1752"/>
          </a:xfrm>
        </p:grpSpPr>
        <p:grpSp>
          <p:nvGrpSpPr>
            <p:cNvPr id="39948" name="组合 100364"/>
            <p:cNvGrpSpPr/>
            <p:nvPr/>
          </p:nvGrpSpPr>
          <p:grpSpPr>
            <a:xfrm>
              <a:off x="1152" y="1872"/>
              <a:ext cx="2784" cy="1752"/>
              <a:chOff x="624" y="2352"/>
              <a:chExt cx="2784" cy="1752"/>
            </a:xfrm>
          </p:grpSpPr>
          <p:sp>
            <p:nvSpPr>
              <p:cNvPr id="39949" name="直接连接符 100365"/>
              <p:cNvSpPr/>
              <p:nvPr/>
            </p:nvSpPr>
            <p:spPr>
              <a:xfrm flipV="1">
                <a:off x="960" y="2352"/>
                <a:ext cx="0" cy="1392"/>
              </a:xfrm>
              <a:prstGeom prst="line">
                <a:avLst/>
              </a:prstGeom>
              <a:ln w="9525" cap="flat" cmpd="sng">
                <a:solidFill>
                  <a:schemeClr val="tx1"/>
                </a:solidFill>
                <a:prstDash val="solid"/>
                <a:round/>
                <a:headEnd type="none" w="med" len="med"/>
                <a:tailEnd type="triangle" w="med" len="med"/>
              </a:ln>
            </p:spPr>
          </p:sp>
          <p:sp>
            <p:nvSpPr>
              <p:cNvPr id="39950" name="直接连接符 100366"/>
              <p:cNvSpPr/>
              <p:nvPr/>
            </p:nvSpPr>
            <p:spPr>
              <a:xfrm>
                <a:off x="960" y="3744"/>
                <a:ext cx="2448" cy="0"/>
              </a:xfrm>
              <a:prstGeom prst="line">
                <a:avLst/>
              </a:prstGeom>
              <a:ln w="9525" cap="flat" cmpd="sng">
                <a:solidFill>
                  <a:schemeClr val="tx1"/>
                </a:solidFill>
                <a:prstDash val="solid"/>
                <a:round/>
                <a:headEnd type="none" w="med" len="med"/>
                <a:tailEnd type="triangle" w="med" len="med"/>
              </a:ln>
            </p:spPr>
          </p:sp>
          <p:sp>
            <p:nvSpPr>
              <p:cNvPr id="39951" name="文本框 100367"/>
              <p:cNvSpPr txBox="1"/>
              <p:nvPr/>
            </p:nvSpPr>
            <p:spPr>
              <a:xfrm>
                <a:off x="1152" y="3216"/>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9952" name="文本框 100368"/>
              <p:cNvSpPr txBox="1"/>
              <p:nvPr/>
            </p:nvSpPr>
            <p:spPr>
              <a:xfrm>
                <a:off x="1488" y="2928"/>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9953" name="文本框 100369"/>
              <p:cNvSpPr txBox="1"/>
              <p:nvPr/>
            </p:nvSpPr>
            <p:spPr>
              <a:xfrm>
                <a:off x="1968" y="2784"/>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9954" name="文本框 100370"/>
              <p:cNvSpPr txBox="1"/>
              <p:nvPr/>
            </p:nvSpPr>
            <p:spPr>
              <a:xfrm>
                <a:off x="2880" y="2928"/>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9955" name="文本框 100371"/>
              <p:cNvSpPr txBox="1"/>
              <p:nvPr/>
            </p:nvSpPr>
            <p:spPr>
              <a:xfrm>
                <a:off x="2448" y="2784"/>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39956" name="直接连接符 100372"/>
              <p:cNvSpPr/>
              <p:nvPr/>
            </p:nvSpPr>
            <p:spPr>
              <a:xfrm>
                <a:off x="1248" y="3360"/>
                <a:ext cx="0" cy="384"/>
              </a:xfrm>
              <a:prstGeom prst="line">
                <a:avLst/>
              </a:prstGeom>
              <a:ln w="9525" cap="flat" cmpd="sng">
                <a:solidFill>
                  <a:schemeClr val="tx1"/>
                </a:solidFill>
                <a:prstDash val="dash"/>
                <a:round/>
                <a:headEnd type="none" w="med" len="med"/>
                <a:tailEnd type="none" w="med" len="med"/>
              </a:ln>
            </p:spPr>
          </p:sp>
          <p:sp>
            <p:nvSpPr>
              <p:cNvPr id="39957" name="直接连接符 100373"/>
              <p:cNvSpPr/>
              <p:nvPr/>
            </p:nvSpPr>
            <p:spPr>
              <a:xfrm>
                <a:off x="1584" y="3072"/>
                <a:ext cx="0" cy="672"/>
              </a:xfrm>
              <a:prstGeom prst="line">
                <a:avLst/>
              </a:prstGeom>
              <a:ln w="9525" cap="flat" cmpd="sng">
                <a:solidFill>
                  <a:schemeClr val="tx1"/>
                </a:solidFill>
                <a:prstDash val="dash"/>
                <a:round/>
                <a:headEnd type="none" w="med" len="med"/>
                <a:tailEnd type="none" w="med" len="med"/>
              </a:ln>
            </p:spPr>
          </p:sp>
          <p:sp>
            <p:nvSpPr>
              <p:cNvPr id="39958" name="直接连接符 100374"/>
              <p:cNvSpPr/>
              <p:nvPr/>
            </p:nvSpPr>
            <p:spPr>
              <a:xfrm>
                <a:off x="2976" y="3072"/>
                <a:ext cx="0" cy="672"/>
              </a:xfrm>
              <a:prstGeom prst="line">
                <a:avLst/>
              </a:prstGeom>
              <a:ln w="9525" cap="flat" cmpd="sng">
                <a:solidFill>
                  <a:schemeClr val="tx1"/>
                </a:solidFill>
                <a:prstDash val="dash"/>
                <a:round/>
                <a:headEnd type="none" w="med" len="med"/>
                <a:tailEnd type="none" w="med" len="med"/>
              </a:ln>
            </p:spPr>
          </p:sp>
          <p:sp>
            <p:nvSpPr>
              <p:cNvPr id="39959" name="直接连接符 100375"/>
              <p:cNvSpPr/>
              <p:nvPr/>
            </p:nvSpPr>
            <p:spPr>
              <a:xfrm flipH="1">
                <a:off x="960" y="3360"/>
                <a:ext cx="288" cy="0"/>
              </a:xfrm>
              <a:prstGeom prst="line">
                <a:avLst/>
              </a:prstGeom>
              <a:ln w="9525" cap="flat" cmpd="sng">
                <a:solidFill>
                  <a:schemeClr val="tx1"/>
                </a:solidFill>
                <a:prstDash val="dash"/>
                <a:round/>
                <a:headEnd type="none" w="med" len="med"/>
                <a:tailEnd type="none" w="med" len="med"/>
              </a:ln>
            </p:spPr>
          </p:sp>
          <p:sp>
            <p:nvSpPr>
              <p:cNvPr id="39960" name="直接连接符 100376"/>
              <p:cNvSpPr/>
              <p:nvPr/>
            </p:nvSpPr>
            <p:spPr>
              <a:xfrm flipH="1">
                <a:off x="960" y="3072"/>
                <a:ext cx="624" cy="0"/>
              </a:xfrm>
              <a:prstGeom prst="line">
                <a:avLst/>
              </a:prstGeom>
              <a:ln w="9525" cap="flat" cmpd="sng">
                <a:solidFill>
                  <a:schemeClr val="tx1"/>
                </a:solidFill>
                <a:prstDash val="dash"/>
                <a:round/>
                <a:headEnd type="none" w="med" len="med"/>
                <a:tailEnd type="none" w="med" len="med"/>
              </a:ln>
            </p:spPr>
          </p:sp>
          <p:sp>
            <p:nvSpPr>
              <p:cNvPr id="39961" name="文本框 100377"/>
              <p:cNvSpPr txBox="1"/>
              <p:nvPr/>
            </p:nvSpPr>
            <p:spPr>
              <a:xfrm>
                <a:off x="1152" y="3744"/>
                <a:ext cx="192" cy="288"/>
              </a:xfrm>
              <a:prstGeom prst="rect">
                <a:avLst/>
              </a:prstGeom>
              <a:noFill/>
              <a:ln w="9525">
                <a:noFill/>
              </a:ln>
            </p:spPr>
            <p:txBody>
              <a:bodyPr anchor="t">
                <a:spAutoFit/>
              </a:bodyPr>
              <a:p>
                <a:pPr>
                  <a:spcBef>
                    <a:spcPct val="50000"/>
                  </a:spcBef>
                </a:pPr>
                <a:endParaRPr lang="zh-CN" altLang="zh-CN" sz="2400" dirty="0">
                  <a:latin typeface="Times New Roman" panose="02020603050405020304" pitchFamily="18" charset="0"/>
                  <a:ea typeface="隶书" panose="02010509060101010101" pitchFamily="49" charset="-122"/>
                </a:endParaRPr>
              </a:p>
            </p:txBody>
          </p:sp>
          <p:graphicFrame>
            <p:nvGraphicFramePr>
              <p:cNvPr id="39962" name="对象 100378"/>
              <p:cNvGraphicFramePr/>
              <p:nvPr/>
            </p:nvGraphicFramePr>
            <p:xfrm>
              <a:off x="1065" y="3648"/>
              <a:ext cx="327" cy="456"/>
            </p:xfrm>
            <a:graphic>
              <a:graphicData uri="http://schemas.openxmlformats.org/presentationml/2006/ole">
                <mc:AlternateContent xmlns:mc="http://schemas.openxmlformats.org/markup-compatibility/2006">
                  <mc:Choice xmlns:v="urn:schemas-microsoft-com:vml" Requires="v">
                    <p:oleObj spid="_x0000_s3094" name="" r:id="rId9" imgW="165100" imgH="228600" progId="Equation.3">
                      <p:embed/>
                    </p:oleObj>
                  </mc:Choice>
                  <mc:Fallback>
                    <p:oleObj name="" r:id="rId9" imgW="165100" imgH="228600" progId="Equation.3">
                      <p:embed/>
                      <p:pic>
                        <p:nvPicPr>
                          <p:cNvPr id="0" name="图片 3093"/>
                          <p:cNvPicPr/>
                          <p:nvPr/>
                        </p:nvPicPr>
                        <p:blipFill>
                          <a:blip r:embed="rId10"/>
                          <a:stretch>
                            <a:fillRect/>
                          </a:stretch>
                        </p:blipFill>
                        <p:spPr>
                          <a:xfrm>
                            <a:off x="1065" y="3648"/>
                            <a:ext cx="327" cy="456"/>
                          </a:xfrm>
                          <a:prstGeom prst="rect">
                            <a:avLst/>
                          </a:prstGeom>
                          <a:noFill/>
                          <a:ln w="38100">
                            <a:noFill/>
                            <a:miter/>
                          </a:ln>
                        </p:spPr>
                      </p:pic>
                    </p:oleObj>
                  </mc:Fallback>
                </mc:AlternateContent>
              </a:graphicData>
            </a:graphic>
          </p:graphicFrame>
          <p:graphicFrame>
            <p:nvGraphicFramePr>
              <p:cNvPr id="39963" name="对象 100379"/>
              <p:cNvGraphicFramePr/>
              <p:nvPr/>
            </p:nvGraphicFramePr>
            <p:xfrm>
              <a:off x="1461" y="3662"/>
              <a:ext cx="302" cy="428"/>
            </p:xfrm>
            <a:graphic>
              <a:graphicData uri="http://schemas.openxmlformats.org/presentationml/2006/ole">
                <mc:AlternateContent xmlns:mc="http://schemas.openxmlformats.org/markup-compatibility/2006">
                  <mc:Choice xmlns:v="urn:schemas-microsoft-com:vml" Requires="v">
                    <p:oleObj spid="_x0000_s3095" name="" r:id="rId11" imgW="152400" imgH="215900" progId="Equation.3">
                      <p:embed/>
                    </p:oleObj>
                  </mc:Choice>
                  <mc:Fallback>
                    <p:oleObj name="" r:id="rId11" imgW="152400" imgH="215900" progId="Equation.3">
                      <p:embed/>
                      <p:pic>
                        <p:nvPicPr>
                          <p:cNvPr id="0" name="图片 3094"/>
                          <p:cNvPicPr/>
                          <p:nvPr/>
                        </p:nvPicPr>
                        <p:blipFill>
                          <a:blip r:embed="rId12"/>
                          <a:stretch>
                            <a:fillRect/>
                          </a:stretch>
                        </p:blipFill>
                        <p:spPr>
                          <a:xfrm>
                            <a:off x="1461" y="3662"/>
                            <a:ext cx="302" cy="428"/>
                          </a:xfrm>
                          <a:prstGeom prst="rect">
                            <a:avLst/>
                          </a:prstGeom>
                          <a:noFill/>
                          <a:ln w="38100">
                            <a:noFill/>
                            <a:miter/>
                          </a:ln>
                        </p:spPr>
                      </p:pic>
                    </p:oleObj>
                  </mc:Fallback>
                </mc:AlternateContent>
              </a:graphicData>
            </a:graphic>
          </p:graphicFrame>
          <p:graphicFrame>
            <p:nvGraphicFramePr>
              <p:cNvPr id="39964" name="对象 100380"/>
              <p:cNvGraphicFramePr/>
              <p:nvPr/>
            </p:nvGraphicFramePr>
            <p:xfrm>
              <a:off x="2820" y="3648"/>
              <a:ext cx="352" cy="456"/>
            </p:xfrm>
            <a:graphic>
              <a:graphicData uri="http://schemas.openxmlformats.org/presentationml/2006/ole">
                <mc:AlternateContent xmlns:mc="http://schemas.openxmlformats.org/markup-compatibility/2006">
                  <mc:Choice xmlns:v="urn:schemas-microsoft-com:vml" Requires="v">
                    <p:oleObj spid="_x0000_s3096" name="" r:id="rId13" imgW="177800" imgH="227965" progId="Equation.3">
                      <p:embed/>
                    </p:oleObj>
                  </mc:Choice>
                  <mc:Fallback>
                    <p:oleObj name="" r:id="rId13" imgW="177800" imgH="227965" progId="Equation.3">
                      <p:embed/>
                      <p:pic>
                        <p:nvPicPr>
                          <p:cNvPr id="0" name="图片 3095"/>
                          <p:cNvPicPr/>
                          <p:nvPr/>
                        </p:nvPicPr>
                        <p:blipFill>
                          <a:blip r:embed="rId14"/>
                          <a:stretch>
                            <a:fillRect/>
                          </a:stretch>
                        </p:blipFill>
                        <p:spPr>
                          <a:xfrm>
                            <a:off x="2820" y="3648"/>
                            <a:ext cx="352" cy="456"/>
                          </a:xfrm>
                          <a:prstGeom prst="rect">
                            <a:avLst/>
                          </a:prstGeom>
                          <a:noFill/>
                          <a:ln w="38100">
                            <a:noFill/>
                            <a:miter/>
                          </a:ln>
                        </p:spPr>
                      </p:pic>
                    </p:oleObj>
                  </mc:Fallback>
                </mc:AlternateContent>
              </a:graphicData>
            </a:graphic>
          </p:graphicFrame>
          <p:graphicFrame>
            <p:nvGraphicFramePr>
              <p:cNvPr id="39965" name="对象 100381"/>
              <p:cNvGraphicFramePr/>
              <p:nvPr/>
            </p:nvGraphicFramePr>
            <p:xfrm>
              <a:off x="624" y="3168"/>
              <a:ext cx="336" cy="432"/>
            </p:xfrm>
            <a:graphic>
              <a:graphicData uri="http://schemas.openxmlformats.org/presentationml/2006/ole">
                <mc:AlternateContent xmlns:mc="http://schemas.openxmlformats.org/markup-compatibility/2006">
                  <mc:Choice xmlns:v="urn:schemas-microsoft-com:vml" Requires="v">
                    <p:oleObj spid="_x0000_s3097" name="" r:id="rId15" imgW="177800" imgH="227965" progId="Equation.3">
                      <p:embed/>
                    </p:oleObj>
                  </mc:Choice>
                  <mc:Fallback>
                    <p:oleObj name="" r:id="rId15" imgW="177800" imgH="227965" progId="Equation.3">
                      <p:embed/>
                      <p:pic>
                        <p:nvPicPr>
                          <p:cNvPr id="0" name="图片 3096"/>
                          <p:cNvPicPr/>
                          <p:nvPr/>
                        </p:nvPicPr>
                        <p:blipFill>
                          <a:blip r:embed="rId16"/>
                          <a:stretch>
                            <a:fillRect/>
                          </a:stretch>
                        </p:blipFill>
                        <p:spPr>
                          <a:xfrm>
                            <a:off x="624" y="3168"/>
                            <a:ext cx="336" cy="432"/>
                          </a:xfrm>
                          <a:prstGeom prst="rect">
                            <a:avLst/>
                          </a:prstGeom>
                          <a:noFill/>
                          <a:ln w="38100">
                            <a:noFill/>
                            <a:miter/>
                          </a:ln>
                        </p:spPr>
                      </p:pic>
                    </p:oleObj>
                  </mc:Fallback>
                </mc:AlternateContent>
              </a:graphicData>
            </a:graphic>
          </p:graphicFrame>
          <p:graphicFrame>
            <p:nvGraphicFramePr>
              <p:cNvPr id="39966" name="对象 100382"/>
              <p:cNvGraphicFramePr/>
              <p:nvPr/>
            </p:nvGraphicFramePr>
            <p:xfrm>
              <a:off x="636" y="2846"/>
              <a:ext cx="328" cy="428"/>
            </p:xfrm>
            <a:graphic>
              <a:graphicData uri="http://schemas.openxmlformats.org/presentationml/2006/ole">
                <mc:AlternateContent xmlns:mc="http://schemas.openxmlformats.org/markup-compatibility/2006">
                  <mc:Choice xmlns:v="urn:schemas-microsoft-com:vml" Requires="v">
                    <p:oleObj spid="_x0000_s3098" name="" r:id="rId17" imgW="165100" imgH="215900" progId="Equation.3">
                      <p:embed/>
                    </p:oleObj>
                  </mc:Choice>
                  <mc:Fallback>
                    <p:oleObj name="" r:id="rId17" imgW="165100" imgH="215900" progId="Equation.3">
                      <p:embed/>
                      <p:pic>
                        <p:nvPicPr>
                          <p:cNvPr id="0" name="图片 3097"/>
                          <p:cNvPicPr/>
                          <p:nvPr/>
                        </p:nvPicPr>
                        <p:blipFill>
                          <a:blip r:embed="rId18"/>
                          <a:stretch>
                            <a:fillRect/>
                          </a:stretch>
                        </p:blipFill>
                        <p:spPr>
                          <a:xfrm>
                            <a:off x="636" y="2846"/>
                            <a:ext cx="328" cy="428"/>
                          </a:xfrm>
                          <a:prstGeom prst="rect">
                            <a:avLst/>
                          </a:prstGeom>
                          <a:noFill/>
                          <a:ln w="38100">
                            <a:noFill/>
                            <a:miter/>
                          </a:ln>
                        </p:spPr>
                      </p:pic>
                    </p:oleObj>
                  </mc:Fallback>
                </mc:AlternateContent>
              </a:graphicData>
            </a:graphic>
          </p:graphicFrame>
        </p:grpSp>
        <p:sp>
          <p:nvSpPr>
            <p:cNvPr id="39967" name="任意多边形 100383"/>
            <p:cNvSpPr/>
            <p:nvPr/>
          </p:nvSpPr>
          <p:spPr>
            <a:xfrm>
              <a:off x="1776" y="2424"/>
              <a:ext cx="1728" cy="456"/>
            </a:xfrm>
            <a:custGeom>
              <a:avLst/>
              <a:gdLst/>
              <a:ahLst/>
              <a:cxnLst/>
              <a:pathLst>
                <a:path w="1728" h="456">
                  <a:moveTo>
                    <a:pt x="0" y="456"/>
                  </a:moveTo>
                  <a:cubicBezTo>
                    <a:pt x="100" y="348"/>
                    <a:pt x="200" y="240"/>
                    <a:pt x="336" y="168"/>
                  </a:cubicBezTo>
                  <a:cubicBezTo>
                    <a:pt x="472" y="96"/>
                    <a:pt x="656" y="48"/>
                    <a:pt x="816" y="24"/>
                  </a:cubicBezTo>
                  <a:cubicBezTo>
                    <a:pt x="976" y="0"/>
                    <a:pt x="1144" y="0"/>
                    <a:pt x="1296" y="24"/>
                  </a:cubicBezTo>
                  <a:cubicBezTo>
                    <a:pt x="1448" y="48"/>
                    <a:pt x="1656" y="144"/>
                    <a:pt x="1728" y="168"/>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grpSp>
        <p:nvGrpSpPr>
          <p:cNvPr id="100385" name="组合 100384"/>
          <p:cNvGrpSpPr/>
          <p:nvPr/>
        </p:nvGrpSpPr>
        <p:grpSpPr>
          <a:xfrm>
            <a:off x="2286000" y="3276600"/>
            <a:ext cx="1981200" cy="2401888"/>
            <a:chOff x="912" y="2567"/>
            <a:chExt cx="1248" cy="1513"/>
          </a:xfrm>
        </p:grpSpPr>
        <p:sp>
          <p:nvSpPr>
            <p:cNvPr id="39969" name="直接连接符 100385"/>
            <p:cNvSpPr/>
            <p:nvPr/>
          </p:nvSpPr>
          <p:spPr>
            <a:xfrm flipV="1">
              <a:off x="1872" y="2976"/>
              <a:ext cx="0" cy="768"/>
            </a:xfrm>
            <a:prstGeom prst="line">
              <a:avLst/>
            </a:prstGeom>
            <a:ln w="9525" cap="flat" cmpd="sng">
              <a:solidFill>
                <a:schemeClr val="tx1"/>
              </a:solidFill>
              <a:prstDash val="dash"/>
              <a:round/>
              <a:headEnd type="none" w="med" len="med"/>
              <a:tailEnd type="none" w="med" len="med"/>
            </a:ln>
          </p:spPr>
        </p:sp>
        <p:sp>
          <p:nvSpPr>
            <p:cNvPr id="39970" name="文本框 100386"/>
            <p:cNvSpPr txBox="1"/>
            <p:nvPr/>
          </p:nvSpPr>
          <p:spPr>
            <a:xfrm>
              <a:off x="1728" y="2880"/>
              <a:ext cx="288" cy="231"/>
            </a:xfrm>
            <a:prstGeom prst="rect">
              <a:avLst/>
            </a:prstGeom>
            <a:noFill/>
            <a:ln w="9525">
              <a:noFill/>
            </a:ln>
          </p:spPr>
          <p:txBody>
            <a:bodyPr anchor="t">
              <a:spAutoFit/>
            </a:bodyPr>
            <a:p>
              <a:pPr>
                <a:spcBef>
                  <a:spcPct val="50000"/>
                </a:spcBef>
              </a:pPr>
              <a:r>
                <a:rPr lang="en-US" altLang="zh-CN">
                  <a:latin typeface="Times New Roman" panose="02020603050405020304" pitchFamily="18" charset="0"/>
                  <a:ea typeface="隶书" panose="02010509060101010101" pitchFamily="49" charset="-122"/>
                  <a:sym typeface="Wingdings" panose="05000000000000000000" pitchFamily="2" charset="2"/>
                </a:rPr>
                <a:t></a:t>
              </a:r>
              <a:endParaRPr lang="en-US" altLang="zh-CN" sz="2400">
                <a:latin typeface="Times New Roman" panose="02020603050405020304" pitchFamily="18" charset="0"/>
                <a:ea typeface="隶书" panose="02010509060101010101" pitchFamily="49" charset="-122"/>
              </a:endParaRPr>
            </a:p>
          </p:txBody>
        </p:sp>
        <p:sp>
          <p:nvSpPr>
            <p:cNvPr id="39971" name="直接连接符 100387"/>
            <p:cNvSpPr/>
            <p:nvPr/>
          </p:nvSpPr>
          <p:spPr>
            <a:xfrm flipH="1">
              <a:off x="960" y="2976"/>
              <a:ext cx="912" cy="0"/>
            </a:xfrm>
            <a:prstGeom prst="line">
              <a:avLst/>
            </a:prstGeom>
            <a:ln w="9525" cap="flat" cmpd="sng">
              <a:solidFill>
                <a:schemeClr val="tx1"/>
              </a:solidFill>
              <a:prstDash val="dash"/>
              <a:round/>
              <a:headEnd type="none" w="med" len="med"/>
              <a:tailEnd type="none" w="med" len="med"/>
            </a:ln>
          </p:spPr>
        </p:sp>
        <p:sp>
          <p:nvSpPr>
            <p:cNvPr id="39972" name="文本框 100388"/>
            <p:cNvSpPr txBox="1"/>
            <p:nvPr/>
          </p:nvSpPr>
          <p:spPr>
            <a:xfrm>
              <a:off x="1776" y="3744"/>
              <a:ext cx="384" cy="288"/>
            </a:xfrm>
            <a:prstGeom prst="rect">
              <a:avLst/>
            </a:prstGeom>
            <a:noFill/>
            <a:ln w="9525">
              <a:noFill/>
            </a:ln>
          </p:spPr>
          <p:txBody>
            <a:bodyPr anchor="t">
              <a:spAutoFit/>
            </a:bodyPr>
            <a:p>
              <a:pPr>
                <a:spcBef>
                  <a:spcPct val="50000"/>
                </a:spcBef>
              </a:pPr>
              <a:endParaRPr lang="zh-CN" altLang="zh-CN" sz="2400" dirty="0">
                <a:latin typeface="Times New Roman" panose="02020603050405020304" pitchFamily="18" charset="0"/>
                <a:ea typeface="隶书" panose="02010509060101010101" pitchFamily="49" charset="-122"/>
              </a:endParaRPr>
            </a:p>
          </p:txBody>
        </p:sp>
        <p:graphicFrame>
          <p:nvGraphicFramePr>
            <p:cNvPr id="39973" name="对象 100389"/>
            <p:cNvGraphicFramePr/>
            <p:nvPr/>
          </p:nvGraphicFramePr>
          <p:xfrm>
            <a:off x="1776" y="3696"/>
            <a:ext cx="384" cy="384"/>
          </p:xfrm>
          <a:graphic>
            <a:graphicData uri="http://schemas.openxmlformats.org/presentationml/2006/ole">
              <mc:AlternateContent xmlns:mc="http://schemas.openxmlformats.org/markup-compatibility/2006">
                <mc:Choice xmlns:v="urn:schemas-microsoft-com:vml" Requires="v">
                  <p:oleObj spid="_x0000_s3099" name="" r:id="rId19" imgW="165100" imgH="203200" progId="Equation.3">
                    <p:embed/>
                  </p:oleObj>
                </mc:Choice>
                <mc:Fallback>
                  <p:oleObj name="" r:id="rId19" imgW="165100" imgH="203200" progId="Equation.3">
                    <p:embed/>
                    <p:pic>
                      <p:nvPicPr>
                        <p:cNvPr id="0" name="图片 3098"/>
                        <p:cNvPicPr/>
                        <p:nvPr/>
                      </p:nvPicPr>
                      <p:blipFill>
                        <a:blip r:embed="rId20"/>
                        <a:stretch>
                          <a:fillRect/>
                        </a:stretch>
                      </p:blipFill>
                      <p:spPr>
                        <a:xfrm>
                          <a:off x="1776" y="3696"/>
                          <a:ext cx="384" cy="384"/>
                        </a:xfrm>
                        <a:prstGeom prst="rect">
                          <a:avLst/>
                        </a:prstGeom>
                        <a:noFill/>
                        <a:ln w="38100">
                          <a:noFill/>
                          <a:miter/>
                        </a:ln>
                      </p:spPr>
                    </p:pic>
                  </p:oleObj>
                </mc:Fallback>
              </mc:AlternateContent>
            </a:graphicData>
          </a:graphic>
        </p:graphicFrame>
        <p:graphicFrame>
          <p:nvGraphicFramePr>
            <p:cNvPr id="39974" name="对象 100390"/>
            <p:cNvGraphicFramePr/>
            <p:nvPr/>
          </p:nvGraphicFramePr>
          <p:xfrm>
            <a:off x="912" y="2567"/>
            <a:ext cx="414" cy="435"/>
          </p:xfrm>
          <a:graphic>
            <a:graphicData uri="http://schemas.openxmlformats.org/presentationml/2006/ole">
              <mc:AlternateContent xmlns:mc="http://schemas.openxmlformats.org/markup-compatibility/2006">
                <mc:Choice xmlns:v="urn:schemas-microsoft-com:vml" Requires="v">
                  <p:oleObj spid="_x0000_s3100" name="" r:id="rId21" imgW="177800" imgH="227965" progId="Equation.3">
                    <p:embed/>
                  </p:oleObj>
                </mc:Choice>
                <mc:Fallback>
                  <p:oleObj name="" r:id="rId21" imgW="177800" imgH="227965" progId="Equation.3">
                    <p:embed/>
                    <p:pic>
                      <p:nvPicPr>
                        <p:cNvPr id="0" name="图片 3099"/>
                        <p:cNvPicPr/>
                        <p:nvPr/>
                      </p:nvPicPr>
                      <p:blipFill>
                        <a:blip r:embed="rId22"/>
                        <a:stretch>
                          <a:fillRect/>
                        </a:stretch>
                      </p:blipFill>
                      <p:spPr>
                        <a:xfrm>
                          <a:off x="912" y="2567"/>
                          <a:ext cx="414" cy="435"/>
                        </a:xfrm>
                        <a:prstGeom prst="rect">
                          <a:avLst/>
                        </a:prstGeom>
                        <a:noFill/>
                        <a:ln w="38100">
                          <a:noFill/>
                          <a:miter/>
                        </a:ln>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lide(fromLeft)">
                                      <p:cBhvr>
                                        <p:cTn id="7" dur="500"/>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100359"/>
                                        </p:tgtEl>
                                        <p:attrNameLst>
                                          <p:attrName>style.visibility</p:attrName>
                                        </p:attrNameLst>
                                      </p:cBhvr>
                                      <p:to>
                                        <p:strVal val="visible"/>
                                      </p:to>
                                    </p:set>
                                    <p:anim calcmode="lin" valueType="num">
                                      <p:cBhvr>
                                        <p:cTn id="12" dur="500" fill="hold"/>
                                        <p:tgtEl>
                                          <p:spTgt spid="100359"/>
                                        </p:tgtEl>
                                        <p:attrNameLst>
                                          <p:attrName>ppt_x</p:attrName>
                                        </p:attrNameLst>
                                      </p:cBhvr>
                                      <p:tavLst>
                                        <p:tav tm="0">
                                          <p:val>
                                            <p:strVal val="0-#ppt_w/2"/>
                                          </p:val>
                                        </p:tav>
                                        <p:tav tm="100000">
                                          <p:val>
                                            <p:strVal val="#ppt_x"/>
                                          </p:val>
                                        </p:tav>
                                      </p:tavLst>
                                    </p:anim>
                                    <p:anim calcmode="lin" valueType="num">
                                      <p:cBhvr>
                                        <p:cTn id="13" dur="500" fill="hold"/>
                                        <p:tgtEl>
                                          <p:spTgt spid="10035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003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0385"/>
                                        </p:tgtEl>
                                        <p:attrNameLst>
                                          <p:attrName>style.visibility</p:attrName>
                                        </p:attrNameLst>
                                      </p:cBhvr>
                                      <p:to>
                                        <p:strVal val="visible"/>
                                      </p:to>
                                    </p:set>
                                    <p:anim calcmode="lin" valueType="num">
                                      <p:cBhvr>
                                        <p:cTn id="22" dur="500" fill="hold"/>
                                        <p:tgtEl>
                                          <p:spTgt spid="100385"/>
                                        </p:tgtEl>
                                        <p:attrNameLst>
                                          <p:attrName>ppt_x</p:attrName>
                                        </p:attrNameLst>
                                      </p:cBhvr>
                                      <p:tavLst>
                                        <p:tav tm="0">
                                          <p:val>
                                            <p:strVal val="#ppt_x"/>
                                          </p:val>
                                        </p:tav>
                                        <p:tav tm="100000">
                                          <p:val>
                                            <p:strVal val="#ppt_x"/>
                                          </p:val>
                                        </p:tav>
                                      </p:tavLst>
                                    </p:anim>
                                    <p:anim calcmode="lin" valueType="num">
                                      <p:cBhvr>
                                        <p:cTn id="23" dur="500" fill="hold"/>
                                        <p:tgtEl>
                                          <p:spTgt spid="100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框 118785"/>
          <p:cNvSpPr txBox="1"/>
          <p:nvPr/>
        </p:nvSpPr>
        <p:spPr>
          <a:xfrm>
            <a:off x="838200" y="2057400"/>
            <a:ext cx="2819400" cy="519113"/>
          </a:xfrm>
          <a:prstGeom prst="rect">
            <a:avLst/>
          </a:prstGeom>
          <a:noFill/>
          <a:ln w="9525">
            <a:noFill/>
          </a:ln>
        </p:spPr>
        <p:txBody>
          <a:bodyPr anchor="t">
            <a:spAutoFit/>
          </a:bodyPr>
          <a:p>
            <a:r>
              <a:rPr lang="zh-CN" altLang="en-US" sz="2800" dirty="0">
                <a:latin typeface="Times New Roman" panose="02020603050405020304" pitchFamily="18" charset="0"/>
                <a:ea typeface="隶书" panose="02010509060101010101" pitchFamily="49" charset="-122"/>
              </a:rPr>
              <a:t>插值函数为：</a:t>
            </a:r>
            <a:endParaRPr lang="zh-CN" altLang="en-US" sz="2800">
              <a:latin typeface="Times New Roman" panose="02020603050405020304" pitchFamily="18" charset="0"/>
              <a:ea typeface="隶书" panose="02010509060101010101" pitchFamily="49" charset="-122"/>
            </a:endParaRPr>
          </a:p>
        </p:txBody>
      </p:sp>
      <p:graphicFrame>
        <p:nvGraphicFramePr>
          <p:cNvPr id="118787" name="对象 118786"/>
          <p:cNvGraphicFramePr/>
          <p:nvPr/>
        </p:nvGraphicFramePr>
        <p:xfrm>
          <a:off x="2438400" y="1143000"/>
          <a:ext cx="3508375" cy="1001713"/>
        </p:xfrm>
        <a:graphic>
          <a:graphicData uri="http://schemas.openxmlformats.org/presentationml/2006/ole">
            <mc:AlternateContent xmlns:mc="http://schemas.openxmlformats.org/markup-compatibility/2006">
              <mc:Choice xmlns:v="urn:schemas-microsoft-com:vml" Requires="v">
                <p:oleObj spid="_x0000_s3104" name="" r:id="rId1" imgW="1600200" imgH="457200" progId="Equation.3">
                  <p:embed/>
                </p:oleObj>
              </mc:Choice>
              <mc:Fallback>
                <p:oleObj name="" r:id="rId1" imgW="1600200" imgH="457200" progId="Equation.3">
                  <p:embed/>
                  <p:pic>
                    <p:nvPicPr>
                      <p:cNvPr id="0" name="图片 3103"/>
                      <p:cNvPicPr/>
                      <p:nvPr/>
                    </p:nvPicPr>
                    <p:blipFill>
                      <a:blip r:embed="rId2">
                        <a:clrChange>
                          <a:clrFrom>
                            <a:srgbClr val="000000"/>
                          </a:clrFrom>
                          <a:clrTo>
                            <a:srgbClr val="000000"/>
                          </a:clrTo>
                        </a:clrChange>
                        <a:grayscl/>
                      </a:blip>
                      <a:stretch>
                        <a:fillRect/>
                      </a:stretch>
                    </p:blipFill>
                    <p:spPr>
                      <a:xfrm>
                        <a:off x="2438400" y="1143000"/>
                        <a:ext cx="3508375" cy="1001713"/>
                      </a:xfrm>
                      <a:prstGeom prst="rect">
                        <a:avLst/>
                      </a:prstGeom>
                      <a:noFill/>
                      <a:ln w="38100">
                        <a:noFill/>
                        <a:miter/>
                      </a:ln>
                    </p:spPr>
                  </p:pic>
                </p:oleObj>
              </mc:Fallback>
            </mc:AlternateContent>
          </a:graphicData>
        </a:graphic>
      </p:graphicFrame>
      <p:graphicFrame>
        <p:nvGraphicFramePr>
          <p:cNvPr id="118788" name="对象 118787"/>
          <p:cNvGraphicFramePr/>
          <p:nvPr/>
        </p:nvGraphicFramePr>
        <p:xfrm>
          <a:off x="1828800" y="2590800"/>
          <a:ext cx="6546850" cy="530225"/>
        </p:xfrm>
        <a:graphic>
          <a:graphicData uri="http://schemas.openxmlformats.org/presentationml/2006/ole">
            <mc:AlternateContent xmlns:mc="http://schemas.openxmlformats.org/markup-compatibility/2006">
              <mc:Choice xmlns:v="urn:schemas-microsoft-com:vml" Requires="v">
                <p:oleObj spid="_x0000_s3106" name="" r:id="rId3" imgW="2957830" imgH="241300" progId="Equation.3">
                  <p:embed/>
                </p:oleObj>
              </mc:Choice>
              <mc:Fallback>
                <p:oleObj name="" r:id="rId3" imgW="2957830" imgH="241300" progId="Equation.3">
                  <p:embed/>
                  <p:pic>
                    <p:nvPicPr>
                      <p:cNvPr id="0" name="图片 3105"/>
                      <p:cNvPicPr/>
                      <p:nvPr/>
                    </p:nvPicPr>
                    <p:blipFill>
                      <a:blip r:embed="rId4">
                        <a:clrChange>
                          <a:clrFrom>
                            <a:srgbClr val="000000"/>
                          </a:clrFrom>
                          <a:clrTo>
                            <a:srgbClr val="000000"/>
                          </a:clrTo>
                        </a:clrChange>
                      </a:blip>
                      <a:stretch>
                        <a:fillRect/>
                      </a:stretch>
                    </p:blipFill>
                    <p:spPr>
                      <a:xfrm>
                        <a:off x="1828800" y="2590800"/>
                        <a:ext cx="6546850" cy="530225"/>
                      </a:xfrm>
                      <a:prstGeom prst="rect">
                        <a:avLst/>
                      </a:prstGeom>
                      <a:noFill/>
                      <a:ln w="38100">
                        <a:noFill/>
                        <a:miter/>
                      </a:ln>
                    </p:spPr>
                  </p:pic>
                </p:oleObj>
              </mc:Fallback>
            </mc:AlternateContent>
          </a:graphicData>
        </a:graphic>
      </p:graphicFrame>
      <p:sp>
        <p:nvSpPr>
          <p:cNvPr id="118789" name="文本框 118788"/>
          <p:cNvSpPr txBox="1"/>
          <p:nvPr/>
        </p:nvSpPr>
        <p:spPr>
          <a:xfrm>
            <a:off x="609600" y="3124200"/>
            <a:ext cx="6705600" cy="519113"/>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第二片</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上三角形区域</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a:latin typeface="Times New Roman" panose="02020603050405020304" pitchFamily="18" charset="0"/>
                <a:ea typeface="隶书" panose="02010509060101010101" pitchFamily="49" charset="-122"/>
              </a:rPr>
              <a:t>, </a:t>
            </a:r>
            <a:r>
              <a:rPr lang="en-US" altLang="zh-CN" sz="2800" i="1">
                <a:latin typeface="Times New Roman" panose="02020603050405020304" pitchFamily="18" charset="0"/>
                <a:ea typeface="隶书" panose="02010509060101010101" pitchFamily="49" charset="-122"/>
              </a:rPr>
              <a:t>y</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满足</a:t>
            </a:r>
            <a:endParaRPr lang="zh-CN" altLang="en-US" sz="2800">
              <a:latin typeface="Times New Roman" panose="02020603050405020304" pitchFamily="18" charset="0"/>
              <a:ea typeface="隶书" panose="02010509060101010101" pitchFamily="49" charset="-122"/>
            </a:endParaRPr>
          </a:p>
        </p:txBody>
      </p:sp>
      <p:graphicFrame>
        <p:nvGraphicFramePr>
          <p:cNvPr id="118790" name="对象 118789"/>
          <p:cNvGraphicFramePr/>
          <p:nvPr/>
        </p:nvGraphicFramePr>
        <p:xfrm>
          <a:off x="2514600" y="3505200"/>
          <a:ext cx="3530600" cy="1008063"/>
        </p:xfrm>
        <a:graphic>
          <a:graphicData uri="http://schemas.openxmlformats.org/presentationml/2006/ole">
            <mc:AlternateContent xmlns:mc="http://schemas.openxmlformats.org/markup-compatibility/2006">
              <mc:Choice xmlns:v="urn:schemas-microsoft-com:vml" Requires="v">
                <p:oleObj spid="_x0000_s3107" name="" r:id="rId5" imgW="1600200" imgH="457200" progId="Equation.3">
                  <p:embed/>
                </p:oleObj>
              </mc:Choice>
              <mc:Fallback>
                <p:oleObj name="" r:id="rId5" imgW="1600200" imgH="457200" progId="Equation.3">
                  <p:embed/>
                  <p:pic>
                    <p:nvPicPr>
                      <p:cNvPr id="0" name="图片 3106"/>
                      <p:cNvPicPr/>
                      <p:nvPr/>
                    </p:nvPicPr>
                    <p:blipFill>
                      <a:blip r:embed="rId6">
                        <a:clrChange>
                          <a:clrFrom>
                            <a:srgbClr val="000000"/>
                          </a:clrFrom>
                          <a:clrTo>
                            <a:srgbClr val="000000"/>
                          </a:clrTo>
                        </a:clrChange>
                      </a:blip>
                      <a:stretch>
                        <a:fillRect/>
                      </a:stretch>
                    </p:blipFill>
                    <p:spPr>
                      <a:xfrm>
                        <a:off x="2514600" y="3505200"/>
                        <a:ext cx="3530600" cy="1008063"/>
                      </a:xfrm>
                      <a:prstGeom prst="rect">
                        <a:avLst/>
                      </a:prstGeom>
                      <a:noFill/>
                      <a:ln w="38100">
                        <a:noFill/>
                        <a:miter/>
                      </a:ln>
                    </p:spPr>
                  </p:pic>
                </p:oleObj>
              </mc:Fallback>
            </mc:AlternateContent>
          </a:graphicData>
        </a:graphic>
      </p:graphicFrame>
      <p:sp>
        <p:nvSpPr>
          <p:cNvPr id="118791" name="文本框 118790"/>
          <p:cNvSpPr txBox="1"/>
          <p:nvPr/>
        </p:nvSpPr>
        <p:spPr>
          <a:xfrm>
            <a:off x="685800" y="4343400"/>
            <a:ext cx="3962400" cy="519113"/>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插值函数为：</a:t>
            </a:r>
            <a:endParaRPr lang="zh-CN" altLang="en-US" sz="2800">
              <a:latin typeface="Times New Roman" panose="02020603050405020304" pitchFamily="18" charset="0"/>
              <a:ea typeface="隶书" panose="02010509060101010101" pitchFamily="49" charset="-122"/>
            </a:endParaRPr>
          </a:p>
        </p:txBody>
      </p:sp>
      <p:graphicFrame>
        <p:nvGraphicFramePr>
          <p:cNvPr id="118792" name="对象 118791"/>
          <p:cNvGraphicFramePr/>
          <p:nvPr/>
        </p:nvGraphicFramePr>
        <p:xfrm>
          <a:off x="1371600" y="4879975"/>
          <a:ext cx="6546850" cy="530225"/>
        </p:xfrm>
        <a:graphic>
          <a:graphicData uri="http://schemas.openxmlformats.org/presentationml/2006/ole">
            <mc:AlternateContent xmlns:mc="http://schemas.openxmlformats.org/markup-compatibility/2006">
              <mc:Choice xmlns:v="urn:schemas-microsoft-com:vml" Requires="v">
                <p:oleObj spid="_x0000_s3108" name="" r:id="rId7" imgW="2957830" imgH="241300" progId="Equation.3">
                  <p:embed/>
                </p:oleObj>
              </mc:Choice>
              <mc:Fallback>
                <p:oleObj name="" r:id="rId7" imgW="2957830" imgH="241300" progId="Equation.3">
                  <p:embed/>
                  <p:pic>
                    <p:nvPicPr>
                      <p:cNvPr id="0" name="图片 3107"/>
                      <p:cNvPicPr/>
                      <p:nvPr/>
                    </p:nvPicPr>
                    <p:blipFill>
                      <a:blip r:embed="rId8">
                        <a:clrChange>
                          <a:clrFrom>
                            <a:srgbClr val="000000"/>
                          </a:clrFrom>
                          <a:clrTo>
                            <a:srgbClr val="000000"/>
                          </a:clrTo>
                        </a:clrChange>
                      </a:blip>
                      <a:stretch>
                        <a:fillRect/>
                      </a:stretch>
                    </p:blipFill>
                    <p:spPr>
                      <a:xfrm>
                        <a:off x="1371600" y="4879975"/>
                        <a:ext cx="6546850" cy="530225"/>
                      </a:xfrm>
                      <a:prstGeom prst="rect">
                        <a:avLst/>
                      </a:prstGeom>
                      <a:noFill/>
                      <a:ln w="38100">
                        <a:noFill/>
                        <a:miter/>
                      </a:ln>
                    </p:spPr>
                  </p:pic>
                </p:oleObj>
              </mc:Fallback>
            </mc:AlternateContent>
          </a:graphicData>
        </a:graphic>
      </p:graphicFrame>
      <p:sp>
        <p:nvSpPr>
          <p:cNvPr id="118793" name="文本框 118792"/>
          <p:cNvSpPr txBox="1"/>
          <p:nvPr/>
        </p:nvSpPr>
        <p:spPr>
          <a:xfrm>
            <a:off x="457200" y="5486400"/>
            <a:ext cx="8229600" cy="94615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注意</a:t>
            </a:r>
            <a:r>
              <a:rPr lang="zh-CN" altLang="en-US" sz="2800" dirty="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a:latin typeface="Times New Roman" panose="02020603050405020304" pitchFamily="18" charset="0"/>
                <a:ea typeface="隶书" panose="02010509060101010101" pitchFamily="49" charset="-122"/>
              </a:rPr>
              <a:t>, </a:t>
            </a:r>
            <a:r>
              <a:rPr lang="en-US" altLang="zh-CN" sz="2800" i="1">
                <a:latin typeface="Times New Roman" panose="02020603050405020304" pitchFamily="18" charset="0"/>
                <a:ea typeface="隶书" panose="02010509060101010101" pitchFamily="49" charset="-122"/>
              </a:rPr>
              <a:t>y</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当然应该是在插值节点所形成的矩形区域内。显然，分片线性插值函数是连续的；</a:t>
            </a:r>
            <a:endParaRPr lang="zh-CN" altLang="en-US" sz="2800" dirty="0">
              <a:latin typeface="Times New Roman" panose="02020603050405020304" pitchFamily="18" charset="0"/>
              <a:ea typeface="隶书" panose="02010509060101010101" pitchFamily="49" charset="-122"/>
            </a:endParaRPr>
          </a:p>
        </p:txBody>
      </p:sp>
      <p:sp>
        <p:nvSpPr>
          <p:cNvPr id="66569" name="文本框 118793"/>
          <p:cNvSpPr txBox="1"/>
          <p:nvPr/>
        </p:nvSpPr>
        <p:spPr>
          <a:xfrm>
            <a:off x="685800" y="0"/>
            <a:ext cx="4451350" cy="519113"/>
          </a:xfrm>
          <a:prstGeom prst="rect">
            <a:avLst/>
          </a:prstGeom>
          <a:noFill/>
          <a:ln w="12700">
            <a:noFill/>
          </a:ln>
        </p:spPr>
        <p:txBody>
          <a:bodyPr wrap="none" anchor="t">
            <a:spAutoFit/>
          </a:bodyPr>
          <a:p>
            <a:pPr>
              <a:spcBef>
                <a:spcPct val="50000"/>
              </a:spcBef>
            </a:pPr>
            <a:r>
              <a:rPr lang="zh-CN" altLang="en-US" sz="2800" dirty="0">
                <a:latin typeface="Times New Roman" panose="02020603050405020304" pitchFamily="18" charset="0"/>
                <a:ea typeface="隶书" panose="02010509060101010101" pitchFamily="49" charset="-122"/>
              </a:rPr>
              <a:t>分两片的函数表达式如下：</a:t>
            </a:r>
            <a:endParaRPr lang="zh-CN" altLang="en-US" sz="2800">
              <a:latin typeface="Times New Roman" panose="02020603050405020304" pitchFamily="18" charset="0"/>
              <a:ea typeface="隶书" panose="02010509060101010101" pitchFamily="49" charset="-122"/>
            </a:endParaRPr>
          </a:p>
        </p:txBody>
      </p:sp>
      <p:sp>
        <p:nvSpPr>
          <p:cNvPr id="118795" name="文本框 118794"/>
          <p:cNvSpPr txBox="1"/>
          <p:nvPr/>
        </p:nvSpPr>
        <p:spPr>
          <a:xfrm>
            <a:off x="685800" y="533400"/>
            <a:ext cx="5508625" cy="519113"/>
          </a:xfrm>
          <a:prstGeom prst="rect">
            <a:avLst/>
          </a:prstGeom>
          <a:noFill/>
          <a:ln w="12700">
            <a:noFill/>
          </a:ln>
        </p:spPr>
        <p:txBody>
          <a:bodyPr wrap="none" anchor="t">
            <a:spAutoFit/>
          </a:bodyPr>
          <a:p>
            <a:pPr>
              <a:spcBef>
                <a:spcPct val="50000"/>
              </a:spcBef>
            </a:pPr>
            <a:r>
              <a:rPr lang="zh-CN" altLang="en-US" sz="2800" dirty="0">
                <a:latin typeface="Times New Roman" panose="02020603050405020304" pitchFamily="18" charset="0"/>
                <a:ea typeface="隶书" panose="02010509060101010101" pitchFamily="49" charset="-122"/>
              </a:rPr>
              <a:t>第一片</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下三角形区域</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i="1">
                <a:latin typeface="Times New Roman" panose="02020603050405020304" pitchFamily="18" charset="0"/>
                <a:ea typeface="隶书" panose="02010509060101010101" pitchFamily="49" charset="-122"/>
              </a:rPr>
              <a:t>x</a:t>
            </a:r>
            <a:r>
              <a:rPr lang="en-US" altLang="zh-CN" sz="2800">
                <a:latin typeface="Times New Roman" panose="02020603050405020304" pitchFamily="18" charset="0"/>
                <a:ea typeface="隶书" panose="02010509060101010101" pitchFamily="49" charset="-122"/>
              </a:rPr>
              <a:t>, </a:t>
            </a:r>
            <a:r>
              <a:rPr lang="en-US" altLang="zh-CN" sz="2800" i="1">
                <a:latin typeface="Times New Roman" panose="02020603050405020304" pitchFamily="18" charset="0"/>
                <a:ea typeface="隶书" panose="02010509060101010101" pitchFamily="49" charset="-122"/>
              </a:rPr>
              <a:t>y</a:t>
            </a:r>
            <a:r>
              <a:rPr lang="en-US" altLang="zh-CN" sz="2800"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满足</a:t>
            </a:r>
            <a:endParaRPr lang="zh-CN" altLang="en-US" sz="2800">
              <a:latin typeface="Times New Roman" panose="02020603050405020304" pitchFamily="18" charset="0"/>
              <a:ea typeface="隶书" panose="02010509060101010101" pitchFamily="49" charset="-122"/>
            </a:endParaRPr>
          </a:p>
        </p:txBody>
      </p:sp>
      <p:pic>
        <p:nvPicPr>
          <p:cNvPr id="2" name="图片 1"/>
          <p:cNvPicPr>
            <a:picLocks noChangeAspect="1"/>
          </p:cNvPicPr>
          <p:nvPr/>
        </p:nvPicPr>
        <p:blipFill>
          <a:blip r:embed="rId9"/>
          <a:stretch>
            <a:fillRect/>
          </a:stretch>
        </p:blipFill>
        <p:spPr>
          <a:xfrm>
            <a:off x="269240" y="114935"/>
            <a:ext cx="8604885" cy="6628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118787"/>
                                        </p:tgtEl>
                                        <p:attrNameLst>
                                          <p:attrName>style.visibility</p:attrName>
                                        </p:attrNameLst>
                                      </p:cBhvr>
                                      <p:to>
                                        <p:strVal val="visible"/>
                                      </p:to>
                                    </p:set>
                                    <p:animEffect transition="in" filter="box(out)">
                                      <p:cBhvr>
                                        <p:cTn id="11" dur="500"/>
                                        <p:tgtEl>
                                          <p:spTgt spid="11878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87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8788"/>
                                        </p:tgtEl>
                                        <p:attrNameLst>
                                          <p:attrName>style.visibility</p:attrName>
                                        </p:attrNameLst>
                                      </p:cBhvr>
                                      <p:to>
                                        <p:strVal val="visible"/>
                                      </p:to>
                                    </p:set>
                                    <p:animEffect transition="in" filter="dissolve">
                                      <p:cBhvr>
                                        <p:cTn id="20" dur="500"/>
                                        <p:tgtEl>
                                          <p:spTgt spid="11878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87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18790"/>
                                        </p:tgtEl>
                                        <p:attrNameLst>
                                          <p:attrName>style.visibility</p:attrName>
                                        </p:attrNameLst>
                                      </p:cBhvr>
                                      <p:to>
                                        <p:strVal val="visible"/>
                                      </p:to>
                                    </p:set>
                                    <p:animEffect transition="in" filter="box(out)">
                                      <p:cBhvr>
                                        <p:cTn id="29" dur="500"/>
                                        <p:tgtEl>
                                          <p:spTgt spid="11879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879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118792"/>
                                        </p:tgtEl>
                                        <p:attrNameLst>
                                          <p:attrName>style.visibility</p:attrName>
                                        </p:attrNameLst>
                                      </p:cBhvr>
                                      <p:to>
                                        <p:strVal val="visible"/>
                                      </p:to>
                                    </p:set>
                                    <p:animEffect transition="in" filter="blinds(vertical)">
                                      <p:cBhvr>
                                        <p:cTn id="38" dur="500"/>
                                        <p:tgtEl>
                                          <p:spTgt spid="11879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8793"/>
                                        </p:tgtEl>
                                        <p:attrNameLst>
                                          <p:attrName>style.visibility</p:attrName>
                                        </p:attrNameLst>
                                      </p:cBhvr>
                                      <p:to>
                                        <p:strVal val="visible"/>
                                      </p:to>
                                    </p:set>
                                    <p:animEffect transition="in" filter="box(out)">
                                      <p:cBhvr>
                                        <p:cTn id="43"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9" grpId="0"/>
      <p:bldP spid="118791" grpId="0"/>
      <p:bldP spid="118793" grpId="0"/>
      <p:bldP spid="11879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381000" y="3657600"/>
            <a:ext cx="8154988" cy="946150"/>
          </a:xfrm>
          <a:prstGeom prst="rect">
            <a:avLst/>
          </a:prstGeom>
          <a:noFill/>
          <a:ln w="9525">
            <a:noFill/>
          </a:ln>
        </p:spPr>
        <p:txBody>
          <a:bodyPr anchor="t">
            <a:spAutoFit/>
          </a:bodyPr>
          <a:p>
            <a:pPr algn="just"/>
            <a:r>
              <a:rPr lang="en-US" altLang="zh-CN" sz="2800" dirty="0">
                <a:latin typeface="Times New Roman" panose="02020603050405020304" pitchFamily="18" charset="0"/>
                <a:ea typeface="隶书" panose="02010509060101010101" pitchFamily="49" charset="-122"/>
              </a:rPr>
              <a:t>        </a:t>
            </a:r>
            <a:r>
              <a:rPr lang="zh-CN" altLang="en-US" sz="2800" dirty="0">
                <a:latin typeface="Times New Roman" panose="02020603050405020304" pitchFamily="18" charset="0"/>
                <a:ea typeface="隶书" panose="02010509060101010101" pitchFamily="49" charset="-122"/>
              </a:rPr>
              <a:t>双线性插值是一片一片的空间二次曲面构成。</a:t>
            </a:r>
            <a:endParaRPr lang="zh-CN" altLang="en-US" sz="2800" dirty="0">
              <a:latin typeface="Times New Roman" panose="02020603050405020304" pitchFamily="18" charset="0"/>
              <a:ea typeface="隶书" panose="02010509060101010101" pitchFamily="49" charset="-122"/>
            </a:endParaRPr>
          </a:p>
          <a:p>
            <a:pPr algn="just"/>
            <a:r>
              <a:rPr lang="zh-CN" altLang="en-US" sz="2800" dirty="0">
                <a:latin typeface="Times New Roman" panose="02020603050405020304" pitchFamily="18" charset="0"/>
                <a:ea typeface="隶书" panose="02010509060101010101" pitchFamily="49" charset="-122"/>
              </a:rPr>
              <a:t>双线性插值函数的形式如下：</a:t>
            </a:r>
            <a:endParaRPr lang="zh-CN" altLang="en-US" sz="2800" dirty="0">
              <a:latin typeface="Times New Roman" panose="02020603050405020304" pitchFamily="18" charset="0"/>
              <a:ea typeface="隶书" panose="02010509060101010101" pitchFamily="49" charset="-122"/>
            </a:endParaRPr>
          </a:p>
        </p:txBody>
      </p:sp>
      <p:sp>
        <p:nvSpPr>
          <p:cNvPr id="119812" name="文本框 119811"/>
          <p:cNvSpPr txBox="1"/>
          <p:nvPr/>
        </p:nvSpPr>
        <p:spPr>
          <a:xfrm>
            <a:off x="381000" y="4953000"/>
            <a:ext cx="8220075" cy="1373188"/>
          </a:xfrm>
          <a:prstGeom prst="rect">
            <a:avLst/>
          </a:prstGeom>
          <a:noFill/>
          <a:ln w="9525">
            <a:noFill/>
          </a:ln>
        </p:spPr>
        <p:txBody>
          <a:bodyPr anchor="t">
            <a:spAutoFit/>
          </a:bodyPr>
          <a:p>
            <a:r>
              <a:rPr lang="zh-CN" altLang="en-US" sz="2800" dirty="0">
                <a:latin typeface="Times New Roman" panose="02020603050405020304" pitchFamily="18" charset="0"/>
                <a:ea typeface="隶书" panose="02010509060101010101" pitchFamily="49" charset="-122"/>
              </a:rPr>
              <a:t>其中有四个待定系数，利用该函数在矩形的四个顶点（插值节点）的函数值，得到四个代数方程，正好确定四个系数。</a:t>
            </a:r>
            <a:endParaRPr lang="zh-CN" altLang="en-US" sz="2800">
              <a:latin typeface="Times New Roman" panose="02020603050405020304" pitchFamily="18" charset="0"/>
              <a:ea typeface="隶书" panose="02010509060101010101" pitchFamily="49" charset="-122"/>
            </a:endParaRPr>
          </a:p>
        </p:txBody>
      </p:sp>
      <p:sp>
        <p:nvSpPr>
          <p:cNvPr id="67588" name="文本框 119812"/>
          <p:cNvSpPr txBox="1"/>
          <p:nvPr/>
        </p:nvSpPr>
        <p:spPr>
          <a:xfrm>
            <a:off x="2819400" y="0"/>
            <a:ext cx="3048000" cy="579438"/>
          </a:xfrm>
          <a:prstGeom prst="rect">
            <a:avLst/>
          </a:prstGeom>
          <a:solidFill>
            <a:srgbClr val="FFFFCC"/>
          </a:solidFill>
          <a:ln w="12700">
            <a:noFill/>
          </a:ln>
        </p:spPr>
        <p:txBody>
          <a:bodyPr anchor="t">
            <a:spAutoFit/>
          </a:bodyPr>
          <a:p>
            <a:pPr>
              <a:spcBef>
                <a:spcPct val="50000"/>
              </a:spcBef>
            </a:pPr>
            <a:r>
              <a:rPr lang="zh-CN" altLang="en-US" sz="3200" b="1" dirty="0">
                <a:latin typeface="黑体" panose="02010609060101010101" pitchFamily="2" charset="-122"/>
                <a:ea typeface="黑体" panose="02010609060101010101" pitchFamily="2" charset="-122"/>
              </a:rPr>
              <a:t>双线性插值</a:t>
            </a:r>
            <a:endParaRPr lang="zh-CN" altLang="en-US" sz="3200" dirty="0">
              <a:latin typeface="黑体" panose="02010609060101010101" pitchFamily="2" charset="-122"/>
              <a:ea typeface="黑体" panose="02010609060101010101" pitchFamily="2" charset="-122"/>
            </a:endParaRPr>
          </a:p>
        </p:txBody>
      </p:sp>
      <p:grpSp>
        <p:nvGrpSpPr>
          <p:cNvPr id="67589" name="组合 119813"/>
          <p:cNvGrpSpPr/>
          <p:nvPr/>
        </p:nvGrpSpPr>
        <p:grpSpPr>
          <a:xfrm>
            <a:off x="1295400" y="381000"/>
            <a:ext cx="7240588" cy="3505200"/>
            <a:chOff x="864" y="2112"/>
            <a:chExt cx="4561" cy="2208"/>
          </a:xfrm>
        </p:grpSpPr>
        <p:grpSp>
          <p:nvGrpSpPr>
            <p:cNvPr id="67590" name="组合 119814"/>
            <p:cNvGrpSpPr/>
            <p:nvPr/>
          </p:nvGrpSpPr>
          <p:grpSpPr>
            <a:xfrm>
              <a:off x="871" y="2112"/>
              <a:ext cx="4554" cy="2208"/>
              <a:chOff x="864" y="2304"/>
              <a:chExt cx="4554" cy="2208"/>
            </a:xfrm>
          </p:grpSpPr>
          <p:grpSp>
            <p:nvGrpSpPr>
              <p:cNvPr id="67591" name="组合 119815"/>
              <p:cNvGrpSpPr/>
              <p:nvPr/>
            </p:nvGrpSpPr>
            <p:grpSpPr>
              <a:xfrm>
                <a:off x="864" y="2352"/>
                <a:ext cx="4554" cy="2160"/>
                <a:chOff x="864" y="2352"/>
                <a:chExt cx="4554" cy="2160"/>
              </a:xfrm>
            </p:grpSpPr>
            <p:sp>
              <p:nvSpPr>
                <p:cNvPr id="67592" name="文本框 119816"/>
                <p:cNvSpPr txBox="1"/>
                <p:nvPr/>
              </p:nvSpPr>
              <p:spPr>
                <a:xfrm>
                  <a:off x="4896" y="3936"/>
                  <a:ext cx="522"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x</a:t>
                  </a:r>
                  <a:endParaRPr lang="en-US" altLang="zh-CN" sz="2400" b="1">
                    <a:latin typeface="Times New Roman" panose="02020603050405020304" pitchFamily="18" charset="0"/>
                    <a:ea typeface="隶书" panose="02010509060101010101" pitchFamily="49" charset="-122"/>
                  </a:endParaRPr>
                </a:p>
              </p:txBody>
            </p:sp>
            <p:grpSp>
              <p:nvGrpSpPr>
                <p:cNvPr id="67593" name="组合 119817"/>
                <p:cNvGrpSpPr/>
                <p:nvPr/>
              </p:nvGrpSpPr>
              <p:grpSpPr>
                <a:xfrm>
                  <a:off x="864" y="2352"/>
                  <a:ext cx="4300" cy="2160"/>
                  <a:chOff x="864" y="2880"/>
                  <a:chExt cx="4300" cy="2160"/>
                </a:xfrm>
              </p:grpSpPr>
              <p:sp>
                <p:nvSpPr>
                  <p:cNvPr id="67594" name="直接连接符 119818"/>
                  <p:cNvSpPr/>
                  <p:nvPr/>
                </p:nvSpPr>
                <p:spPr>
                  <a:xfrm>
                    <a:off x="864" y="4512"/>
                    <a:ext cx="4300" cy="0"/>
                  </a:xfrm>
                  <a:prstGeom prst="line">
                    <a:avLst/>
                  </a:prstGeom>
                  <a:ln w="9525" cap="flat" cmpd="sng">
                    <a:solidFill>
                      <a:schemeClr val="tx1"/>
                    </a:solidFill>
                    <a:prstDash val="solid"/>
                    <a:round/>
                    <a:headEnd type="none" w="med" len="med"/>
                    <a:tailEnd type="triangle" w="med" len="med"/>
                  </a:ln>
                </p:spPr>
              </p:sp>
              <p:sp>
                <p:nvSpPr>
                  <p:cNvPr id="67595" name="文本框 119819"/>
                  <p:cNvSpPr txBox="1"/>
                  <p:nvPr/>
                </p:nvSpPr>
                <p:spPr>
                  <a:xfrm>
                    <a:off x="1356" y="298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596" name="文本框 119820"/>
                  <p:cNvSpPr txBox="1"/>
                  <p:nvPr/>
                </p:nvSpPr>
                <p:spPr>
                  <a:xfrm>
                    <a:off x="2034" y="297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597" name="文本框 119821"/>
                  <p:cNvSpPr txBox="1"/>
                  <p:nvPr/>
                </p:nvSpPr>
                <p:spPr>
                  <a:xfrm>
                    <a:off x="2767" y="35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598" name="文本框 119822"/>
                  <p:cNvSpPr txBox="1"/>
                  <p:nvPr/>
                </p:nvSpPr>
                <p:spPr>
                  <a:xfrm>
                    <a:off x="3423" y="29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599" name="文本框 119823"/>
                  <p:cNvSpPr txBox="1"/>
                  <p:nvPr/>
                </p:nvSpPr>
                <p:spPr>
                  <a:xfrm>
                    <a:off x="4001" y="297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0" name="直接连接符 119824"/>
                  <p:cNvSpPr/>
                  <p:nvPr/>
                </p:nvSpPr>
                <p:spPr>
                  <a:xfrm>
                    <a:off x="1222" y="3139"/>
                    <a:ext cx="3312" cy="0"/>
                  </a:xfrm>
                  <a:prstGeom prst="line">
                    <a:avLst/>
                  </a:prstGeom>
                  <a:ln w="9525" cap="rnd" cmpd="sng">
                    <a:solidFill>
                      <a:schemeClr val="tx2"/>
                    </a:solidFill>
                    <a:prstDash val="sysDot"/>
                    <a:round/>
                    <a:headEnd type="none" w="med" len="med"/>
                    <a:tailEnd type="none" w="med" len="med"/>
                  </a:ln>
                </p:spPr>
              </p:sp>
              <p:sp>
                <p:nvSpPr>
                  <p:cNvPr id="67601" name="文本框 119825"/>
                  <p:cNvSpPr txBox="1"/>
                  <p:nvPr/>
                </p:nvSpPr>
                <p:spPr>
                  <a:xfrm>
                    <a:off x="2767" y="2985"/>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2" name="文本框 119826"/>
                  <p:cNvSpPr txBox="1"/>
                  <p:nvPr/>
                </p:nvSpPr>
                <p:spPr>
                  <a:xfrm>
                    <a:off x="3421" y="3563"/>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3" name="文本框 119827"/>
                  <p:cNvSpPr txBox="1"/>
                  <p:nvPr/>
                </p:nvSpPr>
                <p:spPr>
                  <a:xfrm>
                    <a:off x="3999"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4" name="文本框 119828"/>
                  <p:cNvSpPr txBox="1"/>
                  <p:nvPr/>
                </p:nvSpPr>
                <p:spPr>
                  <a:xfrm>
                    <a:off x="2034"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5" name="文本框 119829"/>
                  <p:cNvSpPr txBox="1"/>
                  <p:nvPr/>
                </p:nvSpPr>
                <p:spPr>
                  <a:xfrm>
                    <a:off x="1356" y="3562"/>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6" name="文本框 119830"/>
                  <p:cNvSpPr txBox="1"/>
                  <p:nvPr/>
                </p:nvSpPr>
                <p:spPr>
                  <a:xfrm>
                    <a:off x="1355"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7" name="文本框 119831"/>
                  <p:cNvSpPr txBox="1"/>
                  <p:nvPr/>
                </p:nvSpPr>
                <p:spPr>
                  <a:xfrm>
                    <a:off x="2033"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8" name="文本框 119832"/>
                  <p:cNvSpPr txBox="1"/>
                  <p:nvPr/>
                </p:nvSpPr>
                <p:spPr>
                  <a:xfrm>
                    <a:off x="2766"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09" name="文本框 119833"/>
                  <p:cNvSpPr txBox="1"/>
                  <p:nvPr/>
                </p:nvSpPr>
                <p:spPr>
                  <a:xfrm>
                    <a:off x="3421"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10" name="文本框 119834"/>
                  <p:cNvSpPr txBox="1"/>
                  <p:nvPr/>
                </p:nvSpPr>
                <p:spPr>
                  <a:xfrm>
                    <a:off x="3999" y="4128"/>
                    <a:ext cx="399"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endParaRPr lang="en-US" altLang="zh-CN" sz="2400" b="1">
                      <a:latin typeface="Times New Roman" panose="02020603050405020304" pitchFamily="18" charset="0"/>
                      <a:ea typeface="隶书" panose="02010509060101010101" pitchFamily="49" charset="-122"/>
                    </a:endParaRPr>
                  </a:p>
                </p:txBody>
              </p:sp>
              <p:sp>
                <p:nvSpPr>
                  <p:cNvPr id="67611" name="直接连接符 119835"/>
                  <p:cNvSpPr/>
                  <p:nvPr/>
                </p:nvSpPr>
                <p:spPr>
                  <a:xfrm>
                    <a:off x="1244" y="3727"/>
                    <a:ext cx="3278" cy="0"/>
                  </a:xfrm>
                  <a:prstGeom prst="line">
                    <a:avLst/>
                  </a:prstGeom>
                  <a:ln w="9525" cap="rnd" cmpd="sng">
                    <a:solidFill>
                      <a:schemeClr val="tx2"/>
                    </a:solidFill>
                    <a:prstDash val="sysDot"/>
                    <a:round/>
                    <a:headEnd type="none" w="med" len="med"/>
                    <a:tailEnd type="none" w="med" len="med"/>
                  </a:ln>
                </p:spPr>
              </p:sp>
              <p:sp>
                <p:nvSpPr>
                  <p:cNvPr id="67612" name="直接连接符 119836"/>
                  <p:cNvSpPr/>
                  <p:nvPr/>
                </p:nvSpPr>
                <p:spPr>
                  <a:xfrm>
                    <a:off x="1219" y="4272"/>
                    <a:ext cx="3245" cy="0"/>
                  </a:xfrm>
                  <a:prstGeom prst="line">
                    <a:avLst/>
                  </a:prstGeom>
                  <a:ln w="9525" cap="rnd" cmpd="sng">
                    <a:solidFill>
                      <a:schemeClr val="tx2"/>
                    </a:solidFill>
                    <a:prstDash val="sysDot"/>
                    <a:round/>
                    <a:headEnd type="none" w="med" len="med"/>
                    <a:tailEnd type="none" w="med" len="med"/>
                  </a:ln>
                </p:spPr>
              </p:sp>
              <p:sp>
                <p:nvSpPr>
                  <p:cNvPr id="67613" name="文本框 119837"/>
                  <p:cNvSpPr txBox="1"/>
                  <p:nvPr/>
                </p:nvSpPr>
                <p:spPr>
                  <a:xfrm>
                    <a:off x="930" y="2880"/>
                    <a:ext cx="400"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a:t>
                    </a:r>
                    <a:endParaRPr lang="en-US" altLang="zh-CN" sz="2400" b="1">
                      <a:latin typeface="Times New Roman" panose="02020603050405020304" pitchFamily="18" charset="0"/>
                      <a:ea typeface="隶书" panose="02010509060101010101" pitchFamily="49" charset="-122"/>
                    </a:endParaRPr>
                  </a:p>
                </p:txBody>
              </p:sp>
              <p:sp>
                <p:nvSpPr>
                  <p:cNvPr id="67614" name="直接连接符 119838"/>
                  <p:cNvSpPr/>
                  <p:nvPr/>
                </p:nvSpPr>
                <p:spPr>
                  <a:xfrm>
                    <a:off x="1440" y="2976"/>
                    <a:ext cx="0" cy="2016"/>
                  </a:xfrm>
                  <a:prstGeom prst="line">
                    <a:avLst/>
                  </a:prstGeom>
                  <a:ln w="9525" cap="rnd" cmpd="sng">
                    <a:solidFill>
                      <a:schemeClr val="tx2"/>
                    </a:solidFill>
                    <a:prstDash val="sysDot"/>
                    <a:round/>
                    <a:headEnd type="none" w="med" len="med"/>
                    <a:tailEnd type="none" w="med" len="med"/>
                  </a:ln>
                </p:spPr>
              </p:sp>
              <p:sp>
                <p:nvSpPr>
                  <p:cNvPr id="67615" name="直接连接符 119839"/>
                  <p:cNvSpPr/>
                  <p:nvPr/>
                </p:nvSpPr>
                <p:spPr>
                  <a:xfrm>
                    <a:off x="2112" y="2976"/>
                    <a:ext cx="0" cy="2016"/>
                  </a:xfrm>
                  <a:prstGeom prst="line">
                    <a:avLst/>
                  </a:prstGeom>
                  <a:ln w="9525" cap="rnd" cmpd="sng">
                    <a:solidFill>
                      <a:schemeClr val="tx2"/>
                    </a:solidFill>
                    <a:prstDash val="sysDot"/>
                    <a:round/>
                    <a:headEnd type="none" w="med" len="med"/>
                    <a:tailEnd type="none" w="med" len="med"/>
                  </a:ln>
                </p:spPr>
              </p:sp>
              <p:sp>
                <p:nvSpPr>
                  <p:cNvPr id="67616" name="直接连接符 119840"/>
                  <p:cNvSpPr/>
                  <p:nvPr/>
                </p:nvSpPr>
                <p:spPr>
                  <a:xfrm>
                    <a:off x="2880" y="2976"/>
                    <a:ext cx="0" cy="2016"/>
                  </a:xfrm>
                  <a:prstGeom prst="line">
                    <a:avLst/>
                  </a:prstGeom>
                  <a:ln w="9525" cap="rnd" cmpd="sng">
                    <a:solidFill>
                      <a:schemeClr val="tx2"/>
                    </a:solidFill>
                    <a:prstDash val="sysDot"/>
                    <a:round/>
                    <a:headEnd type="none" w="med" len="med"/>
                    <a:tailEnd type="none" w="med" len="med"/>
                  </a:ln>
                </p:spPr>
              </p:sp>
              <p:sp>
                <p:nvSpPr>
                  <p:cNvPr id="67617" name="直接连接符 119841"/>
                  <p:cNvSpPr/>
                  <p:nvPr/>
                </p:nvSpPr>
                <p:spPr>
                  <a:xfrm>
                    <a:off x="3504" y="2976"/>
                    <a:ext cx="0" cy="2016"/>
                  </a:xfrm>
                  <a:prstGeom prst="line">
                    <a:avLst/>
                  </a:prstGeom>
                  <a:ln w="9525" cap="rnd" cmpd="sng">
                    <a:solidFill>
                      <a:schemeClr val="tx2"/>
                    </a:solidFill>
                    <a:prstDash val="sysDot"/>
                    <a:round/>
                    <a:headEnd type="none" w="med" len="med"/>
                    <a:tailEnd type="none" w="med" len="med"/>
                  </a:ln>
                </p:spPr>
              </p:sp>
              <p:sp>
                <p:nvSpPr>
                  <p:cNvPr id="67618" name="直接连接符 119842"/>
                  <p:cNvSpPr/>
                  <p:nvPr/>
                </p:nvSpPr>
                <p:spPr>
                  <a:xfrm>
                    <a:off x="4128" y="3024"/>
                    <a:ext cx="0" cy="2016"/>
                  </a:xfrm>
                  <a:prstGeom prst="line">
                    <a:avLst/>
                  </a:prstGeom>
                  <a:ln w="9525" cap="rnd" cmpd="sng">
                    <a:solidFill>
                      <a:schemeClr val="tx2"/>
                    </a:solidFill>
                    <a:prstDash val="sysDot"/>
                    <a:round/>
                    <a:headEnd type="none" w="med" len="med"/>
                    <a:tailEnd type="none" w="med" len="med"/>
                  </a:ln>
                </p:spPr>
              </p:sp>
              <p:sp>
                <p:nvSpPr>
                  <p:cNvPr id="67619" name="直接连接符 119843"/>
                  <p:cNvSpPr/>
                  <p:nvPr/>
                </p:nvSpPr>
                <p:spPr>
                  <a:xfrm>
                    <a:off x="1104" y="2928"/>
                    <a:ext cx="0" cy="2112"/>
                  </a:xfrm>
                  <a:prstGeom prst="line">
                    <a:avLst/>
                  </a:prstGeom>
                  <a:ln w="9525" cap="flat" cmpd="sng">
                    <a:solidFill>
                      <a:schemeClr val="tx1"/>
                    </a:solidFill>
                    <a:prstDash val="solid"/>
                    <a:round/>
                    <a:headEnd type="triangle" w="med" len="med"/>
                    <a:tailEnd type="none" w="med" len="med"/>
                  </a:ln>
                </p:spPr>
              </p:sp>
            </p:grpSp>
          </p:grpSp>
          <p:sp>
            <p:nvSpPr>
              <p:cNvPr id="67620" name="文本框 119844"/>
              <p:cNvSpPr txBox="1"/>
              <p:nvPr/>
            </p:nvSpPr>
            <p:spPr>
              <a:xfrm>
                <a:off x="1824" y="3216"/>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1</a:t>
                </a:r>
                <a:r>
                  <a:rPr lang="en-US" altLang="zh-CN" sz="2400" i="1">
                    <a:latin typeface="Times New Roman" panose="02020603050405020304" pitchFamily="18" charset="0"/>
                    <a:ea typeface="隶书" panose="02010509060101010101" pitchFamily="49" charset="-122"/>
                  </a:rPr>
                  <a:t>)</a:t>
                </a:r>
                <a:endParaRPr lang="en-US" altLang="zh-CN" sz="2400" i="1" baseline="-25000">
                  <a:latin typeface="Times New Roman" panose="02020603050405020304" pitchFamily="18" charset="0"/>
                  <a:ea typeface="隶书" panose="02010509060101010101" pitchFamily="49" charset="-122"/>
                </a:endParaRPr>
              </a:p>
            </p:txBody>
          </p:sp>
          <p:sp>
            <p:nvSpPr>
              <p:cNvPr id="67621" name="文本框 119845"/>
              <p:cNvSpPr txBox="1"/>
              <p:nvPr/>
            </p:nvSpPr>
            <p:spPr>
              <a:xfrm>
                <a:off x="1824" y="2304"/>
                <a:ext cx="76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7622" name="文本框 119846"/>
              <p:cNvSpPr txBox="1"/>
              <p:nvPr/>
            </p:nvSpPr>
            <p:spPr>
              <a:xfrm>
                <a:off x="2448" y="3216"/>
                <a:ext cx="72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1</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67623" name="文本框 119847"/>
              <p:cNvSpPr txBox="1"/>
              <p:nvPr/>
            </p:nvSpPr>
            <p:spPr>
              <a:xfrm>
                <a:off x="2544" y="2304"/>
                <a:ext cx="96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r>
                  <a:rPr lang="en-US" altLang="zh-CN" sz="2400" i="1">
                    <a:latin typeface="Times New Roman" panose="02020603050405020304" pitchFamily="18" charset="0"/>
                    <a:ea typeface="隶书" panose="02010509060101010101" pitchFamily="49" charset="-122"/>
                  </a:rPr>
                  <a:t>x</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 </a:t>
                </a:r>
                <a:r>
                  <a:rPr lang="en-US" altLang="zh-CN" sz="2400" i="1">
                    <a:latin typeface="Times New Roman" panose="02020603050405020304" pitchFamily="18" charset="0"/>
                    <a:ea typeface="隶书" panose="02010509060101010101" pitchFamily="49" charset="-122"/>
                  </a:rPr>
                  <a:t>y</a:t>
                </a:r>
                <a:r>
                  <a:rPr lang="en-US" altLang="zh-CN" sz="2400" baseline="-25000">
                    <a:latin typeface="Times New Roman" panose="02020603050405020304" pitchFamily="18" charset="0"/>
                    <a:ea typeface="隶书" panose="02010509060101010101" pitchFamily="49" charset="-122"/>
                  </a:rPr>
                  <a:t>2</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sp>
          <p:nvSpPr>
            <p:cNvPr id="67624" name="文本框 119848"/>
            <p:cNvSpPr txBox="1"/>
            <p:nvPr/>
          </p:nvSpPr>
          <p:spPr>
            <a:xfrm>
              <a:off x="864" y="3792"/>
              <a:ext cx="228" cy="327"/>
            </a:xfrm>
            <a:prstGeom prst="rect">
              <a:avLst/>
            </a:prstGeom>
            <a:noFill/>
            <a:ln w="12700">
              <a:noFill/>
            </a:ln>
          </p:spPr>
          <p:txBody>
            <a:bodyPr wrap="none" anchor="t">
              <a:spAutoFit/>
            </a:bodyPr>
            <a:p>
              <a:pPr>
                <a:spcBef>
                  <a:spcPct val="50000"/>
                </a:spcBef>
              </a:pPr>
              <a:r>
                <a:rPr lang="en-US" altLang="zh-CN" sz="2800" b="1">
                  <a:latin typeface="魏碑" pitchFamily="49" charset="-122"/>
                  <a:ea typeface="魏碑" pitchFamily="49" charset="-122"/>
                </a:rPr>
                <a:t>O</a:t>
              </a:r>
              <a:endParaRPr lang="en-US" altLang="zh-CN" sz="2800" b="1">
                <a:latin typeface="魏碑" pitchFamily="49" charset="-122"/>
                <a:ea typeface="魏碑" pitchFamily="49" charset="-122"/>
              </a:endParaRPr>
            </a:p>
          </p:txBody>
        </p:sp>
      </p:grpSp>
      <p:sp>
        <p:nvSpPr>
          <p:cNvPr id="119850" name="文本框 119849"/>
          <p:cNvSpPr txBox="1"/>
          <p:nvPr/>
        </p:nvSpPr>
        <p:spPr>
          <a:xfrm>
            <a:off x="7696200" y="6019800"/>
            <a:ext cx="838200" cy="469900"/>
          </a:xfrm>
          <a:prstGeom prst="rect">
            <a:avLst/>
          </a:prstGeom>
          <a:solidFill>
            <a:srgbClr val="FFFF99"/>
          </a:solidFill>
          <a:ln w="12700" cap="sq" cmpd="sng">
            <a:solidFill>
              <a:srgbClr val="000000"/>
            </a:solidFill>
            <a:prstDash val="solid"/>
            <a:miter/>
            <a:headEnd type="none" w="sm" len="sm"/>
            <a:tailEnd type="none" w="sm" len="sm"/>
          </a:ln>
          <a:effectLst>
            <a:outerShdw dist="35921" dir="2699999" algn="ctr" rotWithShape="0">
              <a:schemeClr val="bg2"/>
            </a:outerShdw>
          </a:effectLst>
        </p:spPr>
        <p:txBody>
          <a:bodyPr anchor="t">
            <a:spAutoFit/>
          </a:bodyPr>
          <a:p>
            <a:pPr>
              <a:spcBef>
                <a:spcPct val="50000"/>
              </a:spcBef>
            </a:pPr>
            <a:r>
              <a:rPr lang="zh-CN" altLang="en-US" sz="2400" b="1" dirty="0">
                <a:latin typeface="Times New Roman" panose="02020603050405020304" pitchFamily="18" charset="0"/>
                <a:ea typeface="宋体" pitchFamily="2" charset="-122"/>
              </a:rPr>
              <a:t>返回</a:t>
            </a:r>
            <a:endParaRPr lang="zh-CN" altLang="en-US" sz="2400" b="1">
              <a:latin typeface="Times New Roman" panose="02020603050405020304" pitchFamily="18" charset="0"/>
              <a:ea typeface="宋体" pitchFamily="2" charset="-122"/>
            </a:endParaRPr>
          </a:p>
        </p:txBody>
      </p:sp>
      <p:graphicFrame>
        <p:nvGraphicFramePr>
          <p:cNvPr id="2" name="对象 1">
            <a:hlinkClick r:id="" action="ppaction://ole?verb="/>
          </p:cNvPr>
          <p:cNvGraphicFramePr>
            <a:graphicFrameLocks noChangeAspect="1"/>
          </p:cNvGraphicFramePr>
          <p:nvPr/>
        </p:nvGraphicFramePr>
        <p:xfrm>
          <a:off x="2654935" y="4603750"/>
          <a:ext cx="3698240" cy="476885"/>
        </p:xfrm>
        <a:graphic>
          <a:graphicData uri="http://schemas.openxmlformats.org/presentationml/2006/ole">
            <mc:AlternateContent xmlns:mc="http://schemas.openxmlformats.org/markup-compatibility/2006">
              <mc:Choice xmlns:v="urn:schemas-microsoft-com:vml" Requires="v">
                <p:oleObj spid="_x0000_s1025" name="" r:id="rId1" imgW="1574800" imgH="203200" progId="Equation.KSEE3">
                  <p:embed/>
                </p:oleObj>
              </mc:Choice>
              <mc:Fallback>
                <p:oleObj name="" r:id="rId1" imgW="1574800" imgH="203200" progId="Equation.KSEE3">
                  <p:embed/>
                  <p:pic>
                    <p:nvPicPr>
                      <p:cNvPr id="0" name="图片 1024"/>
                      <p:cNvPicPr/>
                      <p:nvPr/>
                    </p:nvPicPr>
                    <p:blipFill>
                      <a:blip r:embed="rId2"/>
                      <a:stretch>
                        <a:fillRect/>
                      </a:stretch>
                    </p:blipFill>
                    <p:spPr>
                      <a:xfrm>
                        <a:off x="2654935" y="4603750"/>
                        <a:ext cx="3698240" cy="4768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9812"/>
                                        </p:tgtEl>
                                        <p:attrNameLst>
                                          <p:attrName>style.visibility</p:attrName>
                                        </p:attrNameLst>
                                      </p:cBhvr>
                                      <p:to>
                                        <p:strVal val="visible"/>
                                      </p:to>
                                    </p:set>
                                    <p:animEffect transition="in" filter="dissolve">
                                      <p:cBhvr>
                                        <p:cTn id="16" dur="500"/>
                                        <p:tgtEl>
                                          <p:spTgt spid="1198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19850"/>
                                        </p:tgtEl>
                                        <p:attrNameLst>
                                          <p:attrName>style.visibility</p:attrName>
                                        </p:attrNameLst>
                                      </p:cBhvr>
                                      <p:to>
                                        <p:strVal val="visible"/>
                                      </p:to>
                                    </p:set>
                                    <p:anim calcmode="lin" valueType="num">
                                      <p:cBhvr additive="base">
                                        <p:cTn id="21" dur="500" fill="hold"/>
                                        <p:tgtEl>
                                          <p:spTgt spid="119850"/>
                                        </p:tgtEl>
                                        <p:attrNameLst>
                                          <p:attrName>ppt_x</p:attrName>
                                        </p:attrNameLst>
                                      </p:cBhvr>
                                      <p:tavLst>
                                        <p:tav tm="0">
                                          <p:val>
                                            <p:strVal val="1+#ppt_w/2"/>
                                          </p:val>
                                        </p:tav>
                                        <p:tav tm="100000">
                                          <p:val>
                                            <p:strVal val="#ppt_x"/>
                                          </p:val>
                                        </p:tav>
                                      </p:tavLst>
                                    </p:anim>
                                    <p:anim calcmode="lin" valueType="num">
                                      <p:cBhvr additive="base">
                                        <p:cTn id="22" dur="500" fill="hold"/>
                                        <p:tgtEl>
                                          <p:spTgt spid="119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2" grpId="0"/>
      <p:bldP spid="1198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文本框 120833"/>
          <p:cNvSpPr txBox="1"/>
          <p:nvPr/>
        </p:nvSpPr>
        <p:spPr>
          <a:xfrm>
            <a:off x="533400" y="5029200"/>
            <a:ext cx="7467600" cy="1373188"/>
          </a:xfrm>
          <a:prstGeom prst="rect">
            <a:avLst/>
          </a:prstGeom>
          <a:noFill/>
          <a:ln w="9525">
            <a:noFill/>
          </a:ln>
        </p:spPr>
        <p:txBody>
          <a:bodyPr anchor="t">
            <a:spAutoFit/>
          </a:bodyPr>
          <a:p>
            <a:r>
              <a:rPr lang="en-US" altLang="zh-CN" sz="2800" b="1" dirty="0">
                <a:latin typeface="隶书" panose="02010509060101010101" pitchFamily="49" charset="-122"/>
                <a:ea typeface="隶书" panose="02010509060101010101" pitchFamily="49" charset="-122"/>
              </a:rPr>
              <a:t>    </a:t>
            </a:r>
            <a:r>
              <a:rPr lang="zh-CN" altLang="en-US" sz="2800" b="1" dirty="0">
                <a:latin typeface="宋体" pitchFamily="2" charset="-122"/>
                <a:ea typeface="宋体" pitchFamily="2" charset="-122"/>
              </a:rPr>
              <a:t>要求</a:t>
            </a:r>
            <a:r>
              <a:rPr lang="en-US" altLang="zh-CN" sz="2800" b="1" dirty="0">
                <a:latin typeface="宋体" pitchFamily="2" charset="-122"/>
                <a:ea typeface="宋体" pitchFamily="2" charset="-122"/>
              </a:rPr>
              <a:t>x0,y0</a:t>
            </a:r>
            <a:r>
              <a:rPr lang="zh-CN" altLang="en-US" sz="2800" b="1" dirty="0">
                <a:latin typeface="宋体" pitchFamily="2" charset="-122"/>
                <a:ea typeface="宋体" pitchFamily="2" charset="-122"/>
              </a:rPr>
              <a:t>单调；</a:t>
            </a:r>
            <a:r>
              <a:rPr lang="en-US" altLang="zh-CN" sz="2800" b="1" dirty="0">
                <a:latin typeface="宋体" pitchFamily="2" charset="-122"/>
                <a:ea typeface="宋体" pitchFamily="2" charset="-122"/>
              </a:rPr>
              <a:t>x</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y</a:t>
            </a:r>
            <a:r>
              <a:rPr lang="zh-CN" altLang="en-US" sz="2800" b="1" dirty="0">
                <a:latin typeface="宋体" pitchFamily="2" charset="-122"/>
                <a:ea typeface="宋体" pitchFamily="2" charset="-122"/>
              </a:rPr>
              <a:t>可取</a:t>
            </a:r>
            <a:r>
              <a:rPr lang="zh-CN" altLang="zh-CN" sz="2800" b="1" dirty="0">
                <a:latin typeface="宋体" pitchFamily="2" charset="-122"/>
                <a:ea typeface="宋体" pitchFamily="2" charset="-122"/>
              </a:rPr>
              <a:t>为矩阵，或</a:t>
            </a:r>
            <a:r>
              <a:rPr lang="en-US" altLang="zh-CN" sz="2800" b="1" dirty="0">
                <a:latin typeface="宋体" pitchFamily="2" charset="-122"/>
                <a:ea typeface="宋体" pitchFamily="2" charset="-122"/>
              </a:rPr>
              <a:t>x</a:t>
            </a:r>
            <a:r>
              <a:rPr lang="zh-CN" altLang="en-US" sz="2800" b="1" dirty="0">
                <a:latin typeface="宋体" pitchFamily="2" charset="-122"/>
                <a:ea typeface="宋体" pitchFamily="2" charset="-122"/>
              </a:rPr>
              <a:t>取行向量，</a:t>
            </a:r>
            <a:r>
              <a:rPr lang="en-US" altLang="zh-CN" sz="2800" b="1" dirty="0">
                <a:latin typeface="宋体" pitchFamily="2" charset="-122"/>
                <a:ea typeface="宋体" pitchFamily="2" charset="-122"/>
              </a:rPr>
              <a:t>y</a:t>
            </a:r>
            <a:r>
              <a:rPr lang="zh-CN" altLang="en-US" sz="2800" b="1" dirty="0">
                <a:latin typeface="宋体" pitchFamily="2" charset="-122"/>
                <a:ea typeface="宋体" pitchFamily="2" charset="-122"/>
              </a:rPr>
              <a:t>取为列向量，</a:t>
            </a:r>
            <a:r>
              <a:rPr lang="zh-CN" altLang="zh-CN" sz="2800" b="1" dirty="0">
                <a:latin typeface="宋体" pitchFamily="2" charset="-122"/>
                <a:ea typeface="宋体" pitchFamily="2" charset="-122"/>
              </a:rPr>
              <a:t>x,y的值分别不能超出x0,y0的范围。</a:t>
            </a:r>
            <a:endParaRPr lang="zh-CN" altLang="en-US" sz="2800" b="1">
              <a:latin typeface="宋体" pitchFamily="2" charset="-122"/>
              <a:ea typeface="宋体" pitchFamily="2" charset="-122"/>
            </a:endParaRPr>
          </a:p>
        </p:txBody>
      </p:sp>
      <p:sp>
        <p:nvSpPr>
          <p:cNvPr id="120835" name="文本框 120834"/>
          <p:cNvSpPr txBox="1"/>
          <p:nvPr/>
        </p:nvSpPr>
        <p:spPr>
          <a:xfrm>
            <a:off x="1370013" y="1389063"/>
            <a:ext cx="7316787" cy="547687"/>
          </a:xfrm>
          <a:prstGeom prst="rect">
            <a:avLst/>
          </a:prstGeom>
          <a:noFill/>
          <a:ln w="9525">
            <a:noFill/>
          </a:ln>
        </p:spPr>
        <p:txBody>
          <a:bodyPr anchor="t"/>
          <a:p>
            <a:pPr>
              <a:spcBef>
                <a:spcPct val="50000"/>
              </a:spcBef>
            </a:pPr>
            <a:r>
              <a:rPr lang="en-US" altLang="zh-CN" sz="2400" b="1">
                <a:latin typeface="Courier New" panose="02070309020205020404" pitchFamily="49" charset="0"/>
                <a:ea typeface="隶书" panose="02010509060101010101" pitchFamily="49" charset="-122"/>
              </a:rPr>
              <a:t>z=interp2(x0,y0,z0,x,y,’method’)</a:t>
            </a:r>
            <a:endParaRPr lang="en-US" altLang="zh-CN" sz="2400">
              <a:latin typeface="Times New Roman" panose="02020603050405020304" pitchFamily="18" charset="0"/>
              <a:ea typeface="隶书" panose="02010509060101010101" pitchFamily="49" charset="-122"/>
            </a:endParaRPr>
          </a:p>
        </p:txBody>
      </p:sp>
      <p:grpSp>
        <p:nvGrpSpPr>
          <p:cNvPr id="120836" name="组合 120835"/>
          <p:cNvGrpSpPr/>
          <p:nvPr/>
        </p:nvGrpSpPr>
        <p:grpSpPr>
          <a:xfrm>
            <a:off x="4038600" y="1828800"/>
            <a:ext cx="1752600" cy="1062038"/>
            <a:chOff x="2448" y="1152"/>
            <a:chExt cx="1104" cy="669"/>
          </a:xfrm>
        </p:grpSpPr>
        <p:sp>
          <p:nvSpPr>
            <p:cNvPr id="68612" name="文本框 120836"/>
            <p:cNvSpPr txBox="1"/>
            <p:nvPr/>
          </p:nvSpPr>
          <p:spPr>
            <a:xfrm>
              <a:off x="2448" y="1488"/>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被插值点</a:t>
              </a:r>
              <a:endParaRPr lang="zh-CN" altLang="en-US" sz="2800">
                <a:latin typeface="Times New Roman" panose="02020603050405020304" pitchFamily="18" charset="0"/>
                <a:ea typeface="隶书" panose="02010509060101010101" pitchFamily="49" charset="-122"/>
              </a:endParaRPr>
            </a:p>
          </p:txBody>
        </p:sp>
        <p:grpSp>
          <p:nvGrpSpPr>
            <p:cNvPr id="68613" name="组合 120837"/>
            <p:cNvGrpSpPr/>
            <p:nvPr/>
          </p:nvGrpSpPr>
          <p:grpSpPr>
            <a:xfrm>
              <a:off x="2880" y="1152"/>
              <a:ext cx="528" cy="336"/>
              <a:chOff x="2832" y="1104"/>
              <a:chExt cx="528" cy="336"/>
            </a:xfrm>
          </p:grpSpPr>
          <p:sp>
            <p:nvSpPr>
              <p:cNvPr id="68614" name="直接连接符 120838"/>
              <p:cNvSpPr/>
              <p:nvPr/>
            </p:nvSpPr>
            <p:spPr>
              <a:xfrm>
                <a:off x="2976" y="1104"/>
                <a:ext cx="384" cy="0"/>
              </a:xfrm>
              <a:prstGeom prst="line">
                <a:avLst/>
              </a:prstGeom>
              <a:ln w="9525" cap="flat" cmpd="sng">
                <a:solidFill>
                  <a:schemeClr val="tx1"/>
                </a:solidFill>
                <a:prstDash val="solid"/>
                <a:round/>
                <a:headEnd type="none" w="med" len="med"/>
                <a:tailEnd type="none" w="med" len="med"/>
              </a:ln>
            </p:spPr>
          </p:sp>
          <p:sp>
            <p:nvSpPr>
              <p:cNvPr id="68615" name="直接连接符 120839"/>
              <p:cNvSpPr/>
              <p:nvPr/>
            </p:nvSpPr>
            <p:spPr>
              <a:xfrm flipV="1">
                <a:off x="2832" y="1104"/>
                <a:ext cx="336" cy="336"/>
              </a:xfrm>
              <a:prstGeom prst="line">
                <a:avLst/>
              </a:prstGeom>
              <a:ln w="9525" cap="flat" cmpd="sng">
                <a:solidFill>
                  <a:schemeClr val="tx1"/>
                </a:solidFill>
                <a:prstDash val="solid"/>
                <a:round/>
                <a:headEnd type="none" w="med" len="med"/>
                <a:tailEnd type="none" w="med" len="med"/>
              </a:ln>
            </p:spPr>
          </p:sp>
        </p:grpSp>
      </p:grpSp>
      <p:grpSp>
        <p:nvGrpSpPr>
          <p:cNvPr id="120841" name="组合 120840"/>
          <p:cNvGrpSpPr/>
          <p:nvPr/>
        </p:nvGrpSpPr>
        <p:grpSpPr>
          <a:xfrm>
            <a:off x="5791200" y="1828800"/>
            <a:ext cx="2133600" cy="1138238"/>
            <a:chOff x="3648" y="1152"/>
            <a:chExt cx="1344" cy="717"/>
          </a:xfrm>
        </p:grpSpPr>
        <p:sp>
          <p:nvSpPr>
            <p:cNvPr id="68617" name="文本框 120841"/>
            <p:cNvSpPr txBox="1"/>
            <p:nvPr/>
          </p:nvSpPr>
          <p:spPr>
            <a:xfrm>
              <a:off x="3888" y="1536"/>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插值方法</a:t>
              </a:r>
              <a:endParaRPr lang="zh-CN" altLang="en-US" sz="2800">
                <a:latin typeface="Times New Roman" panose="02020603050405020304" pitchFamily="18" charset="0"/>
                <a:ea typeface="隶书" panose="02010509060101010101" pitchFamily="49" charset="-122"/>
              </a:endParaRPr>
            </a:p>
          </p:txBody>
        </p:sp>
        <p:grpSp>
          <p:nvGrpSpPr>
            <p:cNvPr id="68618" name="组合 120842"/>
            <p:cNvGrpSpPr/>
            <p:nvPr/>
          </p:nvGrpSpPr>
          <p:grpSpPr>
            <a:xfrm>
              <a:off x="3648" y="1152"/>
              <a:ext cx="816" cy="384"/>
              <a:chOff x="3552" y="1104"/>
              <a:chExt cx="816" cy="384"/>
            </a:xfrm>
          </p:grpSpPr>
          <p:sp>
            <p:nvSpPr>
              <p:cNvPr id="68619" name="直接连接符 120843"/>
              <p:cNvSpPr/>
              <p:nvPr/>
            </p:nvSpPr>
            <p:spPr>
              <a:xfrm>
                <a:off x="3552" y="1104"/>
                <a:ext cx="816" cy="0"/>
              </a:xfrm>
              <a:prstGeom prst="line">
                <a:avLst/>
              </a:prstGeom>
              <a:ln w="9525" cap="flat" cmpd="sng">
                <a:solidFill>
                  <a:schemeClr val="tx1"/>
                </a:solidFill>
                <a:prstDash val="solid"/>
                <a:round/>
                <a:headEnd type="none" w="med" len="med"/>
                <a:tailEnd type="none" w="med" len="med"/>
              </a:ln>
            </p:spPr>
          </p:sp>
          <p:sp>
            <p:nvSpPr>
              <p:cNvPr id="68620" name="直接连接符 120844"/>
              <p:cNvSpPr/>
              <p:nvPr/>
            </p:nvSpPr>
            <p:spPr>
              <a:xfrm>
                <a:off x="3936" y="1104"/>
                <a:ext cx="288" cy="384"/>
              </a:xfrm>
              <a:prstGeom prst="line">
                <a:avLst/>
              </a:prstGeom>
              <a:ln w="9525" cap="flat" cmpd="sng">
                <a:solidFill>
                  <a:schemeClr val="tx1"/>
                </a:solidFill>
                <a:prstDash val="solid"/>
                <a:round/>
                <a:headEnd type="none" w="med" len="med"/>
                <a:tailEnd type="none" w="med" len="med"/>
              </a:ln>
            </p:spPr>
          </p:sp>
        </p:grpSp>
      </p:grpSp>
      <p:sp>
        <p:nvSpPr>
          <p:cNvPr id="68621" name="文本框 120845"/>
          <p:cNvSpPr txBox="1"/>
          <p:nvPr/>
        </p:nvSpPr>
        <p:spPr>
          <a:xfrm>
            <a:off x="1600200" y="381000"/>
            <a:ext cx="5715000" cy="519113"/>
          </a:xfrm>
          <a:prstGeom prst="rect">
            <a:avLst/>
          </a:prstGeom>
          <a:solidFill>
            <a:srgbClr val="CC6600"/>
          </a:solidFill>
          <a:ln w="9525">
            <a:noFill/>
          </a:ln>
        </p:spPr>
        <p:txBody>
          <a:bodyPr anchor="t">
            <a:spAutoFit/>
          </a:bodyPr>
          <a:p>
            <a:pPr>
              <a:spcBef>
                <a:spcPct val="50000"/>
              </a:spcBef>
            </a:pPr>
            <a:r>
              <a:rPr lang="zh-CN" altLang="en-US" sz="2800" b="1">
                <a:latin typeface="魏碑" pitchFamily="49" charset="-122"/>
                <a:ea typeface="魏碑" pitchFamily="49" charset="-122"/>
              </a:rPr>
              <a:t>用</a:t>
            </a:r>
            <a:r>
              <a:rPr lang="en-US" altLang="zh-CN" sz="2800" b="1">
                <a:latin typeface="Times New Roman" panose="02020603050405020304" pitchFamily="18" charset="0"/>
                <a:ea typeface="魏碑" pitchFamily="49" charset="-122"/>
              </a:rPr>
              <a:t>MATLAB</a:t>
            </a:r>
            <a:r>
              <a:rPr lang="zh-CN" altLang="en-US" sz="2800" b="1" dirty="0">
                <a:latin typeface="魏碑" pitchFamily="49" charset="-122"/>
                <a:ea typeface="魏碑" pitchFamily="49" charset="-122"/>
              </a:rPr>
              <a:t>作网格节点数据的插值</a:t>
            </a:r>
            <a:endParaRPr lang="zh-CN" altLang="en-US" sz="2400">
              <a:latin typeface="Times New Roman" panose="02020603050405020304" pitchFamily="18" charset="0"/>
              <a:ea typeface="隶书" panose="02010509060101010101" pitchFamily="49" charset="-122"/>
            </a:endParaRPr>
          </a:p>
        </p:txBody>
      </p:sp>
      <p:grpSp>
        <p:nvGrpSpPr>
          <p:cNvPr id="120847" name="组合 120846"/>
          <p:cNvGrpSpPr/>
          <p:nvPr/>
        </p:nvGrpSpPr>
        <p:grpSpPr>
          <a:xfrm>
            <a:off x="2495550" y="1828800"/>
            <a:ext cx="2152650" cy="1108075"/>
            <a:chOff x="1572" y="1152"/>
            <a:chExt cx="1356" cy="698"/>
          </a:xfrm>
        </p:grpSpPr>
        <p:sp>
          <p:nvSpPr>
            <p:cNvPr id="68623" name="文本框 120847"/>
            <p:cNvSpPr txBox="1"/>
            <p:nvPr/>
          </p:nvSpPr>
          <p:spPr>
            <a:xfrm>
              <a:off x="1572" y="1248"/>
              <a:ext cx="649" cy="602"/>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插值节点</a:t>
              </a:r>
              <a:endParaRPr lang="zh-CN" altLang="en-US" sz="2800">
                <a:latin typeface="Times New Roman" panose="02020603050405020304" pitchFamily="18" charset="0"/>
                <a:ea typeface="隶书" panose="02010509060101010101" pitchFamily="49" charset="-122"/>
              </a:endParaRPr>
            </a:p>
          </p:txBody>
        </p:sp>
        <p:sp>
          <p:nvSpPr>
            <p:cNvPr id="68624" name="直接连接符 120848"/>
            <p:cNvSpPr/>
            <p:nvPr/>
          </p:nvSpPr>
          <p:spPr>
            <a:xfrm>
              <a:off x="2064" y="1152"/>
              <a:ext cx="864" cy="0"/>
            </a:xfrm>
            <a:prstGeom prst="line">
              <a:avLst/>
            </a:prstGeom>
            <a:ln w="9525" cap="flat" cmpd="sng">
              <a:solidFill>
                <a:schemeClr val="tx1"/>
              </a:solidFill>
              <a:prstDash val="solid"/>
              <a:round/>
              <a:headEnd type="none" w="med" len="med"/>
              <a:tailEnd type="none" w="med" len="med"/>
            </a:ln>
          </p:spPr>
        </p:sp>
        <p:sp>
          <p:nvSpPr>
            <p:cNvPr id="68625" name="直接连接符 120849"/>
            <p:cNvSpPr/>
            <p:nvPr/>
          </p:nvSpPr>
          <p:spPr>
            <a:xfrm flipH="1">
              <a:off x="2234" y="1167"/>
              <a:ext cx="277" cy="433"/>
            </a:xfrm>
            <a:prstGeom prst="line">
              <a:avLst/>
            </a:prstGeom>
            <a:ln w="12700" cap="flat" cmpd="sng">
              <a:solidFill>
                <a:schemeClr val="tx1"/>
              </a:solidFill>
              <a:prstDash val="solid"/>
              <a:round/>
              <a:headEnd type="none" w="sm" len="sm"/>
              <a:tailEnd type="none" w="sm" len="sm"/>
            </a:ln>
          </p:spPr>
        </p:sp>
      </p:grpSp>
      <p:grpSp>
        <p:nvGrpSpPr>
          <p:cNvPr id="120851" name="组合 120850"/>
          <p:cNvGrpSpPr/>
          <p:nvPr/>
        </p:nvGrpSpPr>
        <p:grpSpPr>
          <a:xfrm>
            <a:off x="279400" y="1746250"/>
            <a:ext cx="1798638" cy="1276350"/>
            <a:chOff x="176" y="1100"/>
            <a:chExt cx="1133" cy="804"/>
          </a:xfrm>
        </p:grpSpPr>
        <p:sp>
          <p:nvSpPr>
            <p:cNvPr id="68627" name="直接连接符 120851"/>
            <p:cNvSpPr/>
            <p:nvPr/>
          </p:nvSpPr>
          <p:spPr>
            <a:xfrm>
              <a:off x="889" y="1100"/>
              <a:ext cx="178" cy="0"/>
            </a:xfrm>
            <a:prstGeom prst="line">
              <a:avLst/>
            </a:prstGeom>
            <a:ln w="12700" cap="sq" cmpd="sng">
              <a:solidFill>
                <a:schemeClr val="tx1"/>
              </a:solidFill>
              <a:prstDash val="solid"/>
              <a:round/>
              <a:headEnd type="none" w="sm" len="sm"/>
              <a:tailEnd type="none" w="sm" len="sm"/>
            </a:ln>
          </p:spPr>
        </p:sp>
        <p:sp>
          <p:nvSpPr>
            <p:cNvPr id="68628" name="文本框 120852"/>
            <p:cNvSpPr txBox="1"/>
            <p:nvPr/>
          </p:nvSpPr>
          <p:spPr>
            <a:xfrm>
              <a:off x="176" y="1300"/>
              <a:ext cx="1133" cy="604"/>
            </a:xfrm>
            <a:prstGeom prst="rect">
              <a:avLst/>
            </a:prstGeom>
            <a:solidFill>
              <a:srgbClr val="FFFFCC"/>
            </a:solidFill>
            <a:ln w="12700" cap="sq" cmpd="sng">
              <a:solidFill>
                <a:schemeClr val="tx1"/>
              </a:solidFill>
              <a:prstDash val="solid"/>
              <a:miter/>
              <a:headEnd type="none" w="sm" len="sm"/>
              <a:tailEnd type="none" w="sm" len="sm"/>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被插值点的函数值</a:t>
              </a:r>
              <a:endParaRPr lang="zh-CN" altLang="en-US" sz="2800">
                <a:latin typeface="Times New Roman" panose="02020603050405020304" pitchFamily="18" charset="0"/>
                <a:ea typeface="隶书" panose="02010509060101010101" pitchFamily="49" charset="-122"/>
              </a:endParaRPr>
            </a:p>
          </p:txBody>
        </p:sp>
        <p:sp>
          <p:nvSpPr>
            <p:cNvPr id="68629" name="直接连接符 120853"/>
            <p:cNvSpPr/>
            <p:nvPr/>
          </p:nvSpPr>
          <p:spPr>
            <a:xfrm flipH="1">
              <a:off x="733" y="1100"/>
              <a:ext cx="245" cy="200"/>
            </a:xfrm>
            <a:prstGeom prst="line">
              <a:avLst/>
            </a:prstGeom>
            <a:ln w="12700" cap="sq" cmpd="sng">
              <a:solidFill>
                <a:schemeClr val="tx1"/>
              </a:solidFill>
              <a:prstDash val="solid"/>
              <a:round/>
              <a:headEnd type="none" w="sm" len="sm"/>
              <a:tailEnd type="none" w="sm" len="sm"/>
            </a:ln>
          </p:spPr>
        </p:sp>
      </p:grpSp>
      <p:sp>
        <p:nvSpPr>
          <p:cNvPr id="120855" name="文本框 120854"/>
          <p:cNvSpPr txBox="1"/>
          <p:nvPr/>
        </p:nvSpPr>
        <p:spPr>
          <a:xfrm>
            <a:off x="4724400" y="3200400"/>
            <a:ext cx="4038600" cy="1812925"/>
          </a:xfrm>
          <a:prstGeom prst="rect">
            <a:avLst/>
          </a:prstGeom>
          <a:solidFill>
            <a:schemeClr val="accent1"/>
          </a:solidFill>
          <a:ln w="12700" cap="sq" cmpd="sng">
            <a:solidFill>
              <a:schemeClr val="tx1"/>
            </a:solidFill>
            <a:prstDash val="solid"/>
            <a:miter/>
            <a:headEnd type="none" w="med" len="med"/>
            <a:tailEnd type="none" w="med" len="med"/>
          </a:ln>
        </p:spPr>
        <p:txBody>
          <a:bodyPr wrap="none" anchor="t">
            <a:spAutoFit/>
          </a:bodyPr>
          <a:p>
            <a:r>
              <a:rPr lang="en-US" altLang="zh-CN" sz="2800" b="1">
                <a:latin typeface="隶书" panose="02010509060101010101" pitchFamily="49" charset="-122"/>
                <a:ea typeface="隶书" panose="02010509060101010101" pitchFamily="49" charset="-122"/>
              </a:rPr>
              <a:t>‘nearest’   </a:t>
            </a:r>
            <a:r>
              <a:rPr lang="zh-CN" altLang="en-US" sz="2800" b="1" dirty="0">
                <a:latin typeface="宋体" pitchFamily="2" charset="-122"/>
                <a:ea typeface="宋体" pitchFamily="2" charset="-122"/>
              </a:rPr>
              <a:t>最邻近插值</a:t>
            </a:r>
            <a:endParaRPr lang="zh-CN" altLang="en-US" sz="2800" b="1" dirty="0">
              <a:latin typeface="宋体" pitchFamily="2" charset="-122"/>
              <a:ea typeface="宋体" pitchFamily="2" charset="-122"/>
            </a:endParaRPr>
          </a:p>
          <a:p>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linear’   </a:t>
            </a:r>
            <a:r>
              <a:rPr lang="zh-CN" altLang="en-US" sz="2800" b="1" dirty="0">
                <a:latin typeface="宋体" pitchFamily="2" charset="-122"/>
                <a:ea typeface="宋体" pitchFamily="2" charset="-122"/>
              </a:rPr>
              <a:t>双线性插值</a:t>
            </a:r>
            <a:endParaRPr lang="zh-CN" altLang="en-US" sz="2800" b="1" dirty="0">
              <a:latin typeface="隶书" panose="02010509060101010101" pitchFamily="49" charset="-122"/>
              <a:ea typeface="隶书" panose="02010509060101010101" pitchFamily="49" charset="-122"/>
            </a:endParaRPr>
          </a:p>
          <a:p>
            <a:r>
              <a:rPr lang="zh-CN" altLang="en-US" sz="2800" b="1" dirty="0">
                <a:latin typeface="隶书" panose="02010509060101010101" pitchFamily="49" charset="-122"/>
                <a:ea typeface="隶书" panose="02010509060101010101" pitchFamily="49" charset="-122"/>
              </a:rPr>
              <a:t>‘</a:t>
            </a:r>
            <a:r>
              <a:rPr lang="en-US" altLang="zh-CN" sz="2800" b="1">
                <a:latin typeface="隶书" panose="02010509060101010101" pitchFamily="49" charset="-122"/>
                <a:ea typeface="隶书" panose="02010509060101010101" pitchFamily="49" charset="-122"/>
              </a:rPr>
              <a:t>cubic’    </a:t>
            </a:r>
            <a:r>
              <a:rPr lang="zh-CN" altLang="en-US" sz="2800" b="1" dirty="0">
                <a:latin typeface="宋体" pitchFamily="2" charset="-122"/>
                <a:ea typeface="宋体" pitchFamily="2" charset="-122"/>
              </a:rPr>
              <a:t>双三次插值</a:t>
            </a:r>
            <a:endParaRPr lang="zh-CN" altLang="en-US" sz="2800" b="1" dirty="0">
              <a:latin typeface="宋体" pitchFamily="2" charset="-122"/>
              <a:ea typeface="宋体" pitchFamily="2" charset="-122"/>
            </a:endParaRPr>
          </a:p>
          <a:p>
            <a:r>
              <a:rPr lang="zh-CN" altLang="en-US" sz="2800" b="1" dirty="0">
                <a:latin typeface="宋体" pitchFamily="2" charset="-122"/>
                <a:ea typeface="宋体" pitchFamily="2" charset="-122"/>
              </a:rPr>
              <a:t>缺省时</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双线性插值</a:t>
            </a:r>
            <a:endParaRPr lang="zh-CN" altLang="en-US" sz="2800" b="1">
              <a:latin typeface="宋体" pitchFamily="2" charset="-122"/>
              <a:ea typeface="宋体" pitchFamily="2" charset="-122"/>
            </a:endParaRPr>
          </a:p>
        </p:txBody>
      </p:sp>
      <p:sp>
        <p:nvSpPr>
          <p:cNvPr id="120856" name="直接连接符 120855"/>
          <p:cNvSpPr/>
          <p:nvPr/>
        </p:nvSpPr>
        <p:spPr>
          <a:xfrm>
            <a:off x="6858000" y="2971800"/>
            <a:ext cx="0" cy="304800"/>
          </a:xfrm>
          <a:prstGeom prst="line">
            <a:avLst/>
          </a:prstGeom>
          <a:ln w="22225" cap="flat" cmpd="sng">
            <a:solidFill>
              <a:srgbClr val="0000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additive="base">
                                        <p:cTn id="7" dur="500" fill="hold"/>
                                        <p:tgtEl>
                                          <p:spTgt spid="120835"/>
                                        </p:tgtEl>
                                        <p:attrNameLst>
                                          <p:attrName>ppt_x</p:attrName>
                                        </p:attrNameLst>
                                      </p:cBhvr>
                                      <p:tavLst>
                                        <p:tav tm="0">
                                          <p:val>
                                            <p:strVal val="0-#ppt_w/2"/>
                                          </p:val>
                                        </p:tav>
                                        <p:tav tm="100000">
                                          <p:val>
                                            <p:strVal val="#ppt_x"/>
                                          </p:val>
                                        </p:tav>
                                      </p:tavLst>
                                    </p:anim>
                                    <p:anim calcmode="lin" valueType="num">
                                      <p:cBhvr additive="base">
                                        <p:cTn id="8" dur="500" fill="hold"/>
                                        <p:tgtEl>
                                          <p:spTgt spid="120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0847"/>
                                        </p:tgtEl>
                                        <p:attrNameLst>
                                          <p:attrName>style.visibility</p:attrName>
                                        </p:attrNameLst>
                                      </p:cBhvr>
                                      <p:to>
                                        <p:strVal val="visible"/>
                                      </p:to>
                                    </p:set>
                                    <p:anim calcmode="lin" valueType="num">
                                      <p:cBhvr additive="base">
                                        <p:cTn id="13" dur="500" fill="hold"/>
                                        <p:tgtEl>
                                          <p:spTgt spid="120847"/>
                                        </p:tgtEl>
                                        <p:attrNameLst>
                                          <p:attrName>ppt_x</p:attrName>
                                        </p:attrNameLst>
                                      </p:cBhvr>
                                      <p:tavLst>
                                        <p:tav tm="0">
                                          <p:val>
                                            <p:strVal val="0-#ppt_w/2"/>
                                          </p:val>
                                        </p:tav>
                                        <p:tav tm="100000">
                                          <p:val>
                                            <p:strVal val="#ppt_x"/>
                                          </p:val>
                                        </p:tav>
                                      </p:tavLst>
                                    </p:anim>
                                    <p:anim calcmode="lin" valueType="num">
                                      <p:cBhvr additive="base">
                                        <p:cTn id="14" dur="500" fill="hold"/>
                                        <p:tgtEl>
                                          <p:spTgt spid="1208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0836"/>
                                        </p:tgtEl>
                                        <p:attrNameLst>
                                          <p:attrName>style.visibility</p:attrName>
                                        </p:attrNameLst>
                                      </p:cBhvr>
                                      <p:to>
                                        <p:strVal val="visible"/>
                                      </p:to>
                                    </p:set>
                                    <p:anim calcmode="lin" valueType="num">
                                      <p:cBhvr additive="base">
                                        <p:cTn id="19" dur="500" fill="hold"/>
                                        <p:tgtEl>
                                          <p:spTgt spid="120836"/>
                                        </p:tgtEl>
                                        <p:attrNameLst>
                                          <p:attrName>ppt_x</p:attrName>
                                        </p:attrNameLst>
                                      </p:cBhvr>
                                      <p:tavLst>
                                        <p:tav tm="0">
                                          <p:val>
                                            <p:strVal val="0-#ppt_w/2"/>
                                          </p:val>
                                        </p:tav>
                                        <p:tav tm="100000">
                                          <p:val>
                                            <p:strVal val="#ppt_x"/>
                                          </p:val>
                                        </p:tav>
                                      </p:tavLst>
                                    </p:anim>
                                    <p:anim calcmode="lin" valueType="num">
                                      <p:cBhvr additive="base">
                                        <p:cTn id="20" dur="500" fill="hold"/>
                                        <p:tgtEl>
                                          <p:spTgt spid="1208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0851"/>
                                        </p:tgtEl>
                                        <p:attrNameLst>
                                          <p:attrName>style.visibility</p:attrName>
                                        </p:attrNameLst>
                                      </p:cBhvr>
                                      <p:to>
                                        <p:strVal val="visible"/>
                                      </p:to>
                                    </p:set>
                                    <p:anim calcmode="lin" valueType="num">
                                      <p:cBhvr additive="base">
                                        <p:cTn id="25" dur="500" fill="hold"/>
                                        <p:tgtEl>
                                          <p:spTgt spid="120851"/>
                                        </p:tgtEl>
                                        <p:attrNameLst>
                                          <p:attrName>ppt_x</p:attrName>
                                        </p:attrNameLst>
                                      </p:cBhvr>
                                      <p:tavLst>
                                        <p:tav tm="0">
                                          <p:val>
                                            <p:strVal val="0-#ppt_w/2"/>
                                          </p:val>
                                        </p:tav>
                                        <p:tav tm="100000">
                                          <p:val>
                                            <p:strVal val="#ppt_x"/>
                                          </p:val>
                                        </p:tav>
                                      </p:tavLst>
                                    </p:anim>
                                    <p:anim calcmode="lin" valueType="num">
                                      <p:cBhvr additive="base">
                                        <p:cTn id="26" dur="500" fill="hold"/>
                                        <p:tgtEl>
                                          <p:spTgt spid="12085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0841"/>
                                        </p:tgtEl>
                                        <p:attrNameLst>
                                          <p:attrName>style.visibility</p:attrName>
                                        </p:attrNameLst>
                                      </p:cBhvr>
                                      <p:to>
                                        <p:strVal val="visible"/>
                                      </p:to>
                                    </p:set>
                                    <p:anim calcmode="lin" valueType="num">
                                      <p:cBhvr additive="base">
                                        <p:cTn id="31" dur="500" fill="hold"/>
                                        <p:tgtEl>
                                          <p:spTgt spid="120841"/>
                                        </p:tgtEl>
                                        <p:attrNameLst>
                                          <p:attrName>ppt_x</p:attrName>
                                        </p:attrNameLst>
                                      </p:cBhvr>
                                      <p:tavLst>
                                        <p:tav tm="0">
                                          <p:val>
                                            <p:strVal val="0-#ppt_w/2"/>
                                          </p:val>
                                        </p:tav>
                                        <p:tav tm="100000">
                                          <p:val>
                                            <p:strVal val="#ppt_x"/>
                                          </p:val>
                                        </p:tav>
                                      </p:tavLst>
                                    </p:anim>
                                    <p:anim calcmode="lin" valueType="num">
                                      <p:cBhvr additive="base">
                                        <p:cTn id="32" dur="500" fill="hold"/>
                                        <p:tgtEl>
                                          <p:spTgt spid="1208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208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20855"/>
                                        </p:tgtEl>
                                        <p:attrNameLst>
                                          <p:attrName>style.visibility</p:attrName>
                                        </p:attrNameLst>
                                      </p:cBhvr>
                                      <p:to>
                                        <p:strVal val="visible"/>
                                      </p:to>
                                    </p:set>
                                    <p:animEffect transition="in" filter="blinds(vertical)">
                                      <p:cBhvr>
                                        <p:cTn id="41" dur="500"/>
                                        <p:tgtEl>
                                          <p:spTgt spid="12085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20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5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121857"/>
          <p:cNvSpPr txBox="1"/>
          <p:nvPr/>
        </p:nvSpPr>
        <p:spPr>
          <a:xfrm>
            <a:off x="685800" y="228600"/>
            <a:ext cx="7945438" cy="2245360"/>
          </a:xfrm>
          <a:prstGeom prst="rect">
            <a:avLst/>
          </a:prstGeom>
          <a:noFill/>
          <a:ln w="9525">
            <a:noFill/>
          </a:ln>
        </p:spPr>
        <p:txBody>
          <a:bodyPr anchor="t">
            <a:spAutoFit/>
          </a:bodyPr>
          <a:p>
            <a:pPr>
              <a:spcBef>
                <a:spcPct val="50000"/>
              </a:spcBef>
            </a:pPr>
            <a:r>
              <a:rPr lang="zh-CN" altLang="en-US" sz="2800" b="1" dirty="0">
                <a:latin typeface="魏碑" pitchFamily="49" charset="-122"/>
                <a:ea typeface="魏碑" pitchFamily="49" charset="-122"/>
              </a:rPr>
              <a:t>例</a:t>
            </a:r>
            <a:r>
              <a:rPr lang="en-US" altLang="zh-CN" sz="2800" b="1" dirty="0">
                <a:latin typeface="魏碑" pitchFamily="49" charset="-122"/>
                <a:ea typeface="魏碑" pitchFamily="49" charset="-122"/>
              </a:rPr>
              <a:t>3 </a:t>
            </a:r>
            <a:r>
              <a:rPr lang="zh-CN" altLang="en-US" sz="2800" b="1" dirty="0">
                <a:latin typeface="魏碑" pitchFamily="49" charset="-122"/>
                <a:ea typeface="魏碑" pitchFamily="49" charset="-122"/>
              </a:rPr>
              <a:t>测得平板表面</a:t>
            </a:r>
            <a:r>
              <a:rPr lang="en-US" altLang="zh-CN" sz="2800" b="1" dirty="0">
                <a:latin typeface="魏碑" pitchFamily="49" charset="-122"/>
                <a:ea typeface="魏碑" pitchFamily="49" charset="-122"/>
              </a:rPr>
              <a:t>3*5</a:t>
            </a:r>
            <a:r>
              <a:rPr lang="zh-CN" altLang="en-US" sz="2800" b="1" dirty="0">
                <a:latin typeface="魏碑" pitchFamily="49" charset="-122"/>
                <a:ea typeface="魏碑" pitchFamily="49" charset="-122"/>
              </a:rPr>
              <a:t>网格点处的温度分别为：                                                          </a:t>
            </a:r>
            <a:r>
              <a:rPr lang="en-US" altLang="zh-CN" sz="2800" b="1" err="1">
                <a:latin typeface="魏碑" pitchFamily="49" charset="-122"/>
                <a:ea typeface="魏碑" pitchFamily="49" charset="-122"/>
              </a:rPr>
              <a:t>82  81  80  82  84                                                                                                                79  63  61  65  81                                                                                                               84  84</a:t>
            </a:r>
            <a:r>
              <a:rPr lang="en-US" altLang="zh-CN" sz="2800" b="1" dirty="0">
                <a:latin typeface="魏碑" pitchFamily="49" charset="-122"/>
                <a:ea typeface="魏碑" pitchFamily="49" charset="-122"/>
              </a:rPr>
              <a:t>  82  85  86                                                                                                                   </a:t>
            </a:r>
            <a:r>
              <a:rPr lang="zh-CN" altLang="en-US" sz="2800" b="1" dirty="0">
                <a:latin typeface="魏碑" pitchFamily="49" charset="-122"/>
                <a:ea typeface="魏碑" pitchFamily="49" charset="-122"/>
              </a:rPr>
              <a:t>试作出平板表面的温度分布曲面</a:t>
            </a:r>
            <a:r>
              <a:rPr lang="en-US" altLang="zh-CN" sz="2800" b="1" dirty="0">
                <a:latin typeface="魏碑" pitchFamily="49" charset="-122"/>
                <a:ea typeface="魏碑" pitchFamily="49" charset="-122"/>
              </a:rPr>
              <a:t>z=f(x,y)</a:t>
            </a:r>
            <a:r>
              <a:rPr lang="zh-CN" altLang="en-US" sz="2800" b="1" dirty="0">
                <a:latin typeface="魏碑" pitchFamily="49" charset="-122"/>
                <a:ea typeface="魏碑" pitchFamily="49" charset="-122"/>
              </a:rPr>
              <a:t>的图形。</a:t>
            </a:r>
            <a:endParaRPr lang="zh-CN" altLang="en-US" sz="2800" b="1">
              <a:latin typeface="魏碑" pitchFamily="49" charset="-122"/>
              <a:ea typeface="魏碑" pitchFamily="49" charset="-122"/>
            </a:endParaRPr>
          </a:p>
        </p:txBody>
      </p:sp>
      <p:pic>
        <p:nvPicPr>
          <p:cNvPr id="4" name="图片 3"/>
          <p:cNvPicPr>
            <a:picLocks noChangeAspect="1"/>
          </p:cNvPicPr>
          <p:nvPr/>
        </p:nvPicPr>
        <p:blipFill>
          <a:blip r:embed="rId1"/>
          <a:stretch>
            <a:fillRect/>
          </a:stretch>
        </p:blipFill>
        <p:spPr>
          <a:xfrm>
            <a:off x="1465580" y="2397125"/>
            <a:ext cx="5248275" cy="3990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838200" y="838200"/>
            <a:ext cx="4073525" cy="457200"/>
          </a:xfrm>
          <a:prstGeom prst="rect">
            <a:avLst/>
          </a:prstGeom>
          <a:noFill/>
          <a:ln w="12700">
            <a:noFill/>
          </a:ln>
        </p:spPr>
        <p:txBody>
          <a:bodyPr wrap="none" anchor="t">
            <a:spAutoFit/>
          </a:bodyPr>
          <a:p>
            <a:r>
              <a:rPr lang="en-US" altLang="zh-CN" dirty="0">
                <a:solidFill>
                  <a:srgbClr val="000000"/>
                </a:solidFill>
                <a:latin typeface="Courier New" panose="02070309020205020404" pitchFamily="49" charset="0"/>
                <a:ea typeface="宋体" pitchFamily="2" charset="-122"/>
              </a:rPr>
              <a:t> </a:t>
            </a:r>
            <a:r>
              <a:rPr lang="zh-CN" altLang="en-US" b="1" dirty="0">
                <a:solidFill>
                  <a:srgbClr val="000000"/>
                </a:solidFill>
                <a:latin typeface="Courier New" panose="02070309020205020404" pitchFamily="49" charset="0"/>
                <a:ea typeface="宋体" pitchFamily="2" charset="-122"/>
              </a:rPr>
              <a:t>插值函数</a:t>
            </a:r>
            <a:r>
              <a:rPr lang="en-US" altLang="zh-CN" b="1" dirty="0">
                <a:latin typeface="Courier New" panose="02070309020205020404" pitchFamily="49" charset="0"/>
                <a:ea typeface="宋体" pitchFamily="2" charset="-122"/>
              </a:rPr>
              <a:t>griddata</a:t>
            </a:r>
            <a:r>
              <a:rPr lang="zh-CN" altLang="en-US" b="1" dirty="0">
                <a:latin typeface="Times New Roman" panose="02020603050405020304" pitchFamily="18" charset="0"/>
                <a:ea typeface="宋体" pitchFamily="2" charset="-122"/>
              </a:rPr>
              <a:t>格式为</a:t>
            </a:r>
            <a:r>
              <a:rPr lang="en-US" altLang="zh-CN" b="1" dirty="0">
                <a:latin typeface="Times New Roman" panose="02020603050405020304" pitchFamily="18" charset="0"/>
                <a:ea typeface="宋体" pitchFamily="2" charset="-122"/>
              </a:rPr>
              <a:t>:</a:t>
            </a:r>
            <a:endParaRPr lang="en-US" altLang="zh-CN" sz="2800" b="1" dirty="0">
              <a:latin typeface="隶书" panose="02010509060101010101" pitchFamily="49" charset="-122"/>
              <a:ea typeface="隶书" panose="02010509060101010101" pitchFamily="49" charset="-122"/>
            </a:endParaRPr>
          </a:p>
        </p:txBody>
      </p:sp>
      <p:sp>
        <p:nvSpPr>
          <p:cNvPr id="350211" name="Text Box 3"/>
          <p:cNvSpPr txBox="1"/>
          <p:nvPr/>
        </p:nvSpPr>
        <p:spPr>
          <a:xfrm>
            <a:off x="838200" y="1392238"/>
            <a:ext cx="7694613" cy="457200"/>
          </a:xfrm>
          <a:prstGeom prst="rect">
            <a:avLst/>
          </a:prstGeom>
          <a:noFill/>
          <a:ln w="12700">
            <a:noFill/>
          </a:ln>
        </p:spPr>
        <p:txBody>
          <a:bodyPr anchor="t">
            <a:spAutoFit/>
          </a:bodyPr>
          <a:p>
            <a:r>
              <a:rPr lang="en-US" altLang="zh-CN" dirty="0">
                <a:latin typeface="Times New Roman" panose="02020603050405020304" pitchFamily="18" charset="0"/>
                <a:ea typeface="宋体" pitchFamily="2" charset="-122"/>
              </a:rPr>
              <a:t> </a:t>
            </a:r>
            <a:r>
              <a:rPr lang="en-US" altLang="zh-CN" b="1" dirty="0">
                <a:latin typeface="Courier New" panose="02070309020205020404" pitchFamily="49" charset="0"/>
                <a:ea typeface="宋体" pitchFamily="2" charset="-122"/>
              </a:rPr>
              <a:t>cz</a:t>
            </a:r>
            <a:r>
              <a:rPr lang="en-US" altLang="zh-CN" b="1" baseline="-25000" dirty="0">
                <a:latin typeface="Courier New" panose="02070309020205020404" pitchFamily="49" charset="0"/>
                <a:ea typeface="宋体" pitchFamily="2" charset="-122"/>
              </a:rPr>
              <a:t> </a:t>
            </a:r>
            <a:r>
              <a:rPr lang="en-US" altLang="zh-CN" b="1" dirty="0">
                <a:latin typeface="Courier New" panose="02070309020205020404" pitchFamily="49" charset="0"/>
                <a:ea typeface="宋体" pitchFamily="2" charset="-122"/>
              </a:rPr>
              <a:t>=griddata</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x</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y</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z</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cx</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cy</a:t>
            </a:r>
            <a:r>
              <a:rPr lang="zh-CN" altLang="en-US" b="1" dirty="0">
                <a:latin typeface="Courier New" panose="02070309020205020404" pitchFamily="49" charset="0"/>
                <a:ea typeface="宋体" pitchFamily="2" charset="-122"/>
              </a:rPr>
              <a:t>，‘</a:t>
            </a:r>
            <a:r>
              <a:rPr lang="en-US" altLang="zh-CN" b="1" dirty="0">
                <a:latin typeface="Courier New" panose="02070309020205020404" pitchFamily="49" charset="0"/>
                <a:ea typeface="宋体" pitchFamily="2" charset="-122"/>
              </a:rPr>
              <a:t>method’</a:t>
            </a:r>
            <a:r>
              <a:rPr lang="zh-CN" altLang="en-US" b="1" dirty="0">
                <a:latin typeface="Courier New" panose="02070309020205020404" pitchFamily="49" charset="0"/>
                <a:ea typeface="宋体" pitchFamily="2" charset="-122"/>
              </a:rPr>
              <a:t>）</a:t>
            </a:r>
            <a:endParaRPr lang="zh-CN" altLang="en-US" b="1" dirty="0">
              <a:latin typeface="Courier New" panose="02070309020205020404" pitchFamily="49" charset="0"/>
              <a:ea typeface="隶书" panose="02010509060101010101" pitchFamily="49" charset="-122"/>
            </a:endParaRPr>
          </a:p>
        </p:txBody>
      </p:sp>
      <p:sp>
        <p:nvSpPr>
          <p:cNvPr id="37891" name="Text Box 4"/>
          <p:cNvSpPr txBox="1"/>
          <p:nvPr/>
        </p:nvSpPr>
        <p:spPr>
          <a:xfrm>
            <a:off x="1143000" y="228600"/>
            <a:ext cx="6680200" cy="579438"/>
          </a:xfrm>
          <a:prstGeom prst="rect">
            <a:avLst/>
          </a:prstGeom>
          <a:solidFill>
            <a:srgbClr val="3366FF"/>
          </a:solidFill>
          <a:ln w="9525">
            <a:noFill/>
          </a:ln>
        </p:spPr>
        <p:txBody>
          <a:bodyPr anchor="t">
            <a:spAutoFit/>
          </a:bodyPr>
          <a:p>
            <a:pPr algn="ctr">
              <a:spcBef>
                <a:spcPct val="50000"/>
              </a:spcBef>
            </a:pPr>
            <a:r>
              <a:rPr lang="zh-CN" altLang="en-US" sz="3200" b="1" dirty="0">
                <a:latin typeface="黑体" panose="02010609060101010101" pitchFamily="2" charset="-122"/>
                <a:ea typeface="黑体" panose="02010609060101010101" pitchFamily="2" charset="-122"/>
              </a:rPr>
              <a:t>用</a:t>
            </a:r>
            <a:r>
              <a:rPr lang="en-US" altLang="zh-CN" sz="3200" b="1" dirty="0">
                <a:latin typeface="Times New Roman" panose="02020603050405020304" pitchFamily="18" charset="0"/>
                <a:ea typeface="黑体" panose="02010609060101010101" pitchFamily="2" charset="-122"/>
              </a:rPr>
              <a:t>MATLAB</a:t>
            </a:r>
            <a:r>
              <a:rPr lang="zh-CN" altLang="en-US" sz="3200" b="1" dirty="0">
                <a:latin typeface="黑体" panose="02010609060101010101" pitchFamily="2" charset="-122"/>
                <a:ea typeface="黑体" panose="02010609060101010101" pitchFamily="2" charset="-122"/>
              </a:rPr>
              <a:t>作散点数据的插值计算</a:t>
            </a:r>
            <a:endParaRPr lang="zh-CN" altLang="en-US" sz="3200" dirty="0">
              <a:latin typeface="黑体" panose="02010609060101010101" pitchFamily="2" charset="-122"/>
              <a:ea typeface="黑体" panose="02010609060101010101" pitchFamily="2" charset="-122"/>
            </a:endParaRPr>
          </a:p>
        </p:txBody>
      </p:sp>
      <p:sp>
        <p:nvSpPr>
          <p:cNvPr id="350213" name="Text Box 5"/>
          <p:cNvSpPr txBox="1"/>
          <p:nvPr/>
        </p:nvSpPr>
        <p:spPr>
          <a:xfrm>
            <a:off x="533400" y="5638800"/>
            <a:ext cx="7467600" cy="519113"/>
          </a:xfrm>
          <a:prstGeom prst="rect">
            <a:avLst/>
          </a:prstGeom>
          <a:noFill/>
          <a:ln w="9525">
            <a:noFill/>
          </a:ln>
        </p:spPr>
        <p:txBody>
          <a:bodyPr anchor="t">
            <a:spAutoFit/>
          </a:bodyPr>
          <a:p>
            <a:r>
              <a:rPr lang="en-US" altLang="zh-CN" sz="2800" b="1" dirty="0">
                <a:latin typeface="隶书" panose="02010509060101010101" pitchFamily="49" charset="-122"/>
                <a:ea typeface="隶书" panose="02010509060101010101" pitchFamily="49" charset="-122"/>
              </a:rPr>
              <a:t>    </a:t>
            </a:r>
            <a:r>
              <a:rPr lang="zh-CN" altLang="en-US" sz="2800" b="1" dirty="0">
                <a:latin typeface="宋体" pitchFamily="2" charset="-122"/>
                <a:ea typeface="宋体" pitchFamily="2" charset="-122"/>
              </a:rPr>
              <a:t>要求</a:t>
            </a:r>
            <a:r>
              <a:rPr lang="en-US" altLang="zh-CN" sz="2800" b="1" dirty="0">
                <a:latin typeface="Courier New" panose="02070309020205020404" pitchFamily="49" charset="0"/>
                <a:ea typeface="宋体" pitchFamily="2" charset="-122"/>
              </a:rPr>
              <a:t>cx</a:t>
            </a:r>
            <a:r>
              <a:rPr lang="zh-CN" altLang="en-US" sz="2800" b="1" dirty="0">
                <a:latin typeface="宋体" pitchFamily="2" charset="-122"/>
                <a:ea typeface="宋体" pitchFamily="2" charset="-122"/>
              </a:rPr>
              <a:t>取行向量，</a:t>
            </a:r>
            <a:r>
              <a:rPr lang="en-US" altLang="zh-CN" sz="2800" b="1" dirty="0">
                <a:latin typeface="Courier New" panose="02070309020205020404" pitchFamily="49" charset="0"/>
                <a:ea typeface="宋体" pitchFamily="2" charset="-122"/>
              </a:rPr>
              <a:t>cy</a:t>
            </a:r>
            <a:r>
              <a:rPr lang="zh-CN" altLang="en-US" sz="2800" b="1" dirty="0">
                <a:latin typeface="宋体" pitchFamily="2" charset="-122"/>
                <a:ea typeface="宋体" pitchFamily="2" charset="-122"/>
              </a:rPr>
              <a:t>取为列向量</a:t>
            </a:r>
            <a:r>
              <a:rPr lang="zh-CN" altLang="zh-CN"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grpSp>
        <p:nvGrpSpPr>
          <p:cNvPr id="2" name="Group 6"/>
          <p:cNvGrpSpPr/>
          <p:nvPr/>
        </p:nvGrpSpPr>
        <p:grpSpPr>
          <a:xfrm>
            <a:off x="4191000" y="1752600"/>
            <a:ext cx="1752600" cy="1062038"/>
            <a:chOff x="2448" y="1152"/>
            <a:chExt cx="1104" cy="669"/>
          </a:xfrm>
        </p:grpSpPr>
        <p:sp>
          <p:nvSpPr>
            <p:cNvPr id="37894" name="Text Box 7"/>
            <p:cNvSpPr txBox="1"/>
            <p:nvPr/>
          </p:nvSpPr>
          <p:spPr>
            <a:xfrm>
              <a:off x="2448" y="1488"/>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被插值点</a:t>
              </a:r>
              <a:endParaRPr lang="zh-CN" altLang="en-US" sz="2800" dirty="0">
                <a:latin typeface="Times New Roman" panose="02020603050405020304" pitchFamily="18" charset="0"/>
                <a:ea typeface="隶书" panose="02010509060101010101" pitchFamily="49" charset="-122"/>
              </a:endParaRPr>
            </a:p>
          </p:txBody>
        </p:sp>
        <p:grpSp>
          <p:nvGrpSpPr>
            <p:cNvPr id="37895" name="Group 8"/>
            <p:cNvGrpSpPr/>
            <p:nvPr/>
          </p:nvGrpSpPr>
          <p:grpSpPr>
            <a:xfrm>
              <a:off x="2880" y="1152"/>
              <a:ext cx="528" cy="336"/>
              <a:chOff x="2832" y="1104"/>
              <a:chExt cx="528" cy="336"/>
            </a:xfrm>
          </p:grpSpPr>
          <p:sp>
            <p:nvSpPr>
              <p:cNvPr id="37896" name="Line 9"/>
              <p:cNvSpPr/>
              <p:nvPr/>
            </p:nvSpPr>
            <p:spPr>
              <a:xfrm>
                <a:off x="2976" y="1104"/>
                <a:ext cx="384" cy="0"/>
              </a:xfrm>
              <a:prstGeom prst="line">
                <a:avLst/>
              </a:prstGeom>
              <a:ln w="9525" cap="flat" cmpd="sng">
                <a:solidFill>
                  <a:schemeClr val="tx1"/>
                </a:solidFill>
                <a:prstDash val="solid"/>
                <a:round/>
                <a:headEnd type="none" w="med" len="med"/>
                <a:tailEnd type="none" w="med" len="med"/>
              </a:ln>
            </p:spPr>
          </p:sp>
          <p:sp>
            <p:nvSpPr>
              <p:cNvPr id="37897" name="Line 10"/>
              <p:cNvSpPr/>
              <p:nvPr/>
            </p:nvSpPr>
            <p:spPr>
              <a:xfrm flipV="1">
                <a:off x="2832" y="1104"/>
                <a:ext cx="336" cy="336"/>
              </a:xfrm>
              <a:prstGeom prst="line">
                <a:avLst/>
              </a:prstGeom>
              <a:ln w="9525" cap="flat" cmpd="sng">
                <a:solidFill>
                  <a:schemeClr val="tx1"/>
                </a:solidFill>
                <a:prstDash val="solid"/>
                <a:round/>
                <a:headEnd type="none" w="med" len="med"/>
                <a:tailEnd type="none" w="med" len="med"/>
              </a:ln>
            </p:spPr>
          </p:sp>
        </p:grpSp>
      </p:grpSp>
      <p:grpSp>
        <p:nvGrpSpPr>
          <p:cNvPr id="4" name="Group 11"/>
          <p:cNvGrpSpPr/>
          <p:nvPr/>
        </p:nvGrpSpPr>
        <p:grpSpPr>
          <a:xfrm>
            <a:off x="6324600" y="1752600"/>
            <a:ext cx="2133600" cy="1138238"/>
            <a:chOff x="3648" y="1152"/>
            <a:chExt cx="1344" cy="717"/>
          </a:xfrm>
        </p:grpSpPr>
        <p:sp>
          <p:nvSpPr>
            <p:cNvPr id="37899" name="Text Box 12"/>
            <p:cNvSpPr txBox="1"/>
            <p:nvPr/>
          </p:nvSpPr>
          <p:spPr>
            <a:xfrm>
              <a:off x="3888" y="1536"/>
              <a:ext cx="1104" cy="333"/>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插值方法</a:t>
              </a:r>
              <a:endParaRPr lang="zh-CN" altLang="en-US" sz="2800" dirty="0">
                <a:latin typeface="Times New Roman" panose="02020603050405020304" pitchFamily="18" charset="0"/>
                <a:ea typeface="隶书" panose="02010509060101010101" pitchFamily="49" charset="-122"/>
              </a:endParaRPr>
            </a:p>
          </p:txBody>
        </p:sp>
        <p:grpSp>
          <p:nvGrpSpPr>
            <p:cNvPr id="37900" name="Group 13"/>
            <p:cNvGrpSpPr/>
            <p:nvPr/>
          </p:nvGrpSpPr>
          <p:grpSpPr>
            <a:xfrm>
              <a:off x="3648" y="1152"/>
              <a:ext cx="816" cy="384"/>
              <a:chOff x="3552" y="1104"/>
              <a:chExt cx="816" cy="384"/>
            </a:xfrm>
          </p:grpSpPr>
          <p:sp>
            <p:nvSpPr>
              <p:cNvPr id="37901" name="Line 14"/>
              <p:cNvSpPr/>
              <p:nvPr/>
            </p:nvSpPr>
            <p:spPr>
              <a:xfrm>
                <a:off x="3552" y="1104"/>
                <a:ext cx="816" cy="0"/>
              </a:xfrm>
              <a:prstGeom prst="line">
                <a:avLst/>
              </a:prstGeom>
              <a:ln w="9525" cap="flat" cmpd="sng">
                <a:solidFill>
                  <a:schemeClr val="tx1"/>
                </a:solidFill>
                <a:prstDash val="solid"/>
                <a:round/>
                <a:headEnd type="none" w="med" len="med"/>
                <a:tailEnd type="none" w="med" len="med"/>
              </a:ln>
            </p:spPr>
          </p:sp>
          <p:sp>
            <p:nvSpPr>
              <p:cNvPr id="37902" name="Line 15"/>
              <p:cNvSpPr/>
              <p:nvPr/>
            </p:nvSpPr>
            <p:spPr>
              <a:xfrm>
                <a:off x="3936" y="1104"/>
                <a:ext cx="288" cy="384"/>
              </a:xfrm>
              <a:prstGeom prst="line">
                <a:avLst/>
              </a:prstGeom>
              <a:ln w="9525" cap="flat" cmpd="sng">
                <a:solidFill>
                  <a:schemeClr val="tx1"/>
                </a:solidFill>
                <a:prstDash val="solid"/>
                <a:round/>
                <a:headEnd type="none" w="med" len="med"/>
                <a:tailEnd type="none" w="med" len="med"/>
              </a:ln>
            </p:spPr>
          </p:sp>
        </p:grpSp>
      </p:grpSp>
      <p:grpSp>
        <p:nvGrpSpPr>
          <p:cNvPr id="6" name="Group 16"/>
          <p:cNvGrpSpPr/>
          <p:nvPr/>
        </p:nvGrpSpPr>
        <p:grpSpPr>
          <a:xfrm>
            <a:off x="2495550" y="1828800"/>
            <a:ext cx="2152650" cy="1108075"/>
            <a:chOff x="1572" y="1152"/>
            <a:chExt cx="1356" cy="698"/>
          </a:xfrm>
        </p:grpSpPr>
        <p:sp>
          <p:nvSpPr>
            <p:cNvPr id="37904" name="Text Box 17"/>
            <p:cNvSpPr txBox="1"/>
            <p:nvPr/>
          </p:nvSpPr>
          <p:spPr>
            <a:xfrm>
              <a:off x="1572" y="1248"/>
              <a:ext cx="649" cy="602"/>
            </a:xfrm>
            <a:prstGeom prst="rect">
              <a:avLst/>
            </a:prstGeom>
            <a:solidFill>
              <a:srgbClr val="FF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插值节点</a:t>
              </a:r>
              <a:endParaRPr lang="zh-CN" altLang="en-US" sz="2800" dirty="0">
                <a:latin typeface="Times New Roman" panose="02020603050405020304" pitchFamily="18" charset="0"/>
                <a:ea typeface="隶书" panose="02010509060101010101" pitchFamily="49" charset="-122"/>
              </a:endParaRPr>
            </a:p>
          </p:txBody>
        </p:sp>
        <p:sp>
          <p:nvSpPr>
            <p:cNvPr id="37905" name="Line 18"/>
            <p:cNvSpPr/>
            <p:nvPr/>
          </p:nvSpPr>
          <p:spPr>
            <a:xfrm>
              <a:off x="2064" y="1152"/>
              <a:ext cx="864" cy="0"/>
            </a:xfrm>
            <a:prstGeom prst="line">
              <a:avLst/>
            </a:prstGeom>
            <a:ln w="9525" cap="flat" cmpd="sng">
              <a:solidFill>
                <a:schemeClr val="tx1"/>
              </a:solidFill>
              <a:prstDash val="solid"/>
              <a:round/>
              <a:headEnd type="none" w="med" len="med"/>
              <a:tailEnd type="none" w="med" len="med"/>
            </a:ln>
          </p:spPr>
        </p:sp>
        <p:sp>
          <p:nvSpPr>
            <p:cNvPr id="37906" name="Line 19"/>
            <p:cNvSpPr/>
            <p:nvPr/>
          </p:nvSpPr>
          <p:spPr>
            <a:xfrm flipH="1">
              <a:off x="2234" y="1167"/>
              <a:ext cx="277" cy="433"/>
            </a:xfrm>
            <a:prstGeom prst="line">
              <a:avLst/>
            </a:prstGeom>
            <a:ln w="12700" cap="flat" cmpd="sng">
              <a:solidFill>
                <a:schemeClr val="tx1"/>
              </a:solidFill>
              <a:prstDash val="solid"/>
              <a:round/>
              <a:headEnd type="none" w="sm" len="sm"/>
              <a:tailEnd type="none" w="sm" len="sm"/>
            </a:ln>
          </p:spPr>
        </p:sp>
      </p:grpSp>
      <p:grpSp>
        <p:nvGrpSpPr>
          <p:cNvPr id="7" name="Group 20"/>
          <p:cNvGrpSpPr/>
          <p:nvPr/>
        </p:nvGrpSpPr>
        <p:grpSpPr>
          <a:xfrm>
            <a:off x="0" y="1752600"/>
            <a:ext cx="1798638" cy="1276350"/>
            <a:chOff x="176" y="1100"/>
            <a:chExt cx="1133" cy="804"/>
          </a:xfrm>
        </p:grpSpPr>
        <p:sp>
          <p:nvSpPr>
            <p:cNvPr id="37908" name="Line 21"/>
            <p:cNvSpPr/>
            <p:nvPr/>
          </p:nvSpPr>
          <p:spPr>
            <a:xfrm>
              <a:off x="889" y="1100"/>
              <a:ext cx="178" cy="0"/>
            </a:xfrm>
            <a:prstGeom prst="line">
              <a:avLst/>
            </a:prstGeom>
            <a:ln w="12700" cap="sq" cmpd="sng">
              <a:solidFill>
                <a:schemeClr val="tx1"/>
              </a:solidFill>
              <a:prstDash val="solid"/>
              <a:round/>
              <a:headEnd type="none" w="sm" len="sm"/>
              <a:tailEnd type="none" w="sm" len="sm"/>
            </a:ln>
          </p:spPr>
        </p:sp>
        <p:sp>
          <p:nvSpPr>
            <p:cNvPr id="37909" name="Text Box 22"/>
            <p:cNvSpPr txBox="1"/>
            <p:nvPr/>
          </p:nvSpPr>
          <p:spPr>
            <a:xfrm>
              <a:off x="176" y="1300"/>
              <a:ext cx="1133" cy="604"/>
            </a:xfrm>
            <a:prstGeom prst="rect">
              <a:avLst/>
            </a:prstGeom>
            <a:solidFill>
              <a:srgbClr val="FFFFCC"/>
            </a:solidFill>
            <a:ln w="12700" cap="sq" cmpd="sng">
              <a:solidFill>
                <a:schemeClr val="tx1"/>
              </a:solidFill>
              <a:prstDash val="solid"/>
              <a:miter/>
              <a:headEnd type="none" w="sm" len="sm"/>
              <a:tailEnd type="none" w="sm" len="sm"/>
            </a:ln>
          </p:spPr>
          <p:txBody>
            <a:bodyPr anchor="t">
              <a:spAutoFit/>
            </a:bodyPr>
            <a:p>
              <a:pPr>
                <a:spcBef>
                  <a:spcPct val="50000"/>
                </a:spcBef>
              </a:pPr>
              <a:r>
                <a:rPr lang="zh-CN" altLang="en-US" sz="2800" dirty="0">
                  <a:latin typeface="Times New Roman" panose="02020603050405020304" pitchFamily="18" charset="0"/>
                  <a:ea typeface="隶书" panose="02010509060101010101" pitchFamily="49" charset="-122"/>
                </a:rPr>
                <a:t>被插值点的函数值</a:t>
              </a:r>
              <a:endParaRPr lang="zh-CN" altLang="en-US" sz="2800" dirty="0">
                <a:latin typeface="Times New Roman" panose="02020603050405020304" pitchFamily="18" charset="0"/>
                <a:ea typeface="隶书" panose="02010509060101010101" pitchFamily="49" charset="-122"/>
              </a:endParaRPr>
            </a:p>
          </p:txBody>
        </p:sp>
        <p:sp>
          <p:nvSpPr>
            <p:cNvPr id="37910" name="Line 23"/>
            <p:cNvSpPr/>
            <p:nvPr/>
          </p:nvSpPr>
          <p:spPr>
            <a:xfrm flipH="1">
              <a:off x="733" y="1100"/>
              <a:ext cx="245" cy="200"/>
            </a:xfrm>
            <a:prstGeom prst="line">
              <a:avLst/>
            </a:prstGeom>
            <a:ln w="12700" cap="sq" cmpd="sng">
              <a:solidFill>
                <a:schemeClr val="tx1"/>
              </a:solidFill>
              <a:prstDash val="solid"/>
              <a:round/>
              <a:headEnd type="none" w="sm" len="sm"/>
              <a:tailEnd type="none" w="sm" len="sm"/>
            </a:ln>
          </p:spPr>
        </p:sp>
      </p:grpSp>
      <p:sp>
        <p:nvSpPr>
          <p:cNvPr id="350232" name="Text Box 24"/>
          <p:cNvSpPr txBox="1"/>
          <p:nvPr/>
        </p:nvSpPr>
        <p:spPr>
          <a:xfrm>
            <a:off x="5029200" y="3219450"/>
            <a:ext cx="4114800" cy="1628775"/>
          </a:xfrm>
          <a:prstGeom prst="rect">
            <a:avLst/>
          </a:prstGeom>
          <a:solidFill>
            <a:schemeClr val="accent1"/>
          </a:solidFill>
          <a:ln w="12700" cap="sq" cmpd="sng">
            <a:solidFill>
              <a:schemeClr val="tx1"/>
            </a:solidFill>
            <a:prstDash val="solid"/>
            <a:miter/>
            <a:headEnd type="none" w="med" len="med"/>
            <a:tailEnd type="none" w="med" len="med"/>
          </a:ln>
        </p:spPr>
        <p:txBody>
          <a:bodyPr anchor="t">
            <a:spAutoFit/>
          </a:bodyPr>
          <a:p>
            <a:r>
              <a:rPr lang="en-US" altLang="zh-CN" sz="2000" b="1" dirty="0">
                <a:latin typeface="Courier New" panose="02070309020205020404" pitchFamily="49" charset="0"/>
                <a:ea typeface="隶书" panose="02010509060101010101" pitchFamily="49" charset="-122"/>
              </a:rPr>
              <a:t>‘nearest’</a:t>
            </a:r>
            <a:r>
              <a:rPr lang="zh-CN" altLang="en-US" sz="2000" b="1" dirty="0">
                <a:latin typeface="宋体" pitchFamily="2" charset="-122"/>
                <a:ea typeface="宋体" pitchFamily="2" charset="-122"/>
              </a:rPr>
              <a:t>最邻近插值</a:t>
            </a:r>
            <a:endParaRPr lang="zh-CN" altLang="en-US" sz="2000" b="1" dirty="0">
              <a:latin typeface="宋体" pitchFamily="2" charset="-122"/>
              <a:ea typeface="宋体" pitchFamily="2" charset="-122"/>
            </a:endParaRPr>
          </a:p>
          <a:p>
            <a:r>
              <a:rPr lang="zh-CN" altLang="en-US" sz="2000" b="1" dirty="0">
                <a:latin typeface="Courier New" panose="02070309020205020404" pitchFamily="49" charset="0"/>
                <a:ea typeface="隶书" panose="02010509060101010101" pitchFamily="49" charset="-122"/>
              </a:rPr>
              <a:t>‘</a:t>
            </a:r>
            <a:r>
              <a:rPr lang="en-US" altLang="zh-CN" sz="2000" b="1" dirty="0">
                <a:latin typeface="Courier New" panose="02070309020205020404" pitchFamily="49" charset="0"/>
                <a:ea typeface="隶书" panose="02010509060101010101" pitchFamily="49" charset="-122"/>
              </a:rPr>
              <a:t>linear’</a:t>
            </a:r>
            <a:r>
              <a:rPr lang="en-US" altLang="zh-CN" sz="2000" b="1" dirty="0">
                <a:latin typeface="隶书" panose="02010509060101010101" pitchFamily="49" charset="-122"/>
                <a:ea typeface="隶书" panose="02010509060101010101" pitchFamily="49" charset="-122"/>
              </a:rPr>
              <a:t> </a:t>
            </a:r>
            <a:r>
              <a:rPr lang="zh-CN" altLang="en-US" sz="2000" b="1" dirty="0">
                <a:latin typeface="宋体" pitchFamily="2" charset="-122"/>
                <a:ea typeface="宋体" pitchFamily="2" charset="-122"/>
              </a:rPr>
              <a:t>双线性插值</a:t>
            </a:r>
            <a:endParaRPr lang="zh-CN" altLang="en-US" sz="2000" b="1" dirty="0">
              <a:latin typeface="隶书" panose="02010509060101010101" pitchFamily="49" charset="-122"/>
              <a:ea typeface="隶书" panose="02010509060101010101" pitchFamily="49" charset="-122"/>
            </a:endParaRPr>
          </a:p>
          <a:p>
            <a:r>
              <a:rPr lang="zh-CN" altLang="en-US" sz="2000" b="1" dirty="0">
                <a:latin typeface="Courier New" panose="02070309020205020404" pitchFamily="49" charset="0"/>
                <a:ea typeface="隶书" panose="02010509060101010101" pitchFamily="49" charset="-122"/>
              </a:rPr>
              <a:t>‘</a:t>
            </a:r>
            <a:r>
              <a:rPr lang="en-US" altLang="zh-CN" sz="2000" b="1" dirty="0">
                <a:latin typeface="Courier New" panose="02070309020205020404" pitchFamily="49" charset="0"/>
                <a:ea typeface="隶书" panose="02010509060101010101" pitchFamily="49" charset="-122"/>
              </a:rPr>
              <a:t>cubic’</a:t>
            </a:r>
            <a:r>
              <a:rPr lang="en-US" altLang="zh-CN" sz="2000" b="1" dirty="0">
                <a:latin typeface="隶书" panose="02010509060101010101" pitchFamily="49" charset="-122"/>
                <a:ea typeface="隶书" panose="02010509060101010101" pitchFamily="49" charset="-122"/>
              </a:rPr>
              <a:t>  </a:t>
            </a:r>
            <a:r>
              <a:rPr lang="zh-CN" altLang="en-US" sz="2000" b="1" dirty="0">
                <a:latin typeface="宋体" pitchFamily="2" charset="-122"/>
                <a:ea typeface="宋体" pitchFamily="2" charset="-122"/>
              </a:rPr>
              <a:t>双三次插值</a:t>
            </a:r>
            <a:endParaRPr lang="zh-CN" altLang="en-US" sz="2000" b="1" dirty="0">
              <a:latin typeface="宋体" pitchFamily="2" charset="-122"/>
              <a:ea typeface="宋体" pitchFamily="2" charset="-122"/>
            </a:endParaRPr>
          </a:p>
          <a:p>
            <a:r>
              <a:rPr lang="en-US" altLang="zh-CN" sz="2000" b="1" dirty="0">
                <a:solidFill>
                  <a:srgbClr val="000000"/>
                </a:solidFill>
                <a:latin typeface="Courier New" panose="02070309020205020404" pitchFamily="49" charset="0"/>
                <a:ea typeface="宋体" pitchFamily="2" charset="-122"/>
              </a:rPr>
              <a:t>'v4'- MATLAB</a:t>
            </a:r>
            <a:r>
              <a:rPr lang="zh-CN" altLang="en-US" sz="2000" b="1" dirty="0">
                <a:solidFill>
                  <a:srgbClr val="000000"/>
                </a:solidFill>
                <a:latin typeface="Courier New" panose="02070309020205020404" pitchFamily="49" charset="0"/>
                <a:ea typeface="宋体" pitchFamily="2" charset="-122"/>
              </a:rPr>
              <a:t>提供的插值方法</a:t>
            </a:r>
            <a:endParaRPr lang="zh-CN" altLang="en-US" sz="2000" b="1" dirty="0">
              <a:latin typeface="宋体" pitchFamily="2" charset="-122"/>
              <a:ea typeface="宋体" pitchFamily="2" charset="-122"/>
            </a:endParaRPr>
          </a:p>
          <a:p>
            <a:r>
              <a:rPr lang="zh-CN" altLang="en-US" sz="2000" b="1" dirty="0">
                <a:latin typeface="宋体" pitchFamily="2" charset="-122"/>
                <a:ea typeface="宋体" pitchFamily="2" charset="-122"/>
              </a:rPr>
              <a:t>缺省时</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双线性插值</a:t>
            </a:r>
            <a:endParaRPr lang="zh-CN" altLang="en-US" sz="2000" b="1" dirty="0">
              <a:latin typeface="宋体" pitchFamily="2" charset="-122"/>
              <a:ea typeface="宋体" pitchFamily="2" charset="-122"/>
            </a:endParaRPr>
          </a:p>
        </p:txBody>
      </p:sp>
      <p:sp>
        <p:nvSpPr>
          <p:cNvPr id="350233" name="Line 25"/>
          <p:cNvSpPr/>
          <p:nvPr/>
        </p:nvSpPr>
        <p:spPr>
          <a:xfrm>
            <a:off x="7391400" y="2895600"/>
            <a:ext cx="0" cy="304800"/>
          </a:xfrm>
          <a:prstGeom prst="line">
            <a:avLst/>
          </a:prstGeom>
          <a:ln w="22225" cap="flat" cmpd="sng">
            <a:solidFill>
              <a:srgbClr val="0000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Effect transition="in" filter="box(out)">
                                      <p:cBhvr>
                                        <p:cTn id="7" dur="500"/>
                                        <p:tgtEl>
                                          <p:spTgt spid="3502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3502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350232"/>
                                        </p:tgtEl>
                                        <p:attrNameLst>
                                          <p:attrName>style.visibility</p:attrName>
                                        </p:attrNameLst>
                                      </p:cBhvr>
                                      <p:to>
                                        <p:strVal val="visible"/>
                                      </p:to>
                                    </p:set>
                                    <p:animEffect transition="in" filter="blinds(vertical)">
                                      <p:cBhvr>
                                        <p:cTn id="40" dur="500"/>
                                        <p:tgtEl>
                                          <p:spTgt spid="35023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50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p:bldP spid="350213" grpId="0"/>
      <p:bldP spid="35023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50290" y="1059815"/>
            <a:ext cx="7493000" cy="48266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1295400" y="304800"/>
            <a:ext cx="4343400" cy="519113"/>
          </a:xfrm>
          <a:prstGeom prst="rect">
            <a:avLst/>
          </a:prstGeom>
          <a:noFill/>
          <a:ln w="12700">
            <a:noFill/>
          </a:ln>
        </p:spPr>
        <p:txBody>
          <a:bodyPr anchor="t">
            <a:spAutoFit/>
          </a:bodyPr>
          <a:p>
            <a:pPr>
              <a:spcBef>
                <a:spcPct val="50000"/>
              </a:spcBef>
            </a:pPr>
            <a:endParaRPr lang="zh-CN" altLang="zh-CN" sz="2800" b="1" dirty="0">
              <a:latin typeface="魏碑" pitchFamily="49" charset="-122"/>
              <a:ea typeface="魏碑" pitchFamily="49" charset="-122"/>
            </a:endParaRPr>
          </a:p>
        </p:txBody>
      </p:sp>
      <p:sp>
        <p:nvSpPr>
          <p:cNvPr id="39938" name="Text Box 3"/>
          <p:cNvSpPr txBox="1"/>
          <p:nvPr/>
        </p:nvSpPr>
        <p:spPr>
          <a:xfrm>
            <a:off x="1431925" y="1035050"/>
            <a:ext cx="184150" cy="519113"/>
          </a:xfrm>
          <a:prstGeom prst="rect">
            <a:avLst/>
          </a:prstGeom>
          <a:noFill/>
          <a:ln w="12700">
            <a:noFill/>
          </a:ln>
        </p:spPr>
        <p:txBody>
          <a:bodyPr wrap="none" anchor="t">
            <a:spAutoFit/>
          </a:bodyPr>
          <a:p>
            <a:pPr>
              <a:spcBef>
                <a:spcPct val="50000"/>
              </a:spcBef>
            </a:pPr>
            <a:endParaRPr lang="zh-CN" altLang="zh-CN" sz="2800" b="1" dirty="0">
              <a:latin typeface="魏碑" pitchFamily="49" charset="-122"/>
              <a:ea typeface="魏碑" pitchFamily="49" charset="-122"/>
            </a:endParaRPr>
          </a:p>
        </p:txBody>
      </p:sp>
      <p:graphicFrame>
        <p:nvGraphicFramePr>
          <p:cNvPr id="39939" name="Object 4"/>
          <p:cNvGraphicFramePr/>
          <p:nvPr/>
        </p:nvGraphicFramePr>
        <p:xfrm>
          <a:off x="611188" y="3136900"/>
          <a:ext cx="7848600" cy="1096963"/>
        </p:xfrm>
        <a:graphic>
          <a:graphicData uri="http://schemas.openxmlformats.org/presentationml/2006/ole">
            <mc:AlternateContent xmlns:mc="http://schemas.openxmlformats.org/markup-compatibility/2006">
              <mc:Choice xmlns:v="urn:schemas-microsoft-com:vml" Requires="v">
                <p:oleObj spid="_x0000_s3079" name="" r:id="rId1" imgW="3022600" imgH="457200" progId="Equation.DSMT4">
                  <p:embed/>
                </p:oleObj>
              </mc:Choice>
              <mc:Fallback>
                <p:oleObj name="" r:id="rId1" imgW="3022600" imgH="457200" progId="Equation.DSMT4">
                  <p:embed/>
                  <p:pic>
                    <p:nvPicPr>
                      <p:cNvPr id="0" name="图片 3078"/>
                      <p:cNvPicPr/>
                      <p:nvPr/>
                    </p:nvPicPr>
                    <p:blipFill>
                      <a:blip r:embed="rId2"/>
                      <a:stretch>
                        <a:fillRect/>
                      </a:stretch>
                    </p:blipFill>
                    <p:spPr>
                      <a:xfrm>
                        <a:off x="611188" y="3136900"/>
                        <a:ext cx="7848600" cy="1096963"/>
                      </a:xfrm>
                      <a:prstGeom prst="rect">
                        <a:avLst/>
                      </a:prstGeom>
                      <a:noFill/>
                      <a:ln w="38100">
                        <a:noFill/>
                        <a:miter/>
                      </a:ln>
                    </p:spPr>
                  </p:pic>
                </p:oleObj>
              </mc:Fallback>
            </mc:AlternateContent>
          </a:graphicData>
        </a:graphic>
      </p:graphicFrame>
      <p:sp>
        <p:nvSpPr>
          <p:cNvPr id="39940" name="Text Box 5"/>
          <p:cNvSpPr txBox="1"/>
          <p:nvPr/>
        </p:nvSpPr>
        <p:spPr>
          <a:xfrm>
            <a:off x="1431925" y="2787650"/>
            <a:ext cx="184150" cy="519113"/>
          </a:xfrm>
          <a:prstGeom prst="rect">
            <a:avLst/>
          </a:prstGeom>
          <a:noFill/>
          <a:ln w="12700">
            <a:noFill/>
          </a:ln>
        </p:spPr>
        <p:txBody>
          <a:bodyPr wrap="none" anchor="t">
            <a:spAutoFit/>
          </a:bodyPr>
          <a:p>
            <a:pPr>
              <a:spcBef>
                <a:spcPct val="50000"/>
              </a:spcBef>
            </a:pPr>
            <a:endParaRPr lang="zh-CN" altLang="zh-CN" sz="2800" b="1" dirty="0">
              <a:latin typeface="魏碑" pitchFamily="49" charset="-122"/>
              <a:ea typeface="魏碑" pitchFamily="49" charset="-122"/>
            </a:endParaRPr>
          </a:p>
        </p:txBody>
      </p:sp>
      <p:sp>
        <p:nvSpPr>
          <p:cNvPr id="39941" name="Text Box 6"/>
          <p:cNvSpPr txBox="1"/>
          <p:nvPr/>
        </p:nvSpPr>
        <p:spPr>
          <a:xfrm>
            <a:off x="1660525" y="3397250"/>
            <a:ext cx="184150" cy="519113"/>
          </a:xfrm>
          <a:prstGeom prst="rect">
            <a:avLst/>
          </a:prstGeom>
          <a:noFill/>
          <a:ln w="12700">
            <a:noFill/>
          </a:ln>
        </p:spPr>
        <p:txBody>
          <a:bodyPr wrap="none" anchor="t">
            <a:spAutoFit/>
          </a:bodyPr>
          <a:p>
            <a:pPr>
              <a:spcBef>
                <a:spcPct val="50000"/>
              </a:spcBef>
            </a:pPr>
            <a:endParaRPr lang="zh-CN" altLang="zh-CN" sz="2800" b="1" dirty="0">
              <a:latin typeface="魏碑" pitchFamily="49" charset="-122"/>
              <a:ea typeface="魏碑" pitchFamily="49" charset="-122"/>
            </a:endParaRPr>
          </a:p>
        </p:txBody>
      </p:sp>
      <p:graphicFrame>
        <p:nvGraphicFramePr>
          <p:cNvPr id="39942" name="Object 8"/>
          <p:cNvGraphicFramePr/>
          <p:nvPr/>
        </p:nvGraphicFramePr>
        <p:xfrm>
          <a:off x="684213" y="549275"/>
          <a:ext cx="3505200" cy="457200"/>
        </p:xfrm>
        <a:graphic>
          <a:graphicData uri="http://schemas.openxmlformats.org/presentationml/2006/ole">
            <mc:AlternateContent xmlns:mc="http://schemas.openxmlformats.org/markup-compatibility/2006">
              <mc:Choice xmlns:v="urn:schemas-microsoft-com:vml" Requires="v">
                <p:oleObj spid="_x0000_s3081" name="" r:id="rId3" imgW="1370330" imgH="203200" progId="Equation.3">
                  <p:embed/>
                </p:oleObj>
              </mc:Choice>
              <mc:Fallback>
                <p:oleObj name="" r:id="rId3" imgW="1370330" imgH="203200" progId="Equation.3">
                  <p:embed/>
                  <p:pic>
                    <p:nvPicPr>
                      <p:cNvPr id="0" name="图片 3080"/>
                      <p:cNvPicPr/>
                      <p:nvPr/>
                    </p:nvPicPr>
                    <p:blipFill>
                      <a:blip r:embed="rId4"/>
                      <a:stretch>
                        <a:fillRect/>
                      </a:stretch>
                    </p:blipFill>
                    <p:spPr>
                      <a:xfrm>
                        <a:off x="684213" y="549275"/>
                        <a:ext cx="3505200" cy="457200"/>
                      </a:xfrm>
                      <a:prstGeom prst="rect">
                        <a:avLst/>
                      </a:prstGeom>
                      <a:noFill/>
                      <a:ln w="38100">
                        <a:noFill/>
                        <a:miter/>
                      </a:ln>
                    </p:spPr>
                  </p:pic>
                </p:oleObj>
              </mc:Fallback>
            </mc:AlternateContent>
          </a:graphicData>
        </a:graphic>
      </p:graphicFrame>
      <p:sp>
        <p:nvSpPr>
          <p:cNvPr id="39943" name="Text Box 18"/>
          <p:cNvSpPr txBox="1"/>
          <p:nvPr/>
        </p:nvSpPr>
        <p:spPr>
          <a:xfrm>
            <a:off x="0" y="981075"/>
            <a:ext cx="8893175" cy="1917700"/>
          </a:xfrm>
          <a:prstGeom prst="rect">
            <a:avLst/>
          </a:prstGeom>
          <a:noFill/>
          <a:ln w="9525">
            <a:noFill/>
          </a:ln>
        </p:spPr>
        <p:txBody>
          <a:bodyPr anchor="t">
            <a:spAutoFit/>
          </a:bodyPr>
          <a:p>
            <a:r>
              <a:rPr lang="en-US" altLang="zh-CN" dirty="0">
                <a:latin typeface="Arial" panose="020B0604020202020204" pitchFamily="34" charset="0"/>
                <a:ea typeface="宋体" pitchFamily="2" charset="-122"/>
              </a:rPr>
              <a:t>x=[129 140 103.5 88 185.5 195 105.5 157.5 107.5 77 81 162 162 117.5];</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y=[7.5 141.5 23 147 22.5 137.5 85.5 -6.5 -81 3 56.5 -66.5 84 </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-33.5];</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z=[-4 -8 -6 -8 -6 -8 -8 -9 -9 -8 -8 -9 -4 -9];</a:t>
            </a:r>
            <a:endParaRPr lang="en-US" altLang="zh-CN" dirty="0">
              <a:latin typeface="Arial" panose="020B0604020202020204" pitchFamily="34" charset="0"/>
              <a:ea typeface="宋体" pitchFamily="2" charset="-122"/>
            </a:endParaRPr>
          </a:p>
        </p:txBody>
      </p:sp>
      <p:sp>
        <p:nvSpPr>
          <p:cNvPr id="39944" name="Text Box 20"/>
          <p:cNvSpPr txBox="1"/>
          <p:nvPr/>
        </p:nvSpPr>
        <p:spPr>
          <a:xfrm>
            <a:off x="971550" y="4221163"/>
            <a:ext cx="7345363" cy="1187450"/>
          </a:xfrm>
          <a:prstGeom prst="rect">
            <a:avLst/>
          </a:prstGeom>
          <a:noFill/>
          <a:ln w="9525">
            <a:noFill/>
          </a:ln>
        </p:spPr>
        <p:txBody>
          <a:bodyPr anchor="t">
            <a:spAutoFit/>
          </a:bodyPr>
          <a:p>
            <a:r>
              <a:rPr lang="en-US" altLang="zh-CN" dirty="0">
                <a:latin typeface="Arial" panose="020B0604020202020204" pitchFamily="34" charset="0"/>
                <a:ea typeface="宋体" pitchFamily="2" charset="-122"/>
              </a:rPr>
              <a:t>cx=75:0.5:200;</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cy=-50:0.5:150;</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cz=griddata(x,y,z,cx,cy','cubic');</a:t>
            </a:r>
            <a:endParaRPr lang="en-US" altLang="zh-CN" dirty="0">
              <a:latin typeface="Arial" panose="020B0604020202020204" pitchFamily="34"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4"/>
          <p:cNvSpPr txBox="1"/>
          <p:nvPr/>
        </p:nvSpPr>
        <p:spPr>
          <a:xfrm>
            <a:off x="468313" y="836613"/>
            <a:ext cx="7199312" cy="457200"/>
          </a:xfrm>
          <a:prstGeom prst="rect">
            <a:avLst/>
          </a:prstGeom>
          <a:noFill/>
          <a:ln w="9525">
            <a:noFill/>
          </a:ln>
        </p:spPr>
        <p:txBody>
          <a:bodyPr anchor="t">
            <a:spAutoFit/>
          </a:bodyPr>
          <a:p>
            <a:pPr algn="ctr">
              <a:spcBef>
                <a:spcPct val="50000"/>
              </a:spcBef>
            </a:pPr>
            <a:endParaRPr lang="zh-CN" altLang="zh-CN" dirty="0">
              <a:latin typeface="Arial" panose="020B0604020202020204" pitchFamily="34" charset="0"/>
              <a:ea typeface="宋体" pitchFamily="2" charset="-122"/>
            </a:endParaRPr>
          </a:p>
        </p:txBody>
      </p:sp>
      <p:sp>
        <p:nvSpPr>
          <p:cNvPr id="40962" name="Text Box 5"/>
          <p:cNvSpPr txBox="1"/>
          <p:nvPr/>
        </p:nvSpPr>
        <p:spPr>
          <a:xfrm>
            <a:off x="2270125" y="873125"/>
            <a:ext cx="184150" cy="519113"/>
          </a:xfrm>
          <a:prstGeom prst="rect">
            <a:avLst/>
          </a:prstGeom>
          <a:noFill/>
          <a:ln w="12700">
            <a:noFill/>
          </a:ln>
        </p:spPr>
        <p:txBody>
          <a:bodyPr wrap="none" anchor="t">
            <a:spAutoFit/>
          </a:bodyPr>
          <a:p>
            <a:pPr>
              <a:spcBef>
                <a:spcPct val="50000"/>
              </a:spcBef>
            </a:pPr>
            <a:endParaRPr lang="zh-CN" altLang="zh-CN" sz="2800" b="1" dirty="0">
              <a:latin typeface="魏碑" pitchFamily="49" charset="-122"/>
              <a:ea typeface="魏碑" pitchFamily="49" charset="-122"/>
            </a:endParaRPr>
          </a:p>
        </p:txBody>
      </p:sp>
      <p:sp>
        <p:nvSpPr>
          <p:cNvPr id="40963" name="Text Box 6"/>
          <p:cNvSpPr txBox="1"/>
          <p:nvPr/>
        </p:nvSpPr>
        <p:spPr>
          <a:xfrm>
            <a:off x="250825" y="2492375"/>
            <a:ext cx="6781800" cy="946150"/>
          </a:xfrm>
          <a:prstGeom prst="rect">
            <a:avLst/>
          </a:prstGeom>
          <a:noFill/>
          <a:ln w="12700">
            <a:noFill/>
          </a:ln>
        </p:spPr>
        <p:txBody>
          <a:bodyPr anchor="t">
            <a:spAutoFit/>
          </a:bodyPr>
          <a:p>
            <a:pPr>
              <a:spcBef>
                <a:spcPct val="50000"/>
              </a:spcBef>
            </a:pPr>
            <a:r>
              <a:rPr lang="en-US" altLang="zh-CN" sz="2800" dirty="0">
                <a:latin typeface="宋体" pitchFamily="2" charset="-122"/>
                <a:ea typeface="宋体" pitchFamily="2" charset="-122"/>
              </a:rPr>
              <a:t>4.</a:t>
            </a:r>
            <a:r>
              <a:rPr lang="zh-CN" altLang="en-US" sz="2800" dirty="0">
                <a:latin typeface="宋体" pitchFamily="2" charset="-122"/>
                <a:ea typeface="宋体" pitchFamily="2" charset="-122"/>
              </a:rPr>
              <a:t>作出水深小于</a:t>
            </a:r>
            <a:r>
              <a:rPr lang="en-US" altLang="zh-CN" sz="2800" dirty="0">
                <a:latin typeface="宋体" pitchFamily="2" charset="-122"/>
                <a:ea typeface="宋体" pitchFamily="2" charset="-122"/>
              </a:rPr>
              <a:t>5</a:t>
            </a:r>
            <a:r>
              <a:rPr lang="zh-CN" altLang="en-US" sz="2800" dirty="0">
                <a:latin typeface="宋体" pitchFamily="2" charset="-122"/>
                <a:ea typeface="宋体" pitchFamily="2" charset="-122"/>
              </a:rPr>
              <a:t>的海域范围</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即</a:t>
            </a:r>
            <a:r>
              <a:rPr lang="en-US" altLang="zh-CN" sz="2800" i="1" dirty="0">
                <a:latin typeface="Times New Roman" panose="02020603050405020304" pitchFamily="18" charset="0"/>
                <a:ea typeface="宋体" pitchFamily="2" charset="-122"/>
              </a:rPr>
              <a:t>z</a:t>
            </a:r>
            <a:r>
              <a:rPr lang="en-US" altLang="zh-CN" sz="2800" dirty="0">
                <a:latin typeface="宋体" pitchFamily="2" charset="-122"/>
                <a:ea typeface="宋体" pitchFamily="2" charset="-122"/>
              </a:rPr>
              <a:t>=5</a:t>
            </a:r>
            <a:r>
              <a:rPr lang="zh-CN" altLang="en-US" sz="2800" dirty="0">
                <a:latin typeface="宋体" pitchFamily="2" charset="-122"/>
                <a:ea typeface="宋体" pitchFamily="2" charset="-122"/>
              </a:rPr>
              <a:t>的等高线</a:t>
            </a:r>
            <a:r>
              <a:rPr lang="en-US" altLang="zh-CN" sz="2800" dirty="0">
                <a:latin typeface="宋体" pitchFamily="2" charset="-122"/>
                <a:ea typeface="宋体" pitchFamily="2" charset="-122"/>
              </a:rPr>
              <a:t>.</a:t>
            </a:r>
            <a:endParaRPr lang="en-US" altLang="zh-CN" sz="2800" dirty="0">
              <a:latin typeface="宋体" pitchFamily="2" charset="-122"/>
              <a:ea typeface="宋体" pitchFamily="2" charset="-122"/>
            </a:endParaRPr>
          </a:p>
        </p:txBody>
      </p:sp>
      <p:grpSp>
        <p:nvGrpSpPr>
          <p:cNvPr id="40964" name="Group 7"/>
          <p:cNvGrpSpPr>
            <a:grpSpLocks noChangeAspect="1"/>
          </p:cNvGrpSpPr>
          <p:nvPr/>
        </p:nvGrpSpPr>
        <p:grpSpPr>
          <a:xfrm>
            <a:off x="685800" y="549275"/>
            <a:ext cx="2643188" cy="458788"/>
            <a:chOff x="432" y="1824"/>
            <a:chExt cx="1665" cy="289"/>
          </a:xfrm>
        </p:grpSpPr>
        <p:sp>
          <p:nvSpPr>
            <p:cNvPr id="40965" name="AutoShape 8"/>
            <p:cNvSpPr>
              <a:spLocks noChangeAspect="1" noTextEdit="1"/>
            </p:cNvSpPr>
            <p:nvPr/>
          </p:nvSpPr>
          <p:spPr>
            <a:xfrm>
              <a:off x="432" y="1824"/>
              <a:ext cx="1665" cy="288"/>
            </a:xfrm>
            <a:prstGeom prst="rect">
              <a:avLst/>
            </a:prstGeom>
            <a:noFill/>
            <a:ln w="9525">
              <a:noFill/>
            </a:ln>
          </p:spPr>
          <p:txBody>
            <a:bodyPr anchor="t"/>
            <a:p>
              <a:pPr algn="ctr"/>
              <a:endParaRPr lang="zh-CN" altLang="en-US">
                <a:latin typeface="Arial" panose="020B0604020202020204" pitchFamily="34" charset="0"/>
                <a:ea typeface="宋体" pitchFamily="2" charset="-122"/>
              </a:endParaRPr>
            </a:p>
          </p:txBody>
        </p:sp>
        <p:sp>
          <p:nvSpPr>
            <p:cNvPr id="40966" name="Rectangle 9"/>
            <p:cNvSpPr/>
            <p:nvPr/>
          </p:nvSpPr>
          <p:spPr>
            <a:xfrm>
              <a:off x="2003" y="1848"/>
              <a:ext cx="54" cy="259"/>
            </a:xfrm>
            <a:prstGeom prst="rect">
              <a:avLst/>
            </a:prstGeom>
            <a:noFill/>
            <a:ln w="9525">
              <a:noFill/>
            </a:ln>
          </p:spPr>
          <p:txBody>
            <a:bodyPr wrap="none" lIns="0" tIns="0" rIns="0" bIns="0" anchor="t">
              <a:spAutoFit/>
            </a:bodyPr>
            <a:p>
              <a:pPr>
                <a:spcBef>
                  <a:spcPct val="50000"/>
                </a:spcBef>
              </a:pPr>
              <a:r>
                <a:rPr lang="en-US" altLang="zh-CN" sz="2700" dirty="0">
                  <a:solidFill>
                    <a:srgbClr val="000000"/>
                  </a:solidFill>
                  <a:latin typeface="Times New Roman" panose="02020603050405020304" pitchFamily="18" charset="0"/>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sp>
          <p:nvSpPr>
            <p:cNvPr id="40967" name="Rectangle 10"/>
            <p:cNvSpPr/>
            <p:nvPr/>
          </p:nvSpPr>
          <p:spPr>
            <a:xfrm>
              <a:off x="578" y="1848"/>
              <a:ext cx="54" cy="259"/>
            </a:xfrm>
            <a:prstGeom prst="rect">
              <a:avLst/>
            </a:prstGeom>
            <a:noFill/>
            <a:ln w="9525">
              <a:noFill/>
            </a:ln>
          </p:spPr>
          <p:txBody>
            <a:bodyPr wrap="none" lIns="0" tIns="0" rIns="0" bIns="0" anchor="t">
              <a:spAutoFit/>
            </a:bodyPr>
            <a:p>
              <a:pPr>
                <a:spcBef>
                  <a:spcPct val="50000"/>
                </a:spcBef>
              </a:pPr>
              <a:r>
                <a:rPr lang="en-US" altLang="zh-CN" sz="2700" dirty="0">
                  <a:solidFill>
                    <a:srgbClr val="000000"/>
                  </a:solidFill>
                  <a:latin typeface="Times New Roman" panose="02020603050405020304" pitchFamily="18" charset="0"/>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sp>
          <p:nvSpPr>
            <p:cNvPr id="40968" name="Rectangle 11"/>
            <p:cNvSpPr/>
            <p:nvPr/>
          </p:nvSpPr>
          <p:spPr>
            <a:xfrm>
              <a:off x="460" y="1848"/>
              <a:ext cx="108" cy="259"/>
            </a:xfrm>
            <a:prstGeom prst="rect">
              <a:avLst/>
            </a:prstGeom>
            <a:noFill/>
            <a:ln w="9525">
              <a:noFill/>
            </a:ln>
          </p:spPr>
          <p:txBody>
            <a:bodyPr wrap="none" lIns="0" tIns="0" rIns="0" bIns="0" anchor="t">
              <a:spAutoFit/>
            </a:bodyPr>
            <a:p>
              <a:pPr>
                <a:spcBef>
                  <a:spcPct val="50000"/>
                </a:spcBef>
              </a:pPr>
              <a:r>
                <a:rPr lang="en-US" altLang="zh-CN" sz="2700" dirty="0">
                  <a:solidFill>
                    <a:srgbClr val="000000"/>
                  </a:solidFill>
                  <a:latin typeface="Times New Roman" panose="02020603050405020304" pitchFamily="18" charset="0"/>
                  <a:ea typeface="隶书" panose="02010509060101010101" pitchFamily="49" charset="-122"/>
                </a:rPr>
                <a:t>3</a:t>
              </a:r>
              <a:endParaRPr lang="en-US" altLang="zh-CN" sz="2800" b="1" dirty="0">
                <a:latin typeface="隶书" panose="02010509060101010101" pitchFamily="49" charset="-122"/>
                <a:ea typeface="隶书" panose="02010509060101010101" pitchFamily="49" charset="-122"/>
              </a:endParaRPr>
            </a:p>
          </p:txBody>
        </p:sp>
        <p:sp>
          <p:nvSpPr>
            <p:cNvPr id="40969" name="Rectangle 12"/>
            <p:cNvSpPr/>
            <p:nvPr/>
          </p:nvSpPr>
          <p:spPr>
            <a:xfrm>
              <a:off x="618" y="1854"/>
              <a:ext cx="1296" cy="259"/>
            </a:xfrm>
            <a:prstGeom prst="rect">
              <a:avLst/>
            </a:prstGeom>
            <a:noFill/>
            <a:ln w="9525">
              <a:noFill/>
            </a:ln>
          </p:spPr>
          <p:txBody>
            <a:bodyPr wrap="none" lIns="0" tIns="0" rIns="0" bIns="0" anchor="t">
              <a:spAutoFit/>
            </a:bodyPr>
            <a:p>
              <a:pPr>
                <a:spcBef>
                  <a:spcPct val="50000"/>
                </a:spcBef>
              </a:pPr>
              <a:r>
                <a:rPr lang="zh-CN" altLang="en-US" sz="2700" dirty="0">
                  <a:solidFill>
                    <a:srgbClr val="000000"/>
                  </a:solidFill>
                  <a:latin typeface="宋体" pitchFamily="2" charset="-122"/>
                  <a:ea typeface="宋体" pitchFamily="2" charset="-122"/>
                </a:rPr>
                <a:t>作海底曲面图</a:t>
              </a:r>
              <a:endParaRPr lang="zh-CN" altLang="en-US" sz="2800" b="1" dirty="0">
                <a:latin typeface="隶书" panose="02010509060101010101" pitchFamily="49" charset="-122"/>
                <a:ea typeface="隶书" panose="02010509060101010101" pitchFamily="49" charset="-122"/>
              </a:endParaRPr>
            </a:p>
          </p:txBody>
        </p:sp>
      </p:grpSp>
      <p:sp>
        <p:nvSpPr>
          <p:cNvPr id="40970" name="Text Box 13"/>
          <p:cNvSpPr txBox="1"/>
          <p:nvPr/>
        </p:nvSpPr>
        <p:spPr>
          <a:xfrm>
            <a:off x="755650" y="1125538"/>
            <a:ext cx="6264275" cy="1370012"/>
          </a:xfrm>
          <a:prstGeom prst="rect">
            <a:avLst/>
          </a:prstGeom>
          <a:noFill/>
          <a:ln w="9525">
            <a:noFill/>
          </a:ln>
        </p:spPr>
        <p:txBody>
          <a:bodyPr anchor="t">
            <a:spAutoFit/>
          </a:bodyPr>
          <a:p>
            <a:r>
              <a:rPr lang="en-US" altLang="zh-CN" dirty="0">
                <a:latin typeface="Arial" panose="020B0604020202020204" pitchFamily="34" charset="0"/>
                <a:ea typeface="宋体" pitchFamily="2" charset="-122"/>
              </a:rPr>
              <a:t>meshz(cx,cy,cz),rotate3d</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xlabel('X'),ylabel('Y'),zlabel('Z')</a:t>
            </a:r>
            <a:endParaRPr lang="en-US" altLang="zh-CN" dirty="0">
              <a:latin typeface="Arial" panose="020B0604020202020204" pitchFamily="34" charset="0"/>
              <a:ea typeface="宋体" pitchFamily="2" charset="-122"/>
            </a:endParaRPr>
          </a:p>
          <a:p>
            <a:pPr>
              <a:spcBef>
                <a:spcPct val="50000"/>
              </a:spcBef>
            </a:pPr>
            <a:endParaRPr lang="en-US" altLang="zh-CN" dirty="0">
              <a:latin typeface="Arial" panose="020B0604020202020204" pitchFamily="34" charset="0"/>
              <a:ea typeface="宋体" pitchFamily="2" charset="-122"/>
            </a:endParaRPr>
          </a:p>
        </p:txBody>
      </p:sp>
      <p:sp>
        <p:nvSpPr>
          <p:cNvPr id="40971" name="Text Box 14"/>
          <p:cNvSpPr txBox="1"/>
          <p:nvPr/>
        </p:nvSpPr>
        <p:spPr>
          <a:xfrm>
            <a:off x="539750" y="3429000"/>
            <a:ext cx="7129463" cy="1552575"/>
          </a:xfrm>
          <a:prstGeom prst="rect">
            <a:avLst/>
          </a:prstGeom>
          <a:noFill/>
          <a:ln w="9525">
            <a:noFill/>
          </a:ln>
        </p:spPr>
        <p:txBody>
          <a:bodyPr anchor="t">
            <a:spAutoFit/>
          </a:bodyPr>
          <a:p>
            <a:r>
              <a:rPr lang="en-US" altLang="zh-CN" dirty="0">
                <a:latin typeface="Arial" panose="020B0604020202020204" pitchFamily="34" charset="0"/>
                <a:ea typeface="宋体" pitchFamily="2" charset="-122"/>
              </a:rPr>
              <a:t>figure(2),contour(cx,cy,cz,[-5 -5]);grid</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hold on</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plot(x,y,'+')</a:t>
            </a:r>
            <a:endParaRPr lang="en-US" altLang="zh-CN" dirty="0">
              <a:latin typeface="Arial" panose="020B0604020202020204" pitchFamily="34" charset="0"/>
              <a:ea typeface="宋体" pitchFamily="2" charset="-122"/>
            </a:endParaRPr>
          </a:p>
          <a:p>
            <a:r>
              <a:rPr lang="en-US" altLang="zh-CN" dirty="0">
                <a:latin typeface="Arial" panose="020B0604020202020204" pitchFamily="34" charset="0"/>
                <a:ea typeface="宋体" pitchFamily="2" charset="-122"/>
              </a:rPr>
              <a:t>xlabel('X'),ylabel('Y')</a:t>
            </a:r>
            <a:endParaRPr lang="en-US" altLang="zh-CN" dirty="0">
              <a:latin typeface="Arial" panose="020B0604020202020204" pitchFamily="34" charset="0"/>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4"/>
          <p:cNvSpPr txBox="1"/>
          <p:nvPr/>
        </p:nvSpPr>
        <p:spPr>
          <a:xfrm>
            <a:off x="468313" y="836613"/>
            <a:ext cx="7199312" cy="457200"/>
          </a:xfrm>
          <a:prstGeom prst="rect">
            <a:avLst/>
          </a:prstGeom>
          <a:noFill/>
          <a:ln w="9525">
            <a:noFill/>
          </a:ln>
        </p:spPr>
        <p:txBody>
          <a:bodyPr anchor="t">
            <a:spAutoFit/>
          </a:bodyPr>
          <a:p>
            <a:pPr algn="ctr">
              <a:spcBef>
                <a:spcPct val="50000"/>
              </a:spcBef>
            </a:pPr>
            <a:endParaRPr lang="zh-CN" altLang="zh-CN" dirty="0">
              <a:latin typeface="Arial" panose="020B0604020202020204" pitchFamily="34" charset="0"/>
              <a:ea typeface="宋体" pitchFamily="2" charset="-122"/>
            </a:endParaRPr>
          </a:p>
        </p:txBody>
      </p:sp>
      <p:sp>
        <p:nvSpPr>
          <p:cNvPr id="40962" name="Text Box 5"/>
          <p:cNvSpPr txBox="1"/>
          <p:nvPr/>
        </p:nvSpPr>
        <p:spPr>
          <a:xfrm>
            <a:off x="2270125" y="873125"/>
            <a:ext cx="184150" cy="519113"/>
          </a:xfrm>
          <a:prstGeom prst="rect">
            <a:avLst/>
          </a:prstGeom>
          <a:noFill/>
          <a:ln w="12700">
            <a:noFill/>
          </a:ln>
        </p:spPr>
        <p:txBody>
          <a:bodyPr wrap="none" anchor="t">
            <a:spAutoFit/>
          </a:bodyPr>
          <a:p>
            <a:pPr>
              <a:spcBef>
                <a:spcPct val="50000"/>
              </a:spcBef>
            </a:pPr>
            <a:endParaRPr lang="zh-CN" altLang="zh-CN" sz="2800" b="1" dirty="0">
              <a:latin typeface="魏碑" pitchFamily="49" charset="-122"/>
              <a:ea typeface="魏碑" pitchFamily="49" charset="-122"/>
            </a:endParaRPr>
          </a:p>
        </p:txBody>
      </p:sp>
      <p:sp>
        <p:nvSpPr>
          <p:cNvPr id="40963" name="Text Box 6"/>
          <p:cNvSpPr txBox="1"/>
          <p:nvPr/>
        </p:nvSpPr>
        <p:spPr>
          <a:xfrm>
            <a:off x="370205" y="446405"/>
            <a:ext cx="6781800" cy="521970"/>
          </a:xfrm>
          <a:prstGeom prst="rect">
            <a:avLst/>
          </a:prstGeom>
          <a:noFill/>
          <a:ln w="12700">
            <a:noFill/>
          </a:ln>
        </p:spPr>
        <p:txBody>
          <a:bodyPr anchor="t">
            <a:spAutoFit/>
          </a:bodyPr>
          <a:p>
            <a:pPr>
              <a:spcBef>
                <a:spcPct val="50000"/>
              </a:spcBef>
            </a:pPr>
            <a:r>
              <a:rPr lang="zh-CN" sz="2800" dirty="0">
                <a:latin typeface="宋体" pitchFamily="2" charset="-122"/>
                <a:ea typeface="宋体" pitchFamily="2" charset="-122"/>
              </a:rPr>
              <a:t>图：</a:t>
            </a:r>
            <a:endParaRPr lang="zh-CN" sz="2800" dirty="0">
              <a:latin typeface="宋体" pitchFamily="2" charset="-122"/>
              <a:ea typeface="宋体" pitchFamily="2" charset="-122"/>
            </a:endParaRPr>
          </a:p>
        </p:txBody>
      </p:sp>
      <p:pic>
        <p:nvPicPr>
          <p:cNvPr id="2" name="图片 1"/>
          <p:cNvPicPr>
            <a:picLocks noChangeAspect="1"/>
          </p:cNvPicPr>
          <p:nvPr/>
        </p:nvPicPr>
        <p:blipFill>
          <a:blip r:embed="rId1"/>
          <a:stretch>
            <a:fillRect/>
          </a:stretch>
        </p:blipFill>
        <p:spPr>
          <a:xfrm>
            <a:off x="1665605" y="1392555"/>
            <a:ext cx="5486400" cy="48863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128001"/>
          <p:cNvSpPr txBox="1"/>
          <p:nvPr/>
        </p:nvSpPr>
        <p:spPr>
          <a:xfrm>
            <a:off x="3717925" y="196850"/>
            <a:ext cx="1792605" cy="521970"/>
          </a:xfrm>
          <a:prstGeom prst="rect">
            <a:avLst/>
          </a:prstGeom>
          <a:solidFill>
            <a:srgbClr val="FF99CC"/>
          </a:solidFill>
          <a:ln w="12700">
            <a:noFill/>
          </a:ln>
        </p:spPr>
        <p:txBody>
          <a:bodyPr wrap="none" anchor="t">
            <a:spAutoFit/>
          </a:bodyPr>
          <a:p>
            <a:pPr>
              <a:spcBef>
                <a:spcPct val="50000"/>
              </a:spcBef>
            </a:pPr>
            <a:r>
              <a:rPr lang="zh-CN" altLang="en-US" sz="2800" b="1" dirty="0">
                <a:latin typeface="宋体" pitchFamily="2" charset="-122"/>
                <a:ea typeface="宋体" pitchFamily="2" charset="-122"/>
              </a:rPr>
              <a:t>实验作业</a:t>
            </a:r>
            <a:r>
              <a:rPr lang="en-US" altLang="zh-CN" sz="2800" b="1" dirty="0">
                <a:latin typeface="宋体" pitchFamily="2" charset="-122"/>
                <a:ea typeface="宋体" pitchFamily="2" charset="-122"/>
              </a:rPr>
              <a:t>1</a:t>
            </a:r>
            <a:endParaRPr lang="en-US" altLang="zh-CN" sz="2800" b="1" dirty="0">
              <a:latin typeface="宋体" pitchFamily="2" charset="-122"/>
              <a:ea typeface="宋体" pitchFamily="2" charset="-122"/>
            </a:endParaRPr>
          </a:p>
        </p:txBody>
      </p:sp>
      <p:sp>
        <p:nvSpPr>
          <p:cNvPr id="128003" name="文本框 128002"/>
          <p:cNvSpPr txBox="1"/>
          <p:nvPr/>
        </p:nvSpPr>
        <p:spPr>
          <a:xfrm>
            <a:off x="609600" y="685800"/>
            <a:ext cx="8001000" cy="1187450"/>
          </a:xfrm>
          <a:prstGeom prst="rect">
            <a:avLst/>
          </a:prstGeom>
          <a:solidFill>
            <a:srgbClr val="FFFFCC"/>
          </a:solidFill>
          <a:ln w="9525">
            <a:noFill/>
          </a:ln>
        </p:spPr>
        <p:txBody>
          <a:bodyPr anchor="t">
            <a:spAutoFit/>
          </a:bodyPr>
          <a:p>
            <a:pPr>
              <a:spcBef>
                <a:spcPct val="50000"/>
              </a:spcBef>
            </a:pPr>
            <a:r>
              <a:rPr lang="en-US" altLang="zh-CN" sz="2400" b="1" dirty="0">
                <a:solidFill>
                  <a:schemeClr val="bg2"/>
                </a:solidFill>
                <a:latin typeface="仿宋" panose="02010609060101010101" charset="-122"/>
                <a:ea typeface="仿宋" panose="02010609060101010101" charset="-122"/>
              </a:rPr>
              <a:t>    </a:t>
            </a:r>
            <a:r>
              <a:rPr lang="zh-CN" altLang="en-US" sz="2400" b="1" dirty="0">
                <a:latin typeface="仿宋" panose="02010609060101010101" charset="-122"/>
                <a:ea typeface="仿宋" panose="02010609060101010101" charset="-122"/>
              </a:rPr>
              <a:t>山区地貌：</a:t>
            </a:r>
            <a:r>
              <a:rPr lang="zh-CN" altLang="en-US" sz="2400" b="1" dirty="0">
                <a:latin typeface="宋体" pitchFamily="2" charset="-122"/>
                <a:ea typeface="宋体" pitchFamily="2" charset="-122"/>
              </a:rPr>
              <a:t>在某山区测得一些地点的高程如下表：</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平面区域</a:t>
            </a:r>
            <a:r>
              <a:rPr lang="zh-CN" altLang="zh-CN" sz="2400" b="1" dirty="0">
                <a:latin typeface="宋体" pitchFamily="2" charset="-122"/>
                <a:ea typeface="宋体" pitchFamily="2" charset="-122"/>
              </a:rPr>
              <a:t>1200&lt;=x&lt;=4000,1200&lt;=y&lt;=3600)，试作出该山区的地貌图和等高线图，并对几种插值方法进行比较。</a:t>
            </a:r>
            <a:endParaRPr lang="zh-CN" altLang="en-US" sz="2400" b="1">
              <a:latin typeface="宋体" pitchFamily="2" charset="-122"/>
              <a:ea typeface="宋体" pitchFamily="2" charset="-122"/>
            </a:endParaRPr>
          </a:p>
        </p:txBody>
      </p:sp>
      <p:graphicFrame>
        <p:nvGraphicFramePr>
          <p:cNvPr id="128004" name="对象 128003"/>
          <p:cNvGraphicFramePr/>
          <p:nvPr/>
        </p:nvGraphicFramePr>
        <p:xfrm>
          <a:off x="685800" y="1905000"/>
          <a:ext cx="7991475" cy="3721100"/>
        </p:xfrm>
        <a:graphic>
          <a:graphicData uri="http://schemas.openxmlformats.org/presentationml/2006/ole">
            <mc:AlternateContent xmlns:mc="http://schemas.openxmlformats.org/markup-compatibility/2006">
              <mc:Choice xmlns:v="urn:schemas-microsoft-com:vml" Requires="v">
                <p:oleObj spid="_x0000_s3109" name="" r:id="rId1" imgW="5962650" imgH="2562225" progId="Word.Document.8">
                  <p:embed/>
                </p:oleObj>
              </mc:Choice>
              <mc:Fallback>
                <p:oleObj name="" r:id="rId1" imgW="5962650" imgH="2562225" progId="Word.Document.8">
                  <p:embed/>
                  <p:pic>
                    <p:nvPicPr>
                      <p:cNvPr id="0" name="图片 3108"/>
                      <p:cNvPicPr/>
                      <p:nvPr/>
                    </p:nvPicPr>
                    <p:blipFill>
                      <a:blip r:embed="rId2"/>
                      <a:stretch>
                        <a:fillRect/>
                      </a:stretch>
                    </p:blipFill>
                    <p:spPr>
                      <a:xfrm>
                        <a:off x="685800" y="1905000"/>
                        <a:ext cx="7991475" cy="3721100"/>
                      </a:xfrm>
                      <a:prstGeom prst="rect">
                        <a:avLst/>
                      </a:prstGeom>
                      <a:solidFill>
                        <a:srgbClr val="FF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p:cTn id="7" dur="500" fill="hold"/>
                                        <p:tgtEl>
                                          <p:spTgt spid="128003"/>
                                        </p:tgtEl>
                                        <p:attrNameLst>
                                          <p:attrName>ppt_x</p:attrName>
                                        </p:attrNameLst>
                                      </p:cBhvr>
                                      <p:tavLst>
                                        <p:tav tm="0">
                                          <p:val>
                                            <p:strVal val="1+#ppt_w/2"/>
                                          </p:val>
                                        </p:tav>
                                        <p:tav tm="100000">
                                          <p:val>
                                            <p:strVal val="#ppt_x"/>
                                          </p:val>
                                        </p:tav>
                                      </p:tavLst>
                                    </p:anim>
                                    <p:anim calcmode="lin" valueType="num">
                                      <p:cBhvr>
                                        <p:cTn id="8" dur="500" fill="hold"/>
                                        <p:tgtEl>
                                          <p:spTgt spid="128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004"/>
                                        </p:tgtEl>
                                        <p:attrNameLst>
                                          <p:attrName>style.visibility</p:attrName>
                                        </p:attrNameLst>
                                      </p:cBhvr>
                                      <p:to>
                                        <p:strVal val="visible"/>
                                      </p:to>
                                    </p:set>
                                    <p:anim calcmode="lin" valueType="num">
                                      <p:cBhvr>
                                        <p:cTn id="13" dur="500" fill="hold"/>
                                        <p:tgtEl>
                                          <p:spTgt spid="128004"/>
                                        </p:tgtEl>
                                        <p:attrNameLst>
                                          <p:attrName>ppt_x</p:attrName>
                                        </p:attrNameLst>
                                      </p:cBhvr>
                                      <p:tavLst>
                                        <p:tav tm="0">
                                          <p:val>
                                            <p:strVal val="0-#ppt_w/2"/>
                                          </p:val>
                                        </p:tav>
                                        <p:tav tm="100000">
                                          <p:val>
                                            <p:strVal val="#ppt_x"/>
                                          </p:val>
                                        </p:tav>
                                      </p:tavLst>
                                    </p:anim>
                                    <p:anim calcmode="lin" valueType="num">
                                      <p:cBhvr>
                                        <p:cTn id="14" dur="500" fill="hold"/>
                                        <p:tgtEl>
                                          <p:spTgt spid="128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矩形 246785"/>
          <p:cNvSpPr/>
          <p:nvPr/>
        </p:nvSpPr>
        <p:spPr>
          <a:xfrm>
            <a:off x="179388" y="188913"/>
            <a:ext cx="2526030" cy="521970"/>
          </a:xfrm>
          <a:prstGeom prst="rect">
            <a:avLst/>
          </a:prstGeom>
          <a:noFill/>
          <a:ln w="9525">
            <a:noFill/>
          </a:ln>
        </p:spPr>
        <p:txBody>
          <a:bodyPr wrap="none" anchor="t">
            <a:spAutoFit/>
          </a:bodyPr>
          <a:p>
            <a:r>
              <a:rPr lang="en-US" altLang="zh-CN" sz="2800" b="1" dirty="0">
                <a:latin typeface="Arial" panose="020B0604020202020204" pitchFamily="34" charset="0"/>
                <a:ea typeface="宋体" pitchFamily="2" charset="-122"/>
              </a:rPr>
              <a:t>  </a:t>
            </a:r>
            <a:r>
              <a:rPr lang="zh-CN" altLang="en-US" sz="2800" b="1" dirty="0">
                <a:latin typeface="Arial" panose="020B0604020202020204" pitchFamily="34" charset="0"/>
                <a:ea typeface="宋体" pitchFamily="2" charset="-122"/>
              </a:rPr>
              <a:t>拉格朗日插值</a:t>
            </a:r>
            <a:endParaRPr lang="zh-CN" altLang="en-US" sz="2800" b="1" dirty="0">
              <a:latin typeface="Arial" panose="020B0604020202020204" pitchFamily="34" charset="0"/>
              <a:ea typeface="宋体" pitchFamily="2" charset="-122"/>
            </a:endParaRPr>
          </a:p>
        </p:txBody>
      </p:sp>
      <p:sp>
        <p:nvSpPr>
          <p:cNvPr id="246787" name="矩形 246786"/>
          <p:cNvSpPr/>
          <p:nvPr/>
        </p:nvSpPr>
        <p:spPr>
          <a:xfrm>
            <a:off x="250825" y="749300"/>
            <a:ext cx="2427288" cy="519113"/>
          </a:xfrm>
          <a:prstGeom prst="rect">
            <a:avLst/>
          </a:prstGeom>
          <a:noFill/>
          <a:ln w="9525">
            <a:noFill/>
          </a:ln>
        </p:spPr>
        <p:txBody>
          <a:bodyPr wrap="none" anchor="t">
            <a:spAutoFit/>
          </a:bodyPr>
          <a:p>
            <a:r>
              <a:rPr lang="en-US" altLang="zh-CN" sz="2800" dirty="0">
                <a:latin typeface="Arial" panose="020B0604020202020204" pitchFamily="34" charset="0"/>
                <a:ea typeface="宋体" pitchFamily="2" charset="-122"/>
              </a:rPr>
              <a:t>1</a:t>
            </a:r>
            <a:r>
              <a:rPr lang="zh-CN" altLang="en-US" sz="2800" dirty="0">
                <a:latin typeface="Arial" panose="020B0604020202020204" pitchFamily="34" charset="0"/>
                <a:ea typeface="宋体" pitchFamily="2" charset="-122"/>
              </a:rPr>
              <a:t>、线性插值</a:t>
            </a:r>
            <a:endParaRPr lang="zh-CN" altLang="en-US" sz="2800" dirty="0">
              <a:latin typeface="Arial" panose="020B0604020202020204" pitchFamily="34" charset="0"/>
              <a:ea typeface="宋体" pitchFamily="2" charset="-122"/>
            </a:endParaRPr>
          </a:p>
        </p:txBody>
      </p:sp>
      <p:graphicFrame>
        <p:nvGraphicFramePr>
          <p:cNvPr id="246788" name="对象 246787"/>
          <p:cNvGraphicFramePr/>
          <p:nvPr/>
        </p:nvGraphicFramePr>
        <p:xfrm>
          <a:off x="2124075" y="1279525"/>
          <a:ext cx="720725" cy="420688"/>
        </p:xfrm>
        <a:graphic>
          <a:graphicData uri="http://schemas.openxmlformats.org/presentationml/2006/ole">
            <mc:AlternateContent xmlns:mc="http://schemas.openxmlformats.org/markup-compatibility/2006">
              <mc:Choice xmlns:v="urn:schemas-microsoft-com:vml" Requires="v">
                <p:oleObj spid="_x0000_s3101" name="" r:id="rId1" imgW="342900" imgH="203200" progId="Equation.DSMT4">
                  <p:embed/>
                </p:oleObj>
              </mc:Choice>
              <mc:Fallback>
                <p:oleObj name="" r:id="rId1" imgW="342900" imgH="203200" progId="Equation.DSMT4">
                  <p:embed/>
                  <p:pic>
                    <p:nvPicPr>
                      <p:cNvPr id="0" name="图片 3100"/>
                      <p:cNvPicPr/>
                      <p:nvPr/>
                    </p:nvPicPr>
                    <p:blipFill>
                      <a:blip r:embed="rId2"/>
                      <a:stretch>
                        <a:fillRect/>
                      </a:stretch>
                    </p:blipFill>
                    <p:spPr>
                      <a:xfrm>
                        <a:off x="2124075" y="1279525"/>
                        <a:ext cx="720725" cy="420688"/>
                      </a:xfrm>
                      <a:prstGeom prst="rect">
                        <a:avLst/>
                      </a:prstGeom>
                      <a:noFill/>
                      <a:ln w="38100">
                        <a:noFill/>
                        <a:miter/>
                      </a:ln>
                    </p:spPr>
                  </p:pic>
                </p:oleObj>
              </mc:Fallback>
            </mc:AlternateContent>
          </a:graphicData>
        </a:graphic>
      </p:graphicFrame>
      <p:grpSp>
        <p:nvGrpSpPr>
          <p:cNvPr id="246789" name="组合 246788"/>
          <p:cNvGrpSpPr/>
          <p:nvPr/>
        </p:nvGrpSpPr>
        <p:grpSpPr>
          <a:xfrm>
            <a:off x="1979613" y="2205038"/>
            <a:ext cx="3600450" cy="935037"/>
            <a:chOff x="2932" y="1980"/>
            <a:chExt cx="2835" cy="794"/>
          </a:xfrm>
        </p:grpSpPr>
        <p:sp>
          <p:nvSpPr>
            <p:cNvPr id="40965" name="直接连接符 246789"/>
            <p:cNvSpPr/>
            <p:nvPr/>
          </p:nvSpPr>
          <p:spPr>
            <a:xfrm>
              <a:off x="2932" y="2364"/>
              <a:ext cx="2835" cy="0"/>
            </a:xfrm>
            <a:prstGeom prst="line">
              <a:avLst/>
            </a:prstGeom>
            <a:ln w="9525" cap="flat" cmpd="sng">
              <a:solidFill>
                <a:srgbClr val="000000"/>
              </a:solidFill>
              <a:prstDash val="solid"/>
              <a:round/>
              <a:headEnd type="none" w="med" len="med"/>
              <a:tailEnd type="none" w="med" len="med"/>
            </a:ln>
          </p:spPr>
        </p:sp>
        <p:sp>
          <p:nvSpPr>
            <p:cNvPr id="40966" name="直接连接符 246790"/>
            <p:cNvSpPr/>
            <p:nvPr/>
          </p:nvSpPr>
          <p:spPr>
            <a:xfrm>
              <a:off x="3755" y="1980"/>
              <a:ext cx="0" cy="794"/>
            </a:xfrm>
            <a:prstGeom prst="line">
              <a:avLst/>
            </a:prstGeom>
            <a:ln w="9525" cap="flat" cmpd="sng">
              <a:solidFill>
                <a:srgbClr val="000000"/>
              </a:solidFill>
              <a:prstDash val="solid"/>
              <a:round/>
              <a:headEnd type="none" w="med" len="med"/>
              <a:tailEnd type="none" w="med" len="med"/>
            </a:ln>
          </p:spPr>
        </p:sp>
        <p:sp>
          <p:nvSpPr>
            <p:cNvPr id="40967" name="直接连接符 246791"/>
            <p:cNvSpPr/>
            <p:nvPr/>
          </p:nvSpPr>
          <p:spPr>
            <a:xfrm>
              <a:off x="4809" y="1980"/>
              <a:ext cx="0" cy="794"/>
            </a:xfrm>
            <a:prstGeom prst="line">
              <a:avLst/>
            </a:prstGeom>
            <a:ln w="9525" cap="flat" cmpd="sng">
              <a:solidFill>
                <a:srgbClr val="000000"/>
              </a:solidFill>
              <a:prstDash val="solid"/>
              <a:round/>
              <a:headEnd type="none" w="med" len="med"/>
              <a:tailEnd type="none" w="med" len="med"/>
            </a:ln>
          </p:spPr>
        </p:sp>
      </p:grpSp>
      <p:sp>
        <p:nvSpPr>
          <p:cNvPr id="246793" name="矩形 246792"/>
          <p:cNvSpPr/>
          <p:nvPr/>
        </p:nvSpPr>
        <p:spPr>
          <a:xfrm>
            <a:off x="611188" y="1196975"/>
            <a:ext cx="16065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假设已知</a:t>
            </a:r>
            <a:endParaRPr lang="zh-CN" altLang="en-US" sz="2800" dirty="0">
              <a:latin typeface="Arial" panose="020B0604020202020204" pitchFamily="34" charset="0"/>
              <a:ea typeface="宋体" pitchFamily="2" charset="-122"/>
            </a:endParaRPr>
          </a:p>
        </p:txBody>
      </p:sp>
      <p:sp>
        <p:nvSpPr>
          <p:cNvPr id="246794" name="矩形 246793"/>
          <p:cNvSpPr/>
          <p:nvPr/>
        </p:nvSpPr>
        <p:spPr>
          <a:xfrm>
            <a:off x="2771775" y="1196975"/>
            <a:ext cx="12509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在区间</a:t>
            </a:r>
            <a:endParaRPr lang="zh-CN" altLang="en-US" sz="2800" dirty="0">
              <a:latin typeface="Arial" panose="020B0604020202020204" pitchFamily="34" charset="0"/>
              <a:ea typeface="宋体" pitchFamily="2" charset="-122"/>
            </a:endParaRPr>
          </a:p>
        </p:txBody>
      </p:sp>
      <p:graphicFrame>
        <p:nvGraphicFramePr>
          <p:cNvPr id="246795" name="对象 246794"/>
          <p:cNvGraphicFramePr/>
          <p:nvPr/>
        </p:nvGraphicFramePr>
        <p:xfrm>
          <a:off x="3995738" y="1268413"/>
          <a:ext cx="863600" cy="465137"/>
        </p:xfrm>
        <a:graphic>
          <a:graphicData uri="http://schemas.openxmlformats.org/presentationml/2006/ole">
            <mc:AlternateContent xmlns:mc="http://schemas.openxmlformats.org/markup-compatibility/2006">
              <mc:Choice xmlns:v="urn:schemas-microsoft-com:vml" Requires="v">
                <p:oleObj spid="_x0000_s3103" name="" r:id="rId3" imgW="368300" imgH="203200" progId="Equation.DSMT4">
                  <p:embed/>
                </p:oleObj>
              </mc:Choice>
              <mc:Fallback>
                <p:oleObj name="" r:id="rId3" imgW="368300" imgH="203200" progId="Equation.DSMT4">
                  <p:embed/>
                  <p:pic>
                    <p:nvPicPr>
                      <p:cNvPr id="0" name="图片 3102"/>
                      <p:cNvPicPr/>
                      <p:nvPr/>
                    </p:nvPicPr>
                    <p:blipFill>
                      <a:blip r:embed="rId4"/>
                      <a:stretch>
                        <a:fillRect/>
                      </a:stretch>
                    </p:blipFill>
                    <p:spPr>
                      <a:xfrm>
                        <a:off x="3995738" y="1268413"/>
                        <a:ext cx="863600" cy="465137"/>
                      </a:xfrm>
                      <a:prstGeom prst="rect">
                        <a:avLst/>
                      </a:prstGeom>
                      <a:noFill/>
                      <a:ln w="38100">
                        <a:noFill/>
                        <a:miter/>
                      </a:ln>
                    </p:spPr>
                  </p:pic>
                </p:oleObj>
              </mc:Fallback>
            </mc:AlternateContent>
          </a:graphicData>
        </a:graphic>
      </p:graphicFrame>
      <p:sp>
        <p:nvSpPr>
          <p:cNvPr id="246796" name="矩形 246795"/>
          <p:cNvSpPr/>
          <p:nvPr/>
        </p:nvSpPr>
        <p:spPr>
          <a:xfrm>
            <a:off x="4787900" y="1196975"/>
            <a:ext cx="23177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上的两个结点</a:t>
            </a:r>
            <a:endParaRPr lang="zh-CN" altLang="en-US" sz="2800" dirty="0">
              <a:latin typeface="Arial" panose="020B0604020202020204" pitchFamily="34" charset="0"/>
              <a:ea typeface="宋体" pitchFamily="2" charset="-122"/>
            </a:endParaRPr>
          </a:p>
        </p:txBody>
      </p:sp>
      <p:graphicFrame>
        <p:nvGraphicFramePr>
          <p:cNvPr id="246797" name="对象 246796"/>
          <p:cNvGraphicFramePr/>
          <p:nvPr/>
        </p:nvGraphicFramePr>
        <p:xfrm>
          <a:off x="7092950" y="1239838"/>
          <a:ext cx="865188" cy="533400"/>
        </p:xfrm>
        <a:graphic>
          <a:graphicData uri="http://schemas.openxmlformats.org/presentationml/2006/ole">
            <mc:AlternateContent xmlns:mc="http://schemas.openxmlformats.org/markup-compatibility/2006">
              <mc:Choice xmlns:v="urn:schemas-microsoft-com:vml" Requires="v">
                <p:oleObj spid="_x0000_s3104" name="" r:id="rId5" imgW="368300" imgH="228600" progId="Equation.DSMT4">
                  <p:embed/>
                </p:oleObj>
              </mc:Choice>
              <mc:Fallback>
                <p:oleObj name="" r:id="rId5" imgW="368300" imgH="228600" progId="Equation.DSMT4">
                  <p:embed/>
                  <p:pic>
                    <p:nvPicPr>
                      <p:cNvPr id="0" name="图片 3103"/>
                      <p:cNvPicPr/>
                      <p:nvPr/>
                    </p:nvPicPr>
                    <p:blipFill>
                      <a:blip r:embed="rId6"/>
                      <a:stretch>
                        <a:fillRect/>
                      </a:stretch>
                    </p:blipFill>
                    <p:spPr>
                      <a:xfrm>
                        <a:off x="7092950" y="1239838"/>
                        <a:ext cx="865188" cy="533400"/>
                      </a:xfrm>
                      <a:prstGeom prst="rect">
                        <a:avLst/>
                      </a:prstGeom>
                      <a:noFill/>
                      <a:ln w="38100">
                        <a:noFill/>
                        <a:miter/>
                      </a:ln>
                    </p:spPr>
                  </p:pic>
                </p:oleObj>
              </mc:Fallback>
            </mc:AlternateContent>
          </a:graphicData>
        </a:graphic>
      </p:graphicFrame>
      <p:sp>
        <p:nvSpPr>
          <p:cNvPr id="246798" name="矩形 246797"/>
          <p:cNvSpPr/>
          <p:nvPr/>
        </p:nvSpPr>
        <p:spPr>
          <a:xfrm>
            <a:off x="-107950" y="1700213"/>
            <a:ext cx="2940050" cy="946150"/>
          </a:xfrm>
          <a:prstGeom prst="rect">
            <a:avLst/>
          </a:prstGeom>
          <a:noFill/>
          <a:ln w="9525">
            <a:noFill/>
          </a:ln>
        </p:spPr>
        <p:txBody>
          <a:bodyPr wrap="none" anchor="ctr">
            <a:spAutoFit/>
          </a:bodyPr>
          <a:p>
            <a:pPr indent="266700"/>
            <a:r>
              <a:rPr lang="zh-CN" altLang="en-US" sz="2800" dirty="0">
                <a:latin typeface="Times New Roman" panose="02020603050405020304" pitchFamily="18" charset="0"/>
                <a:ea typeface="宋体" pitchFamily="2" charset="-122"/>
              </a:rPr>
              <a:t>和它们的函数值</a:t>
            </a:r>
            <a:endParaRPr lang="zh-CN" altLang="en-US" sz="2800" dirty="0">
              <a:latin typeface="Arial" panose="020B0604020202020204" pitchFamily="34" charset="0"/>
              <a:ea typeface="宋体" pitchFamily="2" charset="-122"/>
            </a:endParaRPr>
          </a:p>
          <a:p>
            <a:pPr indent="266700" eaLnBrk="0" hangingPunct="0"/>
            <a:endParaRPr lang="zh-CN" altLang="en-US" sz="2800" dirty="0">
              <a:latin typeface="Arial" panose="020B0604020202020204" pitchFamily="34" charset="0"/>
              <a:ea typeface="宋体" pitchFamily="2" charset="-122"/>
            </a:endParaRPr>
          </a:p>
        </p:txBody>
      </p:sp>
      <p:sp>
        <p:nvSpPr>
          <p:cNvPr id="246799" name="矩形 246798"/>
          <p:cNvSpPr/>
          <p:nvPr/>
        </p:nvSpPr>
        <p:spPr>
          <a:xfrm>
            <a:off x="3101975" y="3897313"/>
            <a:ext cx="6921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6800" name="对象 246799"/>
          <p:cNvGraphicFramePr/>
          <p:nvPr/>
        </p:nvGraphicFramePr>
        <p:xfrm>
          <a:off x="2195513" y="2043113"/>
          <a:ext cx="3382962" cy="593725"/>
        </p:xfrm>
        <a:graphic>
          <a:graphicData uri="http://schemas.openxmlformats.org/presentationml/2006/ole">
            <mc:AlternateContent xmlns:mc="http://schemas.openxmlformats.org/markup-compatibility/2006">
              <mc:Choice xmlns:v="urn:schemas-microsoft-com:vml" Requires="v">
                <p:oleObj spid="_x0000_s3105" name="" r:id="rId7" imgW="1308100" imgH="228600" progId="Equation.DSMT4">
                  <p:embed/>
                </p:oleObj>
              </mc:Choice>
              <mc:Fallback>
                <p:oleObj name="" r:id="rId7" imgW="1308100" imgH="228600" progId="Equation.DSMT4">
                  <p:embed/>
                  <p:pic>
                    <p:nvPicPr>
                      <p:cNvPr id="0" name="图片 3104"/>
                      <p:cNvPicPr/>
                      <p:nvPr/>
                    </p:nvPicPr>
                    <p:blipFill>
                      <a:blip r:embed="rId8"/>
                      <a:stretch>
                        <a:fillRect/>
                      </a:stretch>
                    </p:blipFill>
                    <p:spPr>
                      <a:xfrm>
                        <a:off x="2195513" y="2043113"/>
                        <a:ext cx="3382962" cy="593725"/>
                      </a:xfrm>
                      <a:prstGeom prst="rect">
                        <a:avLst/>
                      </a:prstGeom>
                      <a:noFill/>
                      <a:ln w="38100">
                        <a:noFill/>
                        <a:miter/>
                      </a:ln>
                    </p:spPr>
                  </p:pic>
                </p:oleObj>
              </mc:Fallback>
            </mc:AlternateContent>
          </a:graphicData>
        </a:graphic>
      </p:graphicFrame>
      <p:sp>
        <p:nvSpPr>
          <p:cNvPr id="246801" name="矩形 246800"/>
          <p:cNvSpPr/>
          <p:nvPr/>
        </p:nvSpPr>
        <p:spPr>
          <a:xfrm>
            <a:off x="3101975" y="4370388"/>
            <a:ext cx="6286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6802" name="对象 246801"/>
          <p:cNvGraphicFramePr/>
          <p:nvPr/>
        </p:nvGraphicFramePr>
        <p:xfrm>
          <a:off x="1835150" y="2708275"/>
          <a:ext cx="3887788" cy="538163"/>
        </p:xfrm>
        <a:graphic>
          <a:graphicData uri="http://schemas.openxmlformats.org/presentationml/2006/ole">
            <mc:AlternateContent xmlns:mc="http://schemas.openxmlformats.org/markup-compatibility/2006">
              <mc:Choice xmlns:v="urn:schemas-microsoft-com:vml" Requires="v">
                <p:oleObj spid="_x0000_s3106" name="" r:id="rId9" imgW="1651000" imgH="228600" progId="Equation.DSMT4">
                  <p:embed/>
                </p:oleObj>
              </mc:Choice>
              <mc:Fallback>
                <p:oleObj name="" r:id="rId9" imgW="1651000" imgH="228600" progId="Equation.DSMT4">
                  <p:embed/>
                  <p:pic>
                    <p:nvPicPr>
                      <p:cNvPr id="0" name="图片 3105"/>
                      <p:cNvPicPr/>
                      <p:nvPr/>
                    </p:nvPicPr>
                    <p:blipFill>
                      <a:blip r:embed="rId10"/>
                      <a:stretch>
                        <a:fillRect/>
                      </a:stretch>
                    </p:blipFill>
                    <p:spPr>
                      <a:xfrm>
                        <a:off x="1835150" y="2708275"/>
                        <a:ext cx="3887788" cy="538163"/>
                      </a:xfrm>
                      <a:prstGeom prst="rect">
                        <a:avLst/>
                      </a:prstGeom>
                      <a:noFill/>
                      <a:ln w="38100">
                        <a:noFill/>
                        <a:miter/>
                      </a:ln>
                    </p:spPr>
                  </p:pic>
                </p:oleObj>
              </mc:Fallback>
            </mc:AlternateContent>
          </a:graphicData>
        </a:graphic>
      </p:graphicFrame>
      <p:sp>
        <p:nvSpPr>
          <p:cNvPr id="246803" name="矩形 246802"/>
          <p:cNvSpPr/>
          <p:nvPr/>
        </p:nvSpPr>
        <p:spPr>
          <a:xfrm>
            <a:off x="107950" y="3213100"/>
            <a:ext cx="3168650" cy="519113"/>
          </a:xfrm>
          <a:prstGeom prst="rect">
            <a:avLst/>
          </a:prstGeom>
          <a:noFill/>
          <a:ln w="9525">
            <a:noFill/>
          </a:ln>
        </p:spPr>
        <p:txBody>
          <a:bodyPr anchor="ctr">
            <a:spAutoFit/>
          </a:bodyPr>
          <a:p>
            <a:r>
              <a:rPr lang="zh-CN" altLang="en-US" sz="2800" dirty="0">
                <a:latin typeface="Times New Roman" panose="02020603050405020304" pitchFamily="18" charset="0"/>
                <a:ea typeface="宋体" pitchFamily="2" charset="-122"/>
              </a:rPr>
              <a:t>求一个一次多项式</a:t>
            </a:r>
            <a:endParaRPr lang="zh-CN" altLang="en-US" sz="2800" dirty="0">
              <a:latin typeface="Arial" panose="020B0604020202020204" pitchFamily="34" charset="0"/>
              <a:ea typeface="宋体" pitchFamily="2" charset="-122"/>
            </a:endParaRPr>
          </a:p>
        </p:txBody>
      </p:sp>
      <p:graphicFrame>
        <p:nvGraphicFramePr>
          <p:cNvPr id="246804" name="对象 246803"/>
          <p:cNvGraphicFramePr/>
          <p:nvPr/>
        </p:nvGraphicFramePr>
        <p:xfrm>
          <a:off x="3059113" y="3213100"/>
          <a:ext cx="2663825" cy="614363"/>
        </p:xfrm>
        <a:graphic>
          <a:graphicData uri="http://schemas.openxmlformats.org/presentationml/2006/ole">
            <mc:AlternateContent xmlns:mc="http://schemas.openxmlformats.org/markup-compatibility/2006">
              <mc:Choice xmlns:v="urn:schemas-microsoft-com:vml" Requires="v">
                <p:oleObj spid="_x0000_s3107" name="" r:id="rId11" imgW="990600" imgH="228600" progId="Equation.DSMT4">
                  <p:embed/>
                </p:oleObj>
              </mc:Choice>
              <mc:Fallback>
                <p:oleObj name="" r:id="rId11" imgW="990600" imgH="228600" progId="Equation.DSMT4">
                  <p:embed/>
                  <p:pic>
                    <p:nvPicPr>
                      <p:cNvPr id="0" name="图片 3106"/>
                      <p:cNvPicPr/>
                      <p:nvPr/>
                    </p:nvPicPr>
                    <p:blipFill>
                      <a:blip r:embed="rId12"/>
                      <a:stretch>
                        <a:fillRect/>
                      </a:stretch>
                    </p:blipFill>
                    <p:spPr>
                      <a:xfrm>
                        <a:off x="3059113" y="3213100"/>
                        <a:ext cx="2663825" cy="614363"/>
                      </a:xfrm>
                      <a:prstGeom prst="rect">
                        <a:avLst/>
                      </a:prstGeom>
                      <a:noFill/>
                      <a:ln w="38100">
                        <a:noFill/>
                        <a:miter/>
                      </a:ln>
                    </p:spPr>
                  </p:pic>
                </p:oleObj>
              </mc:Fallback>
            </mc:AlternateContent>
          </a:graphicData>
        </a:graphic>
      </p:graphicFrame>
      <p:sp>
        <p:nvSpPr>
          <p:cNvPr id="246805" name="矩形 246804"/>
          <p:cNvSpPr/>
          <p:nvPr/>
        </p:nvSpPr>
        <p:spPr>
          <a:xfrm>
            <a:off x="5710238" y="3213100"/>
            <a:ext cx="23177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，使得多项式</a:t>
            </a:r>
            <a:endParaRPr lang="zh-CN" altLang="en-US" sz="2800" dirty="0">
              <a:latin typeface="Arial" panose="020B0604020202020204" pitchFamily="34" charset="0"/>
              <a:ea typeface="宋体" pitchFamily="2" charset="-122"/>
            </a:endParaRPr>
          </a:p>
        </p:txBody>
      </p:sp>
      <p:graphicFrame>
        <p:nvGraphicFramePr>
          <p:cNvPr id="246806" name="对象 246805"/>
          <p:cNvGraphicFramePr/>
          <p:nvPr/>
        </p:nvGraphicFramePr>
        <p:xfrm>
          <a:off x="7958138" y="3141663"/>
          <a:ext cx="935037" cy="582612"/>
        </p:xfrm>
        <a:graphic>
          <a:graphicData uri="http://schemas.openxmlformats.org/presentationml/2006/ole">
            <mc:AlternateContent xmlns:mc="http://schemas.openxmlformats.org/markup-compatibility/2006">
              <mc:Choice xmlns:v="urn:schemas-microsoft-com:vml" Requires="v">
                <p:oleObj spid="_x0000_s3108" name="" r:id="rId13" imgW="355600" imgH="215900" progId="Equation.DSMT4">
                  <p:embed/>
                </p:oleObj>
              </mc:Choice>
              <mc:Fallback>
                <p:oleObj name="" r:id="rId13" imgW="355600" imgH="215900" progId="Equation.DSMT4">
                  <p:embed/>
                  <p:pic>
                    <p:nvPicPr>
                      <p:cNvPr id="0" name="图片 3107"/>
                      <p:cNvPicPr/>
                      <p:nvPr/>
                    </p:nvPicPr>
                    <p:blipFill>
                      <a:blip r:embed="rId14"/>
                      <a:stretch>
                        <a:fillRect/>
                      </a:stretch>
                    </p:blipFill>
                    <p:spPr>
                      <a:xfrm>
                        <a:off x="7958138" y="3141663"/>
                        <a:ext cx="935037" cy="582612"/>
                      </a:xfrm>
                      <a:prstGeom prst="rect">
                        <a:avLst/>
                      </a:prstGeom>
                      <a:noFill/>
                      <a:ln w="38100">
                        <a:noFill/>
                        <a:miter/>
                      </a:ln>
                    </p:spPr>
                  </p:pic>
                </p:oleObj>
              </mc:Fallback>
            </mc:AlternateContent>
          </a:graphicData>
        </a:graphic>
      </p:graphicFrame>
      <p:sp>
        <p:nvSpPr>
          <p:cNvPr id="246807" name="矩形 246806"/>
          <p:cNvSpPr/>
          <p:nvPr/>
        </p:nvSpPr>
        <p:spPr>
          <a:xfrm>
            <a:off x="107950" y="3716338"/>
            <a:ext cx="3028950" cy="6715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在结点上满足条件</a:t>
            </a:r>
            <a:endParaRPr lang="zh-CN" altLang="en-US" sz="2800" dirty="0">
              <a:latin typeface="Times New Roman" panose="02020603050405020304" pitchFamily="18" charset="0"/>
              <a:ea typeface="宋体" pitchFamily="2" charset="-122"/>
            </a:endParaRPr>
          </a:p>
          <a:p>
            <a:pPr eaLnBrk="0" hangingPunct="0"/>
            <a:r>
              <a:rPr lang="zh-CN" altLang="en-US" sz="1000" dirty="0">
                <a:latin typeface="Times New Roman" panose="02020603050405020304" pitchFamily="18" charset="0"/>
                <a:ea typeface="宋体" pitchFamily="2" charset="-122"/>
              </a:rPr>
              <a:t>                   </a:t>
            </a:r>
            <a:endParaRPr lang="zh-CN" altLang="en-US" dirty="0">
              <a:latin typeface="Arial" panose="020B0604020202020204" pitchFamily="34" charset="0"/>
              <a:ea typeface="宋体" pitchFamily="2" charset="-122"/>
            </a:endParaRPr>
          </a:p>
        </p:txBody>
      </p:sp>
      <p:graphicFrame>
        <p:nvGraphicFramePr>
          <p:cNvPr id="246808" name="对象 246807"/>
          <p:cNvGraphicFramePr/>
          <p:nvPr/>
        </p:nvGraphicFramePr>
        <p:xfrm>
          <a:off x="2195513" y="4221163"/>
          <a:ext cx="3527425" cy="557212"/>
        </p:xfrm>
        <a:graphic>
          <a:graphicData uri="http://schemas.openxmlformats.org/presentationml/2006/ole">
            <mc:AlternateContent xmlns:mc="http://schemas.openxmlformats.org/markup-compatibility/2006">
              <mc:Choice xmlns:v="urn:schemas-microsoft-com:vml" Requires="v">
                <p:oleObj spid="_x0000_s3109" name="" r:id="rId15" imgW="1447800" imgH="228600" progId="Equation.DSMT4">
                  <p:embed/>
                </p:oleObj>
              </mc:Choice>
              <mc:Fallback>
                <p:oleObj name="" r:id="rId15" imgW="1447800" imgH="228600" progId="Equation.DSMT4">
                  <p:embed/>
                  <p:pic>
                    <p:nvPicPr>
                      <p:cNvPr id="0" name="图片 3108"/>
                      <p:cNvPicPr/>
                      <p:nvPr/>
                    </p:nvPicPr>
                    <p:blipFill>
                      <a:blip r:embed="rId16"/>
                      <a:stretch>
                        <a:fillRect/>
                      </a:stretch>
                    </p:blipFill>
                    <p:spPr>
                      <a:xfrm>
                        <a:off x="2195513" y="4221163"/>
                        <a:ext cx="3527425" cy="557212"/>
                      </a:xfrm>
                      <a:prstGeom prst="rect">
                        <a:avLst/>
                      </a:prstGeom>
                      <a:noFill/>
                      <a:ln w="38100">
                        <a:noFill/>
                        <a:miter/>
                      </a:ln>
                    </p:spPr>
                  </p:pic>
                </p:oleObj>
              </mc:Fallback>
            </mc:AlternateContent>
          </a:graphicData>
        </a:graphic>
      </p:graphicFrame>
      <p:sp>
        <p:nvSpPr>
          <p:cNvPr id="246809" name="矩形 246808"/>
          <p:cNvSpPr/>
          <p:nvPr/>
        </p:nvSpPr>
        <p:spPr>
          <a:xfrm>
            <a:off x="3848100" y="4057650"/>
            <a:ext cx="265113" cy="304800"/>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r>
              <a:rPr lang="en-US" altLang="zh-CN" sz="1400" dirty="0">
                <a:latin typeface="Arial" panose="020B0604020202020204" pitchFamily="34" charset="0"/>
                <a:ea typeface="宋体" pitchFamily="2" charset="-122"/>
              </a:rPr>
              <a:t> </a:t>
            </a:r>
            <a:endParaRPr lang="en-US" altLang="zh-CN" dirty="0">
              <a:latin typeface="Arial" panose="020B0604020202020204" pitchFamily="34" charset="0"/>
              <a:ea typeface="宋体" pitchFamily="2" charset="-122"/>
            </a:endParaRPr>
          </a:p>
        </p:txBody>
      </p:sp>
      <p:sp>
        <p:nvSpPr>
          <p:cNvPr id="246810" name="矩形 246809"/>
          <p:cNvSpPr/>
          <p:nvPr/>
        </p:nvSpPr>
        <p:spPr>
          <a:xfrm>
            <a:off x="287338" y="4724400"/>
            <a:ext cx="8461375"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这种插值方法称为线性插值方法（也称两点插值）。 </a:t>
            </a:r>
            <a:endParaRPr lang="zh-CN" altLang="en-US" sz="2800" dirty="0">
              <a:latin typeface="Arial" panose="020B0604020202020204" pitchFamily="34" charset="0"/>
              <a:ea typeface="宋体" pitchFamily="2" charset="-122"/>
            </a:endParaRPr>
          </a:p>
        </p:txBody>
      </p:sp>
      <p:sp>
        <p:nvSpPr>
          <p:cNvPr id="246811" name="矩形 246810"/>
          <p:cNvSpPr/>
          <p:nvPr/>
        </p:nvSpPr>
        <p:spPr>
          <a:xfrm>
            <a:off x="323850" y="5229225"/>
            <a:ext cx="2060575"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可以求出： </a:t>
            </a:r>
            <a:endParaRPr lang="zh-CN" altLang="en-US" sz="2800" dirty="0">
              <a:latin typeface="Arial" panose="020B0604020202020204" pitchFamily="34" charset="0"/>
              <a:ea typeface="宋体" pitchFamily="2" charset="-122"/>
            </a:endParaRPr>
          </a:p>
        </p:txBody>
      </p:sp>
      <p:sp>
        <p:nvSpPr>
          <p:cNvPr id="40987" name="矩形 246811"/>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6813" name="对象 246812"/>
          <p:cNvGraphicFramePr/>
          <p:nvPr/>
        </p:nvGraphicFramePr>
        <p:xfrm>
          <a:off x="1979613" y="5457825"/>
          <a:ext cx="6048375" cy="1139825"/>
        </p:xfrm>
        <a:graphic>
          <a:graphicData uri="http://schemas.openxmlformats.org/presentationml/2006/ole">
            <mc:AlternateContent xmlns:mc="http://schemas.openxmlformats.org/markup-compatibility/2006">
              <mc:Choice xmlns:v="urn:schemas-microsoft-com:vml" Requires="v">
                <p:oleObj spid="_x0000_s3110" name="" r:id="rId17" imgW="2273300" imgH="431800" progId="Equation.DSMT4">
                  <p:embed/>
                </p:oleObj>
              </mc:Choice>
              <mc:Fallback>
                <p:oleObj name="" r:id="rId17" imgW="2273300" imgH="431800" progId="Equation.DSMT4">
                  <p:embed/>
                  <p:pic>
                    <p:nvPicPr>
                      <p:cNvPr id="0" name="图片 3109"/>
                      <p:cNvPicPr/>
                      <p:nvPr/>
                    </p:nvPicPr>
                    <p:blipFill>
                      <a:blip r:embed="rId18"/>
                      <a:stretch>
                        <a:fillRect/>
                      </a:stretch>
                    </p:blipFill>
                    <p:spPr>
                      <a:xfrm>
                        <a:off x="1979613" y="5457825"/>
                        <a:ext cx="6048375" cy="1139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wipe(left)">
                                      <p:cBhvr>
                                        <p:cTn id="7" dur="500"/>
                                        <p:tgtEl>
                                          <p:spTgt spid="2467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gtEl>
                                        <p:attrNameLst>
                                          <p:attrName>style.visibility</p:attrName>
                                        </p:attrNameLst>
                                      </p:cBhvr>
                                      <p:to>
                                        <p:strVal val="visible"/>
                                      </p:to>
                                    </p:set>
                                    <p:animEffect transition="in" filter="wipe(left)">
                                      <p:cBhvr>
                                        <p:cTn id="12" dur="500"/>
                                        <p:tgtEl>
                                          <p:spTgt spid="2467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6788"/>
                                        </p:tgtEl>
                                        <p:attrNameLst>
                                          <p:attrName>style.visibility</p:attrName>
                                        </p:attrNameLst>
                                      </p:cBhvr>
                                      <p:to>
                                        <p:strVal val="visible"/>
                                      </p:to>
                                    </p:set>
                                    <p:animEffect transition="in" filter="wipe(left)">
                                      <p:cBhvr>
                                        <p:cTn id="17" dur="500"/>
                                        <p:tgtEl>
                                          <p:spTgt spid="2467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93"/>
                                        </p:tgtEl>
                                        <p:attrNameLst>
                                          <p:attrName>style.visibility</p:attrName>
                                        </p:attrNameLst>
                                      </p:cBhvr>
                                      <p:to>
                                        <p:strVal val="visible"/>
                                      </p:to>
                                    </p:set>
                                    <p:animEffect transition="in" filter="wipe(left)">
                                      <p:cBhvr>
                                        <p:cTn id="22" dur="500"/>
                                        <p:tgtEl>
                                          <p:spTgt spid="2467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94"/>
                                        </p:tgtEl>
                                        <p:attrNameLst>
                                          <p:attrName>style.visibility</p:attrName>
                                        </p:attrNameLst>
                                      </p:cBhvr>
                                      <p:to>
                                        <p:strVal val="visible"/>
                                      </p:to>
                                    </p:set>
                                    <p:animEffect transition="in" filter="wipe(left)">
                                      <p:cBhvr>
                                        <p:cTn id="27" dur="500"/>
                                        <p:tgtEl>
                                          <p:spTgt spid="2467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6795"/>
                                        </p:tgtEl>
                                        <p:attrNameLst>
                                          <p:attrName>style.visibility</p:attrName>
                                        </p:attrNameLst>
                                      </p:cBhvr>
                                      <p:to>
                                        <p:strVal val="visible"/>
                                      </p:to>
                                    </p:set>
                                    <p:animEffect transition="in" filter="wipe(left)">
                                      <p:cBhvr>
                                        <p:cTn id="32" dur="500"/>
                                        <p:tgtEl>
                                          <p:spTgt spid="2467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6796"/>
                                        </p:tgtEl>
                                        <p:attrNameLst>
                                          <p:attrName>style.visibility</p:attrName>
                                        </p:attrNameLst>
                                      </p:cBhvr>
                                      <p:to>
                                        <p:strVal val="visible"/>
                                      </p:to>
                                    </p:set>
                                    <p:animEffect transition="in" filter="wipe(left)">
                                      <p:cBhvr>
                                        <p:cTn id="37" dur="500"/>
                                        <p:tgtEl>
                                          <p:spTgt spid="2467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6797"/>
                                        </p:tgtEl>
                                        <p:attrNameLst>
                                          <p:attrName>style.visibility</p:attrName>
                                        </p:attrNameLst>
                                      </p:cBhvr>
                                      <p:to>
                                        <p:strVal val="visible"/>
                                      </p:to>
                                    </p:set>
                                    <p:animEffect transition="in" filter="wipe(left)">
                                      <p:cBhvr>
                                        <p:cTn id="42" dur="500"/>
                                        <p:tgtEl>
                                          <p:spTgt spid="2467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6798"/>
                                        </p:tgtEl>
                                        <p:attrNameLst>
                                          <p:attrName>style.visibility</p:attrName>
                                        </p:attrNameLst>
                                      </p:cBhvr>
                                      <p:to>
                                        <p:strVal val="visible"/>
                                      </p:to>
                                    </p:set>
                                    <p:animEffect transition="in" filter="wipe(left)">
                                      <p:cBhvr>
                                        <p:cTn id="47" dur="500"/>
                                        <p:tgtEl>
                                          <p:spTgt spid="24679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6799"/>
                                        </p:tgtEl>
                                        <p:attrNameLst>
                                          <p:attrName>style.visibility</p:attrName>
                                        </p:attrNameLst>
                                      </p:cBhvr>
                                      <p:to>
                                        <p:strVal val="visible"/>
                                      </p:to>
                                    </p:set>
                                    <p:animEffect transition="in" filter="wipe(left)">
                                      <p:cBhvr>
                                        <p:cTn id="52" dur="500"/>
                                        <p:tgtEl>
                                          <p:spTgt spid="2467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6789"/>
                                        </p:tgtEl>
                                        <p:attrNameLst>
                                          <p:attrName>style.visibility</p:attrName>
                                        </p:attrNameLst>
                                      </p:cBhvr>
                                      <p:to>
                                        <p:strVal val="visible"/>
                                      </p:to>
                                    </p:set>
                                    <p:animEffect transition="in" filter="wipe(left)">
                                      <p:cBhvr>
                                        <p:cTn id="57" dur="500"/>
                                        <p:tgtEl>
                                          <p:spTgt spid="2467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6800"/>
                                        </p:tgtEl>
                                        <p:attrNameLst>
                                          <p:attrName>style.visibility</p:attrName>
                                        </p:attrNameLst>
                                      </p:cBhvr>
                                      <p:to>
                                        <p:strVal val="visible"/>
                                      </p:to>
                                    </p:set>
                                    <p:animEffect transition="in" filter="wipe(left)">
                                      <p:cBhvr>
                                        <p:cTn id="62" dur="500"/>
                                        <p:tgtEl>
                                          <p:spTgt spid="2468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6802"/>
                                        </p:tgtEl>
                                        <p:attrNameLst>
                                          <p:attrName>style.visibility</p:attrName>
                                        </p:attrNameLst>
                                      </p:cBhvr>
                                      <p:to>
                                        <p:strVal val="visible"/>
                                      </p:to>
                                    </p:set>
                                    <p:animEffect transition="in" filter="wipe(left)">
                                      <p:cBhvr>
                                        <p:cTn id="67" dur="500"/>
                                        <p:tgtEl>
                                          <p:spTgt spid="24680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6803"/>
                                        </p:tgtEl>
                                        <p:attrNameLst>
                                          <p:attrName>style.visibility</p:attrName>
                                        </p:attrNameLst>
                                      </p:cBhvr>
                                      <p:to>
                                        <p:strVal val="visible"/>
                                      </p:to>
                                    </p:set>
                                    <p:animEffect transition="in" filter="wipe(left)">
                                      <p:cBhvr>
                                        <p:cTn id="72" dur="500"/>
                                        <p:tgtEl>
                                          <p:spTgt spid="24680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46804"/>
                                        </p:tgtEl>
                                        <p:attrNameLst>
                                          <p:attrName>style.visibility</p:attrName>
                                        </p:attrNameLst>
                                      </p:cBhvr>
                                      <p:to>
                                        <p:strVal val="visible"/>
                                      </p:to>
                                    </p:set>
                                    <p:animEffect transition="in" filter="wipe(left)">
                                      <p:cBhvr>
                                        <p:cTn id="77" dur="500"/>
                                        <p:tgtEl>
                                          <p:spTgt spid="24680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6805"/>
                                        </p:tgtEl>
                                        <p:attrNameLst>
                                          <p:attrName>style.visibility</p:attrName>
                                        </p:attrNameLst>
                                      </p:cBhvr>
                                      <p:to>
                                        <p:strVal val="visible"/>
                                      </p:to>
                                    </p:set>
                                    <p:animEffect transition="in" filter="wipe(left)">
                                      <p:cBhvr>
                                        <p:cTn id="82" dur="500"/>
                                        <p:tgtEl>
                                          <p:spTgt spid="24680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46806"/>
                                        </p:tgtEl>
                                        <p:attrNameLst>
                                          <p:attrName>style.visibility</p:attrName>
                                        </p:attrNameLst>
                                      </p:cBhvr>
                                      <p:to>
                                        <p:strVal val="visible"/>
                                      </p:to>
                                    </p:set>
                                    <p:animEffect transition="in" filter="wipe(left)">
                                      <p:cBhvr>
                                        <p:cTn id="87" dur="500"/>
                                        <p:tgtEl>
                                          <p:spTgt spid="24680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6807"/>
                                        </p:tgtEl>
                                        <p:attrNameLst>
                                          <p:attrName>style.visibility</p:attrName>
                                        </p:attrNameLst>
                                      </p:cBhvr>
                                      <p:to>
                                        <p:strVal val="visible"/>
                                      </p:to>
                                    </p:set>
                                    <p:animEffect transition="in" filter="wipe(left)">
                                      <p:cBhvr>
                                        <p:cTn id="92" dur="500"/>
                                        <p:tgtEl>
                                          <p:spTgt spid="24680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46808"/>
                                        </p:tgtEl>
                                        <p:attrNameLst>
                                          <p:attrName>style.visibility</p:attrName>
                                        </p:attrNameLst>
                                      </p:cBhvr>
                                      <p:to>
                                        <p:strVal val="visible"/>
                                      </p:to>
                                    </p:set>
                                    <p:animEffect transition="in" filter="wipe(left)">
                                      <p:cBhvr>
                                        <p:cTn id="97" dur="500"/>
                                        <p:tgtEl>
                                          <p:spTgt spid="24680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6809"/>
                                        </p:tgtEl>
                                        <p:attrNameLst>
                                          <p:attrName>style.visibility</p:attrName>
                                        </p:attrNameLst>
                                      </p:cBhvr>
                                      <p:to>
                                        <p:strVal val="visible"/>
                                      </p:to>
                                    </p:set>
                                    <p:animEffect transition="in" filter="wipe(left)">
                                      <p:cBhvr>
                                        <p:cTn id="102" dur="500"/>
                                        <p:tgtEl>
                                          <p:spTgt spid="24680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46801"/>
                                        </p:tgtEl>
                                        <p:attrNameLst>
                                          <p:attrName>style.visibility</p:attrName>
                                        </p:attrNameLst>
                                      </p:cBhvr>
                                      <p:to>
                                        <p:strVal val="visible"/>
                                      </p:to>
                                    </p:set>
                                    <p:animEffect transition="in" filter="wipe(left)">
                                      <p:cBhvr>
                                        <p:cTn id="107" dur="500"/>
                                        <p:tgtEl>
                                          <p:spTgt spid="24680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46810"/>
                                        </p:tgtEl>
                                        <p:attrNameLst>
                                          <p:attrName>style.visibility</p:attrName>
                                        </p:attrNameLst>
                                      </p:cBhvr>
                                      <p:to>
                                        <p:strVal val="visible"/>
                                      </p:to>
                                    </p:set>
                                    <p:animEffect transition="in" filter="wipe(left)">
                                      <p:cBhvr>
                                        <p:cTn id="112" dur="500"/>
                                        <p:tgtEl>
                                          <p:spTgt spid="24681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46811"/>
                                        </p:tgtEl>
                                        <p:attrNameLst>
                                          <p:attrName>style.visibility</p:attrName>
                                        </p:attrNameLst>
                                      </p:cBhvr>
                                      <p:to>
                                        <p:strVal val="visible"/>
                                      </p:to>
                                    </p:set>
                                    <p:animEffect transition="in" filter="wipe(left)">
                                      <p:cBhvr>
                                        <p:cTn id="117" dur="500"/>
                                        <p:tgtEl>
                                          <p:spTgt spid="24681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46813"/>
                                        </p:tgtEl>
                                        <p:attrNameLst>
                                          <p:attrName>style.visibility</p:attrName>
                                        </p:attrNameLst>
                                      </p:cBhvr>
                                      <p:to>
                                        <p:strVal val="visible"/>
                                      </p:to>
                                    </p:set>
                                    <p:animEffect transition="in" filter="wipe(left)">
                                      <p:cBhvr>
                                        <p:cTn id="122" dur="500"/>
                                        <p:tgtEl>
                                          <p:spTgt spid="24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87" grpId="0"/>
      <p:bldP spid="246793" grpId="0"/>
      <p:bldP spid="246794" grpId="0"/>
      <p:bldP spid="246796" grpId="0"/>
      <p:bldP spid="246798" grpId="0"/>
      <p:bldP spid="246799" grpId="0"/>
      <p:bldP spid="246801" grpId="0"/>
      <p:bldP spid="246803" grpId="0"/>
      <p:bldP spid="246805" grpId="0"/>
      <p:bldP spid="246807" grpId="0"/>
      <p:bldP spid="246809" grpId="0"/>
      <p:bldP spid="246810" grpId="0"/>
      <p:bldP spid="2468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框 98307"/>
          <p:cNvSpPr txBox="1"/>
          <p:nvPr/>
        </p:nvSpPr>
        <p:spPr>
          <a:xfrm>
            <a:off x="3352800" y="304800"/>
            <a:ext cx="1612900" cy="521970"/>
          </a:xfrm>
          <a:prstGeom prst="rect">
            <a:avLst/>
          </a:prstGeom>
          <a:noFill/>
          <a:ln w="12700">
            <a:noFill/>
          </a:ln>
        </p:spPr>
        <p:txBody>
          <a:bodyPr wrap="none" anchor="t">
            <a:spAutoFit/>
          </a:bodyPr>
          <a:p>
            <a:pPr>
              <a:spcBef>
                <a:spcPct val="50000"/>
              </a:spcBef>
            </a:pPr>
            <a:r>
              <a:rPr lang="zh-CN" altLang="zh-CN" sz="2800" b="1">
                <a:latin typeface="宋体" pitchFamily="2" charset="-122"/>
                <a:ea typeface="宋体" pitchFamily="2" charset="-122"/>
              </a:rPr>
              <a:t>二、</a:t>
            </a:r>
            <a:r>
              <a:rPr lang="zh-CN" altLang="en-US" sz="2800" b="1">
                <a:latin typeface="宋体" pitchFamily="2" charset="-122"/>
                <a:ea typeface="宋体" pitchFamily="2" charset="-122"/>
              </a:rPr>
              <a:t>拟合</a:t>
            </a:r>
            <a:endParaRPr lang="zh-CN" altLang="en-US" sz="2800" b="1">
              <a:latin typeface="宋体" pitchFamily="2" charset="-122"/>
              <a:ea typeface="宋体" pitchFamily="2" charset="-122"/>
            </a:endParaRPr>
          </a:p>
        </p:txBody>
      </p:sp>
      <p:sp>
        <p:nvSpPr>
          <p:cNvPr id="37894" name="文本框 98311"/>
          <p:cNvSpPr txBox="1"/>
          <p:nvPr/>
        </p:nvSpPr>
        <p:spPr>
          <a:xfrm>
            <a:off x="3083560" y="1662430"/>
            <a:ext cx="3851275" cy="583565"/>
          </a:xfrm>
          <a:prstGeom prst="rect">
            <a:avLst/>
          </a:prstGeom>
          <a:solidFill>
            <a:srgbClr val="FFFF66"/>
          </a:solidFill>
          <a:ln w="12700" cap="sq" cmpd="sng">
            <a:solidFill>
              <a:schemeClr val="tx1"/>
            </a:solidFill>
            <a:prstDash val="solid"/>
            <a:miter/>
            <a:headEnd type="none" w="med" len="med"/>
            <a:tailEnd type="none" w="med" len="med"/>
          </a:ln>
        </p:spPr>
        <p:txBody>
          <a:bodyPr wrap="square" anchor="t">
            <a:spAutoFit/>
          </a:bodyPr>
          <a:p>
            <a:pPr>
              <a:spcBef>
                <a:spcPct val="50000"/>
              </a:spcBef>
            </a:pPr>
            <a:r>
              <a:rPr lang="zh-CN" altLang="en-US" sz="3200" b="1">
                <a:latin typeface="Times New Roman" panose="02020603050405020304" pitchFamily="18" charset="0"/>
                <a:ea typeface="隶书" panose="02010509060101010101" pitchFamily="49" charset="-122"/>
              </a:rPr>
              <a:t>线性最小二乘法</a:t>
            </a:r>
            <a:endParaRPr lang="zh-CN" altLang="en-US" sz="3200" b="1">
              <a:latin typeface="Times New Roman" panose="02020603050405020304" pitchFamily="18" charset="0"/>
              <a:ea typeface="隶书" panose="02010509060101010101" pitchFamily="49" charset="-122"/>
            </a:endParaRPr>
          </a:p>
        </p:txBody>
      </p:sp>
      <p:sp>
        <p:nvSpPr>
          <p:cNvPr id="37895" name="文本框 98312"/>
          <p:cNvSpPr txBox="1"/>
          <p:nvPr/>
        </p:nvSpPr>
        <p:spPr>
          <a:xfrm>
            <a:off x="3083560" y="2541270"/>
            <a:ext cx="2895600" cy="583565"/>
          </a:xfrm>
          <a:prstGeom prst="rect">
            <a:avLst/>
          </a:prstGeom>
          <a:solidFill>
            <a:srgbClr val="FFFF66"/>
          </a:solidFill>
          <a:ln w="12700" cap="sq" cmpd="sng">
            <a:solidFill>
              <a:schemeClr val="tx1"/>
            </a:solidFill>
            <a:prstDash val="solid"/>
            <a:miter/>
            <a:headEnd type="none" w="med" len="med"/>
            <a:tailEnd type="none" w="med" len="med"/>
          </a:ln>
        </p:spPr>
        <p:txBody>
          <a:bodyPr anchor="t">
            <a:spAutoFit/>
          </a:bodyPr>
          <a:p>
            <a:pPr>
              <a:spcBef>
                <a:spcPct val="50000"/>
              </a:spcBef>
            </a:pPr>
            <a:r>
              <a:rPr lang="zh-CN" altLang="en-US" sz="3200" b="1">
                <a:latin typeface="Times New Roman" panose="02020603050405020304" pitchFamily="18" charset="0"/>
                <a:ea typeface="隶书" panose="02010509060101010101" pitchFamily="49" charset="-122"/>
              </a:rPr>
              <a:t>非线性插值</a:t>
            </a:r>
            <a:endParaRPr lang="zh-CN" altLang="en-US" sz="3200" b="1">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文本框 134145"/>
          <p:cNvSpPr txBox="1"/>
          <p:nvPr/>
        </p:nvSpPr>
        <p:spPr>
          <a:xfrm>
            <a:off x="1752600" y="314325"/>
            <a:ext cx="5728970" cy="521970"/>
          </a:xfrm>
          <a:prstGeom prst="rect">
            <a:avLst/>
          </a:prstGeom>
          <a:solidFill>
            <a:srgbClr val="FF7C80"/>
          </a:solidFill>
          <a:ln w="9525">
            <a:noFill/>
          </a:ln>
        </p:spPr>
        <p:txBody>
          <a:bodyPr wrap="square" anchor="t">
            <a:spAutoFit/>
          </a:bodyPr>
          <a:p>
            <a:pPr>
              <a:spcBef>
                <a:spcPct val="50000"/>
              </a:spcBef>
            </a:pPr>
            <a:r>
              <a:rPr lang="en-US" altLang="zh-CN" sz="2800" b="1" u="sng" dirty="0">
                <a:latin typeface="仿宋" panose="02010609060101010101" charset="-122"/>
                <a:ea typeface="仿宋" panose="02010609060101010101" charset="-122"/>
              </a:rPr>
              <a:t>1</a:t>
            </a:r>
            <a:r>
              <a:rPr lang="zh-CN" altLang="en-US" sz="2800" b="1" u="sng" dirty="0">
                <a:latin typeface="仿宋" panose="02010609060101010101" charset="-122"/>
                <a:ea typeface="仿宋" panose="02010609060101010101" charset="-122"/>
              </a:rPr>
              <a:t>、曲 线 拟 合 问 题 的 提 法</a:t>
            </a:r>
            <a:endParaRPr lang="zh-CN" altLang="en-US" sz="2400">
              <a:latin typeface="Times New Roman" panose="02020603050405020304" pitchFamily="18" charset="0"/>
              <a:ea typeface="隶书" panose="02010509060101010101" pitchFamily="49" charset="-122"/>
            </a:endParaRPr>
          </a:p>
        </p:txBody>
      </p:sp>
      <p:sp>
        <p:nvSpPr>
          <p:cNvPr id="134147" name="文本框 134146"/>
          <p:cNvSpPr txBox="1"/>
          <p:nvPr/>
        </p:nvSpPr>
        <p:spPr>
          <a:xfrm>
            <a:off x="457200" y="1219200"/>
            <a:ext cx="8077200" cy="1187450"/>
          </a:xfrm>
          <a:prstGeom prst="rect">
            <a:avLst/>
          </a:prstGeom>
          <a:noFill/>
          <a:ln w="9525">
            <a:noFill/>
          </a:ln>
        </p:spPr>
        <p:txBody>
          <a:bodyPr anchor="t">
            <a:spAutoFit/>
          </a:bodyPr>
          <a:p>
            <a:pPr>
              <a:spcBef>
                <a:spcPct val="50000"/>
              </a:spcBef>
            </a:pPr>
            <a:r>
              <a:rPr lang="zh-CN" altLang="en-US" sz="2400" b="1" dirty="0">
                <a:latin typeface="仿宋" panose="02010609060101010101" charset="-122"/>
                <a:ea typeface="仿宋" panose="02010609060101010101" charset="-122"/>
              </a:rPr>
              <a:t>已知一组（二维）数据，即平面上 </a:t>
            </a:r>
            <a:r>
              <a:rPr lang="en-US" altLang="zh-CN" sz="2400" b="1">
                <a:latin typeface="Times New Roman" panose="02020603050405020304" pitchFamily="18" charset="0"/>
                <a:ea typeface="仿宋" panose="02010609060101010101" charset="-122"/>
              </a:rPr>
              <a:t>n</a:t>
            </a:r>
            <a:r>
              <a:rPr lang="zh-CN" altLang="en-US" sz="2400" b="1" dirty="0">
                <a:latin typeface="仿宋" panose="02010609060101010101" charset="-122"/>
                <a:ea typeface="仿宋" panose="02010609060101010101" charset="-122"/>
              </a:rPr>
              <a:t>个点</a:t>
            </a:r>
            <a:r>
              <a:rPr lang="zh-CN" altLang="en-US" sz="2400" b="1" dirty="0">
                <a:latin typeface="Times New Roman" panose="02020603050405020304" pitchFamily="18" charset="0"/>
                <a:ea typeface="仿宋" panose="02010609060101010101" charset="-122"/>
              </a:rPr>
              <a:t>（</a:t>
            </a:r>
            <a:r>
              <a:rPr lang="en-US" altLang="zh-CN" sz="2400" b="1" err="1">
                <a:latin typeface="Times New Roman" panose="02020603050405020304" pitchFamily="18" charset="0"/>
                <a:ea typeface="仿宋" panose="02010609060101010101" charset="-122"/>
              </a:rPr>
              <a:t>x</a:t>
            </a:r>
            <a:r>
              <a:rPr lang="en-US" altLang="zh-CN" sz="2400" b="1" baseline="-25000" err="1">
                <a:latin typeface="Times New Roman" panose="02020603050405020304" pitchFamily="18" charset="0"/>
                <a:ea typeface="仿宋" panose="02010609060101010101" charset="-122"/>
              </a:rPr>
              <a:t>i</a:t>
            </a:r>
            <a:r>
              <a:rPr lang="en-US" altLang="zh-CN" sz="2400" b="1" err="1">
                <a:latin typeface="Times New Roman" panose="02020603050405020304" pitchFamily="18" charset="0"/>
                <a:ea typeface="仿宋" panose="02010609060101010101" charset="-122"/>
              </a:rPr>
              <a:t>,y</a:t>
            </a:r>
            <a:r>
              <a:rPr lang="en-US" altLang="zh-CN" sz="2400" b="1" baseline="-25000" err="1">
                <a:latin typeface="Times New Roman" panose="02020603050405020304" pitchFamily="18" charset="0"/>
                <a:ea typeface="仿宋" panose="02010609060101010101" charset="-122"/>
              </a:rPr>
              <a:t>i</a:t>
            </a:r>
            <a:r>
              <a:rPr lang="en-US" altLang="zh-CN" sz="2400" b="1">
                <a:latin typeface="Times New Roman" panose="02020603050405020304" pitchFamily="18" charset="0"/>
                <a:ea typeface="仿宋" panose="02010609060101010101" charset="-122"/>
              </a:rPr>
              <a:t>)  i=1,…n,</a:t>
            </a:r>
            <a:r>
              <a:rPr lang="en-US" altLang="zh-CN" sz="2400" b="1" dirty="0">
                <a:latin typeface="仿宋" panose="02010609060101010101" charset="-122"/>
                <a:ea typeface="仿宋" panose="02010609060101010101" charset="-122"/>
              </a:rPr>
              <a:t> </a:t>
            </a:r>
            <a:r>
              <a:rPr lang="zh-CN" altLang="en-US" sz="2400" b="1" dirty="0">
                <a:latin typeface="仿宋" panose="02010609060101010101" charset="-122"/>
                <a:ea typeface="仿宋" panose="02010609060101010101" charset="-122"/>
              </a:rPr>
              <a:t>寻求一个函数（曲线）</a:t>
            </a:r>
            <a:r>
              <a:rPr lang="en-US" altLang="zh-CN" sz="2400" b="1">
                <a:latin typeface="Times New Roman" panose="02020603050405020304" pitchFamily="18" charset="0"/>
                <a:ea typeface="仿宋" panose="02010609060101010101" charset="-122"/>
              </a:rPr>
              <a:t>y=f(x),</a:t>
            </a:r>
            <a:r>
              <a:rPr lang="en-US" altLang="zh-CN" sz="2400" b="1" dirty="0">
                <a:latin typeface="仿宋" panose="02010609060101010101" charset="-122"/>
                <a:ea typeface="仿宋" panose="02010609060101010101" charset="-122"/>
              </a:rPr>
              <a:t> </a:t>
            </a:r>
            <a:r>
              <a:rPr lang="zh-CN" altLang="en-US" sz="2400" b="1" dirty="0">
                <a:latin typeface="仿宋" panose="02010609060101010101" charset="-122"/>
                <a:ea typeface="仿宋" panose="02010609060101010101" charset="-122"/>
              </a:rPr>
              <a:t>使 </a:t>
            </a:r>
            <a:r>
              <a:rPr lang="en-US" altLang="zh-CN" sz="2400" b="1">
                <a:latin typeface="Times New Roman" panose="02020603050405020304" pitchFamily="18" charset="0"/>
                <a:ea typeface="仿宋" panose="02010609060101010101" charset="-122"/>
              </a:rPr>
              <a:t>f(x)</a:t>
            </a:r>
            <a:r>
              <a:rPr lang="en-US" altLang="zh-CN" sz="2400" b="1" dirty="0">
                <a:latin typeface="仿宋" panose="02010609060101010101" charset="-122"/>
                <a:ea typeface="仿宋" panose="02010609060101010101" charset="-122"/>
              </a:rPr>
              <a:t> </a:t>
            </a:r>
            <a:r>
              <a:rPr lang="zh-CN" altLang="en-US" sz="2400" b="1" dirty="0">
                <a:latin typeface="仿宋" panose="02010609060101010101" charset="-122"/>
                <a:ea typeface="仿宋" panose="02010609060101010101" charset="-122"/>
              </a:rPr>
              <a:t>在某种准则下与所有数据点最为接近，即曲线拟合得最好。</a:t>
            </a:r>
            <a:r>
              <a:rPr lang="en-US" altLang="en-US" sz="2400">
                <a:latin typeface="Times New Roman" panose="02020603050405020304" pitchFamily="18" charset="0"/>
                <a:ea typeface="隶书" panose="02010509060101010101" pitchFamily="49" charset="-122"/>
              </a:rPr>
              <a:t> </a:t>
            </a:r>
            <a:endParaRPr lang="zh-CN" altLang="en-US" sz="2400">
              <a:latin typeface="Times New Roman" panose="02020603050405020304" pitchFamily="18" charset="0"/>
              <a:ea typeface="隶书" panose="02010509060101010101" pitchFamily="49" charset="-122"/>
            </a:endParaRPr>
          </a:p>
        </p:txBody>
      </p:sp>
      <p:grpSp>
        <p:nvGrpSpPr>
          <p:cNvPr id="134148" name="组合 134147"/>
          <p:cNvGrpSpPr/>
          <p:nvPr/>
        </p:nvGrpSpPr>
        <p:grpSpPr>
          <a:xfrm>
            <a:off x="609600" y="2438400"/>
            <a:ext cx="6324600" cy="3505200"/>
            <a:chOff x="384" y="1536"/>
            <a:chExt cx="3984" cy="2208"/>
          </a:xfrm>
        </p:grpSpPr>
        <p:sp>
          <p:nvSpPr>
            <p:cNvPr id="104452" name="文本框 134148"/>
            <p:cNvSpPr txBox="1"/>
            <p:nvPr/>
          </p:nvSpPr>
          <p:spPr>
            <a:xfrm>
              <a:off x="768" y="2880"/>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3" name="文本框 134149"/>
            <p:cNvSpPr txBox="1"/>
            <p:nvPr/>
          </p:nvSpPr>
          <p:spPr>
            <a:xfrm>
              <a:off x="1392" y="225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4" name="文本框 134150"/>
            <p:cNvSpPr txBox="1"/>
            <p:nvPr/>
          </p:nvSpPr>
          <p:spPr>
            <a:xfrm>
              <a:off x="1056" y="2448"/>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5" name="文本框 134151"/>
            <p:cNvSpPr txBox="1"/>
            <p:nvPr/>
          </p:nvSpPr>
          <p:spPr>
            <a:xfrm>
              <a:off x="1728" y="2064"/>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6" name="文本框 134152"/>
            <p:cNvSpPr txBox="1"/>
            <p:nvPr/>
          </p:nvSpPr>
          <p:spPr>
            <a:xfrm>
              <a:off x="2064" y="201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7" name="文本框 134153"/>
            <p:cNvSpPr txBox="1"/>
            <p:nvPr/>
          </p:nvSpPr>
          <p:spPr>
            <a:xfrm>
              <a:off x="2304" y="2304"/>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8" name="文本框 134154"/>
            <p:cNvSpPr txBox="1"/>
            <p:nvPr/>
          </p:nvSpPr>
          <p:spPr>
            <a:xfrm>
              <a:off x="2640" y="1872"/>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59" name="文本框 134155"/>
            <p:cNvSpPr txBox="1"/>
            <p:nvPr/>
          </p:nvSpPr>
          <p:spPr>
            <a:xfrm>
              <a:off x="3024" y="2640"/>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60" name="文本框 134156"/>
            <p:cNvSpPr txBox="1"/>
            <p:nvPr/>
          </p:nvSpPr>
          <p:spPr>
            <a:xfrm>
              <a:off x="3504" y="2928"/>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61" name="直接连接符 134157"/>
            <p:cNvSpPr/>
            <p:nvPr/>
          </p:nvSpPr>
          <p:spPr>
            <a:xfrm>
              <a:off x="576" y="3504"/>
              <a:ext cx="3552" cy="0"/>
            </a:xfrm>
            <a:prstGeom prst="line">
              <a:avLst/>
            </a:prstGeom>
            <a:ln w="9525" cap="flat" cmpd="sng">
              <a:solidFill>
                <a:schemeClr val="tx1"/>
              </a:solidFill>
              <a:prstDash val="solid"/>
              <a:round/>
              <a:headEnd type="none" w="med" len="med"/>
              <a:tailEnd type="triangle" w="med" len="med"/>
            </a:ln>
          </p:spPr>
        </p:sp>
        <p:sp>
          <p:nvSpPr>
            <p:cNvPr id="104462" name="直接连接符 134158"/>
            <p:cNvSpPr/>
            <p:nvPr/>
          </p:nvSpPr>
          <p:spPr>
            <a:xfrm flipV="1">
              <a:off x="576" y="1632"/>
              <a:ext cx="0" cy="1872"/>
            </a:xfrm>
            <a:prstGeom prst="line">
              <a:avLst/>
            </a:prstGeom>
            <a:ln w="9525" cap="flat" cmpd="sng">
              <a:solidFill>
                <a:schemeClr val="tx1"/>
              </a:solidFill>
              <a:prstDash val="solid"/>
              <a:round/>
              <a:headEnd type="none" w="med" len="med"/>
              <a:tailEnd type="triangle" w="med" len="med"/>
            </a:ln>
          </p:spPr>
        </p:sp>
        <p:sp>
          <p:nvSpPr>
            <p:cNvPr id="104463" name="文本框 134159"/>
            <p:cNvSpPr txBox="1"/>
            <p:nvPr/>
          </p:nvSpPr>
          <p:spPr>
            <a:xfrm>
              <a:off x="3984" y="3456"/>
              <a:ext cx="384"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x</a:t>
              </a:r>
              <a:endParaRPr lang="en-US" altLang="zh-CN" sz="2400">
                <a:latin typeface="Times New Roman" panose="02020603050405020304" pitchFamily="18" charset="0"/>
                <a:ea typeface="隶书" panose="02010509060101010101" pitchFamily="49" charset="-122"/>
              </a:endParaRPr>
            </a:p>
          </p:txBody>
        </p:sp>
        <p:sp>
          <p:nvSpPr>
            <p:cNvPr id="104464" name="文本框 134160"/>
            <p:cNvSpPr txBox="1"/>
            <p:nvPr/>
          </p:nvSpPr>
          <p:spPr>
            <a:xfrm>
              <a:off x="384" y="1536"/>
              <a:ext cx="288"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y</a:t>
              </a:r>
              <a:endParaRPr lang="en-US" altLang="zh-CN" sz="2400">
                <a:latin typeface="Times New Roman" panose="02020603050405020304" pitchFamily="18" charset="0"/>
                <a:ea typeface="隶书" panose="02010509060101010101" pitchFamily="49" charset="-122"/>
              </a:endParaRPr>
            </a:p>
          </p:txBody>
        </p:sp>
      </p:grpSp>
      <p:grpSp>
        <p:nvGrpSpPr>
          <p:cNvPr id="134162" name="组合 134161"/>
          <p:cNvGrpSpPr/>
          <p:nvPr/>
        </p:nvGrpSpPr>
        <p:grpSpPr>
          <a:xfrm>
            <a:off x="1447800" y="3429000"/>
            <a:ext cx="4419600" cy="1676400"/>
            <a:chOff x="912" y="2160"/>
            <a:chExt cx="2784" cy="1056"/>
          </a:xfrm>
        </p:grpSpPr>
        <p:sp>
          <p:nvSpPr>
            <p:cNvPr id="104466" name="任意多边形 134162"/>
            <p:cNvSpPr/>
            <p:nvPr/>
          </p:nvSpPr>
          <p:spPr>
            <a:xfrm flipH="1">
              <a:off x="912" y="2160"/>
              <a:ext cx="1344" cy="96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04467" name="任意多边形 134163"/>
            <p:cNvSpPr/>
            <p:nvPr/>
          </p:nvSpPr>
          <p:spPr>
            <a:xfrm>
              <a:off x="2256" y="2160"/>
              <a:ext cx="1440" cy="1056"/>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134165" name="文本框 134164"/>
          <p:cNvSpPr txBox="1"/>
          <p:nvPr/>
        </p:nvSpPr>
        <p:spPr>
          <a:xfrm>
            <a:off x="5867400" y="4419600"/>
            <a:ext cx="1447800" cy="457200"/>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y=f(x)</a:t>
            </a:r>
            <a:endParaRPr lang="en-US" altLang="zh-CN" sz="2400" b="1">
              <a:latin typeface="Times New Roman" panose="02020603050405020304" pitchFamily="18" charset="0"/>
              <a:ea typeface="隶书" panose="02010509060101010101" pitchFamily="49" charset="-122"/>
            </a:endParaRPr>
          </a:p>
        </p:txBody>
      </p:sp>
      <p:grpSp>
        <p:nvGrpSpPr>
          <p:cNvPr id="134166" name="组合 134165"/>
          <p:cNvGrpSpPr/>
          <p:nvPr/>
        </p:nvGrpSpPr>
        <p:grpSpPr>
          <a:xfrm>
            <a:off x="3429000" y="3429000"/>
            <a:ext cx="914400" cy="838200"/>
            <a:chOff x="2160" y="2160"/>
            <a:chExt cx="576" cy="528"/>
          </a:xfrm>
        </p:grpSpPr>
        <p:sp>
          <p:nvSpPr>
            <p:cNvPr id="104470" name="文本框 134166"/>
            <p:cNvSpPr txBox="1"/>
            <p:nvPr/>
          </p:nvSpPr>
          <p:spPr>
            <a:xfrm>
              <a:off x="2160" y="2400"/>
              <a:ext cx="576" cy="288"/>
            </a:xfrm>
            <a:prstGeom prst="rect">
              <a:avLst/>
            </a:prstGeom>
            <a:noFill/>
            <a:ln w="9525">
              <a:noFill/>
            </a:ln>
          </p:spPr>
          <p:txBody>
            <a:bodyPr anchor="t">
              <a:spAutoFit/>
            </a:bodyPr>
            <a:p>
              <a:pPr>
                <a:spcBef>
                  <a:spcPct val="50000"/>
                </a:spcBef>
              </a:pPr>
              <a:r>
                <a:rPr lang="en-US" altLang="zh-CN" sz="2400" err="1">
                  <a:latin typeface="Times New Roman" panose="02020603050405020304" pitchFamily="18" charset="0"/>
                  <a:ea typeface="隶书" panose="02010509060101010101" pitchFamily="49" charset="-122"/>
                </a:rPr>
                <a:t>(x</a:t>
              </a:r>
              <a:r>
                <a:rPr lang="en-US" altLang="zh-CN" sz="2400" baseline="-25000" err="1">
                  <a:latin typeface="Times New Roman" panose="02020603050405020304" pitchFamily="18" charset="0"/>
                  <a:ea typeface="隶书" panose="02010509060101010101" pitchFamily="49" charset="-122"/>
                </a:rPr>
                <a:t>i</a:t>
              </a:r>
              <a:r>
                <a:rPr lang="en-US" altLang="zh-CN" sz="2400" err="1">
                  <a:latin typeface="Times New Roman" panose="02020603050405020304" pitchFamily="18" charset="0"/>
                  <a:ea typeface="隶书" panose="02010509060101010101" pitchFamily="49" charset="-122"/>
                </a:rPr>
                <a:t>,y</a:t>
              </a:r>
              <a:r>
                <a:rPr lang="en-US" altLang="zh-CN" sz="2400" baseline="-25000" err="1">
                  <a:latin typeface="Times New Roman" panose="02020603050405020304" pitchFamily="18" charset="0"/>
                  <a:ea typeface="隶书" panose="02010509060101010101" pitchFamily="49" charset="-122"/>
                </a:rPr>
                <a:t>i</a:t>
              </a: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04471" name="直接连接符 134167"/>
            <p:cNvSpPr/>
            <p:nvPr/>
          </p:nvSpPr>
          <p:spPr>
            <a:xfrm flipV="1">
              <a:off x="2400" y="2160"/>
              <a:ext cx="0" cy="288"/>
            </a:xfrm>
            <a:prstGeom prst="line">
              <a:avLst/>
            </a:prstGeom>
            <a:ln w="9525" cap="flat" cmpd="sng">
              <a:solidFill>
                <a:schemeClr val="tx1"/>
              </a:solidFill>
              <a:prstDash val="solid"/>
              <a:round/>
              <a:headEnd type="none" w="med" len="med"/>
              <a:tailEnd type="none" w="med" len="med"/>
            </a:ln>
          </p:spPr>
        </p:sp>
        <p:sp>
          <p:nvSpPr>
            <p:cNvPr id="104472" name="文本框 134168"/>
            <p:cNvSpPr txBox="1"/>
            <p:nvPr/>
          </p:nvSpPr>
          <p:spPr>
            <a:xfrm>
              <a:off x="2160" y="2160"/>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r>
                <a:rPr lang="en-US" altLang="zh-CN" sz="2400" baseline="-25000">
                  <a:latin typeface="Times New Roman" panose="02020603050405020304" pitchFamily="18" charset="0"/>
                  <a:ea typeface="隶书" panose="02010509060101010101" pitchFamily="49" charset="-122"/>
                  <a:sym typeface="Symbol" panose="05050102010706020507" pitchFamily="18" charset="2"/>
                </a:rPr>
                <a:t>i</a:t>
              </a:r>
              <a:endParaRPr lang="en-US" altLang="zh-CN" sz="2400">
                <a:latin typeface="Times New Roman" panose="02020603050405020304" pitchFamily="18" charset="0"/>
                <a:ea typeface="隶书" panose="02010509060101010101" pitchFamily="49" charset="-122"/>
              </a:endParaRPr>
            </a:p>
          </p:txBody>
        </p:sp>
      </p:grpSp>
      <p:sp>
        <p:nvSpPr>
          <p:cNvPr id="134170" name="文本框 134169"/>
          <p:cNvSpPr txBox="1"/>
          <p:nvPr/>
        </p:nvSpPr>
        <p:spPr>
          <a:xfrm>
            <a:off x="1219200" y="5867400"/>
            <a:ext cx="4953000" cy="457200"/>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sym typeface="Symbol" panose="05050102010706020507" pitchFamily="18" charset="2"/>
              </a:rPr>
              <a:t></a:t>
            </a:r>
            <a:r>
              <a:rPr lang="en-US" altLang="zh-CN" sz="2400" b="1" baseline="-25000">
                <a:latin typeface="Times New Roman" panose="02020603050405020304" pitchFamily="18" charset="0"/>
                <a:ea typeface="隶书" panose="02010509060101010101" pitchFamily="49" charset="-122"/>
                <a:sym typeface="Symbol" panose="05050102010706020507" pitchFamily="18" charset="2"/>
              </a:rPr>
              <a:t>i </a:t>
            </a:r>
            <a:r>
              <a:rPr lang="zh-CN" altLang="en-US" sz="2400" b="1" dirty="0">
                <a:latin typeface="Times New Roman" panose="02020603050405020304" pitchFamily="18" charset="0"/>
                <a:ea typeface="仿宋" panose="02010609060101010101" charset="-122"/>
                <a:sym typeface="Symbol" panose="05050102010706020507" pitchFamily="18" charset="2"/>
              </a:rPr>
              <a:t>为点</a:t>
            </a:r>
            <a:r>
              <a:rPr lang="zh-CN" altLang="en-US" sz="2400" b="1" dirty="0">
                <a:latin typeface="Times New Roman" panose="02020603050405020304" pitchFamily="18" charset="0"/>
                <a:ea typeface="仿宋" panose="02010609060101010101" charset="-122"/>
              </a:rPr>
              <a:t>（</a:t>
            </a:r>
            <a:r>
              <a:rPr lang="en-US" altLang="zh-CN" sz="2400" b="1" err="1">
                <a:latin typeface="Times New Roman" panose="02020603050405020304" pitchFamily="18" charset="0"/>
                <a:ea typeface="仿宋" panose="02010609060101010101" charset="-122"/>
              </a:rPr>
              <a:t>x</a:t>
            </a:r>
            <a:r>
              <a:rPr lang="en-US" altLang="zh-CN" sz="2400" b="1" baseline="-25000" err="1">
                <a:latin typeface="Times New Roman" panose="02020603050405020304" pitchFamily="18" charset="0"/>
                <a:ea typeface="仿宋" panose="02010609060101010101" charset="-122"/>
              </a:rPr>
              <a:t>i</a:t>
            </a:r>
            <a:r>
              <a:rPr lang="en-US" altLang="zh-CN" sz="2400" b="1" err="1">
                <a:latin typeface="Times New Roman" panose="02020603050405020304" pitchFamily="18" charset="0"/>
                <a:ea typeface="仿宋" panose="02010609060101010101" charset="-122"/>
              </a:rPr>
              <a:t>,y</a:t>
            </a:r>
            <a:r>
              <a:rPr lang="en-US" altLang="zh-CN" sz="2400" b="1" baseline="-25000" err="1">
                <a:latin typeface="Times New Roman" panose="02020603050405020304" pitchFamily="18" charset="0"/>
                <a:ea typeface="仿宋" panose="02010609060101010101" charset="-122"/>
              </a:rPr>
              <a:t>i</a:t>
            </a:r>
            <a:r>
              <a:rPr lang="en-US" altLang="zh-CN" sz="2400" b="1" dirty="0">
                <a:latin typeface="Times New Roman" panose="02020603050405020304" pitchFamily="18" charset="0"/>
                <a:ea typeface="仿宋" panose="02010609060101010101" charset="-122"/>
              </a:rPr>
              <a:t>) </a:t>
            </a:r>
            <a:r>
              <a:rPr lang="zh-CN" altLang="en-US" sz="2400" b="1" dirty="0">
                <a:latin typeface="Times New Roman" panose="02020603050405020304" pitchFamily="18" charset="0"/>
                <a:ea typeface="仿宋" panose="02010609060101010101" charset="-122"/>
              </a:rPr>
              <a:t>与</a:t>
            </a:r>
            <a:r>
              <a:rPr lang="zh-CN" altLang="en-US" sz="2400" b="1" dirty="0">
                <a:latin typeface="仿宋" panose="02010609060101010101" charset="-122"/>
                <a:ea typeface="仿宋" panose="02010609060101010101" charset="-122"/>
              </a:rPr>
              <a:t>曲线 </a:t>
            </a:r>
            <a:r>
              <a:rPr lang="en-US" altLang="zh-CN" sz="2400" b="1" dirty="0">
                <a:latin typeface="Times New Roman" panose="02020603050405020304" pitchFamily="18" charset="0"/>
                <a:ea typeface="仿宋" panose="02010609060101010101" charset="-122"/>
              </a:rPr>
              <a:t>y=f(x) </a:t>
            </a:r>
            <a:r>
              <a:rPr lang="zh-CN" altLang="en-US" sz="2400" b="1" dirty="0">
                <a:latin typeface="Times New Roman" panose="02020603050405020304" pitchFamily="18" charset="0"/>
                <a:ea typeface="仿宋" panose="02010609060101010101" charset="-122"/>
              </a:rPr>
              <a:t>的距离</a:t>
            </a:r>
            <a:endParaRPr lang="zh-CN" altLang="en-US" sz="2400" b="1">
              <a:latin typeface="仿宋" panose="02010609060101010101" charset="-122"/>
              <a:ea typeface="仿宋" panose="02010609060101010101" charset="-122"/>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34148"/>
                                        </p:tgtEl>
                                        <p:attrNameLst>
                                          <p:attrName>style.visibility</p:attrName>
                                        </p:attrNameLst>
                                      </p:cBhvr>
                                      <p:to>
                                        <p:strVal val="visible"/>
                                      </p:to>
                                    </p:set>
                                    <p:animEffect transition="in" filter="checkerboard(across)">
                                      <p:cBhvr>
                                        <p:cTn id="11" dur="500"/>
                                        <p:tgtEl>
                                          <p:spTgt spid="13414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4162"/>
                                        </p:tgtEl>
                                        <p:attrNameLst>
                                          <p:attrName>style.visibility</p:attrName>
                                        </p:attrNameLst>
                                      </p:cBhvr>
                                      <p:to>
                                        <p:strVal val="visible"/>
                                      </p:to>
                                    </p:set>
                                    <p:animEffect transition="in" filter="dissolve">
                                      <p:cBhvr>
                                        <p:cTn id="16" dur="500"/>
                                        <p:tgtEl>
                                          <p:spTgt spid="13416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4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4166"/>
                                        </p:tgtEl>
                                        <p:attrNameLst>
                                          <p:attrName>style.visibility</p:attrName>
                                        </p:attrNameLst>
                                      </p:cBhvr>
                                      <p:to>
                                        <p:strVal val="visible"/>
                                      </p:to>
                                    </p:set>
                                    <p:animEffect transition="in" filter="blinds(horizontal)">
                                      <p:cBhvr>
                                        <p:cTn id="25" dur="500"/>
                                        <p:tgtEl>
                                          <p:spTgt spid="13416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4170"/>
                                        </p:tgtEl>
                                        <p:attrNameLst>
                                          <p:attrName>style.visibility</p:attrName>
                                        </p:attrNameLst>
                                      </p:cBhvr>
                                      <p:to>
                                        <p:strVal val="visible"/>
                                      </p:to>
                                    </p:set>
                                    <p:anim calcmode="lin" valueType="num">
                                      <p:cBhvr>
                                        <p:cTn id="30" dur="500" fill="hold"/>
                                        <p:tgtEl>
                                          <p:spTgt spid="134170"/>
                                        </p:tgtEl>
                                        <p:attrNameLst>
                                          <p:attrName>ppt_x</p:attrName>
                                        </p:attrNameLst>
                                      </p:cBhvr>
                                      <p:tavLst>
                                        <p:tav tm="0">
                                          <p:val>
                                            <p:strVal val="#ppt_x"/>
                                          </p:val>
                                        </p:tav>
                                        <p:tav tm="100000">
                                          <p:val>
                                            <p:strVal val="#ppt_x"/>
                                          </p:val>
                                        </p:tav>
                                      </p:tavLst>
                                    </p:anim>
                                    <p:anim calcmode="lin" valueType="num">
                                      <p:cBhvr>
                                        <p:cTn id="31" dur="500" fill="hold"/>
                                        <p:tgtEl>
                                          <p:spTgt spid="134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65" grpId="0"/>
      <p:bldP spid="1341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文本框 137217"/>
          <p:cNvSpPr txBox="1"/>
          <p:nvPr/>
        </p:nvSpPr>
        <p:spPr>
          <a:xfrm>
            <a:off x="457200" y="457200"/>
            <a:ext cx="8229600" cy="829945"/>
          </a:xfrm>
          <a:prstGeom prst="rect">
            <a:avLst/>
          </a:prstGeom>
          <a:solidFill>
            <a:srgbClr val="FFCC99"/>
          </a:solidFill>
          <a:ln w="9525">
            <a:noFill/>
          </a:ln>
        </p:spPr>
        <p:txBody>
          <a:bodyPr anchor="t">
            <a:spAutoFit/>
          </a:bodyPr>
          <a:p>
            <a:pPr>
              <a:spcBef>
                <a:spcPct val="50000"/>
              </a:spcBef>
            </a:pPr>
            <a:r>
              <a:rPr lang="en-US" altLang="zh-CN" sz="2400" b="1" dirty="0">
                <a:latin typeface="Times New Roman" panose="02020603050405020304" pitchFamily="18" charset="0"/>
                <a:ea typeface="仿宋" panose="02010609060101010101" charset="-122"/>
              </a:rPr>
              <a:t>2</a:t>
            </a:r>
            <a:r>
              <a:rPr lang="zh-CN" altLang="en-US" sz="2400" b="1" dirty="0">
                <a:latin typeface="Times New Roman" panose="02020603050405020304" pitchFamily="18" charset="0"/>
                <a:ea typeface="仿宋" panose="02010609060101010101" charset="-122"/>
              </a:rPr>
              <a:t>、曲线拟合问题最常用的解法</a:t>
            </a:r>
            <a:r>
              <a:rPr lang="en-US" altLang="zh-CN" sz="2400" b="1">
                <a:latin typeface="Times New Roman" panose="02020603050405020304" pitchFamily="18" charset="0"/>
                <a:ea typeface="仿宋" panose="02010609060101010101" charset="-122"/>
              </a:rPr>
              <a:t>——</a:t>
            </a:r>
            <a:r>
              <a:rPr lang="zh-CN" altLang="en-US" sz="2400" b="1" dirty="0">
                <a:latin typeface="Times New Roman" panose="02020603050405020304" pitchFamily="18" charset="0"/>
                <a:ea typeface="仿宋" panose="02010609060101010101" charset="-122"/>
              </a:rPr>
              <a:t>线性最小二乘法的基本思路</a:t>
            </a:r>
            <a:endParaRPr lang="zh-CN" altLang="en-US" sz="2400">
              <a:latin typeface="Times New Roman" panose="02020603050405020304" pitchFamily="18" charset="0"/>
              <a:ea typeface="隶书" panose="02010509060101010101" pitchFamily="49" charset="-122"/>
            </a:endParaRPr>
          </a:p>
        </p:txBody>
      </p:sp>
      <p:sp>
        <p:nvSpPr>
          <p:cNvPr id="137219" name="文本框 137218"/>
          <p:cNvSpPr txBox="1"/>
          <p:nvPr/>
        </p:nvSpPr>
        <p:spPr>
          <a:xfrm>
            <a:off x="533400" y="1066800"/>
            <a:ext cx="8610600" cy="1552575"/>
          </a:xfrm>
          <a:prstGeom prst="rect">
            <a:avLst/>
          </a:prstGeom>
          <a:noFill/>
          <a:ln w="9525">
            <a:noFill/>
          </a:ln>
        </p:spPr>
        <p:txBody>
          <a:bodyPr anchor="t">
            <a:spAutoFit/>
          </a:bodyPr>
          <a:p>
            <a:pPr>
              <a:spcBef>
                <a:spcPct val="50000"/>
              </a:spcBef>
            </a:pPr>
            <a:r>
              <a:rPr lang="zh-CN" altLang="en-US" sz="2400" dirty="0">
                <a:latin typeface="仿宋" panose="02010609060101010101" charset="-122"/>
                <a:ea typeface="仿宋" panose="02010609060101010101" charset="-122"/>
              </a:rPr>
              <a:t>第一步</a:t>
            </a:r>
            <a:r>
              <a:rPr lang="en-US" altLang="zh-CN" sz="2400" b="1" dirty="0">
                <a:latin typeface="仿宋" panose="02010609060101010101" charset="-122"/>
                <a:ea typeface="仿宋" panose="02010609060101010101" charset="-122"/>
              </a:rPr>
              <a:t>:</a:t>
            </a:r>
            <a:r>
              <a:rPr lang="zh-CN" altLang="en-US" sz="2400" b="1" dirty="0">
                <a:latin typeface="仿宋" panose="02010609060101010101" charset="-122"/>
                <a:ea typeface="仿宋" panose="02010609060101010101" charset="-122"/>
              </a:rPr>
              <a:t>先选定一组函数</a:t>
            </a:r>
            <a:r>
              <a:rPr lang="zh-CN" altLang="en-US" sz="2400" dirty="0">
                <a:latin typeface="Times New Roman" panose="02020603050405020304" pitchFamily="18" charset="0"/>
                <a:ea typeface="隶书" panose="02010509060101010101" pitchFamily="49" charset="-122"/>
              </a:rPr>
              <a:t> </a:t>
            </a:r>
            <a:r>
              <a:rPr lang="en-US" altLang="zh-CN" sz="2400" b="1">
                <a:latin typeface="Times New Roman" panose="02020603050405020304" pitchFamily="18" charset="0"/>
                <a:ea typeface="隶书" panose="02010509060101010101" pitchFamily="49" charset="-122"/>
              </a:rPr>
              <a:t>r</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(x), r</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 …</a:t>
            </a:r>
            <a:r>
              <a:rPr lang="en-US" altLang="zh-CN" sz="2400" b="1" err="1">
                <a:latin typeface="Times New Roman" panose="02020603050405020304" pitchFamily="18" charset="0"/>
                <a:ea typeface="隶书" panose="02010509060101010101" pitchFamily="49" charset="-122"/>
              </a:rPr>
              <a:t>r</a:t>
            </a:r>
            <a:r>
              <a:rPr lang="en-US" altLang="zh-CN" sz="2400" b="1" baseline="-25000" err="1">
                <a:latin typeface="Times New Roman" panose="02020603050405020304" pitchFamily="18" charset="0"/>
                <a:ea typeface="隶书" panose="02010509060101010101" pitchFamily="49" charset="-122"/>
              </a:rPr>
              <a:t>m</a:t>
            </a:r>
            <a:r>
              <a:rPr lang="en-US" altLang="zh-CN" sz="2400" b="1" err="1">
                <a:latin typeface="Times New Roman" panose="02020603050405020304" pitchFamily="18" charset="0"/>
                <a:ea typeface="隶书" panose="02010509060101010101" pitchFamily="49" charset="-122"/>
              </a:rPr>
              <a:t>(x</a:t>
            </a:r>
            <a:r>
              <a:rPr lang="en-US" altLang="zh-CN" sz="2400" b="1">
                <a:latin typeface="Times New Roman" panose="02020603050405020304" pitchFamily="18" charset="0"/>
                <a:ea typeface="隶书" panose="02010509060101010101" pitchFamily="49" charset="-122"/>
              </a:rPr>
              <a:t>),  m&lt;n,</a:t>
            </a:r>
            <a:r>
              <a:rPr lang="en-US" altLang="zh-CN" sz="240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仿宋" panose="02010609060101010101" charset="-122"/>
              </a:rPr>
              <a:t>令</a:t>
            </a:r>
            <a:endParaRPr lang="zh-CN" altLang="en-US" sz="2400" b="1" dirty="0">
              <a:latin typeface="Times New Roman" panose="02020603050405020304" pitchFamily="18" charset="0"/>
              <a:ea typeface="仿宋" panose="02010609060101010101" charset="-122"/>
            </a:endParaRPr>
          </a:p>
          <a:p>
            <a:pPr>
              <a:spcBef>
                <a:spcPct val="50000"/>
              </a:spcBef>
            </a:pPr>
            <a:r>
              <a:rPr lang="zh-CN" altLang="en-US" sz="2400" dirty="0">
                <a:latin typeface="Times New Roman" panose="02020603050405020304" pitchFamily="18" charset="0"/>
                <a:ea typeface="隶书" panose="02010509060101010101" pitchFamily="49" charset="-122"/>
              </a:rPr>
              <a:t>           </a:t>
            </a:r>
            <a:r>
              <a:rPr lang="en-US" altLang="zh-CN" sz="2400" b="1">
                <a:latin typeface="Times New Roman" panose="02020603050405020304" pitchFamily="18" charset="0"/>
                <a:ea typeface="隶书" panose="02010509060101010101" pitchFamily="49" charset="-122"/>
              </a:rPr>
              <a:t>f(x)=a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r</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(x)+a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r</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 …</a:t>
            </a:r>
            <a:r>
              <a:rPr lang="en-US" altLang="zh-CN" sz="2400" b="1" err="1">
                <a:latin typeface="Times New Roman" panose="02020603050405020304" pitchFamily="18" charset="0"/>
                <a:ea typeface="隶书" panose="02010509060101010101" pitchFamily="49" charset="-122"/>
              </a:rPr>
              <a:t>+a</a:t>
            </a:r>
            <a:r>
              <a:rPr lang="en-US" altLang="zh-CN" sz="2400" b="1" baseline="-25000" err="1">
                <a:latin typeface="Times New Roman" panose="02020603050405020304" pitchFamily="18" charset="0"/>
                <a:ea typeface="隶书" panose="02010509060101010101" pitchFamily="49" charset="-122"/>
              </a:rPr>
              <a:t>m</a:t>
            </a:r>
            <a:r>
              <a:rPr lang="en-US" altLang="zh-CN" sz="2400" b="1" err="1">
                <a:latin typeface="Times New Roman" panose="02020603050405020304" pitchFamily="18" charset="0"/>
                <a:ea typeface="隶书" panose="02010509060101010101" pitchFamily="49" charset="-122"/>
              </a:rPr>
              <a:t>r</a:t>
            </a:r>
            <a:r>
              <a:rPr lang="en-US" altLang="zh-CN" sz="2400" b="1" baseline="-25000" err="1">
                <a:latin typeface="Times New Roman" panose="02020603050405020304" pitchFamily="18" charset="0"/>
                <a:ea typeface="隶书" panose="02010509060101010101" pitchFamily="49" charset="-122"/>
              </a:rPr>
              <a:t>m</a:t>
            </a:r>
            <a:r>
              <a:rPr lang="en-US" altLang="zh-CN" sz="2400" b="1" err="1">
                <a:latin typeface="Times New Roman" panose="02020603050405020304" pitchFamily="18" charset="0"/>
                <a:ea typeface="隶书" panose="02010509060101010101" pitchFamily="49" charset="-122"/>
              </a:rPr>
              <a:t>(x</a:t>
            </a:r>
            <a:r>
              <a:rPr lang="en-US" altLang="zh-CN" sz="2400" b="1">
                <a:latin typeface="Times New Roman" panose="02020603050405020304" pitchFamily="18" charset="0"/>
                <a:ea typeface="隶书" panose="02010509060101010101" pitchFamily="49" charset="-122"/>
              </a:rPr>
              <a:t>)                               </a:t>
            </a:r>
            <a:r>
              <a:rPr lang="zh-CN" altLang="en-US" sz="2400" b="1">
                <a:latin typeface="Times New Roman" panose="02020603050405020304" pitchFamily="18" charset="0"/>
                <a:ea typeface="隶书" panose="02010509060101010101" pitchFamily="49" charset="-122"/>
              </a:rPr>
              <a:t>（</a:t>
            </a:r>
            <a:r>
              <a:rPr lang="en-US" altLang="zh-CN" sz="2400" b="1">
                <a:latin typeface="Times New Roman" panose="02020603050405020304" pitchFamily="18" charset="0"/>
                <a:ea typeface="隶书" panose="02010509060101010101" pitchFamily="49" charset="-122"/>
              </a:rPr>
              <a:t>1</a:t>
            </a:r>
            <a:r>
              <a:rPr lang="zh-CN" altLang="en-US" sz="2400" b="1">
                <a:latin typeface="Times New Roman" panose="02020603050405020304" pitchFamily="18" charset="0"/>
                <a:ea typeface="隶书" panose="02010509060101010101" pitchFamily="49" charset="-122"/>
              </a:rPr>
              <a:t>）</a:t>
            </a:r>
            <a:endParaRPr lang="zh-CN" altLang="en-US" sz="2400" b="1">
              <a:latin typeface="Times New Roman" panose="02020603050405020304" pitchFamily="18" charset="0"/>
              <a:ea typeface="隶书" panose="02010509060101010101" pitchFamily="49" charset="-122"/>
            </a:endParaRPr>
          </a:p>
          <a:p>
            <a:pPr>
              <a:spcBef>
                <a:spcPct val="50000"/>
              </a:spcBef>
            </a:pPr>
            <a:r>
              <a:rPr lang="zh-CN" altLang="en-US" sz="2400" b="1" dirty="0">
                <a:latin typeface="仿宋" panose="02010609060101010101" charset="-122"/>
                <a:ea typeface="仿宋" panose="02010609060101010101" charset="-122"/>
              </a:rPr>
              <a:t>其中</a:t>
            </a:r>
            <a:r>
              <a:rPr lang="zh-CN" altLang="en-US" sz="2400" dirty="0">
                <a:latin typeface="Times New Roman" panose="02020603050405020304" pitchFamily="18" charset="0"/>
                <a:ea typeface="隶书" panose="02010509060101010101" pitchFamily="49" charset="-122"/>
              </a:rPr>
              <a:t> </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 …a</a:t>
            </a:r>
            <a:r>
              <a:rPr lang="en-US" altLang="zh-CN" sz="2400" b="1" baseline="-25000">
                <a:latin typeface="Times New Roman" panose="02020603050405020304" pitchFamily="18" charset="0"/>
                <a:ea typeface="隶书" panose="02010509060101010101" pitchFamily="49" charset="-122"/>
              </a:rPr>
              <a:t>m</a:t>
            </a:r>
            <a:r>
              <a:rPr lang="en-US" altLang="zh-CN" sz="240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仿宋" panose="02010609060101010101" charset="-122"/>
              </a:rPr>
              <a:t>为待定系数。</a:t>
            </a:r>
            <a:endParaRPr lang="zh-CN" altLang="en-US" sz="2400">
              <a:latin typeface="Times New Roman" panose="02020603050405020304" pitchFamily="18" charset="0"/>
              <a:ea typeface="隶书" panose="02010509060101010101" pitchFamily="49" charset="-122"/>
            </a:endParaRPr>
          </a:p>
        </p:txBody>
      </p:sp>
      <p:sp>
        <p:nvSpPr>
          <p:cNvPr id="137220" name="文本框 137219"/>
          <p:cNvSpPr txBox="1"/>
          <p:nvPr/>
        </p:nvSpPr>
        <p:spPr>
          <a:xfrm>
            <a:off x="533400" y="2728913"/>
            <a:ext cx="8382000" cy="1004887"/>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仿宋" panose="02010609060101010101" charset="-122"/>
              </a:rPr>
              <a:t> </a:t>
            </a:r>
            <a:r>
              <a:rPr lang="zh-CN" altLang="en-US" sz="2400" dirty="0">
                <a:latin typeface="Times New Roman" panose="02020603050405020304" pitchFamily="18" charset="0"/>
                <a:ea typeface="仿宋" panose="02010609060101010101" charset="-122"/>
              </a:rPr>
              <a:t>第二步</a:t>
            </a:r>
            <a:r>
              <a:rPr lang="en-US" altLang="zh-CN" sz="2400" b="1" dirty="0">
                <a:latin typeface="Times New Roman" panose="02020603050405020304" pitchFamily="18" charset="0"/>
                <a:ea typeface="仿宋" panose="02010609060101010101" charset="-122"/>
              </a:rPr>
              <a:t>:  </a:t>
            </a:r>
            <a:r>
              <a:rPr lang="zh-CN" altLang="en-US" sz="2400" b="1" dirty="0">
                <a:latin typeface="Times New Roman" panose="02020603050405020304" pitchFamily="18" charset="0"/>
                <a:ea typeface="仿宋" panose="02010609060101010101" charset="-122"/>
              </a:rPr>
              <a:t>确定</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 …a</a:t>
            </a:r>
            <a:r>
              <a:rPr lang="en-US" altLang="zh-CN" sz="2400" b="1" baseline="-25000">
                <a:latin typeface="Times New Roman" panose="02020603050405020304" pitchFamily="18" charset="0"/>
                <a:ea typeface="隶书" panose="02010509060101010101" pitchFamily="49" charset="-122"/>
              </a:rPr>
              <a:t>m</a:t>
            </a:r>
            <a:r>
              <a:rPr lang="en-US" altLang="zh-CN" sz="240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仿宋" panose="02010609060101010101" charset="-122"/>
              </a:rPr>
              <a:t>的准则（最小二乘准则）：</a:t>
            </a:r>
            <a:endParaRPr lang="zh-CN" altLang="en-US" sz="2400" b="1" dirty="0">
              <a:latin typeface="Times New Roman" panose="02020603050405020304" pitchFamily="18" charset="0"/>
              <a:ea typeface="仿宋" panose="02010609060101010101" charset="-122"/>
            </a:endParaRPr>
          </a:p>
          <a:p>
            <a:pPr>
              <a:spcBef>
                <a:spcPct val="50000"/>
              </a:spcBef>
            </a:pPr>
            <a:r>
              <a:rPr lang="zh-CN" altLang="en-US" sz="2400" b="1" dirty="0">
                <a:latin typeface="Times New Roman" panose="02020603050405020304" pitchFamily="18" charset="0"/>
                <a:ea typeface="仿宋" panose="02010609060101010101" charset="-122"/>
              </a:rPr>
              <a:t>使</a:t>
            </a:r>
            <a:r>
              <a:rPr lang="en-US" altLang="zh-CN" sz="2400" b="1">
                <a:latin typeface="Times New Roman" panose="02020603050405020304" pitchFamily="18" charset="0"/>
                <a:ea typeface="仿宋" panose="02010609060101010101" charset="-122"/>
              </a:rPr>
              <a:t>n</a:t>
            </a:r>
            <a:r>
              <a:rPr lang="zh-CN" altLang="en-US" sz="2400" b="1" dirty="0">
                <a:latin typeface="仿宋" panose="02010609060101010101" charset="-122"/>
                <a:ea typeface="仿宋" panose="02010609060101010101" charset="-122"/>
              </a:rPr>
              <a:t>个点</a:t>
            </a:r>
            <a:r>
              <a:rPr lang="zh-CN" altLang="en-US" sz="2400" b="1" dirty="0">
                <a:latin typeface="Times New Roman" panose="02020603050405020304" pitchFamily="18" charset="0"/>
                <a:ea typeface="仿宋" panose="02010609060101010101" charset="-122"/>
              </a:rPr>
              <a:t>（</a:t>
            </a:r>
            <a:r>
              <a:rPr lang="en-US" altLang="zh-CN" sz="2400" b="1" err="1">
                <a:latin typeface="Times New Roman" panose="02020603050405020304" pitchFamily="18" charset="0"/>
                <a:ea typeface="仿宋" panose="02010609060101010101" charset="-122"/>
              </a:rPr>
              <a:t>x</a:t>
            </a:r>
            <a:r>
              <a:rPr lang="en-US" altLang="zh-CN" sz="2400" b="1" baseline="-25000" err="1">
                <a:latin typeface="Times New Roman" panose="02020603050405020304" pitchFamily="18" charset="0"/>
                <a:ea typeface="仿宋" panose="02010609060101010101" charset="-122"/>
              </a:rPr>
              <a:t>i</a:t>
            </a:r>
            <a:r>
              <a:rPr lang="en-US" altLang="zh-CN" sz="2400" b="1" err="1">
                <a:latin typeface="Times New Roman" panose="02020603050405020304" pitchFamily="18" charset="0"/>
                <a:ea typeface="仿宋" panose="02010609060101010101" charset="-122"/>
              </a:rPr>
              <a:t>,y</a:t>
            </a:r>
            <a:r>
              <a:rPr lang="en-US" altLang="zh-CN" sz="2400" b="1" baseline="-25000" err="1">
                <a:latin typeface="Times New Roman" panose="02020603050405020304" pitchFamily="18" charset="0"/>
                <a:ea typeface="仿宋" panose="02010609060101010101" charset="-122"/>
              </a:rPr>
              <a:t>i</a:t>
            </a:r>
            <a:r>
              <a:rPr lang="en-US" altLang="zh-CN" sz="2400" b="1" dirty="0">
                <a:latin typeface="Times New Roman" panose="02020603050405020304" pitchFamily="18" charset="0"/>
                <a:ea typeface="仿宋" panose="02010609060101010101" charset="-122"/>
              </a:rPr>
              <a:t>) </a:t>
            </a:r>
            <a:r>
              <a:rPr lang="zh-CN" altLang="en-US" sz="2400" b="1" dirty="0">
                <a:latin typeface="Times New Roman" panose="02020603050405020304" pitchFamily="18" charset="0"/>
                <a:ea typeface="仿宋" panose="02010609060101010101" charset="-122"/>
              </a:rPr>
              <a:t>与</a:t>
            </a:r>
            <a:r>
              <a:rPr lang="zh-CN" altLang="en-US" sz="2400" b="1" dirty="0">
                <a:latin typeface="仿宋" panose="02010609060101010101" charset="-122"/>
                <a:ea typeface="仿宋" panose="02010609060101010101" charset="-122"/>
              </a:rPr>
              <a:t>曲线 </a:t>
            </a:r>
            <a:r>
              <a:rPr lang="en-US" altLang="zh-CN" sz="2400" b="1" dirty="0">
                <a:latin typeface="Times New Roman" panose="02020603050405020304" pitchFamily="18" charset="0"/>
                <a:ea typeface="仿宋" panose="02010609060101010101" charset="-122"/>
              </a:rPr>
              <a:t>y=f(x) </a:t>
            </a:r>
            <a:r>
              <a:rPr lang="zh-CN" altLang="en-US" sz="2400" b="1" dirty="0">
                <a:latin typeface="Times New Roman" panose="02020603050405020304" pitchFamily="18" charset="0"/>
                <a:ea typeface="仿宋" panose="02010609060101010101" charset="-122"/>
              </a:rPr>
              <a:t>的距离</a:t>
            </a:r>
            <a:r>
              <a:rPr lang="en-US" altLang="zh-CN" sz="2400" b="1" dirty="0">
                <a:latin typeface="Times New Roman" panose="02020603050405020304" pitchFamily="18" charset="0"/>
                <a:ea typeface="隶书" panose="02010509060101010101" pitchFamily="49" charset="-122"/>
                <a:sym typeface="Symbol" panose="05050102010706020507" pitchFamily="18" charset="2"/>
              </a:rPr>
              <a:t></a:t>
            </a:r>
            <a:r>
              <a:rPr lang="en-US" altLang="zh-CN" sz="2400" b="1" baseline="-25000">
                <a:latin typeface="Times New Roman" panose="02020603050405020304" pitchFamily="18" charset="0"/>
                <a:ea typeface="隶书" panose="02010509060101010101" pitchFamily="49" charset="-122"/>
                <a:sym typeface="Symbol" panose="05050102010706020507" pitchFamily="18" charset="2"/>
              </a:rPr>
              <a:t>i </a:t>
            </a:r>
            <a:r>
              <a:rPr lang="zh-CN" altLang="en-US" sz="2400" b="1" dirty="0">
                <a:latin typeface="Times New Roman" panose="02020603050405020304" pitchFamily="18" charset="0"/>
                <a:ea typeface="仿宋" panose="02010609060101010101" charset="-122"/>
                <a:sym typeface="Symbol" panose="05050102010706020507" pitchFamily="18" charset="2"/>
              </a:rPr>
              <a:t>的平方和最小</a:t>
            </a:r>
            <a:r>
              <a:rPr lang="en-US" altLang="en-US" sz="2400" b="1">
                <a:latin typeface="Times New Roman" panose="02020603050405020304" pitchFamily="18" charset="0"/>
                <a:ea typeface="仿宋" panose="02010609060101010101" charset="-122"/>
              </a:rPr>
              <a:t> </a:t>
            </a:r>
            <a:r>
              <a:rPr lang="zh-CN" altLang="en-US" sz="2400" b="1">
                <a:latin typeface="Times New Roman" panose="02020603050405020304" pitchFamily="18" charset="0"/>
                <a:ea typeface="仿宋" panose="02010609060101010101" charset="-122"/>
              </a:rPr>
              <a:t>。</a:t>
            </a:r>
            <a:endParaRPr lang="zh-CN" altLang="en-US" sz="2400" b="1">
              <a:latin typeface="Times New Roman" panose="02020603050405020304" pitchFamily="18" charset="0"/>
              <a:ea typeface="仿宋" panose="02010609060101010101" charset="-122"/>
            </a:endParaRPr>
          </a:p>
        </p:txBody>
      </p:sp>
      <p:grpSp>
        <p:nvGrpSpPr>
          <p:cNvPr id="137221" name="组合 137220"/>
          <p:cNvGrpSpPr/>
          <p:nvPr/>
        </p:nvGrpSpPr>
        <p:grpSpPr>
          <a:xfrm>
            <a:off x="609600" y="3657600"/>
            <a:ext cx="8153400" cy="2205038"/>
            <a:chOff x="384" y="2304"/>
            <a:chExt cx="5136" cy="1389"/>
          </a:xfrm>
        </p:grpSpPr>
        <p:sp>
          <p:nvSpPr>
            <p:cNvPr id="107525" name="文本框 137221"/>
            <p:cNvSpPr txBox="1"/>
            <p:nvPr/>
          </p:nvSpPr>
          <p:spPr>
            <a:xfrm>
              <a:off x="384" y="2448"/>
              <a:ext cx="288"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仿宋" panose="02010609060101010101" charset="-122"/>
                </a:rPr>
                <a:t>记</a:t>
              </a:r>
              <a:r>
                <a:rPr lang="zh-CN" altLang="en-US" sz="2400" dirty="0">
                  <a:latin typeface="Times New Roman" panose="02020603050405020304" pitchFamily="18" charset="0"/>
                  <a:ea typeface="隶书" panose="02010509060101010101" pitchFamily="49" charset="-122"/>
                </a:rPr>
                <a:t> </a:t>
              </a:r>
              <a:endParaRPr lang="zh-CN" altLang="en-US" sz="2400">
                <a:latin typeface="Times New Roman" panose="02020603050405020304" pitchFamily="18" charset="0"/>
                <a:ea typeface="隶书" panose="02010509060101010101" pitchFamily="49" charset="-122"/>
              </a:endParaRPr>
            </a:p>
          </p:txBody>
        </p:sp>
        <p:graphicFrame>
          <p:nvGraphicFramePr>
            <p:cNvPr id="107526" name="对象 137222"/>
            <p:cNvGraphicFramePr/>
            <p:nvPr/>
          </p:nvGraphicFramePr>
          <p:xfrm>
            <a:off x="703" y="2304"/>
            <a:ext cx="4817" cy="1389"/>
          </p:xfrm>
          <a:graphic>
            <a:graphicData uri="http://schemas.openxmlformats.org/presentationml/2006/ole">
              <mc:AlternateContent xmlns:mc="http://schemas.openxmlformats.org/markup-compatibility/2006">
                <mc:Choice xmlns:v="urn:schemas-microsoft-com:vml" Requires="v">
                  <p:oleObj spid="_x0000_s3124" name="" r:id="rId1" imgW="2806700" imgH="889000" progId="Equation.3">
                    <p:embed/>
                  </p:oleObj>
                </mc:Choice>
                <mc:Fallback>
                  <p:oleObj name="" r:id="rId1" imgW="2806700" imgH="889000" progId="Equation.3">
                    <p:embed/>
                    <p:pic>
                      <p:nvPicPr>
                        <p:cNvPr id="0" name="图片 3123"/>
                        <p:cNvPicPr/>
                        <p:nvPr/>
                      </p:nvPicPr>
                      <p:blipFill>
                        <a:blip r:embed="rId2"/>
                        <a:stretch>
                          <a:fillRect/>
                        </a:stretch>
                      </p:blipFill>
                      <p:spPr>
                        <a:xfrm>
                          <a:off x="703" y="2304"/>
                          <a:ext cx="4817" cy="1389"/>
                        </a:xfrm>
                        <a:prstGeom prst="rect">
                          <a:avLst/>
                        </a:prstGeom>
                        <a:noFill/>
                        <a:ln w="38100">
                          <a:noFill/>
                          <a:miter/>
                        </a:ln>
                      </p:spPr>
                    </p:pic>
                  </p:oleObj>
                </mc:Fallback>
              </mc:AlternateContent>
            </a:graphicData>
          </a:graphic>
        </p:graphicFrame>
      </p:grpSp>
      <p:sp>
        <p:nvSpPr>
          <p:cNvPr id="137224" name="文本框 137223"/>
          <p:cNvSpPr txBox="1"/>
          <p:nvPr/>
        </p:nvSpPr>
        <p:spPr>
          <a:xfrm>
            <a:off x="609600" y="5867400"/>
            <a:ext cx="7772400" cy="457200"/>
          </a:xfrm>
          <a:prstGeom prst="rect">
            <a:avLst/>
          </a:prstGeom>
          <a:noFill/>
          <a:ln w="9525">
            <a:noFill/>
          </a:ln>
        </p:spPr>
        <p:txBody>
          <a:bodyPr anchor="t">
            <a:spAutoFit/>
          </a:bodyPr>
          <a:p>
            <a:pPr>
              <a:spcBef>
                <a:spcPct val="50000"/>
              </a:spcBef>
            </a:pPr>
            <a:r>
              <a:rPr lang="zh-CN" altLang="en-US" sz="2400" b="1" dirty="0">
                <a:solidFill>
                  <a:srgbClr val="040000"/>
                </a:solidFill>
                <a:latin typeface="Times New Roman" panose="02020603050405020304" pitchFamily="18" charset="0"/>
                <a:ea typeface="仿宋" panose="02010609060101010101" charset="-122"/>
              </a:rPr>
              <a:t>问题归结为，求</a:t>
            </a:r>
            <a:r>
              <a:rPr lang="zh-CN" altLang="en-US" sz="2400" dirty="0">
                <a:solidFill>
                  <a:srgbClr val="040000"/>
                </a:solidFill>
                <a:latin typeface="Times New Roman" panose="02020603050405020304" pitchFamily="18" charset="0"/>
                <a:ea typeface="隶书" panose="02010509060101010101" pitchFamily="49" charset="-122"/>
              </a:rPr>
              <a:t> </a:t>
            </a:r>
            <a:r>
              <a:rPr lang="en-US" altLang="zh-CN" sz="2400" b="1">
                <a:solidFill>
                  <a:srgbClr val="040000"/>
                </a:solidFill>
                <a:latin typeface="Times New Roman" panose="02020603050405020304" pitchFamily="18" charset="0"/>
                <a:ea typeface="隶书" panose="02010509060101010101" pitchFamily="49" charset="-122"/>
              </a:rPr>
              <a:t>a</a:t>
            </a:r>
            <a:r>
              <a:rPr lang="en-US" altLang="zh-CN" sz="2400" b="1" baseline="-25000">
                <a:solidFill>
                  <a:srgbClr val="040000"/>
                </a:solidFill>
                <a:latin typeface="Times New Roman" panose="02020603050405020304" pitchFamily="18" charset="0"/>
                <a:ea typeface="隶书" panose="02010509060101010101" pitchFamily="49" charset="-122"/>
              </a:rPr>
              <a:t>1</a:t>
            </a:r>
            <a:r>
              <a:rPr lang="en-US" altLang="zh-CN" sz="2400" b="1">
                <a:solidFill>
                  <a:srgbClr val="040000"/>
                </a:solidFill>
                <a:latin typeface="Times New Roman" panose="02020603050405020304" pitchFamily="18" charset="0"/>
                <a:ea typeface="隶书" panose="02010509060101010101" pitchFamily="49" charset="-122"/>
              </a:rPr>
              <a:t>,a</a:t>
            </a:r>
            <a:r>
              <a:rPr lang="en-US" altLang="zh-CN" sz="2400" b="1" baseline="-25000">
                <a:solidFill>
                  <a:srgbClr val="040000"/>
                </a:solidFill>
                <a:latin typeface="Times New Roman" panose="02020603050405020304" pitchFamily="18" charset="0"/>
                <a:ea typeface="隶书" panose="02010509060101010101" pitchFamily="49" charset="-122"/>
              </a:rPr>
              <a:t>2</a:t>
            </a:r>
            <a:r>
              <a:rPr lang="en-US" altLang="zh-CN" sz="2400" b="1">
                <a:solidFill>
                  <a:srgbClr val="040000"/>
                </a:solidFill>
                <a:latin typeface="Times New Roman" panose="02020603050405020304" pitchFamily="18" charset="0"/>
                <a:ea typeface="隶书" panose="02010509060101010101" pitchFamily="49" charset="-122"/>
              </a:rPr>
              <a:t>, …a</a:t>
            </a:r>
            <a:r>
              <a:rPr lang="en-US" altLang="zh-CN" sz="2400" b="1" baseline="-25000">
                <a:solidFill>
                  <a:srgbClr val="040000"/>
                </a:solidFill>
                <a:latin typeface="Times New Roman" panose="02020603050405020304" pitchFamily="18" charset="0"/>
                <a:ea typeface="隶书" panose="02010509060101010101" pitchFamily="49" charset="-122"/>
              </a:rPr>
              <a:t>m</a:t>
            </a:r>
            <a:r>
              <a:rPr lang="en-US" altLang="zh-CN" sz="2400" b="1" baseline="-25000">
                <a:solidFill>
                  <a:srgbClr val="040000"/>
                </a:solidFill>
                <a:latin typeface="仿宋" panose="02010609060101010101" charset="-122"/>
                <a:ea typeface="仿宋" panose="02010609060101010101" charset="-122"/>
              </a:rPr>
              <a:t> </a:t>
            </a:r>
            <a:r>
              <a:rPr lang="zh-CN" altLang="en-US" sz="2400" b="1" dirty="0">
                <a:solidFill>
                  <a:srgbClr val="040000"/>
                </a:solidFill>
                <a:latin typeface="仿宋" panose="02010609060101010101" charset="-122"/>
                <a:ea typeface="仿宋" panose="02010609060101010101" charset="-122"/>
              </a:rPr>
              <a:t>使</a:t>
            </a:r>
            <a:r>
              <a:rPr lang="zh-CN" altLang="en-US" sz="2400" b="1" dirty="0">
                <a:solidFill>
                  <a:srgbClr val="040000"/>
                </a:solidFill>
                <a:latin typeface="Times New Roman" panose="02020603050405020304" pitchFamily="18" charset="0"/>
                <a:ea typeface="隶书" panose="02010509060101010101" pitchFamily="49" charset="-122"/>
              </a:rPr>
              <a:t>  </a:t>
            </a:r>
            <a:r>
              <a:rPr lang="en-US" altLang="zh-CN" sz="2400" b="1">
                <a:solidFill>
                  <a:srgbClr val="040000"/>
                </a:solidFill>
                <a:latin typeface="Times New Roman" panose="02020603050405020304" pitchFamily="18" charset="0"/>
                <a:ea typeface="隶书" panose="02010509060101010101" pitchFamily="49" charset="-122"/>
              </a:rPr>
              <a:t>J(a</a:t>
            </a:r>
            <a:r>
              <a:rPr lang="en-US" altLang="zh-CN" sz="2400" b="1" baseline="-25000">
                <a:solidFill>
                  <a:srgbClr val="040000"/>
                </a:solidFill>
                <a:latin typeface="Times New Roman" panose="02020603050405020304" pitchFamily="18" charset="0"/>
                <a:ea typeface="隶书" panose="02010509060101010101" pitchFamily="49" charset="-122"/>
              </a:rPr>
              <a:t>1</a:t>
            </a:r>
            <a:r>
              <a:rPr lang="en-US" altLang="zh-CN" sz="2400" b="1">
                <a:solidFill>
                  <a:srgbClr val="040000"/>
                </a:solidFill>
                <a:latin typeface="Times New Roman" panose="02020603050405020304" pitchFamily="18" charset="0"/>
                <a:ea typeface="隶书" panose="02010509060101010101" pitchFamily="49" charset="-122"/>
              </a:rPr>
              <a:t>,a</a:t>
            </a:r>
            <a:r>
              <a:rPr lang="en-US" altLang="zh-CN" sz="2400" b="1" baseline="-25000">
                <a:solidFill>
                  <a:srgbClr val="040000"/>
                </a:solidFill>
                <a:latin typeface="Times New Roman" panose="02020603050405020304" pitchFamily="18" charset="0"/>
                <a:ea typeface="隶书" panose="02010509060101010101" pitchFamily="49" charset="-122"/>
              </a:rPr>
              <a:t>2</a:t>
            </a:r>
            <a:r>
              <a:rPr lang="en-US" altLang="zh-CN" sz="2400" b="1">
                <a:solidFill>
                  <a:srgbClr val="040000"/>
                </a:solidFill>
                <a:latin typeface="Times New Roman" panose="02020603050405020304" pitchFamily="18" charset="0"/>
                <a:ea typeface="隶书" panose="02010509060101010101" pitchFamily="49" charset="-122"/>
              </a:rPr>
              <a:t>, …a</a:t>
            </a:r>
            <a:r>
              <a:rPr lang="en-US" altLang="zh-CN" sz="2400" b="1" baseline="-25000">
                <a:solidFill>
                  <a:srgbClr val="040000"/>
                </a:solidFill>
                <a:latin typeface="Times New Roman" panose="02020603050405020304" pitchFamily="18" charset="0"/>
                <a:ea typeface="隶书" panose="02010509060101010101" pitchFamily="49" charset="-122"/>
              </a:rPr>
              <a:t>m</a:t>
            </a:r>
            <a:r>
              <a:rPr lang="en-US" altLang="zh-CN" sz="2400" b="1">
                <a:solidFill>
                  <a:srgbClr val="040000"/>
                </a:solidFill>
                <a:latin typeface="Times New Roman" panose="02020603050405020304" pitchFamily="18" charset="0"/>
                <a:ea typeface="隶书" panose="02010509060101010101" pitchFamily="49" charset="-122"/>
              </a:rPr>
              <a:t>)</a:t>
            </a:r>
            <a:r>
              <a:rPr lang="en-US" altLang="zh-CN" sz="2400">
                <a:solidFill>
                  <a:srgbClr val="040000"/>
                </a:solidFill>
                <a:latin typeface="Times New Roman" panose="02020603050405020304" pitchFamily="18" charset="0"/>
                <a:ea typeface="隶书" panose="02010509060101010101" pitchFamily="49" charset="-122"/>
              </a:rPr>
              <a:t> </a:t>
            </a:r>
            <a:r>
              <a:rPr lang="zh-CN" altLang="en-US" sz="2400" b="1" dirty="0">
                <a:solidFill>
                  <a:srgbClr val="040000"/>
                </a:solidFill>
                <a:latin typeface="Times New Roman" panose="02020603050405020304" pitchFamily="18" charset="0"/>
                <a:ea typeface="仿宋" panose="02010609060101010101" charset="-122"/>
              </a:rPr>
              <a:t>最小。</a:t>
            </a:r>
            <a:endParaRPr lang="zh-CN" altLang="en-US" sz="2400">
              <a:solidFill>
                <a:srgbClr val="040000"/>
              </a:solidFill>
              <a:latin typeface="Times New Roman" panose="02020603050405020304" pitchFamily="18" charset="0"/>
              <a:ea typeface="隶书" panose="02010509060101010101" pitchFamily="49" charset="-122"/>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 calcmode="lin" valueType="num">
                                      <p:cBhvr>
                                        <p:cTn id="7" dur="500" fill="hold"/>
                                        <p:tgtEl>
                                          <p:spTgt spid="137219"/>
                                        </p:tgtEl>
                                        <p:attrNameLst>
                                          <p:attrName>ppt_x</p:attrName>
                                        </p:attrNameLst>
                                      </p:cBhvr>
                                      <p:tavLst>
                                        <p:tav tm="0">
                                          <p:val>
                                            <p:strVal val="0-#ppt_w/2"/>
                                          </p:val>
                                        </p:tav>
                                        <p:tav tm="100000">
                                          <p:val>
                                            <p:strVal val="#ppt_x"/>
                                          </p:val>
                                        </p:tav>
                                      </p:tavLst>
                                    </p:anim>
                                    <p:anim calcmode="lin" valueType="num">
                                      <p:cBhvr>
                                        <p:cTn id="8" dur="500" fill="hold"/>
                                        <p:tgtEl>
                                          <p:spTgt spid="1372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7220"/>
                                        </p:tgtEl>
                                        <p:attrNameLst>
                                          <p:attrName>style.visibility</p:attrName>
                                        </p:attrNameLst>
                                      </p:cBhvr>
                                      <p:to>
                                        <p:strVal val="visible"/>
                                      </p:to>
                                    </p:set>
                                    <p:anim calcmode="lin" valueType="num">
                                      <p:cBhvr>
                                        <p:cTn id="13" dur="500" fill="hold"/>
                                        <p:tgtEl>
                                          <p:spTgt spid="137220"/>
                                        </p:tgtEl>
                                        <p:attrNameLst>
                                          <p:attrName>ppt_x</p:attrName>
                                        </p:attrNameLst>
                                      </p:cBhvr>
                                      <p:tavLst>
                                        <p:tav tm="0">
                                          <p:val>
                                            <p:strVal val="1+#ppt_w/2"/>
                                          </p:val>
                                        </p:tav>
                                        <p:tav tm="100000">
                                          <p:val>
                                            <p:strVal val="#ppt_x"/>
                                          </p:val>
                                        </p:tav>
                                      </p:tavLst>
                                    </p:anim>
                                    <p:anim calcmode="lin" valueType="num">
                                      <p:cBhvr>
                                        <p:cTn id="14"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37221"/>
                                        </p:tgtEl>
                                        <p:attrNameLst>
                                          <p:attrName>style.visibility</p:attrName>
                                        </p:attrNameLst>
                                      </p:cBhvr>
                                      <p:to>
                                        <p:strVal val="visible"/>
                                      </p:to>
                                    </p:set>
                                    <p:animEffect transition="in" filter="blinds(horizontal)">
                                      <p:cBhvr>
                                        <p:cTn id="19" dur="500"/>
                                        <p:tgtEl>
                                          <p:spTgt spid="13722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137224"/>
                                        </p:tgtEl>
                                        <p:attrNameLst>
                                          <p:attrName>style.visibility</p:attrName>
                                        </p:attrNameLst>
                                      </p:cBhvr>
                                      <p:to>
                                        <p:strVal val="visible"/>
                                      </p:to>
                                    </p:set>
                                    <p:anim calcmode="lin" valueType="num">
                                      <p:cBhvr>
                                        <p:cTn id="24" dur="500" fill="hold"/>
                                        <p:tgtEl>
                                          <p:spTgt spid="137224"/>
                                        </p:tgtEl>
                                        <p:attrNameLst>
                                          <p:attrName>ppt_x</p:attrName>
                                        </p:attrNameLst>
                                      </p:cBhvr>
                                      <p:tavLst>
                                        <p:tav tm="0">
                                          <p:val>
                                            <p:strVal val="1+#ppt_w/2"/>
                                          </p:val>
                                        </p:tav>
                                        <p:tav tm="100000">
                                          <p:val>
                                            <p:strVal val="#ppt_x"/>
                                          </p:val>
                                        </p:tav>
                                      </p:tavLst>
                                    </p:anim>
                                    <p:anim calcmode="lin" valueType="num">
                                      <p:cBhvr>
                                        <p:cTn id="25" dur="500" fill="hold"/>
                                        <p:tgtEl>
                                          <p:spTgt spid="1372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P spid="1372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框 138241"/>
          <p:cNvSpPr txBox="1"/>
          <p:nvPr/>
        </p:nvSpPr>
        <p:spPr>
          <a:xfrm>
            <a:off x="2216150" y="228600"/>
            <a:ext cx="5443855" cy="460375"/>
          </a:xfrm>
          <a:prstGeom prst="rect">
            <a:avLst/>
          </a:prstGeom>
          <a:solidFill>
            <a:srgbClr val="00FFCC"/>
          </a:solidFill>
          <a:ln w="9525">
            <a:noFill/>
          </a:ln>
        </p:spPr>
        <p:txBody>
          <a:bodyPr wrap="square" anchor="t">
            <a:spAutoFit/>
          </a:bodyPr>
          <a:p>
            <a:pPr>
              <a:spcBef>
                <a:spcPct val="50000"/>
              </a:spcBef>
            </a:pPr>
            <a:r>
              <a:rPr lang="en-US" altLang="zh-CN" sz="2400" b="1" dirty="0">
                <a:latin typeface="Times New Roman" panose="02020603050405020304" pitchFamily="18" charset="0"/>
                <a:ea typeface="仿宋" panose="02010609060101010101" charset="-122"/>
              </a:rPr>
              <a:t>2.1</a:t>
            </a:r>
            <a:r>
              <a:rPr lang="zh-CN" altLang="en-US" sz="2400" b="1" dirty="0">
                <a:latin typeface="Times New Roman" panose="02020603050405020304" pitchFamily="18" charset="0"/>
                <a:ea typeface="仿宋" panose="02010609060101010101" charset="-122"/>
              </a:rPr>
              <a:t>线性最小二乘法的求解：预备知识</a:t>
            </a:r>
            <a:endParaRPr lang="zh-CN" altLang="en-US" sz="2400">
              <a:latin typeface="Times New Roman" panose="02020603050405020304" pitchFamily="18" charset="0"/>
              <a:ea typeface="隶书" panose="02010509060101010101" pitchFamily="49" charset="-122"/>
            </a:endParaRPr>
          </a:p>
        </p:txBody>
      </p:sp>
      <p:sp>
        <p:nvSpPr>
          <p:cNvPr id="138243" name="文本框 138242"/>
          <p:cNvSpPr txBox="1"/>
          <p:nvPr/>
        </p:nvSpPr>
        <p:spPr>
          <a:xfrm>
            <a:off x="533400" y="762000"/>
            <a:ext cx="6651625" cy="457200"/>
          </a:xfrm>
          <a:prstGeom prst="rect">
            <a:avLst/>
          </a:prstGeom>
          <a:noFill/>
          <a:ln w="9525">
            <a:noFill/>
          </a:ln>
        </p:spPr>
        <p:txBody>
          <a:bodyPr wrap="none" anchor="t">
            <a:spAutoFit/>
          </a:bodyPr>
          <a:p>
            <a:pPr algn="ctr">
              <a:spcBef>
                <a:spcPct val="50000"/>
              </a:spcBef>
            </a:pPr>
            <a:r>
              <a:rPr lang="zh-CN" altLang="en-US" sz="2400" b="1" dirty="0">
                <a:solidFill>
                  <a:srgbClr val="FF0066"/>
                </a:solidFill>
                <a:latin typeface="Times New Roman" panose="02020603050405020304" pitchFamily="18" charset="0"/>
                <a:ea typeface="宋体" pitchFamily="2" charset="-122"/>
              </a:rPr>
              <a:t>超定方程组</a:t>
            </a:r>
            <a:r>
              <a:rPr lang="zh-CN" altLang="en-US" sz="2400" b="1" dirty="0">
                <a:latin typeface="Times New Roman" panose="02020603050405020304" pitchFamily="18" charset="0"/>
                <a:ea typeface="宋体" pitchFamily="2" charset="-122"/>
              </a:rPr>
              <a:t>：方程个数大于未知量个数的方程组</a:t>
            </a:r>
            <a:endParaRPr lang="zh-CN" altLang="en-US" sz="2400" b="1">
              <a:latin typeface="Times New Roman" panose="02020603050405020304" pitchFamily="18" charset="0"/>
              <a:ea typeface="宋体" pitchFamily="2" charset="-122"/>
            </a:endParaRPr>
          </a:p>
        </p:txBody>
      </p:sp>
      <p:graphicFrame>
        <p:nvGraphicFramePr>
          <p:cNvPr id="138244" name="对象 138243"/>
          <p:cNvGraphicFramePr/>
          <p:nvPr/>
        </p:nvGraphicFramePr>
        <p:xfrm>
          <a:off x="838200" y="1219200"/>
          <a:ext cx="5164138" cy="1562100"/>
        </p:xfrm>
        <a:graphic>
          <a:graphicData uri="http://schemas.openxmlformats.org/presentationml/2006/ole">
            <mc:AlternateContent xmlns:mc="http://schemas.openxmlformats.org/markup-compatibility/2006">
              <mc:Choice xmlns:v="urn:schemas-microsoft-com:vml" Requires="v">
                <p:oleObj spid="_x0000_s3123" name="" r:id="rId1" imgW="2348230" imgH="711200" progId="Equation.3">
                  <p:embed/>
                </p:oleObj>
              </mc:Choice>
              <mc:Fallback>
                <p:oleObj name="" r:id="rId1" imgW="2348230" imgH="711200" progId="Equation.3">
                  <p:embed/>
                  <p:pic>
                    <p:nvPicPr>
                      <p:cNvPr id="0" name="图片 3122"/>
                      <p:cNvPicPr/>
                      <p:nvPr/>
                    </p:nvPicPr>
                    <p:blipFill>
                      <a:blip r:embed="rId2"/>
                      <a:stretch>
                        <a:fillRect/>
                      </a:stretch>
                    </p:blipFill>
                    <p:spPr>
                      <a:xfrm>
                        <a:off x="838200" y="1219200"/>
                        <a:ext cx="5164138" cy="1562100"/>
                      </a:xfrm>
                      <a:prstGeom prst="rect">
                        <a:avLst/>
                      </a:prstGeom>
                      <a:noFill/>
                      <a:ln w="38100">
                        <a:noFill/>
                        <a:miter/>
                      </a:ln>
                    </p:spPr>
                  </p:pic>
                </p:oleObj>
              </mc:Fallback>
            </mc:AlternateContent>
          </a:graphicData>
        </a:graphic>
      </p:graphicFrame>
      <p:grpSp>
        <p:nvGrpSpPr>
          <p:cNvPr id="138245" name="组合 138244"/>
          <p:cNvGrpSpPr/>
          <p:nvPr/>
        </p:nvGrpSpPr>
        <p:grpSpPr>
          <a:xfrm>
            <a:off x="304800" y="1676400"/>
            <a:ext cx="8185150" cy="2514600"/>
            <a:chOff x="192" y="1056"/>
            <a:chExt cx="5156" cy="1584"/>
          </a:xfrm>
        </p:grpSpPr>
        <p:sp>
          <p:nvSpPr>
            <p:cNvPr id="108549" name="文本框 138245"/>
            <p:cNvSpPr txBox="1"/>
            <p:nvPr/>
          </p:nvSpPr>
          <p:spPr>
            <a:xfrm>
              <a:off x="4128" y="1056"/>
              <a:ext cx="846"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即  </a:t>
              </a:r>
              <a:r>
                <a:rPr lang="en-US" altLang="zh-CN" sz="2400" b="1">
                  <a:latin typeface="Times New Roman" panose="02020603050405020304" pitchFamily="18" charset="0"/>
                  <a:ea typeface="宋体" pitchFamily="2" charset="-122"/>
                </a:rPr>
                <a:t>Ra=y</a:t>
              </a:r>
              <a:endParaRPr lang="en-US" altLang="zh-CN" sz="2400" b="1">
                <a:latin typeface="Times New Roman" panose="02020603050405020304" pitchFamily="18" charset="0"/>
                <a:ea typeface="宋体" pitchFamily="2" charset="-122"/>
              </a:endParaRPr>
            </a:p>
          </p:txBody>
        </p:sp>
        <p:grpSp>
          <p:nvGrpSpPr>
            <p:cNvPr id="108550" name="组合 138246"/>
            <p:cNvGrpSpPr/>
            <p:nvPr/>
          </p:nvGrpSpPr>
          <p:grpSpPr>
            <a:xfrm>
              <a:off x="192" y="1776"/>
              <a:ext cx="5156" cy="864"/>
              <a:chOff x="240" y="1872"/>
              <a:chExt cx="5156" cy="864"/>
            </a:xfrm>
          </p:grpSpPr>
          <p:graphicFrame>
            <p:nvGraphicFramePr>
              <p:cNvPr id="108551" name="对象 138247"/>
              <p:cNvGraphicFramePr/>
              <p:nvPr/>
            </p:nvGraphicFramePr>
            <p:xfrm>
              <a:off x="816" y="1872"/>
              <a:ext cx="4580" cy="864"/>
            </p:xfrm>
            <a:graphic>
              <a:graphicData uri="http://schemas.openxmlformats.org/presentationml/2006/ole">
                <mc:AlternateContent xmlns:mc="http://schemas.openxmlformats.org/markup-compatibility/2006">
                  <mc:Choice xmlns:v="urn:schemas-microsoft-com:vml" Requires="v">
                    <p:oleObj spid="_x0000_s3125" name="" r:id="rId3" imgW="2741930" imgH="711200" progId="Equation.3">
                      <p:embed/>
                    </p:oleObj>
                  </mc:Choice>
                  <mc:Fallback>
                    <p:oleObj name="" r:id="rId3" imgW="2741930" imgH="711200" progId="Equation.3">
                      <p:embed/>
                      <p:pic>
                        <p:nvPicPr>
                          <p:cNvPr id="0" name="图片 3124"/>
                          <p:cNvPicPr/>
                          <p:nvPr/>
                        </p:nvPicPr>
                        <p:blipFill>
                          <a:blip r:embed="rId4"/>
                          <a:stretch>
                            <a:fillRect/>
                          </a:stretch>
                        </p:blipFill>
                        <p:spPr>
                          <a:xfrm>
                            <a:off x="816" y="1872"/>
                            <a:ext cx="4580" cy="864"/>
                          </a:xfrm>
                          <a:prstGeom prst="rect">
                            <a:avLst/>
                          </a:prstGeom>
                          <a:noFill/>
                          <a:ln w="38100">
                            <a:noFill/>
                            <a:miter/>
                          </a:ln>
                        </p:spPr>
                      </p:pic>
                    </p:oleObj>
                  </mc:Fallback>
                </mc:AlternateContent>
              </a:graphicData>
            </a:graphic>
          </p:graphicFrame>
          <p:sp>
            <p:nvSpPr>
              <p:cNvPr id="108552" name="文本框 138248"/>
              <p:cNvSpPr txBox="1"/>
              <p:nvPr/>
            </p:nvSpPr>
            <p:spPr>
              <a:xfrm>
                <a:off x="240" y="2160"/>
                <a:ext cx="672"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其中</a:t>
                </a:r>
                <a:endParaRPr lang="zh-CN" altLang="en-US" sz="2400">
                  <a:latin typeface="Times New Roman" panose="02020603050405020304" pitchFamily="18" charset="0"/>
                  <a:ea typeface="隶书" panose="02010509060101010101" pitchFamily="49" charset="-122"/>
                </a:endParaRPr>
              </a:p>
            </p:txBody>
          </p:sp>
        </p:grpSp>
      </p:grpSp>
      <p:sp>
        <p:nvSpPr>
          <p:cNvPr id="138250" name="文本框 138249"/>
          <p:cNvSpPr txBox="1"/>
          <p:nvPr/>
        </p:nvSpPr>
        <p:spPr>
          <a:xfrm>
            <a:off x="838200" y="4267200"/>
            <a:ext cx="5727700" cy="457200"/>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超定方程一般是不存在解的矛盾方程组。</a:t>
            </a:r>
            <a:endParaRPr lang="zh-CN" altLang="en-US" sz="2400" b="1">
              <a:latin typeface="Times New Roman" panose="02020603050405020304" pitchFamily="18" charset="0"/>
              <a:ea typeface="宋体" pitchFamily="2" charset="-122"/>
            </a:endParaRPr>
          </a:p>
        </p:txBody>
      </p:sp>
      <p:grpSp>
        <p:nvGrpSpPr>
          <p:cNvPr id="138251" name="组合 138250"/>
          <p:cNvGrpSpPr/>
          <p:nvPr/>
        </p:nvGrpSpPr>
        <p:grpSpPr>
          <a:xfrm>
            <a:off x="228600" y="4572000"/>
            <a:ext cx="8915400" cy="1233488"/>
            <a:chOff x="144" y="2880"/>
            <a:chExt cx="5616" cy="777"/>
          </a:xfrm>
        </p:grpSpPr>
        <p:sp>
          <p:nvSpPr>
            <p:cNvPr id="108555" name="文本框 138251"/>
            <p:cNvSpPr txBox="1"/>
            <p:nvPr/>
          </p:nvSpPr>
          <p:spPr>
            <a:xfrm>
              <a:off x="144" y="3024"/>
              <a:ext cx="5616" cy="633"/>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itchFamily="2" charset="-122"/>
                </a:rPr>
                <a:t>       </a:t>
              </a:r>
              <a:r>
                <a:rPr lang="zh-CN" altLang="en-US" sz="2400" b="1" dirty="0">
                  <a:latin typeface="Times New Roman" panose="02020603050405020304" pitchFamily="18" charset="0"/>
                  <a:ea typeface="宋体" pitchFamily="2" charset="-122"/>
                </a:rPr>
                <a:t>如果有向量</a:t>
              </a:r>
              <a:r>
                <a:rPr lang="en-US" altLang="zh-CN" sz="2400" b="1" dirty="0">
                  <a:latin typeface="Times New Roman" panose="02020603050405020304" pitchFamily="18" charset="0"/>
                  <a:ea typeface="宋体" pitchFamily="2" charset="-122"/>
                </a:rPr>
                <a:t>a</a:t>
              </a:r>
              <a:r>
                <a:rPr lang="zh-CN" altLang="en-US" sz="2400" b="1" dirty="0">
                  <a:latin typeface="Times New Roman" panose="02020603050405020304" pitchFamily="18" charset="0"/>
                  <a:ea typeface="宋体" pitchFamily="2" charset="-122"/>
                </a:rPr>
                <a:t>使得                                                        达到最小，</a:t>
              </a:r>
              <a:endParaRPr lang="zh-CN" altLang="en-US" sz="2400" b="1" dirty="0">
                <a:latin typeface="Times New Roman" panose="02020603050405020304" pitchFamily="18" charset="0"/>
                <a:ea typeface="宋体" pitchFamily="2" charset="-122"/>
              </a:endParaRPr>
            </a:p>
            <a:p>
              <a:pPr>
                <a:spcBef>
                  <a:spcPct val="50000"/>
                </a:spcBef>
              </a:pPr>
              <a:r>
                <a:rPr lang="zh-CN" altLang="en-US" sz="2400" b="1" dirty="0">
                  <a:latin typeface="Times New Roman" panose="02020603050405020304" pitchFamily="18" charset="0"/>
                  <a:ea typeface="宋体" pitchFamily="2" charset="-122"/>
                </a:rPr>
                <a:t>则称</a:t>
              </a:r>
              <a:r>
                <a:rPr lang="en-US" altLang="zh-CN" sz="2400" b="1" dirty="0">
                  <a:latin typeface="Times New Roman" panose="02020603050405020304" pitchFamily="18" charset="0"/>
                  <a:ea typeface="宋体" pitchFamily="2" charset="-122"/>
                </a:rPr>
                <a:t>a</a:t>
              </a:r>
              <a:r>
                <a:rPr lang="zh-CN" altLang="en-US" sz="2400" b="1" dirty="0">
                  <a:latin typeface="Times New Roman" panose="02020603050405020304" pitchFamily="18" charset="0"/>
                  <a:ea typeface="宋体" pitchFamily="2" charset="-122"/>
                </a:rPr>
                <a:t>为上述</a:t>
              </a:r>
              <a:r>
                <a:rPr lang="zh-CN" altLang="en-US" sz="2400" b="1" dirty="0">
                  <a:solidFill>
                    <a:srgbClr val="FF0066"/>
                  </a:solidFill>
                  <a:latin typeface="Times New Roman" panose="02020603050405020304" pitchFamily="18" charset="0"/>
                  <a:ea typeface="宋体" pitchFamily="2" charset="-122"/>
                </a:rPr>
                <a:t>超定方程的最小二乘解</a:t>
              </a:r>
              <a:r>
                <a:rPr lang="zh-CN" altLang="en-US" sz="2400" b="1" dirty="0">
                  <a:latin typeface="Times New Roman" panose="02020603050405020304" pitchFamily="18" charset="0"/>
                  <a:ea typeface="宋体" pitchFamily="2" charset="-122"/>
                </a:rPr>
                <a:t>。</a:t>
              </a:r>
              <a:r>
                <a:rPr lang="zh-CN" altLang="en-US" sz="2400" b="1">
                  <a:latin typeface="Times New Roman" panose="02020603050405020304" pitchFamily="18" charset="0"/>
                  <a:ea typeface="宋体" pitchFamily="2" charset="-122"/>
                </a:rPr>
                <a:t>      </a:t>
              </a:r>
              <a:endParaRPr lang="zh-CN" altLang="en-US" sz="2400" b="1">
                <a:latin typeface="Times New Roman" panose="02020603050405020304" pitchFamily="18" charset="0"/>
                <a:ea typeface="宋体" pitchFamily="2" charset="-122"/>
              </a:endParaRPr>
            </a:p>
          </p:txBody>
        </p:sp>
        <p:graphicFrame>
          <p:nvGraphicFramePr>
            <p:cNvPr id="108556" name="对象 138252"/>
            <p:cNvGraphicFramePr/>
            <p:nvPr/>
          </p:nvGraphicFramePr>
          <p:xfrm>
            <a:off x="2112" y="2880"/>
            <a:ext cx="2521" cy="544"/>
          </p:xfrm>
          <a:graphic>
            <a:graphicData uri="http://schemas.openxmlformats.org/presentationml/2006/ole">
              <mc:AlternateContent xmlns:mc="http://schemas.openxmlformats.org/markup-compatibility/2006">
                <mc:Choice xmlns:v="urn:schemas-microsoft-com:vml" Requires="v">
                  <p:oleObj spid="_x0000_s3126" name="" r:id="rId5" imgW="1993265" imgH="431800" progId="Equation.3">
                    <p:embed/>
                  </p:oleObj>
                </mc:Choice>
                <mc:Fallback>
                  <p:oleObj name="" r:id="rId5" imgW="1993265" imgH="431800" progId="Equation.3">
                    <p:embed/>
                    <p:pic>
                      <p:nvPicPr>
                        <p:cNvPr id="0" name="图片 3125"/>
                        <p:cNvPicPr/>
                        <p:nvPr/>
                      </p:nvPicPr>
                      <p:blipFill>
                        <a:blip r:embed="rId6"/>
                        <a:stretch>
                          <a:fillRect/>
                        </a:stretch>
                      </p:blipFill>
                      <p:spPr>
                        <a:xfrm>
                          <a:off x="2112" y="2880"/>
                          <a:ext cx="2521" cy="544"/>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138244"/>
                                        </p:tgtEl>
                                        <p:attrNameLst>
                                          <p:attrName>style.visibility</p:attrName>
                                        </p:attrNameLst>
                                      </p:cBhvr>
                                      <p:to>
                                        <p:strVal val="visible"/>
                                      </p:to>
                                    </p:set>
                                    <p:animEffect transition="in" filter="box(out)">
                                      <p:cBhvr>
                                        <p:cTn id="11" dur="500"/>
                                        <p:tgtEl>
                                          <p:spTgt spid="13824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nodeType="clickEffect">
                                  <p:stCondLst>
                                    <p:cond delay="0"/>
                                  </p:stCondLst>
                                  <p:childTnLst>
                                    <p:set>
                                      <p:cBhvr>
                                        <p:cTn id="15" dur="1" fill="hold">
                                          <p:stCondLst>
                                            <p:cond delay="0"/>
                                          </p:stCondLst>
                                        </p:cTn>
                                        <p:tgtEl>
                                          <p:spTgt spid="138245"/>
                                        </p:tgtEl>
                                        <p:attrNameLst>
                                          <p:attrName>style.visibility</p:attrName>
                                        </p:attrNameLst>
                                      </p:cBhvr>
                                      <p:to>
                                        <p:strVal val="visible"/>
                                      </p:to>
                                    </p:set>
                                    <p:animEffect transition="in" filter="slide(fromRight)">
                                      <p:cBhvr>
                                        <p:cTn id="16" dur="500"/>
                                        <p:tgtEl>
                                          <p:spTgt spid="13824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38250"/>
                                        </p:tgtEl>
                                        <p:attrNameLst>
                                          <p:attrName>style.visibility</p:attrName>
                                        </p:attrNameLst>
                                      </p:cBhvr>
                                      <p:to>
                                        <p:strVal val="visible"/>
                                      </p:to>
                                    </p:set>
                                    <p:animEffect transition="in" filter="box(out)">
                                      <p:cBhvr>
                                        <p:cTn id="21" dur="500"/>
                                        <p:tgtEl>
                                          <p:spTgt spid="13825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nodeType="clickEffect">
                                  <p:stCondLst>
                                    <p:cond delay="0"/>
                                  </p:stCondLst>
                                  <p:childTnLst>
                                    <p:set>
                                      <p:cBhvr>
                                        <p:cTn id="25" dur="1" fill="hold">
                                          <p:stCondLst>
                                            <p:cond delay="0"/>
                                          </p:stCondLst>
                                        </p:cTn>
                                        <p:tgtEl>
                                          <p:spTgt spid="138251"/>
                                        </p:tgtEl>
                                        <p:attrNameLst>
                                          <p:attrName>style.visibility</p:attrName>
                                        </p:attrNameLst>
                                      </p:cBhvr>
                                      <p:to>
                                        <p:strVal val="visible"/>
                                      </p:to>
                                    </p:set>
                                    <p:animEffect transition="in" filter="barn(outHorizontal)">
                                      <p:cBhvr>
                                        <p:cTn id="26"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7" name="文本框 139266"/>
          <p:cNvSpPr txBox="1"/>
          <p:nvPr/>
        </p:nvSpPr>
        <p:spPr>
          <a:xfrm>
            <a:off x="457200" y="2380615"/>
            <a:ext cx="8229600" cy="460375"/>
          </a:xfrm>
          <a:prstGeom prst="rect">
            <a:avLst/>
          </a:prstGeom>
          <a:noFill/>
          <a:ln w="9525">
            <a:noFill/>
          </a:ln>
        </p:spPr>
        <p:txBody>
          <a:bodyPr anchor="t">
            <a:spAutoFit/>
          </a:bodyPr>
          <a:p>
            <a:pPr>
              <a:spcBef>
                <a:spcPct val="50000"/>
              </a:spcBef>
            </a:pPr>
            <a:r>
              <a:rPr lang="zh-CN" altLang="zh-CN" sz="2400" b="1" dirty="0">
                <a:latin typeface="宋体" pitchFamily="2" charset="-122"/>
                <a:ea typeface="宋体" pitchFamily="2" charset="-122"/>
              </a:rPr>
              <a:t>则上述问题等价于求解</a:t>
            </a:r>
            <a:endParaRPr lang="en-US" altLang="zh-CN" sz="2400">
              <a:latin typeface="宋体" pitchFamily="2" charset="-122"/>
              <a:ea typeface="宋体" pitchFamily="2" charset="-122"/>
            </a:endParaRPr>
          </a:p>
        </p:txBody>
      </p:sp>
      <p:sp>
        <p:nvSpPr>
          <p:cNvPr id="109571" name="文本框 139267"/>
          <p:cNvSpPr txBox="1"/>
          <p:nvPr/>
        </p:nvSpPr>
        <p:spPr>
          <a:xfrm>
            <a:off x="3413125" y="914400"/>
            <a:ext cx="184150" cy="457200"/>
          </a:xfrm>
          <a:prstGeom prst="rect">
            <a:avLst/>
          </a:prstGeom>
          <a:noFill/>
          <a:ln w="9525">
            <a:noFill/>
          </a:ln>
        </p:spPr>
        <p:txBody>
          <a:bodyPr wrap="none" anchor="t">
            <a:spAutoFit/>
          </a:bodyPr>
          <a:p>
            <a:pPr algn="ctr">
              <a:spcBef>
                <a:spcPct val="50000"/>
              </a:spcBef>
            </a:pPr>
            <a:endParaRPr lang="zh-CN" altLang="zh-CN" sz="2400" b="1" dirty="0">
              <a:latin typeface="Times New Roman" panose="02020603050405020304" pitchFamily="18" charset="0"/>
              <a:ea typeface="宋体" pitchFamily="2" charset="-122"/>
            </a:endParaRPr>
          </a:p>
        </p:txBody>
      </p:sp>
      <p:grpSp>
        <p:nvGrpSpPr>
          <p:cNvPr id="139270" name="组合 139269"/>
          <p:cNvGrpSpPr/>
          <p:nvPr/>
        </p:nvGrpSpPr>
        <p:grpSpPr>
          <a:xfrm>
            <a:off x="434975" y="457200"/>
            <a:ext cx="8001000" cy="1371600"/>
            <a:chOff x="336" y="1152"/>
            <a:chExt cx="5040" cy="864"/>
          </a:xfrm>
        </p:grpSpPr>
        <p:graphicFrame>
          <p:nvGraphicFramePr>
            <p:cNvPr id="109574" name="对象 139270"/>
            <p:cNvGraphicFramePr/>
            <p:nvPr/>
          </p:nvGraphicFramePr>
          <p:xfrm>
            <a:off x="1008" y="1152"/>
            <a:ext cx="4368" cy="864"/>
          </p:xfrm>
          <a:graphic>
            <a:graphicData uri="http://schemas.openxmlformats.org/presentationml/2006/ole">
              <mc:AlternateContent xmlns:mc="http://schemas.openxmlformats.org/markup-compatibility/2006">
                <mc:Choice xmlns:v="urn:schemas-microsoft-com:vml" Requires="v">
                  <p:oleObj spid="_x0000_s3128" name="" r:id="rId1" imgW="2614930" imgH="711200" progId="Equation.3">
                    <p:embed/>
                  </p:oleObj>
                </mc:Choice>
                <mc:Fallback>
                  <p:oleObj name="" r:id="rId1" imgW="2614930" imgH="711200" progId="Equation.3">
                    <p:embed/>
                    <p:pic>
                      <p:nvPicPr>
                        <p:cNvPr id="0" name="图片 3127"/>
                        <p:cNvPicPr/>
                        <p:nvPr/>
                      </p:nvPicPr>
                      <p:blipFill>
                        <a:blip r:embed="rId2"/>
                        <a:stretch>
                          <a:fillRect/>
                        </a:stretch>
                      </p:blipFill>
                      <p:spPr>
                        <a:xfrm>
                          <a:off x="1008" y="1152"/>
                          <a:ext cx="4368" cy="864"/>
                        </a:xfrm>
                        <a:prstGeom prst="rect">
                          <a:avLst/>
                        </a:prstGeom>
                        <a:noFill/>
                        <a:ln w="38100">
                          <a:noFill/>
                          <a:miter/>
                        </a:ln>
                      </p:spPr>
                    </p:pic>
                  </p:oleObj>
                </mc:Fallback>
              </mc:AlternateContent>
            </a:graphicData>
          </a:graphic>
        </p:graphicFrame>
        <p:sp>
          <p:nvSpPr>
            <p:cNvPr id="109575" name="文本框 139271"/>
            <p:cNvSpPr txBox="1"/>
            <p:nvPr/>
          </p:nvSpPr>
          <p:spPr>
            <a:xfrm>
              <a:off x="336" y="1392"/>
              <a:ext cx="768" cy="290"/>
            </a:xfrm>
            <a:prstGeom prst="rect">
              <a:avLst/>
            </a:prstGeom>
            <a:noFill/>
            <a:ln w="9525">
              <a:noFill/>
            </a:ln>
          </p:spPr>
          <p:txBody>
            <a:bodyPr anchor="t">
              <a:spAutoFit/>
            </a:bodyPr>
            <a:p>
              <a:pPr>
                <a:spcBef>
                  <a:spcPct val="50000"/>
                </a:spcBef>
              </a:pPr>
              <a:r>
                <a:rPr lang="zh-CN" altLang="zh-CN" sz="2400">
                  <a:latin typeface="Times New Roman" panose="02020603050405020304" pitchFamily="18" charset="0"/>
                  <a:ea typeface="隶书" panose="02010509060101010101" pitchFamily="49" charset="-122"/>
                </a:rPr>
                <a:t>如果记</a:t>
              </a:r>
              <a:endParaRPr lang="zh-CN" altLang="zh-CN" sz="2400">
                <a:latin typeface="Times New Roman" panose="02020603050405020304" pitchFamily="18" charset="0"/>
                <a:ea typeface="隶书" panose="02010509060101010101" pitchFamily="49" charset="-122"/>
              </a:endParaRPr>
            </a:p>
          </p:txBody>
        </p:sp>
      </p:grpSp>
      <p:graphicFrame>
        <p:nvGraphicFramePr>
          <p:cNvPr id="2" name="对象 1">
            <a:hlinkClick r:id="" action="ppaction://ole?verb="/>
          </p:cNvPr>
          <p:cNvGraphicFramePr>
            <a:graphicFrameLocks noChangeAspect="1"/>
          </p:cNvGraphicFramePr>
          <p:nvPr/>
        </p:nvGraphicFramePr>
        <p:xfrm>
          <a:off x="3413125" y="3136900"/>
          <a:ext cx="2694940" cy="953770"/>
        </p:xfrm>
        <a:graphic>
          <a:graphicData uri="http://schemas.openxmlformats.org/presentationml/2006/ole">
            <mc:AlternateContent xmlns:mc="http://schemas.openxmlformats.org/markup-compatibility/2006">
              <mc:Choice xmlns:v="urn:schemas-microsoft-com:vml" Requires="v">
                <p:oleObj spid="_x0000_s1025" name="" r:id="rId3" imgW="825500" imgH="292100" progId="Equation.KSEE3">
                  <p:embed/>
                </p:oleObj>
              </mc:Choice>
              <mc:Fallback>
                <p:oleObj name="" r:id="rId3" imgW="825500" imgH="292100" progId="Equation.KSEE3">
                  <p:embed/>
                  <p:pic>
                    <p:nvPicPr>
                      <p:cNvPr id="0" name="图片 1024"/>
                      <p:cNvPicPr/>
                      <p:nvPr/>
                    </p:nvPicPr>
                    <p:blipFill>
                      <a:blip r:embed="rId4"/>
                      <a:stretch>
                        <a:fillRect/>
                      </a:stretch>
                    </p:blipFill>
                    <p:spPr>
                      <a:xfrm>
                        <a:off x="3413125" y="3136900"/>
                        <a:ext cx="2694940" cy="953770"/>
                      </a:xfrm>
                      <a:prstGeom prst="rect">
                        <a:avLst/>
                      </a:prstGeom>
                    </p:spPr>
                  </p:pic>
                </p:oleObj>
              </mc:Fallback>
            </mc:AlternateContent>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box(out)">
                                      <p:cBhvr>
                                        <p:cTn id="7" dur="500"/>
                                        <p:tgtEl>
                                          <p:spTgt spid="1392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 calcmode="lin" valueType="num">
                                      <p:cBhvr>
                                        <p:cTn id="12" dur="500" fill="hold"/>
                                        <p:tgtEl>
                                          <p:spTgt spid="139267"/>
                                        </p:tgtEl>
                                        <p:attrNameLst>
                                          <p:attrName>ppt_x</p:attrName>
                                        </p:attrNameLst>
                                      </p:cBhvr>
                                      <p:tavLst>
                                        <p:tav tm="0">
                                          <p:val>
                                            <p:strVal val="#ppt_x"/>
                                          </p:val>
                                        </p:tav>
                                        <p:tav tm="100000">
                                          <p:val>
                                            <p:strVal val="#ppt_x"/>
                                          </p:val>
                                        </p:tav>
                                      </p:tavLst>
                                    </p:anim>
                                    <p:anim calcmode="lin" valueType="num">
                                      <p:cBhvr>
                                        <p:cTn id="13"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框 139265"/>
          <p:cNvSpPr txBox="1"/>
          <p:nvPr/>
        </p:nvSpPr>
        <p:spPr>
          <a:xfrm>
            <a:off x="2819400" y="0"/>
            <a:ext cx="3959225" cy="460375"/>
          </a:xfrm>
          <a:prstGeom prst="rect">
            <a:avLst/>
          </a:prstGeom>
          <a:solidFill>
            <a:srgbClr val="00FFCC"/>
          </a:solidFill>
          <a:ln w="9525">
            <a:noFill/>
          </a:ln>
        </p:spPr>
        <p:txBody>
          <a:bodyPr wrap="square" anchor="t">
            <a:spAutoFit/>
          </a:bodyPr>
          <a:p>
            <a:pPr>
              <a:spcBef>
                <a:spcPct val="50000"/>
              </a:spcBef>
            </a:pPr>
            <a:r>
              <a:rPr lang="en-US" altLang="zh-CN" sz="2400" b="1" dirty="0">
                <a:latin typeface="Times New Roman" panose="02020603050405020304" pitchFamily="18" charset="0"/>
                <a:ea typeface="仿宋" panose="02010609060101010101" charset="-122"/>
              </a:rPr>
              <a:t>2.2</a:t>
            </a:r>
            <a:r>
              <a:rPr lang="zh-CN" altLang="en-US" sz="2400" b="1" dirty="0">
                <a:latin typeface="Times New Roman" panose="02020603050405020304" pitchFamily="18" charset="0"/>
                <a:ea typeface="仿宋" panose="02010609060101010101" charset="-122"/>
              </a:rPr>
              <a:t>线性最小二乘法的求解</a:t>
            </a:r>
            <a:endParaRPr lang="zh-CN" altLang="en-US" sz="2400">
              <a:latin typeface="Times New Roman" panose="02020603050405020304" pitchFamily="18" charset="0"/>
              <a:ea typeface="隶书" panose="02010509060101010101" pitchFamily="49" charset="-122"/>
            </a:endParaRPr>
          </a:p>
        </p:txBody>
      </p:sp>
      <p:sp>
        <p:nvSpPr>
          <p:cNvPr id="139267" name="文本框 139266"/>
          <p:cNvSpPr txBox="1"/>
          <p:nvPr/>
        </p:nvSpPr>
        <p:spPr>
          <a:xfrm>
            <a:off x="533400" y="3657600"/>
            <a:ext cx="8229600" cy="1917700"/>
          </a:xfrm>
          <a:prstGeom prst="rect">
            <a:avLst/>
          </a:prstGeom>
          <a:noFill/>
          <a:ln w="9525">
            <a:noFill/>
          </a:ln>
        </p:spPr>
        <p:txBody>
          <a:bodyPr anchor="t">
            <a:spAutoFit/>
          </a:bodyPr>
          <a:p>
            <a:pPr>
              <a:spcBef>
                <a:spcPct val="50000"/>
              </a:spcBef>
            </a:pPr>
            <a:r>
              <a:rPr lang="zh-CN" altLang="zh-CN" sz="2400" b="1" dirty="0">
                <a:latin typeface="宋体" pitchFamily="2" charset="-122"/>
                <a:ea typeface="宋体" pitchFamily="2" charset="-122"/>
              </a:rPr>
              <a:t>    </a:t>
            </a:r>
            <a:r>
              <a:rPr lang="zh-CN" altLang="zh-CN" sz="2400" b="1" dirty="0">
                <a:solidFill>
                  <a:schemeClr val="accent2"/>
                </a:solidFill>
                <a:latin typeface="宋体" pitchFamily="2" charset="-122"/>
                <a:ea typeface="宋体" pitchFamily="2" charset="-122"/>
              </a:rPr>
              <a:t>定理：</a:t>
            </a:r>
            <a:r>
              <a:rPr lang="zh-CN" altLang="zh-CN" sz="2400" b="1" dirty="0">
                <a:latin typeface="宋体" pitchFamily="2" charset="-122"/>
                <a:ea typeface="宋体" pitchFamily="2" charset="-122"/>
              </a:rPr>
              <a:t>当</a:t>
            </a:r>
            <a:r>
              <a:rPr lang="en-US" altLang="zh-CN" sz="2400" b="1">
                <a:latin typeface="宋体" pitchFamily="2" charset="-122"/>
                <a:ea typeface="宋体" pitchFamily="2" charset="-122"/>
              </a:rPr>
              <a:t>R</a:t>
            </a:r>
            <a:r>
              <a:rPr lang="en-US" altLang="zh-CN" sz="2400" b="1" baseline="30000">
                <a:latin typeface="宋体" pitchFamily="2" charset="-122"/>
                <a:ea typeface="宋体" pitchFamily="2" charset="-122"/>
              </a:rPr>
              <a:t>T</a:t>
            </a:r>
            <a:r>
              <a:rPr lang="en-US" altLang="zh-CN" sz="2400" b="1" dirty="0">
                <a:latin typeface="宋体" pitchFamily="2" charset="-122"/>
                <a:ea typeface="宋体" pitchFamily="2" charset="-122"/>
              </a:rPr>
              <a:t>R</a:t>
            </a:r>
            <a:r>
              <a:rPr lang="zh-CN" altLang="en-US" sz="2400" b="1" dirty="0">
                <a:latin typeface="宋体" pitchFamily="2" charset="-122"/>
                <a:ea typeface="宋体" pitchFamily="2" charset="-122"/>
              </a:rPr>
              <a:t>可逆时，超定方程组（</a:t>
            </a: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）存在最小二乘解，且即为方程组</a:t>
            </a:r>
            <a:endParaRPr lang="zh-CN" altLang="en-US" sz="2400" b="1" dirty="0">
              <a:latin typeface="宋体" pitchFamily="2" charset="-122"/>
              <a:ea typeface="宋体" pitchFamily="2" charset="-122"/>
            </a:endParaRPr>
          </a:p>
          <a:p>
            <a:pPr>
              <a:spcBef>
                <a:spcPct val="50000"/>
              </a:spcBef>
            </a:pPr>
            <a:r>
              <a:rPr lang="zh-CN" altLang="en-US" sz="2400" b="1" dirty="0">
                <a:latin typeface="宋体" pitchFamily="2" charset="-122"/>
                <a:ea typeface="宋体" pitchFamily="2" charset="-122"/>
              </a:rPr>
              <a:t>                </a:t>
            </a:r>
            <a:r>
              <a:rPr lang="en-US" altLang="zh-CN" sz="2400" b="1" err="1">
                <a:latin typeface="宋体" pitchFamily="2" charset="-122"/>
                <a:ea typeface="宋体" pitchFamily="2" charset="-122"/>
              </a:rPr>
              <a:t>R</a:t>
            </a:r>
            <a:r>
              <a:rPr lang="en-US" altLang="zh-CN" sz="2400" b="1" baseline="30000" err="1">
                <a:latin typeface="宋体" pitchFamily="2" charset="-122"/>
                <a:ea typeface="宋体" pitchFamily="2" charset="-122"/>
              </a:rPr>
              <a:t>T</a:t>
            </a:r>
            <a:r>
              <a:rPr lang="en-US" altLang="zh-CN" sz="2400" b="1" err="1">
                <a:latin typeface="宋体" pitchFamily="2" charset="-122"/>
                <a:ea typeface="宋体" pitchFamily="2" charset="-122"/>
              </a:rPr>
              <a:t>Ra=R</a:t>
            </a:r>
            <a:r>
              <a:rPr lang="en-US" altLang="zh-CN" sz="2400" b="1" baseline="30000" err="1">
                <a:latin typeface="宋体" pitchFamily="2" charset="-122"/>
                <a:ea typeface="宋体" pitchFamily="2" charset="-122"/>
              </a:rPr>
              <a:t>T</a:t>
            </a:r>
            <a:r>
              <a:rPr lang="en-US" altLang="zh-CN" sz="2400" b="1" err="1">
                <a:latin typeface="宋体" pitchFamily="2" charset="-122"/>
                <a:ea typeface="宋体" pitchFamily="2" charset="-122"/>
              </a:rPr>
              <a:t>y</a:t>
            </a:r>
            <a:endParaRPr lang="en-US" altLang="zh-CN" sz="2400" b="1">
              <a:latin typeface="宋体" pitchFamily="2" charset="-122"/>
              <a:ea typeface="宋体" pitchFamily="2" charset="-122"/>
            </a:endParaRPr>
          </a:p>
          <a:p>
            <a:pPr>
              <a:spcBef>
                <a:spcPct val="50000"/>
              </a:spcBef>
            </a:pPr>
            <a:r>
              <a:rPr lang="zh-CN" altLang="en-US" sz="2400" b="1" dirty="0">
                <a:latin typeface="宋体" pitchFamily="2" charset="-122"/>
                <a:ea typeface="宋体" pitchFamily="2" charset="-122"/>
              </a:rPr>
              <a:t>的解：</a:t>
            </a:r>
            <a:r>
              <a:rPr lang="en-US" altLang="zh-CN" sz="2400" b="1">
                <a:latin typeface="宋体" pitchFamily="2" charset="-122"/>
                <a:ea typeface="宋体" pitchFamily="2" charset="-122"/>
              </a:rPr>
              <a:t>a=(R</a:t>
            </a:r>
            <a:r>
              <a:rPr lang="en-US" altLang="zh-CN" sz="2400" b="1" baseline="30000">
                <a:latin typeface="宋体" pitchFamily="2" charset="-122"/>
                <a:ea typeface="宋体" pitchFamily="2" charset="-122"/>
              </a:rPr>
              <a:t>T</a:t>
            </a:r>
            <a:r>
              <a:rPr lang="en-US" altLang="zh-CN" sz="2400" b="1">
                <a:latin typeface="宋体" pitchFamily="2" charset="-122"/>
                <a:ea typeface="宋体" pitchFamily="2" charset="-122"/>
              </a:rPr>
              <a:t>R)</a:t>
            </a:r>
            <a:r>
              <a:rPr lang="en-US" altLang="zh-CN" sz="2400" b="1" baseline="30000">
                <a:latin typeface="宋体" pitchFamily="2" charset="-122"/>
                <a:ea typeface="宋体" pitchFamily="2" charset="-122"/>
              </a:rPr>
              <a:t>-1</a:t>
            </a:r>
            <a:r>
              <a:rPr lang="en-US" altLang="zh-CN" sz="2400" b="1">
                <a:latin typeface="宋体" pitchFamily="2" charset="-122"/>
                <a:ea typeface="宋体" pitchFamily="2" charset="-122"/>
              </a:rPr>
              <a:t>R</a:t>
            </a:r>
            <a:r>
              <a:rPr lang="en-US" altLang="zh-CN" sz="2400" b="1" baseline="30000">
                <a:latin typeface="宋体" pitchFamily="2" charset="-122"/>
                <a:ea typeface="宋体" pitchFamily="2" charset="-122"/>
              </a:rPr>
              <a:t>T</a:t>
            </a:r>
            <a:r>
              <a:rPr lang="en-US" altLang="zh-CN" sz="2400" b="1">
                <a:latin typeface="宋体" pitchFamily="2" charset="-122"/>
                <a:ea typeface="宋体" pitchFamily="2" charset="-122"/>
              </a:rPr>
              <a:t>y</a:t>
            </a:r>
            <a:endParaRPr lang="en-US" altLang="zh-CN" sz="2400">
              <a:latin typeface="宋体" pitchFamily="2" charset="-122"/>
              <a:ea typeface="宋体" pitchFamily="2" charset="-122"/>
            </a:endParaRPr>
          </a:p>
        </p:txBody>
      </p:sp>
      <p:sp>
        <p:nvSpPr>
          <p:cNvPr id="109571" name="文本框 139267"/>
          <p:cNvSpPr txBox="1"/>
          <p:nvPr/>
        </p:nvSpPr>
        <p:spPr>
          <a:xfrm>
            <a:off x="3413125" y="914400"/>
            <a:ext cx="184150" cy="457200"/>
          </a:xfrm>
          <a:prstGeom prst="rect">
            <a:avLst/>
          </a:prstGeom>
          <a:noFill/>
          <a:ln w="9525">
            <a:noFill/>
          </a:ln>
        </p:spPr>
        <p:txBody>
          <a:bodyPr wrap="none" anchor="t">
            <a:spAutoFit/>
          </a:bodyPr>
          <a:p>
            <a:pPr algn="ctr">
              <a:spcBef>
                <a:spcPct val="50000"/>
              </a:spcBef>
            </a:pPr>
            <a:endParaRPr lang="zh-CN" altLang="zh-CN" sz="2400" b="1" dirty="0">
              <a:latin typeface="Times New Roman" panose="02020603050405020304" pitchFamily="18" charset="0"/>
              <a:ea typeface="宋体" pitchFamily="2" charset="-122"/>
            </a:endParaRPr>
          </a:p>
        </p:txBody>
      </p:sp>
      <p:sp>
        <p:nvSpPr>
          <p:cNvPr id="139269" name="文本框 139268"/>
          <p:cNvSpPr txBox="1"/>
          <p:nvPr/>
        </p:nvSpPr>
        <p:spPr>
          <a:xfrm>
            <a:off x="530225" y="609600"/>
            <a:ext cx="8613775" cy="822325"/>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itchFamily="2" charset="-122"/>
              </a:rPr>
              <a:t>        </a:t>
            </a:r>
            <a:r>
              <a:rPr lang="zh-CN" altLang="en-US" sz="2400" b="1" dirty="0">
                <a:solidFill>
                  <a:schemeClr val="accent2"/>
                </a:solidFill>
                <a:latin typeface="Times New Roman" panose="02020603050405020304" pitchFamily="18" charset="0"/>
                <a:ea typeface="宋体" pitchFamily="2" charset="-122"/>
              </a:rPr>
              <a:t>所以，曲线拟合的最小二乘法要解决的问题，实际上就是求以下超定方程组的最小二乘解的问题。</a:t>
            </a:r>
            <a:endParaRPr lang="zh-CN" altLang="en-US" sz="2400" b="1">
              <a:solidFill>
                <a:schemeClr val="accent2"/>
              </a:solidFill>
              <a:latin typeface="Times New Roman" panose="02020603050405020304" pitchFamily="18" charset="0"/>
              <a:ea typeface="宋体" pitchFamily="2" charset="-122"/>
            </a:endParaRPr>
          </a:p>
        </p:txBody>
      </p:sp>
      <p:grpSp>
        <p:nvGrpSpPr>
          <p:cNvPr id="139270" name="组合 139269"/>
          <p:cNvGrpSpPr/>
          <p:nvPr/>
        </p:nvGrpSpPr>
        <p:grpSpPr>
          <a:xfrm>
            <a:off x="533400" y="1524000"/>
            <a:ext cx="8001000" cy="1828800"/>
            <a:chOff x="336" y="864"/>
            <a:chExt cx="5040" cy="1152"/>
          </a:xfrm>
        </p:grpSpPr>
        <p:graphicFrame>
          <p:nvGraphicFramePr>
            <p:cNvPr id="109574" name="对象 139270"/>
            <p:cNvGraphicFramePr/>
            <p:nvPr/>
          </p:nvGraphicFramePr>
          <p:xfrm>
            <a:off x="1008" y="1152"/>
            <a:ext cx="4368" cy="864"/>
          </p:xfrm>
          <a:graphic>
            <a:graphicData uri="http://schemas.openxmlformats.org/presentationml/2006/ole">
              <mc:AlternateContent xmlns:mc="http://schemas.openxmlformats.org/markup-compatibility/2006">
                <mc:Choice xmlns:v="urn:schemas-microsoft-com:vml" Requires="v">
                  <p:oleObj spid="_x0000_s3128" name="" r:id="rId1" imgW="2614930" imgH="711200" progId="Equation.3">
                    <p:embed/>
                  </p:oleObj>
                </mc:Choice>
                <mc:Fallback>
                  <p:oleObj name="" r:id="rId1" imgW="2614930" imgH="711200" progId="Equation.3">
                    <p:embed/>
                    <p:pic>
                      <p:nvPicPr>
                        <p:cNvPr id="0" name="图片 3127"/>
                        <p:cNvPicPr/>
                        <p:nvPr/>
                      </p:nvPicPr>
                      <p:blipFill>
                        <a:blip r:embed="rId2"/>
                        <a:stretch>
                          <a:fillRect/>
                        </a:stretch>
                      </p:blipFill>
                      <p:spPr>
                        <a:xfrm>
                          <a:off x="1008" y="1152"/>
                          <a:ext cx="4368" cy="864"/>
                        </a:xfrm>
                        <a:prstGeom prst="rect">
                          <a:avLst/>
                        </a:prstGeom>
                        <a:noFill/>
                        <a:ln w="38100">
                          <a:noFill/>
                          <a:miter/>
                        </a:ln>
                      </p:spPr>
                    </p:pic>
                  </p:oleObj>
                </mc:Fallback>
              </mc:AlternateContent>
            </a:graphicData>
          </a:graphic>
        </p:graphicFrame>
        <p:sp>
          <p:nvSpPr>
            <p:cNvPr id="109575" name="文本框 139271"/>
            <p:cNvSpPr txBox="1"/>
            <p:nvPr/>
          </p:nvSpPr>
          <p:spPr>
            <a:xfrm>
              <a:off x="336" y="1392"/>
              <a:ext cx="768"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itchFamily="2" charset="-122"/>
                </a:rPr>
                <a:t>其中</a:t>
              </a:r>
              <a:endParaRPr lang="zh-CN" altLang="en-US" sz="2400">
                <a:latin typeface="Times New Roman" panose="02020603050405020304" pitchFamily="18" charset="0"/>
                <a:ea typeface="隶书" panose="02010509060101010101" pitchFamily="49" charset="-122"/>
              </a:endParaRPr>
            </a:p>
          </p:txBody>
        </p:sp>
        <p:sp>
          <p:nvSpPr>
            <p:cNvPr id="109576" name="文本框 139272"/>
            <p:cNvSpPr txBox="1"/>
            <p:nvPr/>
          </p:nvSpPr>
          <p:spPr>
            <a:xfrm>
              <a:off x="1248" y="864"/>
              <a:ext cx="4016" cy="288"/>
            </a:xfrm>
            <a:prstGeom prst="rect">
              <a:avLst/>
            </a:prstGeom>
            <a:noFill/>
            <a:ln w="9525">
              <a:noFill/>
            </a:ln>
          </p:spPr>
          <p:txBody>
            <a:bodyPr wrap="none" anchor="t">
              <a:spAutoFit/>
            </a:bodyPr>
            <a:p>
              <a:pPr algn="ctr">
                <a:spcBef>
                  <a:spcPct val="50000"/>
                </a:spcBef>
              </a:pPr>
              <a:r>
                <a:rPr lang="en-US" altLang="zh-CN" sz="2400" b="1">
                  <a:latin typeface="Times New Roman" panose="02020603050405020304" pitchFamily="18" charset="0"/>
                  <a:ea typeface="宋体" pitchFamily="2" charset="-122"/>
                </a:rPr>
                <a:t>Ra=y                                                              </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3</a:t>
              </a:r>
              <a:r>
                <a:rPr lang="zh-CN" altLang="en-US" sz="2400" b="1">
                  <a:latin typeface="Times New Roman" panose="02020603050405020304" pitchFamily="18" charset="0"/>
                  <a:ea typeface="宋体" pitchFamily="2" charset="-122"/>
                </a:rPr>
                <a:t>）</a:t>
              </a:r>
              <a:endParaRPr lang="zh-CN" altLang="en-US" sz="2400" b="1">
                <a:latin typeface="Times New Roman" panose="02020603050405020304" pitchFamily="18" charset="0"/>
                <a:ea typeface="宋体" pitchFamily="2" charset="-122"/>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9269"/>
                                        </p:tgtEl>
                                        <p:attrNameLst>
                                          <p:attrName>style.visibility</p:attrName>
                                        </p:attrNameLst>
                                      </p:cBhvr>
                                      <p:to>
                                        <p:strVal val="visible"/>
                                      </p:to>
                                    </p:set>
                                    <p:animEffect transition="in" filter="wipe(left)">
                                      <p:cBhvr>
                                        <p:cTn id="7" dur="75"/>
                                        <p:tgtEl>
                                          <p:spTgt spid="1392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Effect transition="in" filter="box(out)">
                                      <p:cBhvr>
                                        <p:cTn id="12" dur="500"/>
                                        <p:tgtEl>
                                          <p:spTgt spid="1392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9267"/>
                                        </p:tgtEl>
                                        <p:attrNameLst>
                                          <p:attrName>style.visibility</p:attrName>
                                        </p:attrNameLst>
                                      </p:cBhvr>
                                      <p:to>
                                        <p:strVal val="visible"/>
                                      </p:to>
                                    </p:set>
                                    <p:anim calcmode="lin" valueType="num">
                                      <p:cBhvr>
                                        <p:cTn id="17" dur="500" fill="hold"/>
                                        <p:tgtEl>
                                          <p:spTgt spid="139267"/>
                                        </p:tgtEl>
                                        <p:attrNameLst>
                                          <p:attrName>ppt_x</p:attrName>
                                        </p:attrNameLst>
                                      </p:cBhvr>
                                      <p:tavLst>
                                        <p:tav tm="0">
                                          <p:val>
                                            <p:strVal val="#ppt_x"/>
                                          </p:val>
                                        </p:tav>
                                        <p:tav tm="100000">
                                          <p:val>
                                            <p:strVal val="#ppt_x"/>
                                          </p:val>
                                        </p:tav>
                                      </p:tavLst>
                                    </p:anim>
                                    <p:anim calcmode="lin" valueType="num">
                                      <p:cBhvr>
                                        <p:cTn id="18"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P spid="1392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框 140289"/>
          <p:cNvSpPr txBox="1"/>
          <p:nvPr/>
        </p:nvSpPr>
        <p:spPr>
          <a:xfrm>
            <a:off x="1676400" y="152400"/>
            <a:ext cx="6248400" cy="822325"/>
          </a:xfrm>
          <a:prstGeom prst="rect">
            <a:avLst/>
          </a:prstGeom>
          <a:solidFill>
            <a:srgbClr val="CCFF33"/>
          </a:solidFill>
          <a:ln w="9525">
            <a:noFill/>
          </a:ln>
        </p:spPr>
        <p:txBody>
          <a:bodyPr anchor="t">
            <a:spAutoFit/>
          </a:bodyPr>
          <a:p>
            <a:pPr>
              <a:spcBef>
                <a:spcPct val="50000"/>
              </a:spcBef>
            </a:pPr>
            <a:r>
              <a:rPr lang="zh-CN" altLang="en-US" sz="2400" b="1" dirty="0">
                <a:latin typeface="Times New Roman" panose="02020603050405020304" pitchFamily="18" charset="0"/>
                <a:ea typeface="隶书" panose="02010509060101010101" pitchFamily="49" charset="-122"/>
              </a:rPr>
              <a:t>线性最小二乘拟合 </a:t>
            </a:r>
            <a:r>
              <a:rPr lang="en-US" altLang="zh-CN" sz="2400" b="1">
                <a:latin typeface="Times New Roman" panose="02020603050405020304" pitchFamily="18" charset="0"/>
                <a:ea typeface="隶书" panose="02010509060101010101" pitchFamily="49" charset="-122"/>
              </a:rPr>
              <a:t>f(x)=a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r</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(x)+ …</a:t>
            </a:r>
            <a:r>
              <a:rPr lang="en-US" altLang="zh-CN" sz="2400" b="1" err="1">
                <a:latin typeface="Times New Roman" panose="02020603050405020304" pitchFamily="18" charset="0"/>
                <a:ea typeface="隶书" panose="02010509060101010101" pitchFamily="49" charset="-122"/>
              </a:rPr>
              <a:t>+a</a:t>
            </a:r>
            <a:r>
              <a:rPr lang="en-US" altLang="zh-CN" sz="2400" b="1" baseline="-25000" err="1">
                <a:latin typeface="Times New Roman" panose="02020603050405020304" pitchFamily="18" charset="0"/>
                <a:ea typeface="隶书" panose="02010509060101010101" pitchFamily="49" charset="-122"/>
              </a:rPr>
              <a:t>m</a:t>
            </a:r>
            <a:r>
              <a:rPr lang="en-US" altLang="zh-CN" sz="2400" b="1" err="1">
                <a:latin typeface="Times New Roman" panose="02020603050405020304" pitchFamily="18" charset="0"/>
                <a:ea typeface="隶书" panose="02010509060101010101" pitchFamily="49" charset="-122"/>
              </a:rPr>
              <a:t>r</a:t>
            </a:r>
            <a:r>
              <a:rPr lang="en-US" altLang="zh-CN" sz="2400" b="1" baseline="-25000" err="1">
                <a:latin typeface="Times New Roman" panose="02020603050405020304" pitchFamily="18" charset="0"/>
                <a:ea typeface="隶书" panose="02010509060101010101" pitchFamily="49" charset="-122"/>
              </a:rPr>
              <a:t>m</a:t>
            </a:r>
            <a:r>
              <a:rPr lang="en-US" altLang="zh-CN" sz="2400" b="1" err="1">
                <a:latin typeface="Times New Roman" panose="02020603050405020304" pitchFamily="18" charset="0"/>
                <a:ea typeface="隶书" panose="02010509060101010101" pitchFamily="49" charset="-122"/>
              </a:rPr>
              <a:t>(x</a:t>
            </a:r>
            <a:r>
              <a:rPr lang="zh-CN" altLang="zh-CN" sz="2400" b="1" dirty="0">
                <a:latin typeface="Times New Roman" panose="02020603050405020304" pitchFamily="18" charset="0"/>
                <a:ea typeface="隶书" panose="02010509060101010101" pitchFamily="49" charset="-122"/>
              </a:rPr>
              <a:t>)中函数</a:t>
            </a:r>
            <a:r>
              <a:rPr lang="en-US" altLang="zh-CN" sz="2400" b="1">
                <a:latin typeface="仿宋" panose="02010609060101010101" charset="-122"/>
                <a:ea typeface="仿宋" panose="02010609060101010101" charset="-122"/>
              </a:rPr>
              <a:t>{r</a:t>
            </a:r>
            <a:r>
              <a:rPr lang="en-US" altLang="zh-CN" sz="2400" b="1" baseline="-25000">
                <a:latin typeface="仿宋" panose="02010609060101010101" charset="-122"/>
                <a:ea typeface="仿宋" panose="02010609060101010101" charset="-122"/>
              </a:rPr>
              <a:t>1</a:t>
            </a:r>
            <a:r>
              <a:rPr lang="en-US" altLang="zh-CN" sz="2400" b="1">
                <a:latin typeface="仿宋" panose="02010609060101010101" charset="-122"/>
                <a:ea typeface="仿宋" panose="02010609060101010101" charset="-122"/>
              </a:rPr>
              <a:t>(x), </a:t>
            </a:r>
            <a:r>
              <a:rPr lang="en-US" altLang="zh-CN" sz="2400" b="1">
                <a:latin typeface="Times New Roman" panose="02020603050405020304" pitchFamily="18" charset="0"/>
                <a:ea typeface="仿宋" panose="02010609060101010101" charset="-122"/>
              </a:rPr>
              <a:t>…</a:t>
            </a:r>
            <a:r>
              <a:rPr lang="en-US" altLang="zh-CN" sz="2400" b="1" err="1">
                <a:latin typeface="仿宋" panose="02010609060101010101" charset="-122"/>
                <a:ea typeface="仿宋" panose="02010609060101010101" charset="-122"/>
              </a:rPr>
              <a:t>r</a:t>
            </a:r>
            <a:r>
              <a:rPr lang="en-US" altLang="zh-CN" sz="2400" b="1" baseline="-25000" err="1">
                <a:latin typeface="仿宋" panose="02010609060101010101" charset="-122"/>
                <a:ea typeface="仿宋" panose="02010609060101010101" charset="-122"/>
              </a:rPr>
              <a:t>m</a:t>
            </a:r>
            <a:r>
              <a:rPr lang="en-US" altLang="zh-CN" sz="2400" b="1" err="1">
                <a:latin typeface="仿宋" panose="02010609060101010101" charset="-122"/>
                <a:ea typeface="仿宋" panose="02010609060101010101" charset="-122"/>
              </a:rPr>
              <a:t>(x</a:t>
            </a:r>
            <a:r>
              <a:rPr lang="en-US" altLang="zh-CN" sz="2400" b="1">
                <a:latin typeface="仿宋" panose="02010609060101010101" charset="-122"/>
                <a:ea typeface="仿宋" panose="02010609060101010101" charset="-122"/>
              </a:rPr>
              <a:t>)}</a:t>
            </a:r>
            <a:r>
              <a:rPr lang="zh-CN" altLang="en-US" sz="2400" b="1" dirty="0">
                <a:latin typeface="隶书" panose="02010509060101010101" pitchFamily="49" charset="-122"/>
                <a:ea typeface="隶书" panose="02010509060101010101" pitchFamily="49" charset="-122"/>
              </a:rPr>
              <a:t>的选取</a:t>
            </a:r>
            <a:r>
              <a:rPr lang="zh-CN" altLang="en-US" sz="2400" b="1">
                <a:latin typeface="Times New Roman" panose="02020603050405020304" pitchFamily="18" charset="0"/>
                <a:ea typeface="隶书" panose="02010509060101010101" pitchFamily="49" charset="-122"/>
              </a:rPr>
              <a:t>  </a:t>
            </a:r>
            <a:endParaRPr lang="zh-CN" altLang="en-US" sz="2400" b="1">
              <a:latin typeface="Times New Roman" panose="02020603050405020304" pitchFamily="18" charset="0"/>
              <a:ea typeface="隶书" panose="02010509060101010101" pitchFamily="49" charset="-122"/>
            </a:endParaRPr>
          </a:p>
        </p:txBody>
      </p:sp>
      <p:graphicFrame>
        <p:nvGraphicFramePr>
          <p:cNvPr id="110594" name="对象 140290"/>
          <p:cNvGraphicFramePr/>
          <p:nvPr/>
        </p:nvGraphicFramePr>
        <p:xfrm>
          <a:off x="228600" y="76200"/>
          <a:ext cx="685800" cy="1371600"/>
        </p:xfrm>
        <a:graphic>
          <a:graphicData uri="http://schemas.openxmlformats.org/presentationml/2006/ole">
            <mc:AlternateContent xmlns:mc="http://schemas.openxmlformats.org/markup-compatibility/2006">
              <mc:Choice xmlns:v="urn:schemas-microsoft-com:vml" Requires="v">
                <p:oleObj spid="_x0000_s3127" name="" r:id="rId1" imgW="2310130" imgH="3176905" progId="MS_ClipArt_Gallery.2">
                  <p:embed/>
                </p:oleObj>
              </mc:Choice>
              <mc:Fallback>
                <p:oleObj name="" r:id="rId1" imgW="2310130" imgH="3176905" progId="MS_ClipArt_Gallery.2">
                  <p:embed/>
                  <p:pic>
                    <p:nvPicPr>
                      <p:cNvPr id="0" name="图片 3126"/>
                      <p:cNvPicPr/>
                      <p:nvPr/>
                    </p:nvPicPr>
                    <p:blipFill>
                      <a:blip r:embed="rId2"/>
                      <a:stretch>
                        <a:fillRect/>
                      </a:stretch>
                    </p:blipFill>
                    <p:spPr>
                      <a:xfrm>
                        <a:off x="228600" y="76200"/>
                        <a:ext cx="685800" cy="1371600"/>
                      </a:xfrm>
                      <a:prstGeom prst="rect">
                        <a:avLst/>
                      </a:prstGeom>
                      <a:solidFill>
                        <a:srgbClr val="66CCFF"/>
                      </a:solidFill>
                      <a:ln w="38100">
                        <a:noFill/>
                        <a:miter/>
                      </a:ln>
                    </p:spPr>
                  </p:pic>
                </p:oleObj>
              </mc:Fallback>
            </mc:AlternateContent>
          </a:graphicData>
        </a:graphic>
      </p:graphicFrame>
      <p:sp>
        <p:nvSpPr>
          <p:cNvPr id="140292" name="文本框 140291"/>
          <p:cNvSpPr txBox="1"/>
          <p:nvPr/>
        </p:nvSpPr>
        <p:spPr>
          <a:xfrm>
            <a:off x="990600" y="1066800"/>
            <a:ext cx="6553200" cy="457200"/>
          </a:xfrm>
          <a:prstGeom prst="rect">
            <a:avLst/>
          </a:prstGeom>
          <a:noFill/>
          <a:ln w="9525">
            <a:noFill/>
          </a:ln>
        </p:spPr>
        <p:txBody>
          <a:bodyPr anchor="t">
            <a:spAutoFit/>
          </a:bodyPr>
          <a:p>
            <a:pPr>
              <a:spcBef>
                <a:spcPct val="50000"/>
              </a:spcBef>
            </a:pPr>
            <a:r>
              <a:rPr lang="en-US" altLang="zh-CN" sz="2400" b="1" dirty="0">
                <a:latin typeface="仿宋" panose="02010609060101010101" charset="-122"/>
                <a:ea typeface="仿宋" panose="02010609060101010101" charset="-122"/>
              </a:rPr>
              <a:t>1. </a:t>
            </a:r>
            <a:r>
              <a:rPr lang="zh-CN" altLang="en-US" sz="2400" b="1" dirty="0">
                <a:latin typeface="仿宋" panose="02010609060101010101" charset="-122"/>
                <a:ea typeface="仿宋" panose="02010609060101010101" charset="-122"/>
              </a:rPr>
              <a:t>通过机理分析建立数学模型来确定 </a:t>
            </a:r>
            <a:r>
              <a:rPr lang="en-US" altLang="zh-CN" sz="2400" b="1">
                <a:latin typeface="仿宋" panose="02010609060101010101" charset="-122"/>
                <a:ea typeface="仿宋" panose="02010609060101010101" charset="-122"/>
              </a:rPr>
              <a:t>f(x)</a:t>
            </a:r>
            <a:r>
              <a:rPr lang="zh-CN" altLang="en-US" sz="2400" b="1">
                <a:latin typeface="仿宋" panose="02010609060101010101" charset="-122"/>
                <a:ea typeface="仿宋" panose="02010609060101010101" charset="-122"/>
              </a:rPr>
              <a:t>；</a:t>
            </a:r>
            <a:endParaRPr lang="zh-CN" altLang="en-US" sz="2400">
              <a:latin typeface="Times New Roman" panose="02020603050405020304" pitchFamily="18" charset="0"/>
              <a:ea typeface="隶书" panose="02010509060101010101" pitchFamily="49" charset="-122"/>
            </a:endParaRPr>
          </a:p>
        </p:txBody>
      </p:sp>
      <p:grpSp>
        <p:nvGrpSpPr>
          <p:cNvPr id="140293" name="组合 140292"/>
          <p:cNvGrpSpPr/>
          <p:nvPr/>
        </p:nvGrpSpPr>
        <p:grpSpPr>
          <a:xfrm>
            <a:off x="914400" y="2514600"/>
            <a:ext cx="2057400" cy="1600200"/>
            <a:chOff x="624" y="1680"/>
            <a:chExt cx="1296" cy="1008"/>
          </a:xfrm>
        </p:grpSpPr>
        <p:sp>
          <p:nvSpPr>
            <p:cNvPr id="110597" name="直接连接符 140293"/>
            <p:cNvSpPr/>
            <p:nvPr/>
          </p:nvSpPr>
          <p:spPr>
            <a:xfrm flipV="1">
              <a:off x="624" y="1728"/>
              <a:ext cx="0" cy="960"/>
            </a:xfrm>
            <a:prstGeom prst="line">
              <a:avLst/>
            </a:prstGeom>
            <a:ln w="9525" cap="flat" cmpd="sng">
              <a:solidFill>
                <a:schemeClr val="tx1"/>
              </a:solidFill>
              <a:prstDash val="solid"/>
              <a:round/>
              <a:headEnd type="none" w="med" len="med"/>
              <a:tailEnd type="triangle" w="med" len="med"/>
            </a:ln>
          </p:spPr>
        </p:sp>
        <p:sp>
          <p:nvSpPr>
            <p:cNvPr id="110598" name="直接连接符 140294"/>
            <p:cNvSpPr/>
            <p:nvPr/>
          </p:nvSpPr>
          <p:spPr>
            <a:xfrm>
              <a:off x="624" y="2688"/>
              <a:ext cx="1296" cy="0"/>
            </a:xfrm>
            <a:prstGeom prst="line">
              <a:avLst/>
            </a:prstGeom>
            <a:ln w="9525" cap="flat" cmpd="sng">
              <a:solidFill>
                <a:schemeClr val="tx1"/>
              </a:solidFill>
              <a:prstDash val="solid"/>
              <a:round/>
              <a:headEnd type="none" w="med" len="med"/>
              <a:tailEnd type="triangle" w="med" len="med"/>
            </a:ln>
          </p:spPr>
        </p:sp>
        <p:sp>
          <p:nvSpPr>
            <p:cNvPr id="110599" name="文本框 140295"/>
            <p:cNvSpPr txBox="1"/>
            <p:nvPr/>
          </p:nvSpPr>
          <p:spPr>
            <a:xfrm>
              <a:off x="624" y="230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0" name="文本框 140296"/>
            <p:cNvSpPr txBox="1"/>
            <p:nvPr/>
          </p:nvSpPr>
          <p:spPr>
            <a:xfrm>
              <a:off x="864" y="220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1" name="文本框 140297"/>
            <p:cNvSpPr txBox="1"/>
            <p:nvPr/>
          </p:nvSpPr>
          <p:spPr>
            <a:xfrm>
              <a:off x="1296" y="1872"/>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2" name="文本框 140298"/>
            <p:cNvSpPr txBox="1"/>
            <p:nvPr/>
          </p:nvSpPr>
          <p:spPr>
            <a:xfrm>
              <a:off x="1536" y="1680"/>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3" name="文本框 140299"/>
            <p:cNvSpPr txBox="1"/>
            <p:nvPr/>
          </p:nvSpPr>
          <p:spPr>
            <a:xfrm>
              <a:off x="1008" y="1872"/>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01" name="组合 140300"/>
          <p:cNvGrpSpPr/>
          <p:nvPr/>
        </p:nvGrpSpPr>
        <p:grpSpPr>
          <a:xfrm>
            <a:off x="3581400" y="2514600"/>
            <a:ext cx="2057400" cy="1600200"/>
            <a:chOff x="2256" y="1680"/>
            <a:chExt cx="1296" cy="1008"/>
          </a:xfrm>
        </p:grpSpPr>
        <p:sp>
          <p:nvSpPr>
            <p:cNvPr id="110605" name="直接连接符 140301"/>
            <p:cNvSpPr/>
            <p:nvPr/>
          </p:nvSpPr>
          <p:spPr>
            <a:xfrm flipV="1">
              <a:off x="2256" y="1728"/>
              <a:ext cx="0" cy="960"/>
            </a:xfrm>
            <a:prstGeom prst="line">
              <a:avLst/>
            </a:prstGeom>
            <a:ln w="9525" cap="flat" cmpd="sng">
              <a:solidFill>
                <a:schemeClr val="tx1"/>
              </a:solidFill>
              <a:prstDash val="solid"/>
              <a:round/>
              <a:headEnd type="none" w="med" len="med"/>
              <a:tailEnd type="triangle" w="med" len="med"/>
            </a:ln>
          </p:spPr>
        </p:sp>
        <p:sp>
          <p:nvSpPr>
            <p:cNvPr id="110606" name="直接连接符 140302"/>
            <p:cNvSpPr/>
            <p:nvPr/>
          </p:nvSpPr>
          <p:spPr>
            <a:xfrm>
              <a:off x="2256" y="2688"/>
              <a:ext cx="1296" cy="0"/>
            </a:xfrm>
            <a:prstGeom prst="line">
              <a:avLst/>
            </a:prstGeom>
            <a:ln w="9525" cap="flat" cmpd="sng">
              <a:solidFill>
                <a:schemeClr val="tx1"/>
              </a:solidFill>
              <a:prstDash val="solid"/>
              <a:round/>
              <a:headEnd type="none" w="med" len="med"/>
              <a:tailEnd type="triangle" w="med" len="med"/>
            </a:ln>
          </p:spPr>
        </p:sp>
        <p:sp>
          <p:nvSpPr>
            <p:cNvPr id="110607" name="文本框 140303"/>
            <p:cNvSpPr txBox="1"/>
            <p:nvPr/>
          </p:nvSpPr>
          <p:spPr>
            <a:xfrm>
              <a:off x="2256" y="2160"/>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8" name="文本框 140304"/>
            <p:cNvSpPr txBox="1"/>
            <p:nvPr/>
          </p:nvSpPr>
          <p:spPr>
            <a:xfrm>
              <a:off x="2496" y="230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09" name="文本框 140305"/>
            <p:cNvSpPr txBox="1"/>
            <p:nvPr/>
          </p:nvSpPr>
          <p:spPr>
            <a:xfrm>
              <a:off x="2928" y="196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0" name="文本框 140306"/>
            <p:cNvSpPr txBox="1"/>
            <p:nvPr/>
          </p:nvSpPr>
          <p:spPr>
            <a:xfrm>
              <a:off x="3168" y="1680"/>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1" name="文本框 140307"/>
            <p:cNvSpPr txBox="1"/>
            <p:nvPr/>
          </p:nvSpPr>
          <p:spPr>
            <a:xfrm>
              <a:off x="2784" y="2256"/>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09" name="组合 140308"/>
          <p:cNvGrpSpPr/>
          <p:nvPr/>
        </p:nvGrpSpPr>
        <p:grpSpPr>
          <a:xfrm>
            <a:off x="6324600" y="2590800"/>
            <a:ext cx="2057400" cy="1524000"/>
            <a:chOff x="3984" y="1728"/>
            <a:chExt cx="1296" cy="960"/>
          </a:xfrm>
        </p:grpSpPr>
        <p:sp>
          <p:nvSpPr>
            <p:cNvPr id="110613" name="直接连接符 140309"/>
            <p:cNvSpPr/>
            <p:nvPr/>
          </p:nvSpPr>
          <p:spPr>
            <a:xfrm flipV="1">
              <a:off x="3984" y="1728"/>
              <a:ext cx="0" cy="960"/>
            </a:xfrm>
            <a:prstGeom prst="line">
              <a:avLst/>
            </a:prstGeom>
            <a:ln w="9525" cap="flat" cmpd="sng">
              <a:solidFill>
                <a:schemeClr val="tx1"/>
              </a:solidFill>
              <a:prstDash val="solid"/>
              <a:round/>
              <a:headEnd type="none" w="med" len="med"/>
              <a:tailEnd type="triangle" w="med" len="med"/>
            </a:ln>
          </p:spPr>
        </p:sp>
        <p:sp>
          <p:nvSpPr>
            <p:cNvPr id="110614" name="直接连接符 140310"/>
            <p:cNvSpPr/>
            <p:nvPr/>
          </p:nvSpPr>
          <p:spPr>
            <a:xfrm>
              <a:off x="3984" y="2688"/>
              <a:ext cx="1296" cy="0"/>
            </a:xfrm>
            <a:prstGeom prst="line">
              <a:avLst/>
            </a:prstGeom>
            <a:ln w="9525" cap="flat" cmpd="sng">
              <a:solidFill>
                <a:schemeClr val="tx1"/>
              </a:solidFill>
              <a:prstDash val="solid"/>
              <a:round/>
              <a:headEnd type="none" w="med" len="med"/>
              <a:tailEnd type="triangle" w="med" len="med"/>
            </a:ln>
          </p:spPr>
        </p:sp>
        <p:sp>
          <p:nvSpPr>
            <p:cNvPr id="110615" name="文本框 140311"/>
            <p:cNvSpPr txBox="1"/>
            <p:nvPr/>
          </p:nvSpPr>
          <p:spPr>
            <a:xfrm>
              <a:off x="3984" y="230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6" name="文本框 140312"/>
            <p:cNvSpPr txBox="1"/>
            <p:nvPr/>
          </p:nvSpPr>
          <p:spPr>
            <a:xfrm>
              <a:off x="4176" y="2112"/>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7" name="文本框 140313"/>
            <p:cNvSpPr txBox="1"/>
            <p:nvPr/>
          </p:nvSpPr>
          <p:spPr>
            <a:xfrm>
              <a:off x="4656" y="182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8" name="文本框 140314"/>
            <p:cNvSpPr txBox="1"/>
            <p:nvPr/>
          </p:nvSpPr>
          <p:spPr>
            <a:xfrm>
              <a:off x="4896" y="196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19" name="文本框 140315"/>
            <p:cNvSpPr txBox="1"/>
            <p:nvPr/>
          </p:nvSpPr>
          <p:spPr>
            <a:xfrm>
              <a:off x="4368" y="182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17" name="组合 140316"/>
          <p:cNvGrpSpPr/>
          <p:nvPr/>
        </p:nvGrpSpPr>
        <p:grpSpPr>
          <a:xfrm>
            <a:off x="3581400" y="4800600"/>
            <a:ext cx="2057400" cy="1600200"/>
            <a:chOff x="624" y="3024"/>
            <a:chExt cx="1296" cy="1008"/>
          </a:xfrm>
        </p:grpSpPr>
        <p:sp>
          <p:nvSpPr>
            <p:cNvPr id="110621" name="直接连接符 140317"/>
            <p:cNvSpPr/>
            <p:nvPr/>
          </p:nvSpPr>
          <p:spPr>
            <a:xfrm flipV="1">
              <a:off x="624" y="3072"/>
              <a:ext cx="0" cy="960"/>
            </a:xfrm>
            <a:prstGeom prst="line">
              <a:avLst/>
            </a:prstGeom>
            <a:ln w="9525" cap="flat" cmpd="sng">
              <a:solidFill>
                <a:schemeClr val="tx1"/>
              </a:solidFill>
              <a:prstDash val="solid"/>
              <a:round/>
              <a:headEnd type="none" w="med" len="med"/>
              <a:tailEnd type="triangle" w="med" len="med"/>
            </a:ln>
          </p:spPr>
        </p:sp>
        <p:sp>
          <p:nvSpPr>
            <p:cNvPr id="110622" name="直接连接符 140318"/>
            <p:cNvSpPr/>
            <p:nvPr/>
          </p:nvSpPr>
          <p:spPr>
            <a:xfrm>
              <a:off x="624" y="4032"/>
              <a:ext cx="1296" cy="0"/>
            </a:xfrm>
            <a:prstGeom prst="line">
              <a:avLst/>
            </a:prstGeom>
            <a:ln w="9525" cap="flat" cmpd="sng">
              <a:solidFill>
                <a:schemeClr val="tx1"/>
              </a:solidFill>
              <a:prstDash val="solid"/>
              <a:round/>
              <a:headEnd type="none" w="med" len="med"/>
              <a:tailEnd type="triangle" w="med" len="med"/>
            </a:ln>
          </p:spPr>
        </p:sp>
        <p:sp>
          <p:nvSpPr>
            <p:cNvPr id="110623" name="文本框 140319"/>
            <p:cNvSpPr txBox="1"/>
            <p:nvPr/>
          </p:nvSpPr>
          <p:spPr>
            <a:xfrm>
              <a:off x="624" y="374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24" name="文本框 140320"/>
            <p:cNvSpPr txBox="1"/>
            <p:nvPr/>
          </p:nvSpPr>
          <p:spPr>
            <a:xfrm>
              <a:off x="864" y="364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25" name="文本框 140321"/>
            <p:cNvSpPr txBox="1"/>
            <p:nvPr/>
          </p:nvSpPr>
          <p:spPr>
            <a:xfrm>
              <a:off x="1248" y="3216"/>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26" name="文本框 140322"/>
            <p:cNvSpPr txBox="1"/>
            <p:nvPr/>
          </p:nvSpPr>
          <p:spPr>
            <a:xfrm>
              <a:off x="1536" y="302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27" name="文本框 140323"/>
            <p:cNvSpPr txBox="1"/>
            <p:nvPr/>
          </p:nvSpPr>
          <p:spPr>
            <a:xfrm>
              <a:off x="1152" y="3600"/>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25" name="组合 140324"/>
          <p:cNvGrpSpPr/>
          <p:nvPr/>
        </p:nvGrpSpPr>
        <p:grpSpPr>
          <a:xfrm>
            <a:off x="6324600" y="4876800"/>
            <a:ext cx="2057400" cy="1524000"/>
            <a:chOff x="2256" y="3072"/>
            <a:chExt cx="1296" cy="960"/>
          </a:xfrm>
        </p:grpSpPr>
        <p:sp>
          <p:nvSpPr>
            <p:cNvPr id="110629" name="直接连接符 140325"/>
            <p:cNvSpPr/>
            <p:nvPr/>
          </p:nvSpPr>
          <p:spPr>
            <a:xfrm flipV="1">
              <a:off x="2256" y="3072"/>
              <a:ext cx="0" cy="960"/>
            </a:xfrm>
            <a:prstGeom prst="line">
              <a:avLst/>
            </a:prstGeom>
            <a:ln w="9525" cap="flat" cmpd="sng">
              <a:solidFill>
                <a:schemeClr val="tx1"/>
              </a:solidFill>
              <a:prstDash val="solid"/>
              <a:round/>
              <a:headEnd type="none" w="med" len="med"/>
              <a:tailEnd type="triangle" w="med" len="med"/>
            </a:ln>
          </p:spPr>
        </p:sp>
        <p:sp>
          <p:nvSpPr>
            <p:cNvPr id="110630" name="直接连接符 140326"/>
            <p:cNvSpPr/>
            <p:nvPr/>
          </p:nvSpPr>
          <p:spPr>
            <a:xfrm>
              <a:off x="2256" y="4032"/>
              <a:ext cx="1296" cy="0"/>
            </a:xfrm>
            <a:prstGeom prst="line">
              <a:avLst/>
            </a:prstGeom>
            <a:ln w="9525" cap="flat" cmpd="sng">
              <a:solidFill>
                <a:schemeClr val="tx1"/>
              </a:solidFill>
              <a:prstDash val="solid"/>
              <a:round/>
              <a:headEnd type="none" w="med" len="med"/>
              <a:tailEnd type="triangle" w="med" len="med"/>
            </a:ln>
          </p:spPr>
        </p:sp>
        <p:sp>
          <p:nvSpPr>
            <p:cNvPr id="110631" name="文本框 140327"/>
            <p:cNvSpPr txBox="1"/>
            <p:nvPr/>
          </p:nvSpPr>
          <p:spPr>
            <a:xfrm>
              <a:off x="2256" y="3072"/>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32" name="文本框 140328"/>
            <p:cNvSpPr txBox="1"/>
            <p:nvPr/>
          </p:nvSpPr>
          <p:spPr>
            <a:xfrm>
              <a:off x="2496" y="3216"/>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33" name="文本框 140329"/>
            <p:cNvSpPr txBox="1"/>
            <p:nvPr/>
          </p:nvSpPr>
          <p:spPr>
            <a:xfrm>
              <a:off x="2976" y="3696"/>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34" name="文本框 140330"/>
            <p:cNvSpPr txBox="1"/>
            <p:nvPr/>
          </p:nvSpPr>
          <p:spPr>
            <a:xfrm>
              <a:off x="3216" y="374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35" name="文本框 140331"/>
            <p:cNvSpPr txBox="1"/>
            <p:nvPr/>
          </p:nvSpPr>
          <p:spPr>
            <a:xfrm>
              <a:off x="2688" y="3552"/>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33" name="组合 140332"/>
          <p:cNvGrpSpPr/>
          <p:nvPr/>
        </p:nvGrpSpPr>
        <p:grpSpPr>
          <a:xfrm>
            <a:off x="914400" y="4876800"/>
            <a:ext cx="2057400" cy="1524000"/>
            <a:chOff x="3936" y="3072"/>
            <a:chExt cx="1296" cy="960"/>
          </a:xfrm>
        </p:grpSpPr>
        <p:sp>
          <p:nvSpPr>
            <p:cNvPr id="110637" name="直接连接符 140333"/>
            <p:cNvSpPr/>
            <p:nvPr/>
          </p:nvSpPr>
          <p:spPr>
            <a:xfrm flipV="1">
              <a:off x="3936" y="3072"/>
              <a:ext cx="0" cy="960"/>
            </a:xfrm>
            <a:prstGeom prst="line">
              <a:avLst/>
            </a:prstGeom>
            <a:ln w="9525" cap="flat" cmpd="sng">
              <a:solidFill>
                <a:schemeClr val="tx1"/>
              </a:solidFill>
              <a:prstDash val="solid"/>
              <a:round/>
              <a:headEnd type="none" w="med" len="med"/>
              <a:tailEnd type="triangle" w="med" len="med"/>
            </a:ln>
          </p:spPr>
        </p:sp>
        <p:sp>
          <p:nvSpPr>
            <p:cNvPr id="110638" name="直接连接符 140334"/>
            <p:cNvSpPr/>
            <p:nvPr/>
          </p:nvSpPr>
          <p:spPr>
            <a:xfrm>
              <a:off x="3936" y="4032"/>
              <a:ext cx="1296" cy="0"/>
            </a:xfrm>
            <a:prstGeom prst="line">
              <a:avLst/>
            </a:prstGeom>
            <a:ln w="9525" cap="flat" cmpd="sng">
              <a:solidFill>
                <a:schemeClr val="tx1"/>
              </a:solidFill>
              <a:prstDash val="solid"/>
              <a:round/>
              <a:headEnd type="none" w="med" len="med"/>
              <a:tailEnd type="triangle" w="med" len="med"/>
            </a:ln>
          </p:spPr>
        </p:sp>
        <p:sp>
          <p:nvSpPr>
            <p:cNvPr id="110639" name="文本框 140335"/>
            <p:cNvSpPr txBox="1"/>
            <p:nvPr/>
          </p:nvSpPr>
          <p:spPr>
            <a:xfrm>
              <a:off x="3936" y="316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40" name="文本框 140336"/>
            <p:cNvSpPr txBox="1"/>
            <p:nvPr/>
          </p:nvSpPr>
          <p:spPr>
            <a:xfrm>
              <a:off x="4128" y="340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41" name="文本框 140337"/>
            <p:cNvSpPr txBox="1"/>
            <p:nvPr/>
          </p:nvSpPr>
          <p:spPr>
            <a:xfrm>
              <a:off x="4608" y="3600"/>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42" name="文本框 140338"/>
            <p:cNvSpPr txBox="1"/>
            <p:nvPr/>
          </p:nvSpPr>
          <p:spPr>
            <a:xfrm>
              <a:off x="4896" y="3648"/>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sp>
          <p:nvSpPr>
            <p:cNvPr id="110643" name="文本框 140339"/>
            <p:cNvSpPr txBox="1"/>
            <p:nvPr/>
          </p:nvSpPr>
          <p:spPr>
            <a:xfrm>
              <a:off x="4368" y="3504"/>
              <a:ext cx="240"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a:t>
              </a:r>
              <a:endParaRPr lang="en-US" altLang="zh-CN" sz="2400">
                <a:latin typeface="Times New Roman" panose="02020603050405020304" pitchFamily="18" charset="0"/>
                <a:ea typeface="隶书" panose="02010509060101010101" pitchFamily="49" charset="-122"/>
              </a:endParaRPr>
            </a:p>
          </p:txBody>
        </p:sp>
      </p:grpSp>
      <p:grpSp>
        <p:nvGrpSpPr>
          <p:cNvPr id="140341" name="组合 140340"/>
          <p:cNvGrpSpPr/>
          <p:nvPr/>
        </p:nvGrpSpPr>
        <p:grpSpPr>
          <a:xfrm>
            <a:off x="1066800" y="2133600"/>
            <a:ext cx="1600200" cy="1600200"/>
            <a:chOff x="672" y="1392"/>
            <a:chExt cx="1008" cy="1008"/>
          </a:xfrm>
        </p:grpSpPr>
        <p:sp>
          <p:nvSpPr>
            <p:cNvPr id="110645" name="直接连接符 140341"/>
            <p:cNvSpPr/>
            <p:nvPr/>
          </p:nvSpPr>
          <p:spPr>
            <a:xfrm flipV="1">
              <a:off x="672" y="1728"/>
              <a:ext cx="1008" cy="672"/>
            </a:xfrm>
            <a:prstGeom prst="line">
              <a:avLst/>
            </a:prstGeom>
            <a:ln w="9525" cap="flat" cmpd="sng">
              <a:solidFill>
                <a:schemeClr val="tx1"/>
              </a:solidFill>
              <a:prstDash val="solid"/>
              <a:round/>
              <a:headEnd type="none" w="med" len="med"/>
              <a:tailEnd type="none" w="med" len="med"/>
            </a:ln>
          </p:spPr>
        </p:sp>
        <p:sp>
          <p:nvSpPr>
            <p:cNvPr id="110646" name="文本框 140342"/>
            <p:cNvSpPr txBox="1"/>
            <p:nvPr/>
          </p:nvSpPr>
          <p:spPr>
            <a:xfrm>
              <a:off x="864" y="1392"/>
              <a:ext cx="816"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f=a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a:t>
              </a:r>
              <a:endParaRPr lang="en-US" altLang="zh-CN" sz="2400">
                <a:latin typeface="Times New Roman" panose="02020603050405020304" pitchFamily="18" charset="0"/>
                <a:ea typeface="隶书" panose="02010509060101010101" pitchFamily="49" charset="-122"/>
              </a:endParaRPr>
            </a:p>
          </p:txBody>
        </p:sp>
      </p:grpSp>
      <p:grpSp>
        <p:nvGrpSpPr>
          <p:cNvPr id="140344" name="组合 140343"/>
          <p:cNvGrpSpPr/>
          <p:nvPr/>
        </p:nvGrpSpPr>
        <p:grpSpPr>
          <a:xfrm>
            <a:off x="3657600" y="2209800"/>
            <a:ext cx="2133600" cy="1524000"/>
            <a:chOff x="2304" y="1392"/>
            <a:chExt cx="1344" cy="960"/>
          </a:xfrm>
        </p:grpSpPr>
        <p:sp>
          <p:nvSpPr>
            <p:cNvPr id="110648" name="任意多边形 140344"/>
            <p:cNvSpPr/>
            <p:nvPr/>
          </p:nvSpPr>
          <p:spPr>
            <a:xfrm flipH="1" flipV="1">
              <a:off x="2352" y="2160"/>
              <a:ext cx="336" cy="19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49" name="任意多边形 140345"/>
            <p:cNvSpPr/>
            <p:nvPr/>
          </p:nvSpPr>
          <p:spPr>
            <a:xfrm flipV="1">
              <a:off x="2688" y="1536"/>
              <a:ext cx="573" cy="816"/>
            </a:xfrm>
            <a:custGeom>
              <a:avLst/>
              <a:gdLst/>
              <a:ahLst/>
              <a:cxnLst>
                <a:cxn ang="270">
                  <a:pos x="0" y="0"/>
                </a:cxn>
                <a:cxn ang="0">
                  <a:pos x="21488" y="19403"/>
                </a:cxn>
                <a:cxn ang="90">
                  <a:pos x="0" y="21600"/>
                </a:cxn>
              </a:cxnLst>
              <a:pathLst>
                <a:path w="21488" h="21600" fill="none">
                  <a:moveTo>
                    <a:pt x="0" y="0"/>
                  </a:moveTo>
                  <a:cubicBezTo>
                    <a:pt x="11187" y="0"/>
                    <a:pt x="20388" y="8505"/>
                    <a:pt x="21489" y="19395"/>
                  </a:cubicBezTo>
                </a:path>
                <a:path w="21488" h="21600" stroke="0">
                  <a:moveTo>
                    <a:pt x="0" y="0"/>
                  </a:moveTo>
                  <a:cubicBezTo>
                    <a:pt x="11187" y="0"/>
                    <a:pt x="20388" y="8505"/>
                    <a:pt x="21489" y="19395"/>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50" name="文本框 140346"/>
            <p:cNvSpPr txBox="1"/>
            <p:nvPr/>
          </p:nvSpPr>
          <p:spPr>
            <a:xfrm>
              <a:off x="2304" y="1392"/>
              <a:ext cx="1344"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f=a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x+a</a:t>
              </a:r>
              <a:r>
                <a:rPr lang="en-US" altLang="zh-CN" sz="2400" b="1" baseline="-25000">
                  <a:latin typeface="Times New Roman" panose="02020603050405020304" pitchFamily="18" charset="0"/>
                  <a:ea typeface="隶书" panose="02010509060101010101" pitchFamily="49" charset="-122"/>
                </a:rPr>
                <a:t>3</a:t>
              </a:r>
              <a:r>
                <a:rPr lang="en-US" altLang="zh-CN" sz="2400" b="1">
                  <a:latin typeface="Times New Roman" panose="02020603050405020304" pitchFamily="18" charset="0"/>
                  <a:ea typeface="隶书" panose="02010509060101010101" pitchFamily="49" charset="-122"/>
                </a:rPr>
                <a:t>x</a:t>
              </a:r>
              <a:r>
                <a:rPr lang="en-US" altLang="zh-CN" sz="2400" b="1" baseline="30000">
                  <a:latin typeface="Times New Roman" panose="02020603050405020304" pitchFamily="18" charset="0"/>
                  <a:ea typeface="隶书" panose="02010509060101010101" pitchFamily="49" charset="-122"/>
                </a:rPr>
                <a:t>2</a:t>
              </a:r>
              <a:endParaRPr lang="en-US" altLang="zh-CN" sz="2400">
                <a:latin typeface="Times New Roman" panose="02020603050405020304" pitchFamily="18" charset="0"/>
                <a:ea typeface="隶书" panose="02010509060101010101" pitchFamily="49" charset="-122"/>
              </a:endParaRPr>
            </a:p>
          </p:txBody>
        </p:sp>
      </p:grpSp>
      <p:grpSp>
        <p:nvGrpSpPr>
          <p:cNvPr id="140348" name="组合 140347"/>
          <p:cNvGrpSpPr/>
          <p:nvPr/>
        </p:nvGrpSpPr>
        <p:grpSpPr>
          <a:xfrm>
            <a:off x="6400800" y="2286000"/>
            <a:ext cx="1981200" cy="1676400"/>
            <a:chOff x="4032" y="1440"/>
            <a:chExt cx="1248" cy="1056"/>
          </a:xfrm>
        </p:grpSpPr>
        <p:sp>
          <p:nvSpPr>
            <p:cNvPr id="110652" name="任意多边形 140348"/>
            <p:cNvSpPr/>
            <p:nvPr/>
          </p:nvSpPr>
          <p:spPr>
            <a:xfrm flipH="1">
              <a:off x="4128" y="1824"/>
              <a:ext cx="528" cy="67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53" name="任意多边形 140349"/>
            <p:cNvSpPr/>
            <p:nvPr/>
          </p:nvSpPr>
          <p:spPr>
            <a:xfrm>
              <a:off x="4656" y="1825"/>
              <a:ext cx="323" cy="336"/>
            </a:xfrm>
            <a:custGeom>
              <a:avLst/>
              <a:gdLst/>
              <a:ahLst/>
              <a:cxnLst>
                <a:cxn ang="270">
                  <a:pos x="0" y="0"/>
                </a:cxn>
                <a:cxn ang="0">
                  <a:pos x="20769" y="15666"/>
                </a:cxn>
                <a:cxn ang="90">
                  <a:pos x="0" y="21600"/>
                </a:cxn>
              </a:cxnLst>
              <a:pathLst>
                <a:path w="20769" h="21600" fill="none">
                  <a:moveTo>
                    <a:pt x="0" y="0"/>
                  </a:moveTo>
                  <a:cubicBezTo>
                    <a:pt x="9870" y="0"/>
                    <a:pt x="18193" y="6619"/>
                    <a:pt x="20772" y="15656"/>
                  </a:cubicBezTo>
                </a:path>
                <a:path w="20769" h="21600" stroke="0">
                  <a:moveTo>
                    <a:pt x="0" y="0"/>
                  </a:moveTo>
                  <a:cubicBezTo>
                    <a:pt x="9870" y="0"/>
                    <a:pt x="18193" y="6619"/>
                    <a:pt x="20772" y="15656"/>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54" name="文本框 140350"/>
            <p:cNvSpPr txBox="1"/>
            <p:nvPr/>
          </p:nvSpPr>
          <p:spPr>
            <a:xfrm>
              <a:off x="4032" y="1440"/>
              <a:ext cx="1248"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f=a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x+a</a:t>
              </a:r>
              <a:r>
                <a:rPr lang="en-US" altLang="zh-CN" sz="2400" b="1" baseline="-25000">
                  <a:latin typeface="Times New Roman" panose="02020603050405020304" pitchFamily="18" charset="0"/>
                  <a:ea typeface="隶书" panose="02010509060101010101" pitchFamily="49" charset="-122"/>
                </a:rPr>
                <a:t>3</a:t>
              </a:r>
              <a:r>
                <a:rPr lang="en-US" altLang="zh-CN" sz="2400" b="1">
                  <a:latin typeface="Times New Roman" panose="02020603050405020304" pitchFamily="18" charset="0"/>
                  <a:ea typeface="隶书" panose="02010509060101010101" pitchFamily="49" charset="-122"/>
                </a:rPr>
                <a:t>x</a:t>
              </a:r>
              <a:r>
                <a:rPr lang="en-US" altLang="zh-CN" sz="2400" b="1" baseline="30000">
                  <a:latin typeface="Times New Roman" panose="02020603050405020304" pitchFamily="18" charset="0"/>
                  <a:ea typeface="隶书" panose="02010509060101010101" pitchFamily="49" charset="-122"/>
                </a:rPr>
                <a:t>2</a:t>
              </a:r>
              <a:endParaRPr lang="en-US" altLang="zh-CN" sz="2400" baseline="30000">
                <a:latin typeface="Times New Roman" panose="02020603050405020304" pitchFamily="18" charset="0"/>
                <a:ea typeface="隶书" panose="02010509060101010101" pitchFamily="49" charset="-122"/>
              </a:endParaRPr>
            </a:p>
          </p:txBody>
        </p:sp>
      </p:grpSp>
      <p:grpSp>
        <p:nvGrpSpPr>
          <p:cNvPr id="140352" name="组合 140351"/>
          <p:cNvGrpSpPr/>
          <p:nvPr/>
        </p:nvGrpSpPr>
        <p:grpSpPr>
          <a:xfrm>
            <a:off x="1066800" y="4648200"/>
            <a:ext cx="1981200" cy="1371600"/>
            <a:chOff x="672" y="2928"/>
            <a:chExt cx="1248" cy="864"/>
          </a:xfrm>
        </p:grpSpPr>
        <p:sp>
          <p:nvSpPr>
            <p:cNvPr id="110656" name="任意多边形 140352"/>
            <p:cNvSpPr/>
            <p:nvPr/>
          </p:nvSpPr>
          <p:spPr>
            <a:xfrm flipH="1" flipV="1">
              <a:off x="672" y="3264"/>
              <a:ext cx="1056" cy="528"/>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57" name="文本框 140353"/>
            <p:cNvSpPr txBox="1"/>
            <p:nvPr/>
          </p:nvSpPr>
          <p:spPr>
            <a:xfrm>
              <a:off x="816" y="2928"/>
              <a:ext cx="1104" cy="288"/>
            </a:xfrm>
            <a:prstGeom prst="rect">
              <a:avLst/>
            </a:prstGeom>
            <a:noFill/>
            <a:ln w="9525">
              <a:noFill/>
            </a:ln>
          </p:spPr>
          <p:txBody>
            <a:bodyPr anchor="t">
              <a:spAutoFit/>
            </a:bodyPr>
            <a:p>
              <a:pPr>
                <a:spcBef>
                  <a:spcPct val="50000"/>
                </a:spcBef>
              </a:pPr>
              <a:r>
                <a:rPr lang="en-US" altLang="zh-CN" sz="2400" b="1">
                  <a:latin typeface="Times New Roman" panose="02020603050405020304" pitchFamily="18" charset="0"/>
                  <a:ea typeface="隶书" panose="02010509060101010101" pitchFamily="49" charset="-122"/>
                </a:rPr>
                <a:t>f=a</a:t>
              </a:r>
              <a:r>
                <a:rPr lang="en-US" altLang="zh-CN" sz="2400" b="1" baseline="-25000">
                  <a:latin typeface="Times New Roman" panose="02020603050405020304" pitchFamily="18" charset="0"/>
                  <a:ea typeface="隶书" panose="02010509060101010101" pitchFamily="49" charset="-122"/>
                </a:rPr>
                <a:t>1</a:t>
              </a:r>
              <a:r>
                <a:rPr lang="en-US" altLang="zh-CN" sz="2400" b="1">
                  <a:latin typeface="Times New Roman" panose="02020603050405020304" pitchFamily="18" charset="0"/>
                  <a:ea typeface="隶书" panose="02010509060101010101" pitchFamily="49" charset="-122"/>
                </a:rPr>
                <a:t>+a</a:t>
              </a:r>
              <a:r>
                <a:rPr lang="en-US" altLang="zh-CN" sz="2400" b="1" baseline="-25000">
                  <a:latin typeface="Times New Roman" panose="02020603050405020304" pitchFamily="18" charset="0"/>
                  <a:ea typeface="隶书" panose="02010509060101010101" pitchFamily="49" charset="-122"/>
                </a:rPr>
                <a:t>2</a:t>
              </a:r>
              <a:r>
                <a:rPr lang="en-US" altLang="zh-CN" sz="2400" b="1">
                  <a:latin typeface="Times New Roman" panose="02020603050405020304" pitchFamily="18" charset="0"/>
                  <a:ea typeface="隶书" panose="02010509060101010101" pitchFamily="49" charset="-122"/>
                </a:rPr>
                <a:t>/x</a:t>
              </a:r>
              <a:endParaRPr lang="en-US" altLang="zh-CN" sz="2400">
                <a:latin typeface="Times New Roman" panose="02020603050405020304" pitchFamily="18" charset="0"/>
                <a:ea typeface="隶书" panose="02010509060101010101" pitchFamily="49" charset="-122"/>
              </a:endParaRPr>
            </a:p>
          </p:txBody>
        </p:sp>
      </p:grpSp>
      <p:grpSp>
        <p:nvGrpSpPr>
          <p:cNvPr id="140355" name="组合 140354"/>
          <p:cNvGrpSpPr/>
          <p:nvPr/>
        </p:nvGrpSpPr>
        <p:grpSpPr>
          <a:xfrm>
            <a:off x="3581400" y="4648200"/>
            <a:ext cx="1752600" cy="1447800"/>
            <a:chOff x="2256" y="2928"/>
            <a:chExt cx="1104" cy="912"/>
          </a:xfrm>
        </p:grpSpPr>
        <p:sp>
          <p:nvSpPr>
            <p:cNvPr id="110659" name="任意多边形 140355"/>
            <p:cNvSpPr/>
            <p:nvPr/>
          </p:nvSpPr>
          <p:spPr>
            <a:xfrm flipV="1">
              <a:off x="2400" y="2976"/>
              <a:ext cx="912" cy="864"/>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60" name="文本框 140356"/>
            <p:cNvSpPr txBox="1"/>
            <p:nvPr/>
          </p:nvSpPr>
          <p:spPr>
            <a:xfrm>
              <a:off x="2256" y="2928"/>
              <a:ext cx="1104" cy="288"/>
            </a:xfrm>
            <a:prstGeom prst="rect">
              <a:avLst/>
            </a:prstGeom>
            <a:noFill/>
            <a:ln w="9525">
              <a:noFill/>
            </a:ln>
          </p:spPr>
          <p:txBody>
            <a:bodyPr anchor="t">
              <a:spAutoFit/>
            </a:bodyPr>
            <a:p>
              <a:pPr>
                <a:spcBef>
                  <a:spcPct val="50000"/>
                </a:spcBef>
              </a:pPr>
              <a:r>
                <a:rPr lang="en-US" altLang="zh-CN" sz="2400" b="1" err="1">
                  <a:latin typeface="Times New Roman" panose="02020603050405020304" pitchFamily="18" charset="0"/>
                  <a:ea typeface="隶书" panose="02010509060101010101" pitchFamily="49" charset="-122"/>
                </a:rPr>
                <a:t>f=ae</a:t>
              </a:r>
              <a:r>
                <a:rPr lang="en-US" altLang="zh-CN" sz="2400" b="1" baseline="30000" err="1">
                  <a:latin typeface="Times New Roman" panose="02020603050405020304" pitchFamily="18" charset="0"/>
                  <a:ea typeface="隶书" panose="02010509060101010101" pitchFamily="49" charset="-122"/>
                </a:rPr>
                <a:t>bx</a:t>
              </a:r>
              <a:endParaRPr lang="en-US" altLang="zh-CN" sz="2400">
                <a:latin typeface="Times New Roman" panose="02020603050405020304" pitchFamily="18" charset="0"/>
                <a:ea typeface="隶书" panose="02010509060101010101" pitchFamily="49" charset="-122"/>
              </a:endParaRPr>
            </a:p>
          </p:txBody>
        </p:sp>
      </p:grpSp>
      <p:grpSp>
        <p:nvGrpSpPr>
          <p:cNvPr id="140358" name="组合 140357"/>
          <p:cNvGrpSpPr/>
          <p:nvPr/>
        </p:nvGrpSpPr>
        <p:grpSpPr>
          <a:xfrm>
            <a:off x="6553200" y="4724400"/>
            <a:ext cx="1752600" cy="1371600"/>
            <a:chOff x="4128" y="2976"/>
            <a:chExt cx="1104" cy="864"/>
          </a:xfrm>
        </p:grpSpPr>
        <p:sp>
          <p:nvSpPr>
            <p:cNvPr id="110662" name="任意多边形 140358"/>
            <p:cNvSpPr/>
            <p:nvPr/>
          </p:nvSpPr>
          <p:spPr>
            <a:xfrm flipH="1" flipV="1">
              <a:off x="4128" y="3120"/>
              <a:ext cx="960" cy="72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10663" name="文本框 140359"/>
            <p:cNvSpPr txBox="1"/>
            <p:nvPr/>
          </p:nvSpPr>
          <p:spPr>
            <a:xfrm>
              <a:off x="4128" y="2976"/>
              <a:ext cx="1104" cy="288"/>
            </a:xfrm>
            <a:prstGeom prst="rect">
              <a:avLst/>
            </a:prstGeom>
            <a:noFill/>
            <a:ln w="9525">
              <a:noFill/>
            </a:ln>
          </p:spPr>
          <p:txBody>
            <a:bodyPr anchor="t">
              <a:spAutoFit/>
            </a:bodyPr>
            <a:p>
              <a:pPr>
                <a:spcBef>
                  <a:spcPct val="50000"/>
                </a:spcBef>
              </a:pPr>
              <a:r>
                <a:rPr lang="en-US" altLang="zh-CN" sz="2400" b="1" err="1">
                  <a:latin typeface="Times New Roman" panose="02020603050405020304" pitchFamily="18" charset="0"/>
                  <a:ea typeface="隶书" panose="02010509060101010101" pitchFamily="49" charset="-122"/>
                </a:rPr>
                <a:t>f=ae</a:t>
              </a:r>
              <a:r>
                <a:rPr lang="en-US" altLang="zh-CN" sz="2400" b="1" baseline="30000" err="1">
                  <a:latin typeface="Times New Roman" panose="02020603050405020304" pitchFamily="18" charset="0"/>
                  <a:ea typeface="隶书" panose="02010509060101010101" pitchFamily="49" charset="-122"/>
                </a:rPr>
                <a:t>-bx</a:t>
              </a:r>
              <a:endParaRPr lang="en-US" altLang="zh-CN" sz="2400">
                <a:latin typeface="Times New Roman" panose="02020603050405020304" pitchFamily="18" charset="0"/>
                <a:ea typeface="隶书" panose="02010509060101010101" pitchFamily="49" charset="-122"/>
              </a:endParaRPr>
            </a:p>
          </p:txBody>
        </p:sp>
      </p:grpSp>
      <p:sp>
        <p:nvSpPr>
          <p:cNvPr id="140361" name="文本框 140360"/>
          <p:cNvSpPr txBox="1"/>
          <p:nvPr/>
        </p:nvSpPr>
        <p:spPr>
          <a:xfrm>
            <a:off x="836613" y="1600200"/>
            <a:ext cx="8158162" cy="457200"/>
          </a:xfrm>
          <a:prstGeom prst="rect">
            <a:avLst/>
          </a:prstGeom>
          <a:noFill/>
          <a:ln w="9525">
            <a:noFill/>
          </a:ln>
        </p:spPr>
        <p:txBody>
          <a:bodyPr wrap="none" anchor="t">
            <a:spAutoFit/>
          </a:bodyPr>
          <a:p>
            <a:pPr algn="ctr">
              <a:spcBef>
                <a:spcPct val="50000"/>
              </a:spcBef>
            </a:pPr>
            <a:r>
              <a:rPr lang="en-US" altLang="zh-CN" sz="2400" b="1" dirty="0">
                <a:latin typeface="仿宋" panose="02010609060101010101" charset="-122"/>
                <a:ea typeface="仿宋" panose="02010609060101010101" charset="-122"/>
              </a:rPr>
              <a:t> 2. </a:t>
            </a:r>
            <a:r>
              <a:rPr lang="zh-CN" altLang="en-US" sz="2400" b="1" dirty="0">
                <a:latin typeface="仿宋" panose="02010609060101010101" charset="-122"/>
                <a:ea typeface="仿宋" panose="02010609060101010101" charset="-122"/>
              </a:rPr>
              <a:t>将数据 </a:t>
            </a:r>
            <a:r>
              <a:rPr lang="en-US" altLang="zh-CN" sz="2400" b="1" err="1">
                <a:latin typeface="Times New Roman" panose="02020603050405020304" pitchFamily="18" charset="0"/>
                <a:ea typeface="仿宋" panose="02010609060101010101" charset="-122"/>
              </a:rPr>
              <a:t>(x</a:t>
            </a:r>
            <a:r>
              <a:rPr lang="en-US" altLang="zh-CN" sz="2400" b="1" baseline="-25000" err="1">
                <a:latin typeface="Times New Roman" panose="02020603050405020304" pitchFamily="18" charset="0"/>
                <a:ea typeface="仿宋" panose="02010609060101010101" charset="-122"/>
              </a:rPr>
              <a:t>i</a:t>
            </a:r>
            <a:r>
              <a:rPr lang="en-US" altLang="zh-CN" sz="2400" b="1" err="1">
                <a:latin typeface="Times New Roman" panose="02020603050405020304" pitchFamily="18" charset="0"/>
                <a:ea typeface="仿宋" panose="02010609060101010101" charset="-122"/>
              </a:rPr>
              <a:t>,y</a:t>
            </a:r>
            <a:r>
              <a:rPr lang="en-US" altLang="zh-CN" sz="2400" b="1" baseline="-25000" err="1">
                <a:latin typeface="Times New Roman" panose="02020603050405020304" pitchFamily="18" charset="0"/>
                <a:ea typeface="仿宋" panose="02010609060101010101" charset="-122"/>
              </a:rPr>
              <a:t>i</a:t>
            </a:r>
            <a:r>
              <a:rPr lang="en-US" altLang="zh-CN" sz="2400" b="1">
                <a:latin typeface="Times New Roman" panose="02020603050405020304" pitchFamily="18" charset="0"/>
                <a:ea typeface="仿宋" panose="02010609060101010101" charset="-122"/>
              </a:rPr>
              <a:t>)  i=1, …n </a:t>
            </a:r>
            <a:r>
              <a:rPr lang="zh-CN" altLang="zh-CN" sz="2400" b="1" dirty="0">
                <a:latin typeface="仿宋" panose="02010609060101010101" charset="-122"/>
                <a:ea typeface="仿宋" panose="02010609060101010101" charset="-122"/>
              </a:rPr>
              <a:t>作图，通过直观判断确定 </a:t>
            </a:r>
            <a:r>
              <a:rPr lang="en-US" altLang="zh-CN" sz="2400" b="1">
                <a:latin typeface="Times New Roman" panose="02020603050405020304" pitchFamily="18" charset="0"/>
                <a:ea typeface="仿宋" panose="02010609060101010101" charset="-122"/>
              </a:rPr>
              <a:t>f(x)</a:t>
            </a:r>
            <a:r>
              <a:rPr lang="zh-CN" altLang="en-US" sz="2400" b="1">
                <a:latin typeface="Times New Roman" panose="02020603050405020304" pitchFamily="18" charset="0"/>
                <a:ea typeface="仿宋" panose="02010609060101010101" charset="-122"/>
              </a:rPr>
              <a:t>：</a:t>
            </a:r>
            <a:endParaRPr lang="zh-CN" altLang="en-US" sz="2400" b="1">
              <a:latin typeface="Times New Roman" panose="02020603050405020304" pitchFamily="18" charset="0"/>
              <a:ea typeface="仿宋" panose="02010609060101010101" charset="-122"/>
            </a:endParaRPr>
          </a:p>
        </p:txBody>
      </p:sp>
      <p:sp>
        <p:nvSpPr>
          <p:cNvPr id="140362" name="动作按钮: 后退或前一项 140361">
            <a:hlinkClick r:id="rId3" action="ppaction://hlinksldjump"/>
          </p:cNvPr>
          <p:cNvSpPr/>
          <p:nvPr/>
        </p:nvSpPr>
        <p:spPr>
          <a:xfrm>
            <a:off x="8458200" y="5638800"/>
            <a:ext cx="685800" cy="5334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Tahoma" panose="020B0604030504040204" pitchFamily="34" charset="0"/>
              <a:ea typeface="宋体"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0361"/>
                                        </p:tgtEl>
                                        <p:attrNameLst>
                                          <p:attrName>style.visibility</p:attrName>
                                        </p:attrNameLst>
                                      </p:cBhvr>
                                      <p:to>
                                        <p:strVal val="visible"/>
                                      </p:to>
                                    </p:set>
                                    <p:anim calcmode="lin" valueType="num">
                                      <p:cBhvr>
                                        <p:cTn id="11" dur="500" fill="hold"/>
                                        <p:tgtEl>
                                          <p:spTgt spid="140361"/>
                                        </p:tgtEl>
                                        <p:attrNameLst>
                                          <p:attrName>ppt_x</p:attrName>
                                        </p:attrNameLst>
                                      </p:cBhvr>
                                      <p:tavLst>
                                        <p:tav tm="0">
                                          <p:val>
                                            <p:strVal val="0-#ppt_w/2"/>
                                          </p:val>
                                        </p:tav>
                                        <p:tav tm="100000">
                                          <p:val>
                                            <p:strVal val="#ppt_x"/>
                                          </p:val>
                                        </p:tav>
                                      </p:tavLst>
                                    </p:anim>
                                    <p:anim calcmode="lin" valueType="num">
                                      <p:cBhvr>
                                        <p:cTn id="12" dur="500" fill="hold"/>
                                        <p:tgtEl>
                                          <p:spTgt spid="1403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402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40341"/>
                                        </p:tgtEl>
                                        <p:attrNameLst>
                                          <p:attrName>style.visibility</p:attrName>
                                        </p:attrNameLst>
                                      </p:cBhvr>
                                      <p:to>
                                        <p:strVal val="visible"/>
                                      </p:to>
                                    </p:set>
                                    <p:animEffect transition="in" filter="dissolve">
                                      <p:cBhvr>
                                        <p:cTn id="21" dur="500"/>
                                        <p:tgtEl>
                                          <p:spTgt spid="14034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40301"/>
                                        </p:tgtEl>
                                        <p:attrNameLst>
                                          <p:attrName>style.visibility</p:attrName>
                                        </p:attrNameLst>
                                      </p:cBhvr>
                                      <p:to>
                                        <p:strVal val="visible"/>
                                      </p:to>
                                    </p:set>
                                    <p:animEffect transition="in" filter="dissolve">
                                      <p:cBhvr>
                                        <p:cTn id="26" dur="500"/>
                                        <p:tgtEl>
                                          <p:spTgt spid="14030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0344"/>
                                        </p:tgtEl>
                                        <p:attrNameLst>
                                          <p:attrName>style.visibility</p:attrName>
                                        </p:attrNameLst>
                                      </p:cBhvr>
                                      <p:to>
                                        <p:strVal val="visible"/>
                                      </p:to>
                                    </p:set>
                                    <p:animEffect transition="in" filter="dissolve">
                                      <p:cBhvr>
                                        <p:cTn id="31" dur="500"/>
                                        <p:tgtEl>
                                          <p:spTgt spid="14034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403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40348"/>
                                        </p:tgtEl>
                                        <p:attrNameLst>
                                          <p:attrName>style.visibility</p:attrName>
                                        </p:attrNameLst>
                                      </p:cBhvr>
                                      <p:to>
                                        <p:strVal val="visible"/>
                                      </p:to>
                                    </p:set>
                                    <p:animEffect transition="in" filter="dissolve">
                                      <p:cBhvr>
                                        <p:cTn id="40" dur="500"/>
                                        <p:tgtEl>
                                          <p:spTgt spid="14034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0333"/>
                                        </p:tgtEl>
                                        <p:attrNameLst>
                                          <p:attrName>style.visibility</p:attrName>
                                        </p:attrNameLst>
                                      </p:cBhvr>
                                      <p:to>
                                        <p:strVal val="visible"/>
                                      </p:to>
                                    </p:set>
                                    <p:anim calcmode="lin" valueType="num">
                                      <p:cBhvr>
                                        <p:cTn id="45" dur="500" fill="hold"/>
                                        <p:tgtEl>
                                          <p:spTgt spid="140333"/>
                                        </p:tgtEl>
                                        <p:attrNameLst>
                                          <p:attrName>ppt_x</p:attrName>
                                        </p:attrNameLst>
                                      </p:cBhvr>
                                      <p:tavLst>
                                        <p:tav tm="0">
                                          <p:val>
                                            <p:strVal val="#ppt_x"/>
                                          </p:val>
                                        </p:tav>
                                        <p:tav tm="100000">
                                          <p:val>
                                            <p:strVal val="#ppt_x"/>
                                          </p:val>
                                        </p:tav>
                                      </p:tavLst>
                                    </p:anim>
                                    <p:anim calcmode="lin" valueType="num">
                                      <p:cBhvr>
                                        <p:cTn id="46" dur="500" fill="hold"/>
                                        <p:tgtEl>
                                          <p:spTgt spid="1403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40352"/>
                                        </p:tgtEl>
                                        <p:attrNameLst>
                                          <p:attrName>style.visibility</p:attrName>
                                        </p:attrNameLst>
                                      </p:cBhvr>
                                      <p:to>
                                        <p:strVal val="visible"/>
                                      </p:to>
                                    </p:set>
                                    <p:animEffect transition="in" filter="box(out)">
                                      <p:cBhvr>
                                        <p:cTn id="51" dur="500"/>
                                        <p:tgtEl>
                                          <p:spTgt spid="14035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40317"/>
                                        </p:tgtEl>
                                        <p:attrNameLst>
                                          <p:attrName>style.visibility</p:attrName>
                                        </p:attrNameLst>
                                      </p:cBhvr>
                                      <p:to>
                                        <p:strVal val="visible"/>
                                      </p:to>
                                    </p:set>
                                    <p:anim calcmode="lin" valueType="num">
                                      <p:cBhvr>
                                        <p:cTn id="56" dur="500" fill="hold"/>
                                        <p:tgtEl>
                                          <p:spTgt spid="140317"/>
                                        </p:tgtEl>
                                        <p:attrNameLst>
                                          <p:attrName>ppt_x</p:attrName>
                                        </p:attrNameLst>
                                      </p:cBhvr>
                                      <p:tavLst>
                                        <p:tav tm="0">
                                          <p:val>
                                            <p:strVal val="#ppt_x"/>
                                          </p:val>
                                        </p:tav>
                                        <p:tav tm="100000">
                                          <p:val>
                                            <p:strVal val="#ppt_x"/>
                                          </p:val>
                                        </p:tav>
                                      </p:tavLst>
                                    </p:anim>
                                    <p:anim calcmode="lin" valueType="num">
                                      <p:cBhvr>
                                        <p:cTn id="57" dur="500" fill="hold"/>
                                        <p:tgtEl>
                                          <p:spTgt spid="14031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40355"/>
                                        </p:tgtEl>
                                        <p:attrNameLst>
                                          <p:attrName>style.visibility</p:attrName>
                                        </p:attrNameLst>
                                      </p:cBhvr>
                                      <p:to>
                                        <p:strVal val="visible"/>
                                      </p:to>
                                    </p:set>
                                    <p:animEffect transition="in" filter="box(out)">
                                      <p:cBhvr>
                                        <p:cTn id="62" dur="500"/>
                                        <p:tgtEl>
                                          <p:spTgt spid="140355"/>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0325"/>
                                        </p:tgtEl>
                                        <p:attrNameLst>
                                          <p:attrName>style.visibility</p:attrName>
                                        </p:attrNameLst>
                                      </p:cBhvr>
                                      <p:to>
                                        <p:strVal val="visible"/>
                                      </p:to>
                                    </p:set>
                                    <p:anim calcmode="lin" valueType="num">
                                      <p:cBhvr>
                                        <p:cTn id="67" dur="500" fill="hold"/>
                                        <p:tgtEl>
                                          <p:spTgt spid="140325"/>
                                        </p:tgtEl>
                                        <p:attrNameLst>
                                          <p:attrName>ppt_x</p:attrName>
                                        </p:attrNameLst>
                                      </p:cBhvr>
                                      <p:tavLst>
                                        <p:tav tm="0">
                                          <p:val>
                                            <p:strVal val="#ppt_x"/>
                                          </p:val>
                                        </p:tav>
                                        <p:tav tm="100000">
                                          <p:val>
                                            <p:strVal val="#ppt_x"/>
                                          </p:val>
                                        </p:tav>
                                      </p:tavLst>
                                    </p:anim>
                                    <p:anim calcmode="lin" valueType="num">
                                      <p:cBhvr>
                                        <p:cTn id="68" dur="500" fill="hold"/>
                                        <p:tgtEl>
                                          <p:spTgt spid="1403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140358"/>
                                        </p:tgtEl>
                                        <p:attrNameLst>
                                          <p:attrName>style.visibility</p:attrName>
                                        </p:attrNameLst>
                                      </p:cBhvr>
                                      <p:to>
                                        <p:strVal val="visible"/>
                                      </p:to>
                                    </p:set>
                                    <p:animEffect transition="in" filter="box(out)">
                                      <p:cBhvr>
                                        <p:cTn id="73" dur="500"/>
                                        <p:tgtEl>
                                          <p:spTgt spid="14035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499"/>
                                          </p:stCondLst>
                                        </p:cTn>
                                        <p:tgtEl>
                                          <p:spTgt spid="140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36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框 142337"/>
          <p:cNvSpPr txBox="1"/>
          <p:nvPr/>
        </p:nvSpPr>
        <p:spPr>
          <a:xfrm>
            <a:off x="1743075" y="457200"/>
            <a:ext cx="5495925" cy="460375"/>
          </a:xfrm>
          <a:prstGeom prst="rect">
            <a:avLst/>
          </a:prstGeom>
          <a:solidFill>
            <a:srgbClr val="FF99CC"/>
          </a:solidFill>
          <a:ln w="9525">
            <a:noFill/>
          </a:ln>
        </p:spPr>
        <p:txBody>
          <a:bodyPr wrap="square" anchor="t">
            <a:spAutoFit/>
          </a:bodyPr>
          <a:p>
            <a:pPr>
              <a:spcBef>
                <a:spcPct val="50000"/>
              </a:spcBef>
            </a:pPr>
            <a:r>
              <a:rPr lang="en-US" altLang="zh-CN" sz="2400" b="1">
                <a:latin typeface="仿宋" panose="02010609060101010101" charset="-122"/>
                <a:ea typeface="仿宋" panose="02010609060101010101" charset="-122"/>
              </a:rPr>
              <a:t>2.3</a:t>
            </a:r>
            <a:r>
              <a:rPr lang="zh-CN" altLang="en-US" sz="2400" b="1">
                <a:latin typeface="仿宋" panose="02010609060101010101" charset="-122"/>
                <a:ea typeface="仿宋" panose="02010609060101010101" charset="-122"/>
              </a:rPr>
              <a:t>、用</a:t>
            </a:r>
            <a:r>
              <a:rPr lang="en-US" altLang="zh-CN" sz="2400" b="1">
                <a:latin typeface="Times New Roman" panose="02020603050405020304" pitchFamily="18" charset="0"/>
                <a:ea typeface="仿宋" panose="02010609060101010101" charset="-122"/>
              </a:rPr>
              <a:t>MATLAB</a:t>
            </a:r>
            <a:r>
              <a:rPr lang="zh-CN" altLang="en-US" sz="2400" b="1" dirty="0">
                <a:latin typeface="仿宋" panose="02010609060101010101" charset="-122"/>
                <a:ea typeface="仿宋" panose="02010609060101010101" charset="-122"/>
              </a:rPr>
              <a:t>作线性最小二乘拟合</a:t>
            </a:r>
            <a:endParaRPr lang="zh-CN" altLang="en-US" sz="2400">
              <a:latin typeface="Times New Roman" panose="02020603050405020304" pitchFamily="18" charset="0"/>
              <a:ea typeface="隶书" panose="02010509060101010101" pitchFamily="49" charset="-122"/>
            </a:endParaRPr>
          </a:p>
        </p:txBody>
      </p:sp>
      <p:sp>
        <p:nvSpPr>
          <p:cNvPr id="142339" name="文本框 142338"/>
          <p:cNvSpPr txBox="1"/>
          <p:nvPr/>
        </p:nvSpPr>
        <p:spPr>
          <a:xfrm>
            <a:off x="609600" y="1524000"/>
            <a:ext cx="8229600" cy="457200"/>
          </a:xfrm>
          <a:prstGeom prst="rect">
            <a:avLst/>
          </a:prstGeom>
          <a:noFill/>
          <a:ln w="9525">
            <a:noFill/>
          </a:ln>
        </p:spPr>
        <p:txBody>
          <a:bodyPr anchor="t">
            <a:spAutoFit/>
          </a:bodyPr>
          <a:p>
            <a:pPr>
              <a:spcBef>
                <a:spcPct val="50000"/>
              </a:spcBef>
            </a:pPr>
            <a:r>
              <a:rPr lang="en-US" altLang="zh-CN" sz="2400" b="1" dirty="0">
                <a:latin typeface="仿宋" panose="02010609060101010101" charset="-122"/>
                <a:ea typeface="仿宋" panose="02010609060101010101" charset="-122"/>
              </a:rPr>
              <a:t>1. </a:t>
            </a:r>
            <a:r>
              <a:rPr lang="zh-CN" altLang="en-US" sz="2400" b="1" dirty="0">
                <a:latin typeface="仿宋" panose="02010609060101010101" charset="-122"/>
                <a:ea typeface="仿宋" panose="02010609060101010101" charset="-122"/>
              </a:rPr>
              <a:t>作多项式</a:t>
            </a:r>
            <a:r>
              <a:rPr lang="en-US" altLang="zh-CN" sz="2400" b="1">
                <a:latin typeface="Times New Roman" panose="02020603050405020304" pitchFamily="18" charset="0"/>
                <a:ea typeface="仿宋" panose="02010609060101010101" charset="-122"/>
              </a:rPr>
              <a:t>f(x)=a</a:t>
            </a:r>
            <a:r>
              <a:rPr lang="en-US" altLang="zh-CN" sz="2400" b="1" baseline="-25000">
                <a:latin typeface="Times New Roman" panose="02020603050405020304" pitchFamily="18" charset="0"/>
                <a:ea typeface="仿宋" panose="02010609060101010101" charset="-122"/>
              </a:rPr>
              <a:t>1</a:t>
            </a:r>
            <a:r>
              <a:rPr lang="en-US" altLang="zh-CN" sz="2400" b="1">
                <a:latin typeface="Times New Roman" panose="02020603050405020304" pitchFamily="18" charset="0"/>
                <a:ea typeface="仿宋" panose="02010609060101010101" charset="-122"/>
              </a:rPr>
              <a:t>x</a:t>
            </a:r>
            <a:r>
              <a:rPr lang="en-US" altLang="zh-CN" sz="2400" b="1" baseline="30000">
                <a:latin typeface="Times New Roman" panose="02020603050405020304" pitchFamily="18" charset="0"/>
                <a:ea typeface="仿宋" panose="02010609060101010101" charset="-122"/>
              </a:rPr>
              <a:t>m</a:t>
            </a:r>
            <a:r>
              <a:rPr lang="en-US" altLang="zh-CN" sz="2400" b="1">
                <a:latin typeface="Times New Roman" panose="02020603050405020304" pitchFamily="18" charset="0"/>
                <a:ea typeface="仿宋" panose="02010609060101010101" charset="-122"/>
              </a:rPr>
              <a:t>+ …+a</a:t>
            </a:r>
            <a:r>
              <a:rPr lang="en-US" altLang="zh-CN" sz="2400" b="1" baseline="-25000">
                <a:latin typeface="Times New Roman" panose="02020603050405020304" pitchFamily="18" charset="0"/>
                <a:ea typeface="仿宋" panose="02010609060101010101" charset="-122"/>
              </a:rPr>
              <a:t>m</a:t>
            </a:r>
            <a:r>
              <a:rPr lang="en-US" altLang="zh-CN" sz="2400" b="1">
                <a:latin typeface="Times New Roman" panose="02020603050405020304" pitchFamily="18" charset="0"/>
                <a:ea typeface="仿宋" panose="02010609060101010101" charset="-122"/>
              </a:rPr>
              <a:t>x+a</a:t>
            </a:r>
            <a:r>
              <a:rPr lang="en-US" altLang="zh-CN" sz="2400" b="1" baseline="-25000">
                <a:latin typeface="Times New Roman" panose="02020603050405020304" pitchFamily="18" charset="0"/>
                <a:ea typeface="仿宋" panose="02010609060101010101" charset="-122"/>
              </a:rPr>
              <a:t>m+1</a:t>
            </a:r>
            <a:r>
              <a:rPr lang="zh-CN" altLang="en-US" sz="2400" b="1" dirty="0">
                <a:latin typeface="仿宋" panose="02010609060101010101" charset="-122"/>
                <a:ea typeface="仿宋" panose="02010609060101010101" charset="-122"/>
              </a:rPr>
              <a:t>拟合</a:t>
            </a:r>
            <a:r>
              <a:rPr lang="en-US" altLang="zh-CN" sz="2400" b="1" dirty="0">
                <a:latin typeface="仿宋" panose="02010609060101010101" charset="-122"/>
                <a:ea typeface="仿宋" panose="02010609060101010101" charset="-122"/>
              </a:rPr>
              <a:t>,</a:t>
            </a:r>
            <a:r>
              <a:rPr lang="zh-CN" altLang="en-US" sz="2400" b="1" dirty="0">
                <a:latin typeface="仿宋" panose="02010609060101010101" charset="-122"/>
                <a:ea typeface="仿宋" panose="02010609060101010101" charset="-122"/>
              </a:rPr>
              <a:t>可利用已有程序</a:t>
            </a:r>
            <a:r>
              <a:rPr lang="en-US" altLang="zh-CN" sz="2400" b="1">
                <a:latin typeface="Times New Roman" panose="02020603050405020304" pitchFamily="18" charset="0"/>
                <a:ea typeface="隶书" panose="02010509060101010101" pitchFamily="49" charset="-122"/>
              </a:rPr>
              <a:t>:</a:t>
            </a:r>
            <a:endParaRPr lang="en-US" altLang="zh-CN" sz="2400" b="1">
              <a:latin typeface="Times New Roman" panose="02020603050405020304" pitchFamily="18" charset="0"/>
              <a:ea typeface="隶书" panose="02010509060101010101" pitchFamily="49" charset="-122"/>
            </a:endParaRPr>
          </a:p>
        </p:txBody>
      </p:sp>
      <p:sp>
        <p:nvSpPr>
          <p:cNvPr id="142340" name="文本框 142339"/>
          <p:cNvSpPr txBox="1"/>
          <p:nvPr/>
        </p:nvSpPr>
        <p:spPr>
          <a:xfrm>
            <a:off x="2014470" y="2047875"/>
            <a:ext cx="3276600" cy="457200"/>
          </a:xfrm>
          <a:prstGeom prst="rect">
            <a:avLst/>
          </a:prstGeom>
          <a:noFill/>
          <a:ln w="9525">
            <a:noFill/>
          </a:ln>
        </p:spPr>
        <p:txBody>
          <a:bodyPr anchor="t">
            <a:spAutoFit/>
          </a:bodyPr>
          <a:p>
            <a:pPr>
              <a:spcBef>
                <a:spcPct val="50000"/>
              </a:spcBef>
            </a:pPr>
            <a:r>
              <a:rPr lang="en-US" altLang="zh-CN" sz="2400" b="1" err="1">
                <a:latin typeface="Courier New" panose="02070309020205020404" pitchFamily="49" charset="0"/>
                <a:ea typeface="隶书" panose="02010509060101010101" pitchFamily="49" charset="-122"/>
              </a:rPr>
              <a:t>a=polyfit(x,y,m</a:t>
            </a:r>
            <a:r>
              <a:rPr lang="en-US" altLang="zh-CN" sz="2400" b="1">
                <a:latin typeface="Courier New" panose="02070309020205020404" pitchFamily="49" charset="0"/>
                <a:ea typeface="隶书" panose="02010509060101010101" pitchFamily="49" charset="-122"/>
              </a:rPr>
              <a:t>)</a:t>
            </a:r>
            <a:endParaRPr lang="en-US" altLang="zh-CN" sz="2400">
              <a:latin typeface="Courier New" panose="02070309020205020404" pitchFamily="49" charset="0"/>
              <a:ea typeface="隶书" panose="02010509060101010101" pitchFamily="49" charset="-122"/>
            </a:endParaRPr>
          </a:p>
        </p:txBody>
      </p:sp>
      <p:grpSp>
        <p:nvGrpSpPr>
          <p:cNvPr id="142341" name="组合 142340"/>
          <p:cNvGrpSpPr/>
          <p:nvPr/>
        </p:nvGrpSpPr>
        <p:grpSpPr>
          <a:xfrm>
            <a:off x="609600" y="4038600"/>
            <a:ext cx="5867400" cy="555625"/>
            <a:chOff x="384" y="2544"/>
            <a:chExt cx="3696" cy="350"/>
          </a:xfrm>
        </p:grpSpPr>
        <p:sp>
          <p:nvSpPr>
            <p:cNvPr id="112645" name="文本框 142341"/>
            <p:cNvSpPr txBox="1"/>
            <p:nvPr/>
          </p:nvSpPr>
          <p:spPr>
            <a:xfrm>
              <a:off x="384" y="2544"/>
              <a:ext cx="1632" cy="288"/>
            </a:xfrm>
            <a:prstGeom prst="rect">
              <a:avLst/>
            </a:prstGeom>
            <a:noFill/>
            <a:ln w="9525">
              <a:noFill/>
            </a:ln>
          </p:spPr>
          <p:txBody>
            <a:bodyPr anchor="t">
              <a:spAutoFit/>
            </a:bodyPr>
            <a:p>
              <a:pPr>
                <a:spcBef>
                  <a:spcPct val="50000"/>
                </a:spcBef>
              </a:pPr>
              <a:r>
                <a:rPr lang="en-US" altLang="zh-CN" sz="2400" b="1" dirty="0">
                  <a:latin typeface="仿宋" panose="02010609060101010101" charset="-122"/>
                  <a:ea typeface="仿宋" panose="02010609060101010101" charset="-122"/>
                </a:rPr>
                <a:t>2. </a:t>
              </a:r>
              <a:r>
                <a:rPr lang="zh-CN" altLang="en-US" sz="2400" b="1" dirty="0">
                  <a:latin typeface="仿宋" panose="02010609060101010101" charset="-122"/>
                  <a:ea typeface="仿宋" panose="02010609060101010101" charset="-122"/>
                </a:rPr>
                <a:t>对超定方程组</a:t>
              </a:r>
              <a:endParaRPr lang="zh-CN" altLang="en-US" sz="2400">
                <a:latin typeface="Times New Roman" panose="02020603050405020304" pitchFamily="18" charset="0"/>
                <a:ea typeface="隶书" panose="02010509060101010101" pitchFamily="49" charset="-122"/>
              </a:endParaRPr>
            </a:p>
          </p:txBody>
        </p:sp>
        <p:graphicFrame>
          <p:nvGraphicFramePr>
            <p:cNvPr id="112646" name="对象 142342"/>
            <p:cNvGraphicFramePr/>
            <p:nvPr/>
          </p:nvGraphicFramePr>
          <p:xfrm>
            <a:off x="1920" y="2544"/>
            <a:ext cx="2160" cy="350"/>
          </p:xfrm>
          <a:graphic>
            <a:graphicData uri="http://schemas.openxmlformats.org/presentationml/2006/ole">
              <mc:AlternateContent xmlns:mc="http://schemas.openxmlformats.org/markup-compatibility/2006">
                <mc:Choice xmlns:v="urn:schemas-microsoft-com:vml" Requires="v">
                  <p:oleObj spid="_x0000_s3132" name="" r:id="rId1" imgW="1409700" imgH="228600" progId="Equation.3">
                    <p:embed/>
                  </p:oleObj>
                </mc:Choice>
                <mc:Fallback>
                  <p:oleObj name="" r:id="rId1" imgW="1409700" imgH="228600" progId="Equation.3">
                    <p:embed/>
                    <p:pic>
                      <p:nvPicPr>
                        <p:cNvPr id="0" name="图片 3131"/>
                        <p:cNvPicPr/>
                        <p:nvPr/>
                      </p:nvPicPr>
                      <p:blipFill>
                        <a:blip r:embed="rId2"/>
                        <a:stretch>
                          <a:fillRect/>
                        </a:stretch>
                      </p:blipFill>
                      <p:spPr>
                        <a:xfrm>
                          <a:off x="1920" y="2544"/>
                          <a:ext cx="2160" cy="350"/>
                        </a:xfrm>
                        <a:prstGeom prst="rect">
                          <a:avLst/>
                        </a:prstGeom>
                        <a:noFill/>
                        <a:ln w="38100">
                          <a:noFill/>
                          <a:miter/>
                        </a:ln>
                      </p:spPr>
                    </p:pic>
                  </p:oleObj>
                </mc:Fallback>
              </mc:AlternateContent>
            </a:graphicData>
          </a:graphic>
        </p:graphicFrame>
      </p:grpSp>
      <p:grpSp>
        <p:nvGrpSpPr>
          <p:cNvPr id="142344" name="组合 142343"/>
          <p:cNvGrpSpPr/>
          <p:nvPr/>
        </p:nvGrpSpPr>
        <p:grpSpPr>
          <a:xfrm>
            <a:off x="990600" y="4038600"/>
            <a:ext cx="7543800" cy="1219200"/>
            <a:chOff x="624" y="2544"/>
            <a:chExt cx="4752" cy="768"/>
          </a:xfrm>
        </p:grpSpPr>
        <p:sp>
          <p:nvSpPr>
            <p:cNvPr id="112648" name="文本框 142344"/>
            <p:cNvSpPr txBox="1"/>
            <p:nvPr/>
          </p:nvSpPr>
          <p:spPr>
            <a:xfrm>
              <a:off x="624" y="3024"/>
              <a:ext cx="2496"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仿宋" panose="02010609060101010101" charset="-122"/>
                </a:rPr>
                <a:t>可得最小二乘意义下的解。</a:t>
              </a:r>
              <a:endParaRPr lang="zh-CN" altLang="en-US" sz="2400" b="1">
                <a:latin typeface="Times New Roman" panose="02020603050405020304" pitchFamily="18" charset="0"/>
                <a:ea typeface="仿宋" panose="02010609060101010101" charset="-122"/>
              </a:endParaRPr>
            </a:p>
          </p:txBody>
        </p:sp>
        <p:grpSp>
          <p:nvGrpSpPr>
            <p:cNvPr id="112649" name="组合 142345"/>
            <p:cNvGrpSpPr/>
            <p:nvPr/>
          </p:nvGrpSpPr>
          <p:grpSpPr>
            <a:xfrm>
              <a:off x="4032" y="2544"/>
              <a:ext cx="1344" cy="288"/>
              <a:chOff x="4032" y="2544"/>
              <a:chExt cx="1344" cy="288"/>
            </a:xfrm>
          </p:grpSpPr>
          <p:sp>
            <p:nvSpPr>
              <p:cNvPr id="112650" name="文本框 142346"/>
              <p:cNvSpPr txBox="1"/>
              <p:nvPr/>
            </p:nvSpPr>
            <p:spPr>
              <a:xfrm>
                <a:off x="4032" y="2544"/>
                <a:ext cx="528" cy="288"/>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仿宋" panose="02010609060101010101" charset="-122"/>
                  </a:rPr>
                  <a:t>，用</a:t>
                </a:r>
                <a:endParaRPr lang="zh-CN" altLang="en-US" sz="2400">
                  <a:latin typeface="Times New Roman" panose="02020603050405020304" pitchFamily="18" charset="0"/>
                  <a:ea typeface="隶书" panose="02010509060101010101" pitchFamily="49" charset="-122"/>
                </a:endParaRPr>
              </a:p>
            </p:txBody>
          </p:sp>
          <p:graphicFrame>
            <p:nvGraphicFramePr>
              <p:cNvPr id="112651" name="对象 142347"/>
              <p:cNvGraphicFramePr/>
              <p:nvPr/>
            </p:nvGraphicFramePr>
            <p:xfrm>
              <a:off x="4512" y="2572"/>
              <a:ext cx="864" cy="260"/>
            </p:xfrm>
            <a:graphic>
              <a:graphicData uri="http://schemas.openxmlformats.org/presentationml/2006/ole">
                <mc:AlternateContent xmlns:mc="http://schemas.openxmlformats.org/markup-compatibility/2006">
                  <mc:Choice xmlns:v="urn:schemas-microsoft-com:vml" Requires="v">
                    <p:oleObj spid="_x0000_s3133" name="" r:id="rId3" imgW="570865" imgH="203200" progId="Equation.3">
                      <p:embed/>
                    </p:oleObj>
                  </mc:Choice>
                  <mc:Fallback>
                    <p:oleObj name="" r:id="rId3" imgW="570865" imgH="203200" progId="Equation.3">
                      <p:embed/>
                      <p:pic>
                        <p:nvPicPr>
                          <p:cNvPr id="0" name="图片 3132"/>
                          <p:cNvPicPr/>
                          <p:nvPr/>
                        </p:nvPicPr>
                        <p:blipFill>
                          <a:blip r:embed="rId4"/>
                          <a:stretch>
                            <a:fillRect/>
                          </a:stretch>
                        </p:blipFill>
                        <p:spPr>
                          <a:xfrm>
                            <a:off x="4512" y="2572"/>
                            <a:ext cx="864" cy="260"/>
                          </a:xfrm>
                          <a:prstGeom prst="rect">
                            <a:avLst/>
                          </a:prstGeom>
                          <a:noFill/>
                          <a:ln w="38100">
                            <a:noFill/>
                            <a:miter/>
                          </a:ln>
                        </p:spPr>
                      </p:pic>
                    </p:oleObj>
                  </mc:Fallback>
                </mc:AlternateContent>
              </a:graphicData>
            </a:graphic>
          </p:graphicFrame>
        </p:grpSp>
      </p:grpSp>
      <p:sp>
        <p:nvSpPr>
          <p:cNvPr id="142349" name="文本框 142348"/>
          <p:cNvSpPr txBox="1"/>
          <p:nvPr/>
        </p:nvSpPr>
        <p:spPr>
          <a:xfrm>
            <a:off x="609600" y="5410200"/>
            <a:ext cx="7696200" cy="1187450"/>
          </a:xfrm>
          <a:prstGeom prst="rect">
            <a:avLst/>
          </a:prstGeom>
          <a:noFill/>
          <a:ln w="9525">
            <a:noFill/>
          </a:ln>
        </p:spPr>
        <p:txBody>
          <a:bodyPr anchor="t">
            <a:spAutoFit/>
          </a:bodyPr>
          <a:p>
            <a:pPr>
              <a:lnSpc>
                <a:spcPct val="150000"/>
              </a:lnSpc>
            </a:pPr>
            <a:r>
              <a:rPr lang="en-US" altLang="zh-CN" sz="2400" b="1" dirty="0">
                <a:solidFill>
                  <a:srgbClr val="000000"/>
                </a:solidFill>
                <a:latin typeface="宋体" pitchFamily="2" charset="-122"/>
                <a:ea typeface="宋体" pitchFamily="2" charset="-122"/>
              </a:rPr>
              <a:t>3.</a:t>
            </a:r>
            <a:r>
              <a:rPr lang="zh-CN" altLang="en-US" sz="2400" b="1" dirty="0">
                <a:solidFill>
                  <a:srgbClr val="000000"/>
                </a:solidFill>
                <a:latin typeface="宋体" pitchFamily="2" charset="-122"/>
                <a:ea typeface="宋体" pitchFamily="2" charset="-122"/>
              </a:rPr>
              <a:t>多项式在</a:t>
            </a:r>
            <a:r>
              <a:rPr lang="en-US" altLang="zh-CN" sz="2400" b="1" dirty="0">
                <a:solidFill>
                  <a:srgbClr val="000000"/>
                </a:solidFill>
                <a:latin typeface="宋体" pitchFamily="2" charset="-122"/>
                <a:ea typeface="宋体" pitchFamily="2" charset="-122"/>
              </a:rPr>
              <a:t>x</a:t>
            </a:r>
            <a:r>
              <a:rPr lang="zh-CN" altLang="en-US" sz="2400" b="1" dirty="0">
                <a:solidFill>
                  <a:srgbClr val="000000"/>
                </a:solidFill>
                <a:latin typeface="宋体" pitchFamily="2" charset="-122"/>
                <a:ea typeface="宋体" pitchFamily="2" charset="-122"/>
              </a:rPr>
              <a:t>处的值</a:t>
            </a:r>
            <a:r>
              <a:rPr lang="en-US" altLang="zh-CN" sz="2400" b="1" dirty="0">
                <a:solidFill>
                  <a:srgbClr val="000000"/>
                </a:solidFill>
                <a:latin typeface="宋体" pitchFamily="2" charset="-122"/>
                <a:ea typeface="宋体" pitchFamily="2" charset="-122"/>
              </a:rPr>
              <a:t>y</a:t>
            </a:r>
            <a:r>
              <a:rPr lang="zh-CN" altLang="en-US" sz="2400" b="1" dirty="0">
                <a:solidFill>
                  <a:srgbClr val="000000"/>
                </a:solidFill>
                <a:latin typeface="宋体" pitchFamily="2" charset="-122"/>
                <a:ea typeface="宋体" pitchFamily="2" charset="-122"/>
              </a:rPr>
              <a:t>可用以下命令计算：</a:t>
            </a:r>
            <a:endParaRPr lang="zh-CN" altLang="en-US" sz="2400" b="1" dirty="0">
              <a:solidFill>
                <a:srgbClr val="000000"/>
              </a:solidFill>
              <a:latin typeface="宋体" pitchFamily="2" charset="-122"/>
              <a:ea typeface="宋体" pitchFamily="2" charset="-122"/>
            </a:endParaRPr>
          </a:p>
          <a:p>
            <a:pPr>
              <a:lnSpc>
                <a:spcPct val="150000"/>
              </a:lnSpc>
            </a:pPr>
            <a:r>
              <a:rPr lang="zh-CN" altLang="en-US" sz="2400" b="1" dirty="0">
                <a:solidFill>
                  <a:srgbClr val="000000"/>
                </a:solidFill>
                <a:latin typeface="宋体" pitchFamily="2" charset="-122"/>
                <a:ea typeface="宋体" pitchFamily="2" charset="-122"/>
              </a:rPr>
              <a:t>            </a:t>
            </a:r>
            <a:r>
              <a:rPr lang="en-US" altLang="zh-CN" sz="2400" b="1" err="1">
                <a:solidFill>
                  <a:srgbClr val="000000"/>
                </a:solidFill>
                <a:latin typeface="宋体" pitchFamily="2" charset="-122"/>
                <a:ea typeface="宋体" pitchFamily="2" charset="-122"/>
              </a:rPr>
              <a:t>y=polyval</a:t>
            </a:r>
            <a:r>
              <a:rPr lang="zh-CN" altLang="en-US" sz="2400" b="1">
                <a:solidFill>
                  <a:srgbClr val="000000"/>
                </a:solidFill>
                <a:latin typeface="宋体" pitchFamily="2" charset="-122"/>
                <a:ea typeface="宋体" pitchFamily="2" charset="-122"/>
              </a:rPr>
              <a:t>（</a:t>
            </a:r>
            <a:r>
              <a:rPr lang="en-US" altLang="zh-CN" sz="2400" b="1">
                <a:solidFill>
                  <a:srgbClr val="000000"/>
                </a:solidFill>
                <a:latin typeface="宋体" pitchFamily="2" charset="-122"/>
                <a:ea typeface="宋体" pitchFamily="2" charset="-122"/>
              </a:rPr>
              <a:t>a</a:t>
            </a:r>
            <a:r>
              <a:rPr lang="zh-CN" altLang="en-US" sz="2400" b="1">
                <a:solidFill>
                  <a:srgbClr val="000000"/>
                </a:solidFill>
                <a:latin typeface="宋体" pitchFamily="2" charset="-122"/>
                <a:ea typeface="宋体" pitchFamily="2" charset="-122"/>
              </a:rPr>
              <a:t>，</a:t>
            </a:r>
            <a:r>
              <a:rPr lang="en-US" altLang="zh-CN" sz="2400" b="1">
                <a:solidFill>
                  <a:srgbClr val="000000"/>
                </a:solidFill>
                <a:latin typeface="宋体" pitchFamily="2" charset="-122"/>
                <a:ea typeface="宋体" pitchFamily="2" charset="-122"/>
              </a:rPr>
              <a:t>x</a:t>
            </a:r>
            <a:r>
              <a:rPr lang="zh-CN" altLang="en-US" sz="2400" b="1">
                <a:solidFill>
                  <a:srgbClr val="000000"/>
                </a:solidFill>
                <a:latin typeface="宋体" pitchFamily="2" charset="-122"/>
                <a:ea typeface="宋体" pitchFamily="2" charset="-122"/>
              </a:rPr>
              <a:t>）</a:t>
            </a:r>
            <a:endParaRPr lang="zh-CN" altLang="en-US" sz="2400" b="1">
              <a:solidFill>
                <a:srgbClr val="000000"/>
              </a:solidFill>
              <a:latin typeface="宋体" pitchFamily="2" charset="-122"/>
              <a:ea typeface="宋体" pitchFamily="2" charset="-122"/>
            </a:endParaRPr>
          </a:p>
        </p:txBody>
      </p:sp>
      <p:graphicFrame>
        <p:nvGraphicFramePr>
          <p:cNvPr id="112653" name="对象 142349"/>
          <p:cNvGraphicFramePr/>
          <p:nvPr/>
        </p:nvGraphicFramePr>
        <p:xfrm>
          <a:off x="7086600" y="533400"/>
          <a:ext cx="1752600" cy="615950"/>
        </p:xfrm>
        <a:graphic>
          <a:graphicData uri="http://schemas.openxmlformats.org/presentationml/2006/ole">
            <mc:AlternateContent xmlns:mc="http://schemas.openxmlformats.org/markup-compatibility/2006">
              <mc:Choice xmlns:v="urn:schemas-microsoft-com:vml" Requires="v">
                <p:oleObj spid="_x0000_s3131" name="" r:id="rId5" imgW="6485255" imgH="2278380" progId="MS_ClipArt_Gallery.2">
                  <p:embed/>
                </p:oleObj>
              </mc:Choice>
              <mc:Fallback>
                <p:oleObj name="" r:id="rId5" imgW="6485255" imgH="2278380" progId="MS_ClipArt_Gallery.2">
                  <p:embed/>
                  <p:pic>
                    <p:nvPicPr>
                      <p:cNvPr id="0" name="图片 3130"/>
                      <p:cNvPicPr/>
                      <p:nvPr/>
                    </p:nvPicPr>
                    <p:blipFill>
                      <a:blip r:embed="rId6"/>
                      <a:stretch>
                        <a:fillRect/>
                      </a:stretch>
                    </p:blipFill>
                    <p:spPr>
                      <a:xfrm>
                        <a:off x="7086600" y="533400"/>
                        <a:ext cx="1752600" cy="615950"/>
                      </a:xfrm>
                      <a:prstGeom prst="rect">
                        <a:avLst/>
                      </a:prstGeom>
                      <a:noFill/>
                      <a:ln w="38100">
                        <a:noFill/>
                        <a:miter/>
                      </a:ln>
                    </p:spPr>
                  </p:pic>
                </p:oleObj>
              </mc:Fallback>
            </mc:AlternateContent>
          </a:graphicData>
        </a:graphic>
      </p:graphicFrame>
      <p:grpSp>
        <p:nvGrpSpPr>
          <p:cNvPr id="142351" name="组合 142350"/>
          <p:cNvGrpSpPr/>
          <p:nvPr/>
        </p:nvGrpSpPr>
        <p:grpSpPr>
          <a:xfrm>
            <a:off x="0" y="2514600"/>
            <a:ext cx="4267200" cy="1471613"/>
            <a:chOff x="0" y="1584"/>
            <a:chExt cx="2688" cy="927"/>
          </a:xfrm>
        </p:grpSpPr>
        <p:sp>
          <p:nvSpPr>
            <p:cNvPr id="112655" name="文本框 142351"/>
            <p:cNvSpPr txBox="1"/>
            <p:nvPr/>
          </p:nvSpPr>
          <p:spPr>
            <a:xfrm>
              <a:off x="0" y="1872"/>
              <a:ext cx="2688" cy="639"/>
            </a:xfrm>
            <a:prstGeom prst="rect">
              <a:avLst/>
            </a:prstGeom>
            <a:solidFill>
              <a:srgbClr val="FFCCFF"/>
            </a:solidFill>
            <a:ln w="9525" cap="flat" cmpd="sng">
              <a:solidFill>
                <a:srgbClr val="0099FF"/>
              </a:solidFill>
              <a:prstDash val="solid"/>
              <a:miter/>
              <a:headEnd type="none" w="med" len="med"/>
              <a:tailEnd type="none" w="med" len="med"/>
            </a:ln>
          </p:spPr>
          <p:txBody>
            <a:bodyPr anchor="t">
              <a:spAutoFit/>
            </a:bodyPr>
            <a:p>
              <a:pPr>
                <a:spcBef>
                  <a:spcPct val="50000"/>
                </a:spcBef>
              </a:pPr>
              <a:r>
                <a:rPr lang="zh-CN" altLang="en-US" sz="2400" b="1" dirty="0">
                  <a:latin typeface="宋体" pitchFamily="2" charset="-122"/>
                  <a:ea typeface="宋体" pitchFamily="2" charset="-122"/>
                </a:rPr>
                <a:t>输出拟合多项式系数</a:t>
              </a:r>
              <a:endParaRPr lang="zh-CN" altLang="en-US" sz="2400" b="1" dirty="0">
                <a:latin typeface="宋体" pitchFamily="2" charset="-122"/>
                <a:ea typeface="宋体" pitchFamily="2" charset="-122"/>
              </a:endParaRPr>
            </a:p>
            <a:p>
              <a:pPr>
                <a:spcBef>
                  <a:spcPct val="50000"/>
                </a:spcBef>
              </a:pPr>
              <a:r>
                <a:rPr lang="en-US" altLang="zh-CN" sz="2400" b="1">
                  <a:latin typeface="Courier New" panose="02070309020205020404" pitchFamily="49" charset="0"/>
                  <a:ea typeface="宋体" pitchFamily="2" charset="-122"/>
                </a:rPr>
                <a:t>a=[</a:t>
              </a:r>
              <a:r>
                <a:rPr lang="en-US" altLang="zh-CN" sz="2400" b="1">
                  <a:latin typeface="Courier New" panose="02070309020205020404" pitchFamily="49" charset="0"/>
                  <a:ea typeface="隶书" panose="02010509060101010101" pitchFamily="49" charset="-122"/>
                </a:rPr>
                <a:t>a</a:t>
              </a:r>
              <a:r>
                <a:rPr lang="en-US" altLang="zh-CN" sz="2400" b="1" baseline="-25000">
                  <a:latin typeface="Courier New" panose="02070309020205020404" pitchFamily="49" charset="0"/>
                  <a:ea typeface="隶书" panose="02010509060101010101" pitchFamily="49" charset="-122"/>
                </a:rPr>
                <a:t>1</a:t>
              </a:r>
              <a:r>
                <a:rPr lang="en-US" altLang="zh-CN" sz="2400" b="1">
                  <a:latin typeface="Courier New" panose="02070309020205020404" pitchFamily="49" charset="0"/>
                  <a:ea typeface="隶书" panose="02010509060101010101" pitchFamily="49" charset="-122"/>
                </a:rPr>
                <a:t>, …a</a:t>
              </a:r>
              <a:r>
                <a:rPr lang="en-US" altLang="zh-CN" sz="2400" b="1" baseline="-25000">
                  <a:latin typeface="Courier New" panose="02070309020205020404" pitchFamily="49" charset="0"/>
                  <a:ea typeface="隶书" panose="02010509060101010101" pitchFamily="49" charset="-122"/>
                </a:rPr>
                <a:t>m </a:t>
              </a:r>
              <a:r>
                <a:rPr lang="en-US" altLang="zh-CN" sz="2400" b="1">
                  <a:latin typeface="Courier New" panose="02070309020205020404" pitchFamily="49" charset="0"/>
                  <a:ea typeface="隶书" panose="02010509060101010101" pitchFamily="49" charset="-122"/>
                </a:rPr>
                <a:t>,</a:t>
              </a:r>
              <a:r>
                <a:rPr lang="en-US" altLang="zh-CN" sz="2400" b="1" baseline="-25000">
                  <a:latin typeface="Courier New" panose="02070309020205020404" pitchFamily="49" charset="0"/>
                  <a:ea typeface="隶书" panose="02010509060101010101" pitchFamily="49" charset="-122"/>
                </a:rPr>
                <a:t> </a:t>
              </a:r>
              <a:r>
                <a:rPr lang="en-US" altLang="zh-CN" sz="2400" b="1">
                  <a:latin typeface="Courier New" panose="02070309020205020404" pitchFamily="49" charset="0"/>
                  <a:ea typeface="隶书" panose="02010509060101010101" pitchFamily="49" charset="-122"/>
                </a:rPr>
                <a:t>a</a:t>
              </a:r>
              <a:r>
                <a:rPr lang="en-US" altLang="zh-CN" sz="2400" b="1" baseline="-25000">
                  <a:latin typeface="Courier New" panose="02070309020205020404" pitchFamily="49" charset="0"/>
                  <a:ea typeface="隶书" panose="02010509060101010101" pitchFamily="49" charset="-122"/>
                </a:rPr>
                <a:t>m+1</a:t>
              </a:r>
              <a:r>
                <a:rPr lang="en-US" altLang="zh-CN" sz="2400" b="1">
                  <a:latin typeface="Courier New" panose="02070309020205020404" pitchFamily="49" charset="0"/>
                  <a:ea typeface="隶书" panose="02010509060101010101" pitchFamily="49" charset="-122"/>
                </a:rPr>
                <a:t>]</a:t>
              </a:r>
              <a:r>
                <a:rPr lang="en-US" altLang="zh-CN" sz="2400" b="1">
                  <a:latin typeface="Times New Roman" panose="02020603050405020304" pitchFamily="18" charset="0"/>
                  <a:ea typeface="隶书" panose="02010509060101010101" pitchFamily="49" charset="-122"/>
                </a:rPr>
                <a:t> (</a:t>
              </a:r>
              <a:r>
                <a:rPr lang="zh-CN" altLang="en-US" sz="2400" b="1" dirty="0">
                  <a:latin typeface="宋体" pitchFamily="2" charset="-122"/>
                  <a:ea typeface="宋体" pitchFamily="2" charset="-122"/>
                </a:rPr>
                <a:t>数组</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a:latin typeface="宋体" pitchFamily="2" charset="-122"/>
                <a:ea typeface="宋体" pitchFamily="2" charset="-122"/>
              </a:endParaRPr>
            </a:p>
          </p:txBody>
        </p:sp>
        <p:sp>
          <p:nvSpPr>
            <p:cNvPr id="112656" name="直接连接符 142352"/>
            <p:cNvSpPr/>
            <p:nvPr/>
          </p:nvSpPr>
          <p:spPr>
            <a:xfrm flipV="1">
              <a:off x="1008" y="1584"/>
              <a:ext cx="528" cy="288"/>
            </a:xfrm>
            <a:prstGeom prst="line">
              <a:avLst/>
            </a:prstGeom>
            <a:ln w="9525" cap="flat" cmpd="sng">
              <a:solidFill>
                <a:srgbClr val="0099FF"/>
              </a:solidFill>
              <a:prstDash val="solid"/>
              <a:round/>
              <a:headEnd type="none" w="med" len="med"/>
              <a:tailEnd type="triangle" w="med" len="med"/>
            </a:ln>
          </p:spPr>
        </p:sp>
      </p:grpSp>
      <p:grpSp>
        <p:nvGrpSpPr>
          <p:cNvPr id="142354" name="组合 142353"/>
          <p:cNvGrpSpPr/>
          <p:nvPr/>
        </p:nvGrpSpPr>
        <p:grpSpPr>
          <a:xfrm>
            <a:off x="4343400" y="2514600"/>
            <a:ext cx="2173288" cy="1474788"/>
            <a:chOff x="2736" y="1584"/>
            <a:chExt cx="1369" cy="929"/>
          </a:xfrm>
        </p:grpSpPr>
        <p:sp>
          <p:nvSpPr>
            <p:cNvPr id="112658" name="文本框 142354"/>
            <p:cNvSpPr txBox="1"/>
            <p:nvPr/>
          </p:nvSpPr>
          <p:spPr>
            <a:xfrm>
              <a:off x="2933" y="1874"/>
              <a:ext cx="1172" cy="639"/>
            </a:xfrm>
            <a:prstGeom prst="rect">
              <a:avLst/>
            </a:prstGeom>
            <a:solidFill>
              <a:srgbClr val="FFCCFF"/>
            </a:solidFill>
            <a:ln w="9525" cap="flat" cmpd="sng">
              <a:solidFill>
                <a:srgbClr val="0099FF"/>
              </a:solidFill>
              <a:prstDash val="solid"/>
              <a:miter/>
              <a:headEnd type="none" w="med" len="med"/>
              <a:tailEnd type="none" w="med" len="med"/>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输入同长度</a:t>
              </a:r>
              <a:endParaRPr lang="zh-CN" altLang="en-US" sz="2400" b="1" dirty="0">
                <a:latin typeface="Times New Roman" panose="02020603050405020304" pitchFamily="18" charset="0"/>
                <a:ea typeface="宋体" pitchFamily="2" charset="-122"/>
              </a:endParaRPr>
            </a:p>
            <a:p>
              <a:pPr algn="ctr">
                <a:spcBef>
                  <a:spcPct val="50000"/>
                </a:spcBef>
              </a:pPr>
              <a:r>
                <a:rPr lang="zh-CN" altLang="en-US" sz="2400" b="1" dirty="0">
                  <a:latin typeface="Times New Roman" panose="02020603050405020304" pitchFamily="18" charset="0"/>
                  <a:ea typeface="宋体" pitchFamily="2" charset="-122"/>
                </a:rPr>
                <a:t>的数组</a:t>
              </a:r>
              <a:r>
                <a:rPr lang="en-US" altLang="zh-CN" sz="2400" b="1">
                  <a:latin typeface="Times New Roman" panose="02020603050405020304" pitchFamily="18" charset="0"/>
                  <a:ea typeface="宋体" pitchFamily="2" charset="-122"/>
                </a:rPr>
                <a:t>X</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Y</a:t>
              </a:r>
              <a:endParaRPr lang="en-US" altLang="zh-CN" sz="2400" b="1">
                <a:latin typeface="Times New Roman" panose="02020603050405020304" pitchFamily="18" charset="0"/>
                <a:ea typeface="宋体" pitchFamily="2" charset="-122"/>
              </a:endParaRPr>
            </a:p>
          </p:txBody>
        </p:sp>
        <p:sp>
          <p:nvSpPr>
            <p:cNvPr id="112659" name="直接连接符 142355"/>
            <p:cNvSpPr/>
            <p:nvPr/>
          </p:nvSpPr>
          <p:spPr>
            <a:xfrm>
              <a:off x="2736" y="1584"/>
              <a:ext cx="336" cy="0"/>
            </a:xfrm>
            <a:prstGeom prst="line">
              <a:avLst/>
            </a:prstGeom>
            <a:ln w="9525" cap="flat" cmpd="sng">
              <a:solidFill>
                <a:srgbClr val="0099FF"/>
              </a:solidFill>
              <a:prstDash val="solid"/>
              <a:round/>
              <a:headEnd type="none" w="med" len="med"/>
              <a:tailEnd type="none" w="med" len="med"/>
            </a:ln>
          </p:spPr>
        </p:sp>
        <p:sp>
          <p:nvSpPr>
            <p:cNvPr id="112660" name="直接连接符 142356"/>
            <p:cNvSpPr/>
            <p:nvPr/>
          </p:nvSpPr>
          <p:spPr>
            <a:xfrm flipH="1" flipV="1">
              <a:off x="2928" y="1584"/>
              <a:ext cx="96" cy="288"/>
            </a:xfrm>
            <a:prstGeom prst="line">
              <a:avLst/>
            </a:prstGeom>
            <a:ln w="9525" cap="flat" cmpd="sng">
              <a:solidFill>
                <a:srgbClr val="0099FF"/>
              </a:solidFill>
              <a:prstDash val="solid"/>
              <a:round/>
              <a:headEnd type="none" w="med" len="med"/>
              <a:tailEnd type="triangle" w="med" len="med"/>
            </a:ln>
          </p:spPr>
        </p:sp>
      </p:grpSp>
      <p:grpSp>
        <p:nvGrpSpPr>
          <p:cNvPr id="142358" name="组合 142357"/>
          <p:cNvGrpSpPr/>
          <p:nvPr/>
        </p:nvGrpSpPr>
        <p:grpSpPr>
          <a:xfrm>
            <a:off x="5181600" y="2438400"/>
            <a:ext cx="3248025" cy="1547813"/>
            <a:chOff x="3264" y="1536"/>
            <a:chExt cx="2046" cy="975"/>
          </a:xfrm>
        </p:grpSpPr>
        <p:sp>
          <p:nvSpPr>
            <p:cNvPr id="112662" name="文本框 142358"/>
            <p:cNvSpPr txBox="1"/>
            <p:nvPr/>
          </p:nvSpPr>
          <p:spPr>
            <a:xfrm>
              <a:off x="4412" y="1872"/>
              <a:ext cx="898" cy="639"/>
            </a:xfrm>
            <a:prstGeom prst="rect">
              <a:avLst/>
            </a:prstGeom>
            <a:solidFill>
              <a:srgbClr val="FFCCFF"/>
            </a:solidFill>
            <a:ln w="9525" cap="flat" cmpd="sng">
              <a:solidFill>
                <a:srgbClr val="0099FF"/>
              </a:solidFill>
              <a:prstDash val="solid"/>
              <a:miter/>
              <a:headEnd type="none" w="med" len="med"/>
              <a:tailEnd type="none" w="med" len="med"/>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拟合多项</a:t>
              </a:r>
              <a:endParaRPr lang="zh-CN" altLang="en-US" sz="2400" b="1" dirty="0">
                <a:latin typeface="Times New Roman" panose="02020603050405020304" pitchFamily="18" charset="0"/>
                <a:ea typeface="宋体" pitchFamily="2" charset="-122"/>
              </a:endParaRPr>
            </a:p>
            <a:p>
              <a:pPr algn="ctr">
                <a:spcBef>
                  <a:spcPct val="50000"/>
                </a:spcBef>
              </a:pPr>
              <a:r>
                <a:rPr lang="zh-CN" altLang="en-US" sz="2400" b="1" dirty="0">
                  <a:latin typeface="Times New Roman" panose="02020603050405020304" pitchFamily="18" charset="0"/>
                  <a:ea typeface="宋体" pitchFamily="2" charset="-122"/>
                </a:rPr>
                <a:t>式次数</a:t>
              </a:r>
              <a:endParaRPr lang="zh-CN" altLang="en-US" sz="2400" b="1">
                <a:latin typeface="Times New Roman" panose="02020603050405020304" pitchFamily="18" charset="0"/>
                <a:ea typeface="宋体" pitchFamily="2" charset="-122"/>
              </a:endParaRPr>
            </a:p>
          </p:txBody>
        </p:sp>
        <p:sp>
          <p:nvSpPr>
            <p:cNvPr id="112663" name="直接连接符 142359"/>
            <p:cNvSpPr/>
            <p:nvPr/>
          </p:nvSpPr>
          <p:spPr>
            <a:xfrm flipH="1" flipV="1">
              <a:off x="3264" y="1536"/>
              <a:ext cx="1152" cy="384"/>
            </a:xfrm>
            <a:prstGeom prst="line">
              <a:avLst/>
            </a:prstGeom>
            <a:ln w="9525" cap="flat" cmpd="sng">
              <a:solidFill>
                <a:srgbClr val="0099FF"/>
              </a:solidFill>
              <a:prstDash val="solid"/>
              <a:round/>
              <a:headEnd type="none" w="med" len="med"/>
              <a:tailEnd type="triangle" w="med" len="med"/>
            </a:ln>
          </p:spPr>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2340"/>
                                        </p:tgtEl>
                                        <p:attrNameLst>
                                          <p:attrName>style.visibility</p:attrName>
                                        </p:attrNameLst>
                                      </p:cBhvr>
                                      <p:to>
                                        <p:strVal val="visible"/>
                                      </p:to>
                                    </p:set>
                                    <p:animEffect transition="in" filter="dissolve">
                                      <p:cBhvr>
                                        <p:cTn id="11" dur="500"/>
                                        <p:tgtEl>
                                          <p:spTgt spid="14234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42354"/>
                                        </p:tgtEl>
                                        <p:attrNameLst>
                                          <p:attrName>style.visibility</p:attrName>
                                        </p:attrNameLst>
                                      </p:cBhvr>
                                      <p:to>
                                        <p:strVal val="visible"/>
                                      </p:to>
                                    </p:set>
                                    <p:anim calcmode="lin" valueType="num">
                                      <p:cBhvr>
                                        <p:cTn id="16" dur="500" fill="hold"/>
                                        <p:tgtEl>
                                          <p:spTgt spid="142354"/>
                                        </p:tgtEl>
                                        <p:attrNameLst>
                                          <p:attrName>ppt_x</p:attrName>
                                        </p:attrNameLst>
                                      </p:cBhvr>
                                      <p:tavLst>
                                        <p:tav tm="0">
                                          <p:val>
                                            <p:strVal val="0-#ppt_w/2"/>
                                          </p:val>
                                        </p:tav>
                                        <p:tav tm="100000">
                                          <p:val>
                                            <p:strVal val="#ppt_x"/>
                                          </p:val>
                                        </p:tav>
                                      </p:tavLst>
                                    </p:anim>
                                    <p:anim calcmode="lin" valueType="num">
                                      <p:cBhvr>
                                        <p:cTn id="17" dur="500" fill="hold"/>
                                        <p:tgtEl>
                                          <p:spTgt spid="14235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42358"/>
                                        </p:tgtEl>
                                        <p:attrNameLst>
                                          <p:attrName>style.visibility</p:attrName>
                                        </p:attrNameLst>
                                      </p:cBhvr>
                                      <p:to>
                                        <p:strVal val="visible"/>
                                      </p:to>
                                    </p:set>
                                    <p:anim calcmode="lin" valueType="num">
                                      <p:cBhvr>
                                        <p:cTn id="22" dur="500" fill="hold"/>
                                        <p:tgtEl>
                                          <p:spTgt spid="142358"/>
                                        </p:tgtEl>
                                        <p:attrNameLst>
                                          <p:attrName>ppt_x</p:attrName>
                                        </p:attrNameLst>
                                      </p:cBhvr>
                                      <p:tavLst>
                                        <p:tav tm="0">
                                          <p:val>
                                            <p:strVal val="1+#ppt_w/2"/>
                                          </p:val>
                                        </p:tav>
                                        <p:tav tm="100000">
                                          <p:val>
                                            <p:strVal val="#ppt_x"/>
                                          </p:val>
                                        </p:tav>
                                      </p:tavLst>
                                    </p:anim>
                                    <p:anim calcmode="lin" valueType="num">
                                      <p:cBhvr>
                                        <p:cTn id="23" dur="500" fill="hold"/>
                                        <p:tgtEl>
                                          <p:spTgt spid="14235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42351"/>
                                        </p:tgtEl>
                                        <p:attrNameLst>
                                          <p:attrName>style.visibility</p:attrName>
                                        </p:attrNameLst>
                                      </p:cBhvr>
                                      <p:to>
                                        <p:strVal val="visible"/>
                                      </p:to>
                                    </p:set>
                                    <p:anim calcmode="lin" valueType="num">
                                      <p:cBhvr>
                                        <p:cTn id="28" dur="500" fill="hold"/>
                                        <p:tgtEl>
                                          <p:spTgt spid="142351"/>
                                        </p:tgtEl>
                                        <p:attrNameLst>
                                          <p:attrName>ppt_x</p:attrName>
                                        </p:attrNameLst>
                                      </p:cBhvr>
                                      <p:tavLst>
                                        <p:tav tm="0">
                                          <p:val>
                                            <p:strVal val="0-#ppt_w/2"/>
                                          </p:val>
                                        </p:tav>
                                        <p:tav tm="100000">
                                          <p:val>
                                            <p:strVal val="#ppt_x"/>
                                          </p:val>
                                        </p:tav>
                                      </p:tavLst>
                                    </p:anim>
                                    <p:anim calcmode="lin" valueType="num">
                                      <p:cBhvr>
                                        <p:cTn id="29" dur="500" fill="hold"/>
                                        <p:tgtEl>
                                          <p:spTgt spid="14235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423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42344"/>
                                        </p:tgtEl>
                                        <p:attrNameLst>
                                          <p:attrName>style.visibility</p:attrName>
                                        </p:attrNameLst>
                                      </p:cBhvr>
                                      <p:to>
                                        <p:strVal val="visible"/>
                                      </p:to>
                                    </p:set>
                                    <p:anim calcmode="lin" valueType="num">
                                      <p:cBhvr>
                                        <p:cTn id="38" dur="500" fill="hold"/>
                                        <p:tgtEl>
                                          <p:spTgt spid="142344"/>
                                        </p:tgtEl>
                                        <p:attrNameLst>
                                          <p:attrName>ppt_x</p:attrName>
                                        </p:attrNameLst>
                                      </p:cBhvr>
                                      <p:tavLst>
                                        <p:tav tm="0">
                                          <p:val>
                                            <p:strVal val="1+#ppt_w/2"/>
                                          </p:val>
                                        </p:tav>
                                        <p:tav tm="100000">
                                          <p:val>
                                            <p:strVal val="#ppt_x"/>
                                          </p:val>
                                        </p:tav>
                                      </p:tavLst>
                                    </p:anim>
                                    <p:anim calcmode="lin" valueType="num">
                                      <p:cBhvr>
                                        <p:cTn id="39" dur="500" fill="hold"/>
                                        <p:tgtEl>
                                          <p:spTgt spid="14234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36" fill="hold" grpId="0" nodeType="clickEffect">
                                  <p:stCondLst>
                                    <p:cond delay="0"/>
                                  </p:stCondLst>
                                  <p:childTnLst>
                                    <p:set>
                                      <p:cBhvr>
                                        <p:cTn id="43" dur="1" fill="hold">
                                          <p:stCondLst>
                                            <p:cond delay="0"/>
                                          </p:stCondLst>
                                        </p:cTn>
                                        <p:tgtEl>
                                          <p:spTgt spid="142349"/>
                                        </p:tgtEl>
                                        <p:attrNameLst>
                                          <p:attrName>style.visibility</p:attrName>
                                        </p:attrNameLst>
                                      </p:cBhvr>
                                      <p:to>
                                        <p:strVal val="visible"/>
                                      </p:to>
                                    </p:set>
                                    <p:anim calcmode="lin" valueType="num">
                                      <p:cBhvr>
                                        <p:cTn id="44" dur="500" fill="hold"/>
                                        <p:tgtEl>
                                          <p:spTgt spid="142349"/>
                                        </p:tgtEl>
                                        <p:attrNameLst>
                                          <p:attrName>ppt_w</p:attrName>
                                        </p:attrNameLst>
                                      </p:cBhvr>
                                      <p:tavLst>
                                        <p:tav tm="0">
                                          <p:val>
                                            <p:strVal val="(6*min(max(#ppt_w*#ppt_h,.3),1)-7.4)/-.7*#ppt_w"/>
                                          </p:val>
                                        </p:tav>
                                        <p:tav tm="100000">
                                          <p:val>
                                            <p:strVal val="#ppt_w"/>
                                          </p:val>
                                        </p:tav>
                                      </p:tavLst>
                                    </p:anim>
                                    <p:anim calcmode="lin" valueType="num">
                                      <p:cBhvr>
                                        <p:cTn id="45" dur="500" fill="hold"/>
                                        <p:tgtEl>
                                          <p:spTgt spid="142349"/>
                                        </p:tgtEl>
                                        <p:attrNameLst>
                                          <p:attrName>ppt_h</p:attrName>
                                        </p:attrNameLst>
                                      </p:cBhvr>
                                      <p:tavLst>
                                        <p:tav tm="0">
                                          <p:val>
                                            <p:strVal val="(6*min(max(#ppt_w*#ppt_h,.3),1)-7.4)/-.7*#ppt_h"/>
                                          </p:val>
                                        </p:tav>
                                        <p:tav tm="100000">
                                          <p:val>
                                            <p:strVal val="#ppt_h"/>
                                          </p:val>
                                        </p:tav>
                                      </p:tavLst>
                                    </p:anim>
                                    <p:anim calcmode="lin" valueType="num">
                                      <p:cBhvr>
                                        <p:cTn id="46" dur="500" fill="hold"/>
                                        <p:tgtEl>
                                          <p:spTgt spid="142349"/>
                                        </p:tgtEl>
                                        <p:attrNameLst>
                                          <p:attrName>ppt_x</p:attrName>
                                        </p:attrNameLst>
                                      </p:cBhvr>
                                      <p:tavLst>
                                        <p:tav tm="0">
                                          <p:val>
                                            <p:fltVal val="0.500000"/>
                                          </p:val>
                                        </p:tav>
                                        <p:tav tm="100000">
                                          <p:val>
                                            <p:strVal val="#ppt_x"/>
                                          </p:val>
                                        </p:tav>
                                      </p:tavLst>
                                    </p:anim>
                                    <p:anim calcmode="lin" valueType="num">
                                      <p:cBhvr>
                                        <p:cTn id="47" dur="500" fill="hold"/>
                                        <p:tgtEl>
                                          <p:spTgt spid="14234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P spid="1423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533400" y="2514600"/>
            <a:ext cx="5830888" cy="3043238"/>
            <a:chOff x="336" y="1584"/>
            <a:chExt cx="3673" cy="1917"/>
          </a:xfrm>
        </p:grpSpPr>
        <p:sp>
          <p:nvSpPr>
            <p:cNvPr id="50178" name="Text Box 3"/>
            <p:cNvSpPr txBox="1"/>
            <p:nvPr/>
          </p:nvSpPr>
          <p:spPr>
            <a:xfrm>
              <a:off x="336" y="1584"/>
              <a:ext cx="2688" cy="288"/>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itchFamily="2" charset="-122"/>
                </a:rPr>
                <a:t>即要求 出二次多项式</a:t>
              </a:r>
              <a:r>
                <a:rPr lang="en-US" altLang="zh-CN" b="1" dirty="0">
                  <a:latin typeface="Times New Roman" panose="02020603050405020304" pitchFamily="18" charset="0"/>
                  <a:ea typeface="宋体" pitchFamily="2" charset="-122"/>
                </a:rPr>
                <a:t>:</a:t>
              </a:r>
              <a:endParaRPr lang="en-US" altLang="zh-CN" sz="3200" b="1" dirty="0">
                <a:latin typeface="Times New Roman" panose="02020603050405020304" pitchFamily="18" charset="0"/>
                <a:ea typeface="宋体" pitchFamily="2" charset="-122"/>
              </a:endParaRPr>
            </a:p>
          </p:txBody>
        </p:sp>
        <p:graphicFrame>
          <p:nvGraphicFramePr>
            <p:cNvPr id="50179" name="Object 4"/>
            <p:cNvGraphicFramePr/>
            <p:nvPr/>
          </p:nvGraphicFramePr>
          <p:xfrm>
            <a:off x="1776" y="1920"/>
            <a:ext cx="2233" cy="380"/>
          </p:xfrm>
          <a:graphic>
            <a:graphicData uri="http://schemas.openxmlformats.org/presentationml/2006/ole">
              <mc:AlternateContent xmlns:mc="http://schemas.openxmlformats.org/markup-compatibility/2006">
                <mc:Choice xmlns:v="urn:schemas-microsoft-com:vml" Requires="v">
                  <p:oleObj spid="_x0000_s3086" name="" r:id="rId1" imgW="1078230" imgH="215900" progId="Equation.3">
                    <p:embed/>
                  </p:oleObj>
                </mc:Choice>
                <mc:Fallback>
                  <p:oleObj name="" r:id="rId1" imgW="1078230" imgH="215900" progId="Equation.3">
                    <p:embed/>
                    <p:pic>
                      <p:nvPicPr>
                        <p:cNvPr id="0" name="图片 3085"/>
                        <p:cNvPicPr/>
                        <p:nvPr/>
                      </p:nvPicPr>
                      <p:blipFill>
                        <a:blip r:embed="rId2"/>
                        <a:stretch>
                          <a:fillRect/>
                        </a:stretch>
                      </p:blipFill>
                      <p:spPr>
                        <a:xfrm>
                          <a:off x="1776" y="1920"/>
                          <a:ext cx="2233" cy="380"/>
                        </a:xfrm>
                        <a:prstGeom prst="rect">
                          <a:avLst/>
                        </a:prstGeom>
                        <a:noFill/>
                        <a:ln w="38100">
                          <a:noFill/>
                          <a:miter/>
                        </a:ln>
                      </p:spPr>
                    </p:pic>
                  </p:oleObj>
                </mc:Fallback>
              </mc:AlternateContent>
            </a:graphicData>
          </a:graphic>
        </p:graphicFrame>
        <p:grpSp>
          <p:nvGrpSpPr>
            <p:cNvPr id="50180" name="Group 5"/>
            <p:cNvGrpSpPr/>
            <p:nvPr/>
          </p:nvGrpSpPr>
          <p:grpSpPr>
            <a:xfrm>
              <a:off x="384" y="2400"/>
              <a:ext cx="2688" cy="300"/>
              <a:chOff x="384" y="2400"/>
              <a:chExt cx="2688" cy="300"/>
            </a:xfrm>
          </p:grpSpPr>
          <p:sp>
            <p:nvSpPr>
              <p:cNvPr id="50181" name="Text Box 6"/>
              <p:cNvSpPr txBox="1"/>
              <p:nvPr/>
            </p:nvSpPr>
            <p:spPr>
              <a:xfrm>
                <a:off x="384" y="2400"/>
                <a:ext cx="912" cy="288"/>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itchFamily="2" charset="-122"/>
                  </a:rPr>
                  <a:t>中 的</a:t>
                </a:r>
                <a:endParaRPr lang="zh-CN" altLang="en-US" sz="3200" b="1" dirty="0">
                  <a:latin typeface="Times New Roman" panose="02020603050405020304" pitchFamily="18" charset="0"/>
                  <a:ea typeface="宋体" pitchFamily="2" charset="-122"/>
                </a:endParaRPr>
              </a:p>
            </p:txBody>
          </p:sp>
          <p:graphicFrame>
            <p:nvGraphicFramePr>
              <p:cNvPr id="50182" name="Object 7"/>
              <p:cNvGraphicFramePr/>
              <p:nvPr/>
            </p:nvGraphicFramePr>
            <p:xfrm>
              <a:off x="960" y="2424"/>
              <a:ext cx="1104" cy="276"/>
            </p:xfrm>
            <a:graphic>
              <a:graphicData uri="http://schemas.openxmlformats.org/presentationml/2006/ole">
                <mc:AlternateContent xmlns:mc="http://schemas.openxmlformats.org/markup-compatibility/2006">
                  <mc:Choice xmlns:v="urn:schemas-microsoft-com:vml" Requires="v">
                    <p:oleObj spid="_x0000_s3089" name="" r:id="rId3" imgW="914400" imgH="228600" progId="Equation.3">
                      <p:embed/>
                    </p:oleObj>
                  </mc:Choice>
                  <mc:Fallback>
                    <p:oleObj name="" r:id="rId3" imgW="914400" imgH="228600" progId="Equation.3">
                      <p:embed/>
                      <p:pic>
                        <p:nvPicPr>
                          <p:cNvPr id="0" name="图片 3088"/>
                          <p:cNvPicPr/>
                          <p:nvPr/>
                        </p:nvPicPr>
                        <p:blipFill>
                          <a:blip r:embed="rId4"/>
                          <a:stretch>
                            <a:fillRect/>
                          </a:stretch>
                        </p:blipFill>
                        <p:spPr>
                          <a:xfrm>
                            <a:off x="960" y="2424"/>
                            <a:ext cx="1104" cy="276"/>
                          </a:xfrm>
                          <a:prstGeom prst="rect">
                            <a:avLst/>
                          </a:prstGeom>
                          <a:noFill/>
                          <a:ln w="38100">
                            <a:noFill/>
                            <a:miter/>
                          </a:ln>
                        </p:spPr>
                      </p:pic>
                    </p:oleObj>
                  </mc:Fallback>
                </mc:AlternateContent>
              </a:graphicData>
            </a:graphic>
          </p:graphicFrame>
          <p:sp>
            <p:nvSpPr>
              <p:cNvPr id="50183" name="Text Box 8"/>
              <p:cNvSpPr txBox="1"/>
              <p:nvPr/>
            </p:nvSpPr>
            <p:spPr>
              <a:xfrm>
                <a:off x="2160" y="2400"/>
                <a:ext cx="912" cy="288"/>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itchFamily="2" charset="-122"/>
                  </a:rPr>
                  <a:t>使得</a:t>
                </a:r>
                <a:r>
                  <a:rPr lang="en-US" altLang="zh-CN" b="1" dirty="0">
                    <a:latin typeface="Times New Roman" panose="02020603050405020304" pitchFamily="18" charset="0"/>
                    <a:ea typeface="宋体" pitchFamily="2" charset="-122"/>
                  </a:rPr>
                  <a:t>:</a:t>
                </a:r>
                <a:endParaRPr lang="en-US" altLang="zh-CN" b="1" dirty="0">
                  <a:latin typeface="Times New Roman" panose="02020603050405020304" pitchFamily="18" charset="0"/>
                  <a:ea typeface="宋体" pitchFamily="2" charset="-122"/>
                </a:endParaRPr>
              </a:p>
            </p:txBody>
          </p:sp>
        </p:grpSp>
        <p:graphicFrame>
          <p:nvGraphicFramePr>
            <p:cNvPr id="50184" name="Object 9"/>
            <p:cNvGraphicFramePr/>
            <p:nvPr/>
          </p:nvGraphicFramePr>
          <p:xfrm>
            <a:off x="1095" y="2832"/>
            <a:ext cx="2506" cy="669"/>
          </p:xfrm>
          <a:graphic>
            <a:graphicData uri="http://schemas.openxmlformats.org/presentationml/2006/ole">
              <mc:AlternateContent xmlns:mc="http://schemas.openxmlformats.org/markup-compatibility/2006">
                <mc:Choice xmlns:v="urn:schemas-microsoft-com:vml" Requires="v">
                  <p:oleObj spid="_x0000_s3087" name="" r:id="rId5" imgW="1409065" imgH="431800" progId="Equation.3">
                    <p:embed/>
                  </p:oleObj>
                </mc:Choice>
                <mc:Fallback>
                  <p:oleObj name="" r:id="rId5" imgW="1409065" imgH="431800" progId="Equation.3">
                    <p:embed/>
                    <p:pic>
                      <p:nvPicPr>
                        <p:cNvPr id="0" name="图片 3086"/>
                        <p:cNvPicPr/>
                        <p:nvPr/>
                      </p:nvPicPr>
                      <p:blipFill>
                        <a:blip r:embed="rId6"/>
                        <a:stretch>
                          <a:fillRect/>
                        </a:stretch>
                      </p:blipFill>
                      <p:spPr>
                        <a:xfrm>
                          <a:off x="1095" y="2832"/>
                          <a:ext cx="2506" cy="669"/>
                        </a:xfrm>
                        <a:prstGeom prst="rect">
                          <a:avLst/>
                        </a:prstGeom>
                        <a:noFill/>
                        <a:ln w="38100">
                          <a:noFill/>
                          <a:miter/>
                        </a:ln>
                      </p:spPr>
                    </p:pic>
                  </p:oleObj>
                </mc:Fallback>
              </mc:AlternateContent>
            </a:graphicData>
          </a:graphic>
        </p:graphicFrame>
      </p:grpSp>
      <p:sp>
        <p:nvSpPr>
          <p:cNvPr id="50185" name="Text Box 10"/>
          <p:cNvSpPr txBox="1"/>
          <p:nvPr/>
        </p:nvSpPr>
        <p:spPr>
          <a:xfrm>
            <a:off x="468313" y="836613"/>
            <a:ext cx="7696200" cy="583565"/>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itchFamily="2" charset="-122"/>
              </a:rPr>
              <a:t>例</a:t>
            </a:r>
            <a:r>
              <a:rPr lang="en-US" altLang="zh-CN" b="1" dirty="0">
                <a:latin typeface="Times New Roman" panose="02020603050405020304" pitchFamily="18" charset="0"/>
                <a:ea typeface="宋体" pitchFamily="2" charset="-122"/>
              </a:rPr>
              <a:t>4.  </a:t>
            </a:r>
            <a:r>
              <a:rPr lang="zh-CN" altLang="en-US" b="1" dirty="0">
                <a:latin typeface="Times New Roman" panose="02020603050405020304" pitchFamily="18" charset="0"/>
                <a:ea typeface="宋体" pitchFamily="2" charset="-122"/>
              </a:rPr>
              <a:t>对下面一组数据作二次多项式拟合</a:t>
            </a:r>
            <a:endParaRPr lang="zh-CN" altLang="en-US" sz="3200" b="1" dirty="0">
              <a:latin typeface="Times New Roman" panose="02020603050405020304" pitchFamily="18" charset="0"/>
              <a:ea typeface="宋体" pitchFamily="2" charset="-122"/>
            </a:endParaRPr>
          </a:p>
        </p:txBody>
      </p:sp>
      <p:graphicFrame>
        <p:nvGraphicFramePr>
          <p:cNvPr id="50186" name="Object 11"/>
          <p:cNvGraphicFramePr/>
          <p:nvPr/>
        </p:nvGraphicFramePr>
        <p:xfrm>
          <a:off x="609283" y="1411288"/>
          <a:ext cx="7797800" cy="1801812"/>
        </p:xfrm>
        <a:graphic>
          <a:graphicData uri="http://schemas.openxmlformats.org/presentationml/2006/ole">
            <mc:AlternateContent xmlns:mc="http://schemas.openxmlformats.org/markup-compatibility/2006">
              <mc:Choice xmlns:v="urn:schemas-microsoft-com:vml" Requires="v">
                <p:oleObj spid="_x0000_s3088" name="" r:id="rId7" imgW="8009890" imgH="1859280" progId="Word.Document.8">
                  <p:embed/>
                </p:oleObj>
              </mc:Choice>
              <mc:Fallback>
                <p:oleObj name="" r:id="rId7" imgW="8009890" imgH="1859280" progId="Word.Document.8">
                  <p:embed/>
                  <p:pic>
                    <p:nvPicPr>
                      <p:cNvPr id="0" name="图片 3087"/>
                      <p:cNvPicPr/>
                      <p:nvPr/>
                    </p:nvPicPr>
                    <p:blipFill>
                      <a:blip r:embed="rId8"/>
                      <a:stretch>
                        <a:fillRect/>
                      </a:stretch>
                    </p:blipFill>
                    <p:spPr>
                      <a:xfrm>
                        <a:off x="609283" y="1411288"/>
                        <a:ext cx="7797800" cy="1801812"/>
                      </a:xfrm>
                      <a:prstGeom prst="rect">
                        <a:avLst/>
                      </a:prstGeom>
                      <a:noFill/>
                      <a:ln w="38100">
                        <a:noFill/>
                        <a:miter/>
                      </a:ln>
                    </p:spPr>
                  </p:pic>
                </p:oleObj>
              </mc:Fallback>
            </mc:AlternateContent>
          </a:graphicData>
        </a:graphic>
      </p:graphicFrame>
      <p:graphicFrame>
        <p:nvGraphicFramePr>
          <p:cNvPr id="50187" name="Object 12"/>
          <p:cNvGraphicFramePr/>
          <p:nvPr/>
        </p:nvGraphicFramePr>
        <p:xfrm>
          <a:off x="5791200" y="4275138"/>
          <a:ext cx="3352800" cy="2582862"/>
        </p:xfrm>
        <a:graphic>
          <a:graphicData uri="http://schemas.openxmlformats.org/presentationml/2006/ole">
            <mc:AlternateContent xmlns:mc="http://schemas.openxmlformats.org/markup-compatibility/2006">
              <mc:Choice xmlns:v="urn:schemas-microsoft-com:vml" Requires="v">
                <p:oleObj spid="_x0000_s3090" name="" r:id="rId9" imgW="4540250" imgH="3497580" progId="MS_ClipArt_Gallery.2">
                  <p:embed/>
                </p:oleObj>
              </mc:Choice>
              <mc:Fallback>
                <p:oleObj name="" r:id="rId9" imgW="4540250" imgH="3497580" progId="MS_ClipArt_Gallery.2">
                  <p:embed/>
                  <p:pic>
                    <p:nvPicPr>
                      <p:cNvPr id="0" name="图片 3089"/>
                      <p:cNvPicPr/>
                      <p:nvPr/>
                    </p:nvPicPr>
                    <p:blipFill>
                      <a:blip r:embed="rId10"/>
                      <a:stretch>
                        <a:fillRect/>
                      </a:stretch>
                    </p:blipFill>
                    <p:spPr>
                      <a:xfrm>
                        <a:off x="5791200" y="4275138"/>
                        <a:ext cx="3352800" cy="2582862"/>
                      </a:xfrm>
                      <a:prstGeom prst="rect">
                        <a:avLst/>
                      </a:prstGeom>
                      <a:noFill/>
                      <a:ln w="38100">
                        <a:noFill/>
                        <a:miter/>
                      </a:ln>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文本框 144385"/>
          <p:cNvSpPr txBox="1"/>
          <p:nvPr/>
        </p:nvSpPr>
        <p:spPr>
          <a:xfrm>
            <a:off x="914400" y="2362200"/>
            <a:ext cx="8229600" cy="2647950"/>
          </a:xfrm>
          <a:prstGeom prst="rect">
            <a:avLst/>
          </a:prstGeom>
          <a:noFill/>
          <a:ln w="9525">
            <a:noFill/>
          </a:ln>
        </p:spPr>
        <p:txBody>
          <a:bodyPr anchor="t">
            <a:spAutoFit/>
          </a:bodyPr>
          <a:p>
            <a:r>
              <a:rPr lang="en-US" altLang="zh-CN" sz="2400" b="1" dirty="0">
                <a:solidFill>
                  <a:srgbClr val="000000"/>
                </a:solidFill>
                <a:latin typeface="Times New Roman" panose="02020603050405020304" pitchFamily="18" charset="0"/>
                <a:ea typeface="宋体" pitchFamily="2" charset="-122"/>
              </a:rPr>
              <a:t>1</a:t>
            </a:r>
            <a:r>
              <a:rPr lang="zh-CN" altLang="en-US" sz="2400" b="1" dirty="0">
                <a:solidFill>
                  <a:srgbClr val="000000"/>
                </a:solidFill>
                <a:latin typeface="Times New Roman" panose="02020603050405020304" pitchFamily="18" charset="0"/>
                <a:ea typeface="宋体" pitchFamily="2" charset="-122"/>
              </a:rPr>
              <a:t>）输入以下命令</a:t>
            </a:r>
            <a:r>
              <a:rPr lang="zh-CN" altLang="en-US" sz="2400" dirty="0">
                <a:solidFill>
                  <a:srgbClr val="000000"/>
                </a:solidFill>
                <a:latin typeface="Times New Roman" panose="02020603050405020304" pitchFamily="18" charset="0"/>
                <a:ea typeface="宋体" pitchFamily="2" charset="-122"/>
              </a:rPr>
              <a:t>：</a:t>
            </a:r>
            <a:endParaRPr lang="zh-CN" altLang="en-US" sz="2400" dirty="0">
              <a:solidFill>
                <a:srgbClr val="000000"/>
              </a:solidFill>
              <a:latin typeface="Times New Roman" panose="02020603050405020304" pitchFamily="18" charset="0"/>
              <a:ea typeface="宋体" pitchFamily="2" charset="-122"/>
            </a:endParaRPr>
          </a:p>
          <a:p>
            <a:pPr>
              <a:lnSpc>
                <a:spcPct val="150000"/>
              </a:lnSpc>
            </a:pPr>
            <a:r>
              <a:rPr lang="en-US" altLang="zh-CN" sz="2400" b="1">
                <a:solidFill>
                  <a:srgbClr val="000000"/>
                </a:solidFill>
                <a:latin typeface="Times New Roman" panose="02020603050405020304" pitchFamily="18" charset="0"/>
                <a:ea typeface="宋体" pitchFamily="2" charset="-122"/>
              </a:rPr>
              <a:t>x=0:0.1:1;</a:t>
            </a:r>
            <a:endParaRPr lang="en-US" altLang="zh-CN" sz="2400" b="1">
              <a:solidFill>
                <a:srgbClr val="000000"/>
              </a:solidFill>
              <a:latin typeface="Times New Roman" panose="02020603050405020304" pitchFamily="18" charset="0"/>
              <a:ea typeface="宋体" pitchFamily="2" charset="-122"/>
            </a:endParaRPr>
          </a:p>
          <a:p>
            <a:pPr>
              <a:lnSpc>
                <a:spcPct val="150000"/>
              </a:lnSpc>
            </a:pPr>
            <a:r>
              <a:rPr lang="en-US" altLang="zh-CN" sz="2400" b="1">
                <a:solidFill>
                  <a:srgbClr val="000000"/>
                </a:solidFill>
                <a:latin typeface="Times New Roman" panose="02020603050405020304" pitchFamily="18" charset="0"/>
                <a:ea typeface="宋体" pitchFamily="2" charset="-122"/>
              </a:rPr>
              <a:t> y=[-0.447 1.978 3.28 6.16 7.08 7.34 7.66 9.56 9.48 9.30 11.2];</a:t>
            </a:r>
            <a:endParaRPr lang="en-US" altLang="zh-CN" sz="2400" b="1">
              <a:solidFill>
                <a:srgbClr val="000000"/>
              </a:solidFill>
              <a:latin typeface="Times New Roman" panose="02020603050405020304" pitchFamily="18" charset="0"/>
              <a:ea typeface="宋体" pitchFamily="2" charset="-122"/>
            </a:endParaRPr>
          </a:p>
          <a:p>
            <a:pPr>
              <a:lnSpc>
                <a:spcPct val="150000"/>
              </a:lnSpc>
            </a:pPr>
            <a:r>
              <a:rPr lang="en-US" altLang="zh-CN" sz="2400" b="1">
                <a:solidFill>
                  <a:srgbClr val="000000"/>
                </a:solidFill>
                <a:latin typeface="Times New Roman" panose="02020603050405020304" pitchFamily="18" charset="0"/>
                <a:ea typeface="宋体" pitchFamily="2" charset="-122"/>
              </a:rPr>
              <a:t> R=[(x.^2)' x' ones(11,1)]</a:t>
            </a:r>
            <a:r>
              <a:rPr lang="zh-CN" altLang="en-US" sz="2400" b="1">
                <a:solidFill>
                  <a:srgbClr val="000000"/>
                </a:solidFill>
                <a:latin typeface="Times New Roman" panose="02020603050405020304" pitchFamily="18" charset="0"/>
                <a:ea typeface="宋体" pitchFamily="2" charset="-122"/>
              </a:rPr>
              <a:t>；</a:t>
            </a:r>
            <a:endParaRPr lang="zh-CN" altLang="en-US" sz="2400" b="1">
              <a:solidFill>
                <a:srgbClr val="000000"/>
              </a:solidFill>
              <a:latin typeface="Times New Roman" panose="02020603050405020304" pitchFamily="18" charset="0"/>
              <a:ea typeface="宋体" pitchFamily="2" charset="-122"/>
            </a:endParaRPr>
          </a:p>
          <a:p>
            <a:pPr>
              <a:lnSpc>
                <a:spcPct val="150000"/>
              </a:lnSpc>
            </a:pPr>
            <a:r>
              <a:rPr lang="zh-CN" altLang="en-US" sz="2400" b="1">
                <a:solidFill>
                  <a:srgbClr val="000000"/>
                </a:solidFill>
                <a:latin typeface="Times New Roman" panose="02020603050405020304" pitchFamily="18" charset="0"/>
                <a:ea typeface="宋体" pitchFamily="2" charset="-122"/>
              </a:rPr>
              <a:t> </a:t>
            </a:r>
            <a:r>
              <a:rPr lang="en-US" altLang="zh-CN" sz="2400" b="1">
                <a:solidFill>
                  <a:srgbClr val="000000"/>
                </a:solidFill>
                <a:latin typeface="Courier New" panose="02070309020205020404" pitchFamily="49" charset="0"/>
                <a:ea typeface="宋体" pitchFamily="2" charset="-122"/>
              </a:rPr>
              <a:t>A=R\y'</a:t>
            </a:r>
            <a:endParaRPr lang="en-US" altLang="zh-CN" sz="2400" b="1">
              <a:solidFill>
                <a:srgbClr val="000000"/>
              </a:solidFill>
              <a:latin typeface="Times New Roman" panose="02020603050405020304" pitchFamily="18" charset="0"/>
              <a:ea typeface="宋体" pitchFamily="2" charset="-122"/>
            </a:endParaRPr>
          </a:p>
        </p:txBody>
      </p:sp>
      <p:sp>
        <p:nvSpPr>
          <p:cNvPr id="114690" name="文本框 144386"/>
          <p:cNvSpPr txBox="1"/>
          <p:nvPr/>
        </p:nvSpPr>
        <p:spPr>
          <a:xfrm>
            <a:off x="457200" y="762000"/>
            <a:ext cx="4572000" cy="579438"/>
          </a:xfrm>
          <a:prstGeom prst="rect">
            <a:avLst/>
          </a:prstGeom>
          <a:noFill/>
          <a:ln w="9525">
            <a:noFill/>
          </a:ln>
        </p:spPr>
        <p:txBody>
          <a:bodyPr anchor="t">
            <a:spAutoFit/>
          </a:bodyPr>
          <a:p>
            <a:pPr>
              <a:spcBef>
                <a:spcPct val="50000"/>
              </a:spcBef>
            </a:pPr>
            <a:endParaRPr lang="zh-CN" altLang="zh-CN" sz="3200" b="1" dirty="0">
              <a:latin typeface="Times New Roman" panose="02020603050405020304" pitchFamily="18" charset="0"/>
              <a:ea typeface="宋体" pitchFamily="2" charset="-122"/>
            </a:endParaRPr>
          </a:p>
        </p:txBody>
      </p:sp>
      <p:sp>
        <p:nvSpPr>
          <p:cNvPr id="114691" name="文本框 144387"/>
          <p:cNvSpPr txBox="1"/>
          <p:nvPr/>
        </p:nvSpPr>
        <p:spPr>
          <a:xfrm>
            <a:off x="5486400" y="4876800"/>
            <a:ext cx="1219200" cy="579438"/>
          </a:xfrm>
          <a:prstGeom prst="rect">
            <a:avLst/>
          </a:prstGeom>
          <a:noFill/>
          <a:ln w="9525">
            <a:noFill/>
          </a:ln>
        </p:spPr>
        <p:txBody>
          <a:bodyPr anchor="t">
            <a:spAutoFit/>
          </a:bodyPr>
          <a:p>
            <a:pPr>
              <a:spcBef>
                <a:spcPct val="50000"/>
              </a:spcBef>
            </a:pPr>
            <a:endParaRPr lang="zh-CN" altLang="zh-CN" sz="3200" b="1" dirty="0">
              <a:latin typeface="Times New Roman" panose="02020603050405020304" pitchFamily="18" charset="0"/>
              <a:ea typeface="宋体" pitchFamily="2" charset="-122"/>
            </a:endParaRPr>
          </a:p>
        </p:txBody>
      </p:sp>
      <p:graphicFrame>
        <p:nvGraphicFramePr>
          <p:cNvPr id="144389" name="对象 144388"/>
          <p:cNvGraphicFramePr/>
          <p:nvPr/>
        </p:nvGraphicFramePr>
        <p:xfrm>
          <a:off x="2590800" y="1143000"/>
          <a:ext cx="3132138" cy="1355725"/>
        </p:xfrm>
        <a:graphic>
          <a:graphicData uri="http://schemas.openxmlformats.org/presentationml/2006/ole">
            <mc:AlternateContent xmlns:mc="http://schemas.openxmlformats.org/markup-compatibility/2006">
              <mc:Choice xmlns:v="urn:schemas-microsoft-com:vml" Requires="v">
                <p:oleObj spid="_x0000_s3138" name="" r:id="rId1" imgW="1701800" imgH="736600" progId="Equation.3">
                  <p:embed/>
                </p:oleObj>
              </mc:Choice>
              <mc:Fallback>
                <p:oleObj name="" r:id="rId1" imgW="1701800" imgH="736600" progId="Equation.3">
                  <p:embed/>
                  <p:pic>
                    <p:nvPicPr>
                      <p:cNvPr id="0" name="图片 3137"/>
                      <p:cNvPicPr/>
                      <p:nvPr/>
                    </p:nvPicPr>
                    <p:blipFill>
                      <a:blip r:embed="rId2"/>
                      <a:stretch>
                        <a:fillRect/>
                      </a:stretch>
                    </p:blipFill>
                    <p:spPr>
                      <a:xfrm>
                        <a:off x="2590800" y="1143000"/>
                        <a:ext cx="3132138" cy="1355725"/>
                      </a:xfrm>
                      <a:prstGeom prst="rect">
                        <a:avLst/>
                      </a:prstGeom>
                      <a:noFill/>
                      <a:ln w="38100">
                        <a:noFill/>
                        <a:miter/>
                      </a:ln>
                    </p:spPr>
                  </p:pic>
                </p:oleObj>
              </mc:Fallback>
            </mc:AlternateContent>
          </a:graphicData>
        </a:graphic>
      </p:graphicFrame>
      <p:sp>
        <p:nvSpPr>
          <p:cNvPr id="144391" name="文本框 144390"/>
          <p:cNvSpPr txBox="1"/>
          <p:nvPr/>
        </p:nvSpPr>
        <p:spPr>
          <a:xfrm>
            <a:off x="914400" y="685800"/>
            <a:ext cx="5181600" cy="519113"/>
          </a:xfrm>
          <a:prstGeom prst="rect">
            <a:avLst/>
          </a:prstGeom>
          <a:noFill/>
          <a:ln w="9525">
            <a:noFill/>
          </a:ln>
        </p:spPr>
        <p:txBody>
          <a:bodyPr anchor="t">
            <a:spAutoFit/>
          </a:bodyPr>
          <a:p>
            <a:pPr algn="ctr">
              <a:spcBef>
                <a:spcPct val="50000"/>
              </a:spcBef>
            </a:pPr>
            <a:r>
              <a:rPr lang="zh-CN" altLang="en-US" sz="2800" b="1" dirty="0">
                <a:latin typeface="宋体" pitchFamily="2" charset="-122"/>
                <a:ea typeface="宋体" pitchFamily="2" charset="-122"/>
              </a:rPr>
              <a:t>解法</a:t>
            </a:r>
            <a:r>
              <a:rPr lang="en-US" altLang="zh-CN" sz="2800" b="1">
                <a:latin typeface="宋体" pitchFamily="2" charset="-122"/>
                <a:ea typeface="宋体" pitchFamily="2" charset="-122"/>
              </a:rPr>
              <a:t>1</a:t>
            </a:r>
            <a:r>
              <a:rPr lang="zh-CN" altLang="en-US" sz="2400" dirty="0">
                <a:latin typeface="Times New Roman" panose="02020603050405020304" pitchFamily="18" charset="0"/>
                <a:ea typeface="隶书" panose="02010509060101010101" pitchFamily="49" charset="-122"/>
              </a:rPr>
              <a:t>．</a:t>
            </a:r>
            <a:r>
              <a:rPr lang="zh-CN" altLang="en-US" sz="2400" b="1" dirty="0">
                <a:solidFill>
                  <a:srgbClr val="000000"/>
                </a:solidFill>
                <a:latin typeface="Times New Roman" panose="02020603050405020304" pitchFamily="18" charset="0"/>
                <a:ea typeface="宋体" pitchFamily="2" charset="-122"/>
              </a:rPr>
              <a:t>用解超定方程的方法</a:t>
            </a:r>
            <a:endParaRPr lang="zh-CN" altLang="en-US" sz="2400" b="1">
              <a:solidFill>
                <a:srgbClr val="000000"/>
              </a:solidFill>
              <a:latin typeface="Times New Roman" panose="02020603050405020304" pitchFamily="18" charset="0"/>
              <a:ea typeface="宋体" pitchFamily="2" charset="-122"/>
            </a:endParaRPr>
          </a:p>
        </p:txBody>
      </p:sp>
      <p:sp>
        <p:nvSpPr>
          <p:cNvPr id="144392" name="文本框 144391"/>
          <p:cNvSpPr txBox="1"/>
          <p:nvPr/>
        </p:nvSpPr>
        <p:spPr>
          <a:xfrm>
            <a:off x="914400" y="5334000"/>
            <a:ext cx="7391400" cy="457200"/>
          </a:xfrm>
          <a:prstGeom prst="rect">
            <a:avLst/>
          </a:prstGeom>
          <a:noFill/>
          <a:ln w="9525">
            <a:noFill/>
          </a:ln>
        </p:spPr>
        <p:txBody>
          <a:bodyPr anchor="t">
            <a:spAutoFit/>
          </a:bodyPr>
          <a:p>
            <a:pPr>
              <a:spcBef>
                <a:spcPct val="50000"/>
              </a:spcBef>
            </a:pPr>
            <a:r>
              <a:rPr lang="en-US" altLang="zh-CN" sz="2400" b="1" dirty="0">
                <a:solidFill>
                  <a:srgbClr val="000000"/>
                </a:solidFill>
                <a:latin typeface="Times New Roman" panose="02020603050405020304" pitchFamily="18" charset="0"/>
                <a:ea typeface="宋体" pitchFamily="2" charset="-122"/>
              </a:rPr>
              <a:t>2</a:t>
            </a:r>
            <a:r>
              <a:rPr lang="zh-CN" altLang="en-US" sz="2400" b="1" dirty="0">
                <a:solidFill>
                  <a:srgbClr val="000000"/>
                </a:solidFill>
                <a:latin typeface="Times New Roman" panose="02020603050405020304" pitchFamily="18" charset="0"/>
                <a:ea typeface="宋体" pitchFamily="2" charset="-122"/>
              </a:rPr>
              <a:t>）计算结果</a:t>
            </a:r>
            <a:r>
              <a:rPr lang="zh-CN" altLang="en-US" sz="2400" dirty="0">
                <a:solidFill>
                  <a:srgbClr val="000000"/>
                </a:solidFill>
                <a:latin typeface="Times New Roman" panose="02020603050405020304" pitchFamily="18" charset="0"/>
                <a:ea typeface="宋体" pitchFamily="2" charset="-122"/>
              </a:rPr>
              <a:t>：   Ａ </a:t>
            </a:r>
            <a:r>
              <a:rPr lang="en-US" altLang="zh-CN" sz="2400">
                <a:solidFill>
                  <a:srgbClr val="000000"/>
                </a:solidFill>
                <a:latin typeface="Times New Roman" panose="02020603050405020304" pitchFamily="18" charset="0"/>
                <a:ea typeface="宋体" pitchFamily="2" charset="-122"/>
              </a:rPr>
              <a:t>= -9.8108    20.1293   -0.0317</a:t>
            </a:r>
            <a:endParaRPr lang="en-US" altLang="zh-CN" sz="2400">
              <a:solidFill>
                <a:srgbClr val="000000"/>
              </a:solidFill>
              <a:latin typeface="Times New Roman" panose="02020603050405020304" pitchFamily="18" charset="0"/>
              <a:ea typeface="宋体" pitchFamily="2" charset="-122"/>
            </a:endParaRPr>
          </a:p>
        </p:txBody>
      </p:sp>
      <p:graphicFrame>
        <p:nvGraphicFramePr>
          <p:cNvPr id="144393" name="对象 144392"/>
          <p:cNvGraphicFramePr/>
          <p:nvPr/>
        </p:nvGraphicFramePr>
        <p:xfrm>
          <a:off x="1524000" y="5943600"/>
          <a:ext cx="6088063" cy="568325"/>
        </p:xfrm>
        <a:graphic>
          <a:graphicData uri="http://schemas.openxmlformats.org/presentationml/2006/ole">
            <mc:AlternateContent xmlns:mc="http://schemas.openxmlformats.org/markup-compatibility/2006">
              <mc:Choice xmlns:v="urn:schemas-microsoft-com:vml" Requires="v">
                <p:oleObj spid="_x0000_s3139" name="" r:id="rId3" imgW="1852295" imgH="203200" progId="Equation.3">
                  <p:embed/>
                </p:oleObj>
              </mc:Choice>
              <mc:Fallback>
                <p:oleObj name="" r:id="rId3" imgW="1852295" imgH="203200" progId="Equation.3">
                  <p:embed/>
                  <p:pic>
                    <p:nvPicPr>
                      <p:cNvPr id="0" name="图片 3138"/>
                      <p:cNvPicPr/>
                      <p:nvPr/>
                    </p:nvPicPr>
                    <p:blipFill>
                      <a:blip r:embed="rId4"/>
                      <a:stretch>
                        <a:fillRect/>
                      </a:stretch>
                    </p:blipFill>
                    <p:spPr>
                      <a:xfrm>
                        <a:off x="1524000" y="5943600"/>
                        <a:ext cx="6088063" cy="568325"/>
                      </a:xfrm>
                      <a:prstGeom prst="rect">
                        <a:avLst/>
                      </a:prstGeom>
                      <a:noFill/>
                      <a:ln w="38100">
                        <a:noFill/>
                        <a:miter/>
                      </a:ln>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box(in)">
                                      <p:cBhvr>
                                        <p:cTn id="7" dur="500"/>
                                        <p:tgtEl>
                                          <p:spTgt spid="1443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 calcmode="lin" valueType="num">
                                      <p:cBhvr>
                                        <p:cTn id="12" dur="500" fill="hold"/>
                                        <p:tgtEl>
                                          <p:spTgt spid="144389"/>
                                        </p:tgtEl>
                                        <p:attrNameLst>
                                          <p:attrName>ppt_x</p:attrName>
                                        </p:attrNameLst>
                                      </p:cBhvr>
                                      <p:tavLst>
                                        <p:tav tm="0">
                                          <p:val>
                                            <p:strVal val="0-#ppt_w/2"/>
                                          </p:val>
                                        </p:tav>
                                        <p:tav tm="100000">
                                          <p:val>
                                            <p:strVal val="#ppt_x"/>
                                          </p:val>
                                        </p:tav>
                                      </p:tavLst>
                                    </p:anim>
                                    <p:anim calcmode="lin" valueType="num">
                                      <p:cBhvr>
                                        <p:cTn id="13" dur="500" fill="hold"/>
                                        <p:tgtEl>
                                          <p:spTgt spid="14438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44386"/>
                                        </p:tgtEl>
                                        <p:attrNameLst>
                                          <p:attrName>style.visibility</p:attrName>
                                        </p:attrNameLst>
                                      </p:cBhvr>
                                      <p:to>
                                        <p:strVal val="visible"/>
                                      </p:to>
                                    </p:set>
                                    <p:anim calcmode="lin" valueType="num">
                                      <p:cBhvr>
                                        <p:cTn id="18" dur="1" fill="hold"/>
                                        <p:tgtEl>
                                          <p:spTgt spid="144386"/>
                                        </p:tgtEl>
                                      </p:cBhvr>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44392"/>
                                        </p:tgtEl>
                                        <p:attrNameLst>
                                          <p:attrName>style.visibility</p:attrName>
                                        </p:attrNameLst>
                                      </p:cBhvr>
                                      <p:to>
                                        <p:strVal val="visible"/>
                                      </p:to>
                                    </p:set>
                                    <p:anim calcmode="lin" valueType="num">
                                      <p:cBhvr>
                                        <p:cTn id="23" dur="500" fill="hold"/>
                                        <p:tgtEl>
                                          <p:spTgt spid="144392"/>
                                        </p:tgtEl>
                                        <p:attrNameLst>
                                          <p:attrName>ppt_w</p:attrName>
                                        </p:attrNameLst>
                                      </p:cBhvr>
                                      <p:tavLst>
                                        <p:tav tm="0">
                                          <p:val>
                                            <p:fltVal val="0.000000"/>
                                          </p:val>
                                        </p:tav>
                                        <p:tav tm="100000">
                                          <p:val>
                                            <p:strVal val="#ppt_w"/>
                                          </p:val>
                                        </p:tav>
                                      </p:tavLst>
                                    </p:anim>
                                    <p:anim calcmode="lin" valueType="num">
                                      <p:cBhvr>
                                        <p:cTn id="24" dur="500" fill="hold"/>
                                        <p:tgtEl>
                                          <p:spTgt spid="14439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4393"/>
                                        </p:tgtEl>
                                        <p:attrNameLst>
                                          <p:attrName>style.visibility</p:attrName>
                                        </p:attrNameLst>
                                      </p:cBhvr>
                                      <p:to>
                                        <p:strVal val="visible"/>
                                      </p:to>
                                    </p:set>
                                    <p:anim calcmode="lin" valueType="num">
                                      <p:cBhvr>
                                        <p:cTn id="29" dur="500" fill="hold"/>
                                        <p:tgtEl>
                                          <p:spTgt spid="144393"/>
                                        </p:tgtEl>
                                        <p:attrNameLst>
                                          <p:attrName>ppt_x</p:attrName>
                                        </p:attrNameLst>
                                      </p:cBhvr>
                                      <p:tavLst>
                                        <p:tav tm="0">
                                          <p:val>
                                            <p:strVal val="#ppt_x"/>
                                          </p:val>
                                        </p:tav>
                                        <p:tav tm="100000">
                                          <p:val>
                                            <p:strVal val="#ppt_x"/>
                                          </p:val>
                                        </p:tav>
                                      </p:tavLst>
                                    </p:anim>
                                    <p:anim calcmode="lin" valueType="num">
                                      <p:cBhvr>
                                        <p:cTn id="30" dur="500" fill="hold"/>
                                        <p:tgtEl>
                                          <p:spTgt spid="144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91" grpId="0"/>
      <p:bldP spid="1443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矩形 247809"/>
          <p:cNvSpPr/>
          <p:nvPr/>
        </p:nvSpPr>
        <p:spPr>
          <a:xfrm>
            <a:off x="196850" y="173038"/>
            <a:ext cx="2503488" cy="519112"/>
          </a:xfrm>
          <a:prstGeom prst="rect">
            <a:avLst/>
          </a:prstGeom>
          <a:noFill/>
          <a:ln w="9525">
            <a:noFill/>
          </a:ln>
        </p:spPr>
        <p:txBody>
          <a:bodyPr wrap="none" anchor="ctr">
            <a:spAutoFit/>
          </a:bodyPr>
          <a:p>
            <a:r>
              <a:rPr lang="en-US" altLang="zh-CN" sz="2800" dirty="0">
                <a:latin typeface="Arial" panose="020B0604020202020204" pitchFamily="34" charset="0"/>
                <a:ea typeface="宋体" pitchFamily="2" charset="-122"/>
              </a:rPr>
              <a:t>2</a:t>
            </a:r>
            <a:r>
              <a:rPr lang="zh-CN" altLang="en-US" sz="2800" dirty="0">
                <a:latin typeface="Arial" panose="020B0604020202020204" pitchFamily="34" charset="0"/>
                <a:ea typeface="宋体" pitchFamily="2" charset="-122"/>
              </a:rPr>
              <a:t>、抛物插值</a:t>
            </a:r>
            <a:endParaRPr lang="zh-CN" altLang="en-US" sz="2800" dirty="0">
              <a:latin typeface="Arial" panose="020B0604020202020204" pitchFamily="34" charset="0"/>
              <a:ea typeface="宋体" pitchFamily="2" charset="-122"/>
            </a:endParaRPr>
          </a:p>
        </p:txBody>
      </p:sp>
      <p:graphicFrame>
        <p:nvGraphicFramePr>
          <p:cNvPr id="247811" name="对象 247810"/>
          <p:cNvGraphicFramePr/>
          <p:nvPr/>
        </p:nvGraphicFramePr>
        <p:xfrm>
          <a:off x="1547813" y="735013"/>
          <a:ext cx="792162" cy="461962"/>
        </p:xfrm>
        <a:graphic>
          <a:graphicData uri="http://schemas.openxmlformats.org/presentationml/2006/ole">
            <mc:AlternateContent xmlns:mc="http://schemas.openxmlformats.org/markup-compatibility/2006">
              <mc:Choice xmlns:v="urn:schemas-microsoft-com:vml" Requires="v">
                <p:oleObj spid="_x0000_s3102" name="" r:id="rId1" imgW="342900" imgH="203200" progId="Equation.DSMT4">
                  <p:embed/>
                </p:oleObj>
              </mc:Choice>
              <mc:Fallback>
                <p:oleObj name="" r:id="rId1" imgW="342900" imgH="203200" progId="Equation.DSMT4">
                  <p:embed/>
                  <p:pic>
                    <p:nvPicPr>
                      <p:cNvPr id="0" name="图片 3101"/>
                      <p:cNvPicPr/>
                      <p:nvPr/>
                    </p:nvPicPr>
                    <p:blipFill>
                      <a:blip r:embed="rId2"/>
                      <a:stretch>
                        <a:fillRect/>
                      </a:stretch>
                    </p:blipFill>
                    <p:spPr>
                      <a:xfrm>
                        <a:off x="1547813" y="735013"/>
                        <a:ext cx="792162" cy="461962"/>
                      </a:xfrm>
                      <a:prstGeom prst="rect">
                        <a:avLst/>
                      </a:prstGeom>
                      <a:noFill/>
                      <a:ln w="38100">
                        <a:noFill/>
                        <a:miter/>
                      </a:ln>
                    </p:spPr>
                  </p:pic>
                </p:oleObj>
              </mc:Fallback>
            </mc:AlternateContent>
          </a:graphicData>
        </a:graphic>
      </p:graphicFrame>
      <p:grpSp>
        <p:nvGrpSpPr>
          <p:cNvPr id="247812" name="组合 247811"/>
          <p:cNvGrpSpPr/>
          <p:nvPr/>
        </p:nvGrpSpPr>
        <p:grpSpPr>
          <a:xfrm>
            <a:off x="971550" y="1844675"/>
            <a:ext cx="5832475" cy="936625"/>
            <a:chOff x="3169" y="6897"/>
            <a:chExt cx="3780" cy="794"/>
          </a:xfrm>
        </p:grpSpPr>
        <p:sp>
          <p:nvSpPr>
            <p:cNvPr id="41988" name="直接连接符 247812"/>
            <p:cNvSpPr/>
            <p:nvPr/>
          </p:nvSpPr>
          <p:spPr>
            <a:xfrm>
              <a:off x="3169" y="7284"/>
              <a:ext cx="3780" cy="0"/>
            </a:xfrm>
            <a:prstGeom prst="line">
              <a:avLst/>
            </a:prstGeom>
            <a:ln w="9525" cap="flat" cmpd="sng">
              <a:solidFill>
                <a:srgbClr val="000000"/>
              </a:solidFill>
              <a:prstDash val="solid"/>
              <a:round/>
              <a:headEnd type="none" w="med" len="med"/>
              <a:tailEnd type="none" w="med" len="med"/>
            </a:ln>
          </p:spPr>
        </p:sp>
        <p:sp>
          <p:nvSpPr>
            <p:cNvPr id="41989" name="直接连接符 247813"/>
            <p:cNvSpPr/>
            <p:nvPr/>
          </p:nvSpPr>
          <p:spPr>
            <a:xfrm>
              <a:off x="4008" y="6897"/>
              <a:ext cx="0" cy="794"/>
            </a:xfrm>
            <a:prstGeom prst="line">
              <a:avLst/>
            </a:prstGeom>
            <a:ln w="9525" cap="flat" cmpd="sng">
              <a:solidFill>
                <a:srgbClr val="000000"/>
              </a:solidFill>
              <a:prstDash val="solid"/>
              <a:round/>
              <a:headEnd type="none" w="med" len="med"/>
              <a:tailEnd type="none" w="med" len="med"/>
            </a:ln>
          </p:spPr>
        </p:sp>
      </p:grpSp>
      <p:sp>
        <p:nvSpPr>
          <p:cNvPr id="247815" name="矩形 247814"/>
          <p:cNvSpPr/>
          <p:nvPr/>
        </p:nvSpPr>
        <p:spPr>
          <a:xfrm>
            <a:off x="669925" y="620713"/>
            <a:ext cx="12382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已知</a:t>
            </a:r>
            <a:endParaRPr lang="zh-CN" altLang="en-US" sz="2800" dirty="0">
              <a:latin typeface="Arial" panose="020B0604020202020204" pitchFamily="34" charset="0"/>
              <a:ea typeface="宋体" pitchFamily="2" charset="-122"/>
            </a:endParaRPr>
          </a:p>
        </p:txBody>
      </p:sp>
      <p:sp>
        <p:nvSpPr>
          <p:cNvPr id="247816" name="矩形 247815"/>
          <p:cNvSpPr/>
          <p:nvPr/>
        </p:nvSpPr>
        <p:spPr>
          <a:xfrm>
            <a:off x="2312988" y="677863"/>
            <a:ext cx="12509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在区间</a:t>
            </a:r>
            <a:endParaRPr lang="zh-CN" altLang="en-US" sz="2800" dirty="0">
              <a:latin typeface="Arial" panose="020B0604020202020204" pitchFamily="34" charset="0"/>
              <a:ea typeface="宋体" pitchFamily="2" charset="-122"/>
            </a:endParaRPr>
          </a:p>
        </p:txBody>
      </p:sp>
      <p:graphicFrame>
        <p:nvGraphicFramePr>
          <p:cNvPr id="247817" name="对象 247816"/>
          <p:cNvGraphicFramePr/>
          <p:nvPr/>
        </p:nvGraphicFramePr>
        <p:xfrm>
          <a:off x="3419475" y="765175"/>
          <a:ext cx="936625" cy="504825"/>
        </p:xfrm>
        <a:graphic>
          <a:graphicData uri="http://schemas.openxmlformats.org/presentationml/2006/ole">
            <mc:AlternateContent xmlns:mc="http://schemas.openxmlformats.org/markup-compatibility/2006">
              <mc:Choice xmlns:v="urn:schemas-microsoft-com:vml" Requires="v">
                <p:oleObj spid="_x0000_s3111" name="" r:id="rId3" imgW="368300" imgH="203200" progId="Equation.DSMT4">
                  <p:embed/>
                </p:oleObj>
              </mc:Choice>
              <mc:Fallback>
                <p:oleObj name="" r:id="rId3" imgW="368300" imgH="203200" progId="Equation.DSMT4">
                  <p:embed/>
                  <p:pic>
                    <p:nvPicPr>
                      <p:cNvPr id="0" name="图片 3110"/>
                      <p:cNvPicPr/>
                      <p:nvPr/>
                    </p:nvPicPr>
                    <p:blipFill>
                      <a:blip r:embed="rId4"/>
                      <a:stretch>
                        <a:fillRect/>
                      </a:stretch>
                    </p:blipFill>
                    <p:spPr>
                      <a:xfrm>
                        <a:off x="3419475" y="765175"/>
                        <a:ext cx="936625" cy="504825"/>
                      </a:xfrm>
                      <a:prstGeom prst="rect">
                        <a:avLst/>
                      </a:prstGeom>
                      <a:noFill/>
                      <a:ln w="38100">
                        <a:noFill/>
                        <a:miter/>
                      </a:ln>
                    </p:spPr>
                  </p:pic>
                </p:oleObj>
              </mc:Fallback>
            </mc:AlternateContent>
          </a:graphicData>
        </a:graphic>
      </p:graphicFrame>
      <p:sp>
        <p:nvSpPr>
          <p:cNvPr id="247818" name="矩形 247817"/>
          <p:cNvSpPr/>
          <p:nvPr/>
        </p:nvSpPr>
        <p:spPr>
          <a:xfrm>
            <a:off x="4270375" y="692150"/>
            <a:ext cx="23177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上的三个结点</a:t>
            </a:r>
            <a:endParaRPr lang="zh-CN" altLang="en-US" sz="2800" dirty="0">
              <a:latin typeface="Arial" panose="020B0604020202020204" pitchFamily="34" charset="0"/>
              <a:ea typeface="宋体" pitchFamily="2" charset="-122"/>
            </a:endParaRPr>
          </a:p>
        </p:txBody>
      </p:sp>
      <p:graphicFrame>
        <p:nvGraphicFramePr>
          <p:cNvPr id="247819" name="对象 247818"/>
          <p:cNvGraphicFramePr/>
          <p:nvPr/>
        </p:nvGraphicFramePr>
        <p:xfrm>
          <a:off x="6731000" y="765175"/>
          <a:ext cx="1512888" cy="576263"/>
        </p:xfrm>
        <a:graphic>
          <a:graphicData uri="http://schemas.openxmlformats.org/presentationml/2006/ole">
            <mc:AlternateContent xmlns:mc="http://schemas.openxmlformats.org/markup-compatibility/2006">
              <mc:Choice xmlns:v="urn:schemas-microsoft-com:vml" Requires="v">
                <p:oleObj spid="_x0000_s3112" name="" r:id="rId5" imgW="596900" imgH="228600" progId="Equation.DSMT4">
                  <p:embed/>
                </p:oleObj>
              </mc:Choice>
              <mc:Fallback>
                <p:oleObj name="" r:id="rId5" imgW="596900" imgH="228600" progId="Equation.DSMT4">
                  <p:embed/>
                  <p:pic>
                    <p:nvPicPr>
                      <p:cNvPr id="0" name="图片 3111"/>
                      <p:cNvPicPr/>
                      <p:nvPr/>
                    </p:nvPicPr>
                    <p:blipFill>
                      <a:blip r:embed="rId6"/>
                      <a:stretch>
                        <a:fillRect/>
                      </a:stretch>
                    </p:blipFill>
                    <p:spPr>
                      <a:xfrm>
                        <a:off x="6731000" y="765175"/>
                        <a:ext cx="1512888" cy="576263"/>
                      </a:xfrm>
                      <a:prstGeom prst="rect">
                        <a:avLst/>
                      </a:prstGeom>
                      <a:noFill/>
                      <a:ln w="38100">
                        <a:noFill/>
                        <a:miter/>
                      </a:ln>
                    </p:spPr>
                  </p:pic>
                </p:oleObj>
              </mc:Fallback>
            </mc:AlternateContent>
          </a:graphicData>
        </a:graphic>
      </p:graphicFrame>
      <p:sp>
        <p:nvSpPr>
          <p:cNvPr id="247820" name="矩形 247819"/>
          <p:cNvSpPr/>
          <p:nvPr/>
        </p:nvSpPr>
        <p:spPr>
          <a:xfrm>
            <a:off x="-180975" y="1196975"/>
            <a:ext cx="3016250" cy="946150"/>
          </a:xfrm>
          <a:prstGeom prst="rect">
            <a:avLst/>
          </a:prstGeom>
          <a:noFill/>
          <a:ln w="9525">
            <a:noFill/>
          </a:ln>
        </p:spPr>
        <p:txBody>
          <a:bodyPr wrap="none" anchor="ctr">
            <a:spAutoFit/>
          </a:bodyPr>
          <a:p>
            <a:pPr indent="266700"/>
            <a:r>
              <a:rPr lang="zh-CN" altLang="en-US" sz="2800" dirty="0">
                <a:latin typeface="Times New Roman" panose="02020603050405020304" pitchFamily="18" charset="0"/>
                <a:ea typeface="宋体" pitchFamily="2" charset="-122"/>
              </a:rPr>
              <a:t>和它们的函数值</a:t>
            </a:r>
            <a:endParaRPr lang="zh-CN" altLang="en-US" sz="2800" dirty="0">
              <a:latin typeface="Arial" panose="020B0604020202020204" pitchFamily="34" charset="0"/>
              <a:ea typeface="宋体" pitchFamily="2" charset="-122"/>
            </a:endParaRPr>
          </a:p>
          <a:p>
            <a:pPr indent="266700" eaLnBrk="0" hangingPunct="0"/>
            <a:endParaRPr lang="zh-CN" altLang="en-US" sz="2800" dirty="0">
              <a:latin typeface="Arial" panose="020B0604020202020204" pitchFamily="34" charset="0"/>
              <a:ea typeface="宋体" pitchFamily="2" charset="-122"/>
            </a:endParaRPr>
          </a:p>
        </p:txBody>
      </p:sp>
      <p:sp>
        <p:nvSpPr>
          <p:cNvPr id="247821" name="矩形 247820"/>
          <p:cNvSpPr/>
          <p:nvPr/>
        </p:nvSpPr>
        <p:spPr>
          <a:xfrm>
            <a:off x="2725738" y="3897313"/>
            <a:ext cx="105410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7822" name="对象 247821"/>
          <p:cNvGraphicFramePr/>
          <p:nvPr/>
        </p:nvGraphicFramePr>
        <p:xfrm>
          <a:off x="1763713" y="1773238"/>
          <a:ext cx="4032250" cy="482600"/>
        </p:xfrm>
        <a:graphic>
          <a:graphicData uri="http://schemas.openxmlformats.org/presentationml/2006/ole">
            <mc:AlternateContent xmlns:mc="http://schemas.openxmlformats.org/markup-compatibility/2006">
              <mc:Choice xmlns:v="urn:schemas-microsoft-com:vml" Requires="v">
                <p:oleObj spid="_x0000_s3113" name="" r:id="rId7" imgW="1917700" imgH="228600" progId="Equation.DSMT4">
                  <p:embed/>
                </p:oleObj>
              </mc:Choice>
              <mc:Fallback>
                <p:oleObj name="" r:id="rId7" imgW="1917700" imgH="228600" progId="Equation.DSMT4">
                  <p:embed/>
                  <p:pic>
                    <p:nvPicPr>
                      <p:cNvPr id="0" name="图片 3112"/>
                      <p:cNvPicPr/>
                      <p:nvPr/>
                    </p:nvPicPr>
                    <p:blipFill>
                      <a:blip r:embed="rId8"/>
                      <a:stretch>
                        <a:fillRect/>
                      </a:stretch>
                    </p:blipFill>
                    <p:spPr>
                      <a:xfrm>
                        <a:off x="1763713" y="1773238"/>
                        <a:ext cx="4032250" cy="482600"/>
                      </a:xfrm>
                      <a:prstGeom prst="rect">
                        <a:avLst/>
                      </a:prstGeom>
                      <a:noFill/>
                      <a:ln w="38100">
                        <a:noFill/>
                        <a:miter/>
                      </a:ln>
                    </p:spPr>
                  </p:pic>
                </p:oleObj>
              </mc:Fallback>
            </mc:AlternateContent>
          </a:graphicData>
        </a:graphic>
      </p:graphicFrame>
      <p:sp>
        <p:nvSpPr>
          <p:cNvPr id="247823" name="矩形 247822"/>
          <p:cNvSpPr/>
          <p:nvPr/>
        </p:nvSpPr>
        <p:spPr>
          <a:xfrm>
            <a:off x="2725738" y="4370388"/>
            <a:ext cx="9588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7824" name="对象 247823"/>
          <p:cNvGraphicFramePr/>
          <p:nvPr/>
        </p:nvGraphicFramePr>
        <p:xfrm>
          <a:off x="1403350" y="2420938"/>
          <a:ext cx="4537075" cy="447675"/>
        </p:xfrm>
        <a:graphic>
          <a:graphicData uri="http://schemas.openxmlformats.org/presentationml/2006/ole">
            <mc:AlternateContent xmlns:mc="http://schemas.openxmlformats.org/markup-compatibility/2006">
              <mc:Choice xmlns:v="urn:schemas-microsoft-com:vml" Requires="v">
                <p:oleObj spid="_x0000_s3114" name="" r:id="rId9" imgW="2311400" imgH="228600" progId="Equation.DSMT4">
                  <p:embed/>
                </p:oleObj>
              </mc:Choice>
              <mc:Fallback>
                <p:oleObj name="" r:id="rId9" imgW="2311400" imgH="228600" progId="Equation.DSMT4">
                  <p:embed/>
                  <p:pic>
                    <p:nvPicPr>
                      <p:cNvPr id="0" name="图片 3113"/>
                      <p:cNvPicPr/>
                      <p:nvPr/>
                    </p:nvPicPr>
                    <p:blipFill>
                      <a:blip r:embed="rId10"/>
                      <a:stretch>
                        <a:fillRect/>
                      </a:stretch>
                    </p:blipFill>
                    <p:spPr>
                      <a:xfrm>
                        <a:off x="1403350" y="2420938"/>
                        <a:ext cx="4537075" cy="447675"/>
                      </a:xfrm>
                      <a:prstGeom prst="rect">
                        <a:avLst/>
                      </a:prstGeom>
                      <a:noFill/>
                      <a:ln w="38100">
                        <a:noFill/>
                        <a:miter/>
                      </a:ln>
                    </p:spPr>
                  </p:pic>
                </p:oleObj>
              </mc:Fallback>
            </mc:AlternateContent>
          </a:graphicData>
        </a:graphic>
      </p:graphicFrame>
      <p:sp>
        <p:nvSpPr>
          <p:cNvPr id="247825" name="矩形 247824"/>
          <p:cNvSpPr/>
          <p:nvPr/>
        </p:nvSpPr>
        <p:spPr>
          <a:xfrm>
            <a:off x="179388" y="2924175"/>
            <a:ext cx="46291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求一个次数不超过</a:t>
            </a:r>
            <a:r>
              <a:rPr lang="en-US" altLang="zh-CN" sz="2800">
                <a:latin typeface="Times New Roman" panose="02020603050405020304" pitchFamily="18" charset="0"/>
                <a:ea typeface="宋体" pitchFamily="2" charset="-122"/>
              </a:rPr>
              <a:t>2</a:t>
            </a:r>
            <a:r>
              <a:rPr lang="zh-CN" altLang="en-US" sz="2800" dirty="0">
                <a:latin typeface="Times New Roman" panose="02020603050405020304" pitchFamily="18" charset="0"/>
                <a:ea typeface="宋体" pitchFamily="2" charset="-122"/>
              </a:rPr>
              <a:t>的多项式</a:t>
            </a:r>
            <a:endParaRPr lang="zh-CN" altLang="en-US" sz="2800" dirty="0">
              <a:latin typeface="Arial" panose="020B0604020202020204" pitchFamily="34" charset="0"/>
              <a:ea typeface="宋体" pitchFamily="2" charset="-122"/>
            </a:endParaRPr>
          </a:p>
        </p:txBody>
      </p:sp>
      <p:graphicFrame>
        <p:nvGraphicFramePr>
          <p:cNvPr id="247826" name="对象 247825"/>
          <p:cNvGraphicFramePr/>
          <p:nvPr/>
        </p:nvGraphicFramePr>
        <p:xfrm>
          <a:off x="4716463" y="2894013"/>
          <a:ext cx="3168650" cy="534987"/>
        </p:xfrm>
        <a:graphic>
          <a:graphicData uri="http://schemas.openxmlformats.org/presentationml/2006/ole">
            <mc:AlternateContent xmlns:mc="http://schemas.openxmlformats.org/markup-compatibility/2006">
              <mc:Choice xmlns:v="urn:schemas-microsoft-com:vml" Requires="v">
                <p:oleObj spid="_x0000_s3115" name="" r:id="rId11" imgW="1409065" imgH="241300" progId="Equation.DSMT4">
                  <p:embed/>
                </p:oleObj>
              </mc:Choice>
              <mc:Fallback>
                <p:oleObj name="" r:id="rId11" imgW="1409065" imgH="241300" progId="Equation.DSMT4">
                  <p:embed/>
                  <p:pic>
                    <p:nvPicPr>
                      <p:cNvPr id="0" name="图片 3114"/>
                      <p:cNvPicPr/>
                      <p:nvPr/>
                    </p:nvPicPr>
                    <p:blipFill>
                      <a:blip r:embed="rId12"/>
                      <a:stretch>
                        <a:fillRect/>
                      </a:stretch>
                    </p:blipFill>
                    <p:spPr>
                      <a:xfrm>
                        <a:off x="4716463" y="2894013"/>
                        <a:ext cx="3168650" cy="534987"/>
                      </a:xfrm>
                      <a:prstGeom prst="rect">
                        <a:avLst/>
                      </a:prstGeom>
                      <a:noFill/>
                      <a:ln w="38100">
                        <a:noFill/>
                        <a:miter/>
                      </a:ln>
                    </p:spPr>
                  </p:pic>
                </p:oleObj>
              </mc:Fallback>
            </mc:AlternateContent>
          </a:graphicData>
        </a:graphic>
      </p:graphicFrame>
      <p:sp>
        <p:nvSpPr>
          <p:cNvPr id="247827" name="矩形 247826"/>
          <p:cNvSpPr/>
          <p:nvPr/>
        </p:nvSpPr>
        <p:spPr>
          <a:xfrm>
            <a:off x="34925" y="3429000"/>
            <a:ext cx="44513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，使得它在结点上满足条件</a:t>
            </a:r>
            <a:endParaRPr lang="zh-CN" altLang="en-US" sz="2800" dirty="0">
              <a:latin typeface="Arial" panose="020B0604020202020204" pitchFamily="34" charset="0"/>
              <a:ea typeface="宋体" pitchFamily="2" charset="-122"/>
            </a:endParaRPr>
          </a:p>
        </p:txBody>
      </p:sp>
      <p:sp>
        <p:nvSpPr>
          <p:cNvPr id="42003" name="矩形 247827"/>
          <p:cNvSpPr/>
          <p:nvPr/>
        </p:nvSpPr>
        <p:spPr>
          <a:xfrm>
            <a:off x="0" y="3314700"/>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7829" name="对象 247828"/>
          <p:cNvGraphicFramePr/>
          <p:nvPr/>
        </p:nvGraphicFramePr>
        <p:xfrm>
          <a:off x="4498975" y="3513138"/>
          <a:ext cx="3457575" cy="492125"/>
        </p:xfrm>
        <a:graphic>
          <a:graphicData uri="http://schemas.openxmlformats.org/presentationml/2006/ole">
            <mc:AlternateContent xmlns:mc="http://schemas.openxmlformats.org/markup-compatibility/2006">
              <mc:Choice xmlns:v="urn:schemas-microsoft-com:vml" Requires="v">
                <p:oleObj spid="_x0000_s3116" name="" r:id="rId13" imgW="1612900" imgH="228600" progId="Equation.DSMT4">
                  <p:embed/>
                </p:oleObj>
              </mc:Choice>
              <mc:Fallback>
                <p:oleObj name="" r:id="rId13" imgW="1612900" imgH="228600" progId="Equation.DSMT4">
                  <p:embed/>
                  <p:pic>
                    <p:nvPicPr>
                      <p:cNvPr id="0" name="图片 3115"/>
                      <p:cNvPicPr/>
                      <p:nvPr/>
                    </p:nvPicPr>
                    <p:blipFill>
                      <a:blip r:embed="rId14"/>
                      <a:stretch>
                        <a:fillRect/>
                      </a:stretch>
                    </p:blipFill>
                    <p:spPr>
                      <a:xfrm>
                        <a:off x="4498975" y="3513138"/>
                        <a:ext cx="3457575" cy="492125"/>
                      </a:xfrm>
                      <a:prstGeom prst="rect">
                        <a:avLst/>
                      </a:prstGeom>
                      <a:noFill/>
                      <a:ln w="38100">
                        <a:noFill/>
                        <a:miter/>
                      </a:ln>
                    </p:spPr>
                  </p:pic>
                </p:oleObj>
              </mc:Fallback>
            </mc:AlternateContent>
          </a:graphicData>
        </a:graphic>
      </p:graphicFrame>
      <p:sp>
        <p:nvSpPr>
          <p:cNvPr id="247830" name="矩形 247829"/>
          <p:cNvSpPr/>
          <p:nvPr/>
        </p:nvSpPr>
        <p:spPr>
          <a:xfrm>
            <a:off x="179388" y="4005263"/>
            <a:ext cx="5616575" cy="519112"/>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这种插值方法称为抛物线插值法， </a:t>
            </a:r>
            <a:endParaRPr lang="zh-CN" altLang="en-US" sz="2800" dirty="0">
              <a:latin typeface="Arial" panose="020B0604020202020204" pitchFamily="34" charset="0"/>
              <a:ea typeface="宋体" pitchFamily="2" charset="-122"/>
            </a:endParaRPr>
          </a:p>
        </p:txBody>
      </p:sp>
      <p:sp>
        <p:nvSpPr>
          <p:cNvPr id="247831" name="矩形 247830"/>
          <p:cNvSpPr/>
          <p:nvPr/>
        </p:nvSpPr>
        <p:spPr>
          <a:xfrm>
            <a:off x="250825" y="4508500"/>
            <a:ext cx="1606550"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可求出：</a:t>
            </a:r>
            <a:endParaRPr lang="zh-CN" altLang="en-US" sz="2800" dirty="0">
              <a:latin typeface="Arial" panose="020B0604020202020204" pitchFamily="34" charset="0"/>
              <a:ea typeface="宋体" pitchFamily="2" charset="-122"/>
            </a:endParaRPr>
          </a:p>
        </p:txBody>
      </p:sp>
      <p:sp>
        <p:nvSpPr>
          <p:cNvPr id="42007" name="矩形 247831"/>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7833" name="对象 247832"/>
          <p:cNvGraphicFramePr/>
          <p:nvPr/>
        </p:nvGraphicFramePr>
        <p:xfrm>
          <a:off x="971550" y="4797425"/>
          <a:ext cx="7777163" cy="938213"/>
        </p:xfrm>
        <a:graphic>
          <a:graphicData uri="http://schemas.openxmlformats.org/presentationml/2006/ole">
            <mc:AlternateContent xmlns:mc="http://schemas.openxmlformats.org/markup-compatibility/2006">
              <mc:Choice xmlns:v="urn:schemas-microsoft-com:vml" Requires="v">
                <p:oleObj spid="_x0000_s3117" name="" r:id="rId15" imgW="3556000" imgH="431800" progId="Equation.DSMT4">
                  <p:embed/>
                </p:oleObj>
              </mc:Choice>
              <mc:Fallback>
                <p:oleObj name="" r:id="rId15" imgW="3556000" imgH="431800" progId="Equation.DSMT4">
                  <p:embed/>
                  <p:pic>
                    <p:nvPicPr>
                      <p:cNvPr id="0" name="图片 3116"/>
                      <p:cNvPicPr/>
                      <p:nvPr/>
                    </p:nvPicPr>
                    <p:blipFill>
                      <a:blip r:embed="rId16"/>
                      <a:stretch>
                        <a:fillRect/>
                      </a:stretch>
                    </p:blipFill>
                    <p:spPr>
                      <a:xfrm>
                        <a:off x="971550" y="4797425"/>
                        <a:ext cx="7777163" cy="938213"/>
                      </a:xfrm>
                      <a:prstGeom prst="rect">
                        <a:avLst/>
                      </a:prstGeom>
                      <a:noFill/>
                      <a:ln w="38100">
                        <a:noFill/>
                        <a:miter/>
                      </a:ln>
                    </p:spPr>
                  </p:pic>
                </p:oleObj>
              </mc:Fallback>
            </mc:AlternateContent>
          </a:graphicData>
        </a:graphic>
      </p:graphicFrame>
      <p:sp>
        <p:nvSpPr>
          <p:cNvPr id="42009" name="矩形 247833"/>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7835" name="对象 247834"/>
          <p:cNvGraphicFramePr/>
          <p:nvPr/>
        </p:nvGraphicFramePr>
        <p:xfrm>
          <a:off x="1835150" y="5805488"/>
          <a:ext cx="3455988" cy="909637"/>
        </p:xfrm>
        <a:graphic>
          <a:graphicData uri="http://schemas.openxmlformats.org/presentationml/2006/ole">
            <mc:AlternateContent xmlns:mc="http://schemas.openxmlformats.org/markup-compatibility/2006">
              <mc:Choice xmlns:v="urn:schemas-microsoft-com:vml" Requires="v">
                <p:oleObj spid="_x0000_s3118" name="" r:id="rId17" imgW="1625600" imgH="431800" progId="Equation.DSMT4">
                  <p:embed/>
                </p:oleObj>
              </mc:Choice>
              <mc:Fallback>
                <p:oleObj name="" r:id="rId17" imgW="1625600" imgH="431800" progId="Equation.DSMT4">
                  <p:embed/>
                  <p:pic>
                    <p:nvPicPr>
                      <p:cNvPr id="0" name="图片 3117"/>
                      <p:cNvPicPr/>
                      <p:nvPr/>
                    </p:nvPicPr>
                    <p:blipFill>
                      <a:blip r:embed="rId18"/>
                      <a:stretch>
                        <a:fillRect/>
                      </a:stretch>
                    </p:blipFill>
                    <p:spPr>
                      <a:xfrm>
                        <a:off x="1835150" y="5805488"/>
                        <a:ext cx="3455988" cy="9096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animEffect transition="in" filter="wipe(left)">
                                      <p:cBhvr>
                                        <p:cTn id="7" dur="500"/>
                                        <p:tgtEl>
                                          <p:spTgt spid="247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5"/>
                                        </p:tgtEl>
                                        <p:attrNameLst>
                                          <p:attrName>style.visibility</p:attrName>
                                        </p:attrNameLst>
                                      </p:cBhvr>
                                      <p:to>
                                        <p:strVal val="visible"/>
                                      </p:to>
                                    </p:set>
                                    <p:animEffect transition="in" filter="wipe(left)">
                                      <p:cBhvr>
                                        <p:cTn id="12" dur="500"/>
                                        <p:tgtEl>
                                          <p:spTgt spid="247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7811"/>
                                        </p:tgtEl>
                                        <p:attrNameLst>
                                          <p:attrName>style.visibility</p:attrName>
                                        </p:attrNameLst>
                                      </p:cBhvr>
                                      <p:to>
                                        <p:strVal val="visible"/>
                                      </p:to>
                                    </p:set>
                                    <p:animEffect transition="in" filter="wipe(left)">
                                      <p:cBhvr>
                                        <p:cTn id="17" dur="500"/>
                                        <p:tgtEl>
                                          <p:spTgt spid="2478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6"/>
                                        </p:tgtEl>
                                        <p:attrNameLst>
                                          <p:attrName>style.visibility</p:attrName>
                                        </p:attrNameLst>
                                      </p:cBhvr>
                                      <p:to>
                                        <p:strVal val="visible"/>
                                      </p:to>
                                    </p:set>
                                    <p:animEffect transition="in" filter="wipe(left)">
                                      <p:cBhvr>
                                        <p:cTn id="22" dur="500"/>
                                        <p:tgtEl>
                                          <p:spTgt spid="2478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7817"/>
                                        </p:tgtEl>
                                        <p:attrNameLst>
                                          <p:attrName>style.visibility</p:attrName>
                                        </p:attrNameLst>
                                      </p:cBhvr>
                                      <p:to>
                                        <p:strVal val="visible"/>
                                      </p:to>
                                    </p:set>
                                    <p:animEffect transition="in" filter="wipe(left)">
                                      <p:cBhvr>
                                        <p:cTn id="27" dur="500"/>
                                        <p:tgtEl>
                                          <p:spTgt spid="2478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8"/>
                                        </p:tgtEl>
                                        <p:attrNameLst>
                                          <p:attrName>style.visibility</p:attrName>
                                        </p:attrNameLst>
                                      </p:cBhvr>
                                      <p:to>
                                        <p:strVal val="visible"/>
                                      </p:to>
                                    </p:set>
                                    <p:animEffect transition="in" filter="wipe(left)">
                                      <p:cBhvr>
                                        <p:cTn id="32" dur="500"/>
                                        <p:tgtEl>
                                          <p:spTgt spid="2478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7819"/>
                                        </p:tgtEl>
                                        <p:attrNameLst>
                                          <p:attrName>style.visibility</p:attrName>
                                        </p:attrNameLst>
                                      </p:cBhvr>
                                      <p:to>
                                        <p:strVal val="visible"/>
                                      </p:to>
                                    </p:set>
                                    <p:animEffect transition="in" filter="wipe(left)">
                                      <p:cBhvr>
                                        <p:cTn id="37" dur="500"/>
                                        <p:tgtEl>
                                          <p:spTgt spid="2478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20"/>
                                        </p:tgtEl>
                                        <p:attrNameLst>
                                          <p:attrName>style.visibility</p:attrName>
                                        </p:attrNameLst>
                                      </p:cBhvr>
                                      <p:to>
                                        <p:strVal val="visible"/>
                                      </p:to>
                                    </p:set>
                                    <p:animEffect transition="in" filter="wipe(left)">
                                      <p:cBhvr>
                                        <p:cTn id="42" dur="500"/>
                                        <p:tgtEl>
                                          <p:spTgt spid="2478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21"/>
                                        </p:tgtEl>
                                        <p:attrNameLst>
                                          <p:attrName>style.visibility</p:attrName>
                                        </p:attrNameLst>
                                      </p:cBhvr>
                                      <p:to>
                                        <p:strVal val="visible"/>
                                      </p:to>
                                    </p:set>
                                    <p:animEffect transition="in" filter="wipe(left)">
                                      <p:cBhvr>
                                        <p:cTn id="47" dur="500"/>
                                        <p:tgtEl>
                                          <p:spTgt spid="2478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7812"/>
                                        </p:tgtEl>
                                        <p:attrNameLst>
                                          <p:attrName>style.visibility</p:attrName>
                                        </p:attrNameLst>
                                      </p:cBhvr>
                                      <p:to>
                                        <p:strVal val="visible"/>
                                      </p:to>
                                    </p:set>
                                    <p:animEffect transition="in" filter="wipe(left)">
                                      <p:cBhvr>
                                        <p:cTn id="52" dur="500"/>
                                        <p:tgtEl>
                                          <p:spTgt spid="2478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7822"/>
                                        </p:tgtEl>
                                        <p:attrNameLst>
                                          <p:attrName>style.visibility</p:attrName>
                                        </p:attrNameLst>
                                      </p:cBhvr>
                                      <p:to>
                                        <p:strVal val="visible"/>
                                      </p:to>
                                    </p:set>
                                    <p:animEffect transition="in" filter="wipe(left)">
                                      <p:cBhvr>
                                        <p:cTn id="57" dur="500"/>
                                        <p:tgtEl>
                                          <p:spTgt spid="2478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7823"/>
                                        </p:tgtEl>
                                        <p:attrNameLst>
                                          <p:attrName>style.visibility</p:attrName>
                                        </p:attrNameLst>
                                      </p:cBhvr>
                                      <p:to>
                                        <p:strVal val="visible"/>
                                      </p:to>
                                    </p:set>
                                    <p:animEffect transition="in" filter="wipe(left)">
                                      <p:cBhvr>
                                        <p:cTn id="62" dur="500"/>
                                        <p:tgtEl>
                                          <p:spTgt spid="2478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7824"/>
                                        </p:tgtEl>
                                        <p:attrNameLst>
                                          <p:attrName>style.visibility</p:attrName>
                                        </p:attrNameLst>
                                      </p:cBhvr>
                                      <p:to>
                                        <p:strVal val="visible"/>
                                      </p:to>
                                    </p:set>
                                    <p:animEffect transition="in" filter="wipe(left)">
                                      <p:cBhvr>
                                        <p:cTn id="67" dur="500"/>
                                        <p:tgtEl>
                                          <p:spTgt spid="2478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7825"/>
                                        </p:tgtEl>
                                        <p:attrNameLst>
                                          <p:attrName>style.visibility</p:attrName>
                                        </p:attrNameLst>
                                      </p:cBhvr>
                                      <p:to>
                                        <p:strVal val="visible"/>
                                      </p:to>
                                    </p:set>
                                    <p:animEffect transition="in" filter="wipe(left)">
                                      <p:cBhvr>
                                        <p:cTn id="72" dur="500"/>
                                        <p:tgtEl>
                                          <p:spTgt spid="2478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47826"/>
                                        </p:tgtEl>
                                        <p:attrNameLst>
                                          <p:attrName>style.visibility</p:attrName>
                                        </p:attrNameLst>
                                      </p:cBhvr>
                                      <p:to>
                                        <p:strVal val="visible"/>
                                      </p:to>
                                    </p:set>
                                    <p:animEffect transition="in" filter="wipe(left)">
                                      <p:cBhvr>
                                        <p:cTn id="77" dur="500"/>
                                        <p:tgtEl>
                                          <p:spTgt spid="2478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7827"/>
                                        </p:tgtEl>
                                        <p:attrNameLst>
                                          <p:attrName>style.visibility</p:attrName>
                                        </p:attrNameLst>
                                      </p:cBhvr>
                                      <p:to>
                                        <p:strVal val="visible"/>
                                      </p:to>
                                    </p:set>
                                    <p:animEffect transition="in" filter="wipe(left)">
                                      <p:cBhvr>
                                        <p:cTn id="82" dur="500"/>
                                        <p:tgtEl>
                                          <p:spTgt spid="2478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47829"/>
                                        </p:tgtEl>
                                        <p:attrNameLst>
                                          <p:attrName>style.visibility</p:attrName>
                                        </p:attrNameLst>
                                      </p:cBhvr>
                                      <p:to>
                                        <p:strVal val="visible"/>
                                      </p:to>
                                    </p:set>
                                    <p:animEffect transition="in" filter="wipe(left)">
                                      <p:cBhvr>
                                        <p:cTn id="87" dur="500"/>
                                        <p:tgtEl>
                                          <p:spTgt spid="2478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7830"/>
                                        </p:tgtEl>
                                        <p:attrNameLst>
                                          <p:attrName>style.visibility</p:attrName>
                                        </p:attrNameLst>
                                      </p:cBhvr>
                                      <p:to>
                                        <p:strVal val="visible"/>
                                      </p:to>
                                    </p:set>
                                    <p:animEffect transition="in" filter="wipe(left)">
                                      <p:cBhvr>
                                        <p:cTn id="92" dur="500"/>
                                        <p:tgtEl>
                                          <p:spTgt spid="2478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7831"/>
                                        </p:tgtEl>
                                        <p:attrNameLst>
                                          <p:attrName>style.visibility</p:attrName>
                                        </p:attrNameLst>
                                      </p:cBhvr>
                                      <p:to>
                                        <p:strVal val="visible"/>
                                      </p:to>
                                    </p:set>
                                    <p:animEffect transition="in" filter="wipe(left)">
                                      <p:cBhvr>
                                        <p:cTn id="97" dur="500"/>
                                        <p:tgtEl>
                                          <p:spTgt spid="2478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47833"/>
                                        </p:tgtEl>
                                        <p:attrNameLst>
                                          <p:attrName>style.visibility</p:attrName>
                                        </p:attrNameLst>
                                      </p:cBhvr>
                                      <p:to>
                                        <p:strVal val="visible"/>
                                      </p:to>
                                    </p:set>
                                    <p:animEffect transition="in" filter="wipe(left)">
                                      <p:cBhvr>
                                        <p:cTn id="102" dur="500"/>
                                        <p:tgtEl>
                                          <p:spTgt spid="24783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47835"/>
                                        </p:tgtEl>
                                        <p:attrNameLst>
                                          <p:attrName>style.visibility</p:attrName>
                                        </p:attrNameLst>
                                      </p:cBhvr>
                                      <p:to>
                                        <p:strVal val="visible"/>
                                      </p:to>
                                    </p:set>
                                    <p:animEffect transition="in" filter="wipe(left)">
                                      <p:cBhvr>
                                        <p:cTn id="107" dur="500"/>
                                        <p:tgtEl>
                                          <p:spTgt spid="24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5" grpId="0"/>
      <p:bldP spid="247816" grpId="0"/>
      <p:bldP spid="247818" grpId="0"/>
      <p:bldP spid="247820" grpId="0"/>
      <p:bldP spid="247821" grpId="0"/>
      <p:bldP spid="247823" grpId="0"/>
      <p:bldP spid="247825" grpId="0"/>
      <p:bldP spid="247827" grpId="0"/>
      <p:bldP spid="247830" grpId="0"/>
      <p:bldP spid="2478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145409"/>
          <p:cNvSpPr txBox="1"/>
          <p:nvPr/>
        </p:nvSpPr>
        <p:spPr>
          <a:xfrm>
            <a:off x="10728325" y="3573463"/>
            <a:ext cx="184150" cy="579437"/>
          </a:xfrm>
          <a:prstGeom prst="rect">
            <a:avLst/>
          </a:prstGeom>
          <a:noFill/>
          <a:ln w="9525">
            <a:noFill/>
          </a:ln>
        </p:spPr>
        <p:txBody>
          <a:bodyPr wrap="none" anchor="t">
            <a:spAutoFit/>
          </a:bodyPr>
          <a:p>
            <a:endParaRPr lang="zh-CN" altLang="zh-CN" sz="3200" b="1" dirty="0">
              <a:latin typeface="Times New Roman" panose="02020603050405020304" pitchFamily="18" charset="0"/>
              <a:ea typeface="宋体" pitchFamily="2" charset="-122"/>
            </a:endParaRPr>
          </a:p>
        </p:txBody>
      </p:sp>
      <p:sp>
        <p:nvSpPr>
          <p:cNvPr id="145411" name="文本框 145410"/>
          <p:cNvSpPr txBox="1"/>
          <p:nvPr/>
        </p:nvSpPr>
        <p:spPr>
          <a:xfrm>
            <a:off x="685800" y="1524000"/>
            <a:ext cx="8458200" cy="3195638"/>
          </a:xfrm>
          <a:prstGeom prst="rect">
            <a:avLst/>
          </a:prstGeom>
          <a:noFill/>
          <a:ln w="9525">
            <a:noFill/>
          </a:ln>
        </p:spPr>
        <p:txBody>
          <a:bodyPr anchor="t">
            <a:spAutoFit/>
          </a:bodyPr>
          <a:p>
            <a:pPr marL="381000" lvl="2" indent="0" algn="just"/>
            <a:r>
              <a:rPr lang="en-US" altLang="zh-CN" sz="2400" b="1" dirty="0">
                <a:solidFill>
                  <a:srgbClr val="000000"/>
                </a:solidFill>
                <a:latin typeface="Times New Roman" panose="02020603050405020304" pitchFamily="18" charset="0"/>
                <a:ea typeface="宋体" pitchFamily="2" charset="-122"/>
              </a:rPr>
              <a:t>1</a:t>
            </a:r>
            <a:r>
              <a:rPr lang="zh-CN" altLang="en-US" sz="2400" b="1" dirty="0">
                <a:solidFill>
                  <a:srgbClr val="000000"/>
                </a:solidFill>
                <a:latin typeface="Times New Roman" panose="02020603050405020304" pitchFamily="18" charset="0"/>
                <a:ea typeface="宋体" pitchFamily="2" charset="-122"/>
              </a:rPr>
              <a:t>）输入以下命令：</a:t>
            </a:r>
            <a:endParaRPr lang="zh-CN" altLang="en-US" sz="2400" b="1" dirty="0">
              <a:solidFill>
                <a:srgbClr val="000000"/>
              </a:solidFill>
              <a:latin typeface="Times New Roman" panose="02020603050405020304" pitchFamily="18" charset="0"/>
              <a:ea typeface="宋体" pitchFamily="2" charset="-122"/>
            </a:endParaRPr>
          </a:p>
          <a:p>
            <a:pPr algn="just">
              <a:lnSpc>
                <a:spcPct val="150000"/>
              </a:lnSpc>
            </a:pPr>
            <a:r>
              <a:rPr lang="zh-CN" altLang="en-US" sz="2400" b="1" dirty="0">
                <a:solidFill>
                  <a:srgbClr val="000000"/>
                </a:solidFill>
                <a:latin typeface="Times New Roman" panose="02020603050405020304" pitchFamily="18" charset="0"/>
                <a:ea typeface="宋体" pitchFamily="2" charset="-122"/>
              </a:rPr>
              <a:t>   </a:t>
            </a:r>
            <a:r>
              <a:rPr lang="en-US" altLang="zh-CN" sz="2400" b="1">
                <a:solidFill>
                  <a:srgbClr val="000000"/>
                </a:solidFill>
                <a:latin typeface="Times New Roman" panose="02020603050405020304" pitchFamily="18" charset="0"/>
                <a:ea typeface="宋体" pitchFamily="2" charset="-122"/>
              </a:rPr>
              <a:t>x=0:0.1:1;</a:t>
            </a:r>
            <a:endParaRPr lang="en-US" altLang="zh-CN" sz="2400" b="1">
              <a:solidFill>
                <a:srgbClr val="000000"/>
              </a:solidFill>
              <a:latin typeface="Times New Roman" panose="02020603050405020304" pitchFamily="18" charset="0"/>
              <a:ea typeface="宋体" pitchFamily="2" charset="-122"/>
            </a:endParaRPr>
          </a:p>
          <a:p>
            <a:pPr algn="just">
              <a:lnSpc>
                <a:spcPct val="150000"/>
              </a:lnSpc>
            </a:pPr>
            <a:r>
              <a:rPr lang="en-US" altLang="zh-CN" sz="2400" b="1">
                <a:solidFill>
                  <a:srgbClr val="000000"/>
                </a:solidFill>
                <a:latin typeface="Times New Roman" panose="02020603050405020304" pitchFamily="18" charset="0"/>
                <a:ea typeface="宋体" pitchFamily="2" charset="-122"/>
              </a:rPr>
              <a:t>   y=[-0.447 1.978 3.28 6.16 7.08 7.34 7.66 9.56 9.48 9.30 11.2];</a:t>
            </a:r>
            <a:endParaRPr lang="en-US" altLang="zh-CN" sz="2400" b="1">
              <a:solidFill>
                <a:srgbClr val="000000"/>
              </a:solidFill>
              <a:latin typeface="Times New Roman" panose="02020603050405020304" pitchFamily="18" charset="0"/>
              <a:ea typeface="宋体" pitchFamily="2" charset="-122"/>
            </a:endParaRPr>
          </a:p>
          <a:p>
            <a:pPr algn="just">
              <a:lnSpc>
                <a:spcPct val="150000"/>
              </a:lnSpc>
            </a:pPr>
            <a:r>
              <a:rPr lang="en-US" altLang="zh-CN" sz="2400" b="1">
                <a:solidFill>
                  <a:srgbClr val="000000"/>
                </a:solidFill>
                <a:latin typeface="Times New Roman" panose="02020603050405020304" pitchFamily="18" charset="0"/>
                <a:ea typeface="宋体" pitchFamily="2" charset="-122"/>
              </a:rPr>
              <a:t>   A=polyfit(x,y,2)</a:t>
            </a:r>
            <a:endParaRPr lang="en-US" altLang="zh-CN" sz="2400" b="1">
              <a:solidFill>
                <a:srgbClr val="000000"/>
              </a:solidFill>
              <a:latin typeface="Times New Roman" panose="02020603050405020304" pitchFamily="18" charset="0"/>
              <a:ea typeface="宋体" pitchFamily="2" charset="-122"/>
            </a:endParaRPr>
          </a:p>
          <a:p>
            <a:pPr algn="just">
              <a:lnSpc>
                <a:spcPct val="150000"/>
              </a:lnSpc>
            </a:pPr>
            <a:r>
              <a:rPr lang="en-US" altLang="zh-CN" sz="2400" b="1" err="1">
                <a:solidFill>
                  <a:srgbClr val="000000"/>
                </a:solidFill>
                <a:latin typeface="Times New Roman" panose="02020603050405020304" pitchFamily="18" charset="0"/>
                <a:ea typeface="宋体" pitchFamily="2" charset="-122"/>
              </a:rPr>
              <a:t>   z=polyval(A,x</a:t>
            </a:r>
            <a:r>
              <a:rPr lang="en-US" altLang="zh-CN" sz="2400" b="1">
                <a:solidFill>
                  <a:srgbClr val="000000"/>
                </a:solidFill>
                <a:latin typeface="Times New Roman" panose="02020603050405020304" pitchFamily="18" charset="0"/>
                <a:ea typeface="宋体" pitchFamily="2" charset="-122"/>
              </a:rPr>
              <a:t>);</a:t>
            </a:r>
            <a:endParaRPr lang="en-US" altLang="zh-CN" sz="2400" b="1">
              <a:solidFill>
                <a:srgbClr val="000000"/>
              </a:solidFill>
              <a:latin typeface="Times New Roman" panose="02020603050405020304" pitchFamily="18" charset="0"/>
              <a:ea typeface="宋体" pitchFamily="2" charset="-122"/>
            </a:endParaRPr>
          </a:p>
          <a:p>
            <a:pPr algn="just">
              <a:lnSpc>
                <a:spcPct val="150000"/>
              </a:lnSpc>
            </a:pPr>
            <a:r>
              <a:rPr lang="en-US" altLang="zh-CN" sz="2400" b="1" dirty="0">
                <a:solidFill>
                  <a:srgbClr val="000000"/>
                </a:solidFill>
                <a:latin typeface="Times New Roman" panose="02020603050405020304" pitchFamily="18" charset="0"/>
                <a:ea typeface="宋体" pitchFamily="2" charset="-122"/>
              </a:rPr>
              <a:t>   plot(x,y,'k+',x,z,'r')      %</a:t>
            </a:r>
            <a:r>
              <a:rPr lang="zh-CN" altLang="en-US" sz="2400" b="1" dirty="0">
                <a:solidFill>
                  <a:srgbClr val="000000"/>
                </a:solidFill>
                <a:latin typeface="Times New Roman" panose="02020603050405020304" pitchFamily="18" charset="0"/>
                <a:ea typeface="宋体" pitchFamily="2" charset="-122"/>
              </a:rPr>
              <a:t>作出数据点和拟合曲线的图形</a:t>
            </a:r>
            <a:endParaRPr lang="zh-CN" altLang="en-US" sz="3200" b="1" dirty="0">
              <a:latin typeface="Times New Roman" panose="02020603050405020304" pitchFamily="18" charset="0"/>
              <a:ea typeface="宋体" pitchFamily="2" charset="-122"/>
            </a:endParaRPr>
          </a:p>
        </p:txBody>
      </p:sp>
      <p:sp>
        <p:nvSpPr>
          <p:cNvPr id="145412" name="文本框 145411"/>
          <p:cNvSpPr txBox="1"/>
          <p:nvPr/>
        </p:nvSpPr>
        <p:spPr>
          <a:xfrm>
            <a:off x="609600" y="4800600"/>
            <a:ext cx="8534400" cy="639763"/>
          </a:xfrm>
          <a:prstGeom prst="rect">
            <a:avLst/>
          </a:prstGeom>
          <a:noFill/>
          <a:ln w="9525">
            <a:noFill/>
          </a:ln>
        </p:spPr>
        <p:txBody>
          <a:bodyPr anchor="t">
            <a:spAutoFit/>
          </a:bodyPr>
          <a:p>
            <a:pPr>
              <a:lnSpc>
                <a:spcPct val="150000"/>
              </a:lnSpc>
            </a:pPr>
            <a:r>
              <a:rPr lang="en-US" altLang="zh-CN" sz="2400" b="1" dirty="0">
                <a:solidFill>
                  <a:srgbClr val="000000"/>
                </a:solidFill>
                <a:latin typeface="Times New Roman" panose="02020603050405020304" pitchFamily="18" charset="0"/>
                <a:ea typeface="宋体" pitchFamily="2" charset="-122"/>
              </a:rPr>
              <a:t>2</a:t>
            </a:r>
            <a:r>
              <a:rPr lang="zh-CN" altLang="en-US" sz="2400" b="1" dirty="0">
                <a:solidFill>
                  <a:srgbClr val="000000"/>
                </a:solidFill>
                <a:latin typeface="Times New Roman" panose="02020603050405020304" pitchFamily="18" charset="0"/>
                <a:ea typeface="宋体" pitchFamily="2" charset="-122"/>
              </a:rPr>
              <a:t>）计算结果：   Ａ </a:t>
            </a:r>
            <a:r>
              <a:rPr lang="en-US" altLang="zh-CN" sz="2400" b="1">
                <a:solidFill>
                  <a:srgbClr val="000000"/>
                </a:solidFill>
                <a:latin typeface="Times New Roman" panose="02020603050405020304" pitchFamily="18" charset="0"/>
                <a:ea typeface="宋体" pitchFamily="2" charset="-122"/>
              </a:rPr>
              <a:t>=  -9.8108    20.1293     -0.0317</a:t>
            </a:r>
            <a:endParaRPr lang="en-US" altLang="zh-CN" sz="3200" b="1">
              <a:latin typeface="Times New Roman" panose="02020603050405020304" pitchFamily="18" charset="0"/>
              <a:ea typeface="宋体" pitchFamily="2" charset="-122"/>
            </a:endParaRPr>
          </a:p>
        </p:txBody>
      </p:sp>
      <p:sp>
        <p:nvSpPr>
          <p:cNvPr id="145413" name="文本框 145412"/>
          <p:cNvSpPr txBox="1"/>
          <p:nvPr/>
        </p:nvSpPr>
        <p:spPr>
          <a:xfrm>
            <a:off x="1143000" y="762000"/>
            <a:ext cx="4419600" cy="579438"/>
          </a:xfrm>
          <a:prstGeom prst="rect">
            <a:avLst/>
          </a:prstGeom>
          <a:noFill/>
          <a:ln w="9525">
            <a:noFill/>
          </a:ln>
        </p:spPr>
        <p:txBody>
          <a:bodyPr anchor="t">
            <a:spAutoFit/>
          </a:bodyPr>
          <a:p>
            <a:pPr algn="ctr">
              <a:spcBef>
                <a:spcPct val="50000"/>
              </a:spcBef>
            </a:pPr>
            <a:r>
              <a:rPr lang="zh-CN" altLang="en-US" sz="3200" b="1" dirty="0">
                <a:latin typeface="Times New Roman" panose="02020603050405020304" pitchFamily="18" charset="0"/>
                <a:ea typeface="宋体" pitchFamily="2" charset="-122"/>
              </a:rPr>
              <a:t>解法</a:t>
            </a:r>
            <a:r>
              <a:rPr lang="en-US" altLang="zh-CN" sz="2400" b="1" dirty="0">
                <a:latin typeface="Times New Roman" panose="02020603050405020304" pitchFamily="18" charset="0"/>
                <a:ea typeface="隶书" panose="02010509060101010101" pitchFamily="49" charset="-122"/>
              </a:rPr>
              <a:t>2</a:t>
            </a:r>
            <a:r>
              <a:rPr lang="zh-CN" altLang="en-US" sz="2400" b="1" dirty="0">
                <a:latin typeface="Times New Roman" panose="02020603050405020304" pitchFamily="18" charset="0"/>
                <a:ea typeface="隶书" panose="02010509060101010101" pitchFamily="49" charset="-122"/>
              </a:rPr>
              <a:t>．</a:t>
            </a:r>
            <a:r>
              <a:rPr lang="zh-CN" altLang="en-US" sz="2400" b="1" dirty="0">
                <a:solidFill>
                  <a:srgbClr val="000000"/>
                </a:solidFill>
                <a:latin typeface="Times New Roman" panose="02020603050405020304" pitchFamily="18" charset="0"/>
                <a:ea typeface="宋体" pitchFamily="2" charset="-122"/>
              </a:rPr>
              <a:t>用多项式拟合的命令</a:t>
            </a:r>
            <a:endParaRPr lang="zh-CN" altLang="en-US" sz="2400" b="1">
              <a:solidFill>
                <a:srgbClr val="000000"/>
              </a:solidFill>
              <a:latin typeface="Times New Roman" panose="02020603050405020304" pitchFamily="18" charset="0"/>
              <a:ea typeface="宋体" pitchFamily="2" charset="-122"/>
            </a:endParaRPr>
          </a:p>
        </p:txBody>
      </p:sp>
      <p:pic>
        <p:nvPicPr>
          <p:cNvPr id="145415" name="图片 145414"/>
          <p:cNvPicPr>
            <a:picLocks noChangeAspect="1"/>
          </p:cNvPicPr>
          <p:nvPr/>
        </p:nvPicPr>
        <p:blipFill>
          <a:blip r:embed="rId1"/>
          <a:stretch>
            <a:fillRect/>
          </a:stretch>
        </p:blipFill>
        <p:spPr>
          <a:xfrm>
            <a:off x="5486400" y="304800"/>
            <a:ext cx="3452813" cy="2320925"/>
          </a:xfrm>
          <a:prstGeom prst="rect">
            <a:avLst/>
          </a:prstGeom>
          <a:noFill/>
          <a:ln w="9525">
            <a:noFill/>
          </a:ln>
        </p:spPr>
      </p:pic>
      <p:graphicFrame>
        <p:nvGraphicFramePr>
          <p:cNvPr id="145416" name="对象 145415"/>
          <p:cNvGraphicFramePr/>
          <p:nvPr/>
        </p:nvGraphicFramePr>
        <p:xfrm>
          <a:off x="1524000" y="5486400"/>
          <a:ext cx="6088063" cy="568325"/>
        </p:xfrm>
        <a:graphic>
          <a:graphicData uri="http://schemas.openxmlformats.org/presentationml/2006/ole">
            <mc:AlternateContent xmlns:mc="http://schemas.openxmlformats.org/markup-compatibility/2006">
              <mc:Choice xmlns:v="urn:schemas-microsoft-com:vml" Requires="v">
                <p:oleObj spid="_x0000_s3141" name="" r:id="rId2" imgW="1852295" imgH="203200" progId="Equation.3">
                  <p:embed/>
                </p:oleObj>
              </mc:Choice>
              <mc:Fallback>
                <p:oleObj name="" r:id="rId2" imgW="1852295" imgH="203200" progId="Equation.3">
                  <p:embed/>
                  <p:pic>
                    <p:nvPicPr>
                      <p:cNvPr id="0" name="图片 3140"/>
                      <p:cNvPicPr/>
                      <p:nvPr/>
                    </p:nvPicPr>
                    <p:blipFill>
                      <a:blip r:embed="rId3"/>
                      <a:stretch>
                        <a:fillRect/>
                      </a:stretch>
                    </p:blipFill>
                    <p:spPr>
                      <a:xfrm>
                        <a:off x="1524000" y="5486400"/>
                        <a:ext cx="6088063" cy="5683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145411"/>
                                        </p:tgtEl>
                                        <p:attrNameLst>
                                          <p:attrName>style.visibility</p:attrName>
                                        </p:attrNameLst>
                                      </p:cBhvr>
                                      <p:to>
                                        <p:strVal val="visible"/>
                                      </p:to>
                                    </p:set>
                                    <p:anim calcmode="lin" valueType="num">
                                      <p:cBhvr>
                                        <p:cTn id="11" dur="500" fill="hold"/>
                                        <p:tgtEl>
                                          <p:spTgt spid="145411"/>
                                        </p:tgtEl>
                                        <p:attrNameLst>
                                          <p:attrName>ppt_x</p:attrName>
                                        </p:attrNameLst>
                                      </p:cBhvr>
                                      <p:tavLst>
                                        <p:tav tm="0">
                                          <p:val>
                                            <p:strVal val="1+#ppt_w/2"/>
                                          </p:val>
                                        </p:tav>
                                        <p:tav tm="100000">
                                          <p:val>
                                            <p:strVal val="#ppt_x"/>
                                          </p:val>
                                        </p:tav>
                                      </p:tavLst>
                                    </p:anim>
                                    <p:anim calcmode="lin" valueType="num">
                                      <p:cBhvr>
                                        <p:cTn id="12" dur="500" fill="hold"/>
                                        <p:tgtEl>
                                          <p:spTgt spid="1454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45412"/>
                                        </p:tgtEl>
                                        <p:attrNameLst>
                                          <p:attrName>style.visibility</p:attrName>
                                        </p:attrNameLst>
                                      </p:cBhvr>
                                      <p:to>
                                        <p:strVal val="visible"/>
                                      </p:to>
                                    </p:set>
                                    <p:anim calcmode="lin" valueType="num">
                                      <p:cBhvr>
                                        <p:cTn id="17" dur="500" fill="hold"/>
                                        <p:tgtEl>
                                          <p:spTgt spid="145412"/>
                                        </p:tgtEl>
                                        <p:attrNameLst>
                                          <p:attrName>ppt_x</p:attrName>
                                        </p:attrNameLst>
                                      </p:cBhvr>
                                      <p:tavLst>
                                        <p:tav tm="0">
                                          <p:val>
                                            <p:strVal val="0-#ppt_w/2"/>
                                          </p:val>
                                        </p:tav>
                                        <p:tav tm="100000">
                                          <p:val>
                                            <p:strVal val="#ppt_x"/>
                                          </p:val>
                                        </p:tav>
                                      </p:tavLst>
                                    </p:anim>
                                    <p:anim calcmode="lin" valueType="num">
                                      <p:cBhvr>
                                        <p:cTn id="1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5416"/>
                                        </p:tgtEl>
                                        <p:attrNameLst>
                                          <p:attrName>style.visibility</p:attrName>
                                        </p:attrNameLst>
                                      </p:cBhvr>
                                      <p:to>
                                        <p:strVal val="visible"/>
                                      </p:to>
                                    </p:set>
                                    <p:anim calcmode="lin" valueType="num">
                                      <p:cBhvr>
                                        <p:cTn id="23" dur="500" fill="hold"/>
                                        <p:tgtEl>
                                          <p:spTgt spid="145416"/>
                                        </p:tgtEl>
                                        <p:attrNameLst>
                                          <p:attrName>ppt_x</p:attrName>
                                        </p:attrNameLst>
                                      </p:cBhvr>
                                      <p:tavLst>
                                        <p:tav tm="0">
                                          <p:val>
                                            <p:strVal val="0-#ppt_w/2"/>
                                          </p:val>
                                        </p:tav>
                                        <p:tav tm="100000">
                                          <p:val>
                                            <p:strVal val="#ppt_x"/>
                                          </p:val>
                                        </p:tav>
                                      </p:tavLst>
                                    </p:anim>
                                    <p:anim calcmode="lin" valueType="num">
                                      <p:cBhvr>
                                        <p:cTn id="24" dur="500" fill="hold"/>
                                        <p:tgtEl>
                                          <p:spTgt spid="1454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45415"/>
                                        </p:tgtEl>
                                        <p:attrNameLst>
                                          <p:attrName>style.visibility</p:attrName>
                                        </p:attrNameLst>
                                      </p:cBhvr>
                                      <p:to>
                                        <p:strVal val="visible"/>
                                      </p:to>
                                    </p:set>
                                    <p:animEffect transition="in" filter="box(out)">
                                      <p:cBhvr>
                                        <p:cTn id="29"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P spid="145412" grpId="0"/>
      <p:bldP spid="1454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文本框 146433"/>
          <p:cNvSpPr txBox="1"/>
          <p:nvPr/>
        </p:nvSpPr>
        <p:spPr>
          <a:xfrm>
            <a:off x="381000" y="2667000"/>
            <a:ext cx="8763000" cy="2576513"/>
          </a:xfrm>
          <a:prstGeom prst="rect">
            <a:avLst/>
          </a:prstGeom>
          <a:noFill/>
          <a:ln w="9525">
            <a:noFill/>
          </a:ln>
        </p:spPr>
        <p:txBody>
          <a:bodyPr anchor="t">
            <a:spAutoFit/>
          </a:bodyPr>
          <a:p>
            <a:pPr lvl="2" indent="-533400" algn="just"/>
            <a:r>
              <a:rPr lang="en-US" altLang="zh-CN" sz="2400" b="1" err="1">
                <a:solidFill>
                  <a:schemeClr val="accent2"/>
                </a:solidFill>
                <a:latin typeface="宋体" pitchFamily="2" charset="-122"/>
                <a:ea typeface="宋体" pitchFamily="2" charset="-122"/>
              </a:rPr>
              <a:t>1. lsqcurvefit</a:t>
            </a:r>
            <a:endParaRPr lang="en-US" altLang="zh-CN" sz="2400">
              <a:solidFill>
                <a:schemeClr val="accent2"/>
              </a:solidFill>
              <a:latin typeface="宋体" pitchFamily="2" charset="-122"/>
              <a:ea typeface="宋体" pitchFamily="2" charset="-122"/>
            </a:endParaRPr>
          </a:p>
          <a:p>
            <a:pPr algn="just">
              <a:lnSpc>
                <a:spcPct val="140000"/>
              </a:lnSpc>
            </a:pPr>
            <a:r>
              <a:rPr lang="zh-CN" altLang="en-US" sz="2400" dirty="0">
                <a:solidFill>
                  <a:srgbClr val="000000"/>
                </a:solidFill>
                <a:latin typeface="宋体" pitchFamily="2" charset="-122"/>
                <a:ea typeface="宋体" pitchFamily="2" charset="-122"/>
              </a:rPr>
              <a:t>已知</a:t>
            </a:r>
            <a:r>
              <a:rPr lang="zh-CN" altLang="en-US" sz="2400" b="1" dirty="0">
                <a:solidFill>
                  <a:srgbClr val="000000"/>
                </a:solidFill>
                <a:latin typeface="宋体" pitchFamily="2" charset="-122"/>
                <a:ea typeface="宋体" pitchFamily="2" charset="-122"/>
              </a:rPr>
              <a:t>数据点</a:t>
            </a:r>
            <a:r>
              <a:rPr lang="zh-CN" altLang="en-US" sz="2400" dirty="0">
                <a:solidFill>
                  <a:srgbClr val="000000"/>
                </a:solidFill>
                <a:latin typeface="宋体" pitchFamily="2" charset="-122"/>
                <a:ea typeface="宋体" pitchFamily="2" charset="-122"/>
              </a:rPr>
              <a:t>：</a:t>
            </a:r>
            <a:r>
              <a:rPr lang="zh-CN" altLang="en-US" sz="2400">
                <a:solidFill>
                  <a:srgbClr val="000000"/>
                </a:solidFill>
                <a:latin typeface="宋体" pitchFamily="2" charset="-122"/>
                <a:ea typeface="宋体" pitchFamily="2" charset="-122"/>
              </a:rPr>
              <a:t>  </a:t>
            </a:r>
            <a:r>
              <a:rPr lang="en-US" altLang="zh-CN" sz="2400" b="1" err="1">
                <a:latin typeface="宋体" pitchFamily="2" charset="-122"/>
                <a:ea typeface="宋体" pitchFamily="2" charset="-122"/>
              </a:rPr>
              <a:t>xdata</a:t>
            </a:r>
            <a:r>
              <a:rPr lang="en-US" altLang="zh-CN" sz="2400" b="1">
                <a:latin typeface="宋体" pitchFamily="2" charset="-122"/>
                <a:ea typeface="宋体" pitchFamily="2" charset="-122"/>
              </a:rPr>
              <a:t>=</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xdata</a:t>
            </a:r>
            <a:r>
              <a:rPr lang="en-US" altLang="zh-CN" sz="2400" b="1" baseline="-25000">
                <a:latin typeface="Times New Roman" panose="02020603050405020304" pitchFamily="18" charset="0"/>
                <a:ea typeface="宋体" pitchFamily="2" charset="-122"/>
              </a:rPr>
              <a:t>1</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xdata</a:t>
            </a:r>
            <a:r>
              <a:rPr lang="en-US" altLang="zh-CN" sz="2400" b="1" baseline="-25000">
                <a:latin typeface="Times New Roman" panose="02020603050405020304" pitchFamily="18" charset="0"/>
                <a:ea typeface="宋体" pitchFamily="2" charset="-122"/>
              </a:rPr>
              <a:t>2</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a:t>
            </a:r>
            <a:r>
              <a:rPr lang="zh-CN" altLang="en-US" sz="2400" b="1" err="1">
                <a:latin typeface="宋体" pitchFamily="2" charset="-122"/>
                <a:ea typeface="宋体" pitchFamily="2" charset="-122"/>
              </a:rPr>
              <a:t>，</a:t>
            </a:r>
            <a:r>
              <a:rPr lang="en-US" altLang="zh-CN" sz="2400" b="1" err="1">
                <a:latin typeface="宋体" pitchFamily="2" charset="-122"/>
                <a:ea typeface="宋体" pitchFamily="2" charset="-122"/>
              </a:rPr>
              <a:t>xdata</a:t>
            </a:r>
            <a:r>
              <a:rPr lang="en-US" altLang="zh-CN" sz="2400" b="1" baseline="-25000" err="1">
                <a:latin typeface="宋体" pitchFamily="2" charset="-122"/>
                <a:ea typeface="宋体" pitchFamily="2" charset="-122"/>
              </a:rPr>
              <a:t>n</a:t>
            </a:r>
            <a:r>
              <a:rPr lang="zh-CN" altLang="en-US" sz="2400" b="1" dirty="0" err="1">
                <a:latin typeface="宋体" pitchFamily="2" charset="-122"/>
                <a:ea typeface="宋体" pitchFamily="2" charset="-122"/>
              </a:rPr>
              <a:t>），</a:t>
            </a:r>
            <a:endParaRPr lang="zh-CN" altLang="en-US" sz="2400" b="1" dirty="0" err="1">
              <a:latin typeface="宋体" pitchFamily="2" charset="-122"/>
              <a:ea typeface="宋体" pitchFamily="2" charset="-122"/>
            </a:endParaRPr>
          </a:p>
          <a:p>
            <a:pPr algn="just">
              <a:lnSpc>
                <a:spcPct val="140000"/>
              </a:lnSpc>
            </a:pPr>
            <a:r>
              <a:rPr lang="zh-CN" altLang="en-US" sz="2400" b="1" dirty="0" err="1">
                <a:latin typeface="宋体" pitchFamily="2" charset="-122"/>
                <a:ea typeface="宋体" pitchFamily="2" charset="-122"/>
              </a:rPr>
              <a:t>              </a:t>
            </a:r>
            <a:r>
              <a:rPr lang="en-US" altLang="zh-CN" sz="2400" b="1" err="1">
                <a:latin typeface="宋体" pitchFamily="2" charset="-122"/>
                <a:ea typeface="宋体" pitchFamily="2" charset="-122"/>
              </a:rPr>
              <a:t>ydata</a:t>
            </a:r>
            <a:r>
              <a:rPr lang="en-US" altLang="zh-CN" sz="2400" b="1">
                <a:latin typeface="宋体" pitchFamily="2" charset="-122"/>
                <a:ea typeface="宋体" pitchFamily="2" charset="-122"/>
              </a:rPr>
              <a:t>=</a:t>
            </a:r>
            <a:r>
              <a:rPr lang="zh-CN" altLang="en-US" sz="2400" b="1">
                <a:latin typeface="宋体" pitchFamily="2" charset="-122"/>
                <a:ea typeface="宋体" pitchFamily="2" charset="-122"/>
              </a:rPr>
              <a:t>（</a:t>
            </a:r>
            <a:r>
              <a:rPr lang="en-US" altLang="zh-CN" sz="2400" b="1">
                <a:latin typeface="宋体" pitchFamily="2" charset="-122"/>
                <a:ea typeface="宋体" pitchFamily="2" charset="-122"/>
              </a:rPr>
              <a:t>ydata</a:t>
            </a:r>
            <a:r>
              <a:rPr lang="en-US" altLang="zh-CN" sz="2400" b="1" baseline="-25000">
                <a:latin typeface="宋体" pitchFamily="2" charset="-122"/>
                <a:ea typeface="宋体" pitchFamily="2" charset="-122"/>
              </a:rPr>
              <a:t>1</a:t>
            </a:r>
            <a:r>
              <a:rPr lang="zh-CN" altLang="en-US" sz="2400" b="1">
                <a:latin typeface="宋体" pitchFamily="2" charset="-122"/>
                <a:ea typeface="宋体" pitchFamily="2" charset="-122"/>
              </a:rPr>
              <a:t>，</a:t>
            </a:r>
            <a:r>
              <a:rPr lang="en-US" altLang="zh-CN" sz="2400" b="1">
                <a:latin typeface="宋体" pitchFamily="2" charset="-122"/>
                <a:ea typeface="宋体" pitchFamily="2" charset="-122"/>
              </a:rPr>
              <a:t>ydata</a:t>
            </a:r>
            <a:r>
              <a:rPr lang="en-US" altLang="zh-CN" sz="2400" b="1" baseline="-25000">
                <a:latin typeface="宋体" pitchFamily="2" charset="-122"/>
                <a:ea typeface="宋体" pitchFamily="2" charset="-122"/>
              </a:rPr>
              <a:t>2</a:t>
            </a:r>
            <a:r>
              <a:rPr lang="zh-CN" altLang="en-US" sz="2400" b="1">
                <a:latin typeface="宋体" pitchFamily="2" charset="-122"/>
                <a:ea typeface="宋体" pitchFamily="2" charset="-122"/>
              </a:rPr>
              <a:t>，</a:t>
            </a:r>
            <a:r>
              <a:rPr lang="en-US" altLang="zh-CN" sz="2400" b="1">
                <a:latin typeface="Times New Roman" panose="02020603050405020304" pitchFamily="18" charset="0"/>
                <a:ea typeface="宋体" pitchFamily="2" charset="-122"/>
              </a:rPr>
              <a:t>…</a:t>
            </a:r>
            <a:r>
              <a:rPr lang="zh-CN" altLang="en-US" sz="2400" b="1" err="1">
                <a:latin typeface="宋体" pitchFamily="2" charset="-122"/>
                <a:ea typeface="宋体" pitchFamily="2" charset="-122"/>
              </a:rPr>
              <a:t>，</a:t>
            </a:r>
            <a:r>
              <a:rPr lang="en-US" altLang="zh-CN" sz="2400" b="1" err="1">
                <a:latin typeface="宋体" pitchFamily="2" charset="-122"/>
                <a:ea typeface="宋体" pitchFamily="2" charset="-122"/>
              </a:rPr>
              <a:t>ydata</a:t>
            </a:r>
            <a:r>
              <a:rPr lang="en-US" altLang="zh-CN" sz="2400" b="1" baseline="-25000" err="1">
                <a:latin typeface="宋体" pitchFamily="2" charset="-122"/>
                <a:ea typeface="宋体" pitchFamily="2" charset="-122"/>
              </a:rPr>
              <a:t>n</a:t>
            </a:r>
            <a:r>
              <a:rPr lang="zh-CN" altLang="en-US" sz="2400" b="1">
                <a:latin typeface="宋体" pitchFamily="2" charset="-122"/>
                <a:ea typeface="宋体" pitchFamily="2" charset="-122"/>
              </a:rPr>
              <a:t>）</a:t>
            </a:r>
            <a:r>
              <a:rPr lang="zh-CN" altLang="en-US" sz="2400">
                <a:solidFill>
                  <a:srgbClr val="000000"/>
                </a:solidFill>
                <a:latin typeface="宋体" pitchFamily="2" charset="-122"/>
                <a:ea typeface="宋体" pitchFamily="2" charset="-122"/>
              </a:rPr>
              <a:t>   </a:t>
            </a:r>
            <a:endParaRPr lang="zh-CN" altLang="en-US" sz="2400">
              <a:solidFill>
                <a:srgbClr val="000000"/>
              </a:solidFill>
              <a:latin typeface="宋体" pitchFamily="2" charset="-122"/>
              <a:ea typeface="宋体" pitchFamily="2" charset="-122"/>
            </a:endParaRPr>
          </a:p>
          <a:p>
            <a:pPr algn="just"/>
            <a:endParaRPr lang="zh-CN" altLang="en-US" sz="2400">
              <a:solidFill>
                <a:srgbClr val="000000"/>
              </a:solidFill>
              <a:latin typeface="宋体" pitchFamily="2" charset="-122"/>
              <a:ea typeface="宋体" pitchFamily="2" charset="-122"/>
            </a:endParaRPr>
          </a:p>
          <a:p>
            <a:pPr>
              <a:spcBef>
                <a:spcPct val="50000"/>
              </a:spcBef>
            </a:pPr>
            <a:endParaRPr lang="zh-CN" altLang="en-US" sz="3200" b="1">
              <a:latin typeface="Times New Roman" panose="02020603050405020304" pitchFamily="18" charset="0"/>
              <a:ea typeface="宋体" pitchFamily="2" charset="-122"/>
            </a:endParaRPr>
          </a:p>
        </p:txBody>
      </p:sp>
      <p:graphicFrame>
        <p:nvGraphicFramePr>
          <p:cNvPr id="116738" name="对象 146434"/>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3140" name="" r:id="rId1" imgW="114300" imgH="215265" progId="Equation.3">
                  <p:embed/>
                </p:oleObj>
              </mc:Choice>
              <mc:Fallback>
                <p:oleObj name="" r:id="rId1" imgW="114300" imgH="215265" progId="Equation.3">
                  <p:embed/>
                  <p:pic>
                    <p:nvPicPr>
                      <p:cNvPr id="0" name="图片 3139"/>
                      <p:cNvPicPr/>
                      <p:nvPr/>
                    </p:nvPicPr>
                    <p:blipFill>
                      <a:blip r:embed="rId2"/>
                      <a:stretch>
                        <a:fillRect/>
                      </a:stretch>
                    </p:blipFill>
                    <p:spPr>
                      <a:xfrm>
                        <a:off x="4514850" y="3321050"/>
                        <a:ext cx="112713" cy="214313"/>
                      </a:xfrm>
                      <a:prstGeom prst="rect">
                        <a:avLst/>
                      </a:prstGeom>
                      <a:noFill/>
                      <a:ln w="38100">
                        <a:noFill/>
                        <a:miter/>
                      </a:ln>
                    </p:spPr>
                  </p:pic>
                </p:oleObj>
              </mc:Fallback>
            </mc:AlternateContent>
          </a:graphicData>
        </a:graphic>
      </p:graphicFrame>
      <p:graphicFrame>
        <p:nvGraphicFramePr>
          <p:cNvPr id="116739" name="对象 146435"/>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3142" name="" r:id="rId3" imgW="114300" imgH="215265" progId="Equation.3">
                  <p:embed/>
                </p:oleObj>
              </mc:Choice>
              <mc:Fallback>
                <p:oleObj name="" r:id="rId3" imgW="114300" imgH="215265" progId="Equation.3">
                  <p:embed/>
                  <p:pic>
                    <p:nvPicPr>
                      <p:cNvPr id="0" name="图片 3141"/>
                      <p:cNvPicPr/>
                      <p:nvPr/>
                    </p:nvPicPr>
                    <p:blipFill>
                      <a:blip r:embed="rId2"/>
                      <a:stretch>
                        <a:fillRect/>
                      </a:stretch>
                    </p:blipFill>
                    <p:spPr>
                      <a:xfrm>
                        <a:off x="4514850" y="3321050"/>
                        <a:ext cx="112713" cy="214313"/>
                      </a:xfrm>
                      <a:prstGeom prst="rect">
                        <a:avLst/>
                      </a:prstGeom>
                      <a:noFill/>
                      <a:ln w="38100">
                        <a:noFill/>
                        <a:miter/>
                      </a:ln>
                    </p:spPr>
                  </p:pic>
                </p:oleObj>
              </mc:Fallback>
            </mc:AlternateContent>
          </a:graphicData>
        </a:graphic>
      </p:graphicFrame>
      <p:sp>
        <p:nvSpPr>
          <p:cNvPr id="146437" name="文本框 146436"/>
          <p:cNvSpPr txBox="1"/>
          <p:nvPr/>
        </p:nvSpPr>
        <p:spPr>
          <a:xfrm>
            <a:off x="1829435" y="457200"/>
            <a:ext cx="5866765" cy="460375"/>
          </a:xfrm>
          <a:prstGeom prst="rect">
            <a:avLst/>
          </a:prstGeom>
          <a:solidFill>
            <a:srgbClr val="FF99CC"/>
          </a:solidFill>
          <a:ln w="9525">
            <a:noFill/>
          </a:ln>
        </p:spPr>
        <p:txBody>
          <a:bodyPr wrap="square" anchor="t">
            <a:spAutoFit/>
          </a:bodyPr>
          <a:p>
            <a:pPr>
              <a:spcBef>
                <a:spcPct val="50000"/>
              </a:spcBef>
            </a:pPr>
            <a:r>
              <a:rPr lang="en-US" altLang="zh-CN" sz="2400" b="1" dirty="0">
                <a:latin typeface="仿宋" panose="02010609060101010101" charset="-122"/>
                <a:ea typeface="仿宋" panose="02010609060101010101" charset="-122"/>
              </a:rPr>
              <a:t>3</a:t>
            </a:r>
            <a:r>
              <a:rPr lang="zh-CN" altLang="en-US" sz="2400" b="1" dirty="0">
                <a:latin typeface="仿宋" panose="02010609060101010101" charset="-122"/>
                <a:ea typeface="仿宋" panose="02010609060101010101" charset="-122"/>
              </a:rPr>
              <a:t>、非线性最小二乘拟合</a:t>
            </a:r>
            <a:endParaRPr lang="zh-CN" altLang="en-US" sz="2400">
              <a:latin typeface="Times New Roman" panose="02020603050405020304" pitchFamily="18" charset="0"/>
              <a:ea typeface="隶书" panose="02010509060101010101" pitchFamily="49" charset="-122"/>
            </a:endParaRPr>
          </a:p>
        </p:txBody>
      </p:sp>
      <p:sp>
        <p:nvSpPr>
          <p:cNvPr id="146438" name="文本框 146437"/>
          <p:cNvSpPr txBox="1"/>
          <p:nvPr/>
        </p:nvSpPr>
        <p:spPr>
          <a:xfrm>
            <a:off x="304800" y="1219200"/>
            <a:ext cx="8458200" cy="1552575"/>
          </a:xfrm>
          <a:prstGeom prst="rect">
            <a:avLst/>
          </a:prstGeom>
          <a:noFill/>
          <a:ln w="9525">
            <a:noFill/>
          </a:ln>
        </p:spPr>
        <p:txBody>
          <a:bodyPr anchor="t">
            <a:spAutoFit/>
          </a:bodyPr>
          <a:p>
            <a:pPr>
              <a:spcBef>
                <a:spcPct val="50000"/>
              </a:spcBef>
            </a:pPr>
            <a:r>
              <a:rPr lang="en-US" altLang="zh-CN" sz="2400" b="1" dirty="0">
                <a:solidFill>
                  <a:srgbClr val="000000"/>
                </a:solidFill>
                <a:latin typeface="宋体" pitchFamily="2" charset="-122"/>
                <a:ea typeface="宋体" pitchFamily="2" charset="-122"/>
              </a:rPr>
              <a:t>    </a:t>
            </a:r>
            <a:r>
              <a:rPr lang="en-US" altLang="zh-CN" sz="2400" b="1" err="1">
                <a:solidFill>
                  <a:srgbClr val="000000"/>
                </a:solidFill>
                <a:latin typeface="宋体" pitchFamily="2" charset="-122"/>
                <a:ea typeface="宋体" pitchFamily="2" charset="-122"/>
              </a:rPr>
              <a:t>Matlab</a:t>
            </a:r>
            <a:r>
              <a:rPr lang="zh-CN" altLang="en-US" sz="2400" b="1" dirty="0">
                <a:solidFill>
                  <a:srgbClr val="000000"/>
                </a:solidFill>
                <a:latin typeface="宋体" pitchFamily="2" charset="-122"/>
                <a:ea typeface="宋体" pitchFamily="2" charset="-122"/>
              </a:rPr>
              <a:t>的提供了两个求非线性最小二乘拟合的函数：</a:t>
            </a:r>
            <a:r>
              <a:rPr lang="en-US" altLang="zh-CN" sz="2400" b="1" err="1">
                <a:solidFill>
                  <a:srgbClr val="FF0000"/>
                </a:solidFill>
                <a:latin typeface="宋体" pitchFamily="2" charset="-122"/>
                <a:ea typeface="宋体" pitchFamily="2" charset="-122"/>
              </a:rPr>
              <a:t>lsqcurvefit</a:t>
            </a:r>
            <a:r>
              <a:rPr lang="zh-CN" altLang="en-US" sz="2400">
                <a:solidFill>
                  <a:srgbClr val="000000"/>
                </a:solidFill>
                <a:latin typeface="宋体" pitchFamily="2" charset="-122"/>
                <a:ea typeface="宋体" pitchFamily="2" charset="-122"/>
              </a:rPr>
              <a:t>和</a:t>
            </a:r>
            <a:r>
              <a:rPr lang="en-US" altLang="zh-CN" sz="2400" b="1" err="1">
                <a:solidFill>
                  <a:srgbClr val="FF0000"/>
                </a:solidFill>
                <a:latin typeface="宋体" pitchFamily="2" charset="-122"/>
                <a:ea typeface="宋体" pitchFamily="2" charset="-122"/>
              </a:rPr>
              <a:t>lsqnonlin</a:t>
            </a:r>
            <a:r>
              <a:rPr lang="zh-CN" altLang="en-US" sz="2400" b="1" dirty="0">
                <a:solidFill>
                  <a:srgbClr val="000000"/>
                </a:solidFill>
                <a:latin typeface="宋体" pitchFamily="2" charset="-122"/>
                <a:ea typeface="宋体" pitchFamily="2" charset="-122"/>
              </a:rPr>
              <a:t>。两个命令都要先建立</a:t>
            </a:r>
            <a:r>
              <a:rPr lang="en-US" altLang="zh-CN" sz="2400" b="1" dirty="0">
                <a:solidFill>
                  <a:srgbClr val="000000"/>
                </a:solidFill>
                <a:latin typeface="宋体" pitchFamily="2" charset="-122"/>
                <a:ea typeface="宋体" pitchFamily="2" charset="-122"/>
              </a:rPr>
              <a:t>M-</a:t>
            </a:r>
            <a:r>
              <a:rPr lang="zh-CN" altLang="en-US" sz="2400" b="1" dirty="0">
                <a:solidFill>
                  <a:srgbClr val="000000"/>
                </a:solidFill>
                <a:latin typeface="宋体" pitchFamily="2" charset="-122"/>
                <a:ea typeface="宋体" pitchFamily="2" charset="-122"/>
              </a:rPr>
              <a:t>文件</a:t>
            </a:r>
            <a:r>
              <a:rPr lang="en-US" altLang="zh-CN" sz="2400" b="1">
                <a:latin typeface="宋体" pitchFamily="2" charset="-122"/>
                <a:ea typeface="宋体" pitchFamily="2" charset="-122"/>
              </a:rPr>
              <a:t>fun.m</a:t>
            </a:r>
            <a:r>
              <a:rPr lang="zh-CN" altLang="en-US" sz="2400" b="1" dirty="0">
                <a:solidFill>
                  <a:srgbClr val="000000"/>
                </a:solidFill>
                <a:latin typeface="宋体" pitchFamily="2" charset="-122"/>
                <a:ea typeface="宋体" pitchFamily="2" charset="-122"/>
              </a:rPr>
              <a:t>，在其中定义函数</a:t>
            </a:r>
            <a:r>
              <a:rPr lang="en-US" altLang="zh-CN" sz="2400" b="1" dirty="0">
                <a:solidFill>
                  <a:srgbClr val="000000"/>
                </a:solidFill>
                <a:latin typeface="宋体" pitchFamily="2" charset="-122"/>
                <a:ea typeface="宋体" pitchFamily="2" charset="-122"/>
              </a:rPr>
              <a:t>f(x)</a:t>
            </a:r>
            <a:r>
              <a:rPr lang="zh-CN" altLang="en-US" sz="2400" b="1" dirty="0">
                <a:solidFill>
                  <a:srgbClr val="000000"/>
                </a:solidFill>
                <a:latin typeface="宋体" pitchFamily="2" charset="-122"/>
                <a:ea typeface="宋体" pitchFamily="2" charset="-122"/>
              </a:rPr>
              <a:t>，但两者定义</a:t>
            </a:r>
            <a:r>
              <a:rPr lang="en-US" altLang="zh-CN" sz="2400" b="1" dirty="0">
                <a:solidFill>
                  <a:srgbClr val="000000"/>
                </a:solidFill>
                <a:latin typeface="宋体" pitchFamily="2" charset="-122"/>
                <a:ea typeface="宋体" pitchFamily="2" charset="-122"/>
              </a:rPr>
              <a:t>f(x)</a:t>
            </a:r>
            <a:r>
              <a:rPr lang="zh-CN" altLang="en-US" sz="2400" b="1" dirty="0">
                <a:solidFill>
                  <a:srgbClr val="000000"/>
                </a:solidFill>
                <a:latin typeface="宋体" pitchFamily="2" charset="-122"/>
                <a:ea typeface="宋体" pitchFamily="2" charset="-122"/>
              </a:rPr>
              <a:t>的方式是不同的</a:t>
            </a:r>
            <a:r>
              <a:rPr lang="en-US" altLang="zh-CN" sz="2400" b="1" dirty="0">
                <a:solidFill>
                  <a:srgbClr val="000000"/>
                </a:solidFill>
                <a:latin typeface="宋体" pitchFamily="2" charset="-122"/>
                <a:ea typeface="宋体" pitchFamily="2" charset="-122"/>
              </a:rPr>
              <a:t>,</a:t>
            </a:r>
            <a:r>
              <a:rPr lang="zh-CN" altLang="en-US" sz="2400" b="1" dirty="0">
                <a:solidFill>
                  <a:srgbClr val="000000"/>
                </a:solidFill>
                <a:latin typeface="宋体" pitchFamily="2" charset="-122"/>
                <a:ea typeface="宋体" pitchFamily="2" charset="-122"/>
              </a:rPr>
              <a:t>可参考例题</a:t>
            </a:r>
            <a:r>
              <a:rPr lang="en-US" altLang="zh-CN" sz="2400">
                <a:solidFill>
                  <a:srgbClr val="000000"/>
                </a:solidFill>
                <a:latin typeface="宋体" pitchFamily="2" charset="-122"/>
                <a:ea typeface="宋体" pitchFamily="2" charset="-122"/>
              </a:rPr>
              <a:t>.</a:t>
            </a:r>
            <a:endParaRPr lang="en-US" altLang="zh-CN" sz="2400">
              <a:solidFill>
                <a:srgbClr val="000000"/>
              </a:solidFill>
              <a:latin typeface="宋体" pitchFamily="2" charset="-122"/>
              <a:ea typeface="宋体" pitchFamily="2" charset="-122"/>
            </a:endParaRPr>
          </a:p>
        </p:txBody>
      </p:sp>
      <p:graphicFrame>
        <p:nvGraphicFramePr>
          <p:cNvPr id="116742" name="对象 146438"/>
          <p:cNvGraphicFramePr/>
          <p:nvPr/>
        </p:nvGraphicFramePr>
        <p:xfrm>
          <a:off x="0" y="228600"/>
          <a:ext cx="1828800" cy="1166813"/>
        </p:xfrm>
        <a:graphic>
          <a:graphicData uri="http://schemas.openxmlformats.org/presentationml/2006/ole">
            <mc:AlternateContent xmlns:mc="http://schemas.openxmlformats.org/markup-compatibility/2006">
              <mc:Choice xmlns:v="urn:schemas-microsoft-com:vml" Requires="v">
                <p:oleObj spid="_x0000_s3143" name="" r:id="rId4" imgW="3286125" imgH="3038475" progId="MS_ClipArt_Gallery.2">
                  <p:embed/>
                </p:oleObj>
              </mc:Choice>
              <mc:Fallback>
                <p:oleObj name="" r:id="rId4" imgW="3286125" imgH="3038475" progId="MS_ClipArt_Gallery.2">
                  <p:embed/>
                  <p:pic>
                    <p:nvPicPr>
                      <p:cNvPr id="0" name="图片 3142"/>
                      <p:cNvPicPr/>
                      <p:nvPr/>
                    </p:nvPicPr>
                    <p:blipFill>
                      <a:blip r:embed="rId5"/>
                      <a:stretch>
                        <a:fillRect/>
                      </a:stretch>
                    </p:blipFill>
                    <p:spPr>
                      <a:xfrm>
                        <a:off x="0" y="228600"/>
                        <a:ext cx="1828800" cy="1166813"/>
                      </a:xfrm>
                      <a:prstGeom prst="rect">
                        <a:avLst/>
                      </a:prstGeom>
                      <a:noFill/>
                      <a:ln w="38100">
                        <a:noFill/>
                        <a:miter/>
                      </a:ln>
                    </p:spPr>
                  </p:pic>
                </p:oleObj>
              </mc:Fallback>
            </mc:AlternateContent>
          </a:graphicData>
        </a:graphic>
      </p:graphicFrame>
      <p:grpSp>
        <p:nvGrpSpPr>
          <p:cNvPr id="146440" name="组合 146439"/>
          <p:cNvGrpSpPr/>
          <p:nvPr/>
        </p:nvGrpSpPr>
        <p:grpSpPr>
          <a:xfrm>
            <a:off x="381000" y="3962400"/>
            <a:ext cx="7658100" cy="2622550"/>
            <a:chOff x="240" y="2496"/>
            <a:chExt cx="4824" cy="1652"/>
          </a:xfrm>
        </p:grpSpPr>
        <p:graphicFrame>
          <p:nvGraphicFramePr>
            <p:cNvPr id="116744" name="对象 146440"/>
            <p:cNvGraphicFramePr/>
            <p:nvPr/>
          </p:nvGraphicFramePr>
          <p:xfrm>
            <a:off x="1392" y="3552"/>
            <a:ext cx="2807" cy="596"/>
          </p:xfrm>
          <a:graphic>
            <a:graphicData uri="http://schemas.openxmlformats.org/presentationml/2006/ole">
              <mc:AlternateContent xmlns:mc="http://schemas.openxmlformats.org/markup-compatibility/2006">
                <mc:Choice xmlns:v="urn:schemas-microsoft-com:vml" Requires="v">
                  <p:oleObj spid="_x0000_s3144" name="" r:id="rId6" imgW="2070100" imgH="457200" progId="Equation.3">
                    <p:embed/>
                  </p:oleObj>
                </mc:Choice>
                <mc:Fallback>
                  <p:oleObj name="" r:id="rId6" imgW="2070100" imgH="457200" progId="Equation.3">
                    <p:embed/>
                    <p:pic>
                      <p:nvPicPr>
                        <p:cNvPr id="0" name="图片 3143"/>
                        <p:cNvPicPr/>
                        <p:nvPr/>
                      </p:nvPicPr>
                      <p:blipFill>
                        <a:blip r:embed="rId7"/>
                        <a:stretch>
                          <a:fillRect/>
                        </a:stretch>
                      </p:blipFill>
                      <p:spPr>
                        <a:xfrm>
                          <a:off x="1392" y="3552"/>
                          <a:ext cx="2807" cy="596"/>
                        </a:xfrm>
                        <a:prstGeom prst="rect">
                          <a:avLst/>
                        </a:prstGeom>
                        <a:noFill/>
                        <a:ln w="38100">
                          <a:noFill/>
                          <a:miter/>
                        </a:ln>
                      </p:spPr>
                    </p:pic>
                  </p:oleObj>
                </mc:Fallback>
              </mc:AlternateContent>
            </a:graphicData>
          </a:graphic>
        </p:graphicFrame>
        <p:sp>
          <p:nvSpPr>
            <p:cNvPr id="116745" name="文本框 146441"/>
            <p:cNvSpPr txBox="1"/>
            <p:nvPr/>
          </p:nvSpPr>
          <p:spPr>
            <a:xfrm>
              <a:off x="240" y="2496"/>
              <a:ext cx="4824" cy="1024"/>
            </a:xfrm>
            <a:prstGeom prst="rect">
              <a:avLst/>
            </a:prstGeom>
            <a:noFill/>
            <a:ln w="9525">
              <a:noFill/>
            </a:ln>
          </p:spPr>
          <p:txBody>
            <a:bodyPr wrap="none" anchor="t">
              <a:spAutoFit/>
            </a:bodyPr>
            <a:p>
              <a:pPr>
                <a:lnSpc>
                  <a:spcPct val="140000"/>
                </a:lnSpc>
              </a:pPr>
              <a:r>
                <a:rPr lang="en-US" altLang="zh-CN" sz="2400">
                  <a:solidFill>
                    <a:srgbClr val="000000"/>
                  </a:solidFill>
                  <a:latin typeface="宋体" pitchFamily="2" charset="-122"/>
                  <a:ea typeface="宋体" pitchFamily="2" charset="-122"/>
                </a:rPr>
                <a:t>   </a:t>
              </a:r>
              <a:r>
                <a:rPr lang="en-US" altLang="zh-CN" sz="2400" b="1" err="1">
                  <a:solidFill>
                    <a:schemeClr val="accent2"/>
                  </a:solidFill>
                  <a:latin typeface="宋体" pitchFamily="2" charset="-122"/>
                  <a:ea typeface="宋体" pitchFamily="2" charset="-122"/>
                </a:rPr>
                <a:t>lsqcurvefit</a:t>
              </a:r>
              <a:r>
                <a:rPr lang="zh-CN" altLang="en-US" sz="2400" b="1" dirty="0">
                  <a:solidFill>
                    <a:srgbClr val="000000"/>
                  </a:solidFill>
                  <a:latin typeface="宋体" pitchFamily="2" charset="-122"/>
                  <a:ea typeface="宋体" pitchFamily="2" charset="-122"/>
                </a:rPr>
                <a:t>用以求含参量</a:t>
              </a:r>
              <a:r>
                <a:rPr lang="en-US" altLang="zh-CN" sz="2400" b="1" dirty="0">
                  <a:solidFill>
                    <a:srgbClr val="000000"/>
                  </a:solidFill>
                  <a:latin typeface="宋体" pitchFamily="2" charset="-122"/>
                  <a:ea typeface="宋体" pitchFamily="2" charset="-122"/>
                </a:rPr>
                <a:t>x</a:t>
              </a:r>
              <a:r>
                <a:rPr lang="zh-CN" altLang="en-US" sz="2400" b="1" dirty="0">
                  <a:solidFill>
                    <a:srgbClr val="000000"/>
                  </a:solidFill>
                  <a:latin typeface="宋体" pitchFamily="2" charset="-122"/>
                  <a:ea typeface="宋体" pitchFamily="2" charset="-122"/>
                </a:rPr>
                <a:t>（向量）的向量值函数</a:t>
              </a:r>
              <a:endParaRPr lang="zh-CN" altLang="en-US" sz="2400" b="1" dirty="0">
                <a:solidFill>
                  <a:srgbClr val="000000"/>
                </a:solidFill>
                <a:latin typeface="宋体" pitchFamily="2" charset="-122"/>
                <a:ea typeface="宋体" pitchFamily="2" charset="-122"/>
              </a:endParaRPr>
            </a:p>
            <a:p>
              <a:pPr>
                <a:lnSpc>
                  <a:spcPct val="140000"/>
                </a:lnSpc>
              </a:pPr>
              <a:r>
                <a:rPr lang="en-US" altLang="zh-CN" sz="2400" b="1" err="1">
                  <a:solidFill>
                    <a:srgbClr val="FF6600"/>
                  </a:solidFill>
                  <a:latin typeface="宋体" pitchFamily="2" charset="-122"/>
                  <a:ea typeface="宋体" pitchFamily="2" charset="-122"/>
                </a:rPr>
                <a:t>F(x,xdata</a:t>
              </a:r>
              <a:r>
                <a:rPr lang="en-US" altLang="zh-CN" sz="2400" b="1">
                  <a:solidFill>
                    <a:srgbClr val="FF6600"/>
                  </a:solidFill>
                  <a:latin typeface="宋体" pitchFamily="2" charset="-122"/>
                  <a:ea typeface="宋体" pitchFamily="2" charset="-122"/>
                </a:rPr>
                <a:t>)=</a:t>
              </a:r>
              <a:r>
                <a:rPr lang="zh-CN" altLang="en-US" sz="2400" b="1">
                  <a:solidFill>
                    <a:srgbClr val="FF6600"/>
                  </a:solidFill>
                  <a:latin typeface="宋体" pitchFamily="2" charset="-122"/>
                  <a:ea typeface="宋体" pitchFamily="2" charset="-122"/>
                </a:rPr>
                <a:t>（</a:t>
              </a:r>
              <a:r>
                <a:rPr lang="en-US" altLang="zh-CN" sz="2400" b="1">
                  <a:solidFill>
                    <a:srgbClr val="FF6600"/>
                  </a:solidFill>
                  <a:latin typeface="宋体" pitchFamily="2" charset="-122"/>
                  <a:ea typeface="宋体" pitchFamily="2" charset="-122"/>
                </a:rPr>
                <a:t>F</a:t>
              </a:r>
              <a:r>
                <a:rPr lang="zh-CN" altLang="en-US" sz="2400" b="1">
                  <a:solidFill>
                    <a:srgbClr val="FF6600"/>
                  </a:solidFill>
                  <a:latin typeface="宋体" pitchFamily="2" charset="-122"/>
                  <a:ea typeface="宋体" pitchFamily="2" charset="-122"/>
                </a:rPr>
                <a:t>（</a:t>
              </a:r>
              <a:r>
                <a:rPr lang="en-US" altLang="zh-CN" sz="2400" b="1">
                  <a:solidFill>
                    <a:srgbClr val="FF6600"/>
                  </a:solidFill>
                  <a:latin typeface="宋体" pitchFamily="2" charset="-122"/>
                  <a:ea typeface="宋体" pitchFamily="2" charset="-122"/>
                </a:rPr>
                <a:t>x</a:t>
              </a:r>
              <a:r>
                <a:rPr lang="zh-CN" altLang="en-US" sz="2400" b="1">
                  <a:solidFill>
                    <a:srgbClr val="FF6600"/>
                  </a:solidFill>
                  <a:latin typeface="宋体" pitchFamily="2" charset="-122"/>
                  <a:ea typeface="宋体" pitchFamily="2" charset="-122"/>
                </a:rPr>
                <a:t>，</a:t>
              </a:r>
              <a:r>
                <a:rPr lang="en-US" altLang="zh-CN" sz="2400" b="1">
                  <a:solidFill>
                    <a:srgbClr val="FF6600"/>
                  </a:solidFill>
                  <a:latin typeface="宋体" pitchFamily="2" charset="-122"/>
                  <a:ea typeface="宋体" pitchFamily="2" charset="-122"/>
                </a:rPr>
                <a:t>xdata</a:t>
              </a:r>
              <a:r>
                <a:rPr lang="en-US" altLang="zh-CN" sz="2400" b="1" baseline="-25000">
                  <a:solidFill>
                    <a:srgbClr val="FF6600"/>
                  </a:solidFill>
                  <a:latin typeface="宋体" pitchFamily="2" charset="-122"/>
                  <a:ea typeface="宋体" pitchFamily="2" charset="-122"/>
                </a:rPr>
                <a:t>1</a:t>
              </a:r>
              <a:r>
                <a:rPr lang="zh-CN" altLang="en-US" sz="2400" b="1">
                  <a:solidFill>
                    <a:srgbClr val="FF6600"/>
                  </a:solidFill>
                  <a:latin typeface="宋体" pitchFamily="2" charset="-122"/>
                  <a:ea typeface="宋体" pitchFamily="2" charset="-122"/>
                </a:rPr>
                <a:t>），</a:t>
              </a:r>
              <a:r>
                <a:rPr lang="en-US" altLang="zh-CN" sz="2400" b="1">
                  <a:solidFill>
                    <a:srgbClr val="FF6600"/>
                  </a:solidFill>
                  <a:latin typeface="Times New Roman" panose="02020603050405020304" pitchFamily="18" charset="0"/>
                  <a:ea typeface="宋体" pitchFamily="2" charset="-122"/>
                </a:rPr>
                <a:t>…</a:t>
              </a:r>
              <a:r>
                <a:rPr lang="zh-CN" altLang="en-US" sz="2400" b="1" err="1">
                  <a:solidFill>
                    <a:srgbClr val="FF6600"/>
                  </a:solidFill>
                  <a:latin typeface="宋体" pitchFamily="2" charset="-122"/>
                  <a:ea typeface="宋体" pitchFamily="2" charset="-122"/>
                </a:rPr>
                <a:t>，</a:t>
              </a:r>
              <a:r>
                <a:rPr lang="en-US" altLang="zh-CN" sz="2400" b="1" err="1">
                  <a:solidFill>
                    <a:srgbClr val="FF6600"/>
                  </a:solidFill>
                  <a:latin typeface="宋体" pitchFamily="2" charset="-122"/>
                  <a:ea typeface="宋体" pitchFamily="2" charset="-122"/>
                </a:rPr>
                <a:t>F</a:t>
              </a:r>
              <a:r>
                <a:rPr lang="zh-CN" altLang="en-US" sz="2400" b="1" err="1">
                  <a:solidFill>
                    <a:srgbClr val="FF6600"/>
                  </a:solidFill>
                  <a:latin typeface="宋体" pitchFamily="2" charset="-122"/>
                  <a:ea typeface="宋体" pitchFamily="2" charset="-122"/>
                </a:rPr>
                <a:t>（</a:t>
              </a:r>
              <a:r>
                <a:rPr lang="en-US" altLang="zh-CN" sz="2400" b="1" err="1">
                  <a:solidFill>
                    <a:srgbClr val="FF6600"/>
                  </a:solidFill>
                  <a:latin typeface="宋体" pitchFamily="2" charset="-122"/>
                  <a:ea typeface="宋体" pitchFamily="2" charset="-122"/>
                </a:rPr>
                <a:t>x</a:t>
              </a:r>
              <a:r>
                <a:rPr lang="zh-CN" altLang="en-US" sz="2400" b="1" err="1">
                  <a:solidFill>
                    <a:srgbClr val="FF6600"/>
                  </a:solidFill>
                  <a:latin typeface="宋体" pitchFamily="2" charset="-122"/>
                  <a:ea typeface="宋体" pitchFamily="2" charset="-122"/>
                </a:rPr>
                <a:t>，</a:t>
              </a:r>
              <a:r>
                <a:rPr lang="en-US" altLang="zh-CN" sz="2400" b="1" err="1">
                  <a:solidFill>
                    <a:srgbClr val="FF6600"/>
                  </a:solidFill>
                  <a:latin typeface="宋体" pitchFamily="2" charset="-122"/>
                  <a:ea typeface="宋体" pitchFamily="2" charset="-122"/>
                </a:rPr>
                <a:t>xdata</a:t>
              </a:r>
              <a:r>
                <a:rPr lang="en-US" altLang="zh-CN" sz="2400" b="1" baseline="-25000" err="1">
                  <a:solidFill>
                    <a:srgbClr val="FF6600"/>
                  </a:solidFill>
                  <a:latin typeface="宋体" pitchFamily="2" charset="-122"/>
                  <a:ea typeface="宋体" pitchFamily="2" charset="-122"/>
                </a:rPr>
                <a:t>n</a:t>
              </a:r>
              <a:r>
                <a:rPr lang="zh-CN" altLang="en-US" sz="2400" b="1">
                  <a:solidFill>
                    <a:srgbClr val="FF6600"/>
                  </a:solidFill>
                  <a:latin typeface="宋体" pitchFamily="2" charset="-122"/>
                  <a:ea typeface="宋体" pitchFamily="2" charset="-122"/>
                </a:rPr>
                <a:t>））</a:t>
              </a:r>
              <a:r>
                <a:rPr lang="en-US" altLang="zh-CN" sz="2400" b="1" baseline="30000">
                  <a:solidFill>
                    <a:srgbClr val="FF6600"/>
                  </a:solidFill>
                  <a:latin typeface="宋体" pitchFamily="2" charset="-122"/>
                  <a:ea typeface="宋体" pitchFamily="2" charset="-122"/>
                </a:rPr>
                <a:t>T</a:t>
              </a:r>
              <a:endParaRPr lang="en-US" altLang="zh-CN" sz="2400" b="1" baseline="30000">
                <a:solidFill>
                  <a:srgbClr val="000000"/>
                </a:solidFill>
                <a:latin typeface="宋体" pitchFamily="2" charset="-122"/>
                <a:ea typeface="宋体" pitchFamily="2" charset="-122"/>
              </a:endParaRPr>
            </a:p>
            <a:p>
              <a:pPr>
                <a:lnSpc>
                  <a:spcPct val="140000"/>
                </a:lnSpc>
              </a:pPr>
              <a:r>
                <a:rPr lang="zh-CN" altLang="en-US" sz="2400" b="1" dirty="0">
                  <a:solidFill>
                    <a:srgbClr val="000000"/>
                  </a:solidFill>
                  <a:latin typeface="宋体" pitchFamily="2" charset="-122"/>
                  <a:ea typeface="宋体" pitchFamily="2" charset="-122"/>
                </a:rPr>
                <a:t>中的参变量</a:t>
              </a:r>
              <a:r>
                <a:rPr lang="en-US" altLang="zh-CN" sz="2400" b="1" dirty="0">
                  <a:solidFill>
                    <a:srgbClr val="000000"/>
                  </a:solidFill>
                  <a:latin typeface="宋体" pitchFamily="2" charset="-122"/>
                  <a:ea typeface="宋体" pitchFamily="2" charset="-122"/>
                </a:rPr>
                <a:t>x(</a:t>
              </a:r>
              <a:r>
                <a:rPr lang="zh-CN" altLang="en-US" sz="2400" b="1" dirty="0">
                  <a:solidFill>
                    <a:srgbClr val="000000"/>
                  </a:solidFill>
                  <a:latin typeface="宋体" pitchFamily="2" charset="-122"/>
                  <a:ea typeface="宋体" pitchFamily="2" charset="-122"/>
                </a:rPr>
                <a:t>向量</a:t>
              </a:r>
              <a:r>
                <a:rPr lang="en-US" altLang="zh-CN" sz="2400" b="1" dirty="0">
                  <a:solidFill>
                    <a:srgbClr val="000000"/>
                  </a:solidFill>
                  <a:latin typeface="宋体" pitchFamily="2" charset="-122"/>
                  <a:ea typeface="宋体" pitchFamily="2" charset="-122"/>
                </a:rPr>
                <a:t>),</a:t>
              </a:r>
              <a:r>
                <a:rPr lang="zh-CN" altLang="en-US" sz="2400" b="1" dirty="0">
                  <a:solidFill>
                    <a:srgbClr val="000000"/>
                  </a:solidFill>
                  <a:latin typeface="宋体" pitchFamily="2" charset="-122"/>
                  <a:ea typeface="宋体" pitchFamily="2" charset="-122"/>
                </a:rPr>
                <a:t>使得  </a:t>
              </a:r>
              <a:endParaRPr lang="zh-CN" altLang="en-US" sz="2400" b="1">
                <a:solidFill>
                  <a:srgbClr val="000000"/>
                </a:solidFill>
                <a:latin typeface="宋体" pitchFamily="2" charset="-122"/>
                <a:ea typeface="宋体" pitchFamily="2" charset="-122"/>
              </a:endParaRPr>
            </a:p>
          </p:txBody>
        </p:sp>
      </p:grpSp>
      <p:sp>
        <p:nvSpPr>
          <p:cNvPr id="116746" name="标题 146442"/>
          <p:cNvSpPr>
            <a:spLocks noGrp="1"/>
          </p:cNvSpPr>
          <p:nvPr>
            <p:ph type="title"/>
          </p:nvPr>
        </p:nvSpPr>
        <p:spPr>
          <a:xfrm>
            <a:off x="1150938" y="-317"/>
            <a:ext cx="7793037" cy="1462087"/>
          </a:xfrm>
        </p:spPr>
        <p:txBody>
          <a:bodyPr anchor="b"/>
          <a:p>
            <a:r>
              <a:rPr lang="en-US" altLang="zh-CN" dirty="0"/>
              <a:t> </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46438"/>
                                        </p:tgtEl>
                                        <p:attrNameLst>
                                          <p:attrName>style.visibility</p:attrName>
                                        </p:attrNameLst>
                                      </p:cBhvr>
                                      <p:to>
                                        <p:strVal val="visible"/>
                                      </p:to>
                                    </p:set>
                                    <p:animEffect transition="in" filter="box(out)">
                                      <p:cBhvr>
                                        <p:cTn id="11" dur="500"/>
                                        <p:tgtEl>
                                          <p:spTgt spid="1464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6434"/>
                                        </p:tgtEl>
                                        <p:attrNameLst>
                                          <p:attrName>style.visibility</p:attrName>
                                        </p:attrNameLst>
                                      </p:cBhvr>
                                      <p:to>
                                        <p:strVal val="visible"/>
                                      </p:to>
                                    </p:set>
                                    <p:anim calcmode="lin" valueType="num">
                                      <p:cBhvr>
                                        <p:cTn id="16" dur="500" fill="hold"/>
                                        <p:tgtEl>
                                          <p:spTgt spid="146434"/>
                                        </p:tgtEl>
                                        <p:attrNameLst>
                                          <p:attrName>ppt_x</p:attrName>
                                        </p:attrNameLst>
                                      </p:cBhvr>
                                      <p:tavLst>
                                        <p:tav tm="0">
                                          <p:val>
                                            <p:strVal val="#ppt_x"/>
                                          </p:val>
                                        </p:tav>
                                        <p:tav tm="100000">
                                          <p:val>
                                            <p:strVal val="#ppt_x"/>
                                          </p:val>
                                        </p:tav>
                                      </p:tavLst>
                                    </p:anim>
                                    <p:anim calcmode="lin" valueType="num">
                                      <p:cBhvr>
                                        <p:cTn id="17" dur="500" fill="hold"/>
                                        <p:tgtEl>
                                          <p:spTgt spid="14643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46440"/>
                                        </p:tgtEl>
                                        <p:attrNameLst>
                                          <p:attrName>style.visibility</p:attrName>
                                        </p:attrNameLst>
                                      </p:cBhvr>
                                      <p:to>
                                        <p:strVal val="visible"/>
                                      </p:to>
                                    </p:set>
                                    <p:animEffect transition="in" filter="blinds(vertical)">
                                      <p:cBhvr>
                                        <p:cTn id="22"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7" grpId="0" bldLvl="0" animBg="1"/>
      <p:bldP spid="14643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文本框 147457"/>
          <p:cNvSpPr txBox="1"/>
          <p:nvPr/>
        </p:nvSpPr>
        <p:spPr>
          <a:xfrm>
            <a:off x="0" y="0"/>
            <a:ext cx="9144000" cy="3378200"/>
          </a:xfrm>
          <a:prstGeom prst="rect">
            <a:avLst/>
          </a:prstGeom>
          <a:noFill/>
          <a:ln w="9525">
            <a:noFill/>
          </a:ln>
        </p:spPr>
        <p:txBody>
          <a:bodyPr anchor="t">
            <a:spAutoFit/>
          </a:bodyPr>
          <a:p>
            <a:r>
              <a:rPr lang="en-US" altLang="zh-CN" sz="2400" dirty="0">
                <a:solidFill>
                  <a:srgbClr val="000000"/>
                </a:solidFill>
                <a:latin typeface="宋体" pitchFamily="2" charset="-122"/>
                <a:ea typeface="宋体" pitchFamily="2" charset="-122"/>
              </a:rPr>
              <a:t>        </a:t>
            </a:r>
            <a:r>
              <a:rPr lang="zh-CN" altLang="en-US" sz="2400" b="1" dirty="0">
                <a:solidFill>
                  <a:srgbClr val="000000"/>
                </a:solidFill>
                <a:latin typeface="宋体" pitchFamily="2" charset="-122"/>
                <a:ea typeface="宋体" pitchFamily="2" charset="-122"/>
              </a:rPr>
              <a:t>输入格式为</a:t>
            </a:r>
            <a:r>
              <a:rPr lang="en-US" altLang="zh-CN" sz="2400" b="1">
                <a:solidFill>
                  <a:srgbClr val="000000"/>
                </a:solidFill>
                <a:latin typeface="宋体" pitchFamily="2" charset="-122"/>
                <a:ea typeface="宋体" pitchFamily="2" charset="-122"/>
              </a:rPr>
              <a:t>:</a:t>
            </a:r>
            <a:endParaRPr lang="en-US" altLang="zh-CN" sz="2400">
              <a:solidFill>
                <a:srgbClr val="000000"/>
              </a:solidFill>
              <a:latin typeface="宋体" pitchFamily="2" charset="-122"/>
              <a:ea typeface="宋体" pitchFamily="2" charset="-122"/>
            </a:endParaRPr>
          </a:p>
          <a:p>
            <a:r>
              <a:rPr lang="en-US" altLang="zh-CN" sz="2400">
                <a:latin typeface="Times New Roman" panose="02020603050405020304" pitchFamily="18" charset="0"/>
                <a:ea typeface="隶书" panose="02010509060101010101" pitchFamily="49" charset="-122"/>
              </a:rPr>
              <a:t>      (1)   </a:t>
            </a:r>
            <a:r>
              <a:rPr lang="en-US" altLang="zh-CN" sz="2400">
                <a:solidFill>
                  <a:srgbClr val="000000"/>
                </a:solidFill>
                <a:latin typeface="Times New Roman" panose="02020603050405020304" pitchFamily="18" charset="0"/>
                <a:ea typeface="宋体" pitchFamily="2" charset="-122"/>
              </a:rPr>
              <a:t>x = </a:t>
            </a:r>
            <a:r>
              <a:rPr lang="en-US" altLang="zh-CN" sz="2400" err="1">
                <a:latin typeface="Times New Roman" panose="02020603050405020304" pitchFamily="18" charset="0"/>
                <a:ea typeface="宋体" pitchFamily="2" charset="-122"/>
              </a:rPr>
              <a:t>lsqcurvefit</a:t>
            </a:r>
            <a:r>
              <a:rPr lang="en-US" altLang="zh-CN" sz="2400">
                <a:solidFill>
                  <a:srgbClr val="000000"/>
                </a:solidFill>
                <a:latin typeface="Times New Roman" panose="02020603050405020304" pitchFamily="18" charset="0"/>
                <a:ea typeface="宋体" pitchFamily="2" charset="-122"/>
              </a:rPr>
              <a:t> (‘fun’,x0,xdata,ydata)</a:t>
            </a:r>
            <a:r>
              <a:rPr lang="en-US" altLang="zh-CN" sz="2400">
                <a:solidFill>
                  <a:srgbClr val="000000"/>
                </a:solidFill>
                <a:latin typeface="宋体" pitchFamily="2" charset="-122"/>
                <a:ea typeface="宋体" pitchFamily="2" charset="-122"/>
              </a:rPr>
              <a:t>;</a:t>
            </a:r>
            <a:endParaRPr lang="en-US" altLang="zh-CN" sz="2400">
              <a:solidFill>
                <a:srgbClr val="000000"/>
              </a:solidFill>
              <a:latin typeface="宋体" pitchFamily="2" charset="-122"/>
              <a:ea typeface="宋体" pitchFamily="2" charset="-122"/>
            </a:endParaRPr>
          </a:p>
          <a:p>
            <a:pPr lvl="2" indent="-533400">
              <a:lnSpc>
                <a:spcPct val="150000"/>
              </a:lnSpc>
            </a:pPr>
            <a:r>
              <a:rPr lang="en-US" altLang="zh-CN" sz="2400">
                <a:latin typeface="Times New Roman" panose="02020603050405020304" pitchFamily="18" charset="0"/>
                <a:ea typeface="隶书" panose="02010509060101010101" pitchFamily="49" charset="-122"/>
              </a:rPr>
              <a:t> (2)  </a:t>
            </a:r>
            <a:r>
              <a:rPr lang="en-US" altLang="zh-CN" sz="2400" err="1">
                <a:solidFill>
                  <a:srgbClr val="000000"/>
                </a:solidFill>
                <a:latin typeface="Times New Roman" panose="02020603050405020304" pitchFamily="18" charset="0"/>
                <a:ea typeface="宋体" pitchFamily="2" charset="-122"/>
              </a:rPr>
              <a:t>x =lsqcurvefit</a:t>
            </a:r>
            <a:r>
              <a:rPr lang="en-US" altLang="zh-CN" sz="2400">
                <a:solidFill>
                  <a:srgbClr val="000000"/>
                </a:solidFill>
                <a:latin typeface="Times New Roman" panose="02020603050405020304" pitchFamily="18" charset="0"/>
                <a:ea typeface="宋体" pitchFamily="2" charset="-122"/>
              </a:rPr>
              <a:t> (‘fun’,x0,xdata,ydata,options);</a:t>
            </a:r>
            <a:endParaRPr lang="en-US" altLang="zh-CN" sz="2400">
              <a:solidFill>
                <a:srgbClr val="000000"/>
              </a:solidFill>
              <a:latin typeface="宋体" pitchFamily="2" charset="-122"/>
              <a:ea typeface="宋体" pitchFamily="2" charset="-122"/>
            </a:endParaRPr>
          </a:p>
          <a:p>
            <a:r>
              <a:rPr lang="en-US" altLang="zh-CN" sz="2400">
                <a:latin typeface="Times New Roman" panose="02020603050405020304" pitchFamily="18" charset="0"/>
                <a:ea typeface="隶书" panose="02010509060101010101" pitchFamily="49" charset="-122"/>
              </a:rPr>
              <a:t>      (3)  </a:t>
            </a:r>
            <a:r>
              <a:rPr lang="en-US" altLang="zh-CN" sz="2400" err="1">
                <a:solidFill>
                  <a:srgbClr val="000000"/>
                </a:solidFill>
                <a:latin typeface="Times New Roman" panose="02020603050405020304" pitchFamily="18" charset="0"/>
                <a:ea typeface="宋体" pitchFamily="2" charset="-122"/>
              </a:rPr>
              <a:t>x = lsqcurvefit</a:t>
            </a:r>
            <a:r>
              <a:rPr lang="en-US" altLang="zh-CN" sz="2400">
                <a:solidFill>
                  <a:srgbClr val="000000"/>
                </a:solidFill>
                <a:latin typeface="Times New Roman" panose="02020603050405020304" pitchFamily="18" charset="0"/>
                <a:ea typeface="宋体" pitchFamily="2" charset="-122"/>
              </a:rPr>
              <a:t> (‘fun’,x0,xdata,ydata,options,’grad’);</a:t>
            </a:r>
            <a:endParaRPr lang="en-US" altLang="zh-CN" sz="2400">
              <a:solidFill>
                <a:srgbClr val="000000"/>
              </a:solidFill>
              <a:latin typeface="宋体" pitchFamily="2" charset="-122"/>
              <a:ea typeface="宋体" pitchFamily="2" charset="-122"/>
            </a:endParaRPr>
          </a:p>
          <a:p>
            <a:pPr lvl="2" indent="-533400">
              <a:lnSpc>
                <a:spcPct val="150000"/>
              </a:lnSpc>
            </a:pPr>
            <a:r>
              <a:rPr lang="en-US" altLang="zh-CN" sz="2400">
                <a:latin typeface="Times New Roman" panose="02020603050405020304" pitchFamily="18" charset="0"/>
                <a:ea typeface="隶书" panose="02010509060101010101" pitchFamily="49" charset="-122"/>
              </a:rPr>
              <a:t> (4)  </a:t>
            </a:r>
            <a:r>
              <a:rPr lang="en-US" altLang="zh-CN" sz="2400" err="1">
                <a:solidFill>
                  <a:srgbClr val="000000"/>
                </a:solidFill>
                <a:latin typeface="Times New Roman" panose="02020603050405020304" pitchFamily="18" charset="0"/>
                <a:ea typeface="宋体" pitchFamily="2" charset="-122"/>
              </a:rPr>
              <a:t>[x, options] = lsqcurvefit</a:t>
            </a:r>
            <a:r>
              <a:rPr lang="en-US" altLang="zh-CN" sz="2400">
                <a:solidFill>
                  <a:srgbClr val="000000"/>
                </a:solidFill>
                <a:latin typeface="Times New Roman" panose="02020603050405020304" pitchFamily="18" charset="0"/>
                <a:ea typeface="宋体" pitchFamily="2" charset="-122"/>
              </a:rPr>
              <a:t> (‘fun’,x0,xdata,ydata,…);</a:t>
            </a:r>
            <a:endParaRPr lang="en-US" altLang="zh-CN" sz="2400">
              <a:solidFill>
                <a:srgbClr val="000000"/>
              </a:solidFill>
              <a:latin typeface="宋体" pitchFamily="2" charset="-122"/>
              <a:ea typeface="宋体" pitchFamily="2" charset="-122"/>
            </a:endParaRPr>
          </a:p>
          <a:p>
            <a:pPr lvl="2" indent="-533400">
              <a:lnSpc>
                <a:spcPct val="150000"/>
              </a:lnSpc>
            </a:pPr>
            <a:r>
              <a:rPr lang="en-US" altLang="zh-CN" sz="2400">
                <a:latin typeface="Times New Roman" panose="02020603050405020304" pitchFamily="18" charset="0"/>
                <a:ea typeface="隶书" panose="02010509060101010101" pitchFamily="49" charset="-122"/>
              </a:rPr>
              <a:t> (5)  </a:t>
            </a:r>
            <a:r>
              <a:rPr lang="en-US" altLang="zh-CN" sz="2400" err="1">
                <a:solidFill>
                  <a:srgbClr val="000000"/>
                </a:solidFill>
                <a:latin typeface="Times New Roman" panose="02020603050405020304" pitchFamily="18" charset="0"/>
                <a:ea typeface="宋体" pitchFamily="2" charset="-122"/>
              </a:rPr>
              <a:t>[x, options,funval] = lsqcurvefit</a:t>
            </a:r>
            <a:r>
              <a:rPr lang="en-US" altLang="zh-CN" sz="2400">
                <a:solidFill>
                  <a:srgbClr val="000000"/>
                </a:solidFill>
                <a:latin typeface="Times New Roman" panose="02020603050405020304" pitchFamily="18" charset="0"/>
                <a:ea typeface="宋体" pitchFamily="2" charset="-122"/>
              </a:rPr>
              <a:t> (‘fun’,x0,xdata,ydata,…);</a:t>
            </a:r>
            <a:endParaRPr lang="en-US" altLang="zh-CN" sz="2400">
              <a:solidFill>
                <a:srgbClr val="000000"/>
              </a:solidFill>
              <a:latin typeface="宋体" pitchFamily="2" charset="-122"/>
              <a:ea typeface="宋体" pitchFamily="2" charset="-122"/>
            </a:endParaRPr>
          </a:p>
          <a:p>
            <a:pPr lvl="2" indent="-533400">
              <a:lnSpc>
                <a:spcPct val="150000"/>
              </a:lnSpc>
            </a:pPr>
            <a:r>
              <a:rPr lang="en-US" altLang="zh-CN" sz="2400">
                <a:latin typeface="Times New Roman" panose="02020603050405020304" pitchFamily="18" charset="0"/>
                <a:ea typeface="隶书" panose="02010509060101010101" pitchFamily="49" charset="-122"/>
              </a:rPr>
              <a:t> (6)  </a:t>
            </a:r>
            <a:r>
              <a:rPr lang="en-US" altLang="zh-CN" sz="2400" err="1">
                <a:solidFill>
                  <a:srgbClr val="000000"/>
                </a:solidFill>
                <a:latin typeface="Times New Roman" panose="02020603050405020304" pitchFamily="18" charset="0"/>
                <a:ea typeface="宋体" pitchFamily="2" charset="-122"/>
              </a:rPr>
              <a:t>[x, options,funval, Jacob] = lsqcurvefit</a:t>
            </a:r>
            <a:r>
              <a:rPr lang="en-US" altLang="zh-CN" sz="2400">
                <a:solidFill>
                  <a:srgbClr val="000000"/>
                </a:solidFill>
                <a:latin typeface="Times New Roman" panose="02020603050405020304" pitchFamily="18" charset="0"/>
                <a:ea typeface="宋体" pitchFamily="2" charset="-122"/>
              </a:rPr>
              <a:t> (‘fun’,x0,xdata,ydata,…);</a:t>
            </a:r>
            <a:endParaRPr lang="en-US" altLang="zh-CN" sz="2400">
              <a:solidFill>
                <a:srgbClr val="000000"/>
              </a:solidFill>
              <a:latin typeface="Times New Roman" panose="02020603050405020304" pitchFamily="18" charset="0"/>
              <a:ea typeface="宋体" pitchFamily="2" charset="-122"/>
            </a:endParaRPr>
          </a:p>
        </p:txBody>
      </p:sp>
      <p:grpSp>
        <p:nvGrpSpPr>
          <p:cNvPr id="147459" name="组合 147458"/>
          <p:cNvGrpSpPr/>
          <p:nvPr/>
        </p:nvGrpSpPr>
        <p:grpSpPr>
          <a:xfrm>
            <a:off x="1143000" y="4191000"/>
            <a:ext cx="3265488" cy="1803400"/>
            <a:chOff x="528" y="2688"/>
            <a:chExt cx="2057" cy="1136"/>
          </a:xfrm>
        </p:grpSpPr>
        <p:sp>
          <p:nvSpPr>
            <p:cNvPr id="117763" name="文本框 147459"/>
            <p:cNvSpPr txBox="1"/>
            <p:nvPr/>
          </p:nvSpPr>
          <p:spPr>
            <a:xfrm>
              <a:off x="528" y="2976"/>
              <a:ext cx="2057" cy="848"/>
            </a:xfrm>
            <a:prstGeom prst="rect">
              <a:avLst/>
            </a:prstGeom>
            <a:solidFill>
              <a:srgbClr val="FFFF99"/>
            </a:solidFill>
            <a:ln w="9525" cap="flat" cmpd="sng">
              <a:solidFill>
                <a:schemeClr val="tx1"/>
              </a:solidFill>
              <a:prstDash val="solid"/>
              <a:miter/>
              <a:headEnd type="none" w="med" len="med"/>
              <a:tailEnd type="none" w="med" len="med"/>
            </a:ln>
          </p:spPr>
          <p:txBody>
            <a:bodyPr anchor="t">
              <a:spAutoFit/>
            </a:bodyPr>
            <a:p>
              <a:pPr>
                <a:lnSpc>
                  <a:spcPct val="85000"/>
                </a:lnSpc>
                <a:spcBef>
                  <a:spcPct val="50000"/>
                </a:spcBef>
              </a:pPr>
              <a:r>
                <a:rPr lang="en-US" altLang="zh-CN" sz="2400" b="1" dirty="0">
                  <a:latin typeface="Times New Roman" panose="02020603050405020304" pitchFamily="18" charset="0"/>
                  <a:ea typeface="宋体" pitchFamily="2" charset="-122"/>
                </a:rPr>
                <a:t>fun</a:t>
              </a:r>
              <a:r>
                <a:rPr lang="zh-CN" altLang="en-US" sz="2400" b="1" dirty="0">
                  <a:latin typeface="Times New Roman" panose="02020603050405020304" pitchFamily="18" charset="0"/>
                  <a:ea typeface="宋体" pitchFamily="2" charset="-122"/>
                </a:rPr>
                <a:t>是一个事先建立的定义函数</a:t>
              </a:r>
              <a:r>
                <a:rPr lang="en-US" altLang="en-US" sz="2400" b="1" err="1">
                  <a:latin typeface="Times New Roman" panose="02020603050405020304" pitchFamily="18" charset="0"/>
                  <a:ea typeface="宋体" pitchFamily="2" charset="-122"/>
                </a:rPr>
                <a:t>F(x,xdata</a:t>
              </a:r>
              <a:r>
                <a:rPr lang="en-US" altLang="en-US" sz="2400" b="1">
                  <a:latin typeface="Times New Roman" panose="02020603050405020304" pitchFamily="18" charset="0"/>
                  <a:ea typeface="宋体" pitchFamily="2" charset="-122"/>
                </a:rPr>
                <a:t>)</a:t>
              </a:r>
              <a:r>
                <a:rPr lang="zh-CN" altLang="en-US" sz="2400" b="1" dirty="0">
                  <a:latin typeface="Times New Roman" panose="02020603050405020304" pitchFamily="18" charset="0"/>
                  <a:ea typeface="宋体" pitchFamily="2" charset="-122"/>
                </a:rPr>
                <a:t> 的</a:t>
              </a:r>
              <a:r>
                <a:rPr lang="en-US" altLang="zh-CN" sz="2400" b="1" dirty="0">
                  <a:latin typeface="Times New Roman" panose="02020603050405020304" pitchFamily="18" charset="0"/>
                  <a:ea typeface="宋体" pitchFamily="2" charset="-122"/>
                </a:rPr>
                <a:t>M-</a:t>
              </a:r>
              <a:r>
                <a:rPr lang="zh-CN" altLang="en-US" sz="2400" b="1" dirty="0">
                  <a:latin typeface="Times New Roman" panose="02020603050405020304" pitchFamily="18" charset="0"/>
                  <a:ea typeface="宋体" pitchFamily="2" charset="-122"/>
                </a:rPr>
                <a:t>文件</a:t>
              </a:r>
              <a:r>
                <a:rPr lang="en-US" altLang="zh-CN" sz="2400" b="1">
                  <a:latin typeface="Times New Roman" panose="02020603050405020304" pitchFamily="18" charset="0"/>
                  <a:ea typeface="宋体" pitchFamily="2" charset="-122"/>
                </a:rPr>
                <a:t>, </a:t>
              </a:r>
              <a:r>
                <a:rPr lang="zh-CN" altLang="en-US" sz="2400" b="1" dirty="0">
                  <a:solidFill>
                    <a:srgbClr val="FF0066"/>
                  </a:solidFill>
                  <a:latin typeface="Times New Roman" panose="02020603050405020304" pitchFamily="18" charset="0"/>
                  <a:ea typeface="宋体" pitchFamily="2" charset="-122"/>
                </a:rPr>
                <a:t>自变量为</a:t>
              </a:r>
              <a:r>
                <a:rPr lang="en-US" altLang="en-US" sz="2400" b="1">
                  <a:solidFill>
                    <a:srgbClr val="FF0066"/>
                  </a:solidFill>
                  <a:latin typeface="Times New Roman" panose="02020603050405020304" pitchFamily="18" charset="0"/>
                  <a:ea typeface="宋体" pitchFamily="2" charset="-122"/>
                </a:rPr>
                <a:t>x</a:t>
              </a:r>
              <a:r>
                <a:rPr lang="zh-CN" altLang="en-US" sz="2400" b="1" err="1">
                  <a:solidFill>
                    <a:srgbClr val="FF0066"/>
                  </a:solidFill>
                  <a:latin typeface="Times New Roman" panose="02020603050405020304" pitchFamily="18" charset="0"/>
                  <a:ea typeface="宋体" pitchFamily="2" charset="-122"/>
                </a:rPr>
                <a:t>和</a:t>
              </a:r>
              <a:r>
                <a:rPr lang="en-US" altLang="zh-CN" sz="2400" b="1" err="1">
                  <a:solidFill>
                    <a:srgbClr val="FF0066"/>
                  </a:solidFill>
                  <a:latin typeface="Times New Roman" panose="02020603050405020304" pitchFamily="18" charset="0"/>
                  <a:ea typeface="宋体" pitchFamily="2" charset="-122"/>
                </a:rPr>
                <a:t>xdata</a:t>
              </a:r>
              <a:endParaRPr lang="en-US" altLang="zh-CN" sz="2400" b="1">
                <a:solidFill>
                  <a:srgbClr val="FF0066"/>
                </a:solidFill>
                <a:latin typeface="Times New Roman" panose="02020603050405020304" pitchFamily="18" charset="0"/>
                <a:ea typeface="宋体" pitchFamily="2" charset="-122"/>
              </a:endParaRPr>
            </a:p>
          </p:txBody>
        </p:sp>
        <p:sp>
          <p:nvSpPr>
            <p:cNvPr id="117764" name="直接连接符 147460"/>
            <p:cNvSpPr/>
            <p:nvPr/>
          </p:nvSpPr>
          <p:spPr>
            <a:xfrm flipV="1">
              <a:off x="1824" y="2688"/>
              <a:ext cx="384" cy="288"/>
            </a:xfrm>
            <a:prstGeom prst="line">
              <a:avLst/>
            </a:prstGeom>
            <a:ln w="9525" cap="flat" cmpd="sng">
              <a:solidFill>
                <a:schemeClr val="tx1"/>
              </a:solidFill>
              <a:prstDash val="solid"/>
              <a:round/>
              <a:headEnd type="none" w="med" len="med"/>
              <a:tailEnd type="triangle" w="med" len="med"/>
            </a:ln>
          </p:spPr>
        </p:sp>
      </p:grpSp>
      <p:sp>
        <p:nvSpPr>
          <p:cNvPr id="147462" name="文本框 147461"/>
          <p:cNvSpPr txBox="1"/>
          <p:nvPr/>
        </p:nvSpPr>
        <p:spPr>
          <a:xfrm>
            <a:off x="501650" y="3886200"/>
            <a:ext cx="7005638" cy="457200"/>
          </a:xfrm>
          <a:prstGeom prst="rect">
            <a:avLst/>
          </a:prstGeom>
          <a:noFill/>
          <a:ln w="9525">
            <a:noFill/>
          </a:ln>
        </p:spPr>
        <p:txBody>
          <a:bodyPr wrap="none" anchor="t">
            <a:spAutoFit/>
          </a:bodyPr>
          <a:p>
            <a:pPr algn="ctr">
              <a:spcBef>
                <a:spcPct val="50000"/>
              </a:spcBef>
            </a:pPr>
            <a:r>
              <a:rPr lang="zh-CN" altLang="en-US" sz="2400" dirty="0">
                <a:solidFill>
                  <a:srgbClr val="000000"/>
                </a:solidFill>
                <a:latin typeface="Times New Roman" panose="02020603050405020304" pitchFamily="18" charset="0"/>
                <a:ea typeface="宋体" pitchFamily="2" charset="-122"/>
              </a:rPr>
              <a:t>说明：</a:t>
            </a:r>
            <a:r>
              <a:rPr lang="en-US" altLang="zh-CN" sz="2400" b="1" err="1">
                <a:solidFill>
                  <a:srgbClr val="000000"/>
                </a:solidFill>
                <a:latin typeface="Times New Roman" panose="02020603050405020304" pitchFamily="18" charset="0"/>
                <a:ea typeface="宋体" pitchFamily="2" charset="-122"/>
              </a:rPr>
              <a:t>x = lsqcurvefit</a:t>
            </a:r>
            <a:r>
              <a:rPr lang="en-US" altLang="zh-CN" sz="2400" b="1">
                <a:solidFill>
                  <a:srgbClr val="000000"/>
                </a:solidFill>
                <a:latin typeface="Times New Roman" panose="02020603050405020304" pitchFamily="18" charset="0"/>
                <a:ea typeface="宋体" pitchFamily="2" charset="-122"/>
              </a:rPr>
              <a:t> (‘fun’,x0,xdata,ydata,options);</a:t>
            </a:r>
            <a:endParaRPr lang="en-US" altLang="zh-CN" sz="2400">
              <a:solidFill>
                <a:srgbClr val="000000"/>
              </a:solidFill>
              <a:latin typeface="Times New Roman" panose="02020603050405020304" pitchFamily="18" charset="0"/>
              <a:ea typeface="宋体" pitchFamily="2" charset="-122"/>
            </a:endParaRPr>
          </a:p>
        </p:txBody>
      </p:sp>
      <p:grpSp>
        <p:nvGrpSpPr>
          <p:cNvPr id="147463" name="组合 147462"/>
          <p:cNvGrpSpPr/>
          <p:nvPr/>
        </p:nvGrpSpPr>
        <p:grpSpPr>
          <a:xfrm>
            <a:off x="4343400" y="4191000"/>
            <a:ext cx="1577975" cy="1381125"/>
            <a:chOff x="2544" y="2832"/>
            <a:chExt cx="994" cy="870"/>
          </a:xfrm>
        </p:grpSpPr>
        <p:sp>
          <p:nvSpPr>
            <p:cNvPr id="117767" name="文本框 147463"/>
            <p:cNvSpPr txBox="1"/>
            <p:nvPr/>
          </p:nvSpPr>
          <p:spPr>
            <a:xfrm>
              <a:off x="2640" y="3408"/>
              <a:ext cx="898" cy="294"/>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迭代初值</a:t>
              </a:r>
              <a:endParaRPr lang="zh-CN" altLang="en-US" sz="2400" b="1">
                <a:latin typeface="Times New Roman" panose="02020603050405020304" pitchFamily="18" charset="0"/>
                <a:ea typeface="宋体" pitchFamily="2" charset="-122"/>
              </a:endParaRPr>
            </a:p>
          </p:txBody>
        </p:sp>
        <p:sp>
          <p:nvSpPr>
            <p:cNvPr id="117768" name="直接连接符 147464"/>
            <p:cNvSpPr/>
            <p:nvPr/>
          </p:nvSpPr>
          <p:spPr>
            <a:xfrm flipH="1" flipV="1">
              <a:off x="2544" y="2832"/>
              <a:ext cx="288" cy="576"/>
            </a:xfrm>
            <a:prstGeom prst="line">
              <a:avLst/>
            </a:prstGeom>
            <a:ln w="9525" cap="flat" cmpd="sng">
              <a:solidFill>
                <a:schemeClr val="tx1"/>
              </a:solidFill>
              <a:prstDash val="solid"/>
              <a:round/>
              <a:headEnd type="none" w="med" len="med"/>
              <a:tailEnd type="triangle" w="med" len="med"/>
            </a:ln>
          </p:spPr>
        </p:sp>
      </p:grpSp>
      <p:grpSp>
        <p:nvGrpSpPr>
          <p:cNvPr id="147466" name="组合 147465"/>
          <p:cNvGrpSpPr/>
          <p:nvPr/>
        </p:nvGrpSpPr>
        <p:grpSpPr>
          <a:xfrm>
            <a:off x="4648200" y="4267200"/>
            <a:ext cx="3028950" cy="1381125"/>
            <a:chOff x="2880" y="2880"/>
            <a:chExt cx="1908" cy="870"/>
          </a:xfrm>
        </p:grpSpPr>
        <p:sp>
          <p:nvSpPr>
            <p:cNvPr id="117770" name="文本框 147466"/>
            <p:cNvSpPr txBox="1"/>
            <p:nvPr/>
          </p:nvSpPr>
          <p:spPr>
            <a:xfrm>
              <a:off x="3696" y="3456"/>
              <a:ext cx="1092" cy="294"/>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已知数据点</a:t>
              </a:r>
              <a:endParaRPr lang="zh-CN" altLang="en-US" sz="2400" b="1">
                <a:latin typeface="Times New Roman" panose="02020603050405020304" pitchFamily="18" charset="0"/>
                <a:ea typeface="宋体" pitchFamily="2" charset="-122"/>
              </a:endParaRPr>
            </a:p>
          </p:txBody>
        </p:sp>
        <p:sp>
          <p:nvSpPr>
            <p:cNvPr id="117771" name="直接连接符 147467"/>
            <p:cNvSpPr/>
            <p:nvPr/>
          </p:nvSpPr>
          <p:spPr>
            <a:xfrm>
              <a:off x="2880" y="2880"/>
              <a:ext cx="576" cy="0"/>
            </a:xfrm>
            <a:prstGeom prst="line">
              <a:avLst/>
            </a:prstGeom>
            <a:ln w="9525" cap="flat" cmpd="sng">
              <a:solidFill>
                <a:schemeClr val="tx1"/>
              </a:solidFill>
              <a:prstDash val="solid"/>
              <a:round/>
              <a:headEnd type="none" w="med" len="med"/>
              <a:tailEnd type="none" w="med" len="med"/>
            </a:ln>
          </p:spPr>
        </p:sp>
        <p:sp>
          <p:nvSpPr>
            <p:cNvPr id="117772" name="直接连接符 147468"/>
            <p:cNvSpPr/>
            <p:nvPr/>
          </p:nvSpPr>
          <p:spPr>
            <a:xfrm flipH="1" flipV="1">
              <a:off x="3264" y="2880"/>
              <a:ext cx="528" cy="576"/>
            </a:xfrm>
            <a:prstGeom prst="line">
              <a:avLst/>
            </a:prstGeom>
            <a:ln w="9525" cap="flat" cmpd="sng">
              <a:solidFill>
                <a:schemeClr val="tx1"/>
              </a:solidFill>
              <a:prstDash val="solid"/>
              <a:round/>
              <a:headEnd type="none" w="med" len="med"/>
              <a:tailEnd type="triangle" w="med" len="med"/>
            </a:ln>
          </p:spPr>
        </p:sp>
      </p:grpSp>
      <p:grpSp>
        <p:nvGrpSpPr>
          <p:cNvPr id="147470" name="组合 147469"/>
          <p:cNvGrpSpPr/>
          <p:nvPr/>
        </p:nvGrpSpPr>
        <p:grpSpPr>
          <a:xfrm>
            <a:off x="6423025" y="4191000"/>
            <a:ext cx="2720975" cy="1363663"/>
            <a:chOff x="3888" y="3120"/>
            <a:chExt cx="1714" cy="859"/>
          </a:xfrm>
        </p:grpSpPr>
        <p:sp>
          <p:nvSpPr>
            <p:cNvPr id="117774" name="文本框 147470"/>
            <p:cNvSpPr txBox="1"/>
            <p:nvPr/>
          </p:nvSpPr>
          <p:spPr>
            <a:xfrm>
              <a:off x="4704" y="3408"/>
              <a:ext cx="898" cy="571"/>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lnSpc>
                  <a:spcPct val="85000"/>
                </a:lnSpc>
                <a:spcBef>
                  <a:spcPct val="50000"/>
                </a:spcBef>
              </a:pPr>
              <a:r>
                <a:rPr lang="zh-CN" altLang="en-US" sz="2400" b="1" dirty="0">
                  <a:latin typeface="Times New Roman" panose="02020603050405020304" pitchFamily="18" charset="0"/>
                  <a:ea typeface="宋体" pitchFamily="2" charset="-122"/>
                </a:rPr>
                <a:t>选项见无</a:t>
              </a:r>
              <a:endParaRPr lang="zh-CN" altLang="en-US" sz="2400" b="1" dirty="0">
                <a:latin typeface="Times New Roman" panose="02020603050405020304" pitchFamily="18" charset="0"/>
                <a:ea typeface="宋体" pitchFamily="2" charset="-122"/>
              </a:endParaRPr>
            </a:p>
            <a:p>
              <a:pPr>
                <a:lnSpc>
                  <a:spcPct val="85000"/>
                </a:lnSpc>
                <a:spcBef>
                  <a:spcPct val="50000"/>
                </a:spcBef>
              </a:pPr>
              <a:r>
                <a:rPr lang="zh-CN" altLang="en-US" sz="2400" b="1" dirty="0">
                  <a:latin typeface="Times New Roman" panose="02020603050405020304" pitchFamily="18" charset="0"/>
                  <a:ea typeface="宋体" pitchFamily="2" charset="-122"/>
                </a:rPr>
                <a:t>约束优化</a:t>
              </a:r>
              <a:endParaRPr lang="zh-CN" altLang="en-US" sz="2400" b="1">
                <a:latin typeface="Times New Roman" panose="02020603050405020304" pitchFamily="18" charset="0"/>
                <a:ea typeface="宋体" pitchFamily="2" charset="-122"/>
              </a:endParaRPr>
            </a:p>
          </p:txBody>
        </p:sp>
        <p:sp>
          <p:nvSpPr>
            <p:cNvPr id="117775" name="直接连接符 147471"/>
            <p:cNvSpPr/>
            <p:nvPr/>
          </p:nvSpPr>
          <p:spPr>
            <a:xfrm flipH="1" flipV="1">
              <a:off x="3888" y="3120"/>
              <a:ext cx="816" cy="384"/>
            </a:xfrm>
            <a:prstGeom prst="line">
              <a:avLst/>
            </a:prstGeom>
            <a:ln w="9525" cap="flat" cmpd="sng">
              <a:solidFill>
                <a:schemeClr val="tx1"/>
              </a:solidFill>
              <a:prstDash val="solid"/>
              <a:round/>
              <a:headEnd type="none" w="med" len="med"/>
              <a:tailEnd type="triangle" w="med" len="med"/>
            </a:ln>
          </p:spPr>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500" fill="hold"/>
                                        <p:tgtEl>
                                          <p:spTgt spid="147458"/>
                                        </p:tgtEl>
                                        <p:attrNameLst>
                                          <p:attrName>ppt_x</p:attrName>
                                        </p:attrNameLst>
                                      </p:cBhvr>
                                      <p:tavLst>
                                        <p:tav tm="0">
                                          <p:val>
                                            <p:strVal val="0-#ppt_w/2"/>
                                          </p:val>
                                        </p:tav>
                                        <p:tav tm="100000">
                                          <p:val>
                                            <p:strVal val="#ppt_x"/>
                                          </p:val>
                                        </p:tav>
                                      </p:tavLst>
                                    </p:anim>
                                    <p:anim calcmode="lin" valueType="num">
                                      <p:cBhvr>
                                        <p:cTn id="8" dur="500" fill="hold"/>
                                        <p:tgtEl>
                                          <p:spTgt spid="147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7462"/>
                                        </p:tgtEl>
                                        <p:attrNameLst>
                                          <p:attrName>style.visibility</p:attrName>
                                        </p:attrNameLst>
                                      </p:cBhvr>
                                      <p:to>
                                        <p:strVal val="visible"/>
                                      </p:to>
                                    </p:set>
                                    <p:anim calcmode="lin" valueType="num">
                                      <p:cBhvr>
                                        <p:cTn id="13" dur="500" fill="hold"/>
                                        <p:tgtEl>
                                          <p:spTgt spid="147462"/>
                                        </p:tgtEl>
                                        <p:attrNameLst>
                                          <p:attrName>ppt_x</p:attrName>
                                        </p:attrNameLst>
                                      </p:cBhvr>
                                      <p:tavLst>
                                        <p:tav tm="0">
                                          <p:val>
                                            <p:strVal val="1+#ppt_w/2"/>
                                          </p:val>
                                        </p:tav>
                                        <p:tav tm="100000">
                                          <p:val>
                                            <p:strVal val="#ppt_x"/>
                                          </p:val>
                                        </p:tav>
                                      </p:tavLst>
                                    </p:anim>
                                    <p:anim calcmode="lin" valueType="num">
                                      <p:cBhvr>
                                        <p:cTn id="14" dur="500" fill="hold"/>
                                        <p:tgtEl>
                                          <p:spTgt spid="1474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7459"/>
                                        </p:tgtEl>
                                        <p:attrNameLst>
                                          <p:attrName>style.visibility</p:attrName>
                                        </p:attrNameLst>
                                      </p:cBhvr>
                                      <p:to>
                                        <p:strVal val="visible"/>
                                      </p:to>
                                    </p:set>
                                    <p:anim calcmode="lin" valueType="num">
                                      <p:cBhvr>
                                        <p:cTn id="19" dur="500" fill="hold"/>
                                        <p:tgtEl>
                                          <p:spTgt spid="147459"/>
                                        </p:tgtEl>
                                        <p:attrNameLst>
                                          <p:attrName>ppt_x</p:attrName>
                                        </p:attrNameLst>
                                      </p:cBhvr>
                                      <p:tavLst>
                                        <p:tav tm="0">
                                          <p:val>
                                            <p:strVal val="0-#ppt_w/2"/>
                                          </p:val>
                                        </p:tav>
                                        <p:tav tm="100000">
                                          <p:val>
                                            <p:strVal val="#ppt_x"/>
                                          </p:val>
                                        </p:tav>
                                      </p:tavLst>
                                    </p:anim>
                                    <p:anim calcmode="lin" valueType="num">
                                      <p:cBhvr>
                                        <p:cTn id="20" dur="500" fill="hold"/>
                                        <p:tgtEl>
                                          <p:spTgt spid="1474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7463"/>
                                        </p:tgtEl>
                                        <p:attrNameLst>
                                          <p:attrName>style.visibility</p:attrName>
                                        </p:attrNameLst>
                                      </p:cBhvr>
                                      <p:to>
                                        <p:strVal val="visible"/>
                                      </p:to>
                                    </p:set>
                                    <p:anim calcmode="lin" valueType="num">
                                      <p:cBhvr>
                                        <p:cTn id="25" dur="500" fill="hold"/>
                                        <p:tgtEl>
                                          <p:spTgt spid="147463"/>
                                        </p:tgtEl>
                                        <p:attrNameLst>
                                          <p:attrName>ppt_x</p:attrName>
                                        </p:attrNameLst>
                                      </p:cBhvr>
                                      <p:tavLst>
                                        <p:tav tm="0">
                                          <p:val>
                                            <p:strVal val="0-#ppt_w/2"/>
                                          </p:val>
                                        </p:tav>
                                        <p:tav tm="100000">
                                          <p:val>
                                            <p:strVal val="#ppt_x"/>
                                          </p:val>
                                        </p:tav>
                                      </p:tavLst>
                                    </p:anim>
                                    <p:anim calcmode="lin" valueType="num">
                                      <p:cBhvr>
                                        <p:cTn id="26" dur="500" fill="hold"/>
                                        <p:tgtEl>
                                          <p:spTgt spid="1474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7466"/>
                                        </p:tgtEl>
                                        <p:attrNameLst>
                                          <p:attrName>style.visibility</p:attrName>
                                        </p:attrNameLst>
                                      </p:cBhvr>
                                      <p:to>
                                        <p:strVal val="visible"/>
                                      </p:to>
                                    </p:set>
                                    <p:anim calcmode="lin" valueType="num">
                                      <p:cBhvr>
                                        <p:cTn id="31" dur="500" fill="hold"/>
                                        <p:tgtEl>
                                          <p:spTgt spid="147466"/>
                                        </p:tgtEl>
                                        <p:attrNameLst>
                                          <p:attrName>ppt_x</p:attrName>
                                        </p:attrNameLst>
                                      </p:cBhvr>
                                      <p:tavLst>
                                        <p:tav tm="0">
                                          <p:val>
                                            <p:strVal val="1+#ppt_w/2"/>
                                          </p:val>
                                        </p:tav>
                                        <p:tav tm="100000">
                                          <p:val>
                                            <p:strVal val="#ppt_x"/>
                                          </p:val>
                                        </p:tav>
                                      </p:tavLst>
                                    </p:anim>
                                    <p:anim calcmode="lin" valueType="num">
                                      <p:cBhvr>
                                        <p:cTn id="32" dur="500" fill="hold"/>
                                        <p:tgtEl>
                                          <p:spTgt spid="14746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47470"/>
                                        </p:tgtEl>
                                        <p:attrNameLst>
                                          <p:attrName>style.visibility</p:attrName>
                                        </p:attrNameLst>
                                      </p:cBhvr>
                                      <p:to>
                                        <p:strVal val="visible"/>
                                      </p:to>
                                    </p:set>
                                    <p:anim calcmode="lin" valueType="num">
                                      <p:cBhvr>
                                        <p:cTn id="37" dur="500" fill="hold"/>
                                        <p:tgtEl>
                                          <p:spTgt spid="147470"/>
                                        </p:tgtEl>
                                        <p:attrNameLst>
                                          <p:attrName>ppt_x</p:attrName>
                                        </p:attrNameLst>
                                      </p:cBhvr>
                                      <p:tavLst>
                                        <p:tav tm="0">
                                          <p:val>
                                            <p:strVal val="1+#ppt_w/2"/>
                                          </p:val>
                                        </p:tav>
                                        <p:tav tm="100000">
                                          <p:val>
                                            <p:strVal val="#ppt_x"/>
                                          </p:val>
                                        </p:tav>
                                      </p:tavLst>
                                    </p:anim>
                                    <p:anim calcmode="lin" valueType="num">
                                      <p:cBhvr>
                                        <p:cTn id="38" dur="500" fill="hold"/>
                                        <p:tgtEl>
                                          <p:spTgt spid="147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P spid="14746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8785" name="对象 148481"/>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147" name="" r:id="rId1" imgW="101600" imgH="190500" progId="Equation.3">
                  <p:embed/>
                </p:oleObj>
              </mc:Choice>
              <mc:Fallback>
                <p:oleObj name="" r:id="rId1" imgW="101600" imgH="190500" progId="Equation.3">
                  <p:embed/>
                  <p:pic>
                    <p:nvPicPr>
                      <p:cNvPr id="0" name="图片 3146"/>
                      <p:cNvPicPr/>
                      <p:nvPr/>
                    </p:nvPicPr>
                    <p:blipFill>
                      <a:blip r:embed="rId2"/>
                      <a:stretch>
                        <a:fillRect/>
                      </a:stretch>
                    </p:blipFill>
                    <p:spPr>
                      <a:xfrm>
                        <a:off x="4521200" y="3333750"/>
                        <a:ext cx="100013" cy="190500"/>
                      </a:xfrm>
                      <a:prstGeom prst="rect">
                        <a:avLst/>
                      </a:prstGeom>
                      <a:noFill/>
                      <a:ln w="38100">
                        <a:noFill/>
                        <a:miter/>
                      </a:ln>
                    </p:spPr>
                  </p:pic>
                </p:oleObj>
              </mc:Fallback>
            </mc:AlternateContent>
          </a:graphicData>
        </a:graphic>
      </p:graphicFrame>
      <p:graphicFrame>
        <p:nvGraphicFramePr>
          <p:cNvPr id="118786" name="对象 148482"/>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145" name="" r:id="rId3" imgW="101600" imgH="190500" progId="Equation.3">
                  <p:embed/>
                </p:oleObj>
              </mc:Choice>
              <mc:Fallback>
                <p:oleObj name="" r:id="rId3" imgW="101600" imgH="190500" progId="Equation.3">
                  <p:embed/>
                  <p:pic>
                    <p:nvPicPr>
                      <p:cNvPr id="0" name="图片 3144"/>
                      <p:cNvPicPr/>
                      <p:nvPr/>
                    </p:nvPicPr>
                    <p:blipFill>
                      <a:blip r:embed="rId2"/>
                      <a:stretch>
                        <a:fillRect/>
                      </a:stretch>
                    </p:blipFill>
                    <p:spPr>
                      <a:xfrm>
                        <a:off x="4521200" y="3333750"/>
                        <a:ext cx="100013" cy="190500"/>
                      </a:xfrm>
                      <a:prstGeom prst="rect">
                        <a:avLst/>
                      </a:prstGeom>
                      <a:noFill/>
                      <a:ln w="38100">
                        <a:noFill/>
                        <a:miter/>
                      </a:ln>
                    </p:spPr>
                  </p:pic>
                </p:oleObj>
              </mc:Fallback>
            </mc:AlternateContent>
          </a:graphicData>
        </a:graphic>
      </p:graphicFrame>
      <p:graphicFrame>
        <p:nvGraphicFramePr>
          <p:cNvPr id="118787" name="对象 148483"/>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146" name="" r:id="rId4" imgW="101600" imgH="190500" progId="Equation.3">
                  <p:embed/>
                </p:oleObj>
              </mc:Choice>
              <mc:Fallback>
                <p:oleObj name="" r:id="rId4" imgW="101600" imgH="190500" progId="Equation.3">
                  <p:embed/>
                  <p:pic>
                    <p:nvPicPr>
                      <p:cNvPr id="0" name="图片 3145"/>
                      <p:cNvPicPr/>
                      <p:nvPr/>
                    </p:nvPicPr>
                    <p:blipFill>
                      <a:blip r:embed="rId2"/>
                      <a:stretch>
                        <a:fillRect/>
                      </a:stretch>
                    </p:blipFill>
                    <p:spPr>
                      <a:xfrm>
                        <a:off x="4521200" y="3333750"/>
                        <a:ext cx="100013" cy="190500"/>
                      </a:xfrm>
                      <a:prstGeom prst="rect">
                        <a:avLst/>
                      </a:prstGeom>
                      <a:noFill/>
                      <a:ln w="38100">
                        <a:noFill/>
                        <a:miter/>
                      </a:ln>
                    </p:spPr>
                  </p:pic>
                </p:oleObj>
              </mc:Fallback>
            </mc:AlternateContent>
          </a:graphicData>
        </a:graphic>
      </p:graphicFrame>
      <p:graphicFrame>
        <p:nvGraphicFramePr>
          <p:cNvPr id="118788" name="对象 148484"/>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148" name="" r:id="rId5" imgW="101600" imgH="190500" progId="Equation.3">
                  <p:embed/>
                </p:oleObj>
              </mc:Choice>
              <mc:Fallback>
                <p:oleObj name="" r:id="rId5" imgW="101600" imgH="190500" progId="Equation.3">
                  <p:embed/>
                  <p:pic>
                    <p:nvPicPr>
                      <p:cNvPr id="0" name="图片 3147"/>
                      <p:cNvPicPr/>
                      <p:nvPr/>
                    </p:nvPicPr>
                    <p:blipFill>
                      <a:blip r:embed="rId2"/>
                      <a:stretch>
                        <a:fillRect/>
                      </a:stretch>
                    </p:blipFill>
                    <p:spPr>
                      <a:xfrm>
                        <a:off x="4521200" y="3333750"/>
                        <a:ext cx="100013" cy="190500"/>
                      </a:xfrm>
                      <a:prstGeom prst="rect">
                        <a:avLst/>
                      </a:prstGeom>
                      <a:noFill/>
                      <a:ln w="38100">
                        <a:noFill/>
                        <a:miter/>
                      </a:ln>
                    </p:spPr>
                  </p:pic>
                </p:oleObj>
              </mc:Fallback>
            </mc:AlternateContent>
          </a:graphicData>
        </a:graphic>
      </p:graphicFrame>
      <p:grpSp>
        <p:nvGrpSpPr>
          <p:cNvPr id="148486" name="组合 148485"/>
          <p:cNvGrpSpPr/>
          <p:nvPr/>
        </p:nvGrpSpPr>
        <p:grpSpPr>
          <a:xfrm>
            <a:off x="381000" y="2209800"/>
            <a:ext cx="8458200" cy="4291013"/>
            <a:chOff x="240" y="1392"/>
            <a:chExt cx="5328" cy="2703"/>
          </a:xfrm>
        </p:grpSpPr>
        <p:sp>
          <p:nvSpPr>
            <p:cNvPr id="118790" name="文本框 148486"/>
            <p:cNvSpPr txBox="1"/>
            <p:nvPr/>
          </p:nvSpPr>
          <p:spPr>
            <a:xfrm>
              <a:off x="240" y="1392"/>
              <a:ext cx="5328" cy="2703"/>
            </a:xfrm>
            <a:prstGeom prst="rect">
              <a:avLst/>
            </a:prstGeom>
            <a:noFill/>
            <a:ln w="9525">
              <a:noFill/>
            </a:ln>
          </p:spPr>
          <p:txBody>
            <a:bodyPr anchor="t">
              <a:spAutoFit/>
            </a:bodyPr>
            <a:p>
              <a:pPr algn="just"/>
              <a:r>
                <a:rPr lang="en-US" altLang="zh-CN" sz="2400" b="1" dirty="0">
                  <a:solidFill>
                    <a:schemeClr val="accent2"/>
                  </a:solidFill>
                  <a:latin typeface="宋体" pitchFamily="2" charset="-122"/>
                  <a:ea typeface="宋体" pitchFamily="2" charset="-122"/>
                </a:rPr>
                <a:t>        </a:t>
              </a:r>
              <a:r>
                <a:rPr lang="en-US" altLang="zh-CN" sz="2400" b="1" err="1">
                  <a:solidFill>
                    <a:schemeClr val="accent2"/>
                  </a:solidFill>
                  <a:latin typeface="Times New Roman" panose="02020603050405020304" pitchFamily="18" charset="0"/>
                  <a:ea typeface="宋体" pitchFamily="2" charset="-122"/>
                </a:rPr>
                <a:t>lsqnonlin</a:t>
              </a:r>
              <a:r>
                <a:rPr lang="zh-CN" altLang="en-US" sz="2400" b="1" dirty="0">
                  <a:solidFill>
                    <a:srgbClr val="000000"/>
                  </a:solidFill>
                  <a:latin typeface="宋体" pitchFamily="2" charset="-122"/>
                  <a:ea typeface="宋体" pitchFamily="2" charset="-122"/>
                </a:rPr>
                <a:t>用以求含参量</a:t>
              </a:r>
              <a:r>
                <a:rPr lang="en-US" altLang="zh-CN" sz="2400" b="1" dirty="0">
                  <a:solidFill>
                    <a:srgbClr val="000000"/>
                  </a:solidFill>
                  <a:latin typeface="宋体" pitchFamily="2" charset="-122"/>
                  <a:ea typeface="宋体" pitchFamily="2" charset="-122"/>
                </a:rPr>
                <a:t>x</a:t>
              </a:r>
              <a:r>
                <a:rPr lang="zh-CN" altLang="en-US" sz="2400" b="1" dirty="0">
                  <a:solidFill>
                    <a:srgbClr val="000000"/>
                  </a:solidFill>
                  <a:latin typeface="宋体" pitchFamily="2" charset="-122"/>
                  <a:ea typeface="宋体" pitchFamily="2" charset="-122"/>
                </a:rPr>
                <a:t>（向量）的向量值函数</a:t>
              </a:r>
              <a:endParaRPr lang="zh-CN" altLang="en-US" sz="2400" b="1" dirty="0">
                <a:solidFill>
                  <a:srgbClr val="000000"/>
                </a:solidFill>
                <a:latin typeface="宋体" pitchFamily="2" charset="-122"/>
                <a:ea typeface="宋体" pitchFamily="2" charset="-122"/>
              </a:endParaRPr>
            </a:p>
            <a:p>
              <a:pPr algn="just">
                <a:lnSpc>
                  <a:spcPct val="150000"/>
                </a:lnSpc>
              </a:pPr>
              <a:r>
                <a:rPr lang="zh-CN" altLang="en-US" sz="2400" b="1" i="1" dirty="0">
                  <a:solidFill>
                    <a:srgbClr val="000000"/>
                  </a:solidFill>
                  <a:latin typeface="宋体" pitchFamily="2" charset="-122"/>
                  <a:ea typeface="宋体" pitchFamily="2" charset="-122"/>
                </a:rPr>
                <a:t>     </a:t>
              </a:r>
              <a:r>
                <a:rPr lang="en-US" altLang="zh-CN" sz="2400" b="1">
                  <a:solidFill>
                    <a:srgbClr val="FF6600"/>
                  </a:solidFill>
                  <a:latin typeface="宋体" pitchFamily="2" charset="-122"/>
                  <a:ea typeface="宋体" pitchFamily="2" charset="-122"/>
                </a:rPr>
                <a:t>f(x)</a:t>
              </a:r>
              <a:r>
                <a:rPr lang="en-US" altLang="zh-CN" sz="2400" b="1">
                  <a:solidFill>
                    <a:srgbClr val="000000"/>
                  </a:solidFill>
                  <a:latin typeface="宋体" pitchFamily="2" charset="-122"/>
                  <a:ea typeface="宋体" pitchFamily="2" charset="-122"/>
                </a:rPr>
                <a:t>=(f</a:t>
              </a:r>
              <a:r>
                <a:rPr lang="en-US" altLang="zh-CN" sz="2400" b="1" baseline="-25000">
                  <a:solidFill>
                    <a:srgbClr val="000000"/>
                  </a:solidFill>
                  <a:latin typeface="宋体" pitchFamily="2" charset="-122"/>
                  <a:ea typeface="宋体" pitchFamily="2" charset="-122"/>
                </a:rPr>
                <a:t>1</a:t>
              </a:r>
              <a:r>
                <a:rPr lang="en-US" altLang="zh-CN" sz="2400" b="1">
                  <a:solidFill>
                    <a:srgbClr val="000000"/>
                  </a:solidFill>
                  <a:latin typeface="宋体" pitchFamily="2" charset="-122"/>
                  <a:ea typeface="宋体" pitchFamily="2" charset="-122"/>
                </a:rPr>
                <a:t>(x),f</a:t>
              </a:r>
              <a:r>
                <a:rPr lang="en-US" altLang="zh-CN" sz="2400" b="1" baseline="-25000">
                  <a:solidFill>
                    <a:srgbClr val="000000"/>
                  </a:solidFill>
                  <a:latin typeface="宋体" pitchFamily="2" charset="-122"/>
                  <a:ea typeface="宋体" pitchFamily="2" charset="-122"/>
                </a:rPr>
                <a:t>2</a:t>
              </a:r>
              <a:r>
                <a:rPr lang="en-US" altLang="zh-CN" sz="2400" b="1">
                  <a:solidFill>
                    <a:srgbClr val="000000"/>
                  </a:solidFill>
                  <a:latin typeface="宋体" pitchFamily="2" charset="-122"/>
                  <a:ea typeface="宋体" pitchFamily="2" charset="-122"/>
                </a:rPr>
                <a:t>(x),</a:t>
              </a:r>
              <a:r>
                <a:rPr lang="en-US" altLang="zh-CN"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宋体" pitchFamily="2" charset="-122"/>
                  <a:ea typeface="宋体" pitchFamily="2" charset="-122"/>
                </a:rPr>
                <a:t>,f</a:t>
              </a:r>
              <a:r>
                <a:rPr lang="en-US" altLang="zh-CN" sz="2400" b="1" baseline="-25000">
                  <a:solidFill>
                    <a:srgbClr val="000000"/>
                  </a:solidFill>
                  <a:latin typeface="宋体" pitchFamily="2" charset="-122"/>
                  <a:ea typeface="宋体" pitchFamily="2" charset="-122"/>
                </a:rPr>
                <a:t>n</a:t>
              </a:r>
              <a:r>
                <a:rPr lang="en-US" altLang="zh-CN" sz="2400" b="1">
                  <a:solidFill>
                    <a:srgbClr val="000000"/>
                  </a:solidFill>
                  <a:latin typeface="宋体" pitchFamily="2" charset="-122"/>
                  <a:ea typeface="宋体" pitchFamily="2" charset="-122"/>
                </a:rPr>
                <a:t>(x))</a:t>
              </a:r>
              <a:r>
                <a:rPr lang="en-US" altLang="zh-CN" sz="2400" b="1" baseline="30000">
                  <a:solidFill>
                    <a:srgbClr val="000000"/>
                  </a:solidFill>
                  <a:latin typeface="宋体" pitchFamily="2" charset="-122"/>
                  <a:ea typeface="宋体" pitchFamily="2" charset="-122"/>
                </a:rPr>
                <a:t>T</a:t>
              </a:r>
              <a:r>
                <a:rPr lang="en-US" altLang="zh-CN" sz="2400" b="1" i="1" baseline="30000">
                  <a:solidFill>
                    <a:srgbClr val="000000"/>
                  </a:solidFill>
                  <a:latin typeface="宋体" pitchFamily="2" charset="-122"/>
                  <a:ea typeface="宋体" pitchFamily="2" charset="-122"/>
                </a:rPr>
                <a:t>  </a:t>
              </a:r>
              <a:r>
                <a:rPr lang="en-US" altLang="zh-CN" sz="2400" b="1" i="1">
                  <a:solidFill>
                    <a:srgbClr val="000000"/>
                  </a:solidFill>
                  <a:latin typeface="宋体" pitchFamily="2" charset="-122"/>
                  <a:ea typeface="宋体" pitchFamily="2" charset="-122"/>
                </a:rPr>
                <a:t> </a:t>
              </a:r>
              <a:r>
                <a:rPr lang="zh-CN" altLang="en-US" sz="2400" b="1" dirty="0">
                  <a:solidFill>
                    <a:srgbClr val="000000"/>
                  </a:solidFill>
                  <a:latin typeface="宋体" pitchFamily="2" charset="-122"/>
                  <a:ea typeface="宋体" pitchFamily="2" charset="-122"/>
                </a:rPr>
                <a:t>中的参量</a:t>
              </a:r>
              <a:r>
                <a:rPr lang="en-US" altLang="zh-CN" sz="2400" b="1" dirty="0">
                  <a:solidFill>
                    <a:srgbClr val="000000"/>
                  </a:solidFill>
                  <a:latin typeface="宋体" pitchFamily="2" charset="-122"/>
                  <a:ea typeface="宋体" pitchFamily="2" charset="-122"/>
                </a:rPr>
                <a:t>x</a:t>
              </a:r>
              <a:r>
                <a:rPr lang="zh-CN" altLang="en-US" sz="2400" b="1" dirty="0">
                  <a:solidFill>
                    <a:srgbClr val="000000"/>
                  </a:solidFill>
                  <a:latin typeface="宋体" pitchFamily="2" charset="-122"/>
                  <a:ea typeface="宋体" pitchFamily="2" charset="-122"/>
                </a:rPr>
                <a:t>，使得</a:t>
              </a:r>
              <a:endParaRPr lang="zh-CN" altLang="en-US" sz="2400" b="1" dirty="0">
                <a:solidFill>
                  <a:srgbClr val="000000"/>
                </a:solidFill>
                <a:latin typeface="宋体" pitchFamily="2" charset="-122"/>
                <a:ea typeface="宋体" pitchFamily="2" charset="-122"/>
              </a:endParaRPr>
            </a:p>
            <a:p>
              <a:pPr algn="just">
                <a:lnSpc>
                  <a:spcPct val="150000"/>
                </a:lnSpc>
              </a:pPr>
              <a:r>
                <a:rPr lang="zh-CN" altLang="en-US" sz="2400" dirty="0">
                  <a:solidFill>
                    <a:srgbClr val="000000"/>
                  </a:solidFill>
                  <a:latin typeface="Times New Roman" panose="02020603050405020304" pitchFamily="18" charset="0"/>
                  <a:ea typeface="宋体" pitchFamily="2" charset="-122"/>
                </a:rPr>
                <a:t>       </a:t>
              </a:r>
              <a:endParaRPr lang="zh-CN" altLang="en-US" sz="2400" dirty="0">
                <a:solidFill>
                  <a:srgbClr val="000000"/>
                </a:solidFill>
                <a:latin typeface="Times New Roman" panose="02020603050405020304" pitchFamily="18" charset="0"/>
                <a:ea typeface="宋体" pitchFamily="2" charset="-122"/>
              </a:endParaRPr>
            </a:p>
            <a:p>
              <a:pPr algn="just">
                <a:lnSpc>
                  <a:spcPct val="150000"/>
                </a:lnSpc>
              </a:pPr>
              <a:endParaRPr lang="zh-CN" altLang="en-US" sz="2400" dirty="0">
                <a:solidFill>
                  <a:srgbClr val="000000"/>
                </a:solidFill>
                <a:latin typeface="Times New Roman" panose="02020603050405020304" pitchFamily="18" charset="0"/>
                <a:ea typeface="宋体" pitchFamily="2" charset="-122"/>
              </a:endParaRPr>
            </a:p>
            <a:p>
              <a:pPr algn="just">
                <a:lnSpc>
                  <a:spcPct val="150000"/>
                </a:lnSpc>
              </a:pPr>
              <a:r>
                <a:rPr lang="zh-CN" altLang="en-US" sz="2400" dirty="0">
                  <a:solidFill>
                    <a:srgbClr val="000000"/>
                  </a:solidFill>
                  <a:latin typeface="Times New Roman" panose="02020603050405020304" pitchFamily="18" charset="0"/>
                  <a:ea typeface="宋体" pitchFamily="2" charset="-122"/>
                </a:rPr>
                <a:t>      </a:t>
              </a:r>
              <a:r>
                <a:rPr lang="zh-CN" altLang="en-US" sz="2400" b="1" dirty="0">
                  <a:solidFill>
                    <a:srgbClr val="000000"/>
                  </a:solidFill>
                  <a:latin typeface="Times New Roman" panose="02020603050405020304" pitchFamily="18" charset="0"/>
                  <a:ea typeface="宋体" pitchFamily="2" charset="-122"/>
                </a:rPr>
                <a:t>最小。</a:t>
              </a:r>
              <a:endParaRPr lang="zh-CN" altLang="en-US" sz="2400" b="1" dirty="0">
                <a:solidFill>
                  <a:srgbClr val="000000"/>
                </a:solidFill>
                <a:latin typeface="Times New Roman" panose="02020603050405020304" pitchFamily="18" charset="0"/>
                <a:ea typeface="宋体" pitchFamily="2" charset="-122"/>
              </a:endParaRPr>
            </a:p>
            <a:p>
              <a:pPr algn="just">
                <a:lnSpc>
                  <a:spcPct val="150000"/>
                </a:lnSpc>
              </a:pPr>
              <a:r>
                <a:rPr lang="zh-CN" altLang="en-US" sz="2400" b="1" dirty="0">
                  <a:solidFill>
                    <a:srgbClr val="000000"/>
                  </a:solidFill>
                  <a:latin typeface="Times New Roman" panose="02020603050405020304" pitchFamily="18" charset="0"/>
                  <a:ea typeface="宋体" pitchFamily="2" charset="-122"/>
                </a:rPr>
                <a:t>      其中 </a:t>
              </a:r>
              <a:r>
                <a:rPr lang="en-US" altLang="zh-CN" sz="2400" b="1">
                  <a:solidFill>
                    <a:srgbClr val="FF6600"/>
                  </a:solidFill>
                  <a:latin typeface="Times New Roman" panose="02020603050405020304" pitchFamily="18" charset="0"/>
                  <a:ea typeface="宋体" pitchFamily="2" charset="-122"/>
                </a:rPr>
                <a:t>f</a:t>
              </a:r>
              <a:r>
                <a:rPr lang="en-US" altLang="zh-CN" sz="2400" b="1" baseline="-25000">
                  <a:solidFill>
                    <a:srgbClr val="FF6600"/>
                  </a:solidFill>
                  <a:latin typeface="Times New Roman" panose="02020603050405020304" pitchFamily="18" charset="0"/>
                  <a:ea typeface="宋体" pitchFamily="2" charset="-122"/>
                </a:rPr>
                <a:t>i</a:t>
              </a:r>
              <a:r>
                <a:rPr lang="zh-CN" altLang="en-US" sz="2400" b="1">
                  <a:solidFill>
                    <a:srgbClr val="FF6600"/>
                  </a:solidFill>
                  <a:latin typeface="Times New Roman" panose="02020603050405020304" pitchFamily="18" charset="0"/>
                  <a:ea typeface="宋体" pitchFamily="2" charset="-122"/>
                </a:rPr>
                <a:t>（</a:t>
              </a:r>
              <a:r>
                <a:rPr lang="en-US" altLang="zh-CN" sz="2400" b="1">
                  <a:solidFill>
                    <a:srgbClr val="FF6600"/>
                  </a:solidFill>
                  <a:latin typeface="Times New Roman" panose="02020603050405020304" pitchFamily="18" charset="0"/>
                  <a:ea typeface="宋体" pitchFamily="2" charset="-122"/>
                </a:rPr>
                <a:t>x</a:t>
              </a:r>
              <a:r>
                <a:rPr lang="zh-CN" altLang="en-US" sz="2400" b="1">
                  <a:solidFill>
                    <a:srgbClr val="FF6600"/>
                  </a:solidFill>
                  <a:latin typeface="Times New Roman" panose="02020603050405020304" pitchFamily="18" charset="0"/>
                  <a:ea typeface="宋体" pitchFamily="2" charset="-122"/>
                </a:rPr>
                <a:t>）</a:t>
              </a:r>
              <a:r>
                <a:rPr lang="en-US" altLang="zh-CN" sz="2400" b="1">
                  <a:solidFill>
                    <a:srgbClr val="FF6600"/>
                  </a:solidFill>
                  <a:latin typeface="Times New Roman" panose="02020603050405020304" pitchFamily="18" charset="0"/>
                  <a:ea typeface="宋体" pitchFamily="2" charset="-122"/>
                </a:rPr>
                <a:t>=</a:t>
              </a:r>
              <a:r>
                <a:rPr lang="en-US" altLang="zh-CN" sz="2400" b="1" i="1">
                  <a:solidFill>
                    <a:srgbClr val="FF6600"/>
                  </a:solidFill>
                  <a:latin typeface="Times New Roman" panose="02020603050405020304" pitchFamily="18" charset="0"/>
                  <a:ea typeface="宋体" pitchFamily="2" charset="-122"/>
                </a:rPr>
                <a:t>f</a:t>
              </a:r>
              <a:r>
                <a:rPr lang="zh-CN" altLang="en-US" sz="2400" b="1" err="1">
                  <a:solidFill>
                    <a:srgbClr val="FF6600"/>
                  </a:solidFill>
                  <a:latin typeface="Times New Roman" panose="02020603050405020304" pitchFamily="18" charset="0"/>
                  <a:ea typeface="宋体" pitchFamily="2" charset="-122"/>
                </a:rPr>
                <a:t>（</a:t>
              </a:r>
              <a:r>
                <a:rPr lang="en-US" altLang="zh-CN" sz="2400" b="1" err="1">
                  <a:solidFill>
                    <a:srgbClr val="FF6600"/>
                  </a:solidFill>
                  <a:latin typeface="Times New Roman" panose="02020603050405020304" pitchFamily="18" charset="0"/>
                  <a:ea typeface="宋体" pitchFamily="2" charset="-122"/>
                </a:rPr>
                <a:t>x</a:t>
              </a:r>
              <a:r>
                <a:rPr lang="zh-CN" altLang="en-US" sz="2400" b="1" err="1">
                  <a:solidFill>
                    <a:srgbClr val="FF6600"/>
                  </a:solidFill>
                  <a:latin typeface="Times New Roman" panose="02020603050405020304" pitchFamily="18" charset="0"/>
                  <a:ea typeface="宋体" pitchFamily="2" charset="-122"/>
                </a:rPr>
                <a:t>，</a:t>
              </a:r>
              <a:r>
                <a:rPr lang="en-US" altLang="zh-CN" sz="2400" b="1" err="1">
                  <a:solidFill>
                    <a:srgbClr val="FF6600"/>
                  </a:solidFill>
                  <a:latin typeface="Times New Roman" panose="02020603050405020304" pitchFamily="18" charset="0"/>
                  <a:ea typeface="宋体" pitchFamily="2" charset="-122"/>
                </a:rPr>
                <a:t>xdata</a:t>
              </a:r>
              <a:r>
                <a:rPr lang="en-US" altLang="zh-CN" sz="2400" b="1" baseline="-25000" err="1">
                  <a:solidFill>
                    <a:srgbClr val="FF6600"/>
                  </a:solidFill>
                  <a:latin typeface="Times New Roman" panose="02020603050405020304" pitchFamily="18" charset="0"/>
                  <a:ea typeface="宋体" pitchFamily="2" charset="-122"/>
                </a:rPr>
                <a:t>i</a:t>
              </a:r>
              <a:r>
                <a:rPr lang="zh-CN" altLang="en-US" sz="2400" b="1" err="1">
                  <a:solidFill>
                    <a:srgbClr val="FF6600"/>
                  </a:solidFill>
                  <a:latin typeface="Times New Roman" panose="02020603050405020304" pitchFamily="18" charset="0"/>
                  <a:ea typeface="宋体" pitchFamily="2" charset="-122"/>
                </a:rPr>
                <a:t>，</a:t>
              </a:r>
              <a:r>
                <a:rPr lang="en-US" altLang="zh-CN" sz="2400" b="1" err="1">
                  <a:solidFill>
                    <a:srgbClr val="FF6600"/>
                  </a:solidFill>
                  <a:latin typeface="Times New Roman" panose="02020603050405020304" pitchFamily="18" charset="0"/>
                  <a:ea typeface="宋体" pitchFamily="2" charset="-122"/>
                </a:rPr>
                <a:t>ydata</a:t>
              </a:r>
              <a:r>
                <a:rPr lang="en-US" altLang="zh-CN" sz="2400" b="1" baseline="-25000" err="1">
                  <a:solidFill>
                    <a:srgbClr val="FF6600"/>
                  </a:solidFill>
                  <a:latin typeface="Times New Roman" panose="02020603050405020304" pitchFamily="18" charset="0"/>
                  <a:ea typeface="宋体" pitchFamily="2" charset="-122"/>
                </a:rPr>
                <a:t>i</a:t>
              </a:r>
              <a:r>
                <a:rPr lang="zh-CN" altLang="en-US" sz="2400" b="1">
                  <a:solidFill>
                    <a:srgbClr val="FF6600"/>
                  </a:solidFill>
                  <a:latin typeface="Times New Roman" panose="02020603050405020304" pitchFamily="18" charset="0"/>
                  <a:ea typeface="宋体" pitchFamily="2" charset="-122"/>
                </a:rPr>
                <a:t>）</a:t>
              </a:r>
              <a:endParaRPr lang="zh-CN" altLang="en-US" sz="2400" b="1">
                <a:solidFill>
                  <a:srgbClr val="FF6600"/>
                </a:solidFill>
                <a:latin typeface="Times New Roman" panose="02020603050405020304" pitchFamily="18" charset="0"/>
                <a:ea typeface="宋体" pitchFamily="2" charset="-122"/>
              </a:endParaRPr>
            </a:p>
            <a:p>
              <a:pPr algn="just">
                <a:lnSpc>
                  <a:spcPct val="150000"/>
                </a:lnSpc>
              </a:pPr>
              <a:r>
                <a:rPr lang="zh-CN" altLang="en-US" sz="2400" b="1" err="1">
                  <a:solidFill>
                    <a:srgbClr val="FF6600"/>
                  </a:solidFill>
                  <a:latin typeface="Times New Roman" panose="02020603050405020304" pitchFamily="18" charset="0"/>
                  <a:ea typeface="宋体" pitchFamily="2" charset="-122"/>
                </a:rPr>
                <a:t>                          </a:t>
              </a:r>
              <a:r>
                <a:rPr lang="en-US" altLang="zh-CN" sz="2400" b="1" err="1">
                  <a:solidFill>
                    <a:srgbClr val="FF6600"/>
                  </a:solidFill>
                  <a:latin typeface="Times New Roman" panose="02020603050405020304" pitchFamily="18" charset="0"/>
                  <a:ea typeface="宋体" pitchFamily="2" charset="-122"/>
                </a:rPr>
                <a:t>=F(x,xdata</a:t>
              </a:r>
              <a:r>
                <a:rPr lang="en-US" altLang="zh-CN" sz="2400" b="1" baseline="-25000" err="1">
                  <a:solidFill>
                    <a:srgbClr val="FF6600"/>
                  </a:solidFill>
                  <a:latin typeface="Times New Roman" panose="02020603050405020304" pitchFamily="18" charset="0"/>
                  <a:ea typeface="宋体" pitchFamily="2" charset="-122"/>
                </a:rPr>
                <a:t>i</a:t>
              </a:r>
              <a:r>
                <a:rPr lang="en-US" altLang="zh-CN" sz="2400" b="1" err="1">
                  <a:solidFill>
                    <a:srgbClr val="FF6600"/>
                  </a:solidFill>
                  <a:latin typeface="Times New Roman" panose="02020603050405020304" pitchFamily="18" charset="0"/>
                  <a:ea typeface="宋体" pitchFamily="2" charset="-122"/>
                </a:rPr>
                <a:t>)-ydata</a:t>
              </a:r>
              <a:r>
                <a:rPr lang="en-US" altLang="zh-CN" sz="2400" b="1" baseline="-25000" err="1">
                  <a:solidFill>
                    <a:srgbClr val="FF6600"/>
                  </a:solidFill>
                  <a:latin typeface="Times New Roman" panose="02020603050405020304" pitchFamily="18" charset="0"/>
                  <a:ea typeface="宋体" pitchFamily="2" charset="-122"/>
                </a:rPr>
                <a:t>i</a:t>
              </a:r>
              <a:endParaRPr lang="en-US" altLang="zh-CN" sz="2400">
                <a:solidFill>
                  <a:srgbClr val="000000"/>
                </a:solidFill>
                <a:latin typeface="Times New Roman" panose="02020603050405020304" pitchFamily="18" charset="0"/>
                <a:ea typeface="宋体" pitchFamily="2" charset="-122"/>
              </a:endParaRPr>
            </a:p>
            <a:p>
              <a:pPr algn="just">
                <a:lnSpc>
                  <a:spcPct val="150000"/>
                </a:lnSpc>
              </a:pPr>
              <a:r>
                <a:rPr lang="en-US" altLang="zh-CN" sz="2400">
                  <a:solidFill>
                    <a:srgbClr val="000000"/>
                  </a:solidFill>
                  <a:latin typeface="Times New Roman" panose="02020603050405020304" pitchFamily="18" charset="0"/>
                  <a:ea typeface="宋体" pitchFamily="2" charset="-122"/>
                </a:rPr>
                <a:t> </a:t>
              </a:r>
              <a:endParaRPr lang="en-US" altLang="zh-CN" sz="2400">
                <a:solidFill>
                  <a:srgbClr val="000000"/>
                </a:solidFill>
                <a:latin typeface="Times New Roman" panose="02020603050405020304" pitchFamily="18" charset="0"/>
                <a:ea typeface="宋体" pitchFamily="2" charset="-122"/>
              </a:endParaRPr>
            </a:p>
          </p:txBody>
        </p:sp>
        <p:graphicFrame>
          <p:nvGraphicFramePr>
            <p:cNvPr id="118791" name="对象 148487"/>
            <p:cNvGraphicFramePr/>
            <p:nvPr/>
          </p:nvGraphicFramePr>
          <p:xfrm>
            <a:off x="624" y="2208"/>
            <a:ext cx="4320" cy="405"/>
          </p:xfrm>
          <a:graphic>
            <a:graphicData uri="http://schemas.openxmlformats.org/presentationml/2006/ole">
              <mc:AlternateContent xmlns:mc="http://schemas.openxmlformats.org/markup-compatibility/2006">
                <mc:Choice xmlns:v="urn:schemas-microsoft-com:vml" Requires="v">
                  <p:oleObj spid="_x0000_s3149" name="" r:id="rId6" imgW="2551430" imgH="241300" progId="Equation.3">
                    <p:embed/>
                  </p:oleObj>
                </mc:Choice>
                <mc:Fallback>
                  <p:oleObj name="" r:id="rId6" imgW="2551430" imgH="241300" progId="Equation.3">
                    <p:embed/>
                    <p:pic>
                      <p:nvPicPr>
                        <p:cNvPr id="0" name="图片 3148"/>
                        <p:cNvPicPr/>
                        <p:nvPr/>
                      </p:nvPicPr>
                      <p:blipFill>
                        <a:blip r:embed="rId7"/>
                        <a:stretch>
                          <a:fillRect/>
                        </a:stretch>
                      </p:blipFill>
                      <p:spPr>
                        <a:xfrm>
                          <a:off x="624" y="2208"/>
                          <a:ext cx="4320" cy="405"/>
                        </a:xfrm>
                        <a:prstGeom prst="rect">
                          <a:avLst/>
                        </a:prstGeom>
                        <a:noFill/>
                        <a:ln w="38100">
                          <a:noFill/>
                          <a:miter/>
                        </a:ln>
                      </p:spPr>
                    </p:pic>
                  </p:oleObj>
                </mc:Fallback>
              </mc:AlternateContent>
            </a:graphicData>
          </a:graphic>
        </p:graphicFrame>
      </p:grpSp>
      <p:graphicFrame>
        <p:nvGraphicFramePr>
          <p:cNvPr id="118792" name="对象 148488"/>
          <p:cNvGraphicFramePr/>
          <p:nvPr/>
        </p:nvGraphicFramePr>
        <p:xfrm>
          <a:off x="6477000" y="4246563"/>
          <a:ext cx="2667000" cy="2611437"/>
        </p:xfrm>
        <a:graphic>
          <a:graphicData uri="http://schemas.openxmlformats.org/presentationml/2006/ole">
            <mc:AlternateContent xmlns:mc="http://schemas.openxmlformats.org/markup-compatibility/2006">
              <mc:Choice xmlns:v="urn:schemas-microsoft-com:vml" Requires="v">
                <p:oleObj spid="_x0000_s3150" name="" r:id="rId8" imgW="4540250" imgH="3497580" progId="MS_ClipArt_Gallery.2">
                  <p:embed/>
                </p:oleObj>
              </mc:Choice>
              <mc:Fallback>
                <p:oleObj name="" r:id="rId8" imgW="4540250" imgH="3497580" progId="MS_ClipArt_Gallery.2">
                  <p:embed/>
                  <p:pic>
                    <p:nvPicPr>
                      <p:cNvPr id="0" name="图片 3149"/>
                      <p:cNvPicPr/>
                      <p:nvPr/>
                    </p:nvPicPr>
                    <p:blipFill>
                      <a:blip r:embed="rId9"/>
                      <a:stretch>
                        <a:fillRect/>
                      </a:stretch>
                    </p:blipFill>
                    <p:spPr>
                      <a:xfrm>
                        <a:off x="6477000" y="4246563"/>
                        <a:ext cx="2667000" cy="2611437"/>
                      </a:xfrm>
                      <a:prstGeom prst="rect">
                        <a:avLst/>
                      </a:prstGeom>
                      <a:noFill/>
                      <a:ln w="38100">
                        <a:noFill/>
                        <a:miter/>
                      </a:ln>
                    </p:spPr>
                  </p:pic>
                </p:oleObj>
              </mc:Fallback>
            </mc:AlternateContent>
          </a:graphicData>
        </a:graphic>
      </p:graphicFrame>
      <p:sp>
        <p:nvSpPr>
          <p:cNvPr id="118793" name="文本框 148489"/>
          <p:cNvSpPr txBox="1"/>
          <p:nvPr/>
        </p:nvSpPr>
        <p:spPr>
          <a:xfrm>
            <a:off x="373063" y="457200"/>
            <a:ext cx="1692275" cy="457200"/>
          </a:xfrm>
          <a:prstGeom prst="rect">
            <a:avLst/>
          </a:prstGeom>
          <a:noFill/>
          <a:ln w="9525">
            <a:noFill/>
          </a:ln>
        </p:spPr>
        <p:txBody>
          <a:bodyPr wrap="none" anchor="t">
            <a:spAutoFit/>
          </a:bodyPr>
          <a:p>
            <a:pPr algn="ctr">
              <a:spcBef>
                <a:spcPct val="50000"/>
              </a:spcBef>
            </a:pPr>
            <a:r>
              <a:rPr lang="en-US" altLang="zh-CN" sz="2400" b="1" err="1">
                <a:solidFill>
                  <a:schemeClr val="accent2"/>
                </a:solidFill>
                <a:latin typeface="Times New Roman" panose="02020603050405020304" pitchFamily="18" charset="0"/>
                <a:ea typeface="宋体" pitchFamily="2" charset="-122"/>
              </a:rPr>
              <a:t>2. lsqnonlin</a:t>
            </a:r>
            <a:endParaRPr lang="en-US" altLang="zh-CN" sz="2400" b="1">
              <a:solidFill>
                <a:srgbClr val="FF0000"/>
              </a:solidFill>
              <a:latin typeface="Times New Roman" panose="02020603050405020304" pitchFamily="18" charset="0"/>
              <a:ea typeface="宋体" pitchFamily="2" charset="-122"/>
            </a:endParaRPr>
          </a:p>
        </p:txBody>
      </p:sp>
      <p:sp>
        <p:nvSpPr>
          <p:cNvPr id="148491" name="文本框 148490"/>
          <p:cNvSpPr txBox="1"/>
          <p:nvPr/>
        </p:nvSpPr>
        <p:spPr>
          <a:xfrm>
            <a:off x="485775" y="1066800"/>
            <a:ext cx="7561263" cy="1004888"/>
          </a:xfrm>
          <a:prstGeom prst="rect">
            <a:avLst/>
          </a:prstGeom>
          <a:noFill/>
          <a:ln w="9525">
            <a:noFill/>
          </a:ln>
        </p:spPr>
        <p:txBody>
          <a:bodyPr wrap="none" anchor="t">
            <a:spAutoFit/>
          </a:bodyPr>
          <a:p>
            <a:pPr algn="ctr"/>
            <a:r>
              <a:rPr lang="zh-CN" altLang="en-US" sz="2400" b="1" dirty="0">
                <a:solidFill>
                  <a:srgbClr val="000000"/>
                </a:solidFill>
                <a:latin typeface="宋体" pitchFamily="2" charset="-122"/>
                <a:ea typeface="宋体" pitchFamily="2" charset="-122"/>
              </a:rPr>
              <a:t>已知数据点： </a:t>
            </a:r>
            <a:r>
              <a:rPr lang="en-US" altLang="zh-CN" sz="2400" b="1" err="1">
                <a:solidFill>
                  <a:srgbClr val="000000"/>
                </a:solidFill>
                <a:latin typeface="宋体" pitchFamily="2" charset="-122"/>
                <a:ea typeface="宋体" pitchFamily="2" charset="-122"/>
              </a:rPr>
              <a:t>xdata</a:t>
            </a:r>
            <a:r>
              <a:rPr lang="en-US" altLang="zh-CN" sz="2400" b="1">
                <a:solidFill>
                  <a:srgbClr val="000000"/>
                </a:solidFill>
                <a:latin typeface="宋体" pitchFamily="2" charset="-122"/>
                <a:ea typeface="宋体" pitchFamily="2" charset="-122"/>
              </a:rPr>
              <a:t>=</a:t>
            </a:r>
            <a:r>
              <a:rPr lang="zh-CN" altLang="en-US" sz="2400" b="1" i="1">
                <a:solidFill>
                  <a:srgbClr val="000000"/>
                </a:solidFill>
                <a:latin typeface="Times New Roman" panose="02020603050405020304" pitchFamily="18" charset="0"/>
                <a:ea typeface="宋体" pitchFamily="2" charset="-122"/>
              </a:rPr>
              <a:t>（</a:t>
            </a:r>
            <a:r>
              <a:rPr lang="en-US" altLang="zh-CN" sz="2400" b="1" i="1">
                <a:solidFill>
                  <a:srgbClr val="000000"/>
                </a:solidFill>
                <a:latin typeface="Times New Roman" panose="02020603050405020304" pitchFamily="18" charset="0"/>
                <a:ea typeface="宋体" pitchFamily="2" charset="-122"/>
              </a:rPr>
              <a:t>xdata</a:t>
            </a:r>
            <a:r>
              <a:rPr lang="en-US" altLang="zh-CN" sz="2400" b="1" i="1" baseline="-25000">
                <a:solidFill>
                  <a:srgbClr val="000000"/>
                </a:solidFill>
                <a:latin typeface="Times New Roman" panose="02020603050405020304" pitchFamily="18" charset="0"/>
                <a:ea typeface="宋体" pitchFamily="2" charset="-122"/>
              </a:rPr>
              <a:t>1</a:t>
            </a:r>
            <a:r>
              <a:rPr lang="zh-CN" altLang="en-US" sz="2400" b="1" i="1">
                <a:solidFill>
                  <a:srgbClr val="000000"/>
                </a:solidFill>
                <a:latin typeface="Times New Roman" panose="02020603050405020304" pitchFamily="18" charset="0"/>
                <a:ea typeface="宋体" pitchFamily="2" charset="-122"/>
              </a:rPr>
              <a:t>，</a:t>
            </a:r>
            <a:r>
              <a:rPr lang="en-US" altLang="zh-CN" sz="2400" b="1" i="1">
                <a:solidFill>
                  <a:srgbClr val="000000"/>
                </a:solidFill>
                <a:latin typeface="Times New Roman" panose="02020603050405020304" pitchFamily="18" charset="0"/>
                <a:ea typeface="宋体" pitchFamily="2" charset="-122"/>
              </a:rPr>
              <a:t>xdata</a:t>
            </a:r>
            <a:r>
              <a:rPr lang="en-US" altLang="zh-CN" sz="2400" b="1" i="1" baseline="-25000">
                <a:solidFill>
                  <a:srgbClr val="000000"/>
                </a:solidFill>
                <a:latin typeface="Times New Roman" panose="02020603050405020304" pitchFamily="18" charset="0"/>
                <a:ea typeface="宋体" pitchFamily="2" charset="-122"/>
              </a:rPr>
              <a:t>2</a:t>
            </a:r>
            <a:r>
              <a:rPr lang="zh-CN" altLang="en-US" sz="2400" b="1" i="1">
                <a:solidFill>
                  <a:srgbClr val="000000"/>
                </a:solidFill>
                <a:latin typeface="Times New Roman" panose="02020603050405020304" pitchFamily="18" charset="0"/>
                <a:ea typeface="宋体" pitchFamily="2" charset="-122"/>
              </a:rPr>
              <a:t>，</a:t>
            </a:r>
            <a:r>
              <a:rPr lang="en-US" altLang="zh-CN" sz="2400" b="1" i="1">
                <a:solidFill>
                  <a:srgbClr val="000000"/>
                </a:solidFill>
                <a:latin typeface="Times New Roman" panose="02020603050405020304" pitchFamily="18" charset="0"/>
                <a:ea typeface="宋体" pitchFamily="2" charset="-122"/>
              </a:rPr>
              <a:t>…</a:t>
            </a:r>
            <a:r>
              <a:rPr lang="zh-CN" altLang="en-US" sz="2400" b="1" i="1" err="1">
                <a:solidFill>
                  <a:srgbClr val="000000"/>
                </a:solidFill>
                <a:latin typeface="宋体" pitchFamily="2" charset="-122"/>
                <a:ea typeface="宋体" pitchFamily="2" charset="-122"/>
              </a:rPr>
              <a:t>，</a:t>
            </a:r>
            <a:r>
              <a:rPr lang="en-US" altLang="zh-CN" sz="2400" b="1" i="1" err="1">
                <a:solidFill>
                  <a:srgbClr val="000000"/>
                </a:solidFill>
                <a:latin typeface="宋体" pitchFamily="2" charset="-122"/>
                <a:ea typeface="宋体" pitchFamily="2" charset="-122"/>
              </a:rPr>
              <a:t>xdata</a:t>
            </a:r>
            <a:r>
              <a:rPr lang="en-US" altLang="zh-CN" sz="2400" b="1" i="1" baseline="-25000" err="1">
                <a:solidFill>
                  <a:srgbClr val="000000"/>
                </a:solidFill>
                <a:latin typeface="宋体" pitchFamily="2" charset="-122"/>
                <a:ea typeface="宋体" pitchFamily="2" charset="-122"/>
              </a:rPr>
              <a:t>n</a:t>
            </a:r>
            <a:r>
              <a:rPr lang="zh-CN" altLang="en-US" sz="2400" b="1" i="1" dirty="0" err="1">
                <a:solidFill>
                  <a:srgbClr val="000000"/>
                </a:solidFill>
                <a:latin typeface="宋体" pitchFamily="2" charset="-122"/>
                <a:ea typeface="宋体" pitchFamily="2" charset="-122"/>
              </a:rPr>
              <a:t>）</a:t>
            </a:r>
            <a:endParaRPr lang="zh-CN" altLang="en-US" sz="2400" b="1" i="1" dirty="0" err="1">
              <a:solidFill>
                <a:srgbClr val="000000"/>
              </a:solidFill>
              <a:latin typeface="宋体" pitchFamily="2" charset="-122"/>
              <a:ea typeface="宋体" pitchFamily="2" charset="-122"/>
            </a:endParaRPr>
          </a:p>
          <a:p>
            <a:pPr algn="ctr">
              <a:lnSpc>
                <a:spcPct val="150000"/>
              </a:lnSpc>
            </a:pPr>
            <a:r>
              <a:rPr lang="zh-CN" altLang="en-US" sz="2400" b="1" dirty="0" err="1">
                <a:solidFill>
                  <a:srgbClr val="000000"/>
                </a:solidFill>
                <a:latin typeface="宋体" pitchFamily="2" charset="-122"/>
                <a:ea typeface="宋体" pitchFamily="2" charset="-122"/>
              </a:rPr>
              <a:t>             </a:t>
            </a:r>
            <a:r>
              <a:rPr lang="en-US" altLang="zh-CN" sz="2400" b="1" err="1">
                <a:solidFill>
                  <a:srgbClr val="000000"/>
                </a:solidFill>
                <a:latin typeface="宋体" pitchFamily="2" charset="-122"/>
                <a:ea typeface="宋体" pitchFamily="2" charset="-122"/>
              </a:rPr>
              <a:t>ydata</a:t>
            </a:r>
            <a:r>
              <a:rPr lang="en-US" altLang="zh-CN" sz="2400" b="1">
                <a:solidFill>
                  <a:srgbClr val="000000"/>
                </a:solidFill>
                <a:latin typeface="宋体" pitchFamily="2" charset="-122"/>
                <a:ea typeface="宋体" pitchFamily="2" charset="-122"/>
              </a:rPr>
              <a:t>=</a:t>
            </a:r>
            <a:r>
              <a:rPr lang="zh-CN" altLang="en-US" sz="2400" b="1" i="1">
                <a:solidFill>
                  <a:srgbClr val="000000"/>
                </a:solidFill>
                <a:latin typeface="宋体" pitchFamily="2" charset="-122"/>
                <a:ea typeface="宋体" pitchFamily="2" charset="-122"/>
              </a:rPr>
              <a:t>（</a:t>
            </a:r>
            <a:r>
              <a:rPr lang="en-US" altLang="zh-CN" sz="2400" b="1" i="1">
                <a:solidFill>
                  <a:srgbClr val="000000"/>
                </a:solidFill>
                <a:latin typeface="宋体" pitchFamily="2" charset="-122"/>
                <a:ea typeface="宋体" pitchFamily="2" charset="-122"/>
              </a:rPr>
              <a:t>ydata</a:t>
            </a:r>
            <a:r>
              <a:rPr lang="en-US" altLang="zh-CN" sz="2400" b="1" i="1" baseline="-25000">
                <a:solidFill>
                  <a:srgbClr val="000000"/>
                </a:solidFill>
                <a:latin typeface="宋体" pitchFamily="2" charset="-122"/>
                <a:ea typeface="宋体" pitchFamily="2" charset="-122"/>
              </a:rPr>
              <a:t>1</a:t>
            </a:r>
            <a:r>
              <a:rPr lang="zh-CN" altLang="en-US" sz="2400" b="1" i="1">
                <a:solidFill>
                  <a:srgbClr val="000000"/>
                </a:solidFill>
                <a:latin typeface="宋体" pitchFamily="2" charset="-122"/>
                <a:ea typeface="宋体" pitchFamily="2" charset="-122"/>
              </a:rPr>
              <a:t>，</a:t>
            </a:r>
            <a:r>
              <a:rPr lang="en-US" altLang="zh-CN" sz="2400" b="1" i="1">
                <a:solidFill>
                  <a:srgbClr val="000000"/>
                </a:solidFill>
                <a:latin typeface="宋体" pitchFamily="2" charset="-122"/>
                <a:ea typeface="宋体" pitchFamily="2" charset="-122"/>
              </a:rPr>
              <a:t>ydata</a:t>
            </a:r>
            <a:r>
              <a:rPr lang="en-US" altLang="zh-CN" sz="2400" b="1" i="1" baseline="-25000">
                <a:solidFill>
                  <a:srgbClr val="000000"/>
                </a:solidFill>
                <a:latin typeface="宋体" pitchFamily="2" charset="-122"/>
                <a:ea typeface="宋体" pitchFamily="2" charset="-122"/>
              </a:rPr>
              <a:t>2</a:t>
            </a:r>
            <a:r>
              <a:rPr lang="zh-CN" altLang="en-US" sz="2400" b="1" i="1">
                <a:solidFill>
                  <a:srgbClr val="000000"/>
                </a:solidFill>
                <a:latin typeface="宋体" pitchFamily="2" charset="-122"/>
                <a:ea typeface="宋体" pitchFamily="2" charset="-122"/>
              </a:rPr>
              <a:t>，</a:t>
            </a:r>
            <a:r>
              <a:rPr lang="en-US" altLang="zh-CN" sz="2400" b="1" i="1">
                <a:solidFill>
                  <a:srgbClr val="000000"/>
                </a:solidFill>
                <a:latin typeface="Times New Roman" panose="02020603050405020304" pitchFamily="18" charset="0"/>
                <a:ea typeface="宋体" pitchFamily="2" charset="-122"/>
              </a:rPr>
              <a:t>…</a:t>
            </a:r>
            <a:r>
              <a:rPr lang="zh-CN" altLang="en-US" sz="2400" b="1" i="1" err="1">
                <a:solidFill>
                  <a:srgbClr val="000000"/>
                </a:solidFill>
                <a:latin typeface="宋体" pitchFamily="2" charset="-122"/>
                <a:ea typeface="宋体" pitchFamily="2" charset="-122"/>
              </a:rPr>
              <a:t>，</a:t>
            </a:r>
            <a:r>
              <a:rPr lang="en-US" altLang="zh-CN" sz="2400" b="1" i="1" err="1">
                <a:solidFill>
                  <a:srgbClr val="000000"/>
                </a:solidFill>
                <a:latin typeface="宋体" pitchFamily="2" charset="-122"/>
                <a:ea typeface="宋体" pitchFamily="2" charset="-122"/>
              </a:rPr>
              <a:t>ydata</a:t>
            </a:r>
            <a:r>
              <a:rPr lang="en-US" altLang="zh-CN" sz="2400" b="1" i="1" baseline="-25000" err="1">
                <a:solidFill>
                  <a:srgbClr val="000000"/>
                </a:solidFill>
                <a:latin typeface="宋体" pitchFamily="2" charset="-122"/>
                <a:ea typeface="宋体" pitchFamily="2" charset="-122"/>
              </a:rPr>
              <a:t>n</a:t>
            </a:r>
            <a:r>
              <a:rPr lang="zh-CN" altLang="en-US" sz="2400" b="1" i="1">
                <a:solidFill>
                  <a:srgbClr val="000000"/>
                </a:solidFill>
                <a:latin typeface="宋体" pitchFamily="2" charset="-122"/>
                <a:ea typeface="宋体" pitchFamily="2" charset="-122"/>
              </a:rPr>
              <a:t>）</a:t>
            </a:r>
            <a:endParaRPr lang="zh-CN" altLang="en-US" sz="2400" b="1">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91"/>
                                        </p:tgtEl>
                                        <p:attrNameLst>
                                          <p:attrName>style.visibility</p:attrName>
                                        </p:attrNameLst>
                                      </p:cBhvr>
                                      <p:to>
                                        <p:strVal val="visible"/>
                                      </p:to>
                                    </p:set>
                                    <p:anim calcmode="lin" valueType="num">
                                      <p:cBhvr>
                                        <p:cTn id="7" dur="500" fill="hold"/>
                                        <p:tgtEl>
                                          <p:spTgt spid="148491"/>
                                        </p:tgtEl>
                                        <p:attrNameLst>
                                          <p:attrName>ppt_x</p:attrName>
                                        </p:attrNameLst>
                                      </p:cBhvr>
                                      <p:tavLst>
                                        <p:tav tm="0">
                                          <p:val>
                                            <p:strVal val="0-#ppt_w/2"/>
                                          </p:val>
                                        </p:tav>
                                        <p:tav tm="100000">
                                          <p:val>
                                            <p:strVal val="#ppt_x"/>
                                          </p:val>
                                        </p:tav>
                                      </p:tavLst>
                                    </p:anim>
                                    <p:anim calcmode="lin" valueType="num">
                                      <p:cBhvr>
                                        <p:cTn id="8" dur="500" fill="hold"/>
                                        <p:tgtEl>
                                          <p:spTgt spid="148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48486"/>
                                        </p:tgtEl>
                                        <p:attrNameLst>
                                          <p:attrName>style.visibility</p:attrName>
                                        </p:attrNameLst>
                                      </p:cBhvr>
                                      <p:to>
                                        <p:strVal val="visible"/>
                                      </p:to>
                                    </p:set>
                                    <p:animEffect transition="in" filter="box(in)">
                                      <p:cBhvr>
                                        <p:cTn id="13"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文本框 149505"/>
          <p:cNvSpPr txBox="1"/>
          <p:nvPr/>
        </p:nvSpPr>
        <p:spPr>
          <a:xfrm>
            <a:off x="609600" y="0"/>
            <a:ext cx="7924800" cy="4035425"/>
          </a:xfrm>
          <a:prstGeom prst="rect">
            <a:avLst/>
          </a:prstGeom>
          <a:noFill/>
          <a:ln w="9525">
            <a:noFill/>
          </a:ln>
        </p:spPr>
        <p:txBody>
          <a:bodyPr anchor="t">
            <a:spAutoFit/>
          </a:bodyPr>
          <a:p>
            <a:pPr>
              <a:lnSpc>
                <a:spcPct val="180000"/>
              </a:lnSpc>
            </a:pPr>
            <a:r>
              <a:rPr lang="zh-CN" altLang="en-US" sz="2400" b="1" dirty="0">
                <a:solidFill>
                  <a:srgbClr val="000000"/>
                </a:solidFill>
                <a:latin typeface="Times New Roman" panose="02020603050405020304" pitchFamily="18" charset="0"/>
                <a:ea typeface="宋体" pitchFamily="2" charset="-122"/>
              </a:rPr>
              <a:t>输入格式为：</a:t>
            </a:r>
            <a:endParaRPr lang="zh-CN" altLang="en-US" sz="2400" dirty="0">
              <a:solidFill>
                <a:srgbClr val="000000"/>
              </a:solidFill>
              <a:latin typeface="Times New Roman" panose="02020603050405020304" pitchFamily="18" charset="0"/>
              <a:ea typeface="宋体" pitchFamily="2" charset="-122"/>
            </a:endParaRPr>
          </a:p>
          <a:p>
            <a:pPr>
              <a:lnSpc>
                <a:spcPct val="180000"/>
              </a:lnSpc>
            </a:pPr>
            <a:r>
              <a:rPr lang="zh-CN" altLang="en-US" sz="2400" dirty="0">
                <a:solidFill>
                  <a:srgbClr val="000000"/>
                </a:solidFill>
                <a:latin typeface="Times New Roman" panose="02020603050405020304" pitchFamily="18" charset="0"/>
                <a:ea typeface="宋体" pitchFamily="2" charset="-122"/>
              </a:rPr>
              <a:t>     </a:t>
            </a:r>
            <a:r>
              <a:rPr lang="en-US" altLang="zh-CN" sz="2400" dirty="0">
                <a:solidFill>
                  <a:srgbClr val="000000"/>
                </a:solidFill>
                <a:latin typeface="Times New Roman" panose="02020603050405020304" pitchFamily="18" charset="0"/>
                <a:ea typeface="宋体" pitchFamily="2" charset="-122"/>
              </a:rPr>
              <a:t>1</a:t>
            </a:r>
            <a:r>
              <a:rPr lang="zh-CN" altLang="en-US" sz="2400" dirty="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x=</a:t>
            </a:r>
            <a:r>
              <a:rPr lang="en-US" altLang="zh-CN" sz="2400" err="1">
                <a:latin typeface="宋体" pitchFamily="2" charset="-122"/>
                <a:ea typeface="宋体" pitchFamily="2" charset="-122"/>
              </a:rPr>
              <a:t>lsqnonlin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fun’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x0</a:t>
            </a:r>
            <a:r>
              <a:rPr lang="zh-CN" altLang="en-US" sz="2400">
                <a:solidFill>
                  <a:srgbClr val="000000"/>
                </a:solidFill>
                <a:latin typeface="Times New Roman" panose="02020603050405020304" pitchFamily="18" charset="0"/>
                <a:ea typeface="宋体" pitchFamily="2" charset="-122"/>
              </a:rPr>
              <a:t>）；</a:t>
            </a:r>
            <a:endParaRPr lang="zh-CN" altLang="en-US" sz="2400">
              <a:solidFill>
                <a:srgbClr val="000000"/>
              </a:solidFill>
              <a:latin typeface="Times New Roman" panose="02020603050405020304" pitchFamily="18" charset="0"/>
              <a:ea typeface="宋体" pitchFamily="2" charset="-122"/>
            </a:endParaRPr>
          </a:p>
          <a:p>
            <a:pPr>
              <a:lnSpc>
                <a:spcPct val="180000"/>
              </a:lnSpc>
            </a:pP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2</a:t>
            </a: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x= </a:t>
            </a:r>
            <a:r>
              <a:rPr lang="en-US" altLang="zh-CN" sz="2400" err="1">
                <a:latin typeface="宋体" pitchFamily="2" charset="-122"/>
                <a:ea typeface="宋体" pitchFamily="2" charset="-122"/>
              </a:rPr>
              <a:t>lsqnonlin</a:t>
            </a:r>
            <a:r>
              <a:rPr lang="en-US" altLang="zh-CN" sz="2400">
                <a:solidFill>
                  <a:srgbClr val="000000"/>
                </a:solidFill>
                <a:latin typeface="Times New Roman" panose="02020603050405020304" pitchFamily="18" charset="0"/>
                <a:ea typeface="宋体" pitchFamily="2" charset="-122"/>
              </a:rPr>
              <a:t> </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fun’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x0</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options</a:t>
            </a:r>
            <a:r>
              <a:rPr lang="zh-CN" altLang="en-US" sz="2400">
                <a:solidFill>
                  <a:srgbClr val="000000"/>
                </a:solidFill>
                <a:latin typeface="Times New Roman" panose="02020603050405020304" pitchFamily="18" charset="0"/>
                <a:ea typeface="宋体" pitchFamily="2" charset="-122"/>
              </a:rPr>
              <a:t>）；</a:t>
            </a:r>
            <a:endParaRPr lang="zh-CN" altLang="en-US" sz="2400">
              <a:solidFill>
                <a:srgbClr val="000000"/>
              </a:solidFill>
              <a:latin typeface="Times New Roman" panose="02020603050405020304" pitchFamily="18" charset="0"/>
              <a:ea typeface="宋体" pitchFamily="2" charset="-122"/>
            </a:endParaRPr>
          </a:p>
          <a:p>
            <a:pPr>
              <a:lnSpc>
                <a:spcPct val="180000"/>
              </a:lnSpc>
            </a:pP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3</a:t>
            </a: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x= </a:t>
            </a:r>
            <a:r>
              <a:rPr lang="en-US" altLang="zh-CN" sz="2400" err="1">
                <a:latin typeface="宋体" pitchFamily="2" charset="-122"/>
                <a:ea typeface="宋体" pitchFamily="2" charset="-122"/>
              </a:rPr>
              <a:t>lsqnonlin</a:t>
            </a:r>
            <a:r>
              <a:rPr lang="en-US" altLang="zh-CN" sz="2400">
                <a:solidFill>
                  <a:srgbClr val="000000"/>
                </a:solidFill>
                <a:latin typeface="Times New Roman" panose="02020603050405020304" pitchFamily="18" charset="0"/>
                <a:ea typeface="宋体" pitchFamily="2" charset="-122"/>
              </a:rPr>
              <a:t> </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fun’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x0</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options</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grad’</a:t>
            </a:r>
            <a:r>
              <a:rPr lang="zh-CN" altLang="en-US" sz="2400">
                <a:solidFill>
                  <a:srgbClr val="000000"/>
                </a:solidFill>
                <a:latin typeface="Times New Roman" panose="02020603050405020304" pitchFamily="18" charset="0"/>
                <a:ea typeface="宋体" pitchFamily="2" charset="-122"/>
              </a:rPr>
              <a:t>）；</a:t>
            </a:r>
            <a:endParaRPr lang="zh-CN" altLang="en-US" sz="2400">
              <a:solidFill>
                <a:srgbClr val="000000"/>
              </a:solidFill>
              <a:latin typeface="Times New Roman" panose="02020603050405020304" pitchFamily="18" charset="0"/>
              <a:ea typeface="宋体" pitchFamily="2" charset="-122"/>
            </a:endParaRPr>
          </a:p>
          <a:p>
            <a:pPr>
              <a:lnSpc>
                <a:spcPct val="180000"/>
              </a:lnSpc>
            </a:pP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4</a:t>
            </a:r>
            <a:r>
              <a:rPr lang="zh-CN" altLang="en-US" sz="2400">
                <a:solidFill>
                  <a:srgbClr val="000000"/>
                </a:solidFill>
                <a:latin typeface="Times New Roman" panose="02020603050405020304" pitchFamily="18" charset="0"/>
                <a:ea typeface="宋体" pitchFamily="2" charset="-122"/>
              </a:rPr>
              <a:t>） </a:t>
            </a:r>
            <a:r>
              <a:rPr lang="en-US" altLang="zh-CN" sz="2400">
                <a:solidFill>
                  <a:srgbClr val="000000"/>
                </a:solidFill>
                <a:latin typeface="Times New Roman" panose="02020603050405020304" pitchFamily="18" charset="0"/>
                <a:ea typeface="宋体" pitchFamily="2" charset="-122"/>
              </a:rPr>
              <a:t>[x</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options]= </a:t>
            </a:r>
            <a:r>
              <a:rPr lang="en-US" altLang="zh-CN" sz="2400" err="1">
                <a:latin typeface="宋体" pitchFamily="2" charset="-122"/>
                <a:ea typeface="宋体" pitchFamily="2" charset="-122"/>
              </a:rPr>
              <a:t>lsqnonlin</a:t>
            </a:r>
            <a:r>
              <a:rPr lang="en-US" altLang="zh-CN" sz="2400">
                <a:solidFill>
                  <a:srgbClr val="000000"/>
                </a:solidFill>
                <a:latin typeface="Times New Roman" panose="02020603050405020304" pitchFamily="18" charset="0"/>
                <a:ea typeface="宋体" pitchFamily="2" charset="-122"/>
              </a:rPr>
              <a:t> </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fun’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x0</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a:t>
            </a:r>
            <a:r>
              <a:rPr lang="zh-CN" altLang="en-US" sz="2400">
                <a:solidFill>
                  <a:srgbClr val="000000"/>
                </a:solidFill>
                <a:latin typeface="Times New Roman" panose="02020603050405020304" pitchFamily="18" charset="0"/>
                <a:ea typeface="宋体" pitchFamily="2" charset="-122"/>
              </a:rPr>
              <a:t>）；</a:t>
            </a:r>
            <a:endParaRPr lang="zh-CN" altLang="en-US" sz="2400">
              <a:solidFill>
                <a:srgbClr val="000000"/>
              </a:solidFill>
              <a:latin typeface="Times New Roman" panose="02020603050405020304" pitchFamily="18" charset="0"/>
              <a:ea typeface="宋体" pitchFamily="2" charset="-122"/>
            </a:endParaRPr>
          </a:p>
          <a:p>
            <a:pPr>
              <a:lnSpc>
                <a:spcPct val="180000"/>
              </a:lnSpc>
            </a:pPr>
            <a:r>
              <a:rPr lang="zh-CN" altLang="en-US" sz="2400" err="1">
                <a:solidFill>
                  <a:srgbClr val="000000"/>
                </a:solidFill>
                <a:latin typeface="Times New Roman" panose="02020603050405020304" pitchFamily="18" charset="0"/>
                <a:ea typeface="宋体" pitchFamily="2" charset="-122"/>
              </a:rPr>
              <a:t>     </a:t>
            </a:r>
            <a:r>
              <a:rPr lang="en-US" altLang="zh-CN" sz="2400" err="1">
                <a:solidFill>
                  <a:srgbClr val="000000"/>
                </a:solidFill>
                <a:latin typeface="Times New Roman" panose="02020603050405020304" pitchFamily="18" charset="0"/>
                <a:ea typeface="宋体" pitchFamily="2" charset="-122"/>
              </a:rPr>
              <a:t>5</a:t>
            </a:r>
            <a:r>
              <a:rPr lang="zh-CN" altLang="en-US" sz="2400" err="1">
                <a:solidFill>
                  <a:srgbClr val="000000"/>
                </a:solidFill>
                <a:latin typeface="Times New Roman" panose="02020603050405020304" pitchFamily="18" charset="0"/>
                <a:ea typeface="宋体" pitchFamily="2" charset="-122"/>
              </a:rPr>
              <a:t>） </a:t>
            </a:r>
            <a:r>
              <a:rPr lang="en-US" altLang="zh-CN" sz="2400" err="1">
                <a:solidFill>
                  <a:srgbClr val="000000"/>
                </a:solidFill>
                <a:latin typeface="Times New Roman" panose="02020603050405020304" pitchFamily="18" charset="0"/>
                <a:ea typeface="宋体" pitchFamily="2" charset="-122"/>
              </a:rPr>
              <a:t>[x</a:t>
            </a:r>
            <a:r>
              <a:rPr lang="zh-CN" altLang="en-US" sz="2400" err="1">
                <a:solidFill>
                  <a:srgbClr val="000000"/>
                </a:solidFill>
                <a:latin typeface="Times New Roman" panose="02020603050405020304" pitchFamily="18" charset="0"/>
                <a:ea typeface="宋体" pitchFamily="2" charset="-122"/>
              </a:rPr>
              <a:t>，</a:t>
            </a:r>
            <a:r>
              <a:rPr lang="en-US" altLang="zh-CN" sz="2400" err="1">
                <a:solidFill>
                  <a:srgbClr val="000000"/>
                </a:solidFill>
                <a:latin typeface="Times New Roman" panose="02020603050405020304" pitchFamily="18" charset="0"/>
                <a:ea typeface="宋体" pitchFamily="2" charset="-122"/>
              </a:rPr>
              <a:t>options</a:t>
            </a:r>
            <a:r>
              <a:rPr lang="zh-CN" altLang="en-US" sz="2400" err="1">
                <a:solidFill>
                  <a:srgbClr val="000000"/>
                </a:solidFill>
                <a:latin typeface="Times New Roman" panose="02020603050405020304" pitchFamily="18" charset="0"/>
                <a:ea typeface="宋体" pitchFamily="2" charset="-122"/>
              </a:rPr>
              <a:t>，</a:t>
            </a:r>
            <a:r>
              <a:rPr lang="en-US" altLang="zh-CN" sz="2400" err="1">
                <a:solidFill>
                  <a:srgbClr val="000000"/>
                </a:solidFill>
                <a:latin typeface="Times New Roman" panose="02020603050405020304" pitchFamily="18" charset="0"/>
                <a:ea typeface="宋体" pitchFamily="2" charset="-122"/>
              </a:rPr>
              <a:t>funval</a:t>
            </a:r>
            <a:r>
              <a:rPr lang="en-US" altLang="zh-CN" sz="2400">
                <a:solidFill>
                  <a:srgbClr val="000000"/>
                </a:solidFill>
                <a:latin typeface="Times New Roman" panose="02020603050405020304" pitchFamily="18" charset="0"/>
                <a:ea typeface="宋体" pitchFamily="2" charset="-122"/>
              </a:rPr>
              <a:t>]= </a:t>
            </a:r>
            <a:r>
              <a:rPr lang="en-US" altLang="zh-CN" sz="2400" err="1">
                <a:latin typeface="宋体" pitchFamily="2" charset="-122"/>
                <a:ea typeface="宋体" pitchFamily="2" charset="-122"/>
              </a:rPr>
              <a:t>lsqnonlin</a:t>
            </a:r>
            <a:r>
              <a:rPr lang="en-US" altLang="zh-CN" sz="2400">
                <a:solidFill>
                  <a:srgbClr val="000000"/>
                </a:solidFill>
                <a:latin typeface="Times New Roman" panose="02020603050405020304" pitchFamily="18" charset="0"/>
                <a:ea typeface="宋体" pitchFamily="2" charset="-122"/>
              </a:rPr>
              <a:t> </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fun’</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x0</a:t>
            </a:r>
            <a:r>
              <a:rPr lang="zh-CN" altLang="en-US" sz="2400">
                <a:solidFill>
                  <a:srgbClr val="000000"/>
                </a:solidFill>
                <a:latin typeface="Times New Roman" panose="02020603050405020304" pitchFamily="18" charset="0"/>
                <a:ea typeface="宋体" pitchFamily="2" charset="-122"/>
              </a:rPr>
              <a:t>，</a:t>
            </a:r>
            <a:r>
              <a:rPr lang="en-US" altLang="zh-CN" sz="2400">
                <a:solidFill>
                  <a:srgbClr val="000000"/>
                </a:solidFill>
                <a:latin typeface="Times New Roman" panose="02020603050405020304" pitchFamily="18" charset="0"/>
                <a:ea typeface="宋体" pitchFamily="2" charset="-122"/>
              </a:rPr>
              <a:t>…</a:t>
            </a:r>
            <a:r>
              <a:rPr lang="zh-CN" altLang="en-US" sz="2400">
                <a:solidFill>
                  <a:srgbClr val="000000"/>
                </a:solidFill>
                <a:latin typeface="Times New Roman" panose="02020603050405020304" pitchFamily="18" charset="0"/>
                <a:ea typeface="宋体" pitchFamily="2" charset="-122"/>
              </a:rPr>
              <a:t>）；</a:t>
            </a:r>
            <a:endParaRPr lang="zh-CN" altLang="en-US" sz="2400">
              <a:solidFill>
                <a:srgbClr val="000000"/>
              </a:solidFill>
              <a:latin typeface="Times New Roman" panose="02020603050405020304" pitchFamily="18" charset="0"/>
              <a:ea typeface="宋体" pitchFamily="2" charset="-122"/>
            </a:endParaRPr>
          </a:p>
        </p:txBody>
      </p:sp>
      <p:sp>
        <p:nvSpPr>
          <p:cNvPr id="149507" name="文本框 149506"/>
          <p:cNvSpPr txBox="1"/>
          <p:nvPr/>
        </p:nvSpPr>
        <p:spPr>
          <a:xfrm>
            <a:off x="968375" y="4114800"/>
            <a:ext cx="6392863" cy="457200"/>
          </a:xfrm>
          <a:prstGeom prst="rect">
            <a:avLst/>
          </a:prstGeom>
          <a:noFill/>
          <a:ln w="9525">
            <a:noFill/>
          </a:ln>
        </p:spPr>
        <p:txBody>
          <a:bodyPr wrap="none" anchor="t">
            <a:spAutoFit/>
          </a:bodyPr>
          <a:p>
            <a:pPr algn="ctr">
              <a:spcBef>
                <a:spcPct val="50000"/>
              </a:spcBef>
            </a:pPr>
            <a:r>
              <a:rPr lang="zh-CN" altLang="en-US" sz="2400" dirty="0">
                <a:solidFill>
                  <a:srgbClr val="000000"/>
                </a:solidFill>
                <a:latin typeface="Times New Roman" panose="02020603050405020304" pitchFamily="18" charset="0"/>
                <a:ea typeface="宋体" pitchFamily="2" charset="-122"/>
              </a:rPr>
              <a:t>说明：</a:t>
            </a:r>
            <a:r>
              <a:rPr lang="en-US" altLang="zh-CN" sz="2400" b="1">
                <a:solidFill>
                  <a:srgbClr val="000000"/>
                </a:solidFill>
                <a:latin typeface="Times New Roman" panose="02020603050405020304" pitchFamily="18" charset="0"/>
                <a:ea typeface="宋体" pitchFamily="2" charset="-122"/>
              </a:rPr>
              <a:t>x= </a:t>
            </a:r>
            <a:r>
              <a:rPr lang="en-US" altLang="zh-CN" sz="2400" b="1" err="1">
                <a:latin typeface="宋体" pitchFamily="2" charset="-122"/>
                <a:ea typeface="宋体" pitchFamily="2" charset="-122"/>
              </a:rPr>
              <a:t>lsqnonlin</a:t>
            </a:r>
            <a:r>
              <a:rPr lang="en-US" altLang="zh-CN" sz="2400" b="1">
                <a:solidFill>
                  <a:srgbClr val="000000"/>
                </a:solidFill>
                <a:latin typeface="Times New Roman" panose="02020603050405020304" pitchFamily="18" charset="0"/>
                <a:ea typeface="宋体" pitchFamily="2" charset="-122"/>
              </a:rPr>
              <a:t> </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fun’</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x0</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options</a:t>
            </a:r>
            <a:r>
              <a:rPr lang="zh-CN" altLang="en-US" sz="2400" b="1">
                <a:solidFill>
                  <a:srgbClr val="000000"/>
                </a:solidFill>
                <a:latin typeface="Times New Roman" panose="02020603050405020304" pitchFamily="18" charset="0"/>
                <a:ea typeface="宋体" pitchFamily="2" charset="-122"/>
              </a:rPr>
              <a:t>）；</a:t>
            </a:r>
            <a:endParaRPr lang="zh-CN" altLang="en-US" sz="2400" b="1">
              <a:solidFill>
                <a:srgbClr val="000000"/>
              </a:solidFill>
              <a:latin typeface="Times New Roman" panose="02020603050405020304" pitchFamily="18" charset="0"/>
              <a:ea typeface="宋体" pitchFamily="2" charset="-122"/>
            </a:endParaRPr>
          </a:p>
        </p:txBody>
      </p:sp>
      <p:grpSp>
        <p:nvGrpSpPr>
          <p:cNvPr id="149508" name="组合 149507"/>
          <p:cNvGrpSpPr/>
          <p:nvPr/>
        </p:nvGrpSpPr>
        <p:grpSpPr>
          <a:xfrm>
            <a:off x="1371600" y="4419600"/>
            <a:ext cx="3352800" cy="1536700"/>
            <a:chOff x="720" y="2784"/>
            <a:chExt cx="2112" cy="968"/>
          </a:xfrm>
        </p:grpSpPr>
        <p:sp>
          <p:nvSpPr>
            <p:cNvPr id="119812" name="文本框 149508"/>
            <p:cNvSpPr txBox="1"/>
            <p:nvPr/>
          </p:nvSpPr>
          <p:spPr>
            <a:xfrm>
              <a:off x="720" y="3100"/>
              <a:ext cx="2112" cy="652"/>
            </a:xfrm>
            <a:prstGeom prst="rect">
              <a:avLst/>
            </a:prstGeom>
            <a:solidFill>
              <a:srgbClr val="FFFF99"/>
            </a:solidFill>
            <a:ln w="9525" cap="flat" cmpd="sng">
              <a:solidFill>
                <a:schemeClr val="tx1"/>
              </a:solidFill>
              <a:prstDash val="solid"/>
              <a:miter/>
              <a:headEnd type="none" w="med" len="med"/>
              <a:tailEnd type="none" w="med" len="med"/>
            </a:ln>
          </p:spPr>
          <p:txBody>
            <a:bodyPr anchor="t">
              <a:spAutoFit/>
            </a:bodyPr>
            <a:p>
              <a:pPr>
                <a:lnSpc>
                  <a:spcPct val="85000"/>
                </a:lnSpc>
                <a:spcBef>
                  <a:spcPct val="50000"/>
                </a:spcBef>
              </a:pPr>
              <a:r>
                <a:rPr lang="en-US" altLang="zh-CN" sz="2400" b="1" dirty="0">
                  <a:latin typeface="Times New Roman" panose="02020603050405020304" pitchFamily="18" charset="0"/>
                  <a:ea typeface="宋体" pitchFamily="2" charset="-122"/>
                </a:rPr>
                <a:t>fun</a:t>
              </a:r>
              <a:r>
                <a:rPr lang="zh-CN" altLang="en-US" sz="2400" b="1" dirty="0">
                  <a:latin typeface="Times New Roman" panose="02020603050405020304" pitchFamily="18" charset="0"/>
                  <a:ea typeface="宋体" pitchFamily="2" charset="-122"/>
                </a:rPr>
                <a:t>是一个事先建立的定义函数</a:t>
              </a:r>
              <a:r>
                <a:rPr lang="en-US" altLang="en-US" sz="2400" b="1" i="1">
                  <a:latin typeface="Times New Roman" panose="02020603050405020304" pitchFamily="18" charset="0"/>
                  <a:ea typeface="宋体" pitchFamily="2" charset="-122"/>
                </a:rPr>
                <a:t>f(x)</a:t>
              </a:r>
              <a:r>
                <a:rPr lang="zh-CN" altLang="en-US" sz="2400" b="1" dirty="0">
                  <a:latin typeface="Times New Roman" panose="02020603050405020304" pitchFamily="18" charset="0"/>
                  <a:ea typeface="宋体" pitchFamily="2" charset="-122"/>
                </a:rPr>
                <a:t>的</a:t>
              </a:r>
              <a:r>
                <a:rPr lang="en-US" altLang="zh-CN" sz="2400" b="1" dirty="0">
                  <a:latin typeface="Times New Roman" panose="02020603050405020304" pitchFamily="18" charset="0"/>
                  <a:ea typeface="宋体" pitchFamily="2" charset="-122"/>
                </a:rPr>
                <a:t>M-</a:t>
              </a:r>
              <a:r>
                <a:rPr lang="zh-CN" altLang="en-US" sz="2400" b="1" dirty="0">
                  <a:latin typeface="Times New Roman" panose="02020603050405020304" pitchFamily="18" charset="0"/>
                  <a:ea typeface="宋体" pitchFamily="2" charset="-122"/>
                </a:rPr>
                <a:t>文件，</a:t>
              </a:r>
              <a:r>
                <a:rPr lang="zh-CN" altLang="en-US" sz="2400" b="1" dirty="0">
                  <a:solidFill>
                    <a:srgbClr val="FF0066"/>
                  </a:solidFill>
                  <a:latin typeface="Times New Roman" panose="02020603050405020304" pitchFamily="18" charset="0"/>
                  <a:ea typeface="宋体" pitchFamily="2" charset="-122"/>
                </a:rPr>
                <a:t>自变量为</a:t>
              </a:r>
              <a:r>
                <a:rPr lang="en-US" altLang="zh-CN" sz="2400" b="1">
                  <a:solidFill>
                    <a:srgbClr val="FF0066"/>
                  </a:solidFill>
                  <a:latin typeface="Times New Roman" panose="02020603050405020304" pitchFamily="18" charset="0"/>
                  <a:ea typeface="宋体" pitchFamily="2" charset="-122"/>
                </a:rPr>
                <a:t>x</a:t>
              </a:r>
              <a:endParaRPr lang="en-US" altLang="zh-CN" sz="2400" b="1">
                <a:latin typeface="Times New Roman" panose="02020603050405020304" pitchFamily="18" charset="0"/>
                <a:ea typeface="宋体" pitchFamily="2" charset="-122"/>
              </a:endParaRPr>
            </a:p>
          </p:txBody>
        </p:sp>
        <p:sp>
          <p:nvSpPr>
            <p:cNvPr id="119813" name="直接连接符 149509"/>
            <p:cNvSpPr/>
            <p:nvPr/>
          </p:nvSpPr>
          <p:spPr>
            <a:xfrm flipV="1">
              <a:off x="2256" y="2784"/>
              <a:ext cx="384" cy="288"/>
            </a:xfrm>
            <a:prstGeom prst="line">
              <a:avLst/>
            </a:prstGeom>
            <a:ln w="9525" cap="flat" cmpd="sng">
              <a:solidFill>
                <a:schemeClr val="tx1"/>
              </a:solidFill>
              <a:prstDash val="solid"/>
              <a:round/>
              <a:headEnd type="none" w="med" len="med"/>
              <a:tailEnd type="triangle" w="med" len="med"/>
            </a:ln>
          </p:spPr>
        </p:sp>
      </p:grpSp>
      <p:grpSp>
        <p:nvGrpSpPr>
          <p:cNvPr id="149511" name="组合 149510"/>
          <p:cNvGrpSpPr/>
          <p:nvPr/>
        </p:nvGrpSpPr>
        <p:grpSpPr>
          <a:xfrm>
            <a:off x="5257800" y="4419600"/>
            <a:ext cx="1577975" cy="1381125"/>
            <a:chOff x="2544" y="2832"/>
            <a:chExt cx="994" cy="870"/>
          </a:xfrm>
        </p:grpSpPr>
        <p:sp>
          <p:nvSpPr>
            <p:cNvPr id="119815" name="文本框 149511"/>
            <p:cNvSpPr txBox="1"/>
            <p:nvPr/>
          </p:nvSpPr>
          <p:spPr>
            <a:xfrm>
              <a:off x="2640" y="3408"/>
              <a:ext cx="898" cy="294"/>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迭代初值</a:t>
              </a:r>
              <a:endParaRPr lang="zh-CN" altLang="en-US" sz="2400" b="1">
                <a:latin typeface="Times New Roman" panose="02020603050405020304" pitchFamily="18" charset="0"/>
                <a:ea typeface="宋体" pitchFamily="2" charset="-122"/>
              </a:endParaRPr>
            </a:p>
          </p:txBody>
        </p:sp>
        <p:sp>
          <p:nvSpPr>
            <p:cNvPr id="119816" name="直接连接符 149512"/>
            <p:cNvSpPr/>
            <p:nvPr/>
          </p:nvSpPr>
          <p:spPr>
            <a:xfrm flipH="1" flipV="1">
              <a:off x="2544" y="2832"/>
              <a:ext cx="288" cy="576"/>
            </a:xfrm>
            <a:prstGeom prst="line">
              <a:avLst/>
            </a:prstGeom>
            <a:ln w="9525" cap="flat" cmpd="sng">
              <a:solidFill>
                <a:schemeClr val="tx1"/>
              </a:solidFill>
              <a:prstDash val="solid"/>
              <a:round/>
              <a:headEnd type="none" w="med" len="med"/>
              <a:tailEnd type="triangle" w="med" len="med"/>
            </a:ln>
          </p:spPr>
        </p:sp>
      </p:grpSp>
      <p:grpSp>
        <p:nvGrpSpPr>
          <p:cNvPr id="149514" name="组合 149513"/>
          <p:cNvGrpSpPr/>
          <p:nvPr/>
        </p:nvGrpSpPr>
        <p:grpSpPr>
          <a:xfrm>
            <a:off x="6019800" y="4495800"/>
            <a:ext cx="2720975" cy="1363663"/>
            <a:chOff x="3888" y="3120"/>
            <a:chExt cx="1714" cy="859"/>
          </a:xfrm>
        </p:grpSpPr>
        <p:sp>
          <p:nvSpPr>
            <p:cNvPr id="119818" name="文本框 149514"/>
            <p:cNvSpPr txBox="1"/>
            <p:nvPr/>
          </p:nvSpPr>
          <p:spPr>
            <a:xfrm>
              <a:off x="4704" y="3408"/>
              <a:ext cx="898" cy="571"/>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lnSpc>
                  <a:spcPct val="85000"/>
                </a:lnSpc>
                <a:spcBef>
                  <a:spcPct val="50000"/>
                </a:spcBef>
              </a:pPr>
              <a:r>
                <a:rPr lang="zh-CN" altLang="en-US" sz="2400" b="1" dirty="0">
                  <a:latin typeface="Times New Roman" panose="02020603050405020304" pitchFamily="18" charset="0"/>
                  <a:ea typeface="宋体" pitchFamily="2" charset="-122"/>
                </a:rPr>
                <a:t>选项见无</a:t>
              </a:r>
              <a:endParaRPr lang="zh-CN" altLang="en-US" sz="2400" b="1" dirty="0">
                <a:latin typeface="Times New Roman" panose="02020603050405020304" pitchFamily="18" charset="0"/>
                <a:ea typeface="宋体" pitchFamily="2" charset="-122"/>
              </a:endParaRPr>
            </a:p>
            <a:p>
              <a:pPr>
                <a:lnSpc>
                  <a:spcPct val="85000"/>
                </a:lnSpc>
                <a:spcBef>
                  <a:spcPct val="50000"/>
                </a:spcBef>
              </a:pPr>
              <a:r>
                <a:rPr lang="zh-CN" altLang="en-US" sz="2400" b="1" dirty="0">
                  <a:latin typeface="Times New Roman" panose="02020603050405020304" pitchFamily="18" charset="0"/>
                  <a:ea typeface="宋体" pitchFamily="2" charset="-122"/>
                </a:rPr>
                <a:t>约束优化</a:t>
              </a:r>
              <a:endParaRPr lang="zh-CN" altLang="en-US" sz="2400" b="1">
                <a:latin typeface="Times New Roman" panose="02020603050405020304" pitchFamily="18" charset="0"/>
                <a:ea typeface="宋体" pitchFamily="2" charset="-122"/>
              </a:endParaRPr>
            </a:p>
          </p:txBody>
        </p:sp>
        <p:sp>
          <p:nvSpPr>
            <p:cNvPr id="119819" name="直接连接符 149515"/>
            <p:cNvSpPr/>
            <p:nvPr/>
          </p:nvSpPr>
          <p:spPr>
            <a:xfrm flipH="1" flipV="1">
              <a:off x="3888" y="3120"/>
              <a:ext cx="816" cy="384"/>
            </a:xfrm>
            <a:prstGeom prst="line">
              <a:avLst/>
            </a:prstGeom>
            <a:ln w="9525" cap="flat" cmpd="sng">
              <a:solidFill>
                <a:schemeClr val="tx1"/>
              </a:solidFill>
              <a:prstDash val="solid"/>
              <a:round/>
              <a:headEnd type="none" w="med" len="med"/>
              <a:tailEnd type="triangle" w="med" len="med"/>
            </a:ln>
          </p:spPr>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p:cTn id="7" dur="500" fill="hold"/>
                                        <p:tgtEl>
                                          <p:spTgt spid="149506"/>
                                        </p:tgtEl>
                                        <p:attrNameLst>
                                          <p:attrName>ppt_x</p:attrName>
                                        </p:attrNameLst>
                                      </p:cBhvr>
                                      <p:tavLst>
                                        <p:tav tm="0">
                                          <p:val>
                                            <p:strVal val="#ppt_x"/>
                                          </p:val>
                                        </p:tav>
                                        <p:tav tm="100000">
                                          <p:val>
                                            <p:strVal val="#ppt_x"/>
                                          </p:val>
                                        </p:tav>
                                      </p:tavLst>
                                    </p:anim>
                                    <p:anim calcmode="lin" valueType="num">
                                      <p:cBhvr>
                                        <p:cTn id="8" dur="500" fill="hold"/>
                                        <p:tgtEl>
                                          <p:spTgt spid="149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49507"/>
                                        </p:tgtEl>
                                        <p:attrNameLst>
                                          <p:attrName>style.visibility</p:attrName>
                                        </p:attrNameLst>
                                      </p:cBhvr>
                                      <p:to>
                                        <p:strVal val="visible"/>
                                      </p:to>
                                    </p:set>
                                    <p:animEffect transition="in" filter="box(out)">
                                      <p:cBhvr>
                                        <p:cTn id="13" dur="500"/>
                                        <p:tgtEl>
                                          <p:spTgt spid="14950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49508"/>
                                        </p:tgtEl>
                                        <p:attrNameLst>
                                          <p:attrName>style.visibility</p:attrName>
                                        </p:attrNameLst>
                                      </p:cBhvr>
                                      <p:to>
                                        <p:strVal val="visible"/>
                                      </p:to>
                                    </p:set>
                                    <p:anim calcmode="lin" valueType="num">
                                      <p:cBhvr>
                                        <p:cTn id="18" dur="500" fill="hold"/>
                                        <p:tgtEl>
                                          <p:spTgt spid="149508"/>
                                        </p:tgtEl>
                                        <p:attrNameLst>
                                          <p:attrName>ppt_x</p:attrName>
                                        </p:attrNameLst>
                                      </p:cBhvr>
                                      <p:tavLst>
                                        <p:tav tm="0">
                                          <p:val>
                                            <p:strVal val="0-#ppt_w/2"/>
                                          </p:val>
                                        </p:tav>
                                        <p:tav tm="100000">
                                          <p:val>
                                            <p:strVal val="#ppt_x"/>
                                          </p:val>
                                        </p:tav>
                                      </p:tavLst>
                                    </p:anim>
                                    <p:anim calcmode="lin" valueType="num">
                                      <p:cBhvr>
                                        <p:cTn id="19"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9511"/>
                                        </p:tgtEl>
                                        <p:attrNameLst>
                                          <p:attrName>style.visibility</p:attrName>
                                        </p:attrNameLst>
                                      </p:cBhvr>
                                      <p:to>
                                        <p:strVal val="visible"/>
                                      </p:to>
                                    </p:set>
                                    <p:anim calcmode="lin" valueType="num">
                                      <p:cBhvr>
                                        <p:cTn id="24" dur="500" fill="hold"/>
                                        <p:tgtEl>
                                          <p:spTgt spid="149511"/>
                                        </p:tgtEl>
                                        <p:attrNameLst>
                                          <p:attrName>ppt_x</p:attrName>
                                        </p:attrNameLst>
                                      </p:cBhvr>
                                      <p:tavLst>
                                        <p:tav tm="0">
                                          <p:val>
                                            <p:strVal val="0-#ppt_w/2"/>
                                          </p:val>
                                        </p:tav>
                                        <p:tav tm="100000">
                                          <p:val>
                                            <p:strVal val="#ppt_x"/>
                                          </p:val>
                                        </p:tav>
                                      </p:tavLst>
                                    </p:anim>
                                    <p:anim calcmode="lin" valueType="num">
                                      <p:cBhvr>
                                        <p:cTn id="25" dur="500" fill="hold"/>
                                        <p:tgtEl>
                                          <p:spTgt spid="1495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49514"/>
                                        </p:tgtEl>
                                        <p:attrNameLst>
                                          <p:attrName>style.visibility</p:attrName>
                                        </p:attrNameLst>
                                      </p:cBhvr>
                                      <p:to>
                                        <p:strVal val="visible"/>
                                      </p:to>
                                    </p:set>
                                    <p:anim calcmode="lin" valueType="num">
                                      <p:cBhvr>
                                        <p:cTn id="30" dur="500" fill="hold"/>
                                        <p:tgtEl>
                                          <p:spTgt spid="149514"/>
                                        </p:tgtEl>
                                        <p:attrNameLst>
                                          <p:attrName>ppt_x</p:attrName>
                                        </p:attrNameLst>
                                      </p:cBhvr>
                                      <p:tavLst>
                                        <p:tav tm="0">
                                          <p:val>
                                            <p:strVal val="1+#ppt_w/2"/>
                                          </p:val>
                                        </p:tav>
                                        <p:tav tm="100000">
                                          <p:val>
                                            <p:strVal val="#ppt_x"/>
                                          </p:val>
                                        </p:tav>
                                      </p:tavLst>
                                    </p:anim>
                                    <p:anim calcmode="lin" valueType="num">
                                      <p:cBhvr>
                                        <p:cTn id="31" dur="500" fill="hold"/>
                                        <p:tgtEl>
                                          <p:spTgt spid="149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0833" name="组合 150529"/>
          <p:cNvGrpSpPr/>
          <p:nvPr/>
        </p:nvGrpSpPr>
        <p:grpSpPr>
          <a:xfrm>
            <a:off x="647700" y="1905000"/>
            <a:ext cx="8496300" cy="2019300"/>
            <a:chOff x="408" y="1680"/>
            <a:chExt cx="5352" cy="1272"/>
          </a:xfrm>
        </p:grpSpPr>
        <p:graphicFrame>
          <p:nvGraphicFramePr>
            <p:cNvPr id="120834" name="对象 150530"/>
            <p:cNvGraphicFramePr/>
            <p:nvPr/>
          </p:nvGraphicFramePr>
          <p:xfrm>
            <a:off x="408" y="1680"/>
            <a:ext cx="5352" cy="1272"/>
          </p:xfrm>
          <a:graphic>
            <a:graphicData uri="http://schemas.openxmlformats.org/presentationml/2006/ole">
              <mc:AlternateContent xmlns:mc="http://schemas.openxmlformats.org/markup-compatibility/2006">
                <mc:Choice xmlns:v="urn:schemas-microsoft-com:vml" Requires="v">
                  <p:oleObj spid="_x0000_s3152" name="" r:id="rId1" imgW="8496300" imgH="2038350" progId="Word.Document.8">
                    <p:embed/>
                  </p:oleObj>
                </mc:Choice>
                <mc:Fallback>
                  <p:oleObj name="" r:id="rId1" imgW="8496300" imgH="2038350" progId="Word.Document.8">
                    <p:embed/>
                    <p:pic>
                      <p:nvPicPr>
                        <p:cNvPr id="0" name="图片 3151"/>
                        <p:cNvPicPr/>
                        <p:nvPr/>
                      </p:nvPicPr>
                      <p:blipFill>
                        <a:blip r:embed="rId2"/>
                        <a:stretch>
                          <a:fillRect/>
                        </a:stretch>
                      </p:blipFill>
                      <p:spPr>
                        <a:xfrm>
                          <a:off x="408" y="1680"/>
                          <a:ext cx="5352" cy="1272"/>
                        </a:xfrm>
                        <a:prstGeom prst="rect">
                          <a:avLst/>
                        </a:prstGeom>
                        <a:noFill/>
                        <a:ln w="38100">
                          <a:noFill/>
                          <a:miter/>
                        </a:ln>
                      </p:spPr>
                    </p:pic>
                  </p:oleObj>
                </mc:Fallback>
              </mc:AlternateContent>
            </a:graphicData>
          </a:graphic>
        </p:graphicFrame>
        <p:graphicFrame>
          <p:nvGraphicFramePr>
            <p:cNvPr id="120835" name="对象 150531"/>
            <p:cNvGraphicFramePr/>
            <p:nvPr/>
          </p:nvGraphicFramePr>
          <p:xfrm>
            <a:off x="768" y="1680"/>
            <a:ext cx="232" cy="295"/>
          </p:xfrm>
          <a:graphic>
            <a:graphicData uri="http://schemas.openxmlformats.org/presentationml/2006/ole">
              <mc:AlternateContent xmlns:mc="http://schemas.openxmlformats.org/markup-compatibility/2006">
                <mc:Choice xmlns:v="urn:schemas-microsoft-com:vml" Requires="v">
                  <p:oleObj spid="_x0000_s3153" name="" r:id="rId3" imgW="139700" imgH="241300" progId="Equation.3">
                    <p:embed/>
                  </p:oleObj>
                </mc:Choice>
                <mc:Fallback>
                  <p:oleObj name="" r:id="rId3" imgW="139700" imgH="241300" progId="Equation.3">
                    <p:embed/>
                    <p:pic>
                      <p:nvPicPr>
                        <p:cNvPr id="0" name="图片 3152"/>
                        <p:cNvPicPr/>
                        <p:nvPr/>
                      </p:nvPicPr>
                      <p:blipFill>
                        <a:blip r:embed="rId4"/>
                        <a:stretch>
                          <a:fillRect/>
                        </a:stretch>
                      </p:blipFill>
                      <p:spPr>
                        <a:xfrm>
                          <a:off x="768" y="1680"/>
                          <a:ext cx="232" cy="295"/>
                        </a:xfrm>
                        <a:prstGeom prst="rect">
                          <a:avLst/>
                        </a:prstGeom>
                        <a:noFill/>
                        <a:ln w="38100">
                          <a:noFill/>
                          <a:miter/>
                        </a:ln>
                      </p:spPr>
                    </p:pic>
                  </p:oleObj>
                </mc:Fallback>
              </mc:AlternateContent>
            </a:graphicData>
          </a:graphic>
        </p:graphicFrame>
        <p:graphicFrame>
          <p:nvGraphicFramePr>
            <p:cNvPr id="120836" name="对象 150532"/>
            <p:cNvGraphicFramePr/>
            <p:nvPr/>
          </p:nvGraphicFramePr>
          <p:xfrm>
            <a:off x="624" y="2112"/>
            <a:ext cx="528" cy="277"/>
          </p:xfrm>
          <a:graphic>
            <a:graphicData uri="http://schemas.openxmlformats.org/presentationml/2006/ole">
              <mc:AlternateContent xmlns:mc="http://schemas.openxmlformats.org/markup-compatibility/2006">
                <mc:Choice xmlns:v="urn:schemas-microsoft-com:vml" Requires="v">
                  <p:oleObj spid="_x0000_s3151" name="" r:id="rId5" imgW="481965" imgH="254000" progId="Equation.3">
                    <p:embed/>
                  </p:oleObj>
                </mc:Choice>
                <mc:Fallback>
                  <p:oleObj name="" r:id="rId5" imgW="481965" imgH="254000" progId="Equation.3">
                    <p:embed/>
                    <p:pic>
                      <p:nvPicPr>
                        <p:cNvPr id="0" name="图片 3150"/>
                        <p:cNvPicPr/>
                        <p:nvPr/>
                      </p:nvPicPr>
                      <p:blipFill>
                        <a:blip r:embed="rId6"/>
                        <a:stretch>
                          <a:fillRect/>
                        </a:stretch>
                      </p:blipFill>
                      <p:spPr>
                        <a:xfrm>
                          <a:off x="624" y="2112"/>
                          <a:ext cx="528" cy="277"/>
                        </a:xfrm>
                        <a:prstGeom prst="rect">
                          <a:avLst/>
                        </a:prstGeom>
                        <a:noFill/>
                        <a:ln w="38100">
                          <a:noFill/>
                          <a:miter/>
                        </a:ln>
                      </p:spPr>
                    </p:pic>
                  </p:oleObj>
                </mc:Fallback>
              </mc:AlternateContent>
            </a:graphicData>
          </a:graphic>
        </p:graphicFrame>
      </p:grpSp>
      <p:sp>
        <p:nvSpPr>
          <p:cNvPr id="120837" name="文本框 150533"/>
          <p:cNvSpPr txBox="1"/>
          <p:nvPr/>
        </p:nvSpPr>
        <p:spPr>
          <a:xfrm>
            <a:off x="2362200" y="5181600"/>
            <a:ext cx="4267200" cy="579438"/>
          </a:xfrm>
          <a:prstGeom prst="rect">
            <a:avLst/>
          </a:prstGeom>
          <a:noFill/>
          <a:ln w="9525">
            <a:noFill/>
          </a:ln>
        </p:spPr>
        <p:txBody>
          <a:bodyPr anchor="t">
            <a:spAutoFit/>
          </a:bodyPr>
          <a:p>
            <a:pPr>
              <a:spcBef>
                <a:spcPct val="50000"/>
              </a:spcBef>
            </a:pPr>
            <a:endParaRPr lang="zh-CN" altLang="zh-CN" sz="3200" b="1" dirty="0">
              <a:latin typeface="Times New Roman" panose="02020603050405020304" pitchFamily="18" charset="0"/>
              <a:ea typeface="宋体" pitchFamily="2" charset="-122"/>
            </a:endParaRPr>
          </a:p>
        </p:txBody>
      </p:sp>
      <p:graphicFrame>
        <p:nvGraphicFramePr>
          <p:cNvPr id="150535" name="对象 150534"/>
          <p:cNvGraphicFramePr/>
          <p:nvPr/>
        </p:nvGraphicFramePr>
        <p:xfrm>
          <a:off x="1678305" y="4479290"/>
          <a:ext cx="5334000" cy="1016000"/>
        </p:xfrm>
        <a:graphic>
          <a:graphicData uri="http://schemas.openxmlformats.org/presentationml/2006/ole">
            <mc:AlternateContent xmlns:mc="http://schemas.openxmlformats.org/markup-compatibility/2006">
              <mc:Choice xmlns:v="urn:schemas-microsoft-com:vml" Requires="v">
                <p:oleObj spid="_x0000_s3154" name="" r:id="rId7" imgW="2322830" imgH="444500" progId="Equation.3">
                  <p:embed/>
                </p:oleObj>
              </mc:Choice>
              <mc:Fallback>
                <p:oleObj name="" r:id="rId7" imgW="2322830" imgH="444500" progId="Equation.3">
                  <p:embed/>
                  <p:pic>
                    <p:nvPicPr>
                      <p:cNvPr id="0" name="图片 3153"/>
                      <p:cNvPicPr/>
                      <p:nvPr/>
                    </p:nvPicPr>
                    <p:blipFill>
                      <a:blip r:embed="rId8"/>
                      <a:stretch>
                        <a:fillRect/>
                      </a:stretch>
                    </p:blipFill>
                    <p:spPr>
                      <a:xfrm>
                        <a:off x="1678305" y="4479290"/>
                        <a:ext cx="5334000" cy="1016000"/>
                      </a:xfrm>
                      <a:prstGeom prst="rect">
                        <a:avLst/>
                      </a:prstGeom>
                      <a:noFill/>
                      <a:ln w="38100">
                        <a:noFill/>
                        <a:miter/>
                      </a:ln>
                    </p:spPr>
                  </p:pic>
                </p:oleObj>
              </mc:Fallback>
            </mc:AlternateContent>
          </a:graphicData>
        </a:graphic>
      </p:graphicFrame>
      <p:grpSp>
        <p:nvGrpSpPr>
          <p:cNvPr id="120839" name="组合 150535"/>
          <p:cNvGrpSpPr/>
          <p:nvPr/>
        </p:nvGrpSpPr>
        <p:grpSpPr>
          <a:xfrm>
            <a:off x="381000" y="533400"/>
            <a:ext cx="8763000" cy="1230313"/>
            <a:chOff x="0" y="720"/>
            <a:chExt cx="5520" cy="775"/>
          </a:xfrm>
        </p:grpSpPr>
        <p:sp>
          <p:nvSpPr>
            <p:cNvPr id="120840" name="文本框 150536"/>
            <p:cNvSpPr txBox="1"/>
            <p:nvPr/>
          </p:nvSpPr>
          <p:spPr>
            <a:xfrm>
              <a:off x="0" y="720"/>
              <a:ext cx="5520" cy="775"/>
            </a:xfrm>
            <a:prstGeom prst="rect">
              <a:avLst/>
            </a:prstGeom>
            <a:noFill/>
            <a:ln w="9525">
              <a:noFill/>
            </a:ln>
          </p:spPr>
          <p:txBody>
            <a:bodyPr anchor="t">
              <a:spAutoFit/>
            </a:bodyPr>
            <a:p>
              <a:pPr>
                <a:spcBef>
                  <a:spcPct val="50000"/>
                </a:spcBef>
              </a:pPr>
              <a:r>
                <a:rPr lang="en-US" altLang="zh-CN" sz="3200" b="1" dirty="0">
                  <a:latin typeface="Times New Roman" panose="02020603050405020304" pitchFamily="18" charset="0"/>
                  <a:ea typeface="宋体" pitchFamily="2" charset="-122"/>
                </a:rPr>
                <a:t>       </a:t>
              </a:r>
              <a:r>
                <a:rPr lang="zh-CN" altLang="en-US" sz="2800" b="1" dirty="0">
                  <a:latin typeface="Times New Roman" panose="02020603050405020304" pitchFamily="18" charset="0"/>
                  <a:ea typeface="宋体" pitchFamily="2" charset="-122"/>
                </a:rPr>
                <a:t>例</a:t>
              </a:r>
              <a:r>
                <a:rPr lang="en-US" altLang="zh-CN" sz="2800" b="1" dirty="0">
                  <a:latin typeface="Times New Roman" panose="02020603050405020304" pitchFamily="18" charset="0"/>
                  <a:ea typeface="宋体" pitchFamily="2" charset="-122"/>
                </a:rPr>
                <a:t>5 </a:t>
              </a:r>
              <a:r>
                <a:rPr lang="zh-CN" altLang="en-US" sz="2800" b="1" dirty="0">
                  <a:latin typeface="Times New Roman" panose="02020603050405020304" pitchFamily="18" charset="0"/>
                  <a:ea typeface="宋体" pitchFamily="2" charset="-122"/>
                </a:rPr>
                <a:t>用下面一组数据拟合                        </a:t>
              </a:r>
              <a:endParaRPr lang="zh-CN" altLang="en-US" sz="2800" b="1" dirty="0">
                <a:latin typeface="Times New Roman" panose="02020603050405020304" pitchFamily="18" charset="0"/>
                <a:ea typeface="宋体" pitchFamily="2" charset="-122"/>
              </a:endParaRPr>
            </a:p>
            <a:p>
              <a:pPr>
                <a:spcBef>
                  <a:spcPct val="50000"/>
                </a:spcBef>
              </a:pPr>
              <a:r>
                <a:rPr lang="zh-CN" altLang="en-US" sz="2800" b="1" dirty="0">
                  <a:latin typeface="Times New Roman" panose="02020603050405020304" pitchFamily="18" charset="0"/>
                  <a:ea typeface="宋体" pitchFamily="2" charset="-122"/>
                </a:rPr>
                <a:t>中的参数</a:t>
              </a:r>
              <a:r>
                <a:rPr lang="en-US" altLang="zh-CN" sz="2800" b="1">
                  <a:latin typeface="Times New Roman" panose="02020603050405020304" pitchFamily="18" charset="0"/>
                  <a:ea typeface="宋体" pitchFamily="2" charset="-122"/>
                </a:rPr>
                <a:t>a</a:t>
              </a:r>
              <a:r>
                <a:rPr lang="zh-CN" altLang="en-US" sz="2800" b="1">
                  <a:latin typeface="Times New Roman" panose="02020603050405020304" pitchFamily="18" charset="0"/>
                  <a:ea typeface="宋体" pitchFamily="2" charset="-122"/>
                </a:rPr>
                <a:t>，</a:t>
              </a:r>
              <a:r>
                <a:rPr lang="en-US" altLang="zh-CN" sz="2800" b="1">
                  <a:latin typeface="Times New Roman" panose="02020603050405020304" pitchFamily="18" charset="0"/>
                  <a:ea typeface="宋体" pitchFamily="2" charset="-122"/>
                </a:rPr>
                <a:t>b</a:t>
              </a:r>
              <a:r>
                <a:rPr lang="zh-CN" altLang="en-US" sz="2800" b="1">
                  <a:latin typeface="Times New Roman" panose="02020603050405020304" pitchFamily="18" charset="0"/>
                  <a:ea typeface="宋体" pitchFamily="2" charset="-122"/>
                </a:rPr>
                <a:t>，</a:t>
              </a:r>
              <a:r>
                <a:rPr lang="en-US" altLang="zh-CN" sz="2800" b="1">
                  <a:latin typeface="Times New Roman" panose="02020603050405020304" pitchFamily="18" charset="0"/>
                  <a:ea typeface="宋体" pitchFamily="2" charset="-122"/>
                </a:rPr>
                <a:t>k</a:t>
              </a:r>
              <a:endParaRPr lang="en-US" altLang="zh-CN" sz="3200" b="1">
                <a:latin typeface="Times New Roman" panose="02020603050405020304" pitchFamily="18" charset="0"/>
                <a:ea typeface="宋体" pitchFamily="2" charset="-122"/>
              </a:endParaRPr>
            </a:p>
          </p:txBody>
        </p:sp>
        <p:graphicFrame>
          <p:nvGraphicFramePr>
            <p:cNvPr id="120841" name="对象 150537"/>
            <p:cNvGraphicFramePr/>
            <p:nvPr/>
          </p:nvGraphicFramePr>
          <p:xfrm>
            <a:off x="3120" y="720"/>
            <a:ext cx="1672" cy="360"/>
          </p:xfrm>
          <a:graphic>
            <a:graphicData uri="http://schemas.openxmlformats.org/presentationml/2006/ole">
              <mc:AlternateContent xmlns:mc="http://schemas.openxmlformats.org/markup-compatibility/2006">
                <mc:Choice xmlns:v="urn:schemas-microsoft-com:vml" Requires="v">
                  <p:oleObj spid="_x0000_s3155" name="" r:id="rId9" imgW="1040765" imgH="228600" progId="Equation.3">
                    <p:embed/>
                  </p:oleObj>
                </mc:Choice>
                <mc:Fallback>
                  <p:oleObj name="" r:id="rId9" imgW="1040765" imgH="228600" progId="Equation.3">
                    <p:embed/>
                    <p:pic>
                      <p:nvPicPr>
                        <p:cNvPr id="0" name="图片 3154"/>
                        <p:cNvPicPr/>
                        <p:nvPr/>
                      </p:nvPicPr>
                      <p:blipFill>
                        <a:blip r:embed="rId10"/>
                        <a:stretch>
                          <a:fillRect/>
                        </a:stretch>
                      </p:blipFill>
                      <p:spPr>
                        <a:xfrm>
                          <a:off x="3120" y="720"/>
                          <a:ext cx="1672" cy="360"/>
                        </a:xfrm>
                        <a:prstGeom prst="rect">
                          <a:avLst/>
                        </a:prstGeom>
                        <a:noFill/>
                        <a:ln w="38100">
                          <a:noFill/>
                          <a:miter/>
                        </a:ln>
                      </p:spPr>
                    </p:pic>
                  </p:oleObj>
                </mc:Fallback>
              </mc:AlternateContent>
            </a:graphicData>
          </a:graphic>
        </p:graphicFrame>
      </p:grpSp>
      <p:sp>
        <p:nvSpPr>
          <p:cNvPr id="150539" name="文本框 150538"/>
          <p:cNvSpPr txBox="1"/>
          <p:nvPr/>
        </p:nvSpPr>
        <p:spPr>
          <a:xfrm>
            <a:off x="2038350" y="3505200"/>
            <a:ext cx="5715000" cy="519113"/>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宋体" pitchFamily="2" charset="-122"/>
              </a:rPr>
              <a:t>该问题即解最优化问题：</a:t>
            </a:r>
            <a:endParaRPr lang="zh-CN" altLang="en-US" sz="3200" b="1">
              <a:latin typeface="Times New Roman" panose="02020603050405020304" pitchFamily="18" charset="0"/>
              <a:ea typeface="宋体"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9"/>
                                        </p:tgtEl>
                                        <p:attrNameLst>
                                          <p:attrName>style.visibility</p:attrName>
                                        </p:attrNameLst>
                                      </p:cBhvr>
                                      <p:to>
                                        <p:strVal val="visible"/>
                                      </p:to>
                                    </p:set>
                                    <p:anim calcmode="lin" valueType="num">
                                      <p:cBhvr>
                                        <p:cTn id="7" dur="500" fill="hold"/>
                                        <p:tgtEl>
                                          <p:spTgt spid="150539"/>
                                        </p:tgtEl>
                                        <p:attrNameLst>
                                          <p:attrName>ppt_x</p:attrName>
                                        </p:attrNameLst>
                                      </p:cBhvr>
                                      <p:tavLst>
                                        <p:tav tm="0">
                                          <p:val>
                                            <p:strVal val="0-#ppt_w/2"/>
                                          </p:val>
                                        </p:tav>
                                        <p:tav tm="100000">
                                          <p:val>
                                            <p:strVal val="#ppt_x"/>
                                          </p:val>
                                        </p:tav>
                                      </p:tavLst>
                                    </p:anim>
                                    <p:anim calcmode="lin" valueType="num">
                                      <p:cBhvr>
                                        <p:cTn id="8" dur="500" fill="hold"/>
                                        <p:tgtEl>
                                          <p:spTgt spid="1505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150535"/>
                                        </p:tgtEl>
                                        <p:attrNameLst>
                                          <p:attrName>style.visibility</p:attrName>
                                        </p:attrNameLst>
                                      </p:cBhvr>
                                      <p:to>
                                        <p:strVal val="visible"/>
                                      </p:to>
                                    </p:set>
                                    <p:anim calcmode="lin" valueType="num">
                                      <p:cBhvr>
                                        <p:cTn id="13" dur="500" fill="hold"/>
                                        <p:tgtEl>
                                          <p:spTgt spid="150535"/>
                                        </p:tgtEl>
                                        <p:attrNameLst>
                                          <p:attrName>ppt_x</p:attrName>
                                        </p:attrNameLst>
                                      </p:cBhvr>
                                      <p:tavLst>
                                        <p:tav tm="0">
                                          <p:val>
                                            <p:strVal val="0-#ppt_w/2"/>
                                          </p:val>
                                        </p:tav>
                                        <p:tav tm="100000">
                                          <p:val>
                                            <p:strVal val="#ppt_x"/>
                                          </p:val>
                                        </p:tav>
                                      </p:tavLst>
                                    </p:anim>
                                    <p:anim calcmode="lin" valueType="num">
                                      <p:cBhvr>
                                        <p:cTn id="14" dur="500" fill="hold"/>
                                        <p:tgtEl>
                                          <p:spTgt spid="150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文本框 151554"/>
          <p:cNvSpPr txBox="1"/>
          <p:nvPr/>
        </p:nvSpPr>
        <p:spPr>
          <a:xfrm>
            <a:off x="-228600" y="1524000"/>
            <a:ext cx="9372600" cy="1552575"/>
          </a:xfrm>
          <a:prstGeom prst="rect">
            <a:avLst/>
          </a:prstGeom>
          <a:noFill/>
          <a:ln w="9525">
            <a:noFill/>
          </a:ln>
        </p:spPr>
        <p:txBody>
          <a:bodyPr anchor="t">
            <a:spAutoFit/>
          </a:bodyPr>
          <a:p>
            <a:pPr lvl="2" indent="-533400"/>
            <a:r>
              <a:rPr lang="en-US" altLang="zh-CN" sz="2400">
                <a:solidFill>
                  <a:srgbClr val="000000"/>
                </a:solidFill>
                <a:latin typeface="宋体" pitchFamily="2" charset="-122"/>
                <a:ea typeface="宋体" pitchFamily="2" charset="-122"/>
              </a:rPr>
              <a:t>  </a:t>
            </a:r>
            <a:r>
              <a:rPr lang="en-US" altLang="zh-CN" sz="2400" b="1" dirty="0">
                <a:solidFill>
                  <a:schemeClr val="accent2"/>
                </a:solidFill>
                <a:latin typeface="宋体" pitchFamily="2" charset="-122"/>
                <a:ea typeface="宋体" pitchFamily="2" charset="-122"/>
              </a:rPr>
              <a:t>1</a:t>
            </a:r>
            <a:r>
              <a:rPr lang="zh-CN" altLang="en-US" sz="2400" b="1" dirty="0">
                <a:solidFill>
                  <a:schemeClr val="accent2"/>
                </a:solidFill>
                <a:latin typeface="宋体" pitchFamily="2" charset="-122"/>
                <a:ea typeface="宋体" pitchFamily="2" charset="-122"/>
              </a:rPr>
              <a:t>）编写</a:t>
            </a:r>
            <a:r>
              <a:rPr lang="en-US" altLang="zh-CN" sz="2400" b="1" dirty="0">
                <a:solidFill>
                  <a:schemeClr val="accent2"/>
                </a:solidFill>
                <a:latin typeface="宋体" pitchFamily="2" charset="-122"/>
                <a:ea typeface="宋体" pitchFamily="2" charset="-122"/>
              </a:rPr>
              <a:t>M-</a:t>
            </a:r>
            <a:r>
              <a:rPr lang="zh-CN" altLang="en-US" sz="2400" b="1" dirty="0">
                <a:solidFill>
                  <a:schemeClr val="accent2"/>
                </a:solidFill>
                <a:latin typeface="宋体" pitchFamily="2" charset="-122"/>
                <a:ea typeface="宋体" pitchFamily="2" charset="-122"/>
              </a:rPr>
              <a:t>文件 </a:t>
            </a:r>
            <a:r>
              <a:rPr lang="en-US" altLang="zh-CN" sz="2400" b="1">
                <a:solidFill>
                  <a:schemeClr val="accent2"/>
                </a:solidFill>
                <a:latin typeface="宋体" pitchFamily="2" charset="-122"/>
                <a:ea typeface="宋体" pitchFamily="2" charset="-122"/>
              </a:rPr>
              <a:t>curvefun1.m</a:t>
            </a:r>
            <a:endParaRPr lang="en-US" altLang="zh-CN" sz="2400">
              <a:solidFill>
                <a:schemeClr val="accent2"/>
              </a:solidFill>
              <a:latin typeface="宋体" pitchFamily="2" charset="-122"/>
              <a:ea typeface="宋体" pitchFamily="2" charset="-122"/>
            </a:endParaRPr>
          </a:p>
          <a:p>
            <a:r>
              <a:rPr lang="en-US" altLang="zh-CN" sz="2400">
                <a:solidFill>
                  <a:srgbClr val="0000FF"/>
                </a:solidFill>
                <a:latin typeface="Courier New" panose="02070309020205020404" pitchFamily="49" charset="0"/>
                <a:ea typeface="宋体" pitchFamily="2" charset="-122"/>
              </a:rPr>
              <a:t>     </a:t>
            </a:r>
            <a:r>
              <a:rPr lang="en-US" altLang="zh-CN" sz="2400" b="1">
                <a:solidFill>
                  <a:srgbClr val="0000FF"/>
                </a:solidFill>
                <a:latin typeface="Courier New" panose="02070309020205020404" pitchFamily="49" charset="0"/>
                <a:ea typeface="宋体" pitchFamily="2" charset="-122"/>
              </a:rPr>
              <a:t>function</a:t>
            </a:r>
            <a:r>
              <a:rPr lang="en-US" altLang="zh-CN" sz="2400" b="1">
                <a:latin typeface="Courier New" panose="02070309020205020404" pitchFamily="49" charset="0"/>
                <a:ea typeface="宋体" pitchFamily="2" charset="-122"/>
              </a:rPr>
              <a:t> f=curvefun1(</a:t>
            </a:r>
            <a:r>
              <a:rPr lang="en-US" altLang="zh-CN" sz="2400" b="1">
                <a:solidFill>
                  <a:srgbClr val="FF0066"/>
                </a:solidFill>
                <a:latin typeface="Courier New" panose="02070309020205020404" pitchFamily="49" charset="0"/>
                <a:ea typeface="宋体" pitchFamily="2" charset="-122"/>
              </a:rPr>
              <a:t>x,tdata</a:t>
            </a:r>
            <a:r>
              <a:rPr lang="en-US" altLang="zh-CN" sz="2400" b="1">
                <a:latin typeface="Courier New" panose="02070309020205020404" pitchFamily="49" charset="0"/>
                <a:ea typeface="宋体" pitchFamily="2" charset="-122"/>
              </a:rPr>
              <a:t>)</a:t>
            </a:r>
            <a:endParaRPr lang="en-US" altLang="zh-CN" sz="2400" b="1">
              <a:latin typeface="Courier New" panose="02070309020205020404" pitchFamily="49" charset="0"/>
              <a:ea typeface="宋体" pitchFamily="2" charset="-122"/>
            </a:endParaRPr>
          </a:p>
          <a:p>
            <a:r>
              <a:rPr lang="en-US" altLang="zh-CN" sz="2400" b="1" err="1">
                <a:latin typeface="Courier New" panose="02070309020205020404" pitchFamily="49" charset="0"/>
                <a:ea typeface="宋体" pitchFamily="2" charset="-122"/>
              </a:rPr>
              <a:t>     f=x(1)+x(2)*exp(-0.02*x(3)*tdata</a:t>
            </a:r>
            <a:r>
              <a:rPr lang="en-US" altLang="zh-CN" sz="2400" b="1">
                <a:latin typeface="Courier New" panose="02070309020205020404" pitchFamily="49" charset="0"/>
                <a:ea typeface="宋体" pitchFamily="2" charset="-122"/>
              </a:rPr>
              <a:t>)   </a:t>
            </a:r>
            <a:endParaRPr lang="en-US" altLang="zh-CN" sz="2400" b="1">
              <a:latin typeface="Courier New" panose="02070309020205020404" pitchFamily="49" charset="0"/>
              <a:ea typeface="宋体" pitchFamily="2" charset="-122"/>
            </a:endParaRPr>
          </a:p>
          <a:p>
            <a:r>
              <a:rPr lang="en-US" altLang="zh-CN" sz="2400" b="1">
                <a:latin typeface="Courier New" panose="02070309020205020404" pitchFamily="49" charset="0"/>
                <a:ea typeface="宋体" pitchFamily="2" charset="-122"/>
              </a:rPr>
              <a:t>                   %</a:t>
            </a:r>
            <a:r>
              <a:rPr lang="zh-CN" altLang="en-US" sz="2400" b="1" dirty="0">
                <a:solidFill>
                  <a:srgbClr val="000000"/>
                </a:solidFill>
                <a:latin typeface="Times New Roman" panose="02020603050405020304" pitchFamily="18" charset="0"/>
                <a:ea typeface="宋体" pitchFamily="2" charset="-122"/>
              </a:rPr>
              <a:t>其中 </a:t>
            </a:r>
            <a:r>
              <a:rPr lang="en-US" altLang="zh-CN" sz="2400" b="1">
                <a:solidFill>
                  <a:srgbClr val="000000"/>
                </a:solidFill>
                <a:latin typeface="Times New Roman" panose="02020603050405020304" pitchFamily="18" charset="0"/>
                <a:ea typeface="宋体" pitchFamily="2" charset="-122"/>
              </a:rPr>
              <a:t>x(1)=a;   x(2)=b</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x(3)=k;</a:t>
            </a:r>
            <a:endParaRPr lang="en-US" altLang="zh-CN" sz="3200" b="1">
              <a:latin typeface="Times New Roman" panose="02020603050405020304" pitchFamily="18" charset="0"/>
              <a:ea typeface="宋体" pitchFamily="2" charset="-122"/>
            </a:endParaRPr>
          </a:p>
        </p:txBody>
      </p:sp>
      <p:sp>
        <p:nvSpPr>
          <p:cNvPr id="151556" name="文本框 151555"/>
          <p:cNvSpPr txBox="1"/>
          <p:nvPr/>
        </p:nvSpPr>
        <p:spPr>
          <a:xfrm>
            <a:off x="0" y="2895600"/>
            <a:ext cx="9144000" cy="2647950"/>
          </a:xfrm>
          <a:prstGeom prst="rect">
            <a:avLst/>
          </a:prstGeom>
          <a:noFill/>
          <a:ln w="9525">
            <a:noFill/>
          </a:ln>
        </p:spPr>
        <p:txBody>
          <a:bodyPr anchor="t">
            <a:spAutoFit/>
          </a:bodyPr>
          <a:p>
            <a:pPr lvl="2" indent="-533400"/>
            <a:r>
              <a:rPr lang="en-US" altLang="zh-CN" sz="2400" b="1" dirty="0">
                <a:solidFill>
                  <a:schemeClr val="accent2"/>
                </a:solidFill>
                <a:latin typeface="Times New Roman" panose="02020603050405020304" pitchFamily="18" charset="0"/>
                <a:ea typeface="宋体" pitchFamily="2" charset="-122"/>
              </a:rPr>
              <a:t>2</a:t>
            </a:r>
            <a:r>
              <a:rPr lang="zh-CN" altLang="en-US" sz="2400" b="1" dirty="0">
                <a:solidFill>
                  <a:schemeClr val="accent2"/>
                </a:solidFill>
                <a:latin typeface="Times New Roman" panose="02020603050405020304" pitchFamily="18" charset="0"/>
                <a:ea typeface="宋体" pitchFamily="2" charset="-122"/>
              </a:rPr>
              <a:t>）输入命令</a:t>
            </a:r>
            <a:endParaRPr lang="zh-CN" altLang="en-US" sz="2400" dirty="0">
              <a:solidFill>
                <a:schemeClr val="accent2"/>
              </a:solidFill>
              <a:latin typeface="宋体" pitchFamily="2" charset="-122"/>
              <a:ea typeface="宋体" pitchFamily="2" charset="-122"/>
            </a:endParaRPr>
          </a:p>
          <a:p>
            <a:pPr lvl="2" indent="-533400"/>
            <a:r>
              <a:rPr lang="en-US" altLang="zh-CN" sz="2400" b="1" err="1">
                <a:solidFill>
                  <a:srgbClr val="FF0066"/>
                </a:solidFill>
                <a:latin typeface="宋体" pitchFamily="2" charset="-122"/>
                <a:ea typeface="宋体" pitchFamily="2" charset="-122"/>
              </a:rPr>
              <a:t>tdata</a:t>
            </a:r>
            <a:r>
              <a:rPr lang="en-US" altLang="zh-CN" sz="2400" b="1">
                <a:solidFill>
                  <a:srgbClr val="FF0066"/>
                </a:solidFill>
                <a:latin typeface="宋体" pitchFamily="2" charset="-122"/>
                <a:ea typeface="宋体" pitchFamily="2" charset="-122"/>
              </a:rPr>
              <a:t>=100:100:1000</a:t>
            </a:r>
            <a:endParaRPr lang="en-US" altLang="zh-CN" sz="2400" b="1">
              <a:solidFill>
                <a:srgbClr val="FF0066"/>
              </a:solidFill>
              <a:latin typeface="宋体" pitchFamily="2" charset="-122"/>
              <a:ea typeface="宋体" pitchFamily="2" charset="-122"/>
            </a:endParaRPr>
          </a:p>
          <a:p>
            <a:pPr lvl="2" indent="-533400"/>
            <a:r>
              <a:rPr lang="en-US" altLang="zh-CN" sz="2400" b="1" err="1">
                <a:latin typeface="宋体" pitchFamily="2" charset="-122"/>
                <a:ea typeface="宋体" pitchFamily="2" charset="-122"/>
              </a:rPr>
              <a:t>cdata</a:t>
            </a:r>
            <a:r>
              <a:rPr lang="en-US" altLang="zh-CN" sz="2400" b="1">
                <a:latin typeface="宋体" pitchFamily="2" charset="-122"/>
                <a:ea typeface="宋体" pitchFamily="2" charset="-122"/>
              </a:rPr>
              <a:t>=</a:t>
            </a:r>
            <a:r>
              <a:rPr lang="en-US" altLang="zh-CN" sz="2400" b="1">
                <a:latin typeface="Courier New" panose="02070309020205020404" pitchFamily="49" charset="0"/>
                <a:ea typeface="宋体" pitchFamily="2" charset="-122"/>
              </a:rPr>
              <a:t>1e-03</a:t>
            </a:r>
            <a:r>
              <a:rPr lang="en-US" altLang="zh-CN" sz="2400" b="1">
                <a:latin typeface="宋体" pitchFamily="2" charset="-122"/>
                <a:ea typeface="宋体" pitchFamily="2" charset="-122"/>
              </a:rPr>
              <a:t>*[4.54,4.99,5.35,5.65,5.90,6.10,6.26,6.39,</a:t>
            </a:r>
            <a:endParaRPr lang="en-US" altLang="zh-CN" sz="2400" b="1">
              <a:latin typeface="宋体" pitchFamily="2" charset="-122"/>
              <a:ea typeface="宋体" pitchFamily="2" charset="-122"/>
            </a:endParaRPr>
          </a:p>
          <a:p>
            <a:pPr lvl="2" indent="-533400"/>
            <a:r>
              <a:rPr lang="en-US" altLang="zh-CN" sz="2400" b="1">
                <a:latin typeface="宋体" pitchFamily="2" charset="-122"/>
                <a:ea typeface="宋体" pitchFamily="2" charset="-122"/>
              </a:rPr>
              <a:t>6.50,6.59];</a:t>
            </a:r>
            <a:endParaRPr lang="en-US" altLang="zh-CN" sz="2400" b="1">
              <a:latin typeface="宋体" pitchFamily="2" charset="-122"/>
              <a:ea typeface="宋体" pitchFamily="2" charset="-122"/>
            </a:endParaRPr>
          </a:p>
          <a:p>
            <a:pPr lvl="2" indent="-533400"/>
            <a:r>
              <a:rPr lang="en-US" altLang="zh-CN" sz="2400" b="1">
                <a:latin typeface="宋体" pitchFamily="2" charset="-122"/>
                <a:ea typeface="宋体" pitchFamily="2" charset="-122"/>
              </a:rPr>
              <a:t> x0=[0.2,0.05,0.05];</a:t>
            </a:r>
            <a:endParaRPr lang="en-US" altLang="zh-CN" sz="2400" b="1">
              <a:latin typeface="宋体" pitchFamily="2" charset="-122"/>
              <a:ea typeface="宋体" pitchFamily="2" charset="-122"/>
            </a:endParaRPr>
          </a:p>
          <a:p>
            <a:pPr lvl="2" indent="-533400"/>
            <a:r>
              <a:rPr lang="en-US" altLang="zh-CN" sz="2400" b="1">
                <a:latin typeface="宋体" pitchFamily="2" charset="-122"/>
                <a:ea typeface="宋体" pitchFamily="2" charset="-122"/>
              </a:rPr>
              <a:t> </a:t>
            </a:r>
            <a:r>
              <a:rPr lang="en-US" altLang="zh-CN" sz="2400" b="1" err="1">
                <a:solidFill>
                  <a:srgbClr val="FF0066"/>
                </a:solidFill>
                <a:latin typeface="宋体" pitchFamily="2" charset="-122"/>
                <a:ea typeface="宋体" pitchFamily="2" charset="-122"/>
              </a:rPr>
              <a:t>x=lsqcurvefit</a:t>
            </a:r>
            <a:r>
              <a:rPr lang="en-US" altLang="zh-CN" sz="2400" b="1">
                <a:solidFill>
                  <a:srgbClr val="FF0066"/>
                </a:solidFill>
                <a:latin typeface="宋体" pitchFamily="2" charset="-122"/>
                <a:ea typeface="宋体" pitchFamily="2" charset="-122"/>
              </a:rPr>
              <a:t> ('curvefun1',x0,tdata,cdata)</a:t>
            </a:r>
            <a:endParaRPr lang="en-US" altLang="zh-CN" sz="2400" b="1">
              <a:solidFill>
                <a:srgbClr val="FF0066"/>
              </a:solidFill>
              <a:latin typeface="宋体" pitchFamily="2" charset="-122"/>
              <a:ea typeface="宋体" pitchFamily="2" charset="-122"/>
            </a:endParaRPr>
          </a:p>
          <a:p>
            <a:pPr lvl="2" indent="-533400"/>
            <a:r>
              <a:rPr lang="en-US" altLang="zh-CN" sz="2400" b="1">
                <a:solidFill>
                  <a:srgbClr val="FF0066"/>
                </a:solidFill>
                <a:latin typeface="宋体" pitchFamily="2" charset="-122"/>
                <a:ea typeface="宋体" pitchFamily="2" charset="-122"/>
              </a:rPr>
              <a:t> f=</a:t>
            </a:r>
            <a:r>
              <a:rPr lang="en-US" altLang="zh-CN" sz="2400" b="1">
                <a:solidFill>
                  <a:srgbClr val="FF0066"/>
                </a:solidFill>
                <a:latin typeface="Courier New" panose="02070309020205020404" pitchFamily="49" charset="0"/>
                <a:ea typeface="宋体" pitchFamily="2" charset="-122"/>
              </a:rPr>
              <a:t> curvefun1(x,tdata) </a:t>
            </a:r>
            <a:endParaRPr lang="en-US" altLang="zh-CN" sz="2400" b="1">
              <a:solidFill>
                <a:srgbClr val="FF0066"/>
              </a:solidFill>
              <a:latin typeface="Courier New" panose="02070309020205020404" pitchFamily="49" charset="0"/>
              <a:ea typeface="宋体" pitchFamily="2" charset="-122"/>
            </a:endParaRPr>
          </a:p>
        </p:txBody>
      </p:sp>
      <p:grpSp>
        <p:nvGrpSpPr>
          <p:cNvPr id="151557" name="组合 151556"/>
          <p:cNvGrpSpPr/>
          <p:nvPr/>
        </p:nvGrpSpPr>
        <p:grpSpPr>
          <a:xfrm>
            <a:off x="0" y="533400"/>
            <a:ext cx="9144000" cy="1023938"/>
            <a:chOff x="0" y="336"/>
            <a:chExt cx="5760" cy="645"/>
          </a:xfrm>
        </p:grpSpPr>
        <p:sp>
          <p:nvSpPr>
            <p:cNvPr id="121861" name="文本框 151557"/>
            <p:cNvSpPr txBox="1"/>
            <p:nvPr/>
          </p:nvSpPr>
          <p:spPr>
            <a:xfrm>
              <a:off x="0" y="336"/>
              <a:ext cx="5760" cy="595"/>
            </a:xfrm>
            <a:prstGeom prst="rect">
              <a:avLst/>
            </a:prstGeom>
            <a:noFill/>
            <a:ln w="9525">
              <a:noFill/>
            </a:ln>
          </p:spPr>
          <p:txBody>
            <a:bodyPr anchor="t">
              <a:spAutoFit/>
            </a:bodyPr>
            <a:p>
              <a:pPr lvl="2" indent="-533400"/>
              <a:r>
                <a:rPr lang="en-US" altLang="zh-CN" sz="3200" b="1" dirty="0">
                  <a:latin typeface="Times New Roman" panose="02020603050405020304" pitchFamily="18" charset="0"/>
                  <a:ea typeface="隶书" panose="02010509060101010101" pitchFamily="49" charset="-122"/>
                </a:rPr>
                <a:t>               </a:t>
              </a:r>
              <a:endParaRPr lang="en-US" altLang="zh-CN" sz="2400">
                <a:solidFill>
                  <a:srgbClr val="000000"/>
                </a:solidFill>
                <a:latin typeface="宋体" pitchFamily="2" charset="-122"/>
                <a:ea typeface="宋体" pitchFamily="2" charset="-122"/>
              </a:endParaRPr>
            </a:p>
            <a:p>
              <a:pPr lvl="2" indent="-533400"/>
              <a:r>
                <a:rPr lang="en-US" altLang="zh-CN" sz="2400" err="1">
                  <a:solidFill>
                    <a:srgbClr val="000000"/>
                  </a:solidFill>
                  <a:latin typeface="宋体" pitchFamily="2" charset="-122"/>
                  <a:ea typeface="宋体" pitchFamily="2" charset="-122"/>
                </a:rPr>
                <a:t> F(x</a:t>
              </a:r>
              <a:r>
                <a:rPr lang="zh-CN" altLang="en-US" sz="2400" err="1">
                  <a:solidFill>
                    <a:srgbClr val="000000"/>
                  </a:solidFill>
                  <a:latin typeface="宋体" pitchFamily="2" charset="-122"/>
                  <a:ea typeface="宋体" pitchFamily="2" charset="-122"/>
                </a:rPr>
                <a:t>，</a:t>
              </a:r>
              <a:r>
                <a:rPr lang="en-US" altLang="zh-CN" sz="2400" err="1">
                  <a:solidFill>
                    <a:srgbClr val="000000"/>
                  </a:solidFill>
                  <a:latin typeface="宋体" pitchFamily="2" charset="-122"/>
                  <a:ea typeface="宋体" pitchFamily="2" charset="-122"/>
                </a:rPr>
                <a:t>tdata</a:t>
              </a:r>
              <a:r>
                <a:rPr lang="en-US" altLang="zh-CN" sz="2400">
                  <a:solidFill>
                    <a:srgbClr val="000000"/>
                  </a:solidFill>
                  <a:latin typeface="宋体" pitchFamily="2" charset="-122"/>
                  <a:ea typeface="宋体" pitchFamily="2" charset="-122"/>
                </a:rPr>
                <a:t>)=                           </a:t>
              </a:r>
              <a:r>
                <a:rPr lang="zh-CN" altLang="en-US" sz="2400">
                  <a:solidFill>
                    <a:srgbClr val="000000"/>
                  </a:solidFill>
                  <a:latin typeface="宋体" pitchFamily="2" charset="-122"/>
                  <a:ea typeface="宋体" pitchFamily="2" charset="-122"/>
                </a:rPr>
                <a:t>，</a:t>
              </a:r>
              <a:r>
                <a:rPr lang="en-US" altLang="zh-CN" sz="2400">
                  <a:solidFill>
                    <a:srgbClr val="000000"/>
                  </a:solidFill>
                  <a:latin typeface="宋体" pitchFamily="2" charset="-122"/>
                  <a:ea typeface="宋体" pitchFamily="2" charset="-122"/>
                </a:rPr>
                <a:t>x=(a</a:t>
              </a:r>
              <a:r>
                <a:rPr lang="zh-CN" altLang="en-US" sz="2400">
                  <a:solidFill>
                    <a:srgbClr val="000000"/>
                  </a:solidFill>
                  <a:latin typeface="宋体" pitchFamily="2" charset="-122"/>
                  <a:ea typeface="宋体" pitchFamily="2" charset="-122"/>
                </a:rPr>
                <a:t>，</a:t>
              </a:r>
              <a:r>
                <a:rPr lang="en-US" altLang="zh-CN" sz="2400">
                  <a:solidFill>
                    <a:srgbClr val="000000"/>
                  </a:solidFill>
                  <a:latin typeface="宋体" pitchFamily="2" charset="-122"/>
                  <a:ea typeface="宋体" pitchFamily="2" charset="-122"/>
                </a:rPr>
                <a:t>b</a:t>
              </a:r>
              <a:r>
                <a:rPr lang="zh-CN" altLang="en-US" sz="2400">
                  <a:solidFill>
                    <a:srgbClr val="000000"/>
                  </a:solidFill>
                  <a:latin typeface="宋体" pitchFamily="2" charset="-122"/>
                  <a:ea typeface="宋体" pitchFamily="2" charset="-122"/>
                </a:rPr>
                <a:t>，</a:t>
              </a:r>
              <a:r>
                <a:rPr lang="en-US" altLang="zh-CN" sz="2400">
                  <a:solidFill>
                    <a:srgbClr val="000000"/>
                  </a:solidFill>
                  <a:latin typeface="宋体" pitchFamily="2" charset="-122"/>
                  <a:ea typeface="宋体" pitchFamily="2" charset="-122"/>
                </a:rPr>
                <a:t>k)</a:t>
              </a:r>
              <a:endParaRPr lang="en-US" altLang="zh-CN" sz="2400">
                <a:solidFill>
                  <a:srgbClr val="000000"/>
                </a:solidFill>
                <a:latin typeface="宋体" pitchFamily="2" charset="-122"/>
                <a:ea typeface="宋体" pitchFamily="2" charset="-122"/>
              </a:endParaRPr>
            </a:p>
          </p:txBody>
        </p:sp>
        <p:graphicFrame>
          <p:nvGraphicFramePr>
            <p:cNvPr id="121862" name="对象 151558"/>
            <p:cNvGraphicFramePr/>
            <p:nvPr/>
          </p:nvGraphicFramePr>
          <p:xfrm>
            <a:off x="1584" y="672"/>
            <a:ext cx="2443" cy="309"/>
          </p:xfrm>
          <a:graphic>
            <a:graphicData uri="http://schemas.openxmlformats.org/presentationml/2006/ole">
              <mc:AlternateContent xmlns:mc="http://schemas.openxmlformats.org/markup-compatibility/2006">
                <mc:Choice xmlns:v="urn:schemas-microsoft-com:vml" Requires="v">
                  <p:oleObj spid="_x0000_s3156" name="" r:id="rId1" imgW="1879600" imgH="228600" progId="Equation.3">
                    <p:embed/>
                  </p:oleObj>
                </mc:Choice>
                <mc:Fallback>
                  <p:oleObj name="" r:id="rId1" imgW="1879600" imgH="228600" progId="Equation.3">
                    <p:embed/>
                    <p:pic>
                      <p:nvPicPr>
                        <p:cNvPr id="0" name="图片 3155"/>
                        <p:cNvPicPr/>
                        <p:nvPr/>
                      </p:nvPicPr>
                      <p:blipFill>
                        <a:blip r:embed="rId2"/>
                        <a:stretch>
                          <a:fillRect/>
                        </a:stretch>
                      </p:blipFill>
                      <p:spPr>
                        <a:xfrm>
                          <a:off x="1584" y="672"/>
                          <a:ext cx="2443" cy="309"/>
                        </a:xfrm>
                        <a:prstGeom prst="rect">
                          <a:avLst/>
                        </a:prstGeom>
                        <a:noFill/>
                        <a:ln w="38100">
                          <a:noFill/>
                          <a:miter/>
                        </a:ln>
                      </p:spPr>
                    </p:pic>
                  </p:oleObj>
                </mc:Fallback>
              </mc:AlternateContent>
            </a:graphicData>
          </a:graphic>
        </p:graphicFrame>
      </p:grpSp>
      <p:sp>
        <p:nvSpPr>
          <p:cNvPr id="121863" name="文本框 151559"/>
          <p:cNvSpPr txBox="1"/>
          <p:nvPr/>
        </p:nvSpPr>
        <p:spPr>
          <a:xfrm>
            <a:off x="1916113" y="457200"/>
            <a:ext cx="3868737" cy="457200"/>
          </a:xfrm>
          <a:prstGeom prst="rect">
            <a:avLst/>
          </a:prstGeom>
          <a:noFill/>
          <a:ln w="9525">
            <a:noFill/>
          </a:ln>
        </p:spPr>
        <p:txBody>
          <a:bodyPr wrap="none" anchor="t">
            <a:spAutoFit/>
          </a:bodyPr>
          <a:p>
            <a:pPr algn="ctr">
              <a:spcBef>
                <a:spcPct val="50000"/>
              </a:spcBef>
            </a:pPr>
            <a:r>
              <a:rPr lang="zh-CN" altLang="en-US" sz="2400" b="1" dirty="0">
                <a:latin typeface="宋体" pitchFamily="2" charset="-122"/>
                <a:ea typeface="宋体" pitchFamily="2" charset="-122"/>
              </a:rPr>
              <a:t>解法</a:t>
            </a:r>
            <a:r>
              <a:rPr lang="en-US" altLang="zh-CN" sz="2400" b="1">
                <a:latin typeface="宋体" pitchFamily="2" charset="-122"/>
                <a:ea typeface="宋体" pitchFamily="2" charset="-122"/>
              </a:rPr>
              <a:t>1</a:t>
            </a:r>
            <a:r>
              <a:rPr lang="en-US" altLang="zh-CN" sz="2400">
                <a:latin typeface="Times New Roman" panose="02020603050405020304" pitchFamily="18" charset="0"/>
                <a:ea typeface="隶书" panose="02010509060101010101" pitchFamily="49" charset="-122"/>
              </a:rPr>
              <a:t>.   </a:t>
            </a:r>
            <a:r>
              <a:rPr lang="zh-CN" altLang="en-US" sz="2400" b="1" dirty="0">
                <a:solidFill>
                  <a:srgbClr val="000000"/>
                </a:solidFill>
                <a:latin typeface="宋体" pitchFamily="2" charset="-122"/>
                <a:ea typeface="宋体" pitchFamily="2" charset="-122"/>
              </a:rPr>
              <a:t>用命令</a:t>
            </a:r>
            <a:r>
              <a:rPr lang="en-US" altLang="zh-CN" sz="2400" b="1" err="1">
                <a:latin typeface="宋体" pitchFamily="2" charset="-122"/>
                <a:ea typeface="宋体" pitchFamily="2" charset="-122"/>
              </a:rPr>
              <a:t>lsqcurvefit</a:t>
            </a:r>
            <a:endParaRPr lang="en-US" altLang="zh-CN" sz="2400" b="1">
              <a:solidFill>
                <a:srgbClr val="000000"/>
              </a:solidFill>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1555"/>
                                        </p:tgtEl>
                                        <p:attrNameLst>
                                          <p:attrName>style.visibility</p:attrName>
                                        </p:attrNameLst>
                                      </p:cBhvr>
                                      <p:to>
                                        <p:strVal val="visible"/>
                                      </p:to>
                                    </p:set>
                                    <p:anim calcmode="lin" valueType="num">
                                      <p:cBhvr>
                                        <p:cTn id="11" dur="500" fill="hold"/>
                                        <p:tgtEl>
                                          <p:spTgt spid="151555"/>
                                        </p:tgtEl>
                                        <p:attrNameLst>
                                          <p:attrName>ppt_x</p:attrName>
                                        </p:attrNameLst>
                                      </p:cBhvr>
                                      <p:tavLst>
                                        <p:tav tm="0">
                                          <p:val>
                                            <p:strVal val="#ppt_x"/>
                                          </p:val>
                                        </p:tav>
                                        <p:tav tm="100000">
                                          <p:val>
                                            <p:strVal val="#ppt_x"/>
                                          </p:val>
                                        </p:tav>
                                      </p:tavLst>
                                    </p:anim>
                                    <p:anim calcmode="lin" valueType="num">
                                      <p:cBhvr>
                                        <p:cTn id="12" dur="500" fill="hold"/>
                                        <p:tgtEl>
                                          <p:spTgt spid="1515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 calcmode="lin" valueType="num">
                                      <p:cBhvr>
                                        <p:cTn id="17" dur="500" fill="hold"/>
                                        <p:tgtEl>
                                          <p:spTgt spid="151556"/>
                                        </p:tgtEl>
                                        <p:attrNameLst>
                                          <p:attrName>ppt_x</p:attrName>
                                        </p:attrNameLst>
                                      </p:cBhvr>
                                      <p:tavLst>
                                        <p:tav tm="0">
                                          <p:val>
                                            <p:strVal val="1+#ppt_w/2"/>
                                          </p:val>
                                        </p:tav>
                                        <p:tav tm="100000">
                                          <p:val>
                                            <p:strVal val="#ppt_x"/>
                                          </p:val>
                                        </p:tav>
                                      </p:tavLst>
                                    </p:anim>
                                    <p:anim calcmode="lin" valueType="num">
                                      <p:cBhvr>
                                        <p:cTn id="18"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文本框 152577"/>
          <p:cNvSpPr txBox="1"/>
          <p:nvPr/>
        </p:nvSpPr>
        <p:spPr>
          <a:xfrm>
            <a:off x="0" y="533400"/>
            <a:ext cx="10210800" cy="1899285"/>
          </a:xfrm>
          <a:prstGeom prst="rect">
            <a:avLst/>
          </a:prstGeom>
          <a:noFill/>
          <a:ln w="9525">
            <a:noFill/>
          </a:ln>
        </p:spPr>
        <p:txBody>
          <a:bodyPr anchor="t">
            <a:spAutoFit/>
          </a:bodyPr>
          <a:p>
            <a:pPr lvl="2" indent="-533400" algn="just">
              <a:lnSpc>
                <a:spcPct val="130000"/>
              </a:lnSpc>
            </a:pPr>
            <a:r>
              <a:rPr lang="en-US" altLang="zh-CN" sz="2400" b="1" dirty="0">
                <a:solidFill>
                  <a:srgbClr val="040000"/>
                </a:solidFill>
                <a:latin typeface="宋体" pitchFamily="2" charset="-122"/>
                <a:ea typeface="宋体" pitchFamily="2" charset="-122"/>
              </a:rPr>
              <a:t>3</a:t>
            </a:r>
            <a:r>
              <a:rPr lang="zh-CN" altLang="en-US" sz="2400" b="1" dirty="0">
                <a:solidFill>
                  <a:srgbClr val="040000"/>
                </a:solidFill>
                <a:latin typeface="宋体" pitchFamily="2" charset="-122"/>
                <a:ea typeface="宋体" pitchFamily="2" charset="-122"/>
              </a:rPr>
              <a:t>）运算结果为</a:t>
            </a:r>
            <a:r>
              <a:rPr lang="zh-CN" altLang="en-US" sz="2400" dirty="0">
                <a:solidFill>
                  <a:srgbClr val="040000"/>
                </a:solidFill>
                <a:latin typeface="宋体" pitchFamily="2" charset="-122"/>
                <a:ea typeface="宋体" pitchFamily="2" charset="-122"/>
              </a:rPr>
              <a:t>：</a:t>
            </a:r>
            <a:endParaRPr lang="zh-CN" altLang="en-US" sz="2400" dirty="0">
              <a:solidFill>
                <a:srgbClr val="040000"/>
              </a:solidFill>
              <a:latin typeface="宋体" pitchFamily="2" charset="-122"/>
              <a:ea typeface="宋体" pitchFamily="2" charset="-122"/>
            </a:endParaRPr>
          </a:p>
          <a:p>
            <a:pPr lvl="2" indent="-533400" algn="just">
              <a:lnSpc>
                <a:spcPct val="130000"/>
              </a:lnSpc>
            </a:pPr>
            <a:r>
              <a:rPr lang="en-US" altLang="zh-CN" sz="2400" b="1">
                <a:solidFill>
                  <a:srgbClr val="040000"/>
                </a:solidFill>
                <a:latin typeface="宋体" pitchFamily="2" charset="-122"/>
                <a:ea typeface="宋体" pitchFamily="2" charset="-122"/>
              </a:rPr>
              <a:t>f =0.0043    0.0051    0.0056    0.0059    0.0061   </a:t>
            </a:r>
            <a:endParaRPr lang="en-US" altLang="zh-CN" sz="2400" b="1">
              <a:solidFill>
                <a:srgbClr val="040000"/>
              </a:solidFill>
              <a:latin typeface="宋体" pitchFamily="2" charset="-122"/>
              <a:ea typeface="宋体" pitchFamily="2" charset="-122"/>
            </a:endParaRPr>
          </a:p>
          <a:p>
            <a:pPr lvl="2" indent="-533400" algn="just">
              <a:lnSpc>
                <a:spcPct val="130000"/>
              </a:lnSpc>
            </a:pPr>
            <a:r>
              <a:rPr lang="en-US" altLang="zh-CN" sz="2400" b="1">
                <a:solidFill>
                  <a:srgbClr val="040000"/>
                </a:solidFill>
                <a:latin typeface="宋体" pitchFamily="2" charset="-122"/>
                <a:ea typeface="宋体" pitchFamily="2" charset="-122"/>
              </a:rPr>
              <a:t>   0.0062    0.0062    0.0063    0.0063    0.0063</a:t>
            </a:r>
            <a:endParaRPr lang="en-US" altLang="zh-CN" sz="2400" b="1">
              <a:solidFill>
                <a:srgbClr val="040000"/>
              </a:solidFill>
              <a:latin typeface="宋体" pitchFamily="2" charset="-122"/>
              <a:ea typeface="宋体" pitchFamily="2" charset="-122"/>
            </a:endParaRPr>
          </a:p>
          <a:p>
            <a:r>
              <a:rPr lang="en-US" altLang="zh-CN" sz="2400" b="1">
                <a:solidFill>
                  <a:srgbClr val="040000"/>
                </a:solidFill>
                <a:latin typeface="宋体" pitchFamily="2" charset="-122"/>
                <a:ea typeface="宋体" pitchFamily="2" charset="-122"/>
              </a:rPr>
              <a:t>  x = 0.0069   -0.0029    0.0809</a:t>
            </a:r>
            <a:endParaRPr lang="en-US" altLang="zh-CN" sz="2400" b="1">
              <a:solidFill>
                <a:srgbClr val="040000"/>
              </a:solidFill>
              <a:latin typeface="宋体" pitchFamily="2" charset="-122"/>
              <a:ea typeface="宋体" pitchFamily="2" charset="-122"/>
            </a:endParaRPr>
          </a:p>
        </p:txBody>
      </p:sp>
      <p:sp>
        <p:nvSpPr>
          <p:cNvPr id="152579" name="矩形 152578"/>
          <p:cNvSpPr/>
          <p:nvPr/>
        </p:nvSpPr>
        <p:spPr>
          <a:xfrm>
            <a:off x="-838200" y="2590800"/>
            <a:ext cx="8077200" cy="460375"/>
          </a:xfrm>
          <a:prstGeom prst="rect">
            <a:avLst/>
          </a:prstGeom>
          <a:noFill/>
          <a:ln w="9525">
            <a:noFill/>
          </a:ln>
        </p:spPr>
        <p:txBody>
          <a:bodyPr anchor="t">
            <a:spAutoFit/>
          </a:bodyPr>
          <a:p>
            <a:pPr algn="ctr"/>
            <a:r>
              <a:rPr lang="en-US" altLang="zh-CN" sz="2400" b="1" dirty="0">
                <a:solidFill>
                  <a:srgbClr val="040000"/>
                </a:solidFill>
                <a:latin typeface="Times New Roman" panose="02020603050405020304" pitchFamily="18" charset="0"/>
                <a:ea typeface="宋体" pitchFamily="2" charset="-122"/>
              </a:rPr>
              <a:t>4</a:t>
            </a:r>
            <a:r>
              <a:rPr lang="zh-CN" altLang="en-US" sz="2400" b="1" dirty="0">
                <a:solidFill>
                  <a:srgbClr val="040000"/>
                </a:solidFill>
                <a:latin typeface="Times New Roman" panose="02020603050405020304" pitchFamily="18" charset="0"/>
                <a:ea typeface="宋体" pitchFamily="2" charset="-122"/>
              </a:rPr>
              <a:t>）结论</a:t>
            </a:r>
            <a:r>
              <a:rPr lang="zh-CN" altLang="en-US" sz="2400" dirty="0">
                <a:solidFill>
                  <a:srgbClr val="040000"/>
                </a:solidFill>
                <a:latin typeface="Times New Roman" panose="02020603050405020304" pitchFamily="18" charset="0"/>
                <a:ea typeface="宋体" pitchFamily="2" charset="-122"/>
              </a:rPr>
              <a:t>：</a:t>
            </a:r>
            <a:r>
              <a:rPr lang="en-US" altLang="zh-CN" sz="2400" b="1">
                <a:solidFill>
                  <a:srgbClr val="040000"/>
                </a:solidFill>
                <a:latin typeface="Times New Roman" panose="02020603050405020304" pitchFamily="18" charset="0"/>
                <a:ea typeface="宋体" pitchFamily="2" charset="-122"/>
              </a:rPr>
              <a:t>a=0.0069, b=-0.0029, k=0.0809</a:t>
            </a:r>
            <a:endParaRPr lang="en-US" altLang="zh-CN" sz="2400" b="1">
              <a:solidFill>
                <a:srgbClr val="040000"/>
              </a:solidFill>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linds(horizontal)">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 calcmode="lin" valueType="num">
                                      <p:cBhvr>
                                        <p:cTn id="12" dur="500" fill="hold"/>
                                        <p:tgtEl>
                                          <p:spTgt spid="152579"/>
                                        </p:tgtEl>
                                        <p:attrNameLst>
                                          <p:attrName>ppt_x</p:attrName>
                                        </p:attrNameLst>
                                      </p:cBhvr>
                                      <p:tavLst>
                                        <p:tav tm="0">
                                          <p:val>
                                            <p:strVal val="0-#ppt_w/2"/>
                                          </p:val>
                                        </p:tav>
                                        <p:tav tm="100000">
                                          <p:val>
                                            <p:strVal val="#ppt_x"/>
                                          </p:val>
                                        </p:tav>
                                      </p:tavLst>
                                    </p:anim>
                                    <p:anim calcmode="lin" valueType="num">
                                      <p:cBhvr>
                                        <p:cTn id="13" dur="500" fill="hold"/>
                                        <p:tgtEl>
                                          <p:spTgt spid="152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906" name="组合 153602"/>
          <p:cNvGrpSpPr/>
          <p:nvPr/>
        </p:nvGrpSpPr>
        <p:grpSpPr>
          <a:xfrm>
            <a:off x="228600" y="0"/>
            <a:ext cx="8610600" cy="1674813"/>
            <a:chOff x="0" y="0"/>
            <a:chExt cx="5424" cy="1055"/>
          </a:xfrm>
        </p:grpSpPr>
        <p:graphicFrame>
          <p:nvGraphicFramePr>
            <p:cNvPr id="123907" name="对象 153603"/>
            <p:cNvGraphicFramePr/>
            <p:nvPr/>
          </p:nvGraphicFramePr>
          <p:xfrm>
            <a:off x="2304" y="528"/>
            <a:ext cx="3120" cy="300"/>
          </p:xfrm>
          <a:graphic>
            <a:graphicData uri="http://schemas.openxmlformats.org/presentationml/2006/ole">
              <mc:AlternateContent xmlns:mc="http://schemas.openxmlformats.org/markup-compatibility/2006">
                <mc:Choice xmlns:v="urn:schemas-microsoft-com:vml" Requires="v">
                  <p:oleObj spid="_x0000_s3157" name="" r:id="rId1" imgW="2374900" imgH="228600" progId="Equation.3">
                    <p:embed/>
                  </p:oleObj>
                </mc:Choice>
                <mc:Fallback>
                  <p:oleObj name="" r:id="rId1" imgW="2374900" imgH="228600" progId="Equation.3">
                    <p:embed/>
                    <p:pic>
                      <p:nvPicPr>
                        <p:cNvPr id="0" name="图片 3156"/>
                        <p:cNvPicPr/>
                        <p:nvPr/>
                      </p:nvPicPr>
                      <p:blipFill>
                        <a:blip r:embed="rId2"/>
                        <a:stretch>
                          <a:fillRect/>
                        </a:stretch>
                      </p:blipFill>
                      <p:spPr>
                        <a:xfrm>
                          <a:off x="2304" y="528"/>
                          <a:ext cx="3120" cy="300"/>
                        </a:xfrm>
                        <a:prstGeom prst="rect">
                          <a:avLst/>
                        </a:prstGeom>
                        <a:noFill/>
                        <a:ln w="38100">
                          <a:noFill/>
                          <a:miter/>
                        </a:ln>
                      </p:spPr>
                    </p:pic>
                  </p:oleObj>
                </mc:Fallback>
              </mc:AlternateContent>
            </a:graphicData>
          </a:graphic>
        </p:graphicFrame>
        <p:sp>
          <p:nvSpPr>
            <p:cNvPr id="123908" name="文本框 153604"/>
            <p:cNvSpPr txBox="1"/>
            <p:nvPr/>
          </p:nvSpPr>
          <p:spPr>
            <a:xfrm>
              <a:off x="0" y="0"/>
              <a:ext cx="4128" cy="1055"/>
            </a:xfrm>
            <a:prstGeom prst="rect">
              <a:avLst/>
            </a:prstGeom>
            <a:noFill/>
            <a:ln w="9525">
              <a:noFill/>
            </a:ln>
          </p:spPr>
          <p:txBody>
            <a:bodyPr anchor="t">
              <a:spAutoFit/>
            </a:bodyPr>
            <a:p>
              <a:pPr marL="381000" lvl="2" indent="0"/>
              <a:r>
                <a:rPr lang="en-US" altLang="zh-CN" sz="2400" b="1" dirty="0">
                  <a:latin typeface="Times New Roman" panose="02020603050405020304" pitchFamily="18" charset="0"/>
                  <a:ea typeface="隶书" panose="02010509060101010101" pitchFamily="49" charset="-122"/>
                </a:rPr>
                <a:t>                    </a:t>
              </a:r>
              <a:r>
                <a:rPr lang="zh-CN" altLang="en-US" sz="3200" b="1" dirty="0">
                  <a:latin typeface="宋体" pitchFamily="2" charset="-122"/>
                  <a:ea typeface="宋体" pitchFamily="2" charset="-122"/>
                </a:rPr>
                <a:t>解法 </a:t>
              </a:r>
              <a:r>
                <a:rPr lang="en-US" altLang="zh-CN" sz="3200" b="1">
                  <a:latin typeface="Times New Roman" panose="02020603050405020304" pitchFamily="18" charset="0"/>
                  <a:ea typeface="隶书" panose="02010509060101010101" pitchFamily="49" charset="-122"/>
                </a:rPr>
                <a:t>2   </a:t>
              </a:r>
              <a:r>
                <a:rPr lang="en-US" altLang="zh-CN" sz="2400" b="1">
                  <a:latin typeface="Times New Roman" panose="02020603050405020304" pitchFamily="18" charset="0"/>
                  <a:ea typeface="隶书" panose="02010509060101010101" pitchFamily="49" charset="-122"/>
                </a:rPr>
                <a:t>  </a:t>
              </a:r>
              <a:r>
                <a:rPr lang="zh-CN" altLang="en-US" sz="2400" b="1" dirty="0">
                  <a:solidFill>
                    <a:srgbClr val="000000"/>
                  </a:solidFill>
                  <a:latin typeface="Times New Roman" panose="02020603050405020304" pitchFamily="18" charset="0"/>
                  <a:ea typeface="宋体" pitchFamily="2" charset="-122"/>
                </a:rPr>
                <a:t>用命令</a:t>
              </a:r>
              <a:r>
                <a:rPr lang="en-US" altLang="zh-CN" sz="2400" b="1" err="1">
                  <a:latin typeface="Times New Roman" panose="02020603050405020304" pitchFamily="18" charset="0"/>
                  <a:ea typeface="宋体" pitchFamily="2" charset="-122"/>
                </a:rPr>
                <a:t>lsqnonlin</a:t>
              </a:r>
              <a:endParaRPr lang="en-US" altLang="zh-CN" sz="2400" b="1">
                <a:solidFill>
                  <a:srgbClr val="000000"/>
                </a:solidFill>
                <a:latin typeface="Times New Roman" panose="02020603050405020304" pitchFamily="18" charset="0"/>
                <a:ea typeface="宋体" pitchFamily="2" charset="-122"/>
              </a:endParaRPr>
            </a:p>
            <a:p>
              <a:pPr marL="381000" lvl="2" indent="0"/>
              <a:endParaRPr lang="en-US" altLang="zh-CN" sz="2400">
                <a:solidFill>
                  <a:srgbClr val="000000"/>
                </a:solidFill>
                <a:latin typeface="Times New Roman" panose="02020603050405020304" pitchFamily="18" charset="0"/>
                <a:ea typeface="宋体" pitchFamily="2" charset="-122"/>
              </a:endParaRPr>
            </a:p>
            <a:p>
              <a:pPr marL="381000" lvl="2" indent="0"/>
              <a:r>
                <a:rPr lang="en-US" altLang="zh-CN" sz="2400">
                  <a:solidFill>
                    <a:srgbClr val="000000"/>
                  </a:solidFill>
                  <a:latin typeface="Times New Roman" panose="02020603050405020304" pitchFamily="18" charset="0"/>
                  <a:ea typeface="宋体" pitchFamily="2" charset="-122"/>
                </a:rPr>
                <a:t>    </a:t>
              </a:r>
              <a:r>
                <a:rPr lang="en-US" altLang="zh-CN" sz="2400" b="1" err="1">
                  <a:solidFill>
                    <a:srgbClr val="000000"/>
                  </a:solidFill>
                  <a:latin typeface="Times New Roman" panose="02020603050405020304" pitchFamily="18" charset="0"/>
                  <a:ea typeface="宋体" pitchFamily="2" charset="-122"/>
                </a:rPr>
                <a:t>f(x)=F(x,tdata,ctada</a:t>
              </a:r>
              <a:r>
                <a:rPr lang="en-US" altLang="zh-CN" sz="2400" b="1">
                  <a:solidFill>
                    <a:srgbClr val="000000"/>
                  </a:solidFill>
                  <a:latin typeface="Times New Roman" panose="02020603050405020304" pitchFamily="18" charset="0"/>
                  <a:ea typeface="宋体" pitchFamily="2" charset="-122"/>
                </a:rPr>
                <a:t>)=</a:t>
              </a:r>
              <a:endParaRPr lang="en-US" altLang="zh-CN" sz="2400" b="1">
                <a:solidFill>
                  <a:srgbClr val="000000"/>
                </a:solidFill>
                <a:latin typeface="Times New Roman" panose="02020603050405020304" pitchFamily="18" charset="0"/>
                <a:ea typeface="宋体" pitchFamily="2" charset="-122"/>
              </a:endParaRPr>
            </a:p>
            <a:p>
              <a:pPr marL="381000" lvl="2" indent="0"/>
              <a:r>
                <a:rPr lang="en-US" altLang="zh-CN" sz="2400" b="1">
                  <a:solidFill>
                    <a:srgbClr val="000000"/>
                  </a:solidFill>
                  <a:latin typeface="Times New Roman" panose="02020603050405020304" pitchFamily="18" charset="0"/>
                  <a:ea typeface="宋体" pitchFamily="2" charset="-122"/>
                </a:rPr>
                <a:t>    x=</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a</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b</a:t>
              </a:r>
              <a:r>
                <a:rPr lang="zh-CN" altLang="en-US" sz="2400" b="1">
                  <a:solidFill>
                    <a:srgbClr val="000000"/>
                  </a:solidFill>
                  <a:latin typeface="Times New Roman" panose="02020603050405020304" pitchFamily="18" charset="0"/>
                  <a:ea typeface="宋体" pitchFamily="2" charset="-122"/>
                </a:rPr>
                <a:t>，</a:t>
              </a:r>
              <a:r>
                <a:rPr lang="en-US" altLang="zh-CN" sz="2400" b="1">
                  <a:solidFill>
                    <a:srgbClr val="000000"/>
                  </a:solidFill>
                  <a:latin typeface="Times New Roman" panose="02020603050405020304" pitchFamily="18" charset="0"/>
                  <a:ea typeface="宋体" pitchFamily="2" charset="-122"/>
                </a:rPr>
                <a:t>k</a:t>
              </a:r>
              <a:r>
                <a:rPr lang="zh-CN" altLang="en-US" sz="2400" b="1">
                  <a:solidFill>
                    <a:srgbClr val="000000"/>
                  </a:solidFill>
                  <a:latin typeface="Times New Roman" panose="02020603050405020304" pitchFamily="18" charset="0"/>
                  <a:ea typeface="宋体" pitchFamily="2" charset="-122"/>
                </a:rPr>
                <a:t>）</a:t>
              </a:r>
              <a:endParaRPr lang="zh-CN" altLang="en-US" sz="2400" b="1">
                <a:solidFill>
                  <a:srgbClr val="000000"/>
                </a:solidFill>
                <a:latin typeface="Times New Roman" panose="02020603050405020304" pitchFamily="18" charset="0"/>
                <a:ea typeface="宋体" pitchFamily="2" charset="-122"/>
              </a:endParaRPr>
            </a:p>
          </p:txBody>
        </p:sp>
      </p:grpSp>
      <p:sp>
        <p:nvSpPr>
          <p:cNvPr id="153606" name="文本框 153605"/>
          <p:cNvSpPr txBox="1"/>
          <p:nvPr/>
        </p:nvSpPr>
        <p:spPr>
          <a:xfrm>
            <a:off x="228600" y="1981200"/>
            <a:ext cx="8458200" cy="2282825"/>
          </a:xfrm>
          <a:prstGeom prst="rect">
            <a:avLst/>
          </a:prstGeom>
          <a:noFill/>
          <a:ln w="9525">
            <a:noFill/>
          </a:ln>
        </p:spPr>
        <p:txBody>
          <a:bodyPr anchor="t">
            <a:spAutoFit/>
          </a:bodyPr>
          <a:p>
            <a:pPr marL="381000" lvl="2" indent="0"/>
            <a:r>
              <a:rPr lang="en-US" altLang="zh-CN" sz="2400">
                <a:solidFill>
                  <a:schemeClr val="accent2"/>
                </a:solidFill>
                <a:latin typeface="宋体" pitchFamily="2" charset="-122"/>
                <a:ea typeface="宋体" pitchFamily="2" charset="-122"/>
              </a:rPr>
              <a:t>1</a:t>
            </a:r>
            <a:r>
              <a:rPr lang="zh-CN" altLang="en-US" sz="2400">
                <a:solidFill>
                  <a:schemeClr val="accent2"/>
                </a:solidFill>
                <a:latin typeface="宋体" pitchFamily="2" charset="-122"/>
                <a:ea typeface="宋体" pitchFamily="2" charset="-122"/>
              </a:rPr>
              <a:t>）</a:t>
            </a:r>
            <a:r>
              <a:rPr lang="zh-CN" altLang="en-US" sz="2400" b="1" dirty="0">
                <a:solidFill>
                  <a:schemeClr val="accent2"/>
                </a:solidFill>
                <a:latin typeface="宋体" pitchFamily="2" charset="-122"/>
                <a:ea typeface="宋体" pitchFamily="2" charset="-122"/>
              </a:rPr>
              <a:t>编写</a:t>
            </a:r>
            <a:r>
              <a:rPr lang="en-US" altLang="zh-CN" sz="2400" b="1" dirty="0">
                <a:solidFill>
                  <a:schemeClr val="accent2"/>
                </a:solidFill>
                <a:latin typeface="宋体" pitchFamily="2" charset="-122"/>
                <a:ea typeface="宋体" pitchFamily="2" charset="-122"/>
              </a:rPr>
              <a:t>M-</a:t>
            </a:r>
            <a:r>
              <a:rPr lang="zh-CN" altLang="en-US" sz="2400" b="1" dirty="0">
                <a:solidFill>
                  <a:schemeClr val="accent2"/>
                </a:solidFill>
                <a:latin typeface="宋体" pitchFamily="2" charset="-122"/>
                <a:ea typeface="宋体" pitchFamily="2" charset="-122"/>
              </a:rPr>
              <a:t>文件 </a:t>
            </a:r>
            <a:r>
              <a:rPr lang="en-US" altLang="zh-CN" sz="2400" b="1">
                <a:solidFill>
                  <a:schemeClr val="accent2"/>
                </a:solidFill>
                <a:latin typeface="宋体" pitchFamily="2" charset="-122"/>
                <a:ea typeface="宋体" pitchFamily="2" charset="-122"/>
              </a:rPr>
              <a:t>curvefun2.m</a:t>
            </a:r>
            <a:endParaRPr lang="en-US" altLang="zh-CN" sz="2400">
              <a:solidFill>
                <a:schemeClr val="accent2"/>
              </a:solidFill>
              <a:latin typeface="宋体" pitchFamily="2" charset="-122"/>
              <a:ea typeface="宋体" pitchFamily="2" charset="-122"/>
            </a:endParaRPr>
          </a:p>
          <a:p>
            <a:r>
              <a:rPr lang="en-US" altLang="zh-CN" sz="2400">
                <a:solidFill>
                  <a:srgbClr val="0000FF"/>
                </a:solidFill>
                <a:latin typeface="Courier New" panose="02070309020205020404" pitchFamily="49" charset="0"/>
                <a:ea typeface="宋体" pitchFamily="2" charset="-122"/>
              </a:rPr>
              <a:t>    </a:t>
            </a:r>
            <a:r>
              <a:rPr lang="en-US" altLang="zh-CN" sz="2400" b="1">
                <a:solidFill>
                  <a:srgbClr val="0000FF"/>
                </a:solidFill>
                <a:latin typeface="Courier New" panose="02070309020205020404" pitchFamily="49" charset="0"/>
                <a:ea typeface="宋体" pitchFamily="2" charset="-122"/>
              </a:rPr>
              <a:t>function</a:t>
            </a:r>
            <a:r>
              <a:rPr lang="en-US" altLang="zh-CN" sz="2400" b="1">
                <a:latin typeface="Courier New" panose="02070309020205020404" pitchFamily="49" charset="0"/>
                <a:ea typeface="宋体" pitchFamily="2" charset="-122"/>
              </a:rPr>
              <a:t> f=curvefun2(</a:t>
            </a:r>
            <a:r>
              <a:rPr lang="en-US" altLang="zh-CN" sz="2400" b="1">
                <a:solidFill>
                  <a:srgbClr val="FF0066"/>
                </a:solidFill>
                <a:latin typeface="Courier New" panose="02070309020205020404" pitchFamily="49" charset="0"/>
                <a:ea typeface="宋体" pitchFamily="2" charset="-122"/>
              </a:rPr>
              <a:t>x</a:t>
            </a:r>
            <a:r>
              <a:rPr lang="en-US" altLang="zh-CN" sz="2400" b="1">
                <a:latin typeface="Courier New" panose="02070309020205020404" pitchFamily="49" charset="0"/>
                <a:ea typeface="宋体" pitchFamily="2" charset="-122"/>
              </a:rPr>
              <a:t>)</a:t>
            </a:r>
            <a:endParaRPr lang="en-US" altLang="zh-CN" sz="2400" b="1">
              <a:latin typeface="Courier New" panose="02070309020205020404" pitchFamily="49" charset="0"/>
              <a:ea typeface="宋体" pitchFamily="2" charset="-122"/>
            </a:endParaRPr>
          </a:p>
          <a:p>
            <a:r>
              <a:rPr lang="en-US" altLang="zh-CN" sz="2400" b="1" err="1">
                <a:latin typeface="Courier New" panose="02070309020205020404" pitchFamily="49" charset="0"/>
                <a:ea typeface="宋体" pitchFamily="2" charset="-122"/>
              </a:rPr>
              <a:t>    tdata</a:t>
            </a:r>
            <a:r>
              <a:rPr lang="en-US" altLang="zh-CN" sz="2400" b="1">
                <a:latin typeface="Courier New" panose="02070309020205020404" pitchFamily="49" charset="0"/>
                <a:ea typeface="宋体" pitchFamily="2" charset="-122"/>
              </a:rPr>
              <a:t>=100:100:1000;</a:t>
            </a:r>
            <a:endParaRPr lang="en-US" altLang="zh-CN" sz="2400" b="1">
              <a:latin typeface="Courier New" panose="02070309020205020404" pitchFamily="49" charset="0"/>
              <a:ea typeface="宋体" pitchFamily="2" charset="-122"/>
            </a:endParaRPr>
          </a:p>
          <a:p>
            <a:r>
              <a:rPr lang="en-US" altLang="zh-CN" sz="2400" b="1" err="1">
                <a:latin typeface="Courier New" panose="02070309020205020404" pitchFamily="49" charset="0"/>
                <a:ea typeface="宋体" pitchFamily="2" charset="-122"/>
              </a:rPr>
              <a:t>    cdata</a:t>
            </a:r>
            <a:r>
              <a:rPr lang="en-US" altLang="zh-CN" sz="2400" b="1">
                <a:latin typeface="Courier New" panose="02070309020205020404" pitchFamily="49" charset="0"/>
                <a:ea typeface="宋体" pitchFamily="2" charset="-122"/>
              </a:rPr>
              <a:t>=1e-03*[4.54,4.99,5.35,5.65,5.90,</a:t>
            </a:r>
            <a:endParaRPr lang="en-US" altLang="zh-CN" sz="2400" b="1">
              <a:latin typeface="Courier New" panose="02070309020205020404" pitchFamily="49" charset="0"/>
              <a:ea typeface="宋体" pitchFamily="2" charset="-122"/>
            </a:endParaRPr>
          </a:p>
          <a:p>
            <a:r>
              <a:rPr lang="en-US" altLang="zh-CN" sz="2400" b="1">
                <a:latin typeface="Courier New" panose="02070309020205020404" pitchFamily="49" charset="0"/>
                <a:ea typeface="宋体" pitchFamily="2" charset="-122"/>
              </a:rPr>
              <a:t>                6.10,6.26,6.39,6.50,6.59];</a:t>
            </a:r>
            <a:endParaRPr lang="en-US" altLang="zh-CN" sz="2400" b="1">
              <a:latin typeface="Courier New" panose="02070309020205020404" pitchFamily="49" charset="0"/>
              <a:ea typeface="宋体" pitchFamily="2" charset="-122"/>
            </a:endParaRPr>
          </a:p>
          <a:p>
            <a:r>
              <a:rPr lang="en-US" altLang="zh-CN" sz="2400" b="1" err="1">
                <a:latin typeface="Courier New" panose="02070309020205020404" pitchFamily="49" charset="0"/>
                <a:ea typeface="宋体" pitchFamily="2" charset="-122"/>
              </a:rPr>
              <a:t>    f=x(1)+x(2)*exp(-0.02*x(3)*tdata)- cdata</a:t>
            </a:r>
            <a:endParaRPr lang="en-US" altLang="zh-CN" sz="2400" b="1">
              <a:latin typeface="Courier New" panose="02070309020205020404" pitchFamily="49" charset="0"/>
              <a:ea typeface="宋体" pitchFamily="2" charset="-122"/>
            </a:endParaRPr>
          </a:p>
        </p:txBody>
      </p:sp>
      <p:sp>
        <p:nvSpPr>
          <p:cNvPr id="153607" name="文本框 153606"/>
          <p:cNvSpPr txBox="1"/>
          <p:nvPr/>
        </p:nvSpPr>
        <p:spPr>
          <a:xfrm>
            <a:off x="304800" y="4495800"/>
            <a:ext cx="5867400" cy="1552575"/>
          </a:xfrm>
          <a:prstGeom prst="rect">
            <a:avLst/>
          </a:prstGeom>
          <a:noFill/>
          <a:ln w="9525">
            <a:noFill/>
          </a:ln>
        </p:spPr>
        <p:txBody>
          <a:bodyPr anchor="t">
            <a:spAutoFit/>
          </a:bodyPr>
          <a:p>
            <a:pPr marL="381000" lvl="2" indent="0"/>
            <a:r>
              <a:rPr lang="en-US" altLang="zh-CN" sz="2400" b="1" dirty="0">
                <a:solidFill>
                  <a:schemeClr val="accent2"/>
                </a:solidFill>
                <a:latin typeface="Times New Roman" panose="02020603050405020304" pitchFamily="18" charset="0"/>
                <a:ea typeface="宋体" pitchFamily="2" charset="-122"/>
              </a:rPr>
              <a:t>2</a:t>
            </a:r>
            <a:r>
              <a:rPr lang="zh-CN" altLang="en-US" sz="2400" b="1" dirty="0">
                <a:solidFill>
                  <a:schemeClr val="accent2"/>
                </a:solidFill>
                <a:latin typeface="Times New Roman" panose="02020603050405020304" pitchFamily="18" charset="0"/>
                <a:ea typeface="宋体" pitchFamily="2" charset="-122"/>
              </a:rPr>
              <a:t>）输入命令</a:t>
            </a:r>
            <a:r>
              <a:rPr lang="en-US" altLang="zh-CN" sz="2400" b="1">
                <a:solidFill>
                  <a:schemeClr val="accent2"/>
                </a:solidFill>
                <a:latin typeface="Times New Roman" panose="02020603050405020304" pitchFamily="18" charset="0"/>
                <a:ea typeface="宋体" pitchFamily="2" charset="-122"/>
              </a:rPr>
              <a:t>:</a:t>
            </a:r>
            <a:endParaRPr lang="en-US" altLang="zh-CN" sz="2400">
              <a:solidFill>
                <a:srgbClr val="000000"/>
              </a:solidFill>
              <a:latin typeface="Times New Roman" panose="02020603050405020304" pitchFamily="18" charset="0"/>
              <a:ea typeface="宋体" pitchFamily="2" charset="-122"/>
            </a:endParaRPr>
          </a:p>
          <a:p>
            <a:pPr lvl="3" indent="-800100"/>
            <a:r>
              <a:rPr lang="en-US" altLang="zh-CN" sz="2400">
                <a:solidFill>
                  <a:srgbClr val="000000"/>
                </a:solidFill>
                <a:latin typeface="Times New Roman" panose="02020603050405020304" pitchFamily="18" charset="0"/>
                <a:ea typeface="宋体" pitchFamily="2" charset="-122"/>
              </a:rPr>
              <a:t> </a:t>
            </a:r>
            <a:r>
              <a:rPr lang="en-US" altLang="zh-CN" sz="2400" b="1">
                <a:solidFill>
                  <a:srgbClr val="000000"/>
                </a:solidFill>
                <a:latin typeface="Courier New" panose="02070309020205020404" pitchFamily="49" charset="0"/>
                <a:ea typeface="宋体" pitchFamily="2" charset="-122"/>
              </a:rPr>
              <a:t>x0=[0.2,0.05,0.05];</a:t>
            </a:r>
            <a:endParaRPr lang="en-US" altLang="zh-CN" sz="2400" b="1">
              <a:solidFill>
                <a:srgbClr val="000000"/>
              </a:solidFill>
              <a:latin typeface="Courier New" panose="02070309020205020404" pitchFamily="49" charset="0"/>
              <a:ea typeface="宋体" pitchFamily="2" charset="-122"/>
            </a:endParaRPr>
          </a:p>
          <a:p>
            <a:pPr lvl="3" indent="-800100"/>
            <a:r>
              <a:rPr lang="en-US" altLang="zh-CN" sz="2400" b="1">
                <a:solidFill>
                  <a:srgbClr val="000000"/>
                </a:solidFill>
                <a:latin typeface="Courier New" panose="02070309020205020404" pitchFamily="49" charset="0"/>
                <a:ea typeface="宋体" pitchFamily="2" charset="-122"/>
              </a:rPr>
              <a:t>x=lsqnonlin(</a:t>
            </a:r>
            <a:r>
              <a:rPr lang="en-US" altLang="zh-CN" sz="2400" b="1">
                <a:solidFill>
                  <a:srgbClr val="B22222"/>
                </a:solidFill>
                <a:latin typeface="Courier New" panose="02070309020205020404" pitchFamily="49" charset="0"/>
                <a:ea typeface="宋体" pitchFamily="2" charset="-122"/>
              </a:rPr>
              <a:t>'curvefun2'</a:t>
            </a:r>
            <a:r>
              <a:rPr lang="en-US" altLang="zh-CN" sz="2400" b="1">
                <a:solidFill>
                  <a:srgbClr val="000000"/>
                </a:solidFill>
                <a:latin typeface="Courier New" panose="02070309020205020404" pitchFamily="49" charset="0"/>
                <a:ea typeface="宋体" pitchFamily="2" charset="-122"/>
              </a:rPr>
              <a:t>,x0)</a:t>
            </a:r>
            <a:endParaRPr lang="en-US" altLang="zh-CN" sz="2400" b="1">
              <a:solidFill>
                <a:srgbClr val="000000"/>
              </a:solidFill>
              <a:latin typeface="Courier New" panose="02070309020205020404" pitchFamily="49" charset="0"/>
              <a:ea typeface="宋体" pitchFamily="2" charset="-122"/>
            </a:endParaRPr>
          </a:p>
          <a:p>
            <a:pPr lvl="3" indent="-800100"/>
            <a:r>
              <a:rPr lang="en-US" altLang="zh-CN" sz="2400" b="1">
                <a:solidFill>
                  <a:srgbClr val="000000"/>
                </a:solidFill>
                <a:latin typeface="Courier New" panose="02070309020205020404" pitchFamily="49" charset="0"/>
                <a:ea typeface="宋体" pitchFamily="2" charset="-122"/>
              </a:rPr>
              <a:t>f= curvefun2(x)</a:t>
            </a:r>
            <a:endParaRPr lang="en-US" altLang="zh-CN" sz="2400" b="1">
              <a:solidFill>
                <a:srgbClr val="000000"/>
              </a:solidFill>
              <a:latin typeface="Courier New" panose="02070309020205020404" pitchFamily="49" charset="0"/>
              <a:ea typeface="宋体" pitchFamily="2" charset="-122"/>
            </a:endParaRPr>
          </a:p>
        </p:txBody>
      </p:sp>
      <p:sp>
        <p:nvSpPr>
          <p:cNvPr id="153608" name="文本框 153607"/>
          <p:cNvSpPr txBox="1"/>
          <p:nvPr/>
        </p:nvSpPr>
        <p:spPr>
          <a:xfrm>
            <a:off x="5334000" y="1524000"/>
            <a:ext cx="3810000" cy="1320800"/>
          </a:xfrm>
          <a:prstGeom prst="rect">
            <a:avLst/>
          </a:prstGeom>
          <a:solidFill>
            <a:srgbClr val="FFFF99"/>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000" b="1" dirty="0">
                <a:latin typeface="Times New Roman" panose="02020603050405020304" pitchFamily="18" charset="0"/>
                <a:ea typeface="宋体" pitchFamily="2" charset="-122"/>
              </a:rPr>
              <a:t>函数</a:t>
            </a:r>
            <a:r>
              <a:rPr lang="en-US" altLang="en-US" sz="2000" b="1">
                <a:latin typeface="Times New Roman" panose="02020603050405020304" pitchFamily="18" charset="0"/>
                <a:ea typeface="宋体" pitchFamily="2" charset="-122"/>
              </a:rPr>
              <a:t>curvefun2</a:t>
            </a:r>
            <a:r>
              <a:rPr lang="zh-CN" altLang="en-US" sz="2000" b="1" dirty="0">
                <a:latin typeface="Times New Roman" panose="02020603050405020304" pitchFamily="18" charset="0"/>
                <a:ea typeface="宋体" pitchFamily="2" charset="-122"/>
              </a:rPr>
              <a:t>的自变量是</a:t>
            </a:r>
            <a:r>
              <a:rPr lang="en-US" altLang="zh-CN" sz="2000" b="1" err="1">
                <a:latin typeface="Times New Roman" panose="02020603050405020304" pitchFamily="18" charset="0"/>
                <a:ea typeface="宋体" pitchFamily="2" charset="-122"/>
              </a:rPr>
              <a:t>x</a:t>
            </a:r>
            <a:r>
              <a:rPr lang="zh-CN" altLang="en-US" sz="2000" b="1" err="1">
                <a:latin typeface="Times New Roman" panose="02020603050405020304" pitchFamily="18" charset="0"/>
                <a:ea typeface="宋体" pitchFamily="2" charset="-122"/>
              </a:rPr>
              <a:t>，</a:t>
            </a:r>
            <a:r>
              <a:rPr lang="en-US" altLang="zh-CN" sz="2000" b="1" err="1">
                <a:latin typeface="Times New Roman" panose="02020603050405020304" pitchFamily="18" charset="0"/>
                <a:ea typeface="宋体" pitchFamily="2" charset="-122"/>
              </a:rPr>
              <a:t>cdata</a:t>
            </a:r>
            <a:r>
              <a:rPr lang="zh-CN" altLang="zh-CN" sz="2000" b="1">
                <a:latin typeface="Times New Roman" panose="02020603050405020304" pitchFamily="18" charset="0"/>
                <a:ea typeface="宋体" pitchFamily="2" charset="-122"/>
              </a:rPr>
              <a:t>和</a:t>
            </a:r>
            <a:r>
              <a:rPr lang="en-US" altLang="zh-CN" sz="2000" b="1" err="1">
                <a:latin typeface="Times New Roman" panose="02020603050405020304" pitchFamily="18" charset="0"/>
                <a:ea typeface="宋体" pitchFamily="2" charset="-122"/>
              </a:rPr>
              <a:t>tdata</a:t>
            </a:r>
            <a:r>
              <a:rPr lang="zh-CN" altLang="en-US" sz="2000" b="1" dirty="0">
                <a:latin typeface="Times New Roman" panose="02020603050405020304" pitchFamily="18" charset="0"/>
                <a:ea typeface="宋体" pitchFamily="2" charset="-122"/>
              </a:rPr>
              <a:t>是已知参数，故应将</a:t>
            </a:r>
            <a:r>
              <a:rPr lang="en-US" altLang="zh-CN" sz="2000" b="1" err="1">
                <a:latin typeface="Times New Roman" panose="02020603050405020304" pitchFamily="18" charset="0"/>
                <a:ea typeface="宋体" pitchFamily="2" charset="-122"/>
              </a:rPr>
              <a:t>cdata tdata</a:t>
            </a:r>
            <a:r>
              <a:rPr lang="zh-CN" altLang="en-US" sz="2000" b="1" dirty="0">
                <a:latin typeface="Times New Roman" panose="02020603050405020304" pitchFamily="18" charset="0"/>
                <a:ea typeface="宋体" pitchFamily="2" charset="-122"/>
              </a:rPr>
              <a:t>的值写在</a:t>
            </a:r>
            <a:r>
              <a:rPr lang="en-US" altLang="en-US" sz="2000" b="1">
                <a:latin typeface="Times New Roman" panose="02020603050405020304" pitchFamily="18" charset="0"/>
                <a:ea typeface="宋体" pitchFamily="2" charset="-122"/>
              </a:rPr>
              <a:t>curvefun2.m</a:t>
            </a:r>
            <a:r>
              <a:rPr lang="zh-CN" altLang="en-US" sz="2000" b="1">
                <a:latin typeface="Times New Roman" panose="02020603050405020304" pitchFamily="18" charset="0"/>
                <a:ea typeface="宋体" pitchFamily="2" charset="-122"/>
              </a:rPr>
              <a:t>中</a:t>
            </a:r>
            <a:endParaRPr lang="zh-CN" altLang="en-US" sz="2400" b="1">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p:cTn id="7" dur="500" fill="hold"/>
                                        <p:tgtEl>
                                          <p:spTgt spid="153606"/>
                                        </p:tgtEl>
                                        <p:attrNameLst>
                                          <p:attrName>ppt_x</p:attrName>
                                        </p:attrNameLst>
                                      </p:cBhvr>
                                      <p:tavLst>
                                        <p:tav tm="0">
                                          <p:val>
                                            <p:strVal val="#ppt_x"/>
                                          </p:val>
                                        </p:tav>
                                        <p:tav tm="100000">
                                          <p:val>
                                            <p:strVal val="#ppt_x"/>
                                          </p:val>
                                        </p:tav>
                                      </p:tavLst>
                                    </p:anim>
                                    <p:anim calcmode="lin" valueType="num">
                                      <p:cBhvr>
                                        <p:cTn id="8" dur="500" fill="hold"/>
                                        <p:tgtEl>
                                          <p:spTgt spid="153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08"/>
                                        </p:tgtEl>
                                        <p:attrNameLst>
                                          <p:attrName>style.visibility</p:attrName>
                                        </p:attrNameLst>
                                      </p:cBhvr>
                                      <p:to>
                                        <p:strVal val="visible"/>
                                      </p:to>
                                    </p:set>
                                    <p:anim calcmode="lin" valueType="num">
                                      <p:cBhvr>
                                        <p:cTn id="13" dur="500" fill="hold"/>
                                        <p:tgtEl>
                                          <p:spTgt spid="153608"/>
                                        </p:tgtEl>
                                        <p:attrNameLst>
                                          <p:attrName>ppt_x</p:attrName>
                                        </p:attrNameLst>
                                      </p:cBhvr>
                                      <p:tavLst>
                                        <p:tav tm="0">
                                          <p:val>
                                            <p:strVal val="1+#ppt_w/2"/>
                                          </p:val>
                                        </p:tav>
                                        <p:tav tm="100000">
                                          <p:val>
                                            <p:strVal val="#ppt_x"/>
                                          </p:val>
                                        </p:tav>
                                      </p:tavLst>
                                    </p:anim>
                                    <p:anim calcmode="lin" valueType="num">
                                      <p:cBhvr>
                                        <p:cTn id="14" dur="500" fill="hold"/>
                                        <p:tgtEl>
                                          <p:spTgt spid="1536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5" fill="hold" grpId="0" nodeType="clickEffect">
                                  <p:stCondLst>
                                    <p:cond delay="0"/>
                                  </p:stCondLst>
                                  <p:childTnLst>
                                    <p:set>
                                      <p:cBhvr>
                                        <p:cTn id="18" dur="1" fill="hold">
                                          <p:stCondLst>
                                            <p:cond delay="0"/>
                                          </p:stCondLst>
                                        </p:cTn>
                                        <p:tgtEl>
                                          <p:spTgt spid="153607"/>
                                        </p:tgtEl>
                                        <p:attrNameLst>
                                          <p:attrName>style.visibility</p:attrName>
                                        </p:attrNameLst>
                                      </p:cBhvr>
                                      <p:to>
                                        <p:strVal val="visible"/>
                                      </p:to>
                                    </p:set>
                                    <p:animEffect transition="in" filter="checkerboard(down)">
                                      <p:cBhvr>
                                        <p:cTn id="19"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153607" grpId="0"/>
      <p:bldP spid="153608"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矩形 154626"/>
          <p:cNvSpPr/>
          <p:nvPr/>
        </p:nvSpPr>
        <p:spPr>
          <a:xfrm>
            <a:off x="0" y="838200"/>
            <a:ext cx="9144000" cy="1568450"/>
          </a:xfrm>
          <a:prstGeom prst="rect">
            <a:avLst/>
          </a:prstGeom>
          <a:noFill/>
          <a:ln w="9525">
            <a:noFill/>
          </a:ln>
        </p:spPr>
        <p:txBody>
          <a:bodyPr anchor="t">
            <a:spAutoFit/>
          </a:bodyPr>
          <a:p>
            <a:pPr lvl="2" indent="-533400"/>
            <a:r>
              <a:rPr lang="en-US" altLang="zh-CN" sz="2400" b="1" dirty="0">
                <a:solidFill>
                  <a:srgbClr val="040000"/>
                </a:solidFill>
                <a:latin typeface="宋体" pitchFamily="2" charset="-122"/>
                <a:ea typeface="宋体" pitchFamily="2" charset="-122"/>
              </a:rPr>
              <a:t>3</a:t>
            </a:r>
            <a:r>
              <a:rPr lang="zh-CN" altLang="en-US" sz="2400" b="1" dirty="0">
                <a:solidFill>
                  <a:srgbClr val="040000"/>
                </a:solidFill>
                <a:latin typeface="宋体" pitchFamily="2" charset="-122"/>
                <a:ea typeface="宋体" pitchFamily="2" charset="-122"/>
              </a:rPr>
              <a:t>）运算结果为</a:t>
            </a:r>
            <a:endParaRPr lang="zh-CN" altLang="en-US" sz="2400" b="1" dirty="0">
              <a:solidFill>
                <a:srgbClr val="040000"/>
              </a:solidFill>
              <a:latin typeface="宋体" pitchFamily="2" charset="-122"/>
              <a:ea typeface="宋体" pitchFamily="2" charset="-122"/>
            </a:endParaRPr>
          </a:p>
          <a:p>
            <a:pPr lvl="2" indent="-533400"/>
            <a:r>
              <a:rPr lang="zh-CN" altLang="en-US" sz="2400">
                <a:solidFill>
                  <a:srgbClr val="040000"/>
                </a:solidFill>
                <a:latin typeface="宋体" pitchFamily="2" charset="-122"/>
                <a:ea typeface="宋体" pitchFamily="2" charset="-122"/>
              </a:rPr>
              <a:t>    </a:t>
            </a:r>
            <a:r>
              <a:rPr lang="en-US" altLang="zh-CN" sz="2400" b="1">
                <a:solidFill>
                  <a:srgbClr val="040000"/>
                </a:solidFill>
                <a:latin typeface="宋体" pitchFamily="2" charset="-122"/>
                <a:ea typeface="宋体" pitchFamily="2" charset="-122"/>
              </a:rPr>
              <a:t>f =1.0e-003 *(0.2322   -0.1243   -0.2495   -0.2413 </a:t>
            </a:r>
            <a:endParaRPr lang="en-US" altLang="zh-CN" sz="2400" b="1">
              <a:solidFill>
                <a:srgbClr val="040000"/>
              </a:solidFill>
              <a:latin typeface="宋体" pitchFamily="2" charset="-122"/>
              <a:ea typeface="宋体" pitchFamily="2" charset="-122"/>
            </a:endParaRPr>
          </a:p>
          <a:p>
            <a:pPr lvl="2" indent="-533400"/>
            <a:r>
              <a:rPr lang="en-US" altLang="zh-CN" sz="2400" b="1">
                <a:solidFill>
                  <a:srgbClr val="040000"/>
                </a:solidFill>
                <a:latin typeface="宋体" pitchFamily="2" charset="-122"/>
                <a:ea typeface="宋体" pitchFamily="2" charset="-122"/>
              </a:rPr>
              <a:t>-0.1668   -0.0724   0.0241    0.1159    0.2030  0.2792</a:t>
            </a:r>
            <a:endParaRPr lang="en-US" altLang="zh-CN" sz="2400" b="1">
              <a:solidFill>
                <a:srgbClr val="040000"/>
              </a:solidFill>
              <a:latin typeface="宋体" pitchFamily="2" charset="-122"/>
              <a:ea typeface="宋体" pitchFamily="2" charset="-122"/>
            </a:endParaRPr>
          </a:p>
          <a:p>
            <a:r>
              <a:rPr lang="en-US" altLang="zh-CN" sz="2400" b="1">
                <a:solidFill>
                  <a:srgbClr val="040000"/>
                </a:solidFill>
                <a:latin typeface="宋体" pitchFamily="2" charset="-122"/>
                <a:ea typeface="宋体" pitchFamily="2" charset="-122"/>
              </a:rPr>
              <a:t>      x =</a:t>
            </a:r>
            <a:r>
              <a:rPr lang="en-US" altLang="zh-CN" sz="2400" b="1">
                <a:solidFill>
                  <a:srgbClr val="040000"/>
                </a:solidFill>
                <a:latin typeface="宋体" pitchFamily="2" charset="-122"/>
                <a:sym typeface="+mn-ea"/>
              </a:rPr>
              <a:t>0.0069   -0.0029    0.0809</a:t>
            </a:r>
            <a:endParaRPr lang="en-US" altLang="zh-CN" sz="2400" b="1">
              <a:solidFill>
                <a:srgbClr val="040000"/>
              </a:solidFill>
              <a:latin typeface="Times New Roman" panose="02020603050405020304" pitchFamily="18" charset="0"/>
              <a:ea typeface="宋体" pitchFamily="2" charset="-122"/>
            </a:endParaRPr>
          </a:p>
        </p:txBody>
      </p:sp>
      <p:sp>
        <p:nvSpPr>
          <p:cNvPr id="154628" name="文本框 154627"/>
          <p:cNvSpPr txBox="1"/>
          <p:nvPr/>
        </p:nvSpPr>
        <p:spPr>
          <a:xfrm>
            <a:off x="930275" y="4038600"/>
            <a:ext cx="5540375" cy="457200"/>
          </a:xfrm>
          <a:prstGeom prst="rect">
            <a:avLst/>
          </a:prstGeom>
          <a:noFill/>
          <a:ln w="9525">
            <a:noFill/>
          </a:ln>
        </p:spPr>
        <p:txBody>
          <a:bodyPr wrap="none" anchor="t">
            <a:spAutoFit/>
          </a:bodyPr>
          <a:p>
            <a:pPr algn="ctr">
              <a:spcBef>
                <a:spcPct val="50000"/>
              </a:spcBef>
            </a:pPr>
            <a:r>
              <a:rPr lang="zh-CN" altLang="en-US" sz="2400" b="1" dirty="0">
                <a:solidFill>
                  <a:srgbClr val="000000"/>
                </a:solidFill>
                <a:latin typeface="Times New Roman" panose="02020603050405020304" pitchFamily="18" charset="0"/>
                <a:ea typeface="宋体" pitchFamily="2" charset="-122"/>
              </a:rPr>
              <a:t>可以看出</a:t>
            </a:r>
            <a:r>
              <a:rPr lang="en-US" altLang="zh-CN" sz="2400" b="1" dirty="0">
                <a:solidFill>
                  <a:srgbClr val="000000"/>
                </a:solidFill>
                <a:latin typeface="Times New Roman" panose="02020603050405020304" pitchFamily="18" charset="0"/>
                <a:ea typeface="宋体" pitchFamily="2" charset="-122"/>
              </a:rPr>
              <a:t>,</a:t>
            </a:r>
            <a:r>
              <a:rPr lang="zh-CN" altLang="en-US" sz="2400" b="1" dirty="0">
                <a:solidFill>
                  <a:srgbClr val="000000"/>
                </a:solidFill>
                <a:latin typeface="Times New Roman" panose="02020603050405020304" pitchFamily="18" charset="0"/>
                <a:ea typeface="宋体" pitchFamily="2" charset="-122"/>
              </a:rPr>
              <a:t>两个命令的计算结果是相同的</a:t>
            </a:r>
            <a:r>
              <a:rPr lang="en-US" altLang="zh-CN" sz="2400">
                <a:solidFill>
                  <a:srgbClr val="000000"/>
                </a:solidFill>
                <a:latin typeface="Times New Roman" panose="02020603050405020304" pitchFamily="18" charset="0"/>
                <a:ea typeface="宋体" pitchFamily="2" charset="-122"/>
              </a:rPr>
              <a:t>.</a:t>
            </a:r>
            <a:endParaRPr lang="en-US" altLang="zh-CN" sz="2400">
              <a:solidFill>
                <a:srgbClr val="000000"/>
              </a:solidFill>
              <a:latin typeface="Times New Roman" panose="02020603050405020304" pitchFamily="18" charset="0"/>
              <a:ea typeface="宋体" pitchFamily="2" charset="-122"/>
            </a:endParaRPr>
          </a:p>
        </p:txBody>
      </p:sp>
      <p:sp>
        <p:nvSpPr>
          <p:cNvPr id="154629" name="矩形 154628"/>
          <p:cNvSpPr/>
          <p:nvPr/>
        </p:nvSpPr>
        <p:spPr>
          <a:xfrm>
            <a:off x="0" y="2667000"/>
            <a:ext cx="8686800" cy="460375"/>
          </a:xfrm>
          <a:prstGeom prst="rect">
            <a:avLst/>
          </a:prstGeom>
          <a:noFill/>
          <a:ln w="9525">
            <a:noFill/>
          </a:ln>
        </p:spPr>
        <p:txBody>
          <a:bodyPr anchor="t">
            <a:spAutoFit/>
          </a:bodyPr>
          <a:p>
            <a:pPr algn="ctr"/>
            <a:r>
              <a:rPr lang="en-US" altLang="zh-CN" sz="2400" b="1" dirty="0">
                <a:solidFill>
                  <a:srgbClr val="040000"/>
                </a:solidFill>
                <a:latin typeface="Times New Roman" panose="02020603050405020304" pitchFamily="18" charset="0"/>
                <a:ea typeface="宋体" pitchFamily="2" charset="-122"/>
              </a:rPr>
              <a:t>4</a:t>
            </a:r>
            <a:r>
              <a:rPr lang="zh-CN" altLang="en-US" sz="2400" b="1" dirty="0">
                <a:solidFill>
                  <a:srgbClr val="040000"/>
                </a:solidFill>
                <a:latin typeface="Times New Roman" panose="02020603050405020304" pitchFamily="18" charset="0"/>
                <a:ea typeface="宋体" pitchFamily="2" charset="-122"/>
              </a:rPr>
              <a:t>）结论</a:t>
            </a:r>
            <a:r>
              <a:rPr lang="zh-CN" altLang="en-US" sz="2400" dirty="0">
                <a:solidFill>
                  <a:srgbClr val="040000"/>
                </a:solidFill>
                <a:latin typeface="Times New Roman" panose="02020603050405020304" pitchFamily="18" charset="0"/>
                <a:ea typeface="宋体" pitchFamily="2" charset="-122"/>
              </a:rPr>
              <a:t>：</a:t>
            </a:r>
            <a:r>
              <a:rPr lang="zh-CN" altLang="en-US" sz="2400" b="1" dirty="0">
                <a:solidFill>
                  <a:srgbClr val="040000"/>
                </a:solidFill>
                <a:latin typeface="Times New Roman" panose="02020603050405020304" pitchFamily="18" charset="0"/>
                <a:ea typeface="宋体" pitchFamily="2" charset="-122"/>
              </a:rPr>
              <a:t>即拟合得</a:t>
            </a:r>
            <a:r>
              <a:rPr lang="en-US" altLang="zh-CN" sz="2400" b="1">
                <a:solidFill>
                  <a:srgbClr val="040000"/>
                </a:solidFill>
                <a:latin typeface="Times New Roman" panose="02020603050405020304" pitchFamily="18" charset="0"/>
                <a:sym typeface="+mn-ea"/>
              </a:rPr>
              <a:t>a=0.0069, b=-0.0029, k=0.0809</a:t>
            </a:r>
            <a:endParaRPr lang="en-US" altLang="zh-CN" sz="2400" b="1">
              <a:solidFill>
                <a:srgbClr val="040000"/>
              </a:solidFill>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box(in)">
                                      <p:cBhvr>
                                        <p:cTn id="7" dur="500"/>
                                        <p:tgtEl>
                                          <p:spTgt spid="1546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 calcmode="lin" valueType="num">
                                      <p:cBhvr>
                                        <p:cTn id="12" dur="500" fill="hold"/>
                                        <p:tgtEl>
                                          <p:spTgt spid="154629"/>
                                        </p:tgtEl>
                                        <p:attrNameLst>
                                          <p:attrName>ppt_x</p:attrName>
                                        </p:attrNameLst>
                                      </p:cBhvr>
                                      <p:tavLst>
                                        <p:tav tm="0">
                                          <p:val>
                                            <p:strVal val="0-#ppt_w/2"/>
                                          </p:val>
                                        </p:tav>
                                        <p:tav tm="100000">
                                          <p:val>
                                            <p:strVal val="#ppt_x"/>
                                          </p:val>
                                        </p:tav>
                                      </p:tavLst>
                                    </p:anim>
                                    <p:anim calcmode="lin" valueType="num">
                                      <p:cBhvr>
                                        <p:cTn id="13"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54628"/>
                                        </p:tgtEl>
                                        <p:attrNameLst>
                                          <p:attrName>style.visibility</p:attrName>
                                        </p:attrNameLst>
                                      </p:cBhvr>
                                      <p:to>
                                        <p:strVal val="visible"/>
                                      </p:to>
                                    </p:set>
                                    <p:anim calcmode="lin" valueType="num">
                                      <p:cBhvr>
                                        <p:cTn id="18" dur="500" fill="hold"/>
                                        <p:tgtEl>
                                          <p:spTgt spid="154628"/>
                                        </p:tgtEl>
                                        <p:attrNameLst>
                                          <p:attrName>ppt_x</p:attrName>
                                        </p:attrNameLst>
                                      </p:cBhvr>
                                      <p:tavLst>
                                        <p:tav tm="0">
                                          <p:val>
                                            <p:strVal val="1+#ppt_w/2"/>
                                          </p:val>
                                        </p:tav>
                                        <p:tav tm="100000">
                                          <p:val>
                                            <p:strVal val="#ppt_x"/>
                                          </p:val>
                                        </p:tav>
                                      </p:tavLst>
                                    </p:anim>
                                    <p:anim calcmode="lin" valueType="num">
                                      <p:cBhvr>
                                        <p:cTn id="19" dur="500" fill="hold"/>
                                        <p:tgtEl>
                                          <p:spTgt spid="154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28" grpId="0"/>
      <p:bldP spid="1546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矩形 248833"/>
          <p:cNvSpPr/>
          <p:nvPr/>
        </p:nvSpPr>
        <p:spPr>
          <a:xfrm>
            <a:off x="179388" y="115888"/>
            <a:ext cx="3702050" cy="519112"/>
          </a:xfrm>
          <a:prstGeom prst="rect">
            <a:avLst/>
          </a:prstGeom>
          <a:noFill/>
          <a:ln w="9525">
            <a:noFill/>
          </a:ln>
        </p:spPr>
        <p:txBody>
          <a:bodyPr wrap="none" anchor="ctr">
            <a:spAutoFit/>
          </a:bodyPr>
          <a:p>
            <a:r>
              <a:rPr lang="en-US" altLang="zh-CN" sz="2800" dirty="0">
                <a:latin typeface="Arial" panose="020B0604020202020204" pitchFamily="34" charset="0"/>
                <a:ea typeface="宋体" pitchFamily="2" charset="-122"/>
              </a:rPr>
              <a:t>3</a:t>
            </a:r>
            <a:r>
              <a:rPr lang="zh-CN" altLang="en-US" sz="2800" dirty="0">
                <a:latin typeface="Arial" panose="020B0604020202020204" pitchFamily="34" charset="0"/>
                <a:ea typeface="宋体" pitchFamily="2" charset="-122"/>
              </a:rPr>
              <a:t>、</a:t>
            </a:r>
            <a:r>
              <a:rPr lang="en-US" altLang="zh-CN" sz="2800" dirty="0">
                <a:latin typeface="Arial" panose="020B0604020202020204" pitchFamily="34" charset="0"/>
                <a:ea typeface="宋体" pitchFamily="2" charset="-122"/>
              </a:rPr>
              <a:t>n</a:t>
            </a:r>
            <a:r>
              <a:rPr lang="zh-CN" altLang="en-US" sz="2800" dirty="0">
                <a:latin typeface="Arial" panose="020B0604020202020204" pitchFamily="34" charset="0"/>
                <a:ea typeface="宋体" pitchFamily="2" charset="-122"/>
              </a:rPr>
              <a:t>次拉格朗日插值</a:t>
            </a:r>
            <a:endParaRPr lang="zh-CN" altLang="en-US" sz="2800" dirty="0">
              <a:latin typeface="Arial" panose="020B0604020202020204" pitchFamily="34" charset="0"/>
              <a:ea typeface="宋体" pitchFamily="2" charset="-122"/>
            </a:endParaRPr>
          </a:p>
        </p:txBody>
      </p:sp>
      <p:graphicFrame>
        <p:nvGraphicFramePr>
          <p:cNvPr id="248835" name="对象 248834"/>
          <p:cNvGraphicFramePr/>
          <p:nvPr/>
        </p:nvGraphicFramePr>
        <p:xfrm>
          <a:off x="3059113" y="660400"/>
          <a:ext cx="865187" cy="465138"/>
        </p:xfrm>
        <a:graphic>
          <a:graphicData uri="http://schemas.openxmlformats.org/presentationml/2006/ole">
            <mc:AlternateContent xmlns:mc="http://schemas.openxmlformats.org/markup-compatibility/2006">
              <mc:Choice xmlns:v="urn:schemas-microsoft-com:vml" Requires="v">
                <p:oleObj spid="_x0000_s3119" name="" r:id="rId1" imgW="368300" imgH="203200" progId="Equation.DSMT4">
                  <p:embed/>
                </p:oleObj>
              </mc:Choice>
              <mc:Fallback>
                <p:oleObj name="" r:id="rId1" imgW="368300" imgH="203200" progId="Equation.DSMT4">
                  <p:embed/>
                  <p:pic>
                    <p:nvPicPr>
                      <p:cNvPr id="0" name="图片 3118"/>
                      <p:cNvPicPr/>
                      <p:nvPr/>
                    </p:nvPicPr>
                    <p:blipFill>
                      <a:blip r:embed="rId2"/>
                      <a:stretch>
                        <a:fillRect/>
                      </a:stretch>
                    </p:blipFill>
                    <p:spPr>
                      <a:xfrm>
                        <a:off x="3059113" y="660400"/>
                        <a:ext cx="865187" cy="465138"/>
                      </a:xfrm>
                      <a:prstGeom prst="rect">
                        <a:avLst/>
                      </a:prstGeom>
                      <a:noFill/>
                      <a:ln w="38100">
                        <a:noFill/>
                        <a:miter/>
                      </a:ln>
                    </p:spPr>
                  </p:pic>
                </p:oleObj>
              </mc:Fallback>
            </mc:AlternateContent>
          </a:graphicData>
        </a:graphic>
      </p:graphicFrame>
      <p:grpSp>
        <p:nvGrpSpPr>
          <p:cNvPr id="248836" name="组合 248835"/>
          <p:cNvGrpSpPr/>
          <p:nvPr/>
        </p:nvGrpSpPr>
        <p:grpSpPr>
          <a:xfrm>
            <a:off x="179388" y="1844675"/>
            <a:ext cx="7488237" cy="720725"/>
            <a:chOff x="2456" y="1134"/>
            <a:chExt cx="5670" cy="794"/>
          </a:xfrm>
        </p:grpSpPr>
        <p:sp>
          <p:nvSpPr>
            <p:cNvPr id="43012" name="直接连接符 248836"/>
            <p:cNvSpPr/>
            <p:nvPr/>
          </p:nvSpPr>
          <p:spPr>
            <a:xfrm>
              <a:off x="2456" y="1544"/>
              <a:ext cx="5670" cy="0"/>
            </a:xfrm>
            <a:prstGeom prst="line">
              <a:avLst/>
            </a:prstGeom>
            <a:ln w="9525" cap="flat" cmpd="sng">
              <a:solidFill>
                <a:srgbClr val="000000"/>
              </a:solidFill>
              <a:prstDash val="solid"/>
              <a:round/>
              <a:headEnd type="none" w="med" len="med"/>
              <a:tailEnd type="none" w="med" len="med"/>
            </a:ln>
          </p:spPr>
        </p:sp>
        <p:sp>
          <p:nvSpPr>
            <p:cNvPr id="43013" name="直接连接符 248837"/>
            <p:cNvSpPr/>
            <p:nvPr/>
          </p:nvSpPr>
          <p:spPr>
            <a:xfrm>
              <a:off x="3352" y="1134"/>
              <a:ext cx="0" cy="794"/>
            </a:xfrm>
            <a:prstGeom prst="line">
              <a:avLst/>
            </a:prstGeom>
            <a:ln w="9525" cap="flat" cmpd="sng">
              <a:solidFill>
                <a:srgbClr val="000000"/>
              </a:solidFill>
              <a:prstDash val="solid"/>
              <a:round/>
              <a:headEnd type="none" w="med" len="med"/>
              <a:tailEnd type="none" w="med" len="med"/>
            </a:ln>
          </p:spPr>
        </p:sp>
      </p:grpSp>
      <p:sp>
        <p:nvSpPr>
          <p:cNvPr id="248839" name="矩形 248838"/>
          <p:cNvSpPr/>
          <p:nvPr/>
        </p:nvSpPr>
        <p:spPr>
          <a:xfrm>
            <a:off x="1208088" y="620713"/>
            <a:ext cx="21399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假设取区间  </a:t>
            </a:r>
            <a:endParaRPr lang="zh-CN" altLang="en-US" sz="2800" dirty="0">
              <a:latin typeface="Arial" panose="020B0604020202020204" pitchFamily="34" charset="0"/>
              <a:ea typeface="宋体" pitchFamily="2" charset="-122"/>
            </a:endParaRPr>
          </a:p>
        </p:txBody>
      </p:sp>
      <p:sp>
        <p:nvSpPr>
          <p:cNvPr id="248840" name="矩形 248839"/>
          <p:cNvSpPr/>
          <p:nvPr/>
        </p:nvSpPr>
        <p:spPr>
          <a:xfrm>
            <a:off x="3821113" y="620713"/>
            <a:ext cx="8953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上的</a:t>
            </a:r>
            <a:endParaRPr lang="zh-CN" altLang="en-US" sz="2800" dirty="0">
              <a:latin typeface="Arial" panose="020B0604020202020204" pitchFamily="34" charset="0"/>
              <a:ea typeface="宋体" pitchFamily="2" charset="-122"/>
            </a:endParaRPr>
          </a:p>
        </p:txBody>
      </p:sp>
      <p:graphicFrame>
        <p:nvGraphicFramePr>
          <p:cNvPr id="248841" name="对象 248840"/>
          <p:cNvGraphicFramePr/>
          <p:nvPr/>
        </p:nvGraphicFramePr>
        <p:xfrm>
          <a:off x="4643438" y="709613"/>
          <a:ext cx="576262" cy="342900"/>
        </p:xfrm>
        <a:graphic>
          <a:graphicData uri="http://schemas.openxmlformats.org/presentationml/2006/ole">
            <mc:AlternateContent xmlns:mc="http://schemas.openxmlformats.org/markup-compatibility/2006">
              <mc:Choice xmlns:v="urn:schemas-microsoft-com:vml" Requires="v">
                <p:oleObj spid="_x0000_s3122" name="" r:id="rId3" imgW="304165" imgH="177800" progId="Equation.DSMT4">
                  <p:embed/>
                </p:oleObj>
              </mc:Choice>
              <mc:Fallback>
                <p:oleObj name="" r:id="rId3" imgW="304165" imgH="177800" progId="Equation.DSMT4">
                  <p:embed/>
                  <p:pic>
                    <p:nvPicPr>
                      <p:cNvPr id="0" name="图片 3121"/>
                      <p:cNvPicPr/>
                      <p:nvPr/>
                    </p:nvPicPr>
                    <p:blipFill>
                      <a:blip r:embed="rId4"/>
                      <a:stretch>
                        <a:fillRect/>
                      </a:stretch>
                    </p:blipFill>
                    <p:spPr>
                      <a:xfrm>
                        <a:off x="4643438" y="709613"/>
                        <a:ext cx="576262" cy="342900"/>
                      </a:xfrm>
                      <a:prstGeom prst="rect">
                        <a:avLst/>
                      </a:prstGeom>
                      <a:noFill/>
                      <a:ln w="38100">
                        <a:noFill/>
                        <a:miter/>
                      </a:ln>
                    </p:spPr>
                  </p:pic>
                </p:oleObj>
              </mc:Fallback>
            </mc:AlternateContent>
          </a:graphicData>
        </a:graphic>
      </p:graphicFrame>
      <p:sp>
        <p:nvSpPr>
          <p:cNvPr id="248842" name="矩形 248841"/>
          <p:cNvSpPr/>
          <p:nvPr/>
        </p:nvSpPr>
        <p:spPr>
          <a:xfrm>
            <a:off x="5192713" y="620713"/>
            <a:ext cx="12509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个结点</a:t>
            </a:r>
            <a:endParaRPr lang="zh-CN" altLang="en-US" sz="2800" dirty="0">
              <a:latin typeface="Arial" panose="020B0604020202020204" pitchFamily="34" charset="0"/>
              <a:ea typeface="宋体" pitchFamily="2" charset="-122"/>
            </a:endParaRPr>
          </a:p>
        </p:txBody>
      </p:sp>
      <p:graphicFrame>
        <p:nvGraphicFramePr>
          <p:cNvPr id="248843" name="对象 248842"/>
          <p:cNvGraphicFramePr/>
          <p:nvPr/>
        </p:nvGraphicFramePr>
        <p:xfrm>
          <a:off x="6370638" y="549275"/>
          <a:ext cx="2305050" cy="650875"/>
        </p:xfrm>
        <a:graphic>
          <a:graphicData uri="http://schemas.openxmlformats.org/presentationml/2006/ole">
            <mc:AlternateContent xmlns:mc="http://schemas.openxmlformats.org/markup-compatibility/2006">
              <mc:Choice xmlns:v="urn:schemas-microsoft-com:vml" Requires="v">
                <p:oleObj spid="_x0000_s3123" name="" r:id="rId5" imgW="812165" imgH="228600" progId="Equation.DSMT4">
                  <p:embed/>
                </p:oleObj>
              </mc:Choice>
              <mc:Fallback>
                <p:oleObj name="" r:id="rId5" imgW="812165" imgH="228600" progId="Equation.DSMT4">
                  <p:embed/>
                  <p:pic>
                    <p:nvPicPr>
                      <p:cNvPr id="0" name="图片 3122"/>
                      <p:cNvPicPr/>
                      <p:nvPr/>
                    </p:nvPicPr>
                    <p:blipFill>
                      <a:blip r:embed="rId6"/>
                      <a:stretch>
                        <a:fillRect/>
                      </a:stretch>
                    </p:blipFill>
                    <p:spPr>
                      <a:xfrm>
                        <a:off x="6370638" y="549275"/>
                        <a:ext cx="2305050" cy="650875"/>
                      </a:xfrm>
                      <a:prstGeom prst="rect">
                        <a:avLst/>
                      </a:prstGeom>
                      <a:noFill/>
                      <a:ln w="38100">
                        <a:noFill/>
                        <a:miter/>
                      </a:ln>
                    </p:spPr>
                  </p:pic>
                </p:oleObj>
              </mc:Fallback>
            </mc:AlternateContent>
          </a:graphicData>
        </a:graphic>
      </p:graphicFrame>
      <p:sp>
        <p:nvSpPr>
          <p:cNvPr id="248844" name="矩形 248843"/>
          <p:cNvSpPr/>
          <p:nvPr/>
        </p:nvSpPr>
        <p:spPr>
          <a:xfrm>
            <a:off x="385763" y="1109663"/>
            <a:ext cx="26733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，并且已知函数</a:t>
            </a:r>
            <a:endParaRPr lang="zh-CN" altLang="en-US" sz="2800" dirty="0">
              <a:latin typeface="Arial" panose="020B0604020202020204" pitchFamily="34" charset="0"/>
              <a:ea typeface="宋体" pitchFamily="2" charset="-122"/>
            </a:endParaRPr>
          </a:p>
        </p:txBody>
      </p:sp>
      <p:graphicFrame>
        <p:nvGraphicFramePr>
          <p:cNvPr id="248845" name="对象 248844"/>
          <p:cNvGraphicFramePr/>
          <p:nvPr/>
        </p:nvGraphicFramePr>
        <p:xfrm>
          <a:off x="2916238" y="1196975"/>
          <a:ext cx="792162" cy="461963"/>
        </p:xfrm>
        <a:graphic>
          <a:graphicData uri="http://schemas.openxmlformats.org/presentationml/2006/ole">
            <mc:AlternateContent xmlns:mc="http://schemas.openxmlformats.org/markup-compatibility/2006">
              <mc:Choice xmlns:v="urn:schemas-microsoft-com:vml" Requires="v">
                <p:oleObj spid="_x0000_s3124" name="" r:id="rId7" imgW="342900" imgH="203200" progId="Equation.DSMT4">
                  <p:embed/>
                </p:oleObj>
              </mc:Choice>
              <mc:Fallback>
                <p:oleObj name="" r:id="rId7" imgW="342900" imgH="203200" progId="Equation.DSMT4">
                  <p:embed/>
                  <p:pic>
                    <p:nvPicPr>
                      <p:cNvPr id="0" name="图片 3123"/>
                      <p:cNvPicPr/>
                      <p:nvPr/>
                    </p:nvPicPr>
                    <p:blipFill>
                      <a:blip r:embed="rId8"/>
                      <a:stretch>
                        <a:fillRect/>
                      </a:stretch>
                    </p:blipFill>
                    <p:spPr>
                      <a:xfrm>
                        <a:off x="2916238" y="1196975"/>
                        <a:ext cx="792162" cy="461963"/>
                      </a:xfrm>
                      <a:prstGeom prst="rect">
                        <a:avLst/>
                      </a:prstGeom>
                      <a:noFill/>
                      <a:ln w="38100">
                        <a:noFill/>
                        <a:miter/>
                      </a:ln>
                    </p:spPr>
                  </p:pic>
                </p:oleObj>
              </mc:Fallback>
            </mc:AlternateContent>
          </a:graphicData>
        </a:graphic>
      </p:graphicFrame>
      <p:sp>
        <p:nvSpPr>
          <p:cNvPr id="248846" name="矩形 248845"/>
          <p:cNvSpPr/>
          <p:nvPr/>
        </p:nvSpPr>
        <p:spPr>
          <a:xfrm>
            <a:off x="2625725" y="1125538"/>
            <a:ext cx="3962400" cy="946150"/>
          </a:xfrm>
          <a:prstGeom prst="rect">
            <a:avLst/>
          </a:prstGeom>
          <a:noFill/>
          <a:ln w="9525">
            <a:noFill/>
          </a:ln>
        </p:spPr>
        <p:txBody>
          <a:bodyPr wrap="none" anchor="ctr">
            <a:spAutoFit/>
          </a:bodyPr>
          <a:p>
            <a:pPr indent="933450"/>
            <a:r>
              <a:rPr lang="zh-CN" altLang="en-US" sz="2800" dirty="0">
                <a:latin typeface="Times New Roman" panose="02020603050405020304" pitchFamily="18" charset="0"/>
                <a:ea typeface="宋体" pitchFamily="2" charset="-122"/>
              </a:rPr>
              <a:t>在这此点的函数值</a:t>
            </a:r>
            <a:endParaRPr lang="zh-CN" altLang="en-US" sz="2800" dirty="0">
              <a:latin typeface="Arial" panose="020B0604020202020204" pitchFamily="34" charset="0"/>
              <a:ea typeface="宋体" pitchFamily="2" charset="-122"/>
            </a:endParaRPr>
          </a:p>
          <a:p>
            <a:pPr indent="933450" eaLnBrk="0" hangingPunct="0"/>
            <a:endParaRPr lang="zh-CN" altLang="en-US" sz="2800" dirty="0">
              <a:latin typeface="Arial" panose="020B0604020202020204" pitchFamily="34" charset="0"/>
              <a:ea typeface="宋体" pitchFamily="2" charset="-122"/>
            </a:endParaRPr>
          </a:p>
        </p:txBody>
      </p:sp>
      <p:sp>
        <p:nvSpPr>
          <p:cNvPr id="248847" name="矩形 248846"/>
          <p:cNvSpPr/>
          <p:nvPr/>
        </p:nvSpPr>
        <p:spPr>
          <a:xfrm>
            <a:off x="2352675" y="4110038"/>
            <a:ext cx="118110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8848" name="对象 248847"/>
          <p:cNvGraphicFramePr/>
          <p:nvPr/>
        </p:nvGraphicFramePr>
        <p:xfrm>
          <a:off x="468313" y="1628775"/>
          <a:ext cx="7632700" cy="560388"/>
        </p:xfrm>
        <a:graphic>
          <a:graphicData uri="http://schemas.openxmlformats.org/presentationml/2006/ole">
            <mc:AlternateContent xmlns:mc="http://schemas.openxmlformats.org/markup-compatibility/2006">
              <mc:Choice xmlns:v="urn:schemas-microsoft-com:vml" Requires="v">
                <p:oleObj spid="_x0000_s3125" name="" r:id="rId9" imgW="3111500" imgH="228600" progId="Equation.DSMT4">
                  <p:embed/>
                </p:oleObj>
              </mc:Choice>
              <mc:Fallback>
                <p:oleObj name="" r:id="rId9" imgW="3111500" imgH="228600" progId="Equation.DSMT4">
                  <p:embed/>
                  <p:pic>
                    <p:nvPicPr>
                      <p:cNvPr id="0" name="图片 3124"/>
                      <p:cNvPicPr/>
                      <p:nvPr/>
                    </p:nvPicPr>
                    <p:blipFill>
                      <a:blip r:embed="rId10"/>
                      <a:stretch>
                        <a:fillRect/>
                      </a:stretch>
                    </p:blipFill>
                    <p:spPr>
                      <a:xfrm>
                        <a:off x="468313" y="1628775"/>
                        <a:ext cx="7632700" cy="560388"/>
                      </a:xfrm>
                      <a:prstGeom prst="rect">
                        <a:avLst/>
                      </a:prstGeom>
                      <a:noFill/>
                      <a:ln w="38100">
                        <a:noFill/>
                        <a:miter/>
                      </a:ln>
                    </p:spPr>
                  </p:pic>
                </p:oleObj>
              </mc:Fallback>
            </mc:AlternateContent>
          </a:graphicData>
        </a:graphic>
      </p:graphicFrame>
      <p:sp>
        <p:nvSpPr>
          <p:cNvPr id="248849" name="矩形 248848"/>
          <p:cNvSpPr/>
          <p:nvPr/>
        </p:nvSpPr>
        <p:spPr>
          <a:xfrm>
            <a:off x="2352675" y="4583113"/>
            <a:ext cx="7683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8850" name="对象 248849"/>
          <p:cNvGraphicFramePr/>
          <p:nvPr/>
        </p:nvGraphicFramePr>
        <p:xfrm>
          <a:off x="250825" y="2205038"/>
          <a:ext cx="7921625" cy="533400"/>
        </p:xfrm>
        <a:graphic>
          <a:graphicData uri="http://schemas.openxmlformats.org/presentationml/2006/ole">
            <mc:AlternateContent xmlns:mc="http://schemas.openxmlformats.org/markup-compatibility/2006">
              <mc:Choice xmlns:v="urn:schemas-microsoft-com:vml" Requires="v">
                <p:oleObj spid="_x0000_s3126" name="" r:id="rId11" imgW="3403600" imgH="228600" progId="Equation.DSMT4">
                  <p:embed/>
                </p:oleObj>
              </mc:Choice>
              <mc:Fallback>
                <p:oleObj name="" r:id="rId11" imgW="3403600" imgH="228600" progId="Equation.DSMT4">
                  <p:embed/>
                  <p:pic>
                    <p:nvPicPr>
                      <p:cNvPr id="0" name="图片 3125"/>
                      <p:cNvPicPr/>
                      <p:nvPr/>
                    </p:nvPicPr>
                    <p:blipFill>
                      <a:blip r:embed="rId12"/>
                      <a:stretch>
                        <a:fillRect/>
                      </a:stretch>
                    </p:blipFill>
                    <p:spPr>
                      <a:xfrm>
                        <a:off x="250825" y="2205038"/>
                        <a:ext cx="7921625" cy="533400"/>
                      </a:xfrm>
                      <a:prstGeom prst="rect">
                        <a:avLst/>
                      </a:prstGeom>
                      <a:noFill/>
                      <a:ln w="38100">
                        <a:noFill/>
                        <a:miter/>
                      </a:ln>
                    </p:spPr>
                  </p:pic>
                </p:oleObj>
              </mc:Fallback>
            </mc:AlternateContent>
          </a:graphicData>
        </a:graphic>
      </p:graphicFrame>
      <p:sp>
        <p:nvSpPr>
          <p:cNvPr id="248851" name="矩形 248850"/>
          <p:cNvSpPr/>
          <p:nvPr/>
        </p:nvSpPr>
        <p:spPr>
          <a:xfrm>
            <a:off x="111125" y="2708275"/>
            <a:ext cx="37401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现在求一个次数不超过</a:t>
            </a:r>
            <a:endParaRPr lang="zh-CN" altLang="en-US" sz="2800" dirty="0">
              <a:latin typeface="Arial" panose="020B0604020202020204" pitchFamily="34" charset="0"/>
              <a:ea typeface="宋体" pitchFamily="2" charset="-122"/>
            </a:endParaRPr>
          </a:p>
        </p:txBody>
      </p:sp>
      <p:graphicFrame>
        <p:nvGraphicFramePr>
          <p:cNvPr id="248852" name="对象 248851"/>
          <p:cNvGraphicFramePr/>
          <p:nvPr/>
        </p:nvGraphicFramePr>
        <p:xfrm>
          <a:off x="3779838" y="2781300"/>
          <a:ext cx="374650" cy="431800"/>
        </p:xfrm>
        <a:graphic>
          <a:graphicData uri="http://schemas.openxmlformats.org/presentationml/2006/ole">
            <mc:AlternateContent xmlns:mc="http://schemas.openxmlformats.org/markup-compatibility/2006">
              <mc:Choice xmlns:v="urn:schemas-microsoft-com:vml" Requires="v">
                <p:oleObj spid="_x0000_s3127" name="" r:id="rId13" imgW="127000" imgH="139700" progId="Equation.DSMT4">
                  <p:embed/>
                </p:oleObj>
              </mc:Choice>
              <mc:Fallback>
                <p:oleObj name="" r:id="rId13" imgW="127000" imgH="139700" progId="Equation.DSMT4">
                  <p:embed/>
                  <p:pic>
                    <p:nvPicPr>
                      <p:cNvPr id="0" name="图片 3126"/>
                      <p:cNvPicPr/>
                      <p:nvPr/>
                    </p:nvPicPr>
                    <p:blipFill>
                      <a:blip r:embed="rId14"/>
                      <a:stretch>
                        <a:fillRect/>
                      </a:stretch>
                    </p:blipFill>
                    <p:spPr>
                      <a:xfrm>
                        <a:off x="3779838" y="2781300"/>
                        <a:ext cx="374650" cy="431800"/>
                      </a:xfrm>
                      <a:prstGeom prst="rect">
                        <a:avLst/>
                      </a:prstGeom>
                      <a:noFill/>
                      <a:ln w="38100">
                        <a:noFill/>
                        <a:miter/>
                      </a:ln>
                    </p:spPr>
                  </p:pic>
                </p:oleObj>
              </mc:Fallback>
            </mc:AlternateContent>
          </a:graphicData>
        </a:graphic>
      </p:graphicFrame>
      <p:sp>
        <p:nvSpPr>
          <p:cNvPr id="248853" name="矩形 248852"/>
          <p:cNvSpPr/>
          <p:nvPr/>
        </p:nvSpPr>
        <p:spPr>
          <a:xfrm>
            <a:off x="4140200" y="2765425"/>
            <a:ext cx="16065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的多项式</a:t>
            </a:r>
            <a:endParaRPr lang="zh-CN" altLang="en-US" sz="2800" dirty="0">
              <a:latin typeface="Arial" panose="020B0604020202020204" pitchFamily="34" charset="0"/>
              <a:ea typeface="宋体" pitchFamily="2" charset="-122"/>
            </a:endParaRPr>
          </a:p>
        </p:txBody>
      </p:sp>
      <p:graphicFrame>
        <p:nvGraphicFramePr>
          <p:cNvPr id="248854" name="对象 248853"/>
          <p:cNvGraphicFramePr/>
          <p:nvPr/>
        </p:nvGraphicFramePr>
        <p:xfrm>
          <a:off x="1187450" y="3141663"/>
          <a:ext cx="5400675" cy="612775"/>
        </p:xfrm>
        <a:graphic>
          <a:graphicData uri="http://schemas.openxmlformats.org/presentationml/2006/ole">
            <mc:AlternateContent xmlns:mc="http://schemas.openxmlformats.org/markup-compatibility/2006">
              <mc:Choice xmlns:v="urn:schemas-microsoft-com:vml" Requires="v">
                <p:oleObj spid="_x0000_s3128" name="" r:id="rId15" imgW="2095500" imgH="241300" progId="Equation.DSMT4">
                  <p:embed/>
                </p:oleObj>
              </mc:Choice>
              <mc:Fallback>
                <p:oleObj name="" r:id="rId15" imgW="2095500" imgH="241300" progId="Equation.DSMT4">
                  <p:embed/>
                  <p:pic>
                    <p:nvPicPr>
                      <p:cNvPr id="0" name="图片 3127"/>
                      <p:cNvPicPr/>
                      <p:nvPr/>
                    </p:nvPicPr>
                    <p:blipFill>
                      <a:blip r:embed="rId16"/>
                      <a:stretch>
                        <a:fillRect/>
                      </a:stretch>
                    </p:blipFill>
                    <p:spPr>
                      <a:xfrm>
                        <a:off x="1187450" y="3141663"/>
                        <a:ext cx="5400675" cy="612775"/>
                      </a:xfrm>
                      <a:prstGeom prst="rect">
                        <a:avLst/>
                      </a:prstGeom>
                      <a:noFill/>
                      <a:ln w="38100">
                        <a:noFill/>
                        <a:miter/>
                      </a:ln>
                    </p:spPr>
                  </p:pic>
                </p:oleObj>
              </mc:Fallback>
            </mc:AlternateContent>
          </a:graphicData>
        </a:graphic>
      </p:graphicFrame>
      <p:sp>
        <p:nvSpPr>
          <p:cNvPr id="248855" name="矩形 248854"/>
          <p:cNvSpPr/>
          <p:nvPr/>
        </p:nvSpPr>
        <p:spPr>
          <a:xfrm>
            <a:off x="0" y="3716338"/>
            <a:ext cx="26733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，使得满足条件</a:t>
            </a:r>
            <a:endParaRPr lang="zh-CN" altLang="en-US" sz="2800" dirty="0">
              <a:latin typeface="Arial" panose="020B0604020202020204" pitchFamily="34" charset="0"/>
              <a:ea typeface="宋体" pitchFamily="2" charset="-122"/>
            </a:endParaRPr>
          </a:p>
        </p:txBody>
      </p:sp>
      <p:sp>
        <p:nvSpPr>
          <p:cNvPr id="248856" name="矩形 248855"/>
          <p:cNvSpPr/>
          <p:nvPr/>
        </p:nvSpPr>
        <p:spPr>
          <a:xfrm>
            <a:off x="3652838" y="3070225"/>
            <a:ext cx="21590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48857" name="对象 248856"/>
          <p:cNvGraphicFramePr/>
          <p:nvPr/>
        </p:nvGraphicFramePr>
        <p:xfrm>
          <a:off x="1116013" y="4224338"/>
          <a:ext cx="4608512" cy="573087"/>
        </p:xfrm>
        <a:graphic>
          <a:graphicData uri="http://schemas.openxmlformats.org/presentationml/2006/ole">
            <mc:AlternateContent xmlns:mc="http://schemas.openxmlformats.org/markup-compatibility/2006">
              <mc:Choice xmlns:v="urn:schemas-microsoft-com:vml" Requires="v">
                <p:oleObj spid="_x0000_s3129" name="" r:id="rId17" imgW="1841500" imgH="228600" progId="Equation.DSMT4">
                  <p:embed/>
                </p:oleObj>
              </mc:Choice>
              <mc:Fallback>
                <p:oleObj name="" r:id="rId17" imgW="1841500" imgH="228600" progId="Equation.DSMT4">
                  <p:embed/>
                  <p:pic>
                    <p:nvPicPr>
                      <p:cNvPr id="0" name="图片 3128"/>
                      <p:cNvPicPr/>
                      <p:nvPr/>
                    </p:nvPicPr>
                    <p:blipFill>
                      <a:blip r:embed="rId18"/>
                      <a:stretch>
                        <a:fillRect/>
                      </a:stretch>
                    </p:blipFill>
                    <p:spPr>
                      <a:xfrm>
                        <a:off x="1116013" y="4224338"/>
                        <a:ext cx="4608512" cy="573087"/>
                      </a:xfrm>
                      <a:prstGeom prst="rect">
                        <a:avLst/>
                      </a:prstGeom>
                      <a:noFill/>
                      <a:ln w="38100">
                        <a:noFill/>
                        <a:miter/>
                      </a:ln>
                    </p:spPr>
                  </p:pic>
                </p:oleObj>
              </mc:Fallback>
            </mc:AlternateContent>
          </a:graphicData>
        </a:graphic>
      </p:graphicFrame>
      <p:sp>
        <p:nvSpPr>
          <p:cNvPr id="248858" name="矩形 248857"/>
          <p:cNvSpPr/>
          <p:nvPr/>
        </p:nvSpPr>
        <p:spPr>
          <a:xfrm>
            <a:off x="3652838" y="3543300"/>
            <a:ext cx="3746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sp>
        <p:nvSpPr>
          <p:cNvPr id="248859" name="矩形 248858"/>
          <p:cNvSpPr/>
          <p:nvPr/>
        </p:nvSpPr>
        <p:spPr>
          <a:xfrm>
            <a:off x="250825" y="4797425"/>
            <a:ext cx="30289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这种插值方法称为</a:t>
            </a:r>
            <a:endParaRPr lang="zh-CN" altLang="en-US" sz="2800" dirty="0">
              <a:latin typeface="Arial" panose="020B0604020202020204" pitchFamily="34" charset="0"/>
              <a:ea typeface="宋体" pitchFamily="2" charset="-122"/>
            </a:endParaRPr>
          </a:p>
        </p:txBody>
      </p:sp>
      <p:graphicFrame>
        <p:nvGraphicFramePr>
          <p:cNvPr id="248860" name="对象 248859"/>
          <p:cNvGraphicFramePr/>
          <p:nvPr/>
        </p:nvGraphicFramePr>
        <p:xfrm>
          <a:off x="3189288" y="4868863"/>
          <a:ext cx="374650" cy="431800"/>
        </p:xfrm>
        <a:graphic>
          <a:graphicData uri="http://schemas.openxmlformats.org/presentationml/2006/ole">
            <mc:AlternateContent xmlns:mc="http://schemas.openxmlformats.org/markup-compatibility/2006">
              <mc:Choice xmlns:v="urn:schemas-microsoft-com:vml" Requires="v">
                <p:oleObj spid="_x0000_s3130" name="" r:id="rId19" imgW="127000" imgH="139700" progId="Equation.DSMT4">
                  <p:embed/>
                </p:oleObj>
              </mc:Choice>
              <mc:Fallback>
                <p:oleObj name="" r:id="rId19" imgW="127000" imgH="139700" progId="Equation.DSMT4">
                  <p:embed/>
                  <p:pic>
                    <p:nvPicPr>
                      <p:cNvPr id="0" name="图片 3129"/>
                      <p:cNvPicPr/>
                      <p:nvPr/>
                    </p:nvPicPr>
                    <p:blipFill>
                      <a:blip r:embed="rId20"/>
                      <a:stretch>
                        <a:fillRect/>
                      </a:stretch>
                    </p:blipFill>
                    <p:spPr>
                      <a:xfrm>
                        <a:off x="3189288" y="4868863"/>
                        <a:ext cx="374650" cy="431800"/>
                      </a:xfrm>
                      <a:prstGeom prst="rect">
                        <a:avLst/>
                      </a:prstGeom>
                      <a:noFill/>
                      <a:ln w="38100">
                        <a:noFill/>
                        <a:miter/>
                      </a:ln>
                    </p:spPr>
                  </p:pic>
                </p:oleObj>
              </mc:Fallback>
            </mc:AlternateContent>
          </a:graphicData>
        </a:graphic>
      </p:graphicFrame>
      <p:sp>
        <p:nvSpPr>
          <p:cNvPr id="248861" name="矩形 248860"/>
          <p:cNvSpPr/>
          <p:nvPr/>
        </p:nvSpPr>
        <p:spPr>
          <a:xfrm>
            <a:off x="3492500" y="4854575"/>
            <a:ext cx="5616575"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次多项式插值（或称代数插值），</a:t>
            </a:r>
            <a:r>
              <a:rPr lang="zh-CN" altLang="en-US" sz="2800" dirty="0">
                <a:latin typeface="Arial" panose="020B0604020202020204" pitchFamily="34" charset="0"/>
                <a:ea typeface="宋体" pitchFamily="2" charset="-122"/>
              </a:rPr>
              <a:t> </a:t>
            </a:r>
            <a:endParaRPr lang="zh-CN" altLang="en-US" sz="2800" dirty="0">
              <a:latin typeface="Arial" panose="020B0604020202020204" pitchFamily="34" charset="0"/>
              <a:ea typeface="宋体" pitchFamily="2" charset="-122"/>
            </a:endParaRPr>
          </a:p>
        </p:txBody>
      </p:sp>
      <p:sp>
        <p:nvSpPr>
          <p:cNvPr id="248862" name="矩形 248861"/>
          <p:cNvSpPr/>
          <p:nvPr/>
        </p:nvSpPr>
        <p:spPr>
          <a:xfrm>
            <a:off x="-36512" y="5445125"/>
            <a:ext cx="5438775" cy="519113"/>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利用拉格朗日插值插值方法可得</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wipe(left)">
                                      <p:cBhvr>
                                        <p:cTn id="7" dur="500"/>
                                        <p:tgtEl>
                                          <p:spTgt spid="248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8835"/>
                                        </p:tgtEl>
                                        <p:attrNameLst>
                                          <p:attrName>style.visibility</p:attrName>
                                        </p:attrNameLst>
                                      </p:cBhvr>
                                      <p:to>
                                        <p:strVal val="visible"/>
                                      </p:to>
                                    </p:set>
                                    <p:animEffect transition="in" filter="wipe(left)">
                                      <p:cBhvr>
                                        <p:cTn id="12" dur="500"/>
                                        <p:tgtEl>
                                          <p:spTgt spid="2488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8836"/>
                                        </p:tgtEl>
                                        <p:attrNameLst>
                                          <p:attrName>style.visibility</p:attrName>
                                        </p:attrNameLst>
                                      </p:cBhvr>
                                      <p:to>
                                        <p:strVal val="visible"/>
                                      </p:to>
                                    </p:set>
                                    <p:animEffect transition="in" filter="wipe(left)">
                                      <p:cBhvr>
                                        <p:cTn id="17" dur="500"/>
                                        <p:tgtEl>
                                          <p:spTgt spid="2488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9"/>
                                        </p:tgtEl>
                                        <p:attrNameLst>
                                          <p:attrName>style.visibility</p:attrName>
                                        </p:attrNameLst>
                                      </p:cBhvr>
                                      <p:to>
                                        <p:strVal val="visible"/>
                                      </p:to>
                                    </p:set>
                                    <p:animEffect transition="in" filter="wipe(left)">
                                      <p:cBhvr>
                                        <p:cTn id="22" dur="500"/>
                                        <p:tgtEl>
                                          <p:spTgt spid="2488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40"/>
                                        </p:tgtEl>
                                        <p:attrNameLst>
                                          <p:attrName>style.visibility</p:attrName>
                                        </p:attrNameLst>
                                      </p:cBhvr>
                                      <p:to>
                                        <p:strVal val="visible"/>
                                      </p:to>
                                    </p:set>
                                    <p:animEffect transition="in" filter="wipe(left)">
                                      <p:cBhvr>
                                        <p:cTn id="27" dur="500"/>
                                        <p:tgtEl>
                                          <p:spTgt spid="2488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8841"/>
                                        </p:tgtEl>
                                        <p:attrNameLst>
                                          <p:attrName>style.visibility</p:attrName>
                                        </p:attrNameLst>
                                      </p:cBhvr>
                                      <p:to>
                                        <p:strVal val="visible"/>
                                      </p:to>
                                    </p:set>
                                    <p:animEffect transition="in" filter="wipe(left)">
                                      <p:cBhvr>
                                        <p:cTn id="32" dur="500"/>
                                        <p:tgtEl>
                                          <p:spTgt spid="2488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42"/>
                                        </p:tgtEl>
                                        <p:attrNameLst>
                                          <p:attrName>style.visibility</p:attrName>
                                        </p:attrNameLst>
                                      </p:cBhvr>
                                      <p:to>
                                        <p:strVal val="visible"/>
                                      </p:to>
                                    </p:set>
                                    <p:animEffect transition="in" filter="wipe(left)">
                                      <p:cBhvr>
                                        <p:cTn id="37" dur="500"/>
                                        <p:tgtEl>
                                          <p:spTgt spid="2488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8843"/>
                                        </p:tgtEl>
                                        <p:attrNameLst>
                                          <p:attrName>style.visibility</p:attrName>
                                        </p:attrNameLst>
                                      </p:cBhvr>
                                      <p:to>
                                        <p:strVal val="visible"/>
                                      </p:to>
                                    </p:set>
                                    <p:animEffect transition="in" filter="wipe(left)">
                                      <p:cBhvr>
                                        <p:cTn id="42" dur="500"/>
                                        <p:tgtEl>
                                          <p:spTgt spid="2488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44"/>
                                        </p:tgtEl>
                                        <p:attrNameLst>
                                          <p:attrName>style.visibility</p:attrName>
                                        </p:attrNameLst>
                                      </p:cBhvr>
                                      <p:to>
                                        <p:strVal val="visible"/>
                                      </p:to>
                                    </p:set>
                                    <p:animEffect transition="in" filter="wipe(left)">
                                      <p:cBhvr>
                                        <p:cTn id="47" dur="500"/>
                                        <p:tgtEl>
                                          <p:spTgt spid="2488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8845"/>
                                        </p:tgtEl>
                                        <p:attrNameLst>
                                          <p:attrName>style.visibility</p:attrName>
                                        </p:attrNameLst>
                                      </p:cBhvr>
                                      <p:to>
                                        <p:strVal val="visible"/>
                                      </p:to>
                                    </p:set>
                                    <p:animEffect transition="in" filter="wipe(left)">
                                      <p:cBhvr>
                                        <p:cTn id="52" dur="500"/>
                                        <p:tgtEl>
                                          <p:spTgt spid="2488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46"/>
                                        </p:tgtEl>
                                        <p:attrNameLst>
                                          <p:attrName>style.visibility</p:attrName>
                                        </p:attrNameLst>
                                      </p:cBhvr>
                                      <p:to>
                                        <p:strVal val="visible"/>
                                      </p:to>
                                    </p:set>
                                    <p:animEffect transition="in" filter="wipe(left)">
                                      <p:cBhvr>
                                        <p:cTn id="57" dur="500"/>
                                        <p:tgtEl>
                                          <p:spTgt spid="2488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8847"/>
                                        </p:tgtEl>
                                        <p:attrNameLst>
                                          <p:attrName>style.visibility</p:attrName>
                                        </p:attrNameLst>
                                      </p:cBhvr>
                                      <p:to>
                                        <p:strVal val="visible"/>
                                      </p:to>
                                    </p:set>
                                    <p:animEffect transition="in" filter="wipe(left)">
                                      <p:cBhvr>
                                        <p:cTn id="62" dur="500"/>
                                        <p:tgtEl>
                                          <p:spTgt spid="2488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8848"/>
                                        </p:tgtEl>
                                        <p:attrNameLst>
                                          <p:attrName>style.visibility</p:attrName>
                                        </p:attrNameLst>
                                      </p:cBhvr>
                                      <p:to>
                                        <p:strVal val="visible"/>
                                      </p:to>
                                    </p:set>
                                    <p:animEffect transition="in" filter="wipe(left)">
                                      <p:cBhvr>
                                        <p:cTn id="67" dur="500"/>
                                        <p:tgtEl>
                                          <p:spTgt spid="24884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8849"/>
                                        </p:tgtEl>
                                        <p:attrNameLst>
                                          <p:attrName>style.visibility</p:attrName>
                                        </p:attrNameLst>
                                      </p:cBhvr>
                                      <p:to>
                                        <p:strVal val="visible"/>
                                      </p:to>
                                    </p:set>
                                    <p:animEffect transition="in" filter="wipe(left)">
                                      <p:cBhvr>
                                        <p:cTn id="72" dur="500"/>
                                        <p:tgtEl>
                                          <p:spTgt spid="2488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48850"/>
                                        </p:tgtEl>
                                        <p:attrNameLst>
                                          <p:attrName>style.visibility</p:attrName>
                                        </p:attrNameLst>
                                      </p:cBhvr>
                                      <p:to>
                                        <p:strVal val="visible"/>
                                      </p:to>
                                    </p:set>
                                    <p:animEffect transition="in" filter="wipe(left)">
                                      <p:cBhvr>
                                        <p:cTn id="77" dur="500"/>
                                        <p:tgtEl>
                                          <p:spTgt spid="2488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8851"/>
                                        </p:tgtEl>
                                        <p:attrNameLst>
                                          <p:attrName>style.visibility</p:attrName>
                                        </p:attrNameLst>
                                      </p:cBhvr>
                                      <p:to>
                                        <p:strVal val="visible"/>
                                      </p:to>
                                    </p:set>
                                    <p:animEffect transition="in" filter="wipe(left)">
                                      <p:cBhvr>
                                        <p:cTn id="82" dur="500"/>
                                        <p:tgtEl>
                                          <p:spTgt spid="24885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48852"/>
                                        </p:tgtEl>
                                        <p:attrNameLst>
                                          <p:attrName>style.visibility</p:attrName>
                                        </p:attrNameLst>
                                      </p:cBhvr>
                                      <p:to>
                                        <p:strVal val="visible"/>
                                      </p:to>
                                    </p:set>
                                    <p:animEffect transition="in" filter="wipe(left)">
                                      <p:cBhvr>
                                        <p:cTn id="87" dur="500"/>
                                        <p:tgtEl>
                                          <p:spTgt spid="24885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8853"/>
                                        </p:tgtEl>
                                        <p:attrNameLst>
                                          <p:attrName>style.visibility</p:attrName>
                                        </p:attrNameLst>
                                      </p:cBhvr>
                                      <p:to>
                                        <p:strVal val="visible"/>
                                      </p:to>
                                    </p:set>
                                    <p:animEffect transition="in" filter="wipe(left)">
                                      <p:cBhvr>
                                        <p:cTn id="92" dur="500"/>
                                        <p:tgtEl>
                                          <p:spTgt spid="24885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48854"/>
                                        </p:tgtEl>
                                        <p:attrNameLst>
                                          <p:attrName>style.visibility</p:attrName>
                                        </p:attrNameLst>
                                      </p:cBhvr>
                                      <p:to>
                                        <p:strVal val="visible"/>
                                      </p:to>
                                    </p:set>
                                    <p:animEffect transition="in" filter="wipe(left)">
                                      <p:cBhvr>
                                        <p:cTn id="97" dur="500"/>
                                        <p:tgtEl>
                                          <p:spTgt spid="24885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8855"/>
                                        </p:tgtEl>
                                        <p:attrNameLst>
                                          <p:attrName>style.visibility</p:attrName>
                                        </p:attrNameLst>
                                      </p:cBhvr>
                                      <p:to>
                                        <p:strVal val="visible"/>
                                      </p:to>
                                    </p:set>
                                    <p:animEffect transition="in" filter="wipe(left)">
                                      <p:cBhvr>
                                        <p:cTn id="102" dur="500"/>
                                        <p:tgtEl>
                                          <p:spTgt spid="24885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48856"/>
                                        </p:tgtEl>
                                        <p:attrNameLst>
                                          <p:attrName>style.visibility</p:attrName>
                                        </p:attrNameLst>
                                      </p:cBhvr>
                                      <p:to>
                                        <p:strVal val="visible"/>
                                      </p:to>
                                    </p:set>
                                    <p:animEffect transition="in" filter="wipe(left)">
                                      <p:cBhvr>
                                        <p:cTn id="107" dur="500"/>
                                        <p:tgtEl>
                                          <p:spTgt spid="24885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48857"/>
                                        </p:tgtEl>
                                        <p:attrNameLst>
                                          <p:attrName>style.visibility</p:attrName>
                                        </p:attrNameLst>
                                      </p:cBhvr>
                                      <p:to>
                                        <p:strVal val="visible"/>
                                      </p:to>
                                    </p:set>
                                    <p:animEffect transition="in" filter="wipe(left)">
                                      <p:cBhvr>
                                        <p:cTn id="112" dur="500"/>
                                        <p:tgtEl>
                                          <p:spTgt spid="24885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48858"/>
                                        </p:tgtEl>
                                        <p:attrNameLst>
                                          <p:attrName>style.visibility</p:attrName>
                                        </p:attrNameLst>
                                      </p:cBhvr>
                                      <p:to>
                                        <p:strVal val="visible"/>
                                      </p:to>
                                    </p:set>
                                    <p:animEffect transition="in" filter="wipe(left)">
                                      <p:cBhvr>
                                        <p:cTn id="117" dur="500"/>
                                        <p:tgtEl>
                                          <p:spTgt spid="24885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48859"/>
                                        </p:tgtEl>
                                        <p:attrNameLst>
                                          <p:attrName>style.visibility</p:attrName>
                                        </p:attrNameLst>
                                      </p:cBhvr>
                                      <p:to>
                                        <p:strVal val="visible"/>
                                      </p:to>
                                    </p:set>
                                    <p:animEffect transition="in" filter="wipe(left)">
                                      <p:cBhvr>
                                        <p:cTn id="122" dur="500"/>
                                        <p:tgtEl>
                                          <p:spTgt spid="24885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248860"/>
                                        </p:tgtEl>
                                        <p:attrNameLst>
                                          <p:attrName>style.visibility</p:attrName>
                                        </p:attrNameLst>
                                      </p:cBhvr>
                                      <p:to>
                                        <p:strVal val="visible"/>
                                      </p:to>
                                    </p:set>
                                    <p:animEffect transition="in" filter="wipe(left)">
                                      <p:cBhvr>
                                        <p:cTn id="127" dur="500"/>
                                        <p:tgtEl>
                                          <p:spTgt spid="24886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48861"/>
                                        </p:tgtEl>
                                        <p:attrNameLst>
                                          <p:attrName>style.visibility</p:attrName>
                                        </p:attrNameLst>
                                      </p:cBhvr>
                                      <p:to>
                                        <p:strVal val="visible"/>
                                      </p:to>
                                    </p:set>
                                    <p:animEffect transition="in" filter="wipe(left)">
                                      <p:cBhvr>
                                        <p:cTn id="132" dur="500"/>
                                        <p:tgtEl>
                                          <p:spTgt spid="24886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48862"/>
                                        </p:tgtEl>
                                        <p:attrNameLst>
                                          <p:attrName>style.visibility</p:attrName>
                                        </p:attrNameLst>
                                      </p:cBhvr>
                                      <p:to>
                                        <p:strVal val="visible"/>
                                      </p:to>
                                    </p:set>
                                    <p:animEffect transition="in" filter="wipe(left)">
                                      <p:cBhvr>
                                        <p:cTn id="137" dur="500"/>
                                        <p:tgtEl>
                                          <p:spTgt spid="248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p:bldP spid="248839" grpId="0"/>
      <p:bldP spid="248840" grpId="0"/>
      <p:bldP spid="248842" grpId="0"/>
      <p:bldP spid="248844" grpId="0"/>
      <p:bldP spid="248846" grpId="0"/>
      <p:bldP spid="248847" grpId="0"/>
      <p:bldP spid="248849" grpId="0"/>
      <p:bldP spid="248851" grpId="0"/>
      <p:bldP spid="248853" grpId="0"/>
      <p:bldP spid="248855" grpId="0"/>
      <p:bldP spid="248856" grpId="0"/>
      <p:bldP spid="248858" grpId="0"/>
      <p:bldP spid="248859" grpId="0"/>
      <p:bldP spid="248861" grpId="0"/>
      <p:bldP spid="24886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文本框 157697"/>
          <p:cNvSpPr txBox="1"/>
          <p:nvPr/>
        </p:nvSpPr>
        <p:spPr>
          <a:xfrm>
            <a:off x="533400" y="2895600"/>
            <a:ext cx="8305800" cy="3508375"/>
          </a:xfrm>
          <a:prstGeom prst="rect">
            <a:avLst/>
          </a:prstGeom>
          <a:noFill/>
          <a:ln w="9525">
            <a:noFill/>
          </a:ln>
        </p:spPr>
        <p:txBody>
          <a:bodyPr anchor="t">
            <a:spAutoFit/>
          </a:bodyPr>
          <a:p>
            <a:pPr>
              <a:spcBef>
                <a:spcPct val="50000"/>
              </a:spcBef>
            </a:pPr>
            <a:r>
              <a:rPr lang="zh-CN" altLang="en-US" sz="2800" b="1" dirty="0">
                <a:solidFill>
                  <a:srgbClr val="FF0066"/>
                </a:solidFill>
                <a:latin typeface="Times New Roman" panose="02020603050405020304" pitchFamily="18" charset="0"/>
                <a:ea typeface="宋体" pitchFamily="2" charset="-122"/>
              </a:rPr>
              <a:t>一室模型</a:t>
            </a:r>
            <a:r>
              <a:rPr lang="zh-CN" altLang="en-US" sz="2800" b="1" dirty="0">
                <a:latin typeface="Times New Roman" panose="02020603050405020304" pitchFamily="18" charset="0"/>
                <a:ea typeface="宋体" pitchFamily="2" charset="-122"/>
              </a:rPr>
              <a:t>：将整个机体看作一个房室，称</a:t>
            </a:r>
            <a:r>
              <a:rPr lang="zh-CN" altLang="en-US" sz="2800" b="1" dirty="0">
                <a:solidFill>
                  <a:srgbClr val="FF0066"/>
                </a:solidFill>
                <a:latin typeface="Times New Roman" panose="02020603050405020304" pitchFamily="18" charset="0"/>
                <a:ea typeface="宋体" pitchFamily="2" charset="-122"/>
              </a:rPr>
              <a:t>中心室</a:t>
            </a:r>
            <a:r>
              <a:rPr lang="zh-CN" altLang="en-US" sz="2800" b="1" dirty="0">
                <a:latin typeface="Times New Roman" panose="02020603050405020304" pitchFamily="18" charset="0"/>
                <a:ea typeface="宋体" pitchFamily="2" charset="-122"/>
              </a:rPr>
              <a:t>，室内血药浓度是均匀的。快速静脉注射后，浓度立即上升；然后迅速下降。当浓度太低时，达不到预期的治疗效果；当浓度太高，又可能导致药物中毒或副作用太强。临床上，每种药物有一个最小有效浓度</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1</a:t>
            </a:r>
            <a:r>
              <a:rPr lang="zh-CN" altLang="en-US" sz="2800" b="1" dirty="0">
                <a:latin typeface="Times New Roman" panose="02020603050405020304" pitchFamily="18" charset="0"/>
                <a:ea typeface="宋体" pitchFamily="2" charset="-122"/>
              </a:rPr>
              <a:t>和一个最大有效浓度</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2</a:t>
            </a:r>
            <a:r>
              <a:rPr lang="zh-CN" altLang="en-US" sz="2800" b="1" dirty="0">
                <a:latin typeface="Times New Roman" panose="02020603050405020304" pitchFamily="18" charset="0"/>
                <a:ea typeface="宋体" pitchFamily="2" charset="-122"/>
              </a:rPr>
              <a:t>。设计给药方案时，要使血药浓度 保持在</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1</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2</a:t>
            </a:r>
            <a:r>
              <a:rPr lang="zh-CN" altLang="en-US" sz="2800" b="1" dirty="0">
                <a:latin typeface="Times New Roman" panose="02020603050405020304" pitchFamily="18" charset="0"/>
                <a:ea typeface="宋体" pitchFamily="2" charset="-122"/>
              </a:rPr>
              <a:t>之间。本题设</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1</a:t>
            </a:r>
            <a:r>
              <a:rPr lang="en-US" altLang="zh-CN" sz="2800" b="1">
                <a:latin typeface="Times New Roman" panose="02020603050405020304" pitchFamily="18" charset="0"/>
                <a:ea typeface="宋体" pitchFamily="2" charset="-122"/>
              </a:rPr>
              <a:t>=10</a:t>
            </a:r>
            <a:r>
              <a:rPr lang="zh-CN" altLang="en-US" sz="2800" b="1">
                <a:latin typeface="Times New Roman" panose="02020603050405020304" pitchFamily="18" charset="0"/>
                <a:ea typeface="宋体" pitchFamily="2" charset="-122"/>
              </a:rPr>
              <a:t>，</a:t>
            </a:r>
            <a:r>
              <a:rPr lang="en-US" altLang="zh-CN" sz="2800" b="1">
                <a:latin typeface="Times New Roman" panose="02020603050405020304" pitchFamily="18" charset="0"/>
                <a:ea typeface="宋体" pitchFamily="2" charset="-122"/>
              </a:rPr>
              <a:t>c</a:t>
            </a:r>
            <a:r>
              <a:rPr lang="en-US" altLang="zh-CN" sz="2800" b="1" baseline="-25000">
                <a:latin typeface="Times New Roman" panose="02020603050405020304" pitchFamily="18" charset="0"/>
                <a:ea typeface="宋体" pitchFamily="2" charset="-122"/>
              </a:rPr>
              <a:t>2</a:t>
            </a:r>
            <a:r>
              <a:rPr lang="en-US" altLang="zh-CN" sz="2800" b="1">
                <a:latin typeface="Times New Roman" panose="02020603050405020304" pitchFamily="18" charset="0"/>
                <a:ea typeface="宋体" pitchFamily="2" charset="-122"/>
              </a:rPr>
              <a:t>=25(ug/ml).</a:t>
            </a:r>
            <a:endParaRPr lang="en-US" altLang="zh-CN" sz="3200" baseline="-25000">
              <a:latin typeface="Times New Roman" panose="02020603050405020304" pitchFamily="18" charset="0"/>
              <a:ea typeface="宋体" pitchFamily="2" charset="-122"/>
            </a:endParaRPr>
          </a:p>
        </p:txBody>
      </p:sp>
      <p:grpSp>
        <p:nvGrpSpPr>
          <p:cNvPr id="128002" name="组合 157698"/>
          <p:cNvGrpSpPr/>
          <p:nvPr/>
        </p:nvGrpSpPr>
        <p:grpSpPr>
          <a:xfrm>
            <a:off x="2362200" y="228600"/>
            <a:ext cx="6324600" cy="579438"/>
            <a:chOff x="1680" y="144"/>
            <a:chExt cx="3456" cy="431"/>
          </a:xfrm>
        </p:grpSpPr>
        <p:sp>
          <p:nvSpPr>
            <p:cNvPr id="128003" name="文本框 157699"/>
            <p:cNvSpPr txBox="1"/>
            <p:nvPr/>
          </p:nvSpPr>
          <p:spPr>
            <a:xfrm>
              <a:off x="3120" y="144"/>
              <a:ext cx="2016" cy="388"/>
            </a:xfrm>
            <a:prstGeom prst="rect">
              <a:avLst/>
            </a:prstGeom>
            <a:solidFill>
              <a:srgbClr val="66FF99"/>
            </a:solidFill>
            <a:ln w="9525">
              <a:noFill/>
            </a:ln>
          </p:spPr>
          <p:txBody>
            <a:bodyPr anchor="t">
              <a:spAutoFit/>
            </a:bodyPr>
            <a:p>
              <a:pPr algn="ctr">
                <a:spcBef>
                  <a:spcPct val="50000"/>
                </a:spcBef>
              </a:pPr>
              <a:r>
                <a:rPr lang="zh-CN" altLang="en-US" sz="2800" b="1" dirty="0">
                  <a:solidFill>
                    <a:srgbClr val="0000FF"/>
                  </a:solidFill>
                  <a:latin typeface="隶书" panose="02010509060101010101" pitchFamily="49" charset="-122"/>
                  <a:ea typeface="隶书" panose="02010509060101010101" pitchFamily="49" charset="-122"/>
                </a:rPr>
                <a:t>拟 合 问 题 实 例 </a:t>
              </a:r>
              <a:r>
                <a:rPr lang="en-US" altLang="zh-CN" sz="2800" b="1">
                  <a:solidFill>
                    <a:srgbClr val="0000FF"/>
                  </a:solidFill>
                  <a:latin typeface="隶书" panose="02010509060101010101" pitchFamily="49" charset="-122"/>
                  <a:ea typeface="隶书" panose="02010509060101010101" pitchFamily="49" charset="-122"/>
                </a:rPr>
                <a:t>1</a:t>
              </a:r>
              <a:endParaRPr lang="en-US" altLang="zh-CN" sz="2800">
                <a:solidFill>
                  <a:srgbClr val="0000FF"/>
                </a:solidFill>
                <a:latin typeface="隶书" panose="02010509060101010101" pitchFamily="49" charset="-122"/>
                <a:ea typeface="隶书" panose="02010509060101010101" pitchFamily="49" charset="-122"/>
              </a:endParaRPr>
            </a:p>
          </p:txBody>
        </p:sp>
        <p:sp>
          <p:nvSpPr>
            <p:cNvPr id="128004" name="文本框 157700"/>
            <p:cNvSpPr txBox="1"/>
            <p:nvPr/>
          </p:nvSpPr>
          <p:spPr>
            <a:xfrm>
              <a:off x="1680" y="144"/>
              <a:ext cx="1536" cy="431"/>
            </a:xfrm>
            <a:prstGeom prst="rect">
              <a:avLst/>
            </a:prstGeom>
            <a:solidFill>
              <a:srgbClr val="66FF99"/>
            </a:solidFill>
            <a:ln w="9525">
              <a:noFill/>
            </a:ln>
          </p:spPr>
          <p:txBody>
            <a:bodyPr anchor="t">
              <a:spAutoFit/>
            </a:bodyPr>
            <a:p>
              <a:pPr>
                <a:spcBef>
                  <a:spcPct val="50000"/>
                </a:spcBef>
              </a:pPr>
              <a:r>
                <a:rPr lang="zh-CN" altLang="en-US" sz="3200" b="1" dirty="0">
                  <a:solidFill>
                    <a:srgbClr val="0000FF"/>
                  </a:solidFill>
                  <a:latin typeface="Times New Roman" panose="02020603050405020304" pitchFamily="18" charset="0"/>
                  <a:ea typeface="隶书" panose="02010509060101010101" pitchFamily="49" charset="-122"/>
                </a:rPr>
                <a:t>给药方案 </a:t>
              </a:r>
              <a:r>
                <a:rPr lang="en-US" altLang="zh-CN" sz="3200" b="1">
                  <a:solidFill>
                    <a:srgbClr val="0000FF"/>
                  </a:solidFill>
                  <a:latin typeface="Times New Roman" panose="02020603050405020304" pitchFamily="18" charset="0"/>
                  <a:ea typeface="隶书" panose="02010509060101010101" pitchFamily="49" charset="-122"/>
                </a:rPr>
                <a:t>——</a:t>
              </a:r>
              <a:endParaRPr lang="en-US" altLang="zh-CN" sz="3200" b="1">
                <a:latin typeface="Times New Roman" panose="02020603050405020304" pitchFamily="18" charset="0"/>
                <a:ea typeface="隶书" panose="02010509060101010101" pitchFamily="49" charset="-122"/>
              </a:endParaRPr>
            </a:p>
          </p:txBody>
        </p:sp>
      </p:grpSp>
      <p:graphicFrame>
        <p:nvGraphicFramePr>
          <p:cNvPr id="128005" name="对象 157701"/>
          <p:cNvGraphicFramePr/>
          <p:nvPr/>
        </p:nvGraphicFramePr>
        <p:xfrm>
          <a:off x="381000" y="228600"/>
          <a:ext cx="1717675" cy="682625"/>
        </p:xfrm>
        <a:graphic>
          <a:graphicData uri="http://schemas.openxmlformats.org/presentationml/2006/ole">
            <mc:AlternateContent xmlns:mc="http://schemas.openxmlformats.org/markup-compatibility/2006">
              <mc:Choice xmlns:v="urn:schemas-microsoft-com:vml" Requires="v">
                <p:oleObj spid="_x0000_s3161" name="" r:id="rId1" imgW="6485255" imgH="2278380" progId="MS_ClipArt_Gallery.2">
                  <p:embed/>
                </p:oleObj>
              </mc:Choice>
              <mc:Fallback>
                <p:oleObj name="" r:id="rId1" imgW="6485255" imgH="2278380" progId="MS_ClipArt_Gallery.2">
                  <p:embed/>
                  <p:pic>
                    <p:nvPicPr>
                      <p:cNvPr id="0" name="图片 3160"/>
                      <p:cNvPicPr/>
                      <p:nvPr/>
                    </p:nvPicPr>
                    <p:blipFill>
                      <a:blip r:embed="rId2"/>
                      <a:stretch>
                        <a:fillRect/>
                      </a:stretch>
                    </p:blipFill>
                    <p:spPr>
                      <a:xfrm>
                        <a:off x="381000" y="228600"/>
                        <a:ext cx="1717675" cy="682625"/>
                      </a:xfrm>
                      <a:prstGeom prst="rect">
                        <a:avLst/>
                      </a:prstGeom>
                      <a:noFill/>
                      <a:ln w="38100">
                        <a:noFill/>
                        <a:miter/>
                      </a:ln>
                    </p:spPr>
                  </p:pic>
                </p:oleObj>
              </mc:Fallback>
            </mc:AlternateContent>
          </a:graphicData>
        </a:graphic>
      </p:graphicFrame>
      <p:sp>
        <p:nvSpPr>
          <p:cNvPr id="157703" name="文本框 157702"/>
          <p:cNvSpPr txBox="1"/>
          <p:nvPr/>
        </p:nvSpPr>
        <p:spPr>
          <a:xfrm>
            <a:off x="1371600" y="762000"/>
            <a:ext cx="7081838" cy="519113"/>
          </a:xfrm>
          <a:prstGeom prst="rect">
            <a:avLst/>
          </a:prstGeom>
          <a:noFill/>
          <a:ln w="9525">
            <a:noFill/>
          </a:ln>
        </p:spPr>
        <p:txBody>
          <a:bodyPr wrap="none" anchor="t">
            <a:spAutoFit/>
          </a:bodyPr>
          <a:p>
            <a:pPr algn="ctr">
              <a:spcBef>
                <a:spcPct val="50000"/>
              </a:spcBef>
            </a:pPr>
            <a:r>
              <a:rPr lang="zh-CN" altLang="en-US" sz="2800" b="1" dirty="0">
                <a:latin typeface="Times New Roman" panose="02020603050405020304" pitchFamily="18" charset="0"/>
                <a:ea typeface="宋体" pitchFamily="2" charset="-122"/>
              </a:rPr>
              <a:t>一种新药用于临床之前，必须设计给药方案</a:t>
            </a:r>
            <a:r>
              <a:rPr lang="en-US" altLang="zh-CN" sz="2800">
                <a:latin typeface="Times New Roman" panose="02020603050405020304" pitchFamily="18" charset="0"/>
                <a:ea typeface="宋体" pitchFamily="2" charset="-122"/>
              </a:rPr>
              <a:t>.</a:t>
            </a:r>
            <a:endParaRPr lang="en-US" altLang="zh-CN" sz="2400" b="1">
              <a:latin typeface="Times New Roman" panose="02020603050405020304" pitchFamily="18" charset="0"/>
              <a:ea typeface="宋体" pitchFamily="2" charset="-122"/>
            </a:endParaRPr>
          </a:p>
        </p:txBody>
      </p:sp>
      <p:sp>
        <p:nvSpPr>
          <p:cNvPr id="157704" name="文本框 157703"/>
          <p:cNvSpPr txBox="1"/>
          <p:nvPr/>
        </p:nvSpPr>
        <p:spPr>
          <a:xfrm>
            <a:off x="533400" y="1143000"/>
            <a:ext cx="8305800" cy="1800225"/>
          </a:xfrm>
          <a:prstGeom prst="rect">
            <a:avLst/>
          </a:prstGeom>
          <a:noFill/>
          <a:ln w="9525">
            <a:noFill/>
          </a:ln>
        </p:spPr>
        <p:txBody>
          <a:bodyPr anchor="t">
            <a:spAutoFit/>
          </a:bodyPr>
          <a:p>
            <a:pPr>
              <a:spcBef>
                <a:spcPct val="50000"/>
              </a:spcBef>
            </a:pPr>
            <a:r>
              <a:rPr lang="en-US" altLang="zh-CN" sz="2800" b="1" dirty="0">
                <a:latin typeface="Times New Roman" panose="02020603050405020304" pitchFamily="18" charset="0"/>
                <a:ea typeface="宋体" pitchFamily="2" charset="-122"/>
              </a:rPr>
              <a:t>        </a:t>
            </a:r>
            <a:r>
              <a:rPr lang="zh-CN" altLang="en-US" sz="2800" b="1" dirty="0">
                <a:latin typeface="Times New Roman" panose="02020603050405020304" pitchFamily="18" charset="0"/>
                <a:ea typeface="宋体" pitchFamily="2" charset="-122"/>
              </a:rPr>
              <a:t>药物进入机体后血液输送到全身，在这个过程中不断地被吸收、分布、代谢，最终排出体外，药物在血液中的浓度，即单位体积血液中的药物含量，称为</a:t>
            </a:r>
            <a:r>
              <a:rPr lang="zh-CN" altLang="en-US" sz="2800" b="1" dirty="0">
                <a:solidFill>
                  <a:srgbClr val="FF0066"/>
                </a:solidFill>
                <a:latin typeface="Times New Roman" panose="02020603050405020304" pitchFamily="18" charset="0"/>
                <a:ea typeface="宋体" pitchFamily="2" charset="-122"/>
              </a:rPr>
              <a:t>血药浓度。</a:t>
            </a:r>
            <a:endParaRPr lang="zh-CN" altLang="en-US" sz="2800" b="1">
              <a:solidFill>
                <a:srgbClr val="FF0066"/>
              </a:solidFill>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7703"/>
                                        </p:tgtEl>
                                        <p:attrNameLst>
                                          <p:attrName>style.visibility</p:attrName>
                                        </p:attrNameLst>
                                      </p:cBhvr>
                                      <p:to>
                                        <p:strVal val="visible"/>
                                      </p:to>
                                    </p:set>
                                    <p:animEffect transition="in" filter="wipe(left)">
                                      <p:cBhvr>
                                        <p:cTn id="7" dur="75"/>
                                        <p:tgtEl>
                                          <p:spTgt spid="1577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7704"/>
                                        </p:tgtEl>
                                        <p:attrNameLst>
                                          <p:attrName>style.visibility</p:attrName>
                                        </p:attrNameLst>
                                      </p:cBhvr>
                                      <p:to>
                                        <p:strVal val="visible"/>
                                      </p:to>
                                    </p:set>
                                    <p:animEffect transition="in" filter="box(out)">
                                      <p:cBhvr>
                                        <p:cTn id="12" dur="500"/>
                                        <p:tgtEl>
                                          <p:spTgt spid="1577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8"/>
                                        </p:tgtEl>
                                        <p:attrNameLst>
                                          <p:attrName>style.visibility</p:attrName>
                                        </p:attrNameLst>
                                      </p:cBhvr>
                                      <p:to>
                                        <p:strVal val="visible"/>
                                      </p:to>
                                    </p:set>
                                    <p:animEffect transition="in" filter="blinds(horizontal)">
                                      <p:cBhvr>
                                        <p:cTn id="17" dur="500"/>
                                        <p:tgtEl>
                                          <p:spTgt spid="157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703" grpId="0"/>
      <p:bldP spid="1577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8722" name="组合 158721"/>
          <p:cNvGrpSpPr/>
          <p:nvPr/>
        </p:nvGrpSpPr>
        <p:grpSpPr>
          <a:xfrm>
            <a:off x="228600" y="1752600"/>
            <a:ext cx="8686800" cy="2833688"/>
            <a:chOff x="144" y="1104"/>
            <a:chExt cx="5472" cy="1785"/>
          </a:xfrm>
        </p:grpSpPr>
        <p:sp>
          <p:nvSpPr>
            <p:cNvPr id="129026" name="文本框 158722"/>
            <p:cNvSpPr txBox="1"/>
            <p:nvPr/>
          </p:nvSpPr>
          <p:spPr>
            <a:xfrm>
              <a:off x="240" y="1104"/>
              <a:ext cx="5136" cy="903"/>
            </a:xfrm>
            <a:prstGeom prst="rect">
              <a:avLst/>
            </a:prstGeom>
            <a:noFill/>
            <a:ln w="9525">
              <a:noFill/>
            </a:ln>
          </p:spPr>
          <p:txBody>
            <a:bodyPr anchor="t">
              <a:spAutoFit/>
            </a:bodyPr>
            <a:p>
              <a:pPr>
                <a:spcBef>
                  <a:spcPct val="50000"/>
                </a:spcBef>
              </a:pPr>
              <a:r>
                <a:rPr lang="en-US" altLang="zh-CN" sz="3200" b="1" dirty="0">
                  <a:latin typeface="Times New Roman" panose="02020603050405020304" pitchFamily="18" charset="0"/>
                  <a:ea typeface="宋体" pitchFamily="2" charset="-122"/>
                </a:rPr>
                <a:t>       </a:t>
              </a:r>
              <a:r>
                <a:rPr lang="zh-CN" altLang="en-US" sz="2800" b="1" dirty="0">
                  <a:latin typeface="Times New Roman" panose="02020603050405020304" pitchFamily="18" charset="0"/>
                  <a:ea typeface="宋体" pitchFamily="2" charset="-122"/>
                </a:rPr>
                <a:t>在实验方面</a:t>
              </a:r>
              <a:r>
                <a:rPr lang="en-US" altLang="zh-CN" sz="2800" b="1" dirty="0">
                  <a:latin typeface="Times New Roman" panose="02020603050405020304" pitchFamily="18" charset="0"/>
                  <a:ea typeface="宋体" pitchFamily="2" charset="-122"/>
                </a:rPr>
                <a:t>,</a:t>
              </a:r>
              <a:r>
                <a:rPr lang="zh-CN" altLang="en-US" sz="2800" b="1" dirty="0">
                  <a:latin typeface="Times New Roman" panose="02020603050405020304" pitchFamily="18" charset="0"/>
                  <a:ea typeface="宋体" pitchFamily="2" charset="-122"/>
                </a:rPr>
                <a:t>对某人用快速静脉注射方式一次注入该药物</a:t>
              </a:r>
              <a:r>
                <a:rPr lang="en-US" altLang="zh-CN" sz="2800" b="1" dirty="0">
                  <a:latin typeface="Times New Roman" panose="02020603050405020304" pitchFamily="18" charset="0"/>
                  <a:ea typeface="宋体" pitchFamily="2" charset="-122"/>
                </a:rPr>
                <a:t>300mg</a:t>
              </a:r>
              <a:r>
                <a:rPr lang="zh-CN" altLang="en-US" sz="2800" b="1" dirty="0">
                  <a:latin typeface="Times New Roman" panose="02020603050405020304" pitchFamily="18" charset="0"/>
                  <a:ea typeface="宋体" pitchFamily="2" charset="-122"/>
                </a:rPr>
                <a:t>后</a:t>
              </a:r>
              <a:r>
                <a:rPr lang="en-US" altLang="zh-CN" sz="2800" b="1" dirty="0">
                  <a:latin typeface="Times New Roman" panose="02020603050405020304" pitchFamily="18" charset="0"/>
                  <a:ea typeface="宋体" pitchFamily="2" charset="-122"/>
                </a:rPr>
                <a:t>,</a:t>
              </a:r>
              <a:r>
                <a:rPr lang="zh-CN" altLang="en-US" sz="2800" b="1" dirty="0">
                  <a:latin typeface="Times New Roman" panose="02020603050405020304" pitchFamily="18" charset="0"/>
                  <a:ea typeface="宋体" pitchFamily="2" charset="-122"/>
                </a:rPr>
                <a:t>在一定时刻</a:t>
              </a:r>
              <a:r>
                <a:rPr lang="en-US" altLang="zh-CN" sz="2800" b="1" dirty="0">
                  <a:latin typeface="Times New Roman" panose="02020603050405020304" pitchFamily="18" charset="0"/>
                  <a:ea typeface="宋体" pitchFamily="2" charset="-122"/>
                </a:rPr>
                <a:t>t(</a:t>
              </a:r>
              <a:r>
                <a:rPr lang="zh-CN" altLang="en-US" sz="2800" b="1" dirty="0">
                  <a:latin typeface="Times New Roman" panose="02020603050405020304" pitchFamily="18" charset="0"/>
                  <a:ea typeface="宋体" pitchFamily="2" charset="-122"/>
                </a:rPr>
                <a:t>小时</a:t>
              </a:r>
              <a:r>
                <a:rPr lang="en-US" altLang="zh-CN" sz="2800" b="1" dirty="0">
                  <a:latin typeface="Times New Roman" panose="02020603050405020304" pitchFamily="18" charset="0"/>
                  <a:ea typeface="宋体" pitchFamily="2" charset="-122"/>
                </a:rPr>
                <a:t>)</a:t>
              </a:r>
              <a:r>
                <a:rPr lang="zh-CN" altLang="en-US" sz="2800" b="1" dirty="0">
                  <a:latin typeface="Times New Roman" panose="02020603050405020304" pitchFamily="18" charset="0"/>
                  <a:ea typeface="宋体" pitchFamily="2" charset="-122"/>
                </a:rPr>
                <a:t>采集血药</a:t>
              </a:r>
              <a:r>
                <a:rPr lang="en-US" altLang="zh-CN" sz="2800" b="1" dirty="0">
                  <a:latin typeface="Times New Roman" panose="02020603050405020304" pitchFamily="18" charset="0"/>
                  <a:ea typeface="宋体" pitchFamily="2" charset="-122"/>
                </a:rPr>
                <a:t>,</a:t>
              </a:r>
              <a:r>
                <a:rPr lang="zh-CN" altLang="en-US" sz="2800" b="1" dirty="0">
                  <a:latin typeface="Times New Roman" panose="02020603050405020304" pitchFamily="18" charset="0"/>
                  <a:ea typeface="宋体" pitchFamily="2" charset="-122"/>
                </a:rPr>
                <a:t>测得血药浓度</a:t>
              </a:r>
              <a:r>
                <a:rPr lang="en-US" altLang="zh-CN" sz="2800" b="1" err="1">
                  <a:latin typeface="Times New Roman" panose="02020603050405020304" pitchFamily="18" charset="0"/>
                  <a:ea typeface="宋体" pitchFamily="2" charset="-122"/>
                </a:rPr>
                <a:t>c(ug</a:t>
              </a:r>
              <a:r>
                <a:rPr lang="en-US" altLang="zh-CN" sz="2800" b="1" dirty="0">
                  <a:latin typeface="Times New Roman" panose="02020603050405020304" pitchFamily="18" charset="0"/>
                  <a:ea typeface="宋体" pitchFamily="2" charset="-122"/>
                </a:rPr>
                <a:t>/ml)</a:t>
              </a:r>
              <a:r>
                <a:rPr lang="zh-CN" altLang="en-US" sz="2800" b="1" dirty="0">
                  <a:latin typeface="Times New Roman" panose="02020603050405020304" pitchFamily="18" charset="0"/>
                  <a:ea typeface="宋体" pitchFamily="2" charset="-122"/>
                </a:rPr>
                <a:t>如下表</a:t>
              </a:r>
              <a:r>
                <a:rPr lang="en-US" altLang="zh-CN" sz="2800" b="1">
                  <a:latin typeface="Times New Roman" panose="02020603050405020304" pitchFamily="18" charset="0"/>
                  <a:ea typeface="宋体" pitchFamily="2" charset="-122"/>
                </a:rPr>
                <a:t>:</a:t>
              </a:r>
              <a:endParaRPr lang="en-US" altLang="zh-CN" sz="3200" b="1">
                <a:latin typeface="Times New Roman" panose="02020603050405020304" pitchFamily="18" charset="0"/>
                <a:ea typeface="宋体" pitchFamily="2" charset="-122"/>
              </a:endParaRPr>
            </a:p>
          </p:txBody>
        </p:sp>
        <p:grpSp>
          <p:nvGrpSpPr>
            <p:cNvPr id="129027" name="组合 158723"/>
            <p:cNvGrpSpPr/>
            <p:nvPr/>
          </p:nvGrpSpPr>
          <p:grpSpPr>
            <a:xfrm>
              <a:off x="144" y="2256"/>
              <a:ext cx="5472" cy="633"/>
              <a:chOff x="144" y="720"/>
              <a:chExt cx="5472" cy="633"/>
            </a:xfrm>
          </p:grpSpPr>
          <p:sp>
            <p:nvSpPr>
              <p:cNvPr id="129028" name="文本框 158724"/>
              <p:cNvSpPr txBox="1"/>
              <p:nvPr/>
            </p:nvSpPr>
            <p:spPr>
              <a:xfrm>
                <a:off x="144" y="720"/>
                <a:ext cx="5424" cy="633"/>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    </a:t>
                </a:r>
                <a:r>
                  <a:rPr lang="en-US" altLang="zh-CN" sz="2400" b="1">
                    <a:latin typeface="Times New Roman" panose="02020603050405020304" pitchFamily="18" charset="0"/>
                    <a:ea typeface="隶书" panose="02010509060101010101" pitchFamily="49" charset="-122"/>
                  </a:rPr>
                  <a:t>t (h)        0.25     0.5        1        1.5      2         3        4        6      8</a:t>
                </a:r>
                <a:endParaRPr lang="en-US" altLang="zh-CN" sz="2400" b="1">
                  <a:latin typeface="Times New Roman" panose="02020603050405020304" pitchFamily="18" charset="0"/>
                  <a:ea typeface="隶书" panose="02010509060101010101" pitchFamily="49" charset="-122"/>
                </a:endParaRPr>
              </a:p>
              <a:p>
                <a:pPr>
                  <a:spcBef>
                    <a:spcPct val="50000"/>
                  </a:spcBef>
                </a:pPr>
                <a:r>
                  <a:rPr lang="en-US" altLang="zh-CN" sz="2400" b="1">
                    <a:latin typeface="Times New Roman" panose="02020603050405020304" pitchFamily="18" charset="0"/>
                    <a:ea typeface="隶书" panose="02010509060101010101" pitchFamily="49" charset="-122"/>
                  </a:rPr>
                  <a:t>c (</a:t>
                </a:r>
                <a:r>
                  <a:rPr lang="en-US" altLang="zh-CN" sz="2400" b="1">
                    <a:latin typeface="Times New Roman" panose="02020603050405020304" pitchFamily="18" charset="0"/>
                    <a:ea typeface="隶书" panose="02010509060101010101" pitchFamily="49" charset="-122"/>
                    <a:sym typeface="Symbol" panose="05050102010706020507" pitchFamily="18" charset="2"/>
                  </a:rPr>
                  <a:t>g/ml)   </a:t>
                </a:r>
                <a:r>
                  <a:rPr lang="en-US" altLang="zh-CN" sz="2400" b="1">
                    <a:latin typeface="Times New Roman" panose="02020603050405020304" pitchFamily="18" charset="0"/>
                    <a:ea typeface="隶书" panose="02010509060101010101" pitchFamily="49" charset="-122"/>
                  </a:rPr>
                  <a:t>19.21  18.15  15.36  14.10  12.89   9.32   7.45   5.24  3.01</a:t>
                </a:r>
                <a:endParaRPr lang="en-US" altLang="zh-CN" sz="2400">
                  <a:latin typeface="Times New Roman" panose="02020603050405020304" pitchFamily="18" charset="0"/>
                  <a:ea typeface="隶书" panose="02010509060101010101" pitchFamily="49" charset="-122"/>
                </a:endParaRPr>
              </a:p>
            </p:txBody>
          </p:sp>
          <p:sp>
            <p:nvSpPr>
              <p:cNvPr id="129029" name="直接连接符 158725"/>
              <p:cNvSpPr/>
              <p:nvPr/>
            </p:nvSpPr>
            <p:spPr>
              <a:xfrm>
                <a:off x="144" y="1008"/>
                <a:ext cx="5472" cy="0"/>
              </a:xfrm>
              <a:prstGeom prst="line">
                <a:avLst/>
              </a:prstGeom>
              <a:ln w="9525" cap="flat" cmpd="sng">
                <a:solidFill>
                  <a:schemeClr val="tx1"/>
                </a:solidFill>
                <a:prstDash val="solid"/>
                <a:round/>
                <a:headEnd type="none" w="med" len="med"/>
                <a:tailEnd type="none" w="med" len="med"/>
              </a:ln>
            </p:spPr>
          </p:sp>
          <p:sp>
            <p:nvSpPr>
              <p:cNvPr id="129030" name="直接连接符 158726"/>
              <p:cNvSpPr/>
              <p:nvPr/>
            </p:nvSpPr>
            <p:spPr>
              <a:xfrm>
                <a:off x="960" y="768"/>
                <a:ext cx="0" cy="576"/>
              </a:xfrm>
              <a:prstGeom prst="line">
                <a:avLst/>
              </a:prstGeom>
              <a:ln w="9525" cap="flat" cmpd="sng">
                <a:solidFill>
                  <a:schemeClr val="tx1"/>
                </a:solidFill>
                <a:prstDash val="solid"/>
                <a:round/>
                <a:headEnd type="none" w="med" len="med"/>
                <a:tailEnd type="none" w="med" len="med"/>
              </a:ln>
            </p:spPr>
          </p:sp>
        </p:grpSp>
      </p:grpSp>
      <p:sp>
        <p:nvSpPr>
          <p:cNvPr id="158728" name="文本框 158727"/>
          <p:cNvSpPr txBox="1"/>
          <p:nvPr/>
        </p:nvSpPr>
        <p:spPr>
          <a:xfrm>
            <a:off x="533400" y="685800"/>
            <a:ext cx="7927975" cy="946150"/>
          </a:xfrm>
          <a:prstGeom prst="rect">
            <a:avLst/>
          </a:prstGeom>
          <a:noFill/>
          <a:ln w="9525">
            <a:noFill/>
          </a:ln>
        </p:spPr>
        <p:txBody>
          <a:bodyPr anchor="t">
            <a:spAutoFit/>
          </a:bodyPr>
          <a:p>
            <a:pPr>
              <a:spcBef>
                <a:spcPct val="50000"/>
              </a:spcBef>
            </a:pPr>
            <a:r>
              <a:rPr lang="en-US" altLang="zh-CN" sz="2800" b="1" dirty="0">
                <a:latin typeface="Times New Roman" panose="02020603050405020304" pitchFamily="18" charset="0"/>
                <a:ea typeface="宋体" pitchFamily="2" charset="-122"/>
              </a:rPr>
              <a:t>       </a:t>
            </a:r>
            <a:r>
              <a:rPr lang="zh-CN" altLang="en-US" sz="2800" b="1" dirty="0">
                <a:latin typeface="Times New Roman" panose="02020603050405020304" pitchFamily="18" charset="0"/>
                <a:ea typeface="宋体" pitchFamily="2" charset="-122"/>
              </a:rPr>
              <a:t>要设计给药方案</a:t>
            </a:r>
            <a:r>
              <a:rPr lang="en-US" altLang="zh-CN" sz="2800" b="1" dirty="0">
                <a:latin typeface="Times New Roman" panose="02020603050405020304" pitchFamily="18" charset="0"/>
                <a:ea typeface="宋体" pitchFamily="2" charset="-122"/>
              </a:rPr>
              <a:t>,</a:t>
            </a:r>
            <a:r>
              <a:rPr lang="zh-CN" altLang="en-US" sz="2800" b="1" dirty="0">
                <a:latin typeface="Times New Roman" panose="02020603050405020304" pitchFamily="18" charset="0"/>
                <a:ea typeface="宋体" pitchFamily="2" charset="-122"/>
              </a:rPr>
              <a:t>必须知道给药后血药浓度随时间变化的规律。从实验和理论两方面着手：</a:t>
            </a:r>
            <a:endParaRPr lang="zh-CN" altLang="en-US" sz="2800" b="1">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8728"/>
                                        </p:tgtEl>
                                        <p:attrNameLst>
                                          <p:attrName>style.visibility</p:attrName>
                                        </p:attrNameLst>
                                      </p:cBhvr>
                                      <p:to>
                                        <p:strVal val="visible"/>
                                      </p:to>
                                    </p:set>
                                    <p:animEffect transition="in" filter="wipe(left)">
                                      <p:cBhvr>
                                        <p:cTn id="7" dur="75"/>
                                        <p:tgtEl>
                                          <p:spTgt spid="1587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58722"/>
                                        </p:tgtEl>
                                        <p:attrNameLst>
                                          <p:attrName>style.visibility</p:attrName>
                                        </p:attrNameLst>
                                      </p:cBhvr>
                                      <p:to>
                                        <p:strVal val="visible"/>
                                      </p:to>
                                    </p:set>
                                    <p:animEffect transition="in" filter="barn(outHorizontal)">
                                      <p:cBhvr>
                                        <p:cTn id="12"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文本框 159745"/>
          <p:cNvSpPr txBox="1"/>
          <p:nvPr/>
        </p:nvSpPr>
        <p:spPr>
          <a:xfrm>
            <a:off x="3505200" y="304800"/>
            <a:ext cx="1905000" cy="579438"/>
          </a:xfrm>
          <a:prstGeom prst="rect">
            <a:avLst/>
          </a:prstGeom>
          <a:solidFill>
            <a:srgbClr val="66FFCC"/>
          </a:solidFill>
          <a:ln w="9525">
            <a:noFill/>
          </a:ln>
        </p:spPr>
        <p:txBody>
          <a:bodyPr anchor="t">
            <a:spAutoFit/>
          </a:bodyPr>
          <a:p>
            <a:pPr>
              <a:spcBef>
                <a:spcPct val="50000"/>
              </a:spcBef>
            </a:pPr>
            <a:r>
              <a:rPr lang="zh-CN" altLang="en-US" sz="3200" b="1" dirty="0">
                <a:solidFill>
                  <a:srgbClr val="0000FF"/>
                </a:solidFill>
                <a:latin typeface="Times New Roman" panose="02020603050405020304" pitchFamily="18" charset="0"/>
                <a:ea typeface="隶书" panose="02010509060101010101" pitchFamily="49" charset="-122"/>
              </a:rPr>
              <a:t>给药方案 </a:t>
            </a:r>
            <a:endParaRPr lang="zh-CN" altLang="en-US" sz="3200" b="1" dirty="0">
              <a:latin typeface="Times New Roman" panose="02020603050405020304" pitchFamily="18" charset="0"/>
              <a:ea typeface="隶书" panose="02010509060101010101" pitchFamily="49" charset="-122"/>
            </a:endParaRPr>
          </a:p>
        </p:txBody>
      </p:sp>
      <p:sp>
        <p:nvSpPr>
          <p:cNvPr id="159747" name="文本框 159746"/>
          <p:cNvSpPr txBox="1"/>
          <p:nvPr/>
        </p:nvSpPr>
        <p:spPr>
          <a:xfrm>
            <a:off x="1295400" y="1092200"/>
            <a:ext cx="7391400" cy="1117600"/>
          </a:xfrm>
          <a:prstGeom prst="rect">
            <a:avLst/>
          </a:prstGeom>
          <a:solidFill>
            <a:srgbClr val="66FFCC"/>
          </a:solidFill>
          <a:ln w="9525">
            <a:noFill/>
          </a:ln>
        </p:spPr>
        <p:txBody>
          <a:bodyPr anchor="t">
            <a:spAutoFit/>
          </a:bodyPr>
          <a:p>
            <a:pPr>
              <a:lnSpc>
                <a:spcPct val="120000"/>
              </a:lnSpc>
              <a:spcBef>
                <a:spcPct val="50000"/>
              </a:spcBef>
            </a:pPr>
            <a:r>
              <a:rPr lang="en-US" altLang="zh-CN" sz="2800" b="1" dirty="0">
                <a:latin typeface="Times New Roman" panose="02020603050405020304" pitchFamily="18" charset="0"/>
                <a:ea typeface="仿宋" panose="02010609060101010101" charset="-122"/>
              </a:rPr>
              <a:t>1. </a:t>
            </a:r>
            <a:r>
              <a:rPr lang="zh-CN" altLang="en-US" sz="2800" b="1" dirty="0">
                <a:latin typeface="Times New Roman" panose="02020603050405020304" pitchFamily="18" charset="0"/>
                <a:ea typeface="仿宋" panose="02010609060101010101" charset="-122"/>
              </a:rPr>
              <a:t>在快速静脉注射的给药方式下，研究血药浓度（单位体积血液中的药物含量）的变化规律。</a:t>
            </a:r>
            <a:endParaRPr lang="zh-CN" altLang="en-US" sz="2800" b="1" dirty="0">
              <a:latin typeface="Times New Roman" panose="02020603050405020304" pitchFamily="18" charset="0"/>
              <a:ea typeface="仿宋" panose="02010609060101010101" charset="-122"/>
            </a:endParaRPr>
          </a:p>
        </p:txBody>
      </p:sp>
      <p:sp>
        <p:nvSpPr>
          <p:cNvPr id="130051" name="文本框 159747"/>
          <p:cNvSpPr txBox="1"/>
          <p:nvPr/>
        </p:nvSpPr>
        <p:spPr>
          <a:xfrm>
            <a:off x="8458200" y="5791200"/>
            <a:ext cx="609600" cy="457200"/>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t</a:t>
            </a:r>
            <a:endParaRPr lang="en-US" altLang="zh-CN" sz="2400">
              <a:latin typeface="Times New Roman" panose="02020603050405020304" pitchFamily="18" charset="0"/>
              <a:ea typeface="隶书" panose="02010509060101010101" pitchFamily="49" charset="-122"/>
            </a:endParaRPr>
          </a:p>
        </p:txBody>
      </p:sp>
      <p:grpSp>
        <p:nvGrpSpPr>
          <p:cNvPr id="159749" name="组合 159748"/>
          <p:cNvGrpSpPr/>
          <p:nvPr/>
        </p:nvGrpSpPr>
        <p:grpSpPr>
          <a:xfrm>
            <a:off x="4800600" y="3581400"/>
            <a:ext cx="3962400" cy="2667000"/>
            <a:chOff x="2928" y="2256"/>
            <a:chExt cx="2496" cy="1680"/>
          </a:xfrm>
        </p:grpSpPr>
        <p:sp>
          <p:nvSpPr>
            <p:cNvPr id="130053" name="直接连接符 159749"/>
            <p:cNvSpPr/>
            <p:nvPr/>
          </p:nvSpPr>
          <p:spPr>
            <a:xfrm>
              <a:off x="3168" y="3696"/>
              <a:ext cx="2256" cy="0"/>
            </a:xfrm>
            <a:prstGeom prst="line">
              <a:avLst/>
            </a:prstGeom>
            <a:ln w="9525" cap="flat" cmpd="sng">
              <a:solidFill>
                <a:schemeClr val="tx1"/>
              </a:solidFill>
              <a:prstDash val="solid"/>
              <a:round/>
              <a:headEnd type="none" w="med" len="med"/>
              <a:tailEnd type="triangle" w="med" len="med"/>
            </a:ln>
          </p:spPr>
        </p:sp>
        <p:sp>
          <p:nvSpPr>
            <p:cNvPr id="130054" name="直接连接符 159750"/>
            <p:cNvSpPr/>
            <p:nvPr/>
          </p:nvSpPr>
          <p:spPr>
            <a:xfrm flipV="1">
              <a:off x="3168" y="2400"/>
              <a:ext cx="0" cy="1296"/>
            </a:xfrm>
            <a:prstGeom prst="line">
              <a:avLst/>
            </a:prstGeom>
            <a:ln w="9525" cap="flat" cmpd="sng">
              <a:solidFill>
                <a:schemeClr val="tx1"/>
              </a:solidFill>
              <a:prstDash val="solid"/>
              <a:round/>
              <a:headEnd type="none" w="med" len="med"/>
              <a:tailEnd type="triangle" w="med" len="med"/>
            </a:ln>
          </p:spPr>
        </p:sp>
        <p:sp>
          <p:nvSpPr>
            <p:cNvPr id="130055" name="直接连接符 159751"/>
            <p:cNvSpPr/>
            <p:nvPr/>
          </p:nvSpPr>
          <p:spPr>
            <a:xfrm>
              <a:off x="3168" y="2592"/>
              <a:ext cx="1968" cy="0"/>
            </a:xfrm>
            <a:prstGeom prst="line">
              <a:avLst/>
            </a:prstGeom>
            <a:ln w="9525" cap="flat" cmpd="sng">
              <a:solidFill>
                <a:schemeClr val="tx1"/>
              </a:solidFill>
              <a:prstDash val="dash"/>
              <a:round/>
              <a:headEnd type="none" w="med" len="med"/>
              <a:tailEnd type="none" w="med" len="med"/>
            </a:ln>
          </p:spPr>
        </p:sp>
        <p:sp>
          <p:nvSpPr>
            <p:cNvPr id="130056" name="直接连接符 159752"/>
            <p:cNvSpPr/>
            <p:nvPr/>
          </p:nvSpPr>
          <p:spPr>
            <a:xfrm>
              <a:off x="3168" y="3360"/>
              <a:ext cx="1968" cy="0"/>
            </a:xfrm>
            <a:prstGeom prst="line">
              <a:avLst/>
            </a:prstGeom>
            <a:ln w="9525" cap="flat" cmpd="sng">
              <a:solidFill>
                <a:schemeClr val="tx1"/>
              </a:solidFill>
              <a:prstDash val="dash"/>
              <a:round/>
              <a:headEnd type="none" w="med" len="med"/>
              <a:tailEnd type="none" w="med" len="med"/>
            </a:ln>
          </p:spPr>
        </p:sp>
        <p:sp>
          <p:nvSpPr>
            <p:cNvPr id="130057" name="任意多边形 159753"/>
            <p:cNvSpPr/>
            <p:nvPr/>
          </p:nvSpPr>
          <p:spPr>
            <a:xfrm flipH="1" flipV="1">
              <a:off x="3168" y="2585"/>
              <a:ext cx="758" cy="727"/>
            </a:xfrm>
            <a:custGeom>
              <a:avLst/>
              <a:gdLst/>
              <a:ahLst/>
              <a:cxnLst>
                <a:cxn ang="180">
                  <a:pos x="0" y="503"/>
                </a:cxn>
                <a:cxn ang="0">
                  <a:pos x="26235" y="21809"/>
                </a:cxn>
                <a:cxn ang="90">
                  <a:pos x="4637" y="21600"/>
                </a:cxn>
              </a:cxnLst>
              <a:pathLst>
                <a:path w="26237" h="21809" fill="none">
                  <a:moveTo>
                    <a:pt x="0" y="503"/>
                  </a:moveTo>
                  <a:cubicBezTo>
                    <a:pt x="1491" y="172"/>
                    <a:pt x="3044" y="-1"/>
                    <a:pt x="4637" y="-1"/>
                  </a:cubicBezTo>
                  <a:cubicBezTo>
                    <a:pt x="16566" y="-1"/>
                    <a:pt x="26237" y="9670"/>
                    <a:pt x="26237" y="21599"/>
                  </a:cubicBezTo>
                  <a:cubicBezTo>
                    <a:pt x="26237" y="21669"/>
                    <a:pt x="26237" y="21739"/>
                    <a:pt x="26236" y="21808"/>
                  </a:cubicBezTo>
                </a:path>
                <a:path w="26237" h="21809" stroke="0">
                  <a:moveTo>
                    <a:pt x="0" y="503"/>
                  </a:moveTo>
                  <a:cubicBezTo>
                    <a:pt x="1491" y="172"/>
                    <a:pt x="3044" y="-1"/>
                    <a:pt x="4637" y="-1"/>
                  </a:cubicBezTo>
                  <a:cubicBezTo>
                    <a:pt x="16566" y="-1"/>
                    <a:pt x="26237" y="9670"/>
                    <a:pt x="26237" y="21599"/>
                  </a:cubicBezTo>
                  <a:cubicBezTo>
                    <a:pt x="26237" y="21669"/>
                    <a:pt x="26237" y="21739"/>
                    <a:pt x="26236" y="21808"/>
                  </a:cubicBezTo>
                  <a:lnTo>
                    <a:pt x="4637"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0058" name="直接连接符 159754"/>
            <p:cNvSpPr/>
            <p:nvPr/>
          </p:nvSpPr>
          <p:spPr>
            <a:xfrm flipV="1">
              <a:off x="3936" y="2592"/>
              <a:ext cx="0" cy="720"/>
            </a:xfrm>
            <a:prstGeom prst="line">
              <a:avLst/>
            </a:prstGeom>
            <a:ln w="9525" cap="flat" cmpd="sng">
              <a:solidFill>
                <a:schemeClr val="tx1"/>
              </a:solidFill>
              <a:prstDash val="solid"/>
              <a:round/>
              <a:headEnd type="none" w="med" len="med"/>
              <a:tailEnd type="none" w="med" len="med"/>
            </a:ln>
          </p:spPr>
        </p:sp>
        <p:sp>
          <p:nvSpPr>
            <p:cNvPr id="130059" name="任意多边形 159755"/>
            <p:cNvSpPr/>
            <p:nvPr/>
          </p:nvSpPr>
          <p:spPr>
            <a:xfrm flipH="1" flipV="1">
              <a:off x="3935" y="2554"/>
              <a:ext cx="729" cy="766"/>
            </a:xfrm>
            <a:custGeom>
              <a:avLst/>
              <a:gdLst/>
              <a:ahLst/>
              <a:cxnLst>
                <a:cxn ang="180">
                  <a:pos x="0" y="305"/>
                </a:cxn>
                <a:cxn ang="0">
                  <a:pos x="25176" y="22973"/>
                </a:cxn>
                <a:cxn ang="90">
                  <a:pos x="3620" y="21600"/>
                </a:cxn>
              </a:cxnLst>
              <a:pathLst>
                <a:path w="25220" h="22974" fill="none">
                  <a:moveTo>
                    <a:pt x="0" y="305"/>
                  </a:moveTo>
                  <a:cubicBezTo>
                    <a:pt x="1175" y="104"/>
                    <a:pt x="2385" y="0"/>
                    <a:pt x="3620" y="0"/>
                  </a:cubicBezTo>
                  <a:cubicBezTo>
                    <a:pt x="15549" y="0"/>
                    <a:pt x="25220" y="9671"/>
                    <a:pt x="25220" y="21600"/>
                  </a:cubicBezTo>
                  <a:cubicBezTo>
                    <a:pt x="25220" y="22063"/>
                    <a:pt x="25205" y="22523"/>
                    <a:pt x="25177" y="22974"/>
                  </a:cubicBezTo>
                </a:path>
                <a:path w="25220" h="22974" stroke="0">
                  <a:moveTo>
                    <a:pt x="0" y="305"/>
                  </a:moveTo>
                  <a:cubicBezTo>
                    <a:pt x="1175" y="104"/>
                    <a:pt x="2385" y="0"/>
                    <a:pt x="3620" y="0"/>
                  </a:cubicBezTo>
                  <a:cubicBezTo>
                    <a:pt x="15549" y="0"/>
                    <a:pt x="25220" y="9671"/>
                    <a:pt x="25220" y="21600"/>
                  </a:cubicBezTo>
                  <a:cubicBezTo>
                    <a:pt x="25220" y="22063"/>
                    <a:pt x="25205" y="22523"/>
                    <a:pt x="25177" y="22974"/>
                  </a:cubicBezTo>
                  <a:lnTo>
                    <a:pt x="362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0060" name="直接连接符 159756"/>
            <p:cNvSpPr/>
            <p:nvPr/>
          </p:nvSpPr>
          <p:spPr>
            <a:xfrm flipV="1">
              <a:off x="4704" y="2592"/>
              <a:ext cx="0" cy="720"/>
            </a:xfrm>
            <a:prstGeom prst="line">
              <a:avLst/>
            </a:prstGeom>
            <a:ln w="9525" cap="flat" cmpd="sng">
              <a:solidFill>
                <a:schemeClr val="tx1"/>
              </a:solidFill>
              <a:prstDash val="solid"/>
              <a:round/>
              <a:headEnd type="none" w="med" len="med"/>
              <a:tailEnd type="none" w="med" len="med"/>
            </a:ln>
          </p:spPr>
        </p:sp>
        <p:sp>
          <p:nvSpPr>
            <p:cNvPr id="130061" name="任意多边形 159757"/>
            <p:cNvSpPr/>
            <p:nvPr/>
          </p:nvSpPr>
          <p:spPr>
            <a:xfrm flipH="1" flipV="1">
              <a:off x="4704" y="2592"/>
              <a:ext cx="192" cy="48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0062" name="文本框 159758"/>
            <p:cNvSpPr txBox="1"/>
            <p:nvPr/>
          </p:nvSpPr>
          <p:spPr>
            <a:xfrm>
              <a:off x="2928" y="2448"/>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r>
                <a:rPr lang="en-US" altLang="zh-CN" sz="2400" baseline="-25000">
                  <a:latin typeface="Times New Roman" panose="02020603050405020304" pitchFamily="18" charset="0"/>
                  <a:ea typeface="隶书" panose="02010509060101010101" pitchFamily="49" charset="-122"/>
                </a:rPr>
                <a:t>2</a:t>
              </a:r>
              <a:endParaRPr lang="en-US" altLang="zh-CN" sz="2400">
                <a:latin typeface="Times New Roman" panose="02020603050405020304" pitchFamily="18" charset="0"/>
                <a:ea typeface="隶书" panose="02010509060101010101" pitchFamily="49" charset="-122"/>
              </a:endParaRPr>
            </a:p>
          </p:txBody>
        </p:sp>
        <p:sp>
          <p:nvSpPr>
            <p:cNvPr id="130063" name="文本框 159759"/>
            <p:cNvSpPr txBox="1"/>
            <p:nvPr/>
          </p:nvSpPr>
          <p:spPr>
            <a:xfrm>
              <a:off x="2976" y="2256"/>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endParaRPr lang="en-US" altLang="zh-CN" sz="2400">
                <a:latin typeface="Times New Roman" panose="02020603050405020304" pitchFamily="18" charset="0"/>
                <a:ea typeface="隶书" panose="02010509060101010101" pitchFamily="49" charset="-122"/>
              </a:endParaRPr>
            </a:p>
          </p:txBody>
        </p:sp>
        <p:sp>
          <p:nvSpPr>
            <p:cNvPr id="130064" name="文本框 159760"/>
            <p:cNvSpPr txBox="1"/>
            <p:nvPr/>
          </p:nvSpPr>
          <p:spPr>
            <a:xfrm>
              <a:off x="2928" y="3168"/>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r>
                <a:rPr lang="en-US" altLang="zh-CN" sz="2400" baseline="-25000">
                  <a:latin typeface="Times New Roman" panose="02020603050405020304" pitchFamily="18" charset="0"/>
                  <a:ea typeface="隶书" panose="02010509060101010101" pitchFamily="49" charset="-122"/>
                </a:rPr>
                <a:t>1</a:t>
              </a:r>
              <a:endParaRPr lang="en-US" altLang="zh-CN" sz="2400">
                <a:latin typeface="Times New Roman" panose="02020603050405020304" pitchFamily="18" charset="0"/>
                <a:ea typeface="隶书" panose="02010509060101010101" pitchFamily="49" charset="-122"/>
              </a:endParaRPr>
            </a:p>
          </p:txBody>
        </p:sp>
        <p:sp>
          <p:nvSpPr>
            <p:cNvPr id="130065" name="文本框 159761"/>
            <p:cNvSpPr txBox="1"/>
            <p:nvPr/>
          </p:nvSpPr>
          <p:spPr>
            <a:xfrm>
              <a:off x="3024" y="3648"/>
              <a:ext cx="336"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0</a:t>
              </a:r>
              <a:endParaRPr lang="en-US" altLang="zh-CN" sz="2400">
                <a:latin typeface="Times New Roman" panose="02020603050405020304" pitchFamily="18" charset="0"/>
                <a:ea typeface="隶书" panose="02010509060101010101" pitchFamily="49" charset="-122"/>
              </a:endParaRPr>
            </a:p>
          </p:txBody>
        </p:sp>
        <p:sp>
          <p:nvSpPr>
            <p:cNvPr id="130066" name="直接连接符 159762"/>
            <p:cNvSpPr/>
            <p:nvPr/>
          </p:nvSpPr>
          <p:spPr>
            <a:xfrm>
              <a:off x="3936" y="3360"/>
              <a:ext cx="0" cy="336"/>
            </a:xfrm>
            <a:prstGeom prst="line">
              <a:avLst/>
            </a:prstGeom>
            <a:ln w="9525" cap="flat" cmpd="sng">
              <a:solidFill>
                <a:schemeClr val="tx1"/>
              </a:solidFill>
              <a:prstDash val="lgDashDot"/>
              <a:round/>
              <a:headEnd type="none" w="med" len="med"/>
              <a:tailEnd type="none" w="med" len="med"/>
            </a:ln>
          </p:spPr>
        </p:sp>
        <p:sp>
          <p:nvSpPr>
            <p:cNvPr id="130067" name="直接连接符 159763"/>
            <p:cNvSpPr/>
            <p:nvPr/>
          </p:nvSpPr>
          <p:spPr>
            <a:xfrm>
              <a:off x="4704" y="3360"/>
              <a:ext cx="0" cy="336"/>
            </a:xfrm>
            <a:prstGeom prst="line">
              <a:avLst/>
            </a:prstGeom>
            <a:ln w="9525" cap="flat" cmpd="sng">
              <a:solidFill>
                <a:schemeClr val="tx1"/>
              </a:solidFill>
              <a:prstDash val="lgDashDot"/>
              <a:round/>
              <a:headEnd type="none" w="med" len="med"/>
              <a:tailEnd type="none" w="med" len="med"/>
            </a:ln>
          </p:spPr>
        </p:sp>
        <p:sp>
          <p:nvSpPr>
            <p:cNvPr id="130068" name="文本框 159764"/>
            <p:cNvSpPr txBox="1"/>
            <p:nvPr/>
          </p:nvSpPr>
          <p:spPr>
            <a:xfrm>
              <a:off x="3840" y="3648"/>
              <a:ext cx="432" cy="288"/>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grpSp>
      <p:sp>
        <p:nvSpPr>
          <p:cNvPr id="159766" name="文本框 159765"/>
          <p:cNvSpPr txBox="1"/>
          <p:nvPr/>
        </p:nvSpPr>
        <p:spPr>
          <a:xfrm>
            <a:off x="381000" y="1309688"/>
            <a:ext cx="609600" cy="946150"/>
          </a:xfrm>
          <a:prstGeom prst="rect">
            <a:avLst/>
          </a:prstGeom>
          <a:solidFill>
            <a:srgbClr val="66FFCC"/>
          </a:solid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问题</a:t>
            </a:r>
            <a:endParaRPr lang="zh-CN" altLang="en-US" sz="2800" b="1">
              <a:latin typeface="Times New Roman" panose="02020603050405020304" pitchFamily="18" charset="0"/>
              <a:ea typeface="隶书" panose="02010509060101010101" pitchFamily="49" charset="-122"/>
            </a:endParaRPr>
          </a:p>
        </p:txBody>
      </p:sp>
      <p:sp>
        <p:nvSpPr>
          <p:cNvPr id="159767" name="文本框 159766"/>
          <p:cNvSpPr txBox="1"/>
          <p:nvPr/>
        </p:nvSpPr>
        <p:spPr>
          <a:xfrm>
            <a:off x="990600" y="2286000"/>
            <a:ext cx="7924800" cy="1117600"/>
          </a:xfrm>
          <a:prstGeom prst="rect">
            <a:avLst/>
          </a:prstGeom>
          <a:noFill/>
          <a:ln w="9525">
            <a:noFill/>
          </a:ln>
        </p:spPr>
        <p:txBody>
          <a:bodyPr anchor="t">
            <a:spAutoFit/>
          </a:bodyPr>
          <a:p>
            <a:pPr>
              <a:lnSpc>
                <a:spcPct val="120000"/>
              </a:lnSpc>
              <a:spcBef>
                <a:spcPct val="50000"/>
              </a:spcBef>
            </a:pPr>
            <a:r>
              <a:rPr lang="en-US" altLang="zh-CN" sz="2800" b="1" dirty="0">
                <a:latin typeface="Times New Roman" panose="02020603050405020304" pitchFamily="18" charset="0"/>
                <a:ea typeface="仿宋" panose="02010609060101010101" charset="-122"/>
              </a:rPr>
              <a:t>2. </a:t>
            </a:r>
            <a:r>
              <a:rPr lang="zh-CN" altLang="en-US" sz="2800" b="1" dirty="0">
                <a:latin typeface="Times New Roman" panose="02020603050405020304" pitchFamily="18" charset="0"/>
                <a:ea typeface="仿宋" panose="02010609060101010101" charset="-122"/>
              </a:rPr>
              <a:t>给定药物的最小有效浓度和最大治疗浓度，设计给药方案：每次注射剂量多大；间隔时间多长。</a:t>
            </a:r>
            <a:endParaRPr lang="zh-CN" altLang="en-US" sz="2800" b="1">
              <a:latin typeface="Times New Roman" panose="02020603050405020304" pitchFamily="18" charset="0"/>
              <a:ea typeface="仿宋" panose="02010609060101010101" charset="-122"/>
            </a:endParaRPr>
          </a:p>
        </p:txBody>
      </p:sp>
      <p:sp>
        <p:nvSpPr>
          <p:cNvPr id="159768" name="文本框 159767"/>
          <p:cNvSpPr txBox="1"/>
          <p:nvPr/>
        </p:nvSpPr>
        <p:spPr>
          <a:xfrm>
            <a:off x="381000" y="3810000"/>
            <a:ext cx="609600" cy="946150"/>
          </a:xfrm>
          <a:prstGeom prst="rect">
            <a:avLst/>
          </a:prstGeom>
          <a:solidFill>
            <a:srgbClr val="66FFCC"/>
          </a:solidFill>
          <a:ln w="9525">
            <a:noFill/>
          </a:ln>
        </p:spPr>
        <p:txBody>
          <a:bodyPr anchor="t">
            <a:spAutoFit/>
          </a:bodyPr>
          <a:p>
            <a:pPr>
              <a:spcBef>
                <a:spcPct val="50000"/>
              </a:spcBef>
            </a:pPr>
            <a:r>
              <a:rPr lang="zh-CN" altLang="en-US" sz="2800" b="1" dirty="0">
                <a:latin typeface="Times New Roman" panose="02020603050405020304" pitchFamily="18" charset="0"/>
                <a:ea typeface="隶书" panose="02010509060101010101" pitchFamily="49" charset="-122"/>
              </a:rPr>
              <a:t>分析</a:t>
            </a:r>
            <a:endParaRPr lang="zh-CN" altLang="en-US" sz="2800" b="1">
              <a:latin typeface="Times New Roman" panose="02020603050405020304" pitchFamily="18" charset="0"/>
              <a:ea typeface="隶书" panose="02010509060101010101" pitchFamily="49" charset="-122"/>
            </a:endParaRPr>
          </a:p>
        </p:txBody>
      </p:sp>
      <p:sp>
        <p:nvSpPr>
          <p:cNvPr id="159769" name="文本框 159768"/>
          <p:cNvSpPr txBox="1"/>
          <p:nvPr/>
        </p:nvSpPr>
        <p:spPr>
          <a:xfrm>
            <a:off x="762000" y="5334000"/>
            <a:ext cx="3810000" cy="1117600"/>
          </a:xfrm>
          <a:prstGeom prst="rect">
            <a:avLst/>
          </a:prstGeom>
          <a:solidFill>
            <a:srgbClr val="CCFFFF"/>
          </a:solidFill>
          <a:ln w="9525">
            <a:noFill/>
          </a:ln>
        </p:spPr>
        <p:txBody>
          <a:bodyPr anchor="t">
            <a:spAutoFit/>
          </a:bodyPr>
          <a:p>
            <a:pPr>
              <a:lnSpc>
                <a:spcPct val="120000"/>
              </a:lnSpc>
              <a:spcBef>
                <a:spcPct val="50000"/>
              </a:spcBef>
              <a:buChar char="•"/>
            </a:pPr>
            <a:r>
              <a:rPr lang="en-US" altLang="zh-CN" sz="2800" b="1" dirty="0">
                <a:latin typeface="Times New Roman" panose="02020603050405020304" pitchFamily="18" charset="0"/>
                <a:ea typeface="仿宋" panose="02010609060101010101" charset="-122"/>
              </a:rPr>
              <a:t> </a:t>
            </a:r>
            <a:r>
              <a:rPr lang="zh-CN" altLang="en-US" sz="2800" b="1" dirty="0">
                <a:latin typeface="Times New Roman" panose="02020603050405020304" pitchFamily="18" charset="0"/>
                <a:ea typeface="仿宋" panose="02010609060101010101" charset="-122"/>
              </a:rPr>
              <a:t>理论：用一室模型研究血药浓度变化规律</a:t>
            </a:r>
            <a:endParaRPr lang="zh-CN" altLang="en-US" sz="2800" b="1">
              <a:latin typeface="Times New Roman" panose="02020603050405020304" pitchFamily="18" charset="0"/>
              <a:ea typeface="仿宋" panose="02010609060101010101" charset="-122"/>
            </a:endParaRPr>
          </a:p>
        </p:txBody>
      </p:sp>
      <p:sp>
        <p:nvSpPr>
          <p:cNvPr id="159770" name="文本框 159769"/>
          <p:cNvSpPr txBox="1"/>
          <p:nvPr/>
        </p:nvSpPr>
        <p:spPr>
          <a:xfrm>
            <a:off x="1219200" y="3505200"/>
            <a:ext cx="3124200" cy="1630363"/>
          </a:xfrm>
          <a:prstGeom prst="rect">
            <a:avLst/>
          </a:prstGeom>
          <a:solidFill>
            <a:srgbClr val="66FFCC"/>
          </a:solidFill>
          <a:ln w="9525">
            <a:noFill/>
          </a:ln>
        </p:spPr>
        <p:txBody>
          <a:bodyPr anchor="t">
            <a:spAutoFit/>
          </a:bodyPr>
          <a:p>
            <a:pPr>
              <a:lnSpc>
                <a:spcPct val="120000"/>
              </a:lnSpc>
              <a:spcBef>
                <a:spcPct val="50000"/>
              </a:spcBef>
              <a:buChar char="•"/>
            </a:pP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实验：对血药浓度数据作拟合，符合负指数变化规律</a:t>
            </a:r>
            <a:endParaRPr lang="zh-CN" altLang="en-US" sz="2800" b="1">
              <a:latin typeface="宋体" pitchFamily="2" charset="-122"/>
              <a:ea typeface="宋体" pitchFamily="2" charset="-122"/>
            </a:endParaRPr>
          </a:p>
        </p:txBody>
      </p:sp>
      <p:graphicFrame>
        <p:nvGraphicFramePr>
          <p:cNvPr id="130074" name="对象 159770"/>
          <p:cNvGraphicFramePr/>
          <p:nvPr/>
        </p:nvGraphicFramePr>
        <p:xfrm>
          <a:off x="228600" y="0"/>
          <a:ext cx="1905000" cy="1063625"/>
        </p:xfrm>
        <a:graphic>
          <a:graphicData uri="http://schemas.openxmlformats.org/presentationml/2006/ole">
            <mc:AlternateContent xmlns:mc="http://schemas.openxmlformats.org/markup-compatibility/2006">
              <mc:Choice xmlns:v="urn:schemas-microsoft-com:vml" Requires="v">
                <p:oleObj spid="_x0000_s3162" name="" r:id="rId1" imgW="5715000" imgH="3192780" progId="MS_ClipArt_Gallery.2">
                  <p:embed/>
                </p:oleObj>
              </mc:Choice>
              <mc:Fallback>
                <p:oleObj name="" r:id="rId1" imgW="5715000" imgH="3192780" progId="MS_ClipArt_Gallery.2">
                  <p:embed/>
                  <p:pic>
                    <p:nvPicPr>
                      <p:cNvPr id="0" name="图片 3161"/>
                      <p:cNvPicPr/>
                      <p:nvPr/>
                    </p:nvPicPr>
                    <p:blipFill>
                      <a:blip r:embed="rId2"/>
                      <a:stretch>
                        <a:fillRect/>
                      </a:stretch>
                    </p:blipFill>
                    <p:spPr>
                      <a:xfrm>
                        <a:off x="228600" y="0"/>
                        <a:ext cx="1905000" cy="10636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2" fill="hold" grpId="0" nodeType="clickEffect">
                                  <p:stCondLst>
                                    <p:cond delay="0"/>
                                  </p:stCondLst>
                                  <p:childTnLst>
                                    <p:set>
                                      <p:cBhvr>
                                        <p:cTn id="10" dur="1" fill="hold">
                                          <p:stCondLst>
                                            <p:cond delay="0"/>
                                          </p:stCondLst>
                                        </p:cTn>
                                        <p:tgtEl>
                                          <p:spTgt spid="159747"/>
                                        </p:tgtEl>
                                        <p:attrNameLst>
                                          <p:attrName>style.visibility</p:attrName>
                                        </p:attrNameLst>
                                      </p:cBhvr>
                                      <p:to>
                                        <p:strVal val="visible"/>
                                      </p:to>
                                    </p:set>
                                    <p:animEffect transition="in" filter="slide(fromRight)">
                                      <p:cBhvr>
                                        <p:cTn id="11" dur="500"/>
                                        <p:tgtEl>
                                          <p:spTgt spid="15974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9767"/>
                                        </p:tgtEl>
                                        <p:attrNameLst>
                                          <p:attrName>style.visibility</p:attrName>
                                        </p:attrNameLst>
                                      </p:cBhvr>
                                      <p:to>
                                        <p:strVal val="visible"/>
                                      </p:to>
                                    </p:set>
                                    <p:animEffect transition="in" filter="slide(fromLeft)">
                                      <p:cBhvr>
                                        <p:cTn id="16" dur="500"/>
                                        <p:tgtEl>
                                          <p:spTgt spid="15976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9749"/>
                                        </p:tgtEl>
                                        <p:attrNameLst>
                                          <p:attrName>style.visibility</p:attrName>
                                        </p:attrNameLst>
                                      </p:cBhvr>
                                      <p:to>
                                        <p:strVal val="visible"/>
                                      </p:to>
                                    </p:set>
                                    <p:animEffect transition="in" filter="dissolve">
                                      <p:cBhvr>
                                        <p:cTn id="21" dur="500"/>
                                        <p:tgtEl>
                                          <p:spTgt spid="15974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976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9770"/>
                                        </p:tgtEl>
                                        <p:attrNameLst>
                                          <p:attrName>style.visibility</p:attrName>
                                        </p:attrNameLst>
                                      </p:cBhvr>
                                      <p:to>
                                        <p:strVal val="visible"/>
                                      </p:to>
                                    </p:set>
                                    <p:animEffect transition="in" filter="blinds(horizontal)">
                                      <p:cBhvr>
                                        <p:cTn id="30" dur="500"/>
                                        <p:tgtEl>
                                          <p:spTgt spid="15977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159769"/>
                                        </p:tgtEl>
                                        <p:attrNameLst>
                                          <p:attrName>style.visibility</p:attrName>
                                        </p:attrNameLst>
                                      </p:cBhvr>
                                      <p:to>
                                        <p:strVal val="visible"/>
                                      </p:to>
                                    </p:set>
                                    <p:animEffect transition="in" filter="blinds(vertical)">
                                      <p:cBhvr>
                                        <p:cTn id="35" dur="500"/>
                                        <p:tgtEl>
                                          <p:spTgt spid="159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ldLvl="0" animBg="1"/>
      <p:bldP spid="159766" grpId="0" bldLvl="0" animBg="1"/>
      <p:bldP spid="159767" grpId="0"/>
      <p:bldP spid="159768" grpId="0" bldLvl="0" animBg="1"/>
      <p:bldP spid="159769" grpId="0" bldLvl="0" animBg="1"/>
      <p:bldP spid="159770"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文本框 160769"/>
          <p:cNvSpPr txBox="1"/>
          <p:nvPr/>
        </p:nvSpPr>
        <p:spPr>
          <a:xfrm>
            <a:off x="0" y="2133600"/>
            <a:ext cx="8458200" cy="519113"/>
          </a:xfrm>
          <a:prstGeom prst="rect">
            <a:avLst/>
          </a:prstGeom>
          <a:noFill/>
          <a:ln w="9525">
            <a:noFill/>
          </a:ln>
        </p:spPr>
        <p:txBody>
          <a:bodyPr anchor="t">
            <a:spAutoFit/>
          </a:bodyPr>
          <a:p>
            <a:pPr>
              <a:spcBef>
                <a:spcPct val="50000"/>
              </a:spcBef>
            </a:pP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血液容积</a:t>
            </a:r>
            <a:r>
              <a:rPr lang="en-US" altLang="zh-CN" sz="2800" b="1" dirty="0">
                <a:latin typeface="宋体" pitchFamily="2" charset="-122"/>
                <a:ea typeface="宋体" pitchFamily="2" charset="-122"/>
              </a:rPr>
              <a:t>v, t=0</a:t>
            </a:r>
            <a:r>
              <a:rPr lang="zh-CN" altLang="en-US" sz="2800" b="1" dirty="0">
                <a:latin typeface="宋体" pitchFamily="2" charset="-122"/>
                <a:ea typeface="宋体" pitchFamily="2" charset="-122"/>
              </a:rPr>
              <a:t>注射剂量</a:t>
            </a:r>
            <a:r>
              <a:rPr lang="en-US" altLang="zh-CN" sz="2800" b="1" dirty="0">
                <a:latin typeface="宋体" pitchFamily="2" charset="-122"/>
                <a:ea typeface="宋体" pitchFamily="2" charset="-122"/>
              </a:rPr>
              <a:t>d, </a:t>
            </a:r>
            <a:r>
              <a:rPr lang="zh-CN" altLang="en-US" sz="2800" b="1" dirty="0">
                <a:latin typeface="宋体" pitchFamily="2" charset="-122"/>
                <a:ea typeface="宋体" pitchFamily="2" charset="-122"/>
              </a:rPr>
              <a:t>血药浓度立即为</a:t>
            </a:r>
            <a:r>
              <a:rPr lang="en-US" altLang="zh-CN" sz="2800" b="1">
                <a:latin typeface="宋体" pitchFamily="2" charset="-122"/>
                <a:ea typeface="宋体" pitchFamily="2" charset="-122"/>
              </a:rPr>
              <a:t>d/v.</a:t>
            </a:r>
            <a:endParaRPr lang="en-US" altLang="zh-CN" sz="2800">
              <a:latin typeface="宋体" pitchFamily="2" charset="-122"/>
              <a:ea typeface="宋体" pitchFamily="2" charset="-122"/>
            </a:endParaRPr>
          </a:p>
        </p:txBody>
      </p:sp>
      <p:sp>
        <p:nvSpPr>
          <p:cNvPr id="160771" name="文本框 160770"/>
          <p:cNvSpPr txBox="1"/>
          <p:nvPr/>
        </p:nvSpPr>
        <p:spPr>
          <a:xfrm>
            <a:off x="0" y="1600200"/>
            <a:ext cx="8534400" cy="519113"/>
          </a:xfrm>
          <a:prstGeom prst="rect">
            <a:avLst/>
          </a:prstGeom>
          <a:noFill/>
          <a:ln w="9525">
            <a:noFill/>
          </a:ln>
        </p:spPr>
        <p:txBody>
          <a:bodyPr anchor="t">
            <a:spAutoFit/>
          </a:bodyPr>
          <a:p>
            <a:pPr>
              <a:spcBef>
                <a:spcPct val="50000"/>
              </a:spcBef>
            </a:pP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药物排除速率与血药浓度成正比，比例系数 </a:t>
            </a:r>
            <a:r>
              <a:rPr lang="en-US" altLang="zh-CN" sz="2800" b="1">
                <a:latin typeface="宋体" pitchFamily="2" charset="-122"/>
                <a:ea typeface="宋体" pitchFamily="2" charset="-122"/>
              </a:rPr>
              <a:t>k(&gt;0)</a:t>
            </a:r>
            <a:endParaRPr lang="en-US" altLang="zh-CN" sz="2800" b="1">
              <a:latin typeface="宋体" pitchFamily="2" charset="-122"/>
              <a:ea typeface="宋体" pitchFamily="2" charset="-122"/>
            </a:endParaRPr>
          </a:p>
        </p:txBody>
      </p:sp>
      <p:sp>
        <p:nvSpPr>
          <p:cNvPr id="160772" name="文本框 160771"/>
          <p:cNvSpPr txBox="1"/>
          <p:nvPr/>
        </p:nvSpPr>
        <p:spPr>
          <a:xfrm>
            <a:off x="2743200" y="304800"/>
            <a:ext cx="2057400" cy="588963"/>
          </a:xfrm>
          <a:prstGeom prst="rect">
            <a:avLst/>
          </a:prstGeom>
          <a:solidFill>
            <a:srgbClr val="99FFCC"/>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3200" b="1" dirty="0">
                <a:latin typeface="Times New Roman" panose="02020603050405020304" pitchFamily="18" charset="0"/>
                <a:ea typeface="隶书" panose="02010509060101010101" pitchFamily="49" charset="-122"/>
              </a:rPr>
              <a:t>模型假设</a:t>
            </a:r>
            <a:endParaRPr lang="zh-CN" altLang="en-US" sz="3200">
              <a:latin typeface="Times New Roman" panose="02020603050405020304" pitchFamily="18" charset="0"/>
              <a:ea typeface="隶书" panose="02010509060101010101" pitchFamily="49" charset="-122"/>
            </a:endParaRPr>
          </a:p>
        </p:txBody>
      </p:sp>
      <p:sp>
        <p:nvSpPr>
          <p:cNvPr id="160773" name="文本框 160772"/>
          <p:cNvSpPr txBox="1"/>
          <p:nvPr/>
        </p:nvSpPr>
        <p:spPr>
          <a:xfrm>
            <a:off x="0" y="1066800"/>
            <a:ext cx="9067800" cy="519113"/>
          </a:xfrm>
          <a:prstGeom prst="rect">
            <a:avLst/>
          </a:prstGeom>
          <a:noFill/>
          <a:ln w="9525">
            <a:noFill/>
          </a:ln>
        </p:spPr>
        <p:txBody>
          <a:bodyPr anchor="t">
            <a:spAutoFit/>
          </a:bodyPr>
          <a:p>
            <a:pPr>
              <a:spcBef>
                <a:spcPct val="50000"/>
              </a:spcBef>
            </a:pPr>
            <a:r>
              <a:rPr lang="en-US" altLang="zh-CN" sz="2800" b="1" dirty="0">
                <a:latin typeface="宋体" pitchFamily="2" charset="-122"/>
                <a:ea typeface="宋体" pitchFamily="2" charset="-122"/>
              </a:rPr>
              <a:t>1. </a:t>
            </a:r>
            <a:r>
              <a:rPr lang="zh-CN" altLang="en-US" sz="2800" b="1" dirty="0">
                <a:latin typeface="宋体" pitchFamily="2" charset="-122"/>
                <a:ea typeface="宋体" pitchFamily="2" charset="-122"/>
              </a:rPr>
              <a:t>机体看作一个房室，室内血药浓度均匀</a:t>
            </a:r>
            <a:r>
              <a:rPr lang="en-US" altLang="zh-CN" sz="2800" b="1">
                <a:latin typeface="Times New Roman" panose="02020603050405020304" pitchFamily="18" charset="0"/>
                <a:ea typeface="宋体" pitchFamily="2" charset="-122"/>
              </a:rPr>
              <a:t>——</a:t>
            </a:r>
            <a:r>
              <a:rPr lang="zh-CN" altLang="en-US" sz="2800" b="1" dirty="0">
                <a:latin typeface="宋体" pitchFamily="2" charset="-122"/>
                <a:ea typeface="宋体" pitchFamily="2" charset="-122"/>
              </a:rPr>
              <a:t>一室模型</a:t>
            </a:r>
            <a:endParaRPr lang="zh-CN" altLang="en-US" sz="2800">
              <a:latin typeface="宋体" pitchFamily="2" charset="-122"/>
              <a:ea typeface="宋体" pitchFamily="2" charset="-122"/>
            </a:endParaRPr>
          </a:p>
        </p:txBody>
      </p:sp>
      <p:sp>
        <p:nvSpPr>
          <p:cNvPr id="160774" name="文本框 160773"/>
          <p:cNvSpPr txBox="1"/>
          <p:nvPr/>
        </p:nvSpPr>
        <p:spPr>
          <a:xfrm>
            <a:off x="2819400" y="2667000"/>
            <a:ext cx="2057400" cy="588963"/>
          </a:xfrm>
          <a:prstGeom prst="rect">
            <a:avLst/>
          </a:prstGeom>
          <a:solidFill>
            <a:srgbClr val="66FFCC"/>
          </a:solidFill>
          <a:ln w="9525" cap="flat" cmpd="sng">
            <a:solidFill>
              <a:schemeClr val="bg1"/>
            </a:solidFill>
            <a:prstDash val="solid"/>
            <a:miter/>
            <a:headEnd type="none" w="med" len="med"/>
            <a:tailEnd type="none" w="med" len="med"/>
          </a:ln>
        </p:spPr>
        <p:txBody>
          <a:bodyPr anchor="t">
            <a:spAutoFit/>
          </a:bodyPr>
          <a:p>
            <a:pPr>
              <a:spcBef>
                <a:spcPct val="50000"/>
              </a:spcBef>
            </a:pPr>
            <a:r>
              <a:rPr lang="zh-CN" altLang="en-US" sz="3200" b="1" dirty="0">
                <a:latin typeface="Times New Roman" panose="02020603050405020304" pitchFamily="18" charset="0"/>
                <a:ea typeface="隶书" panose="02010509060101010101" pitchFamily="49" charset="-122"/>
              </a:rPr>
              <a:t>模型建立</a:t>
            </a:r>
            <a:endParaRPr lang="zh-CN" altLang="en-US" sz="3200">
              <a:latin typeface="Times New Roman" panose="02020603050405020304" pitchFamily="18" charset="0"/>
              <a:ea typeface="隶书" panose="02010509060101010101" pitchFamily="49" charset="-122"/>
            </a:endParaRPr>
          </a:p>
        </p:txBody>
      </p:sp>
      <p:graphicFrame>
        <p:nvGraphicFramePr>
          <p:cNvPr id="131078" name="对象 160774"/>
          <p:cNvGraphicFramePr/>
          <p:nvPr/>
        </p:nvGraphicFramePr>
        <p:xfrm>
          <a:off x="8134350" y="0"/>
          <a:ext cx="1009650" cy="1020763"/>
        </p:xfrm>
        <a:graphic>
          <a:graphicData uri="http://schemas.openxmlformats.org/presentationml/2006/ole">
            <mc:AlternateContent xmlns:mc="http://schemas.openxmlformats.org/markup-compatibility/2006">
              <mc:Choice xmlns:v="urn:schemas-microsoft-com:vml" Requires="v">
                <p:oleObj spid="_x0000_s3166" name="" r:id="rId1" imgW="5486400" imgH="5546725" progId="MS_ClipArt_Gallery.2">
                  <p:embed/>
                </p:oleObj>
              </mc:Choice>
              <mc:Fallback>
                <p:oleObj name="" r:id="rId1" imgW="5486400" imgH="5546725" progId="MS_ClipArt_Gallery.2">
                  <p:embed/>
                  <p:pic>
                    <p:nvPicPr>
                      <p:cNvPr id="0" name="图片 3165"/>
                      <p:cNvPicPr/>
                      <p:nvPr/>
                    </p:nvPicPr>
                    <p:blipFill>
                      <a:blip r:embed="rId2"/>
                      <a:stretch>
                        <a:fillRect/>
                      </a:stretch>
                    </p:blipFill>
                    <p:spPr>
                      <a:xfrm>
                        <a:off x="8134350" y="0"/>
                        <a:ext cx="1009650" cy="1020763"/>
                      </a:xfrm>
                      <a:prstGeom prst="rect">
                        <a:avLst/>
                      </a:prstGeom>
                      <a:noFill/>
                      <a:ln w="38100">
                        <a:noFill/>
                        <a:miter/>
                      </a:ln>
                    </p:spPr>
                  </p:pic>
                </p:oleObj>
              </mc:Fallback>
            </mc:AlternateContent>
          </a:graphicData>
        </a:graphic>
      </p:graphicFrame>
      <p:graphicFrame>
        <p:nvGraphicFramePr>
          <p:cNvPr id="131079" name="对象 160775"/>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3167" name="" r:id="rId3" imgW="114300" imgH="215265" progId="Equation.3">
                  <p:embed/>
                </p:oleObj>
              </mc:Choice>
              <mc:Fallback>
                <p:oleObj name="" r:id="rId3" imgW="114300" imgH="215265" progId="Equation.3">
                  <p:embed/>
                  <p:pic>
                    <p:nvPicPr>
                      <p:cNvPr id="0" name="图片 3166"/>
                      <p:cNvPicPr/>
                      <p:nvPr/>
                    </p:nvPicPr>
                    <p:blipFill>
                      <a:blip r:embed="rId4"/>
                      <a:stretch>
                        <a:fillRect/>
                      </a:stretch>
                    </p:blipFill>
                    <p:spPr>
                      <a:xfrm>
                        <a:off x="4514850" y="3321050"/>
                        <a:ext cx="112713" cy="214313"/>
                      </a:xfrm>
                      <a:prstGeom prst="rect">
                        <a:avLst/>
                      </a:prstGeom>
                      <a:noFill/>
                      <a:ln w="38100">
                        <a:noFill/>
                        <a:miter/>
                      </a:ln>
                    </p:spPr>
                  </p:pic>
                </p:oleObj>
              </mc:Fallback>
            </mc:AlternateContent>
          </a:graphicData>
        </a:graphic>
      </p:graphicFrame>
      <p:graphicFrame>
        <p:nvGraphicFramePr>
          <p:cNvPr id="131080" name="对象 160776"/>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3163" name="" r:id="rId5" imgW="114300" imgH="215265" progId="Equation.3">
                  <p:embed/>
                </p:oleObj>
              </mc:Choice>
              <mc:Fallback>
                <p:oleObj name="" r:id="rId5" imgW="114300" imgH="215265" progId="Equation.3">
                  <p:embed/>
                  <p:pic>
                    <p:nvPicPr>
                      <p:cNvPr id="0" name="图片 3162"/>
                      <p:cNvPicPr/>
                      <p:nvPr/>
                    </p:nvPicPr>
                    <p:blipFill>
                      <a:blip r:embed="rId4"/>
                      <a:stretch>
                        <a:fillRect/>
                      </a:stretch>
                    </p:blipFill>
                    <p:spPr>
                      <a:xfrm>
                        <a:off x="4514850" y="3321050"/>
                        <a:ext cx="112713" cy="214313"/>
                      </a:xfrm>
                      <a:prstGeom prst="rect">
                        <a:avLst/>
                      </a:prstGeom>
                      <a:noFill/>
                      <a:ln w="38100">
                        <a:noFill/>
                        <a:miter/>
                      </a:ln>
                    </p:spPr>
                  </p:pic>
                </p:oleObj>
              </mc:Fallback>
            </mc:AlternateContent>
          </a:graphicData>
        </a:graphic>
      </p:graphicFrame>
      <p:grpSp>
        <p:nvGrpSpPr>
          <p:cNvPr id="160778" name="组合 160777"/>
          <p:cNvGrpSpPr/>
          <p:nvPr/>
        </p:nvGrpSpPr>
        <p:grpSpPr>
          <a:xfrm>
            <a:off x="609600" y="3276600"/>
            <a:ext cx="6969125" cy="1914525"/>
            <a:chOff x="384" y="2592"/>
            <a:chExt cx="4390" cy="1206"/>
          </a:xfrm>
        </p:grpSpPr>
        <p:graphicFrame>
          <p:nvGraphicFramePr>
            <p:cNvPr id="131082" name="对象 160778"/>
            <p:cNvGraphicFramePr/>
            <p:nvPr/>
          </p:nvGraphicFramePr>
          <p:xfrm>
            <a:off x="384" y="3408"/>
            <a:ext cx="2588" cy="390"/>
          </p:xfrm>
          <a:graphic>
            <a:graphicData uri="http://schemas.openxmlformats.org/presentationml/2006/ole">
              <mc:AlternateContent xmlns:mc="http://schemas.openxmlformats.org/markup-compatibility/2006">
                <mc:Choice xmlns:v="urn:schemas-microsoft-com:vml" Requires="v">
                  <p:oleObj spid="_x0000_s3164" name="" r:id="rId6" imgW="1420495" imgH="215900" progId="Equation.3">
                    <p:embed/>
                  </p:oleObj>
                </mc:Choice>
                <mc:Fallback>
                  <p:oleObj name="" r:id="rId6" imgW="1420495" imgH="215900" progId="Equation.3">
                    <p:embed/>
                    <p:pic>
                      <p:nvPicPr>
                        <p:cNvPr id="0" name="图片 3163"/>
                        <p:cNvPicPr/>
                        <p:nvPr/>
                      </p:nvPicPr>
                      <p:blipFill>
                        <a:blip r:embed="rId7"/>
                        <a:stretch>
                          <a:fillRect/>
                        </a:stretch>
                      </p:blipFill>
                      <p:spPr>
                        <a:xfrm>
                          <a:off x="384" y="3408"/>
                          <a:ext cx="2588" cy="390"/>
                        </a:xfrm>
                        <a:prstGeom prst="rect">
                          <a:avLst/>
                        </a:prstGeom>
                        <a:noFill/>
                        <a:ln w="38100">
                          <a:noFill/>
                          <a:miter/>
                        </a:ln>
                      </p:spPr>
                    </p:pic>
                  </p:oleObj>
                </mc:Fallback>
              </mc:AlternateContent>
            </a:graphicData>
          </a:graphic>
        </p:graphicFrame>
        <p:graphicFrame>
          <p:nvGraphicFramePr>
            <p:cNvPr id="131083" name="对象 160779"/>
            <p:cNvGraphicFramePr/>
            <p:nvPr/>
          </p:nvGraphicFramePr>
          <p:xfrm>
            <a:off x="565" y="2592"/>
            <a:ext cx="2426" cy="713"/>
          </p:xfrm>
          <a:graphic>
            <a:graphicData uri="http://schemas.openxmlformats.org/presentationml/2006/ole">
              <mc:AlternateContent xmlns:mc="http://schemas.openxmlformats.org/markup-compatibility/2006">
                <mc:Choice xmlns:v="urn:schemas-microsoft-com:vml" Requires="v">
                  <p:oleObj spid="_x0000_s3165" name="" r:id="rId8" imgW="1332865" imgH="393700" progId="Equation.3">
                    <p:embed/>
                  </p:oleObj>
                </mc:Choice>
                <mc:Fallback>
                  <p:oleObj name="" r:id="rId8" imgW="1332865" imgH="393700" progId="Equation.3">
                    <p:embed/>
                    <p:pic>
                      <p:nvPicPr>
                        <p:cNvPr id="0" name="图片 3164"/>
                        <p:cNvPicPr/>
                        <p:nvPr/>
                      </p:nvPicPr>
                      <p:blipFill>
                        <a:blip r:embed="rId9"/>
                        <a:stretch>
                          <a:fillRect/>
                        </a:stretch>
                      </p:blipFill>
                      <p:spPr>
                        <a:xfrm>
                          <a:off x="565" y="2592"/>
                          <a:ext cx="2426" cy="713"/>
                        </a:xfrm>
                        <a:prstGeom prst="rect">
                          <a:avLst/>
                        </a:prstGeom>
                        <a:noFill/>
                        <a:ln w="38100">
                          <a:noFill/>
                          <a:miter/>
                        </a:ln>
                      </p:spPr>
                    </p:pic>
                  </p:oleObj>
                </mc:Fallback>
              </mc:AlternateContent>
            </a:graphicData>
          </a:graphic>
        </p:graphicFrame>
        <p:graphicFrame>
          <p:nvGraphicFramePr>
            <p:cNvPr id="131084" name="对象 160780"/>
            <p:cNvGraphicFramePr/>
            <p:nvPr/>
          </p:nvGraphicFramePr>
          <p:xfrm>
            <a:off x="2880" y="2880"/>
            <a:ext cx="1894" cy="774"/>
          </p:xfrm>
          <a:graphic>
            <a:graphicData uri="http://schemas.openxmlformats.org/presentationml/2006/ole">
              <mc:AlternateContent xmlns:mc="http://schemas.openxmlformats.org/markup-compatibility/2006">
                <mc:Choice xmlns:v="urn:schemas-microsoft-com:vml" Requires="v">
                  <p:oleObj spid="_x0000_s3169" name="" r:id="rId10" imgW="1117600" imgH="457200" progId="Equation.3">
                    <p:embed/>
                  </p:oleObj>
                </mc:Choice>
                <mc:Fallback>
                  <p:oleObj name="" r:id="rId10" imgW="1117600" imgH="457200" progId="Equation.3">
                    <p:embed/>
                    <p:pic>
                      <p:nvPicPr>
                        <p:cNvPr id="0" name="图片 3168"/>
                        <p:cNvPicPr/>
                        <p:nvPr/>
                      </p:nvPicPr>
                      <p:blipFill>
                        <a:blip r:embed="rId11"/>
                        <a:stretch>
                          <a:fillRect/>
                        </a:stretch>
                      </p:blipFill>
                      <p:spPr>
                        <a:xfrm>
                          <a:off x="2880" y="2880"/>
                          <a:ext cx="1894" cy="774"/>
                        </a:xfrm>
                        <a:prstGeom prst="rect">
                          <a:avLst/>
                        </a:prstGeom>
                        <a:noFill/>
                        <a:ln w="38100">
                          <a:noFill/>
                          <a:miter/>
                        </a:ln>
                      </p:spPr>
                    </p:pic>
                  </p:oleObj>
                </mc:Fallback>
              </mc:AlternateContent>
            </a:graphicData>
          </a:graphic>
        </p:graphicFrame>
      </p:grpSp>
      <p:sp>
        <p:nvSpPr>
          <p:cNvPr id="160782" name="文本框 160781"/>
          <p:cNvSpPr txBox="1"/>
          <p:nvPr/>
        </p:nvSpPr>
        <p:spPr>
          <a:xfrm>
            <a:off x="533400" y="5181600"/>
            <a:ext cx="7824788" cy="822325"/>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itchFamily="2" charset="-122"/>
              </a:rPr>
              <a:t>      </a:t>
            </a:r>
            <a:r>
              <a:rPr lang="zh-CN" altLang="en-US" sz="2400" b="1" dirty="0">
                <a:solidFill>
                  <a:srgbClr val="FF0066"/>
                </a:solidFill>
                <a:latin typeface="Times New Roman" panose="02020603050405020304" pitchFamily="18" charset="0"/>
                <a:ea typeface="宋体" pitchFamily="2" charset="-122"/>
              </a:rPr>
              <a:t>在此，</a:t>
            </a:r>
            <a:r>
              <a:rPr lang="en-US" altLang="zh-CN" sz="2400" b="1" dirty="0">
                <a:solidFill>
                  <a:srgbClr val="FF0066"/>
                </a:solidFill>
                <a:latin typeface="Times New Roman" panose="02020603050405020304" pitchFamily="18" charset="0"/>
                <a:ea typeface="宋体" pitchFamily="2" charset="-122"/>
              </a:rPr>
              <a:t>d=300mg</a:t>
            </a:r>
            <a:r>
              <a:rPr lang="zh-CN" altLang="en-US" sz="2400" b="1" dirty="0">
                <a:solidFill>
                  <a:srgbClr val="FF0066"/>
                </a:solidFill>
                <a:latin typeface="Times New Roman" panose="02020603050405020304" pitchFamily="18" charset="0"/>
                <a:ea typeface="宋体" pitchFamily="2" charset="-122"/>
              </a:rPr>
              <a:t>，</a:t>
            </a:r>
            <a:r>
              <a:rPr lang="en-US" altLang="zh-CN" sz="2400" b="1" dirty="0">
                <a:solidFill>
                  <a:srgbClr val="FF0066"/>
                </a:solidFill>
                <a:latin typeface="Times New Roman" panose="02020603050405020304" pitchFamily="18" charset="0"/>
                <a:ea typeface="宋体" pitchFamily="2" charset="-122"/>
              </a:rPr>
              <a:t>t</a:t>
            </a:r>
            <a:r>
              <a:rPr lang="zh-CN" altLang="en-US" sz="2400" b="1" dirty="0">
                <a:solidFill>
                  <a:srgbClr val="FF0066"/>
                </a:solidFill>
                <a:latin typeface="Times New Roman" panose="02020603050405020304" pitchFamily="18" charset="0"/>
                <a:ea typeface="宋体" pitchFamily="2" charset="-122"/>
              </a:rPr>
              <a:t>及</a:t>
            </a:r>
            <a:r>
              <a:rPr lang="en-US" altLang="zh-CN" sz="2400" b="1" dirty="0">
                <a:solidFill>
                  <a:srgbClr val="FF0066"/>
                </a:solidFill>
                <a:latin typeface="Times New Roman" panose="02020603050405020304" pitchFamily="18" charset="0"/>
                <a:ea typeface="宋体" pitchFamily="2" charset="-122"/>
              </a:rPr>
              <a:t>c</a:t>
            </a:r>
            <a:r>
              <a:rPr lang="zh-CN" altLang="en-US" sz="2400" b="1" dirty="0">
                <a:solidFill>
                  <a:srgbClr val="FF0066"/>
                </a:solidFill>
                <a:latin typeface="Times New Roman" panose="02020603050405020304" pitchFamily="18" charset="0"/>
                <a:ea typeface="宋体" pitchFamily="2" charset="-122"/>
              </a:rPr>
              <a:t>（</a:t>
            </a:r>
            <a:r>
              <a:rPr lang="en-US" altLang="zh-CN" sz="2400" b="1" dirty="0">
                <a:solidFill>
                  <a:srgbClr val="FF0066"/>
                </a:solidFill>
                <a:latin typeface="Times New Roman" panose="02020603050405020304" pitchFamily="18" charset="0"/>
                <a:ea typeface="宋体" pitchFamily="2" charset="-122"/>
              </a:rPr>
              <a:t>t</a:t>
            </a:r>
            <a:r>
              <a:rPr lang="zh-CN" altLang="en-US" sz="2400" b="1" dirty="0">
                <a:solidFill>
                  <a:srgbClr val="FF0066"/>
                </a:solidFill>
                <a:latin typeface="Times New Roman" panose="02020603050405020304" pitchFamily="18" charset="0"/>
                <a:ea typeface="宋体" pitchFamily="2" charset="-122"/>
              </a:rPr>
              <a:t>）在某些点处的值见前表，需经拟合求出参数</a:t>
            </a:r>
            <a:r>
              <a:rPr lang="en-US" altLang="zh-CN" sz="2400" b="1" i="1">
                <a:solidFill>
                  <a:srgbClr val="FF0066"/>
                </a:solidFill>
                <a:latin typeface="Times New Roman" panose="02020603050405020304" pitchFamily="18" charset="0"/>
                <a:ea typeface="宋体" pitchFamily="2" charset="-122"/>
              </a:rPr>
              <a:t>k</a:t>
            </a:r>
            <a:r>
              <a:rPr lang="zh-CN" altLang="en-US" sz="2400" b="1" i="1">
                <a:solidFill>
                  <a:srgbClr val="FF0066"/>
                </a:solidFill>
                <a:latin typeface="Times New Roman" panose="02020603050405020304" pitchFamily="18" charset="0"/>
                <a:ea typeface="宋体" pitchFamily="2" charset="-122"/>
              </a:rPr>
              <a:t>、</a:t>
            </a:r>
            <a:r>
              <a:rPr lang="en-US" altLang="zh-CN" sz="2400" b="1" i="1">
                <a:solidFill>
                  <a:srgbClr val="FF0066"/>
                </a:solidFill>
                <a:latin typeface="Times New Roman" panose="02020603050405020304" pitchFamily="18" charset="0"/>
                <a:ea typeface="宋体" pitchFamily="2" charset="-122"/>
              </a:rPr>
              <a:t>v</a:t>
            </a:r>
            <a:endParaRPr lang="en-US" altLang="zh-CN" sz="2400" b="1">
              <a:solidFill>
                <a:srgbClr val="FF0066"/>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0773"/>
                                        </p:tgtEl>
                                        <p:attrNameLst>
                                          <p:attrName>style.visibility</p:attrName>
                                        </p:attrNameLst>
                                      </p:cBhvr>
                                      <p:to>
                                        <p:strVal val="visible"/>
                                      </p:to>
                                    </p:set>
                                    <p:anim calcmode="lin" valueType="num">
                                      <p:cBhvr>
                                        <p:cTn id="11" dur="500" fill="hold"/>
                                        <p:tgtEl>
                                          <p:spTgt spid="160773"/>
                                        </p:tgtEl>
                                        <p:attrNameLst>
                                          <p:attrName>ppt_x</p:attrName>
                                        </p:attrNameLst>
                                      </p:cBhvr>
                                      <p:tavLst>
                                        <p:tav tm="0">
                                          <p:val>
                                            <p:strVal val="0-#ppt_w/2"/>
                                          </p:val>
                                        </p:tav>
                                        <p:tav tm="100000">
                                          <p:val>
                                            <p:strVal val="#ppt_x"/>
                                          </p:val>
                                        </p:tav>
                                      </p:tavLst>
                                    </p:anim>
                                    <p:anim calcmode="lin" valueType="num">
                                      <p:cBhvr>
                                        <p:cTn id="12"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60771"/>
                                        </p:tgtEl>
                                        <p:attrNameLst>
                                          <p:attrName>style.visibility</p:attrName>
                                        </p:attrNameLst>
                                      </p:cBhvr>
                                      <p:to>
                                        <p:strVal val="visible"/>
                                      </p:to>
                                    </p:set>
                                    <p:anim calcmode="lin" valueType="num">
                                      <p:cBhvr>
                                        <p:cTn id="17" dur="500" fill="hold"/>
                                        <p:tgtEl>
                                          <p:spTgt spid="160771"/>
                                        </p:tgtEl>
                                        <p:attrNameLst>
                                          <p:attrName>ppt_x</p:attrName>
                                        </p:attrNameLst>
                                      </p:cBhvr>
                                      <p:tavLst>
                                        <p:tav tm="0">
                                          <p:val>
                                            <p:strVal val="0-#ppt_w/2"/>
                                          </p:val>
                                        </p:tav>
                                        <p:tav tm="100000">
                                          <p:val>
                                            <p:strVal val="#ppt_x"/>
                                          </p:val>
                                        </p:tav>
                                      </p:tavLst>
                                    </p:anim>
                                    <p:anim calcmode="lin" valueType="num">
                                      <p:cBhvr>
                                        <p:cTn id="1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0770"/>
                                        </p:tgtEl>
                                        <p:attrNameLst>
                                          <p:attrName>style.visibility</p:attrName>
                                        </p:attrNameLst>
                                      </p:cBhvr>
                                      <p:to>
                                        <p:strVal val="visible"/>
                                      </p:to>
                                    </p:set>
                                    <p:animEffect transition="in" filter="blinds(horizontal)">
                                      <p:cBhvr>
                                        <p:cTn id="23" dur="500"/>
                                        <p:tgtEl>
                                          <p:spTgt spid="16077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077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3" presetClass="entr" presetSubtype="272" fill="hold" nodeType="clickEffect">
                                  <p:stCondLst>
                                    <p:cond delay="0"/>
                                  </p:stCondLst>
                                  <p:childTnLst>
                                    <p:set>
                                      <p:cBhvr>
                                        <p:cTn id="31" dur="1" fill="hold">
                                          <p:stCondLst>
                                            <p:cond delay="0"/>
                                          </p:stCondLst>
                                        </p:cTn>
                                        <p:tgtEl>
                                          <p:spTgt spid="160778"/>
                                        </p:tgtEl>
                                        <p:attrNameLst>
                                          <p:attrName>style.visibility</p:attrName>
                                        </p:attrNameLst>
                                      </p:cBhvr>
                                      <p:to>
                                        <p:strVal val="visible"/>
                                      </p:to>
                                    </p:set>
                                    <p:anim calcmode="lin" valueType="num">
                                      <p:cBhvr>
                                        <p:cTn id="32" dur="500" fill="hold"/>
                                        <p:tgtEl>
                                          <p:spTgt spid="160778"/>
                                        </p:tgtEl>
                                        <p:attrNameLst>
                                          <p:attrName>ppt_w</p:attrName>
                                        </p:attrNameLst>
                                      </p:cBhvr>
                                      <p:tavLst>
                                        <p:tav tm="0">
                                          <p:val>
                                            <p:strVal val="2/3*#ppt_w"/>
                                          </p:val>
                                        </p:tav>
                                        <p:tav tm="100000">
                                          <p:val>
                                            <p:strVal val="#ppt_w"/>
                                          </p:val>
                                        </p:tav>
                                      </p:tavLst>
                                    </p:anim>
                                    <p:anim calcmode="lin" valueType="num">
                                      <p:cBhvr>
                                        <p:cTn id="33" dur="500" fill="hold"/>
                                        <p:tgtEl>
                                          <p:spTgt spid="160778"/>
                                        </p:tgtEl>
                                        <p:attrNameLst>
                                          <p:attrName>ppt_h</p:attrName>
                                        </p:attrNameLst>
                                      </p:cBhvr>
                                      <p:tavLst>
                                        <p:tav tm="0">
                                          <p:val>
                                            <p:strVal val="2/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60782"/>
                                        </p:tgtEl>
                                        <p:attrNameLst>
                                          <p:attrName>style.visibility</p:attrName>
                                        </p:attrNameLst>
                                      </p:cBhvr>
                                      <p:to>
                                        <p:strVal val="visible"/>
                                      </p:to>
                                    </p:set>
                                    <p:animEffect transition="in" filter="wipe(left)">
                                      <p:cBhvr>
                                        <p:cTn id="38" dur="75"/>
                                        <p:tgtEl>
                                          <p:spTgt spid="160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p:bldP spid="160772" grpId="0" bldLvl="0" animBg="1"/>
      <p:bldP spid="160773" grpId="0"/>
      <p:bldP spid="160774" grpId="0" bldLvl="0" animBg="1"/>
      <p:bldP spid="16078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2097" name="对象 161793"/>
          <p:cNvGraphicFramePr/>
          <p:nvPr/>
        </p:nvGraphicFramePr>
        <p:xfrm>
          <a:off x="381000" y="228600"/>
          <a:ext cx="1717675" cy="682625"/>
        </p:xfrm>
        <a:graphic>
          <a:graphicData uri="http://schemas.openxmlformats.org/presentationml/2006/ole">
            <mc:AlternateContent xmlns:mc="http://schemas.openxmlformats.org/markup-compatibility/2006">
              <mc:Choice xmlns:v="urn:schemas-microsoft-com:vml" Requires="v">
                <p:oleObj spid="_x0000_s3168" name="" r:id="rId1" imgW="6485255" imgH="2278380" progId="MS_ClipArt_Gallery.2">
                  <p:embed/>
                </p:oleObj>
              </mc:Choice>
              <mc:Fallback>
                <p:oleObj name="" r:id="rId1" imgW="6485255" imgH="2278380" progId="MS_ClipArt_Gallery.2">
                  <p:embed/>
                  <p:pic>
                    <p:nvPicPr>
                      <p:cNvPr id="0" name="图片 3167"/>
                      <p:cNvPicPr/>
                      <p:nvPr/>
                    </p:nvPicPr>
                    <p:blipFill>
                      <a:blip r:embed="rId2"/>
                      <a:stretch>
                        <a:fillRect/>
                      </a:stretch>
                    </p:blipFill>
                    <p:spPr>
                      <a:xfrm>
                        <a:off x="381000" y="228600"/>
                        <a:ext cx="1717675" cy="682625"/>
                      </a:xfrm>
                      <a:prstGeom prst="rect">
                        <a:avLst/>
                      </a:prstGeom>
                      <a:noFill/>
                      <a:ln w="38100">
                        <a:noFill/>
                        <a:miter/>
                      </a:ln>
                    </p:spPr>
                  </p:pic>
                </p:oleObj>
              </mc:Fallback>
            </mc:AlternateContent>
          </a:graphicData>
        </a:graphic>
      </p:graphicFrame>
      <p:sp>
        <p:nvSpPr>
          <p:cNvPr id="132098" name="文本框 161794"/>
          <p:cNvSpPr txBox="1"/>
          <p:nvPr/>
        </p:nvSpPr>
        <p:spPr>
          <a:xfrm>
            <a:off x="2514600" y="381000"/>
            <a:ext cx="4038600" cy="519113"/>
          </a:xfrm>
          <a:prstGeom prst="rect">
            <a:avLst/>
          </a:prstGeom>
          <a:solidFill>
            <a:srgbClr val="FFFF99"/>
          </a:solidFill>
          <a:ln w="9525">
            <a:noFill/>
          </a:ln>
        </p:spPr>
        <p:txBody>
          <a:bodyPr anchor="t">
            <a:spAutoFit/>
          </a:bodyPr>
          <a:p>
            <a:pPr>
              <a:spcBef>
                <a:spcPct val="50000"/>
              </a:spcBef>
            </a:pPr>
            <a:r>
              <a:rPr lang="zh-CN" altLang="en-US" sz="2800" b="1" dirty="0">
                <a:latin typeface="仿宋" panose="02010609060101010101" charset="-122"/>
                <a:ea typeface="仿宋" panose="02010609060101010101" charset="-122"/>
              </a:rPr>
              <a:t>用线性最小二乘拟合</a:t>
            </a:r>
            <a:r>
              <a:rPr lang="en-US" altLang="zh-CN" sz="2800" b="1">
                <a:latin typeface="Times New Roman" panose="02020603050405020304" pitchFamily="18" charset="0"/>
                <a:ea typeface="仿宋" panose="02010609060101010101" charset="-122"/>
              </a:rPr>
              <a:t>c(t)</a:t>
            </a:r>
            <a:endParaRPr lang="en-US" altLang="zh-CN" sz="2800" b="1">
              <a:latin typeface="仿宋" panose="02010609060101010101" charset="-122"/>
              <a:ea typeface="仿宋" panose="02010609060101010101" charset="-122"/>
            </a:endParaRPr>
          </a:p>
        </p:txBody>
      </p:sp>
      <p:graphicFrame>
        <p:nvGraphicFramePr>
          <p:cNvPr id="132099" name="对象 161795"/>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3170" name="" r:id="rId3" imgW="114300" imgH="215265" progId="Equation.3">
                  <p:embed/>
                </p:oleObj>
              </mc:Choice>
              <mc:Fallback>
                <p:oleObj name="" r:id="rId3" imgW="114300" imgH="215265" progId="Equation.3">
                  <p:embed/>
                  <p:pic>
                    <p:nvPicPr>
                      <p:cNvPr id="0" name="图片 3169"/>
                      <p:cNvPicPr/>
                      <p:nvPr/>
                    </p:nvPicPr>
                    <p:blipFill>
                      <a:blip r:embed="rId4"/>
                      <a:stretch>
                        <a:fillRect/>
                      </a:stretch>
                    </p:blipFill>
                    <p:spPr>
                      <a:xfrm>
                        <a:off x="4514850" y="3321050"/>
                        <a:ext cx="112713" cy="214313"/>
                      </a:xfrm>
                      <a:prstGeom prst="rect">
                        <a:avLst/>
                      </a:prstGeom>
                      <a:noFill/>
                      <a:ln w="38100">
                        <a:noFill/>
                        <a:miter/>
                      </a:ln>
                    </p:spPr>
                  </p:pic>
                </p:oleObj>
              </mc:Fallback>
            </mc:AlternateContent>
          </a:graphicData>
        </a:graphic>
      </p:graphicFrame>
      <p:grpSp>
        <p:nvGrpSpPr>
          <p:cNvPr id="161797" name="组合 161796"/>
          <p:cNvGrpSpPr/>
          <p:nvPr/>
        </p:nvGrpSpPr>
        <p:grpSpPr>
          <a:xfrm>
            <a:off x="228600" y="914400"/>
            <a:ext cx="8661400" cy="1487488"/>
            <a:chOff x="144" y="480"/>
            <a:chExt cx="5456" cy="937"/>
          </a:xfrm>
        </p:grpSpPr>
        <p:graphicFrame>
          <p:nvGraphicFramePr>
            <p:cNvPr id="132101" name="对象 161797"/>
            <p:cNvGraphicFramePr/>
            <p:nvPr/>
          </p:nvGraphicFramePr>
          <p:xfrm>
            <a:off x="384" y="480"/>
            <a:ext cx="1095" cy="569"/>
          </p:xfrm>
          <a:graphic>
            <a:graphicData uri="http://schemas.openxmlformats.org/presentationml/2006/ole">
              <mc:AlternateContent xmlns:mc="http://schemas.openxmlformats.org/markup-compatibility/2006">
                <mc:Choice xmlns:v="urn:schemas-microsoft-com:vml" Requires="v">
                  <p:oleObj spid="_x0000_s3171" name="" r:id="rId5" imgW="761365" imgH="393700" progId="Equation.3">
                    <p:embed/>
                  </p:oleObj>
                </mc:Choice>
                <mc:Fallback>
                  <p:oleObj name="" r:id="rId5" imgW="761365" imgH="393700" progId="Equation.3">
                    <p:embed/>
                    <p:pic>
                      <p:nvPicPr>
                        <p:cNvPr id="0" name="图片 3170"/>
                        <p:cNvPicPr/>
                        <p:nvPr/>
                      </p:nvPicPr>
                      <p:blipFill>
                        <a:blip r:embed="rId6"/>
                        <a:stretch>
                          <a:fillRect/>
                        </a:stretch>
                      </p:blipFill>
                      <p:spPr>
                        <a:xfrm>
                          <a:off x="384" y="480"/>
                          <a:ext cx="1095" cy="569"/>
                        </a:xfrm>
                        <a:prstGeom prst="rect">
                          <a:avLst/>
                        </a:prstGeom>
                        <a:noFill/>
                        <a:ln w="38100">
                          <a:noFill/>
                          <a:miter/>
                        </a:ln>
                      </p:spPr>
                    </p:pic>
                  </p:oleObj>
                </mc:Fallback>
              </mc:AlternateContent>
            </a:graphicData>
          </a:graphic>
        </p:graphicFrame>
        <p:grpSp>
          <p:nvGrpSpPr>
            <p:cNvPr id="132102" name="组合 161798"/>
            <p:cNvGrpSpPr/>
            <p:nvPr/>
          </p:nvGrpSpPr>
          <p:grpSpPr>
            <a:xfrm>
              <a:off x="144" y="624"/>
              <a:ext cx="5456" cy="793"/>
              <a:chOff x="144" y="816"/>
              <a:chExt cx="5456" cy="793"/>
            </a:xfrm>
          </p:grpSpPr>
          <p:graphicFrame>
            <p:nvGraphicFramePr>
              <p:cNvPr id="132103" name="对象 161799"/>
              <p:cNvGraphicFramePr/>
              <p:nvPr/>
            </p:nvGraphicFramePr>
            <p:xfrm>
              <a:off x="144" y="1296"/>
              <a:ext cx="2822" cy="313"/>
            </p:xfrm>
            <a:graphic>
              <a:graphicData uri="http://schemas.openxmlformats.org/presentationml/2006/ole">
                <mc:AlternateContent xmlns:mc="http://schemas.openxmlformats.org/markup-compatibility/2006">
                  <mc:Choice xmlns:v="urn:schemas-microsoft-com:vml" Requires="v">
                    <p:oleObj spid="_x0000_s3172" name="" r:id="rId7" imgW="1927860" imgH="215900" progId="Equation.3">
                      <p:embed/>
                    </p:oleObj>
                  </mc:Choice>
                  <mc:Fallback>
                    <p:oleObj name="" r:id="rId7" imgW="1927860" imgH="215900" progId="Equation.3">
                      <p:embed/>
                      <p:pic>
                        <p:nvPicPr>
                          <p:cNvPr id="0" name="图片 3171"/>
                          <p:cNvPicPr/>
                          <p:nvPr/>
                        </p:nvPicPr>
                        <p:blipFill>
                          <a:blip r:embed="rId8"/>
                          <a:stretch>
                            <a:fillRect/>
                          </a:stretch>
                        </p:blipFill>
                        <p:spPr>
                          <a:xfrm>
                            <a:off x="144" y="1296"/>
                            <a:ext cx="2822" cy="313"/>
                          </a:xfrm>
                          <a:prstGeom prst="rect">
                            <a:avLst/>
                          </a:prstGeom>
                          <a:noFill/>
                          <a:ln w="38100">
                            <a:noFill/>
                            <a:miter/>
                          </a:ln>
                        </p:spPr>
                      </p:pic>
                    </p:oleObj>
                  </mc:Fallback>
                </mc:AlternateContent>
              </a:graphicData>
            </a:graphic>
          </p:graphicFrame>
          <p:graphicFrame>
            <p:nvGraphicFramePr>
              <p:cNvPr id="132104" name="对象 161800"/>
              <p:cNvGraphicFramePr/>
              <p:nvPr/>
            </p:nvGraphicFramePr>
            <p:xfrm>
              <a:off x="1488" y="816"/>
              <a:ext cx="1941" cy="295"/>
            </p:xfrm>
            <a:graphic>
              <a:graphicData uri="http://schemas.openxmlformats.org/presentationml/2006/ole">
                <mc:AlternateContent xmlns:mc="http://schemas.openxmlformats.org/markup-compatibility/2006">
                  <mc:Choice xmlns:v="urn:schemas-microsoft-com:vml" Requires="v">
                    <p:oleObj spid="_x0000_s3175" name="" r:id="rId9" imgW="1319530" imgH="203200" progId="Equation.3">
                      <p:embed/>
                    </p:oleObj>
                  </mc:Choice>
                  <mc:Fallback>
                    <p:oleObj name="" r:id="rId9" imgW="1319530" imgH="203200" progId="Equation.3">
                      <p:embed/>
                      <p:pic>
                        <p:nvPicPr>
                          <p:cNvPr id="0" name="图片 3174"/>
                          <p:cNvPicPr/>
                          <p:nvPr/>
                        </p:nvPicPr>
                        <p:blipFill>
                          <a:blip r:embed="rId10"/>
                          <a:stretch>
                            <a:fillRect/>
                          </a:stretch>
                        </p:blipFill>
                        <p:spPr>
                          <a:xfrm>
                            <a:off x="1488" y="816"/>
                            <a:ext cx="1941" cy="295"/>
                          </a:xfrm>
                          <a:prstGeom prst="rect">
                            <a:avLst/>
                          </a:prstGeom>
                          <a:noFill/>
                          <a:ln w="38100">
                            <a:noFill/>
                            <a:miter/>
                          </a:ln>
                        </p:spPr>
                      </p:pic>
                    </p:oleObj>
                  </mc:Fallback>
                </mc:AlternateContent>
              </a:graphicData>
            </a:graphic>
          </p:graphicFrame>
          <p:graphicFrame>
            <p:nvGraphicFramePr>
              <p:cNvPr id="132105" name="对象 161801"/>
              <p:cNvGraphicFramePr/>
              <p:nvPr/>
            </p:nvGraphicFramePr>
            <p:xfrm>
              <a:off x="3360" y="864"/>
              <a:ext cx="2240" cy="690"/>
            </p:xfrm>
            <a:graphic>
              <a:graphicData uri="http://schemas.openxmlformats.org/presentationml/2006/ole">
                <mc:AlternateContent xmlns:mc="http://schemas.openxmlformats.org/markup-compatibility/2006">
                  <mc:Choice xmlns:v="urn:schemas-microsoft-com:vml" Requires="v">
                    <p:oleObj spid="_x0000_s3174" name="" r:id="rId11" imgW="1485900" imgH="457200" progId="Equation.3">
                      <p:embed/>
                    </p:oleObj>
                  </mc:Choice>
                  <mc:Fallback>
                    <p:oleObj name="" r:id="rId11" imgW="1485900" imgH="457200" progId="Equation.3">
                      <p:embed/>
                      <p:pic>
                        <p:nvPicPr>
                          <p:cNvPr id="0" name="图片 3173"/>
                          <p:cNvPicPr/>
                          <p:nvPr/>
                        </p:nvPicPr>
                        <p:blipFill>
                          <a:blip r:embed="rId12"/>
                          <a:stretch>
                            <a:fillRect/>
                          </a:stretch>
                        </p:blipFill>
                        <p:spPr>
                          <a:xfrm>
                            <a:off x="3360" y="864"/>
                            <a:ext cx="2240" cy="690"/>
                          </a:xfrm>
                          <a:prstGeom prst="rect">
                            <a:avLst/>
                          </a:prstGeom>
                          <a:noFill/>
                          <a:ln w="38100">
                            <a:noFill/>
                            <a:miter/>
                          </a:ln>
                        </p:spPr>
                      </p:pic>
                    </p:oleObj>
                  </mc:Fallback>
                </mc:AlternateContent>
              </a:graphicData>
            </a:graphic>
          </p:graphicFrame>
        </p:grpSp>
      </p:grpSp>
      <p:sp>
        <p:nvSpPr>
          <p:cNvPr id="161803" name="文本框 161802"/>
          <p:cNvSpPr txBox="1"/>
          <p:nvPr/>
        </p:nvSpPr>
        <p:spPr>
          <a:xfrm>
            <a:off x="6318250" y="4343400"/>
            <a:ext cx="2360613" cy="466725"/>
          </a:xfrm>
          <a:prstGeom prst="rect">
            <a:avLst/>
          </a:prstGeom>
          <a:solidFill>
            <a:srgbClr val="CCFFCC"/>
          </a:solidFill>
          <a:ln w="9525" cap="flat" cmpd="sng">
            <a:solidFill>
              <a:schemeClr val="tx1"/>
            </a:solidFill>
            <a:prstDash val="solid"/>
            <a:miter/>
            <a:headEnd type="none" w="med" len="med"/>
            <a:tailEnd type="none" w="med" len="med"/>
          </a:ln>
        </p:spPr>
        <p:txBody>
          <a:bodyPr wrap="none" anchor="t">
            <a:spAutoFit/>
          </a:bodyPr>
          <a:p>
            <a:pPr algn="ctr">
              <a:spcBef>
                <a:spcPct val="50000"/>
              </a:spcBef>
            </a:pPr>
            <a:r>
              <a:rPr lang="en-US" altLang="zh-CN" sz="2400" b="1">
                <a:latin typeface="Times New Roman" panose="02020603050405020304" pitchFamily="18" charset="0"/>
                <a:ea typeface="宋体" pitchFamily="2" charset="-122"/>
                <a:hlinkClick r:id="rId13" action="ppaction://hlinkfile"/>
              </a:rPr>
              <a:t>MATLAB(lihe1)</a:t>
            </a:r>
            <a:endParaRPr lang="en-US" altLang="zh-CN" sz="2400" b="1">
              <a:latin typeface="Times New Roman" panose="02020603050405020304" pitchFamily="18" charset="0"/>
              <a:ea typeface="宋体" pitchFamily="2" charset="-122"/>
            </a:endParaRPr>
          </a:p>
        </p:txBody>
      </p:sp>
      <p:grpSp>
        <p:nvGrpSpPr>
          <p:cNvPr id="161804" name="组合 161803"/>
          <p:cNvGrpSpPr/>
          <p:nvPr/>
        </p:nvGrpSpPr>
        <p:grpSpPr>
          <a:xfrm>
            <a:off x="457200" y="5562600"/>
            <a:ext cx="5781675" cy="542925"/>
            <a:chOff x="240" y="3552"/>
            <a:chExt cx="3642" cy="342"/>
          </a:xfrm>
        </p:grpSpPr>
        <p:sp>
          <p:nvSpPr>
            <p:cNvPr id="132108" name="文本框 161804"/>
            <p:cNvSpPr txBox="1"/>
            <p:nvPr/>
          </p:nvSpPr>
          <p:spPr>
            <a:xfrm>
              <a:off x="240" y="3552"/>
              <a:ext cx="1086"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计算结果：</a:t>
              </a:r>
              <a:endParaRPr lang="zh-CN" altLang="en-US" sz="2400" b="1">
                <a:latin typeface="Times New Roman" panose="02020603050405020304" pitchFamily="18" charset="0"/>
                <a:ea typeface="宋体" pitchFamily="2" charset="-122"/>
              </a:endParaRPr>
            </a:p>
          </p:txBody>
        </p:sp>
        <p:graphicFrame>
          <p:nvGraphicFramePr>
            <p:cNvPr id="132109" name="对象 161805"/>
            <p:cNvGraphicFramePr/>
            <p:nvPr/>
          </p:nvGraphicFramePr>
          <p:xfrm>
            <a:off x="1200" y="3600"/>
            <a:ext cx="2682" cy="294"/>
          </p:xfrm>
          <a:graphic>
            <a:graphicData uri="http://schemas.openxmlformats.org/presentationml/2006/ole">
              <mc:AlternateContent xmlns:mc="http://schemas.openxmlformats.org/markup-compatibility/2006">
                <mc:Choice xmlns:v="urn:schemas-microsoft-com:vml" Requires="v">
                  <p:oleObj spid="_x0000_s3176" name="" r:id="rId14" imgW="1839595" imgH="203200" progId="Equation.3">
                    <p:embed/>
                  </p:oleObj>
                </mc:Choice>
                <mc:Fallback>
                  <p:oleObj name="" r:id="rId14" imgW="1839595" imgH="203200" progId="Equation.3">
                    <p:embed/>
                    <p:pic>
                      <p:nvPicPr>
                        <p:cNvPr id="0" name="图片 3175"/>
                        <p:cNvPicPr/>
                        <p:nvPr/>
                      </p:nvPicPr>
                      <p:blipFill>
                        <a:blip r:embed="rId15"/>
                        <a:stretch>
                          <a:fillRect/>
                        </a:stretch>
                      </p:blipFill>
                      <p:spPr>
                        <a:xfrm>
                          <a:off x="1200" y="3600"/>
                          <a:ext cx="2682" cy="294"/>
                        </a:xfrm>
                        <a:prstGeom prst="rect">
                          <a:avLst/>
                        </a:prstGeom>
                        <a:noFill/>
                        <a:ln w="38100">
                          <a:noFill/>
                          <a:miter/>
                        </a:ln>
                      </p:spPr>
                    </p:pic>
                  </p:oleObj>
                </mc:Fallback>
              </mc:AlternateContent>
            </a:graphicData>
          </a:graphic>
        </p:graphicFrame>
      </p:grpSp>
      <p:grpSp>
        <p:nvGrpSpPr>
          <p:cNvPr id="161807" name="组合 161806"/>
          <p:cNvGrpSpPr/>
          <p:nvPr/>
        </p:nvGrpSpPr>
        <p:grpSpPr>
          <a:xfrm>
            <a:off x="304800" y="2426970"/>
            <a:ext cx="9066213" cy="2752726"/>
            <a:chOff x="193" y="1584"/>
            <a:chExt cx="5711" cy="1734"/>
          </a:xfrm>
        </p:grpSpPr>
        <p:sp>
          <p:nvSpPr>
            <p:cNvPr id="132111" name="文本框 161807"/>
            <p:cNvSpPr txBox="1"/>
            <p:nvPr/>
          </p:nvSpPr>
          <p:spPr>
            <a:xfrm>
              <a:off x="816" y="1632"/>
              <a:ext cx="5088" cy="1686"/>
            </a:xfrm>
            <a:prstGeom prst="rect">
              <a:avLst/>
            </a:prstGeom>
            <a:noFill/>
            <a:ln w="9525">
              <a:noFill/>
            </a:ln>
          </p:spPr>
          <p:txBody>
            <a:bodyPr anchor="t">
              <a:spAutoFit/>
            </a:bodyPr>
            <a:p>
              <a:r>
                <a:rPr lang="en-US" altLang="zh-CN" sz="2400" b="1">
                  <a:latin typeface="Arial Narrow" pitchFamily="34" charset="0"/>
                  <a:ea typeface="隶书" panose="02010509060101010101" pitchFamily="49" charset="-122"/>
                </a:rPr>
                <a:t>d=300;</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t=[0.25 0.5 1 1.5 2 3 4 6 8];</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c=[19.21 18.15 15.36 14.10 12.89 9.32 7.45 5.24 3.01];</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y=log(c);</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a=polyfit(t,y,1)</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k=-a(1)</a:t>
              </a:r>
              <a:endParaRPr lang="en-US" altLang="zh-CN" sz="2400" b="1">
                <a:latin typeface="Arial Narrow" pitchFamily="34" charset="0"/>
                <a:ea typeface="隶书" panose="02010509060101010101" pitchFamily="49" charset="-122"/>
              </a:endParaRPr>
            </a:p>
            <a:p>
              <a:r>
                <a:rPr lang="en-US" altLang="zh-CN" sz="2400" b="1">
                  <a:latin typeface="Arial Narrow" pitchFamily="34" charset="0"/>
                  <a:ea typeface="隶书" panose="02010509060101010101" pitchFamily="49" charset="-122"/>
                </a:rPr>
                <a:t>v=d/exp(a(2))</a:t>
              </a:r>
              <a:endParaRPr lang="en-US" altLang="zh-CN" sz="2400" b="1">
                <a:latin typeface="Arial Narrow" pitchFamily="34" charset="0"/>
                <a:ea typeface="宋体" pitchFamily="2" charset="-122"/>
              </a:endParaRPr>
            </a:p>
          </p:txBody>
        </p:sp>
        <p:sp>
          <p:nvSpPr>
            <p:cNvPr id="132112" name="文本框 161808"/>
            <p:cNvSpPr txBox="1"/>
            <p:nvPr/>
          </p:nvSpPr>
          <p:spPr>
            <a:xfrm>
              <a:off x="193" y="1584"/>
              <a:ext cx="695"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程序：</a:t>
              </a:r>
              <a:endParaRPr lang="zh-CN" altLang="en-US" sz="2400" b="1">
                <a:latin typeface="Times New Roman" panose="02020603050405020304" pitchFamily="18" charset="0"/>
                <a:ea typeface="宋体" pitchFamily="2" charset="-122"/>
              </a:endParaRPr>
            </a:p>
          </p:txBody>
        </p:sp>
      </p:grpSp>
      <p:sp>
        <p:nvSpPr>
          <p:cNvPr id="161810" name="文本框 161809"/>
          <p:cNvSpPr txBox="1"/>
          <p:nvPr/>
        </p:nvSpPr>
        <p:spPr>
          <a:xfrm>
            <a:off x="6629400" y="5410200"/>
            <a:ext cx="2057400" cy="831850"/>
          </a:xfrm>
          <a:prstGeom prst="rect">
            <a:avLst/>
          </a:prstGeom>
          <a:solidFill>
            <a:srgbClr val="FFFF99"/>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sz="2400" b="1" dirty="0">
                <a:latin typeface="仿宋" panose="02010609060101010101" charset="-122"/>
                <a:ea typeface="仿宋" panose="02010609060101010101" charset="-122"/>
                <a:hlinkClick r:id="rId16" action="ppaction://hlinksldjump"/>
              </a:rPr>
              <a:t>用非线性最小二乘拟合</a:t>
            </a:r>
            <a:r>
              <a:rPr lang="en-US" altLang="zh-CN" sz="2400" b="1">
                <a:latin typeface="Times New Roman" panose="02020603050405020304" pitchFamily="18" charset="0"/>
                <a:ea typeface="仿宋" panose="02010609060101010101" charset="-122"/>
                <a:hlinkClick r:id="rId16" action="ppaction://hlinksldjump"/>
              </a:rPr>
              <a:t>c(t)</a:t>
            </a:r>
            <a:endParaRPr lang="en-US" altLang="zh-CN" sz="2400" b="1">
              <a:latin typeface="仿宋" panose="02010609060101010101" charset="-122"/>
              <a:ea typeface="仿宋" panose="02010609060101010101" charset="-122"/>
              <a:hlinkClick r:id="rId16" action="ppaction://hlinksldjump"/>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p:cTn id="7" dur="500" fill="hold"/>
                                        <p:tgtEl>
                                          <p:spTgt spid="161797"/>
                                        </p:tgtEl>
                                        <p:attrNameLst>
                                          <p:attrName>ppt_x</p:attrName>
                                        </p:attrNameLst>
                                      </p:cBhvr>
                                      <p:tavLst>
                                        <p:tav tm="0">
                                          <p:val>
                                            <p:strVal val="0-#ppt_w/2"/>
                                          </p:val>
                                        </p:tav>
                                        <p:tav tm="100000">
                                          <p:val>
                                            <p:strVal val="#ppt_x"/>
                                          </p:val>
                                        </p:tav>
                                      </p:tavLst>
                                    </p:anim>
                                    <p:anim calcmode="lin" valueType="num">
                                      <p:cBhvr>
                                        <p:cTn id="8" dur="500" fill="hold"/>
                                        <p:tgtEl>
                                          <p:spTgt spid="1617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nodeType="clickEffect">
                                  <p:stCondLst>
                                    <p:cond delay="0"/>
                                  </p:stCondLst>
                                  <p:childTnLst>
                                    <p:set>
                                      <p:cBhvr>
                                        <p:cTn id="12" dur="1" fill="hold">
                                          <p:stCondLst>
                                            <p:cond delay="0"/>
                                          </p:stCondLst>
                                        </p:cTn>
                                        <p:tgtEl>
                                          <p:spTgt spid="161807"/>
                                        </p:tgtEl>
                                        <p:attrNameLst>
                                          <p:attrName>style.visibility</p:attrName>
                                        </p:attrNameLst>
                                      </p:cBhvr>
                                      <p:to>
                                        <p:strVal val="visible"/>
                                      </p:to>
                                    </p:set>
                                    <p:animEffect transition="in" filter="checkerboard(down)">
                                      <p:cBhvr>
                                        <p:cTn id="13" dur="500"/>
                                        <p:tgtEl>
                                          <p:spTgt spid="16180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61804"/>
                                        </p:tgtEl>
                                        <p:attrNameLst>
                                          <p:attrName>style.visibility</p:attrName>
                                        </p:attrNameLst>
                                      </p:cBhvr>
                                      <p:to>
                                        <p:strVal val="visible"/>
                                      </p:to>
                                    </p:set>
                                    <p:animEffect transition="in" filter="box(in)">
                                      <p:cBhvr>
                                        <p:cTn id="18" dur="500"/>
                                        <p:tgtEl>
                                          <p:spTgt spid="16180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61810"/>
                                        </p:tgtEl>
                                        <p:attrNameLst>
                                          <p:attrName>style.visibility</p:attrName>
                                        </p:attrNameLst>
                                      </p:cBhvr>
                                      <p:to>
                                        <p:strVal val="visible"/>
                                      </p:to>
                                    </p:set>
                                    <p:anim calcmode="lin" valueType="num">
                                      <p:cBhvr>
                                        <p:cTn id="23" dur="500" fill="hold"/>
                                        <p:tgtEl>
                                          <p:spTgt spid="161810"/>
                                        </p:tgtEl>
                                        <p:attrNameLst>
                                          <p:attrName>ppt_x</p:attrName>
                                        </p:attrNameLst>
                                      </p:cBhvr>
                                      <p:tavLst>
                                        <p:tav tm="0">
                                          <p:val>
                                            <p:strVal val="1+#ppt_w/2"/>
                                          </p:val>
                                        </p:tav>
                                        <p:tav tm="100000">
                                          <p:val>
                                            <p:strVal val="#ppt_x"/>
                                          </p:val>
                                        </p:tav>
                                      </p:tavLst>
                                    </p:anim>
                                    <p:anim calcmode="lin" valueType="num">
                                      <p:cBhvr>
                                        <p:cTn id="24" dur="500" fill="hold"/>
                                        <p:tgtEl>
                                          <p:spTgt spid="161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21" name="对象 162817"/>
          <p:cNvGraphicFramePr/>
          <p:nvPr/>
        </p:nvGraphicFramePr>
        <p:xfrm>
          <a:off x="381000" y="152400"/>
          <a:ext cx="1717675" cy="682625"/>
        </p:xfrm>
        <a:graphic>
          <a:graphicData uri="http://schemas.openxmlformats.org/presentationml/2006/ole">
            <mc:AlternateContent xmlns:mc="http://schemas.openxmlformats.org/markup-compatibility/2006">
              <mc:Choice xmlns:v="urn:schemas-microsoft-com:vml" Requires="v">
                <p:oleObj spid="_x0000_s3173" name="" r:id="rId1" imgW="6485255" imgH="2278380" progId="MS_ClipArt_Gallery.2">
                  <p:embed/>
                </p:oleObj>
              </mc:Choice>
              <mc:Fallback>
                <p:oleObj name="" r:id="rId1" imgW="6485255" imgH="2278380" progId="MS_ClipArt_Gallery.2">
                  <p:embed/>
                  <p:pic>
                    <p:nvPicPr>
                      <p:cNvPr id="0" name="图片 3172"/>
                      <p:cNvPicPr/>
                      <p:nvPr/>
                    </p:nvPicPr>
                    <p:blipFill>
                      <a:blip r:embed="rId2"/>
                      <a:stretch>
                        <a:fillRect/>
                      </a:stretch>
                    </p:blipFill>
                    <p:spPr>
                      <a:xfrm>
                        <a:off x="381000" y="152400"/>
                        <a:ext cx="1717675" cy="682625"/>
                      </a:xfrm>
                      <a:prstGeom prst="rect">
                        <a:avLst/>
                      </a:prstGeom>
                      <a:noFill/>
                      <a:ln w="38100">
                        <a:noFill/>
                        <a:miter/>
                      </a:ln>
                    </p:spPr>
                  </p:pic>
                </p:oleObj>
              </mc:Fallback>
            </mc:AlternateContent>
          </a:graphicData>
        </a:graphic>
      </p:graphicFrame>
      <p:sp>
        <p:nvSpPr>
          <p:cNvPr id="162819" name="文本框 162818"/>
          <p:cNvSpPr txBox="1"/>
          <p:nvPr/>
        </p:nvSpPr>
        <p:spPr>
          <a:xfrm>
            <a:off x="2590800" y="242888"/>
            <a:ext cx="2438400" cy="528637"/>
          </a:xfrm>
          <a:prstGeom prst="rect">
            <a:avLst/>
          </a:prstGeom>
          <a:solidFill>
            <a:schemeClr val="bg1"/>
          </a:solidFill>
          <a:ln w="9525" cap="flat" cmpd="sng">
            <a:solidFill>
              <a:schemeClr val="bg1"/>
            </a:solidFill>
            <a:prstDash val="solid"/>
            <a:miter/>
            <a:headEnd type="none" w="med" len="med"/>
            <a:tailEnd type="none" w="med" len="med"/>
          </a:ln>
        </p:spPr>
        <p:txBody>
          <a:bodyPr anchor="t">
            <a:spAutoFit/>
          </a:bodyPr>
          <a:p>
            <a:pPr>
              <a:spcBef>
                <a:spcPct val="50000"/>
              </a:spcBef>
            </a:pPr>
            <a:r>
              <a:rPr lang="zh-CN" altLang="en-US" sz="2800" b="1" dirty="0">
                <a:solidFill>
                  <a:srgbClr val="CC00FF"/>
                </a:solidFill>
                <a:latin typeface="Times New Roman" panose="02020603050405020304" pitchFamily="18" charset="0"/>
                <a:ea typeface="隶书" panose="02010509060101010101" pitchFamily="49" charset="-122"/>
              </a:rPr>
              <a:t>给药方案 设计</a:t>
            </a:r>
            <a:endParaRPr lang="zh-CN" altLang="en-US" sz="2800" b="1">
              <a:latin typeface="Times New Roman" panose="02020603050405020304" pitchFamily="18" charset="0"/>
              <a:ea typeface="隶书" panose="02010509060101010101" pitchFamily="49" charset="-122"/>
            </a:endParaRPr>
          </a:p>
        </p:txBody>
      </p:sp>
      <p:grpSp>
        <p:nvGrpSpPr>
          <p:cNvPr id="162820" name="组合 162819"/>
          <p:cNvGrpSpPr/>
          <p:nvPr/>
        </p:nvGrpSpPr>
        <p:grpSpPr>
          <a:xfrm>
            <a:off x="5638800" y="0"/>
            <a:ext cx="3733800" cy="1978025"/>
            <a:chOff x="3504" y="2208"/>
            <a:chExt cx="2352" cy="1061"/>
          </a:xfrm>
        </p:grpSpPr>
        <p:sp>
          <p:nvSpPr>
            <p:cNvPr id="133124" name="文本框 162820"/>
            <p:cNvSpPr txBox="1"/>
            <p:nvPr/>
          </p:nvSpPr>
          <p:spPr>
            <a:xfrm>
              <a:off x="3696" y="2208"/>
              <a:ext cx="290"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endParaRPr lang="en-US" altLang="zh-CN" sz="2400">
                <a:latin typeface="Times New Roman" panose="02020603050405020304" pitchFamily="18" charset="0"/>
                <a:ea typeface="隶书" panose="02010509060101010101" pitchFamily="49" charset="-122"/>
              </a:endParaRPr>
            </a:p>
          </p:txBody>
        </p:sp>
        <p:sp>
          <p:nvSpPr>
            <p:cNvPr id="133125" name="直接连接符 162821"/>
            <p:cNvSpPr/>
            <p:nvPr/>
          </p:nvSpPr>
          <p:spPr>
            <a:xfrm>
              <a:off x="3712" y="3050"/>
              <a:ext cx="1952" cy="0"/>
            </a:xfrm>
            <a:prstGeom prst="line">
              <a:avLst/>
            </a:prstGeom>
            <a:ln w="9525" cap="flat" cmpd="sng">
              <a:solidFill>
                <a:schemeClr val="tx1"/>
              </a:solidFill>
              <a:prstDash val="solid"/>
              <a:round/>
              <a:headEnd type="none" w="med" len="med"/>
              <a:tailEnd type="triangle" w="med" len="med"/>
            </a:ln>
          </p:spPr>
        </p:sp>
        <p:sp>
          <p:nvSpPr>
            <p:cNvPr id="133126" name="直接连接符 162822"/>
            <p:cNvSpPr/>
            <p:nvPr/>
          </p:nvSpPr>
          <p:spPr>
            <a:xfrm flipV="1">
              <a:off x="3712" y="2346"/>
              <a:ext cx="0" cy="704"/>
            </a:xfrm>
            <a:prstGeom prst="line">
              <a:avLst/>
            </a:prstGeom>
            <a:ln w="9525" cap="flat" cmpd="sng">
              <a:solidFill>
                <a:schemeClr val="tx1"/>
              </a:solidFill>
              <a:prstDash val="solid"/>
              <a:round/>
              <a:headEnd type="none" w="med" len="med"/>
              <a:tailEnd type="triangle" w="med" len="med"/>
            </a:ln>
          </p:spPr>
        </p:sp>
        <p:sp>
          <p:nvSpPr>
            <p:cNvPr id="133127" name="直接连接符 162823"/>
            <p:cNvSpPr/>
            <p:nvPr/>
          </p:nvSpPr>
          <p:spPr>
            <a:xfrm>
              <a:off x="3712" y="2450"/>
              <a:ext cx="1703" cy="0"/>
            </a:xfrm>
            <a:prstGeom prst="line">
              <a:avLst/>
            </a:prstGeom>
            <a:ln w="9525" cap="flat" cmpd="sng">
              <a:solidFill>
                <a:schemeClr val="tx1"/>
              </a:solidFill>
              <a:prstDash val="dash"/>
              <a:round/>
              <a:headEnd type="none" w="med" len="med"/>
              <a:tailEnd type="none" w="med" len="med"/>
            </a:ln>
          </p:spPr>
        </p:sp>
        <p:sp>
          <p:nvSpPr>
            <p:cNvPr id="133128" name="直接连接符 162824"/>
            <p:cNvSpPr/>
            <p:nvPr/>
          </p:nvSpPr>
          <p:spPr>
            <a:xfrm>
              <a:off x="3712" y="2867"/>
              <a:ext cx="1703" cy="0"/>
            </a:xfrm>
            <a:prstGeom prst="line">
              <a:avLst/>
            </a:prstGeom>
            <a:ln w="9525" cap="flat" cmpd="sng">
              <a:solidFill>
                <a:schemeClr val="tx1"/>
              </a:solidFill>
              <a:prstDash val="dash"/>
              <a:round/>
              <a:headEnd type="none" w="med" len="med"/>
              <a:tailEnd type="none" w="med" len="med"/>
            </a:ln>
          </p:spPr>
        </p:sp>
        <p:sp>
          <p:nvSpPr>
            <p:cNvPr id="133129" name="任意多边形 162825"/>
            <p:cNvSpPr/>
            <p:nvPr/>
          </p:nvSpPr>
          <p:spPr>
            <a:xfrm flipH="1" flipV="1">
              <a:off x="3712" y="2447"/>
              <a:ext cx="656" cy="394"/>
            </a:xfrm>
            <a:custGeom>
              <a:avLst/>
              <a:gdLst/>
              <a:ahLst/>
              <a:cxnLst>
                <a:cxn ang="180">
                  <a:pos x="0" y="503"/>
                </a:cxn>
                <a:cxn ang="0">
                  <a:pos x="26235" y="21809"/>
                </a:cxn>
                <a:cxn ang="90">
                  <a:pos x="4637" y="21600"/>
                </a:cxn>
              </a:cxnLst>
              <a:pathLst>
                <a:path w="26237" h="21809" fill="none">
                  <a:moveTo>
                    <a:pt x="0" y="503"/>
                  </a:moveTo>
                  <a:cubicBezTo>
                    <a:pt x="1491" y="172"/>
                    <a:pt x="3044" y="-1"/>
                    <a:pt x="4637" y="-1"/>
                  </a:cubicBezTo>
                  <a:cubicBezTo>
                    <a:pt x="16566" y="-1"/>
                    <a:pt x="26237" y="9670"/>
                    <a:pt x="26237" y="21599"/>
                  </a:cubicBezTo>
                  <a:cubicBezTo>
                    <a:pt x="26237" y="21669"/>
                    <a:pt x="26237" y="21739"/>
                    <a:pt x="26236" y="21808"/>
                  </a:cubicBezTo>
                </a:path>
                <a:path w="26237" h="21809" stroke="0">
                  <a:moveTo>
                    <a:pt x="0" y="503"/>
                  </a:moveTo>
                  <a:cubicBezTo>
                    <a:pt x="1491" y="172"/>
                    <a:pt x="3044" y="-1"/>
                    <a:pt x="4637" y="-1"/>
                  </a:cubicBezTo>
                  <a:cubicBezTo>
                    <a:pt x="16566" y="-1"/>
                    <a:pt x="26237" y="9670"/>
                    <a:pt x="26237" y="21599"/>
                  </a:cubicBezTo>
                  <a:cubicBezTo>
                    <a:pt x="26237" y="21669"/>
                    <a:pt x="26237" y="21739"/>
                    <a:pt x="26236" y="21808"/>
                  </a:cubicBezTo>
                  <a:lnTo>
                    <a:pt x="4637"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3130" name="直接连接符 162826"/>
            <p:cNvSpPr/>
            <p:nvPr/>
          </p:nvSpPr>
          <p:spPr>
            <a:xfrm flipV="1">
              <a:off x="4376" y="2450"/>
              <a:ext cx="0" cy="391"/>
            </a:xfrm>
            <a:prstGeom prst="line">
              <a:avLst/>
            </a:prstGeom>
            <a:ln w="9525" cap="flat" cmpd="sng">
              <a:solidFill>
                <a:schemeClr val="tx1"/>
              </a:solidFill>
              <a:prstDash val="solid"/>
              <a:round/>
              <a:headEnd type="none" w="med" len="med"/>
              <a:tailEnd type="none" w="med" len="med"/>
            </a:ln>
          </p:spPr>
        </p:sp>
        <p:sp>
          <p:nvSpPr>
            <p:cNvPr id="133131" name="任意多边形 162827"/>
            <p:cNvSpPr/>
            <p:nvPr/>
          </p:nvSpPr>
          <p:spPr>
            <a:xfrm flipH="1" flipV="1">
              <a:off x="4375" y="2430"/>
              <a:ext cx="631" cy="416"/>
            </a:xfrm>
            <a:custGeom>
              <a:avLst/>
              <a:gdLst/>
              <a:ahLst/>
              <a:cxnLst>
                <a:cxn ang="180">
                  <a:pos x="0" y="305"/>
                </a:cxn>
                <a:cxn ang="0">
                  <a:pos x="25176" y="22973"/>
                </a:cxn>
                <a:cxn ang="90">
                  <a:pos x="3620" y="21600"/>
                </a:cxn>
              </a:cxnLst>
              <a:pathLst>
                <a:path w="25220" h="22974" fill="none">
                  <a:moveTo>
                    <a:pt x="0" y="305"/>
                  </a:moveTo>
                  <a:cubicBezTo>
                    <a:pt x="1175" y="104"/>
                    <a:pt x="2385" y="0"/>
                    <a:pt x="3620" y="0"/>
                  </a:cubicBezTo>
                  <a:cubicBezTo>
                    <a:pt x="15549" y="0"/>
                    <a:pt x="25220" y="9671"/>
                    <a:pt x="25220" y="21600"/>
                  </a:cubicBezTo>
                  <a:cubicBezTo>
                    <a:pt x="25220" y="22063"/>
                    <a:pt x="25205" y="22523"/>
                    <a:pt x="25177" y="22974"/>
                  </a:cubicBezTo>
                </a:path>
                <a:path w="25220" h="22974" stroke="0">
                  <a:moveTo>
                    <a:pt x="0" y="305"/>
                  </a:moveTo>
                  <a:cubicBezTo>
                    <a:pt x="1175" y="104"/>
                    <a:pt x="2385" y="0"/>
                    <a:pt x="3620" y="0"/>
                  </a:cubicBezTo>
                  <a:cubicBezTo>
                    <a:pt x="15549" y="0"/>
                    <a:pt x="25220" y="9671"/>
                    <a:pt x="25220" y="21600"/>
                  </a:cubicBezTo>
                  <a:cubicBezTo>
                    <a:pt x="25220" y="22063"/>
                    <a:pt x="25205" y="22523"/>
                    <a:pt x="25177" y="22974"/>
                  </a:cubicBezTo>
                  <a:lnTo>
                    <a:pt x="362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3132" name="直接连接符 162828"/>
            <p:cNvSpPr/>
            <p:nvPr/>
          </p:nvSpPr>
          <p:spPr>
            <a:xfrm flipV="1">
              <a:off x="5041" y="2450"/>
              <a:ext cx="0" cy="391"/>
            </a:xfrm>
            <a:prstGeom prst="line">
              <a:avLst/>
            </a:prstGeom>
            <a:ln w="9525" cap="flat" cmpd="sng">
              <a:solidFill>
                <a:schemeClr val="tx1"/>
              </a:solidFill>
              <a:prstDash val="solid"/>
              <a:round/>
              <a:headEnd type="none" w="med" len="med"/>
              <a:tailEnd type="none" w="med" len="med"/>
            </a:ln>
          </p:spPr>
        </p:sp>
        <p:sp>
          <p:nvSpPr>
            <p:cNvPr id="133133" name="任意多边形 162829"/>
            <p:cNvSpPr/>
            <p:nvPr/>
          </p:nvSpPr>
          <p:spPr>
            <a:xfrm flipH="1" flipV="1">
              <a:off x="5041" y="2450"/>
              <a:ext cx="166" cy="261"/>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33134" name="文本框 162830"/>
            <p:cNvSpPr txBox="1"/>
            <p:nvPr/>
          </p:nvSpPr>
          <p:spPr>
            <a:xfrm>
              <a:off x="3504" y="2304"/>
              <a:ext cx="291"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r>
                <a:rPr lang="en-US" altLang="zh-CN" sz="2400" baseline="-25000">
                  <a:latin typeface="Times New Roman" panose="02020603050405020304" pitchFamily="18" charset="0"/>
                  <a:ea typeface="隶书" panose="02010509060101010101" pitchFamily="49" charset="-122"/>
                </a:rPr>
                <a:t>2</a:t>
              </a:r>
              <a:endParaRPr lang="en-US" altLang="zh-CN" sz="2400">
                <a:latin typeface="Times New Roman" panose="02020603050405020304" pitchFamily="18" charset="0"/>
                <a:ea typeface="隶书" panose="02010509060101010101" pitchFamily="49" charset="-122"/>
              </a:endParaRPr>
            </a:p>
          </p:txBody>
        </p:sp>
        <p:sp>
          <p:nvSpPr>
            <p:cNvPr id="133135" name="文本框 162831"/>
            <p:cNvSpPr txBox="1"/>
            <p:nvPr/>
          </p:nvSpPr>
          <p:spPr>
            <a:xfrm>
              <a:off x="3504" y="2736"/>
              <a:ext cx="291"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c</a:t>
              </a:r>
              <a:r>
                <a:rPr lang="en-US" altLang="zh-CN" sz="2400" baseline="-25000">
                  <a:latin typeface="Times New Roman" panose="02020603050405020304" pitchFamily="18" charset="0"/>
                  <a:ea typeface="隶书" panose="02010509060101010101" pitchFamily="49" charset="-122"/>
                </a:rPr>
                <a:t>1</a:t>
              </a:r>
              <a:endParaRPr lang="en-US" altLang="zh-CN" sz="2400">
                <a:latin typeface="Times New Roman" panose="02020603050405020304" pitchFamily="18" charset="0"/>
                <a:ea typeface="隶书" panose="02010509060101010101" pitchFamily="49" charset="-122"/>
              </a:endParaRPr>
            </a:p>
          </p:txBody>
        </p:sp>
        <p:sp>
          <p:nvSpPr>
            <p:cNvPr id="133136" name="文本框 162832"/>
            <p:cNvSpPr txBox="1"/>
            <p:nvPr/>
          </p:nvSpPr>
          <p:spPr>
            <a:xfrm>
              <a:off x="3587" y="3024"/>
              <a:ext cx="291"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0</a:t>
              </a:r>
              <a:endParaRPr lang="en-US" altLang="zh-CN" sz="2400">
                <a:latin typeface="Times New Roman" panose="02020603050405020304" pitchFamily="18" charset="0"/>
                <a:ea typeface="隶书" panose="02010509060101010101" pitchFamily="49" charset="-122"/>
              </a:endParaRPr>
            </a:p>
          </p:txBody>
        </p:sp>
        <p:sp>
          <p:nvSpPr>
            <p:cNvPr id="133137" name="直接连接符 162833"/>
            <p:cNvSpPr/>
            <p:nvPr/>
          </p:nvSpPr>
          <p:spPr>
            <a:xfrm>
              <a:off x="4376" y="2867"/>
              <a:ext cx="0" cy="183"/>
            </a:xfrm>
            <a:prstGeom prst="line">
              <a:avLst/>
            </a:prstGeom>
            <a:ln w="9525" cap="flat" cmpd="sng">
              <a:solidFill>
                <a:schemeClr val="tx1"/>
              </a:solidFill>
              <a:prstDash val="lgDashDot"/>
              <a:round/>
              <a:headEnd type="none" w="med" len="med"/>
              <a:tailEnd type="none" w="med" len="med"/>
            </a:ln>
          </p:spPr>
        </p:sp>
        <p:sp>
          <p:nvSpPr>
            <p:cNvPr id="133138" name="直接连接符 162834"/>
            <p:cNvSpPr/>
            <p:nvPr/>
          </p:nvSpPr>
          <p:spPr>
            <a:xfrm>
              <a:off x="5041" y="2867"/>
              <a:ext cx="0" cy="183"/>
            </a:xfrm>
            <a:prstGeom prst="line">
              <a:avLst/>
            </a:prstGeom>
            <a:ln w="9525" cap="flat" cmpd="sng">
              <a:solidFill>
                <a:schemeClr val="tx1"/>
              </a:solidFill>
              <a:prstDash val="lgDashDot"/>
              <a:round/>
              <a:headEnd type="none" w="med" len="med"/>
              <a:tailEnd type="none" w="med" len="med"/>
            </a:ln>
          </p:spPr>
        </p:sp>
        <p:sp>
          <p:nvSpPr>
            <p:cNvPr id="133139" name="文本框 162835"/>
            <p:cNvSpPr txBox="1"/>
            <p:nvPr/>
          </p:nvSpPr>
          <p:spPr>
            <a:xfrm>
              <a:off x="4293" y="3024"/>
              <a:ext cx="374"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sym typeface="Symbol" panose="05050102010706020507" pitchFamily="18" charset="2"/>
                </a:rPr>
                <a:t></a:t>
              </a:r>
              <a:endParaRPr lang="en-US" altLang="zh-CN" sz="2400">
                <a:latin typeface="Times New Roman" panose="02020603050405020304" pitchFamily="18" charset="0"/>
                <a:ea typeface="隶书" panose="02010509060101010101" pitchFamily="49" charset="-122"/>
              </a:endParaRPr>
            </a:p>
          </p:txBody>
        </p:sp>
        <p:sp>
          <p:nvSpPr>
            <p:cNvPr id="133140" name="文本框 162836"/>
            <p:cNvSpPr txBox="1"/>
            <p:nvPr/>
          </p:nvSpPr>
          <p:spPr>
            <a:xfrm>
              <a:off x="5520" y="3024"/>
              <a:ext cx="336" cy="245"/>
            </a:xfrm>
            <a:prstGeom prst="rect">
              <a:avLst/>
            </a:prstGeom>
            <a:noFill/>
            <a:ln w="9525">
              <a:noFill/>
            </a:ln>
          </p:spPr>
          <p:txBody>
            <a:bodyPr anchor="t">
              <a:spAutoFit/>
            </a:bodyPr>
            <a:p>
              <a:pPr>
                <a:spcBef>
                  <a:spcPct val="50000"/>
                </a:spcBef>
              </a:pPr>
              <a:r>
                <a:rPr lang="en-US" altLang="zh-CN" sz="2400">
                  <a:latin typeface="Times New Roman" panose="02020603050405020304" pitchFamily="18" charset="0"/>
                  <a:ea typeface="隶书" panose="02010509060101010101" pitchFamily="49" charset="-122"/>
                </a:rPr>
                <a:t>t</a:t>
              </a:r>
              <a:endParaRPr lang="en-US" altLang="zh-CN" sz="2400">
                <a:latin typeface="Times New Roman" panose="02020603050405020304" pitchFamily="18" charset="0"/>
                <a:ea typeface="隶书" panose="02010509060101010101" pitchFamily="49" charset="-122"/>
              </a:endParaRPr>
            </a:p>
          </p:txBody>
        </p:sp>
      </p:grpSp>
      <p:sp>
        <p:nvSpPr>
          <p:cNvPr id="162838" name="文本框 162837"/>
          <p:cNvSpPr txBox="1"/>
          <p:nvPr/>
        </p:nvSpPr>
        <p:spPr>
          <a:xfrm>
            <a:off x="228600" y="838200"/>
            <a:ext cx="5105400" cy="519113"/>
          </a:xfrm>
          <a:prstGeom prst="rect">
            <a:avLst/>
          </a:prstGeom>
          <a:noFill/>
          <a:ln w="9525">
            <a:noFill/>
          </a:ln>
        </p:spPr>
        <p:txBody>
          <a:bodyPr anchor="t">
            <a:spAutoFit/>
          </a:bodyPr>
          <a:p>
            <a:pPr>
              <a:spcBef>
                <a:spcPct val="50000"/>
              </a:spcBef>
              <a:buChar char="•"/>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设每次注射剂量</a:t>
            </a:r>
            <a:r>
              <a:rPr lang="en-US" altLang="zh-CN" sz="2800" dirty="0">
                <a:latin typeface="宋体" pitchFamily="2" charset="-122"/>
                <a:ea typeface="宋体" pitchFamily="2" charset="-122"/>
              </a:rPr>
              <a:t>D, </a:t>
            </a:r>
            <a:r>
              <a:rPr lang="zh-CN" altLang="en-US" sz="2800" dirty="0">
                <a:latin typeface="宋体" pitchFamily="2" charset="-122"/>
                <a:ea typeface="宋体" pitchFamily="2" charset="-122"/>
              </a:rPr>
              <a:t>间隔时间</a:t>
            </a:r>
            <a:r>
              <a:rPr lang="en-US" altLang="zh-CN" sz="2800" dirty="0">
                <a:latin typeface="宋体" pitchFamily="2" charset="-122"/>
                <a:ea typeface="宋体" pitchFamily="2" charset="-122"/>
                <a:sym typeface="Symbol" panose="05050102010706020507" pitchFamily="18" charset="2"/>
              </a:rPr>
              <a:t></a:t>
            </a:r>
            <a:endParaRPr lang="en-US" altLang="zh-CN" sz="2800">
              <a:latin typeface="宋体" pitchFamily="2" charset="-122"/>
              <a:ea typeface="宋体" pitchFamily="2" charset="-122"/>
            </a:endParaRPr>
          </a:p>
        </p:txBody>
      </p:sp>
      <p:sp>
        <p:nvSpPr>
          <p:cNvPr id="162839" name="文本框 162838"/>
          <p:cNvSpPr txBox="1"/>
          <p:nvPr/>
        </p:nvSpPr>
        <p:spPr>
          <a:xfrm>
            <a:off x="228600" y="1371600"/>
            <a:ext cx="4876800" cy="519113"/>
          </a:xfrm>
          <a:prstGeom prst="rect">
            <a:avLst/>
          </a:prstGeom>
          <a:noFill/>
          <a:ln w="9525">
            <a:noFill/>
          </a:ln>
        </p:spPr>
        <p:txBody>
          <a:bodyPr anchor="t">
            <a:spAutoFit/>
          </a:bodyPr>
          <a:p>
            <a:pPr>
              <a:spcBef>
                <a:spcPct val="50000"/>
              </a:spcBef>
              <a:buChar char="•"/>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血药浓度</a:t>
            </a:r>
            <a:r>
              <a:rPr lang="en-US" altLang="zh-CN" sz="2800">
                <a:latin typeface="Times New Roman" panose="02020603050405020304" pitchFamily="18" charset="0"/>
                <a:ea typeface="仿宋" panose="02010609060101010101" charset="-122"/>
              </a:rPr>
              <a:t>c(t)</a:t>
            </a:r>
            <a:r>
              <a:rPr lang="en-US" altLang="zh-CN" sz="2800">
                <a:latin typeface="Times New Roman" panose="02020603050405020304" pitchFamily="18" charset="0"/>
                <a:ea typeface="仿宋" panose="02010609060101010101" charset="-122"/>
                <a:sym typeface="Symbol" panose="05050102010706020507" pitchFamily="18" charset="2"/>
              </a:rPr>
              <a:t> </a:t>
            </a:r>
            <a:r>
              <a:rPr lang="zh-CN" altLang="en-US" sz="2800">
                <a:latin typeface="Times New Roman" panose="02020603050405020304" pitchFamily="18" charset="0"/>
                <a:ea typeface="仿宋" panose="02010609060101010101" charset="-122"/>
                <a:sym typeface="Symbol" panose="05050102010706020507" pitchFamily="18" charset="2"/>
              </a:rPr>
              <a:t>应</a:t>
            </a:r>
            <a:r>
              <a:rPr lang="en-US" altLang="zh-CN" sz="2800">
                <a:latin typeface="Times New Roman" panose="02020603050405020304" pitchFamily="18" charset="0"/>
                <a:ea typeface="仿宋" panose="02010609060101010101" charset="-122"/>
                <a:sym typeface="Symbol" panose="05050102010706020507" pitchFamily="18" charset="2"/>
              </a:rPr>
              <a:t>c</a:t>
            </a:r>
            <a:r>
              <a:rPr lang="en-US" altLang="zh-CN" sz="2800" baseline="-25000">
                <a:latin typeface="Times New Roman" panose="02020603050405020304" pitchFamily="18" charset="0"/>
                <a:ea typeface="仿宋" panose="02010609060101010101" charset="-122"/>
                <a:sym typeface="Symbol" panose="05050102010706020507" pitchFamily="18" charset="2"/>
              </a:rPr>
              <a:t>1</a:t>
            </a:r>
            <a:r>
              <a:rPr lang="en-US" altLang="zh-CN" sz="2800">
                <a:latin typeface="Times New Roman" panose="02020603050405020304" pitchFamily="18" charset="0"/>
                <a:ea typeface="仿宋" panose="02010609060101010101" charset="-122"/>
                <a:sym typeface="Symbol" panose="05050102010706020507" pitchFamily="18" charset="2"/>
              </a:rPr>
              <a:t> </a:t>
            </a:r>
            <a:r>
              <a:rPr lang="en-US" altLang="zh-CN" sz="2800">
                <a:latin typeface="Times New Roman" panose="02020603050405020304" pitchFamily="18" charset="0"/>
                <a:ea typeface="仿宋" panose="02010609060101010101" charset="-122"/>
              </a:rPr>
              <a:t>c(t)</a:t>
            </a:r>
            <a:r>
              <a:rPr lang="en-US" altLang="zh-CN" sz="2800">
                <a:latin typeface="Times New Roman" panose="02020603050405020304" pitchFamily="18" charset="0"/>
                <a:ea typeface="仿宋" panose="02010609060101010101" charset="-122"/>
                <a:sym typeface="Symbol" panose="05050102010706020507" pitchFamily="18" charset="2"/>
              </a:rPr>
              <a:t> </a:t>
            </a:r>
            <a:r>
              <a:rPr lang="en-US" altLang="zh-CN" sz="2800">
                <a:latin typeface="Times New Roman" panose="02020603050405020304" pitchFamily="18" charset="0"/>
                <a:ea typeface="仿宋" panose="02010609060101010101" charset="-122"/>
              </a:rPr>
              <a:t> c</a:t>
            </a:r>
            <a:r>
              <a:rPr lang="en-US" altLang="zh-CN" sz="2800" baseline="-25000">
                <a:latin typeface="Times New Roman" panose="02020603050405020304" pitchFamily="18" charset="0"/>
                <a:ea typeface="仿宋" panose="02010609060101010101" charset="-122"/>
              </a:rPr>
              <a:t>2</a:t>
            </a:r>
            <a:endParaRPr lang="en-US" altLang="zh-CN" sz="2800" baseline="-25000">
              <a:latin typeface="Times New Roman" panose="02020603050405020304" pitchFamily="18" charset="0"/>
              <a:ea typeface="仿宋" panose="02010609060101010101" charset="-122"/>
            </a:endParaRPr>
          </a:p>
        </p:txBody>
      </p:sp>
      <p:sp>
        <p:nvSpPr>
          <p:cNvPr id="162840" name="文本框 162839"/>
          <p:cNvSpPr txBox="1"/>
          <p:nvPr/>
        </p:nvSpPr>
        <p:spPr>
          <a:xfrm>
            <a:off x="228600" y="1905000"/>
            <a:ext cx="3657600" cy="519113"/>
          </a:xfrm>
          <a:prstGeom prst="rect">
            <a:avLst/>
          </a:prstGeom>
          <a:noFill/>
          <a:ln w="9525">
            <a:noFill/>
          </a:ln>
        </p:spPr>
        <p:txBody>
          <a:bodyPr anchor="t">
            <a:spAutoFit/>
          </a:bodyPr>
          <a:p>
            <a:pPr>
              <a:spcBef>
                <a:spcPct val="50000"/>
              </a:spcBef>
              <a:buChar char="•"/>
            </a:pPr>
            <a:r>
              <a:rPr lang="en-US" altLang="zh-CN" sz="2800" dirty="0">
                <a:latin typeface="宋体" pitchFamily="2" charset="-122"/>
                <a:ea typeface="宋体" pitchFamily="2" charset="-122"/>
              </a:rPr>
              <a:t> </a:t>
            </a:r>
            <a:r>
              <a:rPr lang="zh-CN" altLang="en-US" sz="2800" dirty="0">
                <a:latin typeface="宋体" pitchFamily="2" charset="-122"/>
                <a:ea typeface="宋体" pitchFamily="2" charset="-122"/>
              </a:rPr>
              <a:t>初次剂量</a:t>
            </a:r>
            <a:r>
              <a:rPr lang="en-US" altLang="zh-CN" sz="2800">
                <a:latin typeface="宋体" pitchFamily="2" charset="-122"/>
                <a:ea typeface="宋体" pitchFamily="2" charset="-122"/>
              </a:rPr>
              <a:t>D</a:t>
            </a:r>
            <a:r>
              <a:rPr lang="en-US" altLang="zh-CN" sz="2800" baseline="-25000">
                <a:latin typeface="宋体" pitchFamily="2" charset="-122"/>
                <a:ea typeface="宋体" pitchFamily="2" charset="-122"/>
              </a:rPr>
              <a:t>0 </a:t>
            </a:r>
            <a:r>
              <a:rPr lang="zh-CN" altLang="en-US" sz="2800" dirty="0">
                <a:latin typeface="宋体" pitchFamily="2" charset="-122"/>
                <a:ea typeface="宋体" pitchFamily="2" charset="-122"/>
              </a:rPr>
              <a:t>应加大</a:t>
            </a:r>
            <a:endParaRPr lang="zh-CN" altLang="en-US" sz="2800">
              <a:latin typeface="宋体" pitchFamily="2" charset="-122"/>
              <a:ea typeface="宋体" pitchFamily="2" charset="-122"/>
            </a:endParaRPr>
          </a:p>
        </p:txBody>
      </p:sp>
      <p:grpSp>
        <p:nvGrpSpPr>
          <p:cNvPr id="162841" name="组合 162840"/>
          <p:cNvGrpSpPr/>
          <p:nvPr/>
        </p:nvGrpSpPr>
        <p:grpSpPr>
          <a:xfrm>
            <a:off x="609600" y="2667000"/>
            <a:ext cx="3435350" cy="457200"/>
            <a:chOff x="380" y="1728"/>
            <a:chExt cx="2164" cy="288"/>
          </a:xfrm>
        </p:grpSpPr>
        <p:graphicFrame>
          <p:nvGraphicFramePr>
            <p:cNvPr id="133145" name="对象 162841"/>
            <p:cNvGraphicFramePr/>
            <p:nvPr/>
          </p:nvGraphicFramePr>
          <p:xfrm>
            <a:off x="1776" y="1728"/>
            <a:ext cx="768" cy="288"/>
          </p:xfrm>
          <a:graphic>
            <a:graphicData uri="http://schemas.openxmlformats.org/presentationml/2006/ole">
              <mc:AlternateContent xmlns:mc="http://schemas.openxmlformats.org/markup-compatibility/2006">
                <mc:Choice xmlns:v="urn:schemas-microsoft-com:vml" Requires="v">
                  <p:oleObj spid="_x0000_s3179" name="" r:id="rId3" imgW="609600" imgH="228600" progId="Equation.3">
                    <p:embed/>
                  </p:oleObj>
                </mc:Choice>
                <mc:Fallback>
                  <p:oleObj name="" r:id="rId3" imgW="609600" imgH="228600" progId="Equation.3">
                    <p:embed/>
                    <p:pic>
                      <p:nvPicPr>
                        <p:cNvPr id="0" name="图片 3178"/>
                        <p:cNvPicPr/>
                        <p:nvPr/>
                      </p:nvPicPr>
                      <p:blipFill>
                        <a:blip r:embed="rId4"/>
                        <a:stretch>
                          <a:fillRect/>
                        </a:stretch>
                      </p:blipFill>
                      <p:spPr>
                        <a:xfrm>
                          <a:off x="1776" y="1728"/>
                          <a:ext cx="768" cy="288"/>
                        </a:xfrm>
                        <a:prstGeom prst="rect">
                          <a:avLst/>
                        </a:prstGeom>
                        <a:noFill/>
                        <a:ln w="38100">
                          <a:noFill/>
                          <a:miter/>
                        </a:ln>
                      </p:spPr>
                    </p:pic>
                  </p:oleObj>
                </mc:Fallback>
              </mc:AlternateContent>
            </a:graphicData>
          </a:graphic>
        </p:graphicFrame>
        <p:sp>
          <p:nvSpPr>
            <p:cNvPr id="133146" name="文本框 162842"/>
            <p:cNvSpPr txBox="1"/>
            <p:nvPr/>
          </p:nvSpPr>
          <p:spPr>
            <a:xfrm>
              <a:off x="380" y="1728"/>
              <a:ext cx="1474"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给药方案记为：</a:t>
              </a:r>
              <a:endParaRPr lang="zh-CN" altLang="en-US" sz="2400" b="1">
                <a:latin typeface="Times New Roman" panose="02020603050405020304" pitchFamily="18" charset="0"/>
                <a:ea typeface="宋体" pitchFamily="2" charset="-122"/>
              </a:endParaRPr>
            </a:p>
          </p:txBody>
        </p:sp>
      </p:grpSp>
      <p:grpSp>
        <p:nvGrpSpPr>
          <p:cNvPr id="162844" name="组合 162843"/>
          <p:cNvGrpSpPr/>
          <p:nvPr/>
        </p:nvGrpSpPr>
        <p:grpSpPr>
          <a:xfrm>
            <a:off x="533400" y="3886200"/>
            <a:ext cx="4484688" cy="1154113"/>
            <a:chOff x="336" y="2448"/>
            <a:chExt cx="2825" cy="727"/>
          </a:xfrm>
        </p:grpSpPr>
        <p:graphicFrame>
          <p:nvGraphicFramePr>
            <p:cNvPr id="133148" name="对象 162844"/>
            <p:cNvGraphicFramePr/>
            <p:nvPr/>
          </p:nvGraphicFramePr>
          <p:xfrm>
            <a:off x="624" y="2496"/>
            <a:ext cx="1156" cy="414"/>
          </p:xfrm>
          <a:graphic>
            <a:graphicData uri="http://schemas.openxmlformats.org/presentationml/2006/ole">
              <mc:AlternateContent xmlns:mc="http://schemas.openxmlformats.org/markup-compatibility/2006">
                <mc:Choice xmlns:v="urn:schemas-microsoft-com:vml" Requires="v">
                  <p:oleObj spid="_x0000_s3180" name="" r:id="rId5" imgW="647700" imgH="228600" progId="Equation.3">
                    <p:embed/>
                  </p:oleObj>
                </mc:Choice>
                <mc:Fallback>
                  <p:oleObj name="" r:id="rId5" imgW="647700" imgH="228600" progId="Equation.3">
                    <p:embed/>
                    <p:pic>
                      <p:nvPicPr>
                        <p:cNvPr id="0" name="图片 3179"/>
                        <p:cNvPicPr/>
                        <p:nvPr/>
                      </p:nvPicPr>
                      <p:blipFill>
                        <a:blip r:embed="rId6"/>
                        <a:stretch>
                          <a:fillRect/>
                        </a:stretch>
                      </p:blipFill>
                      <p:spPr>
                        <a:xfrm>
                          <a:off x="624" y="2496"/>
                          <a:ext cx="1156" cy="414"/>
                        </a:xfrm>
                        <a:prstGeom prst="rect">
                          <a:avLst/>
                        </a:prstGeom>
                        <a:noFill/>
                        <a:ln w="38100">
                          <a:noFill/>
                          <a:miter/>
                        </a:ln>
                      </p:spPr>
                    </p:pic>
                  </p:oleObj>
                </mc:Fallback>
              </mc:AlternateContent>
            </a:graphicData>
          </a:graphic>
        </p:graphicFrame>
        <p:graphicFrame>
          <p:nvGraphicFramePr>
            <p:cNvPr id="133149" name="对象 162845"/>
            <p:cNvGraphicFramePr/>
            <p:nvPr/>
          </p:nvGraphicFramePr>
          <p:xfrm>
            <a:off x="1680" y="2448"/>
            <a:ext cx="1481" cy="727"/>
          </p:xfrm>
          <a:graphic>
            <a:graphicData uri="http://schemas.openxmlformats.org/presentationml/2006/ole">
              <mc:AlternateContent xmlns:mc="http://schemas.openxmlformats.org/markup-compatibility/2006">
                <mc:Choice xmlns:v="urn:schemas-microsoft-com:vml" Requires="v">
                  <p:oleObj spid="_x0000_s3177" name="" r:id="rId7" imgW="875665" imgH="431800" progId="Equation.3">
                    <p:embed/>
                  </p:oleObj>
                </mc:Choice>
                <mc:Fallback>
                  <p:oleObj name="" r:id="rId7" imgW="875665" imgH="431800" progId="Equation.3">
                    <p:embed/>
                    <p:pic>
                      <p:nvPicPr>
                        <p:cNvPr id="0" name="图片 3176"/>
                        <p:cNvPicPr/>
                        <p:nvPr/>
                      </p:nvPicPr>
                      <p:blipFill>
                        <a:blip r:embed="rId8"/>
                        <a:stretch>
                          <a:fillRect/>
                        </a:stretch>
                      </p:blipFill>
                      <p:spPr>
                        <a:xfrm>
                          <a:off x="1680" y="2448"/>
                          <a:ext cx="1481" cy="727"/>
                        </a:xfrm>
                        <a:prstGeom prst="rect">
                          <a:avLst/>
                        </a:prstGeom>
                        <a:noFill/>
                        <a:ln w="38100">
                          <a:noFill/>
                          <a:miter/>
                        </a:ln>
                      </p:spPr>
                    </p:pic>
                  </p:oleObj>
                </mc:Fallback>
              </mc:AlternateContent>
            </a:graphicData>
          </a:graphic>
        </p:graphicFrame>
        <p:sp>
          <p:nvSpPr>
            <p:cNvPr id="133150" name="文本框 162846"/>
            <p:cNvSpPr txBox="1"/>
            <p:nvPr/>
          </p:nvSpPr>
          <p:spPr>
            <a:xfrm>
              <a:off x="336" y="2544"/>
              <a:ext cx="406" cy="288"/>
            </a:xfrm>
            <a:prstGeom prst="rect">
              <a:avLst/>
            </a:prstGeom>
            <a:noFill/>
            <a:ln w="9525">
              <a:noFill/>
            </a:ln>
          </p:spPr>
          <p:txBody>
            <a:bodyPr wrap="none" anchor="t">
              <a:spAutoFit/>
            </a:bodyPr>
            <a:p>
              <a:pPr algn="ctr">
                <a:spcBef>
                  <a:spcPct val="50000"/>
                </a:spcBef>
              </a:pPr>
              <a:r>
                <a:rPr lang="en-US" altLang="zh-CN" sz="2400" b="1" dirty="0">
                  <a:latin typeface="Times New Roman" panose="02020603050405020304" pitchFamily="18" charset="0"/>
                  <a:ea typeface="宋体" pitchFamily="2" charset="-122"/>
                </a:rPr>
                <a:t>2</a:t>
              </a:r>
              <a:r>
                <a:rPr lang="zh-CN" altLang="en-US" sz="2400" b="1" dirty="0">
                  <a:latin typeface="Times New Roman" panose="02020603050405020304" pitchFamily="18" charset="0"/>
                  <a:ea typeface="宋体" pitchFamily="2" charset="-122"/>
                </a:rPr>
                <a:t>、</a:t>
              </a:r>
              <a:endParaRPr lang="zh-CN" altLang="en-US" sz="2400" b="1">
                <a:latin typeface="Times New Roman" panose="02020603050405020304" pitchFamily="18" charset="0"/>
                <a:ea typeface="宋体" pitchFamily="2" charset="-122"/>
              </a:endParaRPr>
            </a:p>
          </p:txBody>
        </p:sp>
      </p:grpSp>
      <p:grpSp>
        <p:nvGrpSpPr>
          <p:cNvPr id="162848" name="组合 162847"/>
          <p:cNvGrpSpPr/>
          <p:nvPr/>
        </p:nvGrpSpPr>
        <p:grpSpPr>
          <a:xfrm>
            <a:off x="609600" y="3352800"/>
            <a:ext cx="4267200" cy="569913"/>
            <a:chOff x="384" y="2112"/>
            <a:chExt cx="2688" cy="359"/>
          </a:xfrm>
        </p:grpSpPr>
        <p:graphicFrame>
          <p:nvGraphicFramePr>
            <p:cNvPr id="133152" name="对象 162848"/>
            <p:cNvGraphicFramePr/>
            <p:nvPr/>
          </p:nvGraphicFramePr>
          <p:xfrm>
            <a:off x="720" y="2112"/>
            <a:ext cx="2352" cy="359"/>
          </p:xfrm>
          <a:graphic>
            <a:graphicData uri="http://schemas.openxmlformats.org/presentationml/2006/ole">
              <mc:AlternateContent xmlns:mc="http://schemas.openxmlformats.org/markup-compatibility/2006">
                <mc:Choice xmlns:v="urn:schemas-microsoft-com:vml" Requires="v">
                  <p:oleObj spid="_x0000_s3181" name="" r:id="rId9" imgW="1498600" imgH="228600" progId="Equation.3">
                    <p:embed/>
                  </p:oleObj>
                </mc:Choice>
                <mc:Fallback>
                  <p:oleObj name="" r:id="rId9" imgW="1498600" imgH="228600" progId="Equation.3">
                    <p:embed/>
                    <p:pic>
                      <p:nvPicPr>
                        <p:cNvPr id="0" name="图片 3180"/>
                        <p:cNvPicPr/>
                        <p:nvPr/>
                      </p:nvPicPr>
                      <p:blipFill>
                        <a:blip r:embed="rId10"/>
                        <a:stretch>
                          <a:fillRect/>
                        </a:stretch>
                      </p:blipFill>
                      <p:spPr>
                        <a:xfrm>
                          <a:off x="720" y="2112"/>
                          <a:ext cx="2352" cy="359"/>
                        </a:xfrm>
                        <a:prstGeom prst="rect">
                          <a:avLst/>
                        </a:prstGeom>
                        <a:noFill/>
                        <a:ln w="38100">
                          <a:noFill/>
                          <a:miter/>
                        </a:ln>
                      </p:spPr>
                    </p:pic>
                  </p:oleObj>
                </mc:Fallback>
              </mc:AlternateContent>
            </a:graphicData>
          </a:graphic>
        </p:graphicFrame>
        <p:sp>
          <p:nvSpPr>
            <p:cNvPr id="133153" name="文本框 162849"/>
            <p:cNvSpPr txBox="1"/>
            <p:nvPr/>
          </p:nvSpPr>
          <p:spPr>
            <a:xfrm>
              <a:off x="384" y="2112"/>
              <a:ext cx="406" cy="288"/>
            </a:xfrm>
            <a:prstGeom prst="rect">
              <a:avLst/>
            </a:prstGeom>
            <a:noFill/>
            <a:ln w="9525">
              <a:noFill/>
            </a:ln>
          </p:spPr>
          <p:txBody>
            <a:bodyPr wrap="none" anchor="t">
              <a:spAutoFit/>
            </a:bodyPr>
            <a:p>
              <a:pPr algn="ctr">
                <a:spcBef>
                  <a:spcPct val="50000"/>
                </a:spcBef>
              </a:pPr>
              <a:r>
                <a:rPr lang="en-US" altLang="zh-CN" sz="2400" b="1" dirty="0">
                  <a:latin typeface="Times New Roman" panose="02020603050405020304" pitchFamily="18" charset="0"/>
                  <a:ea typeface="宋体" pitchFamily="2" charset="-122"/>
                </a:rPr>
                <a:t>1</a:t>
              </a:r>
              <a:r>
                <a:rPr lang="zh-CN" altLang="en-US" sz="2400" b="1" dirty="0">
                  <a:latin typeface="Times New Roman" panose="02020603050405020304" pitchFamily="18" charset="0"/>
                  <a:ea typeface="宋体" pitchFamily="2" charset="-122"/>
                </a:rPr>
                <a:t>、</a:t>
              </a:r>
              <a:endParaRPr lang="zh-CN" altLang="en-US" sz="2400" b="1">
                <a:latin typeface="Times New Roman" panose="02020603050405020304" pitchFamily="18" charset="0"/>
                <a:ea typeface="宋体" pitchFamily="2" charset="-122"/>
              </a:endParaRPr>
            </a:p>
          </p:txBody>
        </p:sp>
      </p:grpSp>
      <p:grpSp>
        <p:nvGrpSpPr>
          <p:cNvPr id="162851" name="组合 162850"/>
          <p:cNvGrpSpPr/>
          <p:nvPr/>
        </p:nvGrpSpPr>
        <p:grpSpPr>
          <a:xfrm>
            <a:off x="228600" y="5105400"/>
            <a:ext cx="5734050" cy="506413"/>
            <a:chOff x="144" y="3216"/>
            <a:chExt cx="3612" cy="319"/>
          </a:xfrm>
        </p:grpSpPr>
        <p:sp>
          <p:nvSpPr>
            <p:cNvPr id="133155" name="文本框 162851"/>
            <p:cNvSpPr txBox="1"/>
            <p:nvPr/>
          </p:nvSpPr>
          <p:spPr>
            <a:xfrm>
              <a:off x="144" y="3216"/>
              <a:ext cx="1086"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计算结果：</a:t>
              </a:r>
              <a:endParaRPr lang="zh-CN" altLang="en-US" sz="2400" b="1">
                <a:latin typeface="Times New Roman" panose="02020603050405020304" pitchFamily="18" charset="0"/>
                <a:ea typeface="宋体" pitchFamily="2" charset="-122"/>
              </a:endParaRPr>
            </a:p>
          </p:txBody>
        </p:sp>
        <p:graphicFrame>
          <p:nvGraphicFramePr>
            <p:cNvPr id="133156" name="对象 162852"/>
            <p:cNvGraphicFramePr/>
            <p:nvPr/>
          </p:nvGraphicFramePr>
          <p:xfrm>
            <a:off x="1152" y="3216"/>
            <a:ext cx="2604" cy="319"/>
          </p:xfrm>
          <a:graphic>
            <a:graphicData uri="http://schemas.openxmlformats.org/presentationml/2006/ole">
              <mc:AlternateContent xmlns:mc="http://schemas.openxmlformats.org/markup-compatibility/2006">
                <mc:Choice xmlns:v="urn:schemas-microsoft-com:vml" Requires="v">
                  <p:oleObj spid="_x0000_s3182" name="" r:id="rId11" imgW="1866900" imgH="228600" progId="Equation.3">
                    <p:embed/>
                  </p:oleObj>
                </mc:Choice>
                <mc:Fallback>
                  <p:oleObj name="" r:id="rId11" imgW="1866900" imgH="228600" progId="Equation.3">
                    <p:embed/>
                    <p:pic>
                      <p:nvPicPr>
                        <p:cNvPr id="0" name="图片 3181"/>
                        <p:cNvPicPr/>
                        <p:nvPr/>
                      </p:nvPicPr>
                      <p:blipFill>
                        <a:blip r:embed="rId12"/>
                        <a:stretch>
                          <a:fillRect/>
                        </a:stretch>
                      </p:blipFill>
                      <p:spPr>
                        <a:xfrm>
                          <a:off x="1152" y="3216"/>
                          <a:ext cx="2604" cy="319"/>
                        </a:xfrm>
                        <a:prstGeom prst="rect">
                          <a:avLst/>
                        </a:prstGeom>
                        <a:noFill/>
                        <a:ln w="38100">
                          <a:noFill/>
                          <a:miter/>
                        </a:ln>
                      </p:spPr>
                    </p:pic>
                  </p:oleObj>
                </mc:Fallback>
              </mc:AlternateContent>
            </a:graphicData>
          </a:graphic>
        </p:graphicFrame>
      </p:grpSp>
      <p:grpSp>
        <p:nvGrpSpPr>
          <p:cNvPr id="162854" name="组合 162853"/>
          <p:cNvGrpSpPr/>
          <p:nvPr/>
        </p:nvGrpSpPr>
        <p:grpSpPr>
          <a:xfrm>
            <a:off x="228600" y="5791200"/>
            <a:ext cx="7073900" cy="595313"/>
            <a:chOff x="144" y="3648"/>
            <a:chExt cx="4456" cy="375"/>
          </a:xfrm>
        </p:grpSpPr>
        <p:graphicFrame>
          <p:nvGraphicFramePr>
            <p:cNvPr id="133158" name="对象 162854"/>
            <p:cNvGraphicFramePr/>
            <p:nvPr/>
          </p:nvGraphicFramePr>
          <p:xfrm>
            <a:off x="1152" y="3696"/>
            <a:ext cx="3448" cy="327"/>
          </p:xfrm>
          <a:graphic>
            <a:graphicData uri="http://schemas.openxmlformats.org/presentationml/2006/ole">
              <mc:AlternateContent xmlns:mc="http://schemas.openxmlformats.org/markup-compatibility/2006">
                <mc:Choice xmlns:v="urn:schemas-microsoft-com:vml" Requires="v">
                  <p:oleObj spid="_x0000_s3183" name="" r:id="rId13" imgW="2413000" imgH="228600" progId="Equation.3">
                    <p:embed/>
                  </p:oleObj>
                </mc:Choice>
                <mc:Fallback>
                  <p:oleObj name="" r:id="rId13" imgW="2413000" imgH="228600" progId="Equation.3">
                    <p:embed/>
                    <p:pic>
                      <p:nvPicPr>
                        <p:cNvPr id="0" name="图片 3182"/>
                        <p:cNvPicPr/>
                        <p:nvPr/>
                      </p:nvPicPr>
                      <p:blipFill>
                        <a:blip r:embed="rId14"/>
                        <a:stretch>
                          <a:fillRect/>
                        </a:stretch>
                      </p:blipFill>
                      <p:spPr>
                        <a:xfrm>
                          <a:off x="1152" y="3696"/>
                          <a:ext cx="3448" cy="327"/>
                        </a:xfrm>
                        <a:prstGeom prst="rect">
                          <a:avLst/>
                        </a:prstGeom>
                        <a:noFill/>
                        <a:ln w="38100">
                          <a:noFill/>
                          <a:miter/>
                        </a:ln>
                      </p:spPr>
                    </p:pic>
                  </p:oleObj>
                </mc:Fallback>
              </mc:AlternateContent>
            </a:graphicData>
          </a:graphic>
        </p:graphicFrame>
        <p:sp>
          <p:nvSpPr>
            <p:cNvPr id="133159" name="文本框 162855"/>
            <p:cNvSpPr txBox="1"/>
            <p:nvPr/>
          </p:nvSpPr>
          <p:spPr>
            <a:xfrm>
              <a:off x="144" y="3648"/>
              <a:ext cx="1086" cy="288"/>
            </a:xfrm>
            <a:prstGeom prst="rect">
              <a:avLst/>
            </a:prstGeom>
            <a:noFill/>
            <a:ln w="9525">
              <a:noFill/>
            </a:ln>
          </p:spPr>
          <p:txBody>
            <a:bodyPr wrap="none" anchor="t">
              <a:spAutoFit/>
            </a:bodyPr>
            <a:p>
              <a:pPr algn="ctr">
                <a:spcBef>
                  <a:spcPct val="50000"/>
                </a:spcBef>
              </a:pPr>
              <a:r>
                <a:rPr lang="zh-CN" altLang="en-US" sz="2400" b="1" dirty="0">
                  <a:latin typeface="Times New Roman" panose="02020603050405020304" pitchFamily="18" charset="0"/>
                  <a:ea typeface="宋体" pitchFamily="2" charset="-122"/>
                </a:rPr>
                <a:t>给药方案：</a:t>
              </a:r>
              <a:endParaRPr lang="zh-CN" altLang="en-US" sz="2400" b="1">
                <a:latin typeface="Times New Roman" panose="02020603050405020304" pitchFamily="18" charset="0"/>
                <a:ea typeface="宋体" pitchFamily="2" charset="-122"/>
              </a:endParaRPr>
            </a:p>
          </p:txBody>
        </p:sp>
      </p:grpSp>
      <p:sp>
        <p:nvSpPr>
          <p:cNvPr id="162857" name="文本框 162856"/>
          <p:cNvSpPr txBox="1"/>
          <p:nvPr/>
        </p:nvSpPr>
        <p:spPr>
          <a:xfrm>
            <a:off x="5943600" y="3352800"/>
            <a:ext cx="1698625" cy="1562100"/>
          </a:xfrm>
          <a:prstGeom prst="rect">
            <a:avLst/>
          </a:prstGeom>
          <a:solidFill>
            <a:srgbClr val="FFFF99"/>
          </a:solidFill>
          <a:ln w="9525" cap="flat" cmpd="sng">
            <a:solidFill>
              <a:schemeClr val="tx1"/>
            </a:solidFill>
            <a:prstDash val="solid"/>
            <a:miter/>
            <a:headEnd type="none" w="med" len="med"/>
            <a:tailEnd type="none" w="med" len="med"/>
          </a:ln>
        </p:spPr>
        <p:txBody>
          <a:bodyPr wrap="none" anchor="t">
            <a:spAutoFit/>
          </a:bodyPr>
          <a:p>
            <a:pPr>
              <a:spcBef>
                <a:spcPct val="50000"/>
              </a:spcBef>
            </a:pPr>
            <a:r>
              <a:rPr lang="en-US" altLang="zh-CN" sz="2400" b="1" i="1">
                <a:latin typeface="Times New Roman" panose="02020603050405020304" pitchFamily="18" charset="0"/>
                <a:ea typeface="宋体" pitchFamily="2" charset="-122"/>
              </a:rPr>
              <a:t>c</a:t>
            </a:r>
            <a:r>
              <a:rPr lang="en-US" altLang="zh-CN" sz="2400" b="1" i="1" baseline="-25000">
                <a:latin typeface="Times New Roman" panose="02020603050405020304" pitchFamily="18" charset="0"/>
                <a:ea typeface="宋体" pitchFamily="2" charset="-122"/>
              </a:rPr>
              <a:t>1</a:t>
            </a:r>
            <a:r>
              <a:rPr lang="en-US" altLang="zh-CN" sz="2400" b="1" i="1">
                <a:latin typeface="Times New Roman" panose="02020603050405020304" pitchFamily="18" charset="0"/>
                <a:ea typeface="宋体" pitchFamily="2" charset="-122"/>
              </a:rPr>
              <a:t>=10,c</a:t>
            </a:r>
            <a:r>
              <a:rPr lang="en-US" altLang="zh-CN" sz="2400" b="1" i="1" baseline="-25000">
                <a:latin typeface="Times New Roman" panose="02020603050405020304" pitchFamily="18" charset="0"/>
                <a:ea typeface="宋体" pitchFamily="2" charset="-122"/>
              </a:rPr>
              <a:t>2</a:t>
            </a:r>
            <a:r>
              <a:rPr lang="en-US" altLang="zh-CN" sz="2400" b="1" i="1">
                <a:latin typeface="Times New Roman" panose="02020603050405020304" pitchFamily="18" charset="0"/>
                <a:ea typeface="宋体" pitchFamily="2" charset="-122"/>
              </a:rPr>
              <a:t>=25</a:t>
            </a:r>
            <a:endParaRPr lang="en-US" altLang="zh-CN" sz="2400" b="1" i="1">
              <a:latin typeface="Times New Roman" panose="02020603050405020304" pitchFamily="18" charset="0"/>
              <a:ea typeface="宋体" pitchFamily="2" charset="-122"/>
            </a:endParaRPr>
          </a:p>
          <a:p>
            <a:pPr>
              <a:spcBef>
                <a:spcPct val="50000"/>
              </a:spcBef>
            </a:pPr>
            <a:r>
              <a:rPr lang="en-US" altLang="zh-CN" sz="2400" b="1" i="1">
                <a:latin typeface="Times New Roman" panose="02020603050405020304" pitchFamily="18" charset="0"/>
                <a:ea typeface="宋体" pitchFamily="2" charset="-122"/>
              </a:rPr>
              <a:t>k=0.2347</a:t>
            </a:r>
            <a:endParaRPr lang="en-US" altLang="zh-CN" sz="2400" b="1" i="1">
              <a:latin typeface="Times New Roman" panose="02020603050405020304" pitchFamily="18" charset="0"/>
              <a:ea typeface="宋体" pitchFamily="2" charset="-122"/>
            </a:endParaRPr>
          </a:p>
          <a:p>
            <a:pPr>
              <a:spcBef>
                <a:spcPct val="50000"/>
              </a:spcBef>
            </a:pPr>
            <a:r>
              <a:rPr lang="en-US" altLang="zh-CN" sz="2400" b="1" i="1">
                <a:latin typeface="Times New Roman" panose="02020603050405020304" pitchFamily="18" charset="0"/>
                <a:ea typeface="宋体" pitchFamily="2" charset="-122"/>
              </a:rPr>
              <a:t>v=15.02</a:t>
            </a:r>
            <a:endParaRPr lang="en-US" altLang="zh-CN" sz="2400" b="1" i="1">
              <a:latin typeface="Times New Roman" panose="02020603050405020304"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162820"/>
                                        </p:tgtEl>
                                        <p:attrNameLst>
                                          <p:attrName>style.visibility</p:attrName>
                                        </p:attrNameLst>
                                      </p:cBhvr>
                                      <p:to>
                                        <p:strVal val="visible"/>
                                      </p:to>
                                    </p:set>
                                    <p:anim calcmode="lin" valueType="num">
                                      <p:cBhvr>
                                        <p:cTn id="11" dur="500" fill="hold"/>
                                        <p:tgtEl>
                                          <p:spTgt spid="162820"/>
                                        </p:tgtEl>
                                        <p:attrNameLst>
                                          <p:attrName>ppt_x</p:attrName>
                                        </p:attrNameLst>
                                      </p:cBhvr>
                                      <p:tavLst>
                                        <p:tav tm="0">
                                          <p:val>
                                            <p:strVal val="1+#ppt_w/2"/>
                                          </p:val>
                                        </p:tav>
                                        <p:tav tm="100000">
                                          <p:val>
                                            <p:strVal val="#ppt_x"/>
                                          </p:val>
                                        </p:tav>
                                      </p:tavLst>
                                    </p:anim>
                                    <p:anim calcmode="lin" valueType="num">
                                      <p:cBhvr>
                                        <p:cTn id="12"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2838"/>
                                        </p:tgtEl>
                                        <p:attrNameLst>
                                          <p:attrName>style.visibility</p:attrName>
                                        </p:attrNameLst>
                                      </p:cBhvr>
                                      <p:to>
                                        <p:strVal val="visible"/>
                                      </p:to>
                                    </p:set>
                                    <p:anim calcmode="lin" valueType="num">
                                      <p:cBhvr>
                                        <p:cTn id="17" dur="500" fill="hold"/>
                                        <p:tgtEl>
                                          <p:spTgt spid="162838"/>
                                        </p:tgtEl>
                                        <p:attrNameLst>
                                          <p:attrName>ppt_x</p:attrName>
                                        </p:attrNameLst>
                                      </p:cBhvr>
                                      <p:tavLst>
                                        <p:tav tm="0">
                                          <p:val>
                                            <p:strVal val="0-#ppt_w/2"/>
                                          </p:val>
                                        </p:tav>
                                        <p:tav tm="100000">
                                          <p:val>
                                            <p:strVal val="#ppt_x"/>
                                          </p:val>
                                        </p:tav>
                                      </p:tavLst>
                                    </p:anim>
                                    <p:anim calcmode="lin" valueType="num">
                                      <p:cBhvr>
                                        <p:cTn id="18" dur="500" fill="hold"/>
                                        <p:tgtEl>
                                          <p:spTgt spid="1628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162839"/>
                                        </p:tgtEl>
                                        <p:attrNameLst>
                                          <p:attrName>style.visibility</p:attrName>
                                        </p:attrNameLst>
                                      </p:cBhvr>
                                      <p:to>
                                        <p:strVal val="visible"/>
                                      </p:to>
                                    </p:set>
                                    <p:anim calcmode="lin" valueType="num">
                                      <p:cBhvr>
                                        <p:cTn id="23" dur="500" fill="hold"/>
                                        <p:tgtEl>
                                          <p:spTgt spid="162839"/>
                                        </p:tgtEl>
                                        <p:attrNameLst>
                                          <p:attrName>ppt_x</p:attrName>
                                        </p:attrNameLst>
                                      </p:cBhvr>
                                      <p:tavLst>
                                        <p:tav tm="0">
                                          <p:val>
                                            <p:strVal val="0-#ppt_w/2"/>
                                          </p:val>
                                        </p:tav>
                                        <p:tav tm="100000">
                                          <p:val>
                                            <p:strVal val="#ppt_x"/>
                                          </p:val>
                                        </p:tav>
                                      </p:tavLst>
                                    </p:anim>
                                    <p:anim calcmode="lin" valueType="num">
                                      <p:cBhvr>
                                        <p:cTn id="24" dur="500" fill="hold"/>
                                        <p:tgtEl>
                                          <p:spTgt spid="1628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2840"/>
                                        </p:tgtEl>
                                        <p:attrNameLst>
                                          <p:attrName>style.visibility</p:attrName>
                                        </p:attrNameLst>
                                      </p:cBhvr>
                                      <p:to>
                                        <p:strVal val="visible"/>
                                      </p:to>
                                    </p:set>
                                    <p:anim calcmode="lin" valueType="num">
                                      <p:cBhvr>
                                        <p:cTn id="29" dur="500" fill="hold"/>
                                        <p:tgtEl>
                                          <p:spTgt spid="162840"/>
                                        </p:tgtEl>
                                        <p:attrNameLst>
                                          <p:attrName>ppt_x</p:attrName>
                                        </p:attrNameLst>
                                      </p:cBhvr>
                                      <p:tavLst>
                                        <p:tav tm="0">
                                          <p:val>
                                            <p:strVal val="#ppt_x"/>
                                          </p:val>
                                        </p:tav>
                                        <p:tav tm="100000">
                                          <p:val>
                                            <p:strVal val="#ppt_x"/>
                                          </p:val>
                                        </p:tav>
                                      </p:tavLst>
                                    </p:anim>
                                    <p:anim calcmode="lin" valueType="num">
                                      <p:cBhvr>
                                        <p:cTn id="30" dur="500" fill="hold"/>
                                        <p:tgtEl>
                                          <p:spTgt spid="1628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62841"/>
                                        </p:tgtEl>
                                        <p:attrNameLst>
                                          <p:attrName>style.visibility</p:attrName>
                                        </p:attrNameLst>
                                      </p:cBhvr>
                                      <p:to>
                                        <p:strVal val="visible"/>
                                      </p:to>
                                    </p:set>
                                    <p:anim calcmode="lin" valueType="num">
                                      <p:cBhvr>
                                        <p:cTn id="35" dur="500" fill="hold"/>
                                        <p:tgtEl>
                                          <p:spTgt spid="162841"/>
                                        </p:tgtEl>
                                        <p:attrNameLst>
                                          <p:attrName>ppt_x</p:attrName>
                                        </p:attrNameLst>
                                      </p:cBhvr>
                                      <p:tavLst>
                                        <p:tav tm="0">
                                          <p:val>
                                            <p:strVal val="0-#ppt_w/2"/>
                                          </p:val>
                                        </p:tav>
                                        <p:tav tm="100000">
                                          <p:val>
                                            <p:strVal val="#ppt_x"/>
                                          </p:val>
                                        </p:tav>
                                      </p:tavLst>
                                    </p:anim>
                                    <p:anim calcmode="lin" valueType="num">
                                      <p:cBhvr>
                                        <p:cTn id="36" dur="500" fill="hold"/>
                                        <p:tgtEl>
                                          <p:spTgt spid="1628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2848"/>
                                        </p:tgtEl>
                                        <p:attrNameLst>
                                          <p:attrName>style.visibility</p:attrName>
                                        </p:attrNameLst>
                                      </p:cBhvr>
                                      <p:to>
                                        <p:strVal val="visible"/>
                                      </p:to>
                                    </p:set>
                                    <p:animEffect transition="in" filter="blinds(horizontal)">
                                      <p:cBhvr>
                                        <p:cTn id="41" dur="500"/>
                                        <p:tgtEl>
                                          <p:spTgt spid="162848"/>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62844"/>
                                        </p:tgtEl>
                                        <p:attrNameLst>
                                          <p:attrName>style.visibility</p:attrName>
                                        </p:attrNameLst>
                                      </p:cBhvr>
                                      <p:to>
                                        <p:strVal val="visible"/>
                                      </p:to>
                                    </p:set>
                                    <p:animEffect transition="in" filter="box(in)">
                                      <p:cBhvr>
                                        <p:cTn id="46" dur="500"/>
                                        <p:tgtEl>
                                          <p:spTgt spid="1628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62857"/>
                                        </p:tgtEl>
                                        <p:attrNameLst>
                                          <p:attrName>style.visibility</p:attrName>
                                        </p:attrNameLst>
                                      </p:cBhvr>
                                      <p:to>
                                        <p:strVal val="visible"/>
                                      </p:to>
                                    </p:set>
                                    <p:animEffect transition="in" filter="wipe(right)">
                                      <p:cBhvr>
                                        <p:cTn id="51" dur="500"/>
                                        <p:tgtEl>
                                          <p:spTgt spid="162857"/>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62851"/>
                                        </p:tgtEl>
                                        <p:attrNameLst>
                                          <p:attrName>style.visibility</p:attrName>
                                        </p:attrNameLst>
                                      </p:cBhvr>
                                      <p:to>
                                        <p:strVal val="visible"/>
                                      </p:to>
                                    </p:set>
                                    <p:animEffect transition="in" filter="box(out)">
                                      <p:cBhvr>
                                        <p:cTn id="56" dur="500"/>
                                        <p:tgtEl>
                                          <p:spTgt spid="16285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62854"/>
                                        </p:tgtEl>
                                        <p:attrNameLst>
                                          <p:attrName>style.visibility</p:attrName>
                                        </p:attrNameLst>
                                      </p:cBhvr>
                                      <p:to>
                                        <p:strVal val="visible"/>
                                      </p:to>
                                    </p:set>
                                    <p:animEffect transition="in" filter="box(in)">
                                      <p:cBhvr>
                                        <p:cTn id="61" dur="500"/>
                                        <p:tgtEl>
                                          <p:spTgt spid="162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ldLvl="0" animBg="1"/>
      <p:bldP spid="162838" grpId="0"/>
      <p:bldP spid="162839" grpId="0"/>
      <p:bldP spid="162840" grpId="0"/>
      <p:bldP spid="16285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文本框 163841"/>
          <p:cNvSpPr txBox="1"/>
          <p:nvPr/>
        </p:nvSpPr>
        <p:spPr>
          <a:xfrm>
            <a:off x="312738" y="581025"/>
            <a:ext cx="3798887" cy="579438"/>
          </a:xfrm>
          <a:prstGeom prst="rect">
            <a:avLst/>
          </a:prstGeom>
          <a:noFill/>
          <a:ln w="9525">
            <a:noFill/>
          </a:ln>
        </p:spPr>
        <p:txBody>
          <a:bodyPr wrap="none" anchor="t">
            <a:spAutoFit/>
          </a:bodyPr>
          <a:p>
            <a:pPr algn="ctr"/>
            <a:r>
              <a:rPr lang="zh-CN" altLang="en-US" sz="3200" b="1" dirty="0">
                <a:latin typeface="Times New Roman" panose="02020603050405020304" pitchFamily="18" charset="0"/>
                <a:ea typeface="宋体" pitchFamily="2" charset="-122"/>
              </a:rPr>
              <a:t>故可制定给药方案：</a:t>
            </a:r>
            <a:endParaRPr lang="zh-CN" altLang="en-US" sz="3200" b="1">
              <a:latin typeface="Times New Roman" panose="02020603050405020304" pitchFamily="18" charset="0"/>
              <a:ea typeface="宋体" pitchFamily="2" charset="-122"/>
            </a:endParaRPr>
          </a:p>
        </p:txBody>
      </p:sp>
      <p:graphicFrame>
        <p:nvGraphicFramePr>
          <p:cNvPr id="134146" name="对象 163842"/>
          <p:cNvGraphicFramePr/>
          <p:nvPr/>
        </p:nvGraphicFramePr>
        <p:xfrm>
          <a:off x="685800" y="1524000"/>
          <a:ext cx="7662863" cy="725488"/>
        </p:xfrm>
        <a:graphic>
          <a:graphicData uri="http://schemas.openxmlformats.org/presentationml/2006/ole">
            <mc:AlternateContent xmlns:mc="http://schemas.openxmlformats.org/markup-compatibility/2006">
              <mc:Choice xmlns:v="urn:schemas-microsoft-com:vml" Requires="v">
                <p:oleObj spid="_x0000_s3178" name="" r:id="rId1" imgW="2413000" imgH="228600" progId="Equation.3">
                  <p:embed/>
                </p:oleObj>
              </mc:Choice>
              <mc:Fallback>
                <p:oleObj name="" r:id="rId1" imgW="2413000" imgH="228600" progId="Equation.3">
                  <p:embed/>
                  <p:pic>
                    <p:nvPicPr>
                      <p:cNvPr id="0" name="图片 3177"/>
                      <p:cNvPicPr/>
                      <p:nvPr/>
                    </p:nvPicPr>
                    <p:blipFill>
                      <a:blip r:embed="rId2"/>
                      <a:stretch>
                        <a:fillRect/>
                      </a:stretch>
                    </p:blipFill>
                    <p:spPr>
                      <a:xfrm>
                        <a:off x="685800" y="1524000"/>
                        <a:ext cx="7662863" cy="725488"/>
                      </a:xfrm>
                      <a:prstGeom prst="rect">
                        <a:avLst/>
                      </a:prstGeom>
                      <a:noFill/>
                      <a:ln w="38100">
                        <a:noFill/>
                        <a:miter/>
                      </a:ln>
                    </p:spPr>
                  </p:pic>
                </p:oleObj>
              </mc:Fallback>
            </mc:AlternateContent>
          </a:graphicData>
        </a:graphic>
      </p:graphicFrame>
      <p:sp>
        <p:nvSpPr>
          <p:cNvPr id="134147" name="文本框 163843"/>
          <p:cNvSpPr txBox="1"/>
          <p:nvPr/>
        </p:nvSpPr>
        <p:spPr>
          <a:xfrm>
            <a:off x="382588" y="2797175"/>
            <a:ext cx="5400675" cy="2041525"/>
          </a:xfrm>
          <a:prstGeom prst="rect">
            <a:avLst/>
          </a:prstGeom>
          <a:noFill/>
          <a:ln w="9525">
            <a:noFill/>
          </a:ln>
        </p:spPr>
        <p:txBody>
          <a:bodyPr wrap="none" anchor="t">
            <a:spAutoFit/>
          </a:bodyPr>
          <a:p>
            <a:r>
              <a:rPr lang="zh-CN" altLang="en-US" sz="3200" b="1" dirty="0">
                <a:latin typeface="Times New Roman" panose="02020603050405020304" pitchFamily="18" charset="0"/>
                <a:ea typeface="宋体" pitchFamily="2" charset="-122"/>
              </a:rPr>
              <a:t>即</a:t>
            </a:r>
            <a:r>
              <a:rPr lang="en-US" altLang="zh-CN" sz="3200" b="1">
                <a:latin typeface="Times New Roman" panose="02020603050405020304" pitchFamily="18" charset="0"/>
                <a:ea typeface="宋体" pitchFamily="2" charset="-122"/>
              </a:rPr>
              <a:t>:</a:t>
            </a:r>
            <a:endParaRPr lang="en-US" altLang="zh-CN" sz="3200" b="1">
              <a:latin typeface="Times New Roman" panose="02020603050405020304" pitchFamily="18" charset="0"/>
              <a:ea typeface="宋体" pitchFamily="2" charset="-122"/>
            </a:endParaRPr>
          </a:p>
          <a:p>
            <a:r>
              <a:rPr lang="en-US" altLang="zh-CN" sz="3200" b="1" dirty="0">
                <a:latin typeface="Times New Roman" panose="02020603050405020304" pitchFamily="18" charset="0"/>
                <a:ea typeface="宋体" pitchFamily="2" charset="-122"/>
              </a:rPr>
              <a:t>      </a:t>
            </a:r>
            <a:r>
              <a:rPr lang="zh-CN" altLang="en-US" sz="3200" b="1" dirty="0">
                <a:latin typeface="Times New Roman" panose="02020603050405020304" pitchFamily="18" charset="0"/>
                <a:ea typeface="宋体" pitchFamily="2" charset="-122"/>
              </a:rPr>
              <a:t>首次注射</a:t>
            </a:r>
            <a:r>
              <a:rPr lang="en-US" altLang="zh-CN" sz="3200" b="1">
                <a:latin typeface="Times New Roman" panose="02020603050405020304" pitchFamily="18" charset="0"/>
                <a:ea typeface="宋体" pitchFamily="2" charset="-122"/>
              </a:rPr>
              <a:t>375mg</a:t>
            </a:r>
            <a:r>
              <a:rPr lang="zh-CN" altLang="en-US" sz="3200" b="1">
                <a:latin typeface="Times New Roman" panose="02020603050405020304" pitchFamily="18" charset="0"/>
                <a:ea typeface="宋体" pitchFamily="2" charset="-122"/>
              </a:rPr>
              <a:t>，</a:t>
            </a:r>
            <a:endParaRPr lang="zh-CN" altLang="en-US" sz="3200" b="1">
              <a:latin typeface="Times New Roman" panose="02020603050405020304" pitchFamily="18" charset="0"/>
              <a:ea typeface="宋体" pitchFamily="2" charset="-122"/>
            </a:endParaRPr>
          </a:p>
          <a:p>
            <a:r>
              <a:rPr lang="zh-CN" altLang="en-US" sz="3200" b="1" dirty="0">
                <a:latin typeface="Times New Roman" panose="02020603050405020304" pitchFamily="18" charset="0"/>
                <a:ea typeface="宋体" pitchFamily="2" charset="-122"/>
              </a:rPr>
              <a:t>     其余每次注射</a:t>
            </a:r>
            <a:r>
              <a:rPr lang="en-US" altLang="zh-CN" sz="3200" b="1">
                <a:latin typeface="Times New Roman" panose="02020603050405020304" pitchFamily="18" charset="0"/>
                <a:ea typeface="宋体" pitchFamily="2" charset="-122"/>
              </a:rPr>
              <a:t>225mg</a:t>
            </a:r>
            <a:r>
              <a:rPr lang="zh-CN" altLang="en-US" sz="3200" b="1">
                <a:latin typeface="Times New Roman" panose="02020603050405020304" pitchFamily="18" charset="0"/>
                <a:ea typeface="宋体" pitchFamily="2" charset="-122"/>
              </a:rPr>
              <a:t>，</a:t>
            </a:r>
            <a:endParaRPr lang="zh-CN" altLang="en-US" sz="3200" b="1">
              <a:latin typeface="Times New Roman" panose="02020603050405020304" pitchFamily="18" charset="0"/>
              <a:ea typeface="宋体" pitchFamily="2" charset="-122"/>
            </a:endParaRPr>
          </a:p>
          <a:p>
            <a:r>
              <a:rPr lang="zh-CN" altLang="en-US" sz="3200" b="1" dirty="0">
                <a:latin typeface="Times New Roman" panose="02020603050405020304" pitchFamily="18" charset="0"/>
                <a:ea typeface="宋体" pitchFamily="2" charset="-122"/>
              </a:rPr>
              <a:t>     注射的间隔时间为</a:t>
            </a:r>
            <a:r>
              <a:rPr lang="en-US" altLang="zh-CN" sz="3200" b="1" dirty="0">
                <a:latin typeface="Times New Roman" panose="02020603050405020304" pitchFamily="18" charset="0"/>
                <a:ea typeface="宋体" pitchFamily="2" charset="-122"/>
              </a:rPr>
              <a:t>4</a:t>
            </a:r>
            <a:r>
              <a:rPr lang="zh-CN" altLang="en-US" sz="3200" b="1" dirty="0">
                <a:latin typeface="Times New Roman" panose="02020603050405020304" pitchFamily="18" charset="0"/>
                <a:ea typeface="宋体" pitchFamily="2" charset="-122"/>
              </a:rPr>
              <a:t>小时。</a:t>
            </a:r>
            <a:endParaRPr lang="zh-CN" altLang="en-US" sz="2400" b="1">
              <a:latin typeface="Times New Roman" panose="02020603050405020304"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矩形 249857"/>
          <p:cNvSpPr/>
          <p:nvPr/>
        </p:nvSpPr>
        <p:spPr>
          <a:xfrm>
            <a:off x="0" y="330993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9859" name="对象 249858"/>
          <p:cNvGraphicFramePr/>
          <p:nvPr/>
        </p:nvGraphicFramePr>
        <p:xfrm>
          <a:off x="107950" y="476250"/>
          <a:ext cx="8820150" cy="525463"/>
        </p:xfrm>
        <a:graphic>
          <a:graphicData uri="http://schemas.openxmlformats.org/presentationml/2006/ole">
            <mc:AlternateContent xmlns:mc="http://schemas.openxmlformats.org/markup-compatibility/2006">
              <mc:Choice xmlns:v="urn:schemas-microsoft-com:vml" Requires="v">
                <p:oleObj spid="_x0000_s3120" name="" r:id="rId1" imgW="4000500" imgH="241300" progId="Equation.DSMT4">
                  <p:embed/>
                </p:oleObj>
              </mc:Choice>
              <mc:Fallback>
                <p:oleObj name="" r:id="rId1" imgW="4000500" imgH="241300" progId="Equation.DSMT4">
                  <p:embed/>
                  <p:pic>
                    <p:nvPicPr>
                      <p:cNvPr id="0" name="图片 3119"/>
                      <p:cNvPicPr/>
                      <p:nvPr/>
                    </p:nvPicPr>
                    <p:blipFill>
                      <a:blip r:embed="rId2"/>
                      <a:stretch>
                        <a:fillRect/>
                      </a:stretch>
                    </p:blipFill>
                    <p:spPr>
                      <a:xfrm>
                        <a:off x="107950" y="476250"/>
                        <a:ext cx="8820150" cy="525463"/>
                      </a:xfrm>
                      <a:prstGeom prst="rect">
                        <a:avLst/>
                      </a:prstGeom>
                      <a:noFill/>
                      <a:ln w="38100">
                        <a:noFill/>
                        <a:miter/>
                      </a:ln>
                    </p:spPr>
                  </p:pic>
                </p:oleObj>
              </mc:Fallback>
            </mc:AlternateContent>
          </a:graphicData>
        </a:graphic>
      </p:graphicFrame>
      <p:sp>
        <p:nvSpPr>
          <p:cNvPr id="44035" name="矩形 249859"/>
          <p:cNvSpPr/>
          <p:nvPr/>
        </p:nvSpPr>
        <p:spPr>
          <a:xfrm>
            <a:off x="0" y="31765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49861" name="对象 249860"/>
          <p:cNvGraphicFramePr/>
          <p:nvPr/>
        </p:nvGraphicFramePr>
        <p:xfrm>
          <a:off x="323850" y="1052513"/>
          <a:ext cx="5688013" cy="1219200"/>
        </p:xfrm>
        <a:graphic>
          <a:graphicData uri="http://schemas.openxmlformats.org/presentationml/2006/ole">
            <mc:AlternateContent xmlns:mc="http://schemas.openxmlformats.org/markup-compatibility/2006">
              <mc:Choice xmlns:v="urn:schemas-microsoft-com:vml" Requires="v">
                <p:oleObj spid="_x0000_s3131" name="" r:id="rId3" imgW="2349500" imgH="508000" progId="Equation.DSMT4">
                  <p:embed/>
                </p:oleObj>
              </mc:Choice>
              <mc:Fallback>
                <p:oleObj name="" r:id="rId3" imgW="2349500" imgH="508000" progId="Equation.DSMT4">
                  <p:embed/>
                  <p:pic>
                    <p:nvPicPr>
                      <p:cNvPr id="0" name="图片 3130"/>
                      <p:cNvPicPr/>
                      <p:nvPr/>
                    </p:nvPicPr>
                    <p:blipFill>
                      <a:blip r:embed="rId4"/>
                      <a:stretch>
                        <a:fillRect/>
                      </a:stretch>
                    </p:blipFill>
                    <p:spPr>
                      <a:xfrm>
                        <a:off x="323850" y="1052513"/>
                        <a:ext cx="5688013" cy="1219200"/>
                      </a:xfrm>
                      <a:prstGeom prst="rect">
                        <a:avLst/>
                      </a:prstGeom>
                      <a:noFill/>
                      <a:ln w="38100">
                        <a:noFill/>
                        <a:miter/>
                      </a:ln>
                    </p:spPr>
                  </p:pic>
                </p:oleObj>
              </mc:Fallback>
            </mc:AlternateContent>
          </a:graphicData>
        </a:graphic>
      </p:graphicFrame>
      <p:sp>
        <p:nvSpPr>
          <p:cNvPr id="249862" name="矩形 249861"/>
          <p:cNvSpPr/>
          <p:nvPr/>
        </p:nvSpPr>
        <p:spPr>
          <a:xfrm>
            <a:off x="125413" y="2205038"/>
            <a:ext cx="9199562" cy="519112"/>
          </a:xfrm>
          <a:prstGeom prst="rect">
            <a:avLst/>
          </a:prstGeom>
          <a:noFill/>
          <a:ln w="9525">
            <a:noFill/>
          </a:ln>
        </p:spPr>
        <p:txBody>
          <a:bodyPr wrap="none" anchor="ctr">
            <a:spAutoFit/>
          </a:bodyPr>
          <a:p>
            <a:r>
              <a:rPr lang="zh-CN" altLang="en-US" sz="2800" dirty="0">
                <a:latin typeface="Arial" panose="020B0604020202020204" pitchFamily="34" charset="0"/>
                <a:ea typeface="宋体" pitchFamily="2" charset="-122"/>
              </a:rPr>
              <a:t>上述多项式称为 </a:t>
            </a:r>
            <a:r>
              <a:rPr lang="en-US" altLang="zh-CN" sz="2800" dirty="0">
                <a:latin typeface="Arial" panose="020B0604020202020204" pitchFamily="34" charset="0"/>
                <a:ea typeface="宋体" pitchFamily="2" charset="-122"/>
              </a:rPr>
              <a:t>n</a:t>
            </a:r>
            <a:r>
              <a:rPr lang="zh-CN" altLang="en-US" sz="2800" dirty="0">
                <a:latin typeface="Arial" panose="020B0604020202020204" pitchFamily="34" charset="0"/>
                <a:ea typeface="宋体" pitchFamily="2" charset="-122"/>
              </a:rPr>
              <a:t>次拉格朗日（</a:t>
            </a:r>
            <a:r>
              <a:rPr lang="en-US" altLang="zh-CN" sz="2800" dirty="0">
                <a:latin typeface="Arial" panose="020B0604020202020204" pitchFamily="34" charset="0"/>
                <a:ea typeface="宋体" pitchFamily="2" charset="-122"/>
              </a:rPr>
              <a:t>Lagrange</a:t>
            </a:r>
            <a:r>
              <a:rPr lang="zh-CN" altLang="en-US" sz="2800" dirty="0">
                <a:latin typeface="Arial" panose="020B0604020202020204" pitchFamily="34" charset="0"/>
                <a:ea typeface="宋体" pitchFamily="2" charset="-122"/>
              </a:rPr>
              <a:t>）插值多项式， </a:t>
            </a:r>
            <a:endParaRPr lang="zh-CN" altLang="en-US" sz="2800" dirty="0">
              <a:latin typeface="Arial" panose="020B0604020202020204" pitchFamily="34" charset="0"/>
              <a:ea typeface="宋体" pitchFamily="2" charset="-122"/>
            </a:endParaRPr>
          </a:p>
        </p:txBody>
      </p:sp>
      <p:sp>
        <p:nvSpPr>
          <p:cNvPr id="249863" name="矩形 249862"/>
          <p:cNvSpPr/>
          <p:nvPr/>
        </p:nvSpPr>
        <p:spPr>
          <a:xfrm>
            <a:off x="220663" y="2765425"/>
            <a:ext cx="895350" cy="519113"/>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函数</a:t>
            </a:r>
            <a:endParaRPr lang="zh-CN" altLang="en-US" sz="2800" dirty="0">
              <a:latin typeface="Arial" panose="020B0604020202020204" pitchFamily="34" charset="0"/>
              <a:ea typeface="宋体" pitchFamily="2" charset="-122"/>
            </a:endParaRPr>
          </a:p>
        </p:txBody>
      </p:sp>
      <p:graphicFrame>
        <p:nvGraphicFramePr>
          <p:cNvPr id="249864" name="对象 249863"/>
          <p:cNvGraphicFramePr/>
          <p:nvPr/>
        </p:nvGraphicFramePr>
        <p:xfrm>
          <a:off x="949325" y="2840038"/>
          <a:ext cx="3095625" cy="573087"/>
        </p:xfrm>
        <a:graphic>
          <a:graphicData uri="http://schemas.openxmlformats.org/presentationml/2006/ole">
            <mc:AlternateContent xmlns:mc="http://schemas.openxmlformats.org/markup-compatibility/2006">
              <mc:Choice xmlns:v="urn:schemas-microsoft-com:vml" Requires="v">
                <p:oleObj spid="_x0000_s3132" name="" r:id="rId5" imgW="1282700" imgH="241300" progId="Equation.DSMT4">
                  <p:embed/>
                </p:oleObj>
              </mc:Choice>
              <mc:Fallback>
                <p:oleObj name="" r:id="rId5" imgW="1282700" imgH="241300" progId="Equation.DSMT4">
                  <p:embed/>
                  <p:pic>
                    <p:nvPicPr>
                      <p:cNvPr id="0" name="图片 3131"/>
                      <p:cNvPicPr/>
                      <p:nvPr/>
                    </p:nvPicPr>
                    <p:blipFill>
                      <a:blip r:embed="rId6"/>
                      <a:stretch>
                        <a:fillRect/>
                      </a:stretch>
                    </p:blipFill>
                    <p:spPr>
                      <a:xfrm>
                        <a:off x="949325" y="2840038"/>
                        <a:ext cx="3095625" cy="573087"/>
                      </a:xfrm>
                      <a:prstGeom prst="rect">
                        <a:avLst/>
                      </a:prstGeom>
                      <a:noFill/>
                      <a:ln w="38100">
                        <a:noFill/>
                        <a:miter/>
                      </a:ln>
                    </p:spPr>
                  </p:pic>
                </p:oleObj>
              </mc:Fallback>
            </mc:AlternateContent>
          </a:graphicData>
        </a:graphic>
      </p:graphicFrame>
      <p:sp>
        <p:nvSpPr>
          <p:cNvPr id="249865" name="矩形 249864"/>
          <p:cNvSpPr/>
          <p:nvPr/>
        </p:nvSpPr>
        <p:spPr>
          <a:xfrm>
            <a:off x="4044950" y="2890838"/>
            <a:ext cx="5114925" cy="520700"/>
          </a:xfrm>
          <a:prstGeom prst="rect">
            <a:avLst/>
          </a:prstGeom>
          <a:noFill/>
          <a:ln w="9525">
            <a:noFill/>
          </a:ln>
        </p:spPr>
        <p:txBody>
          <a:bodyPr wrap="square" anchor="ctr">
            <a:spAutoFit/>
          </a:bodyPr>
          <a:p>
            <a:r>
              <a:rPr lang="zh-CN" altLang="en-US" sz="2800" dirty="0">
                <a:latin typeface="Times New Roman" panose="02020603050405020304" pitchFamily="18" charset="0"/>
                <a:ea typeface="宋体" pitchFamily="2" charset="-122"/>
              </a:rPr>
              <a:t>称为拉格朗日插值基函数。</a:t>
            </a:r>
            <a:endParaRPr lang="zh-CN" altLang="en-US" sz="2800" dirty="0">
              <a:latin typeface="Arial" panose="020B0604020202020204" pitchFamily="34" charset="0"/>
              <a:ea typeface="宋体" pitchFamily="2" charset="-122"/>
            </a:endParaRPr>
          </a:p>
        </p:txBody>
      </p:sp>
      <p:sp>
        <p:nvSpPr>
          <p:cNvPr id="249866" name="矩形 249865"/>
          <p:cNvSpPr/>
          <p:nvPr/>
        </p:nvSpPr>
        <p:spPr>
          <a:xfrm>
            <a:off x="250825" y="3419475"/>
            <a:ext cx="8642350" cy="946150"/>
          </a:xfrm>
          <a:prstGeom prst="rect">
            <a:avLst/>
          </a:prstGeom>
          <a:noFill/>
          <a:ln w="9525">
            <a:noFill/>
          </a:ln>
        </p:spPr>
        <p:txBody>
          <a:bodyPr anchor="ctr">
            <a:spAutoFit/>
          </a:bodyPr>
          <a:p>
            <a:r>
              <a:rPr lang="zh-CN" altLang="en-US" sz="2800" dirty="0">
                <a:latin typeface="Arial" panose="020B0604020202020204" pitchFamily="34" charset="0"/>
                <a:ea typeface="宋体" pitchFamily="2" charset="-122"/>
              </a:rPr>
              <a:t>当</a:t>
            </a:r>
            <a:r>
              <a:rPr lang="en-US" altLang="zh-CN" sz="2800" dirty="0">
                <a:latin typeface="Arial" panose="020B0604020202020204" pitchFamily="34" charset="0"/>
                <a:ea typeface="宋体" pitchFamily="2" charset="-122"/>
              </a:rPr>
              <a:t>n=1,2</a:t>
            </a:r>
            <a:r>
              <a:rPr lang="zh-CN" altLang="en-US" sz="2800" dirty="0">
                <a:latin typeface="Arial" panose="020B0604020202020204" pitchFamily="34" charset="0"/>
                <a:ea typeface="宋体" pitchFamily="2" charset="-122"/>
              </a:rPr>
              <a:t>时，</a:t>
            </a:r>
            <a:r>
              <a:rPr lang="en-US" altLang="zh-CN" sz="2800" dirty="0">
                <a:latin typeface="Arial" panose="020B0604020202020204" pitchFamily="34" charset="0"/>
                <a:ea typeface="宋体" pitchFamily="2" charset="-122"/>
              </a:rPr>
              <a:t>n</a:t>
            </a:r>
            <a:r>
              <a:rPr lang="zh-CN" altLang="en-US" sz="2800" dirty="0">
                <a:latin typeface="Arial" panose="020B0604020202020204" pitchFamily="34" charset="0"/>
                <a:ea typeface="宋体" pitchFamily="2" charset="-122"/>
              </a:rPr>
              <a:t>次拉格朗日（</a:t>
            </a:r>
            <a:r>
              <a:rPr lang="en-US" altLang="zh-CN" sz="2800" dirty="0">
                <a:latin typeface="Arial" panose="020B0604020202020204" pitchFamily="34" charset="0"/>
                <a:ea typeface="宋体" pitchFamily="2" charset="-122"/>
              </a:rPr>
              <a:t>Lagrange</a:t>
            </a:r>
            <a:r>
              <a:rPr lang="zh-CN" altLang="en-US" sz="2800" dirty="0">
                <a:latin typeface="Arial" panose="020B0604020202020204" pitchFamily="34" charset="0"/>
                <a:ea typeface="宋体" pitchFamily="2" charset="-122"/>
              </a:rPr>
              <a:t>）插值多项式即为线性插值多项式和抛物插值多项式。</a:t>
            </a:r>
            <a:endParaRPr lang="zh-CN" altLang="en-US" sz="2800" dirty="0">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wipe(left)">
                                      <p:cBhvr>
                                        <p:cTn id="7" dur="500"/>
                                        <p:tgtEl>
                                          <p:spTgt spid="249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1"/>
                                        </p:tgtEl>
                                        <p:attrNameLst>
                                          <p:attrName>style.visibility</p:attrName>
                                        </p:attrNameLst>
                                      </p:cBhvr>
                                      <p:to>
                                        <p:strVal val="visible"/>
                                      </p:to>
                                    </p:set>
                                    <p:animEffect transition="in" filter="wipe(left)">
                                      <p:cBhvr>
                                        <p:cTn id="12" dur="500"/>
                                        <p:tgtEl>
                                          <p:spTgt spid="2498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62"/>
                                        </p:tgtEl>
                                        <p:attrNameLst>
                                          <p:attrName>style.visibility</p:attrName>
                                        </p:attrNameLst>
                                      </p:cBhvr>
                                      <p:to>
                                        <p:strVal val="visible"/>
                                      </p:to>
                                    </p:set>
                                    <p:animEffect transition="in" filter="wipe(left)">
                                      <p:cBhvr>
                                        <p:cTn id="17" dur="500"/>
                                        <p:tgtEl>
                                          <p:spTgt spid="2498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63"/>
                                        </p:tgtEl>
                                        <p:attrNameLst>
                                          <p:attrName>style.visibility</p:attrName>
                                        </p:attrNameLst>
                                      </p:cBhvr>
                                      <p:to>
                                        <p:strVal val="visible"/>
                                      </p:to>
                                    </p:set>
                                    <p:animEffect transition="in" filter="wipe(left)">
                                      <p:cBhvr>
                                        <p:cTn id="22" dur="500"/>
                                        <p:tgtEl>
                                          <p:spTgt spid="2498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9864"/>
                                        </p:tgtEl>
                                        <p:attrNameLst>
                                          <p:attrName>style.visibility</p:attrName>
                                        </p:attrNameLst>
                                      </p:cBhvr>
                                      <p:to>
                                        <p:strVal val="visible"/>
                                      </p:to>
                                    </p:set>
                                    <p:animEffect transition="in" filter="wipe(left)">
                                      <p:cBhvr>
                                        <p:cTn id="27" dur="500"/>
                                        <p:tgtEl>
                                          <p:spTgt spid="2498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65"/>
                                        </p:tgtEl>
                                        <p:attrNameLst>
                                          <p:attrName>style.visibility</p:attrName>
                                        </p:attrNameLst>
                                      </p:cBhvr>
                                      <p:to>
                                        <p:strVal val="visible"/>
                                      </p:to>
                                    </p:set>
                                    <p:animEffect transition="in" filter="wipe(left)">
                                      <p:cBhvr>
                                        <p:cTn id="32" dur="500"/>
                                        <p:tgtEl>
                                          <p:spTgt spid="249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66"/>
                                        </p:tgtEl>
                                        <p:attrNameLst>
                                          <p:attrName>style.visibility</p:attrName>
                                        </p:attrNameLst>
                                      </p:cBhvr>
                                      <p:to>
                                        <p:strVal val="visible"/>
                                      </p:to>
                                    </p:set>
                                    <p:animEffect transition="in" filter="wipe(left)">
                                      <p:cBhvr>
                                        <p:cTn id="37" dur="500"/>
                                        <p:tgtEl>
                                          <p:spTgt spid="24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p:bldP spid="249863" grpId="0"/>
      <p:bldP spid="249865" grpId="0"/>
      <p:bldP spid="2498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0882" name="对象 250881"/>
          <p:cNvGraphicFramePr/>
          <p:nvPr/>
        </p:nvGraphicFramePr>
        <p:xfrm>
          <a:off x="1187450" y="765175"/>
          <a:ext cx="5184775" cy="458788"/>
        </p:xfrm>
        <a:graphic>
          <a:graphicData uri="http://schemas.openxmlformats.org/presentationml/2006/ole">
            <mc:AlternateContent xmlns:mc="http://schemas.openxmlformats.org/markup-compatibility/2006">
              <mc:Choice xmlns:v="urn:schemas-microsoft-com:vml" Requires="v">
                <p:oleObj spid="_x0000_s3121" name="" r:id="rId1" imgW="2260600" imgH="203200" progId="Equation.DSMT4">
                  <p:embed/>
                </p:oleObj>
              </mc:Choice>
              <mc:Fallback>
                <p:oleObj name="" r:id="rId1" imgW="2260600" imgH="203200" progId="Equation.DSMT4">
                  <p:embed/>
                  <p:pic>
                    <p:nvPicPr>
                      <p:cNvPr id="0" name="图片 3120"/>
                      <p:cNvPicPr/>
                      <p:nvPr/>
                    </p:nvPicPr>
                    <p:blipFill>
                      <a:blip r:embed="rId2"/>
                      <a:stretch>
                        <a:fillRect/>
                      </a:stretch>
                    </p:blipFill>
                    <p:spPr>
                      <a:xfrm>
                        <a:off x="1187450" y="765175"/>
                        <a:ext cx="5184775" cy="458788"/>
                      </a:xfrm>
                      <a:prstGeom prst="rect">
                        <a:avLst/>
                      </a:prstGeom>
                      <a:noFill/>
                      <a:ln w="38100">
                        <a:noFill/>
                        <a:miter/>
                      </a:ln>
                    </p:spPr>
                  </p:pic>
                </p:oleObj>
              </mc:Fallback>
            </mc:AlternateContent>
          </a:graphicData>
        </a:graphic>
      </p:graphicFrame>
      <p:grpSp>
        <p:nvGrpSpPr>
          <p:cNvPr id="250883" name="组合 250882"/>
          <p:cNvGrpSpPr/>
          <p:nvPr/>
        </p:nvGrpSpPr>
        <p:grpSpPr>
          <a:xfrm>
            <a:off x="827088" y="836613"/>
            <a:ext cx="6048375" cy="719137"/>
            <a:chOff x="3182" y="8143"/>
            <a:chExt cx="3990" cy="794"/>
          </a:xfrm>
        </p:grpSpPr>
        <p:sp>
          <p:nvSpPr>
            <p:cNvPr id="45059" name="直接连接符 250883"/>
            <p:cNvSpPr/>
            <p:nvPr/>
          </p:nvSpPr>
          <p:spPr>
            <a:xfrm>
              <a:off x="3182" y="8514"/>
              <a:ext cx="3990" cy="0"/>
            </a:xfrm>
            <a:prstGeom prst="line">
              <a:avLst/>
            </a:prstGeom>
            <a:ln w="9525" cap="flat" cmpd="sng">
              <a:solidFill>
                <a:srgbClr val="000000"/>
              </a:solidFill>
              <a:prstDash val="solid"/>
              <a:round/>
              <a:headEnd type="none" w="med" len="med"/>
              <a:tailEnd type="none" w="med" len="med"/>
            </a:ln>
          </p:spPr>
        </p:sp>
        <p:sp>
          <p:nvSpPr>
            <p:cNvPr id="45060" name="直接连接符 250884"/>
            <p:cNvSpPr/>
            <p:nvPr/>
          </p:nvSpPr>
          <p:spPr>
            <a:xfrm>
              <a:off x="3917" y="8143"/>
              <a:ext cx="0" cy="794"/>
            </a:xfrm>
            <a:prstGeom prst="line">
              <a:avLst/>
            </a:prstGeom>
            <a:ln w="9525" cap="flat" cmpd="sng">
              <a:solidFill>
                <a:srgbClr val="000000"/>
              </a:solidFill>
              <a:prstDash val="solid"/>
              <a:round/>
              <a:headEnd type="none" w="med" len="med"/>
              <a:tailEnd type="none" w="med" len="med"/>
            </a:ln>
          </p:spPr>
        </p:sp>
      </p:grpSp>
      <p:sp>
        <p:nvSpPr>
          <p:cNvPr id="250886" name="矩形 250885"/>
          <p:cNvSpPr/>
          <p:nvPr/>
        </p:nvSpPr>
        <p:spPr>
          <a:xfrm>
            <a:off x="0" y="179388"/>
            <a:ext cx="7164388" cy="946150"/>
          </a:xfrm>
          <a:prstGeom prst="rect">
            <a:avLst/>
          </a:prstGeom>
          <a:noFill/>
          <a:ln w="9525">
            <a:noFill/>
          </a:ln>
        </p:spPr>
        <p:txBody>
          <a:bodyPr wrap="none" anchor="ctr">
            <a:spAutoFit/>
          </a:bodyPr>
          <a:p>
            <a:pPr indent="1466850"/>
            <a:r>
              <a:rPr lang="zh-CN" altLang="en-US" sz="2800" dirty="0">
                <a:latin typeface="Times New Roman" panose="02020603050405020304" pitchFamily="18" charset="0"/>
                <a:ea typeface="宋体" pitchFamily="2" charset="-122"/>
              </a:rPr>
              <a:t>例</a:t>
            </a:r>
            <a:r>
              <a:rPr lang="en-US" altLang="zh-CN" sz="2800">
                <a:latin typeface="Times New Roman" panose="02020603050405020304" pitchFamily="18" charset="0"/>
                <a:ea typeface="宋体" pitchFamily="2" charset="-122"/>
              </a:rPr>
              <a:t>1  </a:t>
            </a:r>
            <a:r>
              <a:rPr lang="zh-CN" altLang="en-US" sz="2800" dirty="0">
                <a:latin typeface="Times New Roman" panose="02020603050405020304" pitchFamily="18" charset="0"/>
                <a:ea typeface="宋体" pitchFamily="2" charset="-122"/>
              </a:rPr>
              <a:t>已知函数发</a:t>
            </a:r>
            <a:r>
              <a:rPr lang="en-US" altLang="zh-CN" sz="2800" err="1">
                <a:latin typeface="Times New Roman" panose="02020603050405020304" pitchFamily="18" charset="0"/>
                <a:ea typeface="宋体" pitchFamily="2" charset="-122"/>
              </a:rPr>
              <a:t>f(x</a:t>
            </a:r>
            <a:r>
              <a:rPr lang="en-US" altLang="zh-CN" sz="2800">
                <a:latin typeface="Times New Roman" panose="02020603050405020304" pitchFamily="18" charset="0"/>
                <a:ea typeface="宋体" pitchFamily="2" charset="-122"/>
              </a:rPr>
              <a:t>)</a:t>
            </a:r>
            <a:r>
              <a:rPr lang="zh-CN" altLang="en-US" sz="2800" dirty="0">
                <a:latin typeface="Times New Roman" panose="02020603050405020304" pitchFamily="18" charset="0"/>
                <a:ea typeface="宋体" pitchFamily="2" charset="-122"/>
              </a:rPr>
              <a:t>的函数表如下：</a:t>
            </a:r>
            <a:endParaRPr lang="zh-CN" altLang="en-US" sz="2800" dirty="0">
              <a:latin typeface="Arial" panose="020B0604020202020204" pitchFamily="34" charset="0"/>
              <a:ea typeface="宋体" pitchFamily="2" charset="-122"/>
            </a:endParaRPr>
          </a:p>
          <a:p>
            <a:pPr indent="1466850" eaLnBrk="0" hangingPunct="0"/>
            <a:endParaRPr lang="zh-CN" altLang="en-US" sz="2800" dirty="0">
              <a:latin typeface="Arial" panose="020B0604020202020204" pitchFamily="34" charset="0"/>
              <a:ea typeface="宋体" pitchFamily="2" charset="-122"/>
            </a:endParaRPr>
          </a:p>
        </p:txBody>
      </p:sp>
      <p:sp>
        <p:nvSpPr>
          <p:cNvPr id="45062" name="矩形 250886"/>
          <p:cNvSpPr/>
          <p:nvPr/>
        </p:nvSpPr>
        <p:spPr>
          <a:xfrm>
            <a:off x="0" y="3022600"/>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sp>
        <p:nvSpPr>
          <p:cNvPr id="250888" name="矩形 250887"/>
          <p:cNvSpPr/>
          <p:nvPr/>
        </p:nvSpPr>
        <p:spPr>
          <a:xfrm>
            <a:off x="0" y="3222625"/>
            <a:ext cx="958850" cy="244475"/>
          </a:xfrm>
          <a:prstGeom prst="rect">
            <a:avLst/>
          </a:prstGeom>
          <a:noFill/>
          <a:ln w="9525">
            <a:noFill/>
          </a:ln>
        </p:spPr>
        <p:txBody>
          <a:bodyPr wrap="none" anchor="ctr">
            <a:spAutoFit/>
          </a:bodyPr>
          <a:p>
            <a:r>
              <a:rPr lang="en-US" altLang="zh-CN" sz="1000" dirty="0">
                <a:latin typeface="Times New Roman" panose="02020603050405020304" pitchFamily="18" charset="0"/>
                <a:ea typeface="宋体" pitchFamily="2" charset="-122"/>
              </a:rPr>
              <a:t>                </a:t>
            </a:r>
            <a:endParaRPr lang="en-US" altLang="zh-CN" dirty="0">
              <a:latin typeface="Arial" panose="020B0604020202020204" pitchFamily="34" charset="0"/>
              <a:ea typeface="宋体" pitchFamily="2" charset="-122"/>
            </a:endParaRPr>
          </a:p>
        </p:txBody>
      </p:sp>
      <p:graphicFrame>
        <p:nvGraphicFramePr>
          <p:cNvPr id="250889" name="对象 250888"/>
          <p:cNvGraphicFramePr/>
          <p:nvPr/>
        </p:nvGraphicFramePr>
        <p:xfrm>
          <a:off x="828675" y="1268413"/>
          <a:ext cx="5759450" cy="485775"/>
        </p:xfrm>
        <a:graphic>
          <a:graphicData uri="http://schemas.openxmlformats.org/presentationml/2006/ole">
            <mc:AlternateContent xmlns:mc="http://schemas.openxmlformats.org/markup-compatibility/2006">
              <mc:Choice xmlns:v="urn:schemas-microsoft-com:vml" Requires="v">
                <p:oleObj spid="_x0000_s3133" name="" r:id="rId3" imgW="2362200" imgH="203200" progId="Equation.DSMT4">
                  <p:embed/>
                </p:oleObj>
              </mc:Choice>
              <mc:Fallback>
                <p:oleObj name="" r:id="rId3" imgW="2362200" imgH="203200" progId="Equation.DSMT4">
                  <p:embed/>
                  <p:pic>
                    <p:nvPicPr>
                      <p:cNvPr id="0" name="图片 3132"/>
                      <p:cNvPicPr/>
                      <p:nvPr/>
                    </p:nvPicPr>
                    <p:blipFill>
                      <a:blip r:embed="rId4"/>
                      <a:stretch>
                        <a:fillRect/>
                      </a:stretch>
                    </p:blipFill>
                    <p:spPr>
                      <a:xfrm>
                        <a:off x="828675" y="1268413"/>
                        <a:ext cx="5759450" cy="485775"/>
                      </a:xfrm>
                      <a:prstGeom prst="rect">
                        <a:avLst/>
                      </a:prstGeom>
                      <a:noFill/>
                      <a:ln w="38100">
                        <a:noFill/>
                        <a:miter/>
                      </a:ln>
                    </p:spPr>
                  </p:pic>
                </p:oleObj>
              </mc:Fallback>
            </mc:AlternateContent>
          </a:graphicData>
        </a:graphic>
      </p:graphicFrame>
      <p:sp>
        <p:nvSpPr>
          <p:cNvPr id="250890" name="矩形 250889"/>
          <p:cNvSpPr/>
          <p:nvPr/>
        </p:nvSpPr>
        <p:spPr>
          <a:xfrm>
            <a:off x="201613" y="1700213"/>
            <a:ext cx="51625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求其拉格朗日插值多项式，并求</a:t>
            </a:r>
            <a:endParaRPr lang="zh-CN" altLang="en-US" sz="2800" dirty="0">
              <a:latin typeface="Arial" panose="020B0604020202020204" pitchFamily="34" charset="0"/>
              <a:ea typeface="宋体" pitchFamily="2" charset="-122"/>
            </a:endParaRPr>
          </a:p>
        </p:txBody>
      </p:sp>
      <p:graphicFrame>
        <p:nvGraphicFramePr>
          <p:cNvPr id="250891" name="对象 250890"/>
          <p:cNvGraphicFramePr/>
          <p:nvPr/>
        </p:nvGraphicFramePr>
        <p:xfrm>
          <a:off x="5219700" y="1787525"/>
          <a:ext cx="935038" cy="417513"/>
        </p:xfrm>
        <a:graphic>
          <a:graphicData uri="http://schemas.openxmlformats.org/presentationml/2006/ole">
            <mc:AlternateContent xmlns:mc="http://schemas.openxmlformats.org/markup-compatibility/2006">
              <mc:Choice xmlns:v="urn:schemas-microsoft-com:vml" Requires="v">
                <p:oleObj spid="_x0000_s3134" name="" r:id="rId5" imgW="444500" imgH="203200" progId="Equation.DSMT4">
                  <p:embed/>
                </p:oleObj>
              </mc:Choice>
              <mc:Fallback>
                <p:oleObj name="" r:id="rId5" imgW="444500" imgH="203200" progId="Equation.DSMT4">
                  <p:embed/>
                  <p:pic>
                    <p:nvPicPr>
                      <p:cNvPr id="0" name="图片 3133"/>
                      <p:cNvPicPr/>
                      <p:nvPr/>
                    </p:nvPicPr>
                    <p:blipFill>
                      <a:blip r:embed="rId6"/>
                      <a:stretch>
                        <a:fillRect/>
                      </a:stretch>
                    </p:blipFill>
                    <p:spPr>
                      <a:xfrm>
                        <a:off x="5219700" y="1787525"/>
                        <a:ext cx="935038" cy="417513"/>
                      </a:xfrm>
                      <a:prstGeom prst="rect">
                        <a:avLst/>
                      </a:prstGeom>
                      <a:noFill/>
                      <a:ln w="38100">
                        <a:noFill/>
                        <a:miter/>
                      </a:ln>
                    </p:spPr>
                  </p:pic>
                </p:oleObj>
              </mc:Fallback>
            </mc:AlternateContent>
          </a:graphicData>
        </a:graphic>
      </p:graphicFrame>
      <p:sp>
        <p:nvSpPr>
          <p:cNvPr id="250892" name="矩形 250891"/>
          <p:cNvSpPr/>
          <p:nvPr/>
        </p:nvSpPr>
        <p:spPr>
          <a:xfrm>
            <a:off x="6065838" y="1700213"/>
            <a:ext cx="1962150" cy="519112"/>
          </a:xfrm>
          <a:prstGeom prst="rect">
            <a:avLst/>
          </a:prstGeom>
          <a:noFill/>
          <a:ln w="9525">
            <a:noFill/>
          </a:ln>
        </p:spPr>
        <p:txBody>
          <a:bodyPr wrap="none" anchor="ctr">
            <a:spAutoFit/>
          </a:bodyPr>
          <a:p>
            <a:r>
              <a:rPr lang="zh-CN" altLang="en-US" sz="2800" dirty="0">
                <a:latin typeface="Times New Roman" panose="02020603050405020304" pitchFamily="18" charset="0"/>
                <a:ea typeface="宋体" pitchFamily="2" charset="-122"/>
              </a:rPr>
              <a:t>的近似值。</a:t>
            </a:r>
            <a:endParaRPr lang="zh-CN" altLang="en-US" sz="2800" dirty="0">
              <a:latin typeface="Arial" panose="020B0604020202020204" pitchFamily="34" charset="0"/>
              <a:ea typeface="宋体" pitchFamily="2" charset="-122"/>
            </a:endParaRPr>
          </a:p>
        </p:txBody>
      </p:sp>
      <p:sp>
        <p:nvSpPr>
          <p:cNvPr id="250893" name="矩形 250892"/>
          <p:cNvSpPr/>
          <p:nvPr/>
        </p:nvSpPr>
        <p:spPr>
          <a:xfrm>
            <a:off x="323850" y="2205038"/>
            <a:ext cx="8496300" cy="946150"/>
          </a:xfrm>
          <a:prstGeom prst="rect">
            <a:avLst/>
          </a:prstGeom>
          <a:noFill/>
          <a:ln w="9525">
            <a:noFill/>
          </a:ln>
        </p:spPr>
        <p:txBody>
          <a:bodyPr anchor="ctr">
            <a:spAutoFit/>
          </a:bodyPr>
          <a:p>
            <a:r>
              <a:rPr lang="en-US" altLang="zh-CN" sz="2800" dirty="0">
                <a:latin typeface="Arial" panose="020B0604020202020204" pitchFamily="34" charset="0"/>
                <a:ea typeface="宋体" pitchFamily="2" charset="-122"/>
              </a:rPr>
              <a:t> </a:t>
            </a:r>
            <a:r>
              <a:rPr lang="zh-CN" altLang="en-US" sz="2800" dirty="0">
                <a:latin typeface="Arial" panose="020B0604020202020204" pitchFamily="34" charset="0"/>
                <a:ea typeface="宋体" pitchFamily="2" charset="-122"/>
              </a:rPr>
              <a:t>解  由于给出了</a:t>
            </a:r>
            <a:r>
              <a:rPr lang="en-US" altLang="zh-CN" sz="2800" dirty="0">
                <a:latin typeface="Arial" panose="020B0604020202020204" pitchFamily="34" charset="0"/>
                <a:ea typeface="宋体" pitchFamily="2" charset="-122"/>
              </a:rPr>
              <a:t>4</a:t>
            </a:r>
            <a:r>
              <a:rPr lang="zh-CN" altLang="en-US" sz="2800" dirty="0">
                <a:latin typeface="Arial" panose="020B0604020202020204" pitchFamily="34" charset="0"/>
                <a:ea typeface="宋体" pitchFamily="2" charset="-122"/>
              </a:rPr>
              <a:t>个插值结点，所以可做出次数不超过</a:t>
            </a:r>
            <a:r>
              <a:rPr lang="en-US" altLang="zh-CN" sz="2800" dirty="0">
                <a:latin typeface="Arial" panose="020B0604020202020204" pitchFamily="34" charset="0"/>
                <a:ea typeface="宋体" pitchFamily="2" charset="-122"/>
              </a:rPr>
              <a:t>3</a:t>
            </a:r>
            <a:r>
              <a:rPr lang="zh-CN" altLang="en-US" sz="2800" dirty="0">
                <a:latin typeface="Arial" panose="020B0604020202020204" pitchFamily="34" charset="0"/>
                <a:ea typeface="宋体" pitchFamily="2" charset="-122"/>
              </a:rPr>
              <a:t>的拉格朗日插值多项式。</a:t>
            </a:r>
            <a:endParaRPr lang="zh-CN" altLang="en-US" sz="2800" dirty="0">
              <a:latin typeface="Arial" panose="020B0604020202020204" pitchFamily="34" charset="0"/>
              <a:ea typeface="宋体" pitchFamily="2" charset="-122"/>
            </a:endParaRPr>
          </a:p>
        </p:txBody>
      </p:sp>
      <p:sp>
        <p:nvSpPr>
          <p:cNvPr id="45069" name="矩形 250893"/>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50895" name="对象 250894"/>
          <p:cNvGraphicFramePr/>
          <p:nvPr/>
        </p:nvGraphicFramePr>
        <p:xfrm>
          <a:off x="900113" y="3141663"/>
          <a:ext cx="7416800" cy="946150"/>
        </p:xfrm>
        <a:graphic>
          <a:graphicData uri="http://schemas.openxmlformats.org/presentationml/2006/ole">
            <mc:AlternateContent xmlns:mc="http://schemas.openxmlformats.org/markup-compatibility/2006">
              <mc:Choice xmlns:v="urn:schemas-microsoft-com:vml" Requires="v">
                <p:oleObj spid="_x0000_s3135" name="" r:id="rId7" imgW="3365500" imgH="431800" progId="Equation.DSMT4">
                  <p:embed/>
                </p:oleObj>
              </mc:Choice>
              <mc:Fallback>
                <p:oleObj name="" r:id="rId7" imgW="3365500" imgH="431800" progId="Equation.DSMT4">
                  <p:embed/>
                  <p:pic>
                    <p:nvPicPr>
                      <p:cNvPr id="0" name="图片 3134"/>
                      <p:cNvPicPr/>
                      <p:nvPr/>
                    </p:nvPicPr>
                    <p:blipFill>
                      <a:blip r:embed="rId8"/>
                      <a:stretch>
                        <a:fillRect/>
                      </a:stretch>
                    </p:blipFill>
                    <p:spPr>
                      <a:xfrm>
                        <a:off x="900113" y="3141663"/>
                        <a:ext cx="7416800" cy="946150"/>
                      </a:xfrm>
                      <a:prstGeom prst="rect">
                        <a:avLst/>
                      </a:prstGeom>
                      <a:noFill/>
                      <a:ln w="38100">
                        <a:noFill/>
                        <a:miter/>
                      </a:ln>
                    </p:spPr>
                  </p:pic>
                </p:oleObj>
              </mc:Fallback>
            </mc:AlternateContent>
          </a:graphicData>
        </a:graphic>
      </p:graphicFrame>
      <p:sp>
        <p:nvSpPr>
          <p:cNvPr id="45071" name="矩形 250895"/>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50897" name="对象 250896"/>
          <p:cNvGraphicFramePr/>
          <p:nvPr/>
        </p:nvGraphicFramePr>
        <p:xfrm>
          <a:off x="827088" y="4151313"/>
          <a:ext cx="7200900" cy="933450"/>
        </p:xfrm>
        <a:graphic>
          <a:graphicData uri="http://schemas.openxmlformats.org/presentationml/2006/ole">
            <mc:AlternateContent xmlns:mc="http://schemas.openxmlformats.org/markup-compatibility/2006">
              <mc:Choice xmlns:v="urn:schemas-microsoft-com:vml" Requires="v">
                <p:oleObj spid="_x0000_s3136" name="" r:id="rId9" imgW="3302000" imgH="431800" progId="Equation.DSMT4">
                  <p:embed/>
                </p:oleObj>
              </mc:Choice>
              <mc:Fallback>
                <p:oleObj name="" r:id="rId9" imgW="3302000" imgH="431800" progId="Equation.DSMT4">
                  <p:embed/>
                  <p:pic>
                    <p:nvPicPr>
                      <p:cNvPr id="0" name="图片 3135"/>
                      <p:cNvPicPr/>
                      <p:nvPr/>
                    </p:nvPicPr>
                    <p:blipFill>
                      <a:blip r:embed="rId10"/>
                      <a:stretch>
                        <a:fillRect/>
                      </a:stretch>
                    </p:blipFill>
                    <p:spPr>
                      <a:xfrm>
                        <a:off x="827088" y="4151313"/>
                        <a:ext cx="7200900" cy="933450"/>
                      </a:xfrm>
                      <a:prstGeom prst="rect">
                        <a:avLst/>
                      </a:prstGeom>
                      <a:noFill/>
                      <a:ln w="38100">
                        <a:noFill/>
                        <a:miter/>
                      </a:ln>
                    </p:spPr>
                  </p:pic>
                </p:oleObj>
              </mc:Fallback>
            </mc:AlternateContent>
          </a:graphicData>
        </a:graphic>
      </p:graphicFrame>
      <p:sp>
        <p:nvSpPr>
          <p:cNvPr id="45073" name="矩形 250897"/>
          <p:cNvSpPr/>
          <p:nvPr/>
        </p:nvSpPr>
        <p:spPr>
          <a:xfrm>
            <a:off x="0" y="3214688"/>
            <a:ext cx="9144000" cy="0"/>
          </a:xfrm>
          <a:prstGeom prst="rect">
            <a:avLst/>
          </a:prstGeom>
          <a:noFill/>
          <a:ln w="9525">
            <a:noFill/>
          </a:ln>
        </p:spPr>
        <p:txBody>
          <a:bodyPr anchor="t"/>
          <a:p>
            <a:endParaRPr lang="zh-CN" altLang="en-US">
              <a:latin typeface="Tahoma" panose="020B0604030504040204" pitchFamily="34" charset="0"/>
              <a:ea typeface="宋体" pitchFamily="2" charset="-122"/>
            </a:endParaRPr>
          </a:p>
        </p:txBody>
      </p:sp>
      <p:graphicFrame>
        <p:nvGraphicFramePr>
          <p:cNvPr id="250899" name="对象 250898"/>
          <p:cNvGraphicFramePr/>
          <p:nvPr/>
        </p:nvGraphicFramePr>
        <p:xfrm>
          <a:off x="827088" y="5254625"/>
          <a:ext cx="7489825" cy="982663"/>
        </p:xfrm>
        <a:graphic>
          <a:graphicData uri="http://schemas.openxmlformats.org/presentationml/2006/ole">
            <mc:AlternateContent xmlns:mc="http://schemas.openxmlformats.org/markup-compatibility/2006">
              <mc:Choice xmlns:v="urn:schemas-microsoft-com:vml" Requires="v">
                <p:oleObj spid="_x0000_s3137" name="" r:id="rId11" imgW="3263900" imgH="431800" progId="Equation.DSMT4">
                  <p:embed/>
                </p:oleObj>
              </mc:Choice>
              <mc:Fallback>
                <p:oleObj name="" r:id="rId11" imgW="3263900" imgH="431800" progId="Equation.DSMT4">
                  <p:embed/>
                  <p:pic>
                    <p:nvPicPr>
                      <p:cNvPr id="0" name="图片 3136"/>
                      <p:cNvPicPr/>
                      <p:nvPr/>
                    </p:nvPicPr>
                    <p:blipFill>
                      <a:blip r:embed="rId12"/>
                      <a:stretch>
                        <a:fillRect/>
                      </a:stretch>
                    </p:blipFill>
                    <p:spPr>
                      <a:xfrm>
                        <a:off x="827088" y="5254625"/>
                        <a:ext cx="7489825" cy="9826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animEffect transition="in" filter="wipe(left)">
                                      <p:cBhvr>
                                        <p:cTn id="7" dur="500"/>
                                        <p:tgtEl>
                                          <p:spTgt spid="2508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0882"/>
                                        </p:tgtEl>
                                        <p:attrNameLst>
                                          <p:attrName>style.visibility</p:attrName>
                                        </p:attrNameLst>
                                      </p:cBhvr>
                                      <p:to>
                                        <p:strVal val="visible"/>
                                      </p:to>
                                    </p:set>
                                    <p:animEffect transition="in" filter="wipe(left)">
                                      <p:cBhvr>
                                        <p:cTn id="12" dur="500"/>
                                        <p:tgtEl>
                                          <p:spTgt spid="250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0883"/>
                                        </p:tgtEl>
                                        <p:attrNameLst>
                                          <p:attrName>style.visibility</p:attrName>
                                        </p:attrNameLst>
                                      </p:cBhvr>
                                      <p:to>
                                        <p:strVal val="visible"/>
                                      </p:to>
                                    </p:set>
                                    <p:animEffect transition="in" filter="wipe(left)">
                                      <p:cBhvr>
                                        <p:cTn id="17" dur="500"/>
                                        <p:tgtEl>
                                          <p:spTgt spid="2508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8"/>
                                        </p:tgtEl>
                                        <p:attrNameLst>
                                          <p:attrName>style.visibility</p:attrName>
                                        </p:attrNameLst>
                                      </p:cBhvr>
                                      <p:to>
                                        <p:strVal val="visible"/>
                                      </p:to>
                                    </p:set>
                                    <p:animEffect transition="in" filter="wipe(left)">
                                      <p:cBhvr>
                                        <p:cTn id="22" dur="500"/>
                                        <p:tgtEl>
                                          <p:spTgt spid="2508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0889"/>
                                        </p:tgtEl>
                                        <p:attrNameLst>
                                          <p:attrName>style.visibility</p:attrName>
                                        </p:attrNameLst>
                                      </p:cBhvr>
                                      <p:to>
                                        <p:strVal val="visible"/>
                                      </p:to>
                                    </p:set>
                                    <p:animEffect transition="in" filter="wipe(left)">
                                      <p:cBhvr>
                                        <p:cTn id="27" dur="500"/>
                                        <p:tgtEl>
                                          <p:spTgt spid="2508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90"/>
                                        </p:tgtEl>
                                        <p:attrNameLst>
                                          <p:attrName>style.visibility</p:attrName>
                                        </p:attrNameLst>
                                      </p:cBhvr>
                                      <p:to>
                                        <p:strVal val="visible"/>
                                      </p:to>
                                    </p:set>
                                    <p:animEffect transition="in" filter="wipe(left)">
                                      <p:cBhvr>
                                        <p:cTn id="32" dur="500"/>
                                        <p:tgtEl>
                                          <p:spTgt spid="2508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0891"/>
                                        </p:tgtEl>
                                        <p:attrNameLst>
                                          <p:attrName>style.visibility</p:attrName>
                                        </p:attrNameLst>
                                      </p:cBhvr>
                                      <p:to>
                                        <p:strVal val="visible"/>
                                      </p:to>
                                    </p:set>
                                    <p:animEffect transition="in" filter="wipe(left)">
                                      <p:cBhvr>
                                        <p:cTn id="37" dur="500"/>
                                        <p:tgtEl>
                                          <p:spTgt spid="2508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92"/>
                                        </p:tgtEl>
                                        <p:attrNameLst>
                                          <p:attrName>style.visibility</p:attrName>
                                        </p:attrNameLst>
                                      </p:cBhvr>
                                      <p:to>
                                        <p:strVal val="visible"/>
                                      </p:to>
                                    </p:set>
                                    <p:animEffect transition="in" filter="wipe(left)">
                                      <p:cBhvr>
                                        <p:cTn id="42" dur="500"/>
                                        <p:tgtEl>
                                          <p:spTgt spid="2508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93"/>
                                        </p:tgtEl>
                                        <p:attrNameLst>
                                          <p:attrName>style.visibility</p:attrName>
                                        </p:attrNameLst>
                                      </p:cBhvr>
                                      <p:to>
                                        <p:strVal val="visible"/>
                                      </p:to>
                                    </p:set>
                                    <p:animEffect transition="in" filter="wipe(left)">
                                      <p:cBhvr>
                                        <p:cTn id="47" dur="500"/>
                                        <p:tgtEl>
                                          <p:spTgt spid="2508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0895"/>
                                        </p:tgtEl>
                                        <p:attrNameLst>
                                          <p:attrName>style.visibility</p:attrName>
                                        </p:attrNameLst>
                                      </p:cBhvr>
                                      <p:to>
                                        <p:strVal val="visible"/>
                                      </p:to>
                                    </p:set>
                                    <p:animEffect transition="in" filter="wipe(left)">
                                      <p:cBhvr>
                                        <p:cTn id="52" dur="500"/>
                                        <p:tgtEl>
                                          <p:spTgt spid="25089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0897"/>
                                        </p:tgtEl>
                                        <p:attrNameLst>
                                          <p:attrName>style.visibility</p:attrName>
                                        </p:attrNameLst>
                                      </p:cBhvr>
                                      <p:to>
                                        <p:strVal val="visible"/>
                                      </p:to>
                                    </p:set>
                                    <p:animEffect transition="in" filter="wipe(left)">
                                      <p:cBhvr>
                                        <p:cTn id="57" dur="500"/>
                                        <p:tgtEl>
                                          <p:spTgt spid="25089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0899"/>
                                        </p:tgtEl>
                                        <p:attrNameLst>
                                          <p:attrName>style.visibility</p:attrName>
                                        </p:attrNameLst>
                                      </p:cBhvr>
                                      <p:to>
                                        <p:strVal val="visible"/>
                                      </p:to>
                                    </p:set>
                                    <p:animEffect transition="in" filter="wipe(left)">
                                      <p:cBhvr>
                                        <p:cTn id="62" dur="500"/>
                                        <p:tgtEl>
                                          <p:spTgt spid="25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p:bldP spid="250888" grpId="0"/>
      <p:bldP spid="250890" grpId="0"/>
      <p:bldP spid="250892" grpId="0"/>
      <p:bldP spid="250893" grpId="0"/>
    </p:bldLst>
  </p:timing>
</p:sld>
</file>

<file path=ppt/tags/tag1.xml><?xml version="1.0" encoding="utf-8"?>
<p:tagLst xmlns:p="http://schemas.openxmlformats.org/presentationml/2006/main">
  <p:tag name="KSO_WM_UNIT_PLACING_PICTURE_USER_VIEWPORT" val="{&quot;height&quot;:2812.4992125984249,&quot;width&quot;:12700}"/>
</p:tagLst>
</file>

<file path=ppt/tags/tag2.xml><?xml version="1.0" encoding="utf-8"?>
<p:tagLst xmlns:p="http://schemas.openxmlformats.org/presentationml/2006/main">
  <p:tag name="KSO_WM_UNIT_PLACING_PICTURE_USER_VIEWPORT" val="{&quot;height&quot;:6120,&quot;width&quot;:8295}"/>
</p:tagLst>
</file>

<file path=ppt/tags/tag3.xml><?xml version="1.0" encoding="utf-8"?>
<p:tagLst xmlns:p="http://schemas.openxmlformats.org/presentationml/2006/main">
  <p:tag name="KSO_WM_UNIT_TABLE_BEAUTIFY" val="smartTable{408772d9-7c4f-448d-a5fb-be535a29bb5b}"/>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11600</Words>
  <Application>WPS 演示</Application>
  <PresentationFormat>在屏幕上显示</PresentationFormat>
  <Paragraphs>1577</Paragraphs>
  <Slides>76</Slides>
  <Notes>1</Notes>
  <HiddenSlides>0</HiddenSlides>
  <MMClips>0</MMClips>
  <ScaleCrop>false</ScaleCrop>
  <HeadingPairs>
    <vt:vector size="8" baseType="variant">
      <vt:variant>
        <vt:lpstr>已用的字体</vt:lpstr>
      </vt:variant>
      <vt:variant>
        <vt:i4>20</vt:i4>
      </vt:variant>
      <vt:variant>
        <vt:lpstr>主题</vt:lpstr>
      </vt:variant>
      <vt:variant>
        <vt:i4>5</vt:i4>
      </vt:variant>
      <vt:variant>
        <vt:lpstr>嵌入 OLE 服务器</vt:lpstr>
      </vt:variant>
      <vt:variant>
        <vt:i4>143</vt:i4>
      </vt:variant>
      <vt:variant>
        <vt:lpstr>幻灯片标题</vt:lpstr>
      </vt:variant>
      <vt:variant>
        <vt:i4>76</vt:i4>
      </vt:variant>
    </vt:vector>
  </HeadingPairs>
  <TitlesOfParts>
    <vt:vector size="244" baseType="lpstr">
      <vt:lpstr>Arial</vt:lpstr>
      <vt:lpstr>宋体</vt:lpstr>
      <vt:lpstr>Wingdings</vt:lpstr>
      <vt:lpstr>Tahoma</vt:lpstr>
      <vt:lpstr>汉仪书宋二KW</vt:lpstr>
      <vt:lpstr>Times New Roman</vt:lpstr>
      <vt:lpstr>新宋体</vt:lpstr>
      <vt:lpstr>隶书</vt:lpstr>
      <vt:lpstr>Symbol</vt:lpstr>
      <vt:lpstr>仿宋</vt:lpstr>
      <vt:lpstr>汉仪仿宋KW</vt:lpstr>
      <vt:lpstr>Webdings</vt:lpstr>
      <vt:lpstr>黑体</vt:lpstr>
      <vt:lpstr>汉仪中黑KW</vt:lpstr>
      <vt:lpstr>Times New Roman</vt:lpstr>
      <vt:lpstr>魏碑</vt:lpstr>
      <vt:lpstr>楷体_GB2312</vt:lpstr>
      <vt:lpstr>汉仪楷体KW</vt:lpstr>
      <vt:lpstr>Courier New</vt:lpstr>
      <vt:lpstr>Arial Narrow</vt:lpstr>
      <vt:lpstr>webwppDefTheme</vt:lpstr>
      <vt:lpstr>Blends</vt:lpstr>
      <vt:lpstr>1_Blends</vt:lpstr>
      <vt:lpstr>2_Blends</vt:lpstr>
      <vt:lpstr>3_Blends</vt:lpstr>
      <vt:lpstr>Equation.3</vt:lpstr>
      <vt:lpstr>Equation.3</vt:lpstr>
      <vt:lpstr>MS_ClipArt_Gallery.2</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MS_ClipArt_Gallery.2</vt:lpstr>
      <vt:lpstr>Word.Document.8</vt:lpstr>
      <vt:lpstr>Equation.3</vt:lpstr>
      <vt:lpstr>Equation.3</vt:lpstr>
      <vt:lpstr>Equation.3</vt:lpstr>
      <vt:lpstr>Equation.3</vt:lpstr>
      <vt:lpstr>Equation.3</vt:lpstr>
      <vt:lpstr>Equation.3</vt:lpstr>
      <vt:lpstr>Equation.3</vt:lpstr>
      <vt:lpstr>MS_ClipArt_Gallery.2</vt:lpstr>
      <vt:lpstr>MS_ClipArt_Gallery.2</vt:lpstr>
      <vt:lpstr>MS_ClipArt_Gallery.2</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MS_ClipArt_Gallery.2</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MS_ClipArt_Gallery.2</vt:lpstr>
      <vt:lpstr>Equation.3</vt:lpstr>
      <vt:lpstr>Equation.3</vt:lpstr>
      <vt:lpstr>MS_ClipArt_Gallery.2</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Equation.KSEE3</vt:lpstr>
      <vt:lpstr>Equation.DSMT4</vt:lpstr>
      <vt:lpstr>Equation.3</vt:lpstr>
      <vt:lpstr>Word.Document.8</vt:lpstr>
      <vt:lpstr>Equation.3</vt:lpstr>
      <vt:lpstr>Equation.3</vt:lpstr>
      <vt:lpstr>Equation.3</vt:lpstr>
      <vt:lpstr>Equation.3</vt:lpstr>
      <vt:lpstr>Equation.3</vt:lpstr>
      <vt:lpstr>Equation.3</vt:lpstr>
      <vt:lpstr>Equation.KSEE3</vt:lpstr>
      <vt:lpstr>Equation.3</vt:lpstr>
      <vt:lpstr>MS_ClipArt_Gallery.2</vt:lpstr>
      <vt:lpstr>Equation.3</vt:lpstr>
      <vt:lpstr>Equation.3</vt:lpstr>
      <vt:lpstr>MS_ClipArt_Gallery.2</vt:lpstr>
      <vt:lpstr>Equation.3</vt:lpstr>
      <vt:lpstr>Equation.3</vt:lpstr>
      <vt:lpstr>Equation.3</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学  建  模</dc:title>
  <dc:creator>zhujialing</dc:creator>
  <cp:lastModifiedBy>浮萍断梗</cp:lastModifiedBy>
  <cp:revision>73</cp:revision>
  <dcterms:created xsi:type="dcterms:W3CDTF">2020-07-20T16:40:11Z</dcterms:created>
  <dcterms:modified xsi:type="dcterms:W3CDTF">2020-07-20T16:40:11Z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