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62" r:id="rId4"/>
    <p:sldId id="261" r:id="rId5"/>
    <p:sldId id="258" r:id="rId6"/>
    <p:sldId id="259" r:id="rId7"/>
    <p:sldId id="260" r:id="rId8"/>
    <p:sldId id="264" r:id="rId9"/>
    <p:sldId id="265" r:id="rId10"/>
    <p:sldId id="271"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824" autoAdjust="0"/>
  </p:normalViewPr>
  <p:slideViewPr>
    <p:cSldViewPr snapToGrid="0">
      <p:cViewPr varScale="1">
        <p:scale>
          <a:sx n="56" d="100"/>
          <a:sy n="56" d="100"/>
        </p:scale>
        <p:origin x="10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D1175D-9322-493E-A961-89F77C75D859}" type="datetimeFigureOut">
              <a:rPr lang="zh-CN" altLang="en-US" smtClean="0"/>
              <a:t>2019/3/3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D4F2B7-9B3F-47DF-AD9B-FC4B5A10604A}" type="slidenum">
              <a:rPr lang="zh-CN" altLang="en-US" smtClean="0"/>
              <a:t>‹#›</a:t>
            </a:fld>
            <a:endParaRPr lang="zh-CN" altLang="en-US"/>
          </a:p>
        </p:txBody>
      </p:sp>
    </p:spTree>
    <p:extLst>
      <p:ext uri="{BB962C8B-B14F-4D97-AF65-F5344CB8AC3E}">
        <p14:creationId xmlns:p14="http://schemas.microsoft.com/office/powerpoint/2010/main" val="1856984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0D4F2B7-9B3F-47DF-AD9B-FC4B5A10604A}" type="slidenum">
              <a:rPr lang="zh-CN" altLang="en-US" smtClean="0"/>
              <a:t>6</a:t>
            </a:fld>
            <a:endParaRPr lang="zh-CN" altLang="en-US"/>
          </a:p>
        </p:txBody>
      </p:sp>
    </p:spTree>
    <p:extLst>
      <p:ext uri="{BB962C8B-B14F-4D97-AF65-F5344CB8AC3E}">
        <p14:creationId xmlns:p14="http://schemas.microsoft.com/office/powerpoint/2010/main" val="576963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M2</a:t>
            </a:r>
            <a:r>
              <a:rPr lang="zh-CN" altLang="en-US" sz="1200" b="0" i="0" kern="1200" dirty="0">
                <a:solidFill>
                  <a:schemeClr val="tx1"/>
                </a:solidFill>
                <a:effectLst/>
                <a:latin typeface="+mn-lt"/>
                <a:ea typeface="+mn-ea"/>
                <a:cs typeface="+mn-cs"/>
              </a:rPr>
              <a:t>分配掩码输出由反照率变化引起的图像导数的概率</a:t>
            </a:r>
            <a:endParaRPr lang="zh-CN" altLang="en-US" b="1" dirty="0"/>
          </a:p>
        </p:txBody>
      </p:sp>
      <p:sp>
        <p:nvSpPr>
          <p:cNvPr id="4" name="灯片编号占位符 3"/>
          <p:cNvSpPr>
            <a:spLocks noGrp="1"/>
          </p:cNvSpPr>
          <p:nvPr>
            <p:ph type="sldNum" sz="quarter" idx="5"/>
          </p:nvPr>
        </p:nvSpPr>
        <p:spPr/>
        <p:txBody>
          <a:bodyPr/>
          <a:lstStyle/>
          <a:p>
            <a:fld id="{50D4F2B7-9B3F-47DF-AD9B-FC4B5A10604A}" type="slidenum">
              <a:rPr lang="zh-CN" altLang="en-US" smtClean="0"/>
              <a:t>14</a:t>
            </a:fld>
            <a:endParaRPr lang="zh-CN" altLang="en-US"/>
          </a:p>
        </p:txBody>
      </p:sp>
    </p:spTree>
    <p:extLst>
      <p:ext uri="{BB962C8B-B14F-4D97-AF65-F5344CB8AC3E}">
        <p14:creationId xmlns:p14="http://schemas.microsoft.com/office/powerpoint/2010/main" val="2859330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0D4F2B7-9B3F-47DF-AD9B-FC4B5A10604A}" type="slidenum">
              <a:rPr lang="zh-CN" altLang="en-US" smtClean="0"/>
              <a:t>21</a:t>
            </a:fld>
            <a:endParaRPr lang="zh-CN" altLang="en-US"/>
          </a:p>
        </p:txBody>
      </p:sp>
    </p:spTree>
    <p:extLst>
      <p:ext uri="{BB962C8B-B14F-4D97-AF65-F5344CB8AC3E}">
        <p14:creationId xmlns:p14="http://schemas.microsoft.com/office/powerpoint/2010/main" val="3984644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0D4F2B7-9B3F-47DF-AD9B-FC4B5A10604A}" type="slidenum">
              <a:rPr lang="zh-CN" altLang="en-US" smtClean="0"/>
              <a:t>23</a:t>
            </a:fld>
            <a:endParaRPr lang="zh-CN" altLang="en-US"/>
          </a:p>
        </p:txBody>
      </p:sp>
    </p:spTree>
    <p:extLst>
      <p:ext uri="{BB962C8B-B14F-4D97-AF65-F5344CB8AC3E}">
        <p14:creationId xmlns:p14="http://schemas.microsoft.com/office/powerpoint/2010/main" val="9367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scale-invariant mean-squared-error and gradient domain multi-scale matching term(</a:t>
            </a:r>
            <a:r>
              <a:rPr lang="en-US" altLang="zh-CN" sz="1200" b="0" i="0" u="none" strike="noStrike" kern="1200" baseline="0" dirty="0">
                <a:solidFill>
                  <a:schemeClr val="tx1"/>
                </a:solidFill>
                <a:latin typeface="+mn-lt"/>
                <a:ea typeface="+mn-ea"/>
                <a:cs typeface="+mn-cs"/>
              </a:rPr>
              <a:t>piecewise smooth with sharp discontinuities)</a:t>
            </a:r>
            <a:endParaRPr lang="zh-CN" altLang="en-US" dirty="0"/>
          </a:p>
        </p:txBody>
      </p:sp>
      <p:sp>
        <p:nvSpPr>
          <p:cNvPr id="4" name="灯片编号占位符 3"/>
          <p:cNvSpPr>
            <a:spLocks noGrp="1"/>
          </p:cNvSpPr>
          <p:nvPr>
            <p:ph type="sldNum" sz="quarter" idx="5"/>
          </p:nvPr>
        </p:nvSpPr>
        <p:spPr/>
        <p:txBody>
          <a:bodyPr/>
          <a:lstStyle/>
          <a:p>
            <a:fld id="{50D4F2B7-9B3F-47DF-AD9B-FC4B5A10604A}" type="slidenum">
              <a:rPr lang="zh-CN" altLang="en-US" smtClean="0"/>
              <a:t>29</a:t>
            </a:fld>
            <a:endParaRPr lang="zh-CN" altLang="en-US"/>
          </a:p>
        </p:txBody>
      </p:sp>
    </p:spTree>
    <p:extLst>
      <p:ext uri="{BB962C8B-B14F-4D97-AF65-F5344CB8AC3E}">
        <p14:creationId xmlns:p14="http://schemas.microsoft.com/office/powerpoint/2010/main" val="865107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IIW provides sparse ordinal reflectance judgments between pairs of points</a:t>
            </a:r>
            <a:endParaRPr lang="zh-CN" altLang="en-US" dirty="0"/>
          </a:p>
        </p:txBody>
      </p:sp>
      <p:sp>
        <p:nvSpPr>
          <p:cNvPr id="4" name="灯片编号占位符 3"/>
          <p:cNvSpPr>
            <a:spLocks noGrp="1"/>
          </p:cNvSpPr>
          <p:nvPr>
            <p:ph type="sldNum" sz="quarter" idx="5"/>
          </p:nvPr>
        </p:nvSpPr>
        <p:spPr/>
        <p:txBody>
          <a:bodyPr/>
          <a:lstStyle/>
          <a:p>
            <a:fld id="{50D4F2B7-9B3F-47DF-AD9B-FC4B5A10604A}" type="slidenum">
              <a:rPr lang="zh-CN" altLang="en-US" smtClean="0"/>
              <a:t>30</a:t>
            </a:fld>
            <a:endParaRPr lang="zh-CN" altLang="en-US"/>
          </a:p>
        </p:txBody>
      </p:sp>
    </p:spTree>
    <p:extLst>
      <p:ext uri="{BB962C8B-B14F-4D97-AF65-F5344CB8AC3E}">
        <p14:creationId xmlns:p14="http://schemas.microsoft.com/office/powerpoint/2010/main" val="2798216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𝑐𝑜𝑛𝑠𝑡𝑎𝑛𝑡</m:t>
                        </m:r>
                        <m:r>
                          <a:rPr lang="en-US" altLang="zh-CN" b="0" i="1" smtClean="0">
                            <a:latin typeface="Cambria Math" panose="02040503050406030204" pitchFamily="18" charset="0"/>
                          </a:rPr>
                          <m:t>−</m:t>
                        </m:r>
                        <m:r>
                          <a:rPr lang="en-US" altLang="zh-CN" b="0" i="1" smtClean="0">
                            <a:latin typeface="Cambria Math" panose="02040503050406030204" pitchFamily="18" charset="0"/>
                          </a:rPr>
                          <m:t>𝑠h𝑎𝑑𝑖𝑛𝑔</m:t>
                        </m:r>
                      </m:sub>
                    </m:sSub>
                    <m:r>
                      <a:rPr lang="zh-CN" altLang="en-US" i="1" smtClean="0">
                        <a:latin typeface="Cambria Math" panose="02040503050406030204" pitchFamily="18" charset="0"/>
                      </a:rPr>
                      <m:t>鼓励</m:t>
                    </m:r>
                  </m:oMath>
                </a14:m>
                <a:r>
                  <a:rPr lang="zh-CN" altLang="en-US" sz="1200" b="0" i="0" kern="1200" dirty="0">
                    <a:solidFill>
                      <a:schemeClr val="tx1"/>
                    </a:solidFill>
                    <a:effectLst/>
                    <a:latin typeface="+mn-lt"/>
                    <a:ea typeface="+mn-ea"/>
                    <a:cs typeface="+mn-cs"/>
                  </a:rPr>
                  <a:t>预测阴影在该区域的方差为零，而对于</a:t>
                </a:r>
                <a14:m>
                  <m:oMath xmlns:m="http://schemas.openxmlformats.org/officeDocument/2006/math">
                    <m:sSub>
                      <m:sSubPr>
                        <m:ctrlPr>
                          <a:rPr lang="en-US" altLang="zh-CN" sz="1200" b="0" i="1" kern="1200" smtClean="0">
                            <a:solidFill>
                              <a:schemeClr val="tx1"/>
                            </a:solidFill>
                            <a:effectLst/>
                            <a:latin typeface="Cambria Math" panose="02040503050406030204" pitchFamily="18" charset="0"/>
                            <a:ea typeface="+mn-ea"/>
                            <a:cs typeface="+mn-cs"/>
                          </a:rPr>
                        </m:ctrlPr>
                      </m:sSubPr>
                      <m:e>
                        <m:r>
                          <m:rPr>
                            <m:sty m:val="p"/>
                          </m:rPr>
                          <a:rPr lang="en-US" altLang="zh-CN" sz="1200" b="0" i="1" kern="1200" smtClean="0">
                            <a:solidFill>
                              <a:schemeClr val="tx1"/>
                            </a:solidFill>
                            <a:effectLst/>
                            <a:latin typeface="Cambria Math" panose="02040503050406030204" pitchFamily="18" charset="0"/>
                            <a:ea typeface="+mn-ea"/>
                            <a:cs typeface="+mn-cs"/>
                          </a:rPr>
                          <m:t>L</m:t>
                        </m:r>
                      </m:e>
                      <m:sub>
                        <m:r>
                          <m:rPr>
                            <m:sty m:val="p"/>
                          </m:rPr>
                          <a:rPr lang="en-US" altLang="zh-CN" sz="1200" b="0" i="1" kern="1200" smtClean="0">
                            <a:solidFill>
                              <a:schemeClr val="tx1"/>
                            </a:solidFill>
                            <a:effectLst/>
                            <a:latin typeface="Cambria Math" panose="02040503050406030204" pitchFamily="18" charset="0"/>
                            <a:ea typeface="+mn-ea"/>
                            <a:cs typeface="+mn-cs"/>
                          </a:rPr>
                          <m:t>shadow</m:t>
                        </m:r>
                      </m:sub>
                    </m:sSub>
                  </m:oMath>
                </a14:m>
                <a:r>
                  <a:rPr lang="zh-CN" altLang="en-US" sz="1200" b="0" i="0" kern="1200" dirty="0">
                    <a:solidFill>
                      <a:schemeClr val="tx1"/>
                    </a:solidFill>
                    <a:effectLst/>
                    <a:latin typeface="+mn-lt"/>
                    <a:ea typeface="+mn-ea"/>
                    <a:cs typeface="+mn-cs"/>
                  </a:rPr>
                  <a:t>，作者发现大多数阴影边界标注位于反射率恒定的区域，这意味着对于一个小邻域内的所有对阴影像素，它们的</a:t>
                </a:r>
                <a:r>
                  <a:rPr lang="en-US" altLang="zh-CN" sz="1200" b="0" i="0" kern="1200" dirty="0">
                    <a:solidFill>
                      <a:schemeClr val="tx1"/>
                    </a:solidFill>
                    <a:effectLst/>
                    <a:latin typeface="+mn-lt"/>
                    <a:ea typeface="+mn-ea"/>
                    <a:cs typeface="+mn-cs"/>
                  </a:rPr>
                  <a:t>log</a:t>
                </a:r>
                <a:r>
                  <a:rPr lang="zh-CN" altLang="en-US" sz="1200" b="0" i="0" kern="1200" dirty="0">
                    <a:solidFill>
                      <a:schemeClr val="tx1"/>
                    </a:solidFill>
                    <a:effectLst/>
                    <a:latin typeface="+mn-lt"/>
                    <a:ea typeface="+mn-ea"/>
                    <a:cs typeface="+mn-cs"/>
                  </a:rPr>
                  <a:t>差应该近似等于图像强度的</a:t>
                </a:r>
                <a:r>
                  <a:rPr lang="en-US" altLang="zh-CN" sz="1200" b="0" i="0" kern="1200" dirty="0">
                    <a:solidFill>
                      <a:schemeClr val="tx1"/>
                    </a:solidFill>
                    <a:effectLst/>
                    <a:latin typeface="+mn-lt"/>
                    <a:ea typeface="+mn-ea"/>
                    <a:cs typeface="+mn-cs"/>
                  </a:rPr>
                  <a:t>log</a:t>
                </a:r>
                <a:r>
                  <a:rPr lang="zh-CN" altLang="en-US" sz="1200" b="0" i="0" kern="1200" dirty="0">
                    <a:solidFill>
                      <a:schemeClr val="tx1"/>
                    </a:solidFill>
                    <a:effectLst/>
                    <a:latin typeface="+mn-lt"/>
                    <a:ea typeface="+mn-ea"/>
                    <a:cs typeface="+mn-cs"/>
                  </a:rPr>
                  <a:t>差。这相当于鼓励</a:t>
                </a:r>
                <a14:m>
                  <m:oMath xmlns:m="http://schemas.openxmlformats.org/officeDocument/2006/math">
                    <m:r>
                      <m:rPr>
                        <m:sty m:val="p"/>
                      </m:rPr>
                      <a:rPr lang="en-US" altLang="zh-CN" sz="1200" b="0" i="0" kern="1200" dirty="0" smtClean="0">
                        <a:solidFill>
                          <a:schemeClr val="tx1"/>
                        </a:solidFill>
                        <a:effectLst/>
                        <a:latin typeface="Cambria Math" panose="02040503050406030204" pitchFamily="18" charset="0"/>
                        <a:ea typeface="+mn-ea"/>
                        <a:cs typeface="+mn-cs"/>
                      </a:rPr>
                      <m:t>log</m:t>
                    </m:r>
                    <m:r>
                      <m:rPr>
                        <m:sty m:val="p"/>
                      </m:rPr>
                      <a:rPr lang="en-US" altLang="zh-CN" sz="1200" b="0" i="1" kern="1200" dirty="0" smtClean="0">
                        <a:solidFill>
                          <a:schemeClr val="tx1"/>
                        </a:solidFill>
                        <a:effectLst/>
                        <a:latin typeface="Cambria Math" panose="02040503050406030204" pitchFamily="18" charset="0"/>
                        <a:ea typeface="+mn-ea"/>
                        <a:cs typeface="+mn-cs"/>
                      </a:rPr>
                      <m:t>s</m:t>
                    </m:r>
                  </m:oMath>
                </a14:m>
                <a:r>
                  <a:rPr lang="en-US" altLang="zh-CN" sz="1200" b="0" i="0" kern="1200" dirty="0">
                    <a:solidFill>
                      <a:schemeClr val="tx1"/>
                    </a:solidFill>
                    <a:effectLst/>
                    <a:latin typeface="+mn-lt"/>
                    <a:ea typeface="+mn-ea"/>
                    <a:cs typeface="+mn-cs"/>
                  </a:rPr>
                  <a:t>i-logIi</a:t>
                </a:r>
                <a:r>
                  <a:rPr lang="zh-CN" altLang="en-US" sz="1200" b="0" i="0" kern="1200" dirty="0">
                    <a:solidFill>
                      <a:schemeClr val="tx1"/>
                    </a:solidFill>
                    <a:effectLst/>
                    <a:latin typeface="+mn-lt"/>
                    <a:ea typeface="+mn-ea"/>
                    <a:cs typeface="+mn-cs"/>
                  </a:rPr>
                  <a:t>的方差在这个小区域是</a:t>
                </a:r>
                <a:r>
                  <a:rPr lang="en-US" altLang="zh-CN" sz="1200" b="0" i="0" kern="1200" dirty="0">
                    <a:solidFill>
                      <a:schemeClr val="tx1"/>
                    </a:solidFill>
                    <a:effectLst/>
                    <a:latin typeface="+mn-lt"/>
                    <a:ea typeface="+mn-ea"/>
                    <a:cs typeface="+mn-cs"/>
                  </a:rPr>
                  <a:t>0</a:t>
                </a:r>
                <a:endParaRPr lang="zh-CN" altLang="en-US" dirty="0"/>
              </a:p>
            </p:txBody>
          </p:sp>
        </mc:Choice>
        <mc:Fallback>
          <p:sp>
            <p:nvSpPr>
              <p:cNvPr id="3" name="备注占位符 2"/>
              <p:cNvSpPr>
                <a:spLocks noGrp="1"/>
              </p:cNvSpPr>
              <p:nvPr>
                <p:ph type="body" idx="1"/>
              </p:nvPr>
            </p:nvSpPr>
            <p:spPr/>
            <p:txBody>
              <a:bodyPr/>
              <a:lstStyle/>
              <a:p>
                <a:r>
                  <a:rPr lang="en-US" altLang="zh-CN" b="0" i="0">
                    <a:latin typeface="Cambria Math" panose="02040503050406030204" pitchFamily="18" charset="0"/>
                  </a:rPr>
                  <a:t>𝐿_(𝑐𝑜𝑛𝑠𝑡𝑎𝑛𝑡−𝑠ℎ𝑎𝑑𝑖𝑛𝑔)</a:t>
                </a:r>
                <a:r>
                  <a:rPr lang="zh-CN" altLang="en-US" b="0" i="0">
                    <a:latin typeface="Cambria Math" panose="02040503050406030204" pitchFamily="18" charset="0"/>
                  </a:rPr>
                  <a:t> </a:t>
                </a:r>
                <a:r>
                  <a:rPr lang="zh-CN" altLang="en-US" i="0">
                    <a:latin typeface="Cambria Math" panose="02040503050406030204" pitchFamily="18" charset="0"/>
                  </a:rPr>
                  <a:t>鼓励</a:t>
                </a:r>
                <a:r>
                  <a:rPr lang="zh-CN" altLang="en-US" sz="1200" b="0" i="0" kern="1200" dirty="0">
                    <a:solidFill>
                      <a:schemeClr val="tx1"/>
                    </a:solidFill>
                    <a:effectLst/>
                    <a:latin typeface="+mn-lt"/>
                    <a:ea typeface="+mn-ea"/>
                    <a:cs typeface="+mn-cs"/>
                  </a:rPr>
                  <a:t>预测阴影在该区域的方差为零，而对于</a:t>
                </a:r>
                <a:r>
                  <a:rPr lang="en-US" altLang="zh-CN" sz="1200" b="0" i="0" kern="1200">
                    <a:solidFill>
                      <a:schemeClr val="tx1"/>
                    </a:solidFill>
                    <a:effectLst/>
                    <a:latin typeface="Cambria Math" panose="02040503050406030204" pitchFamily="18" charset="0"/>
                    <a:ea typeface="+mn-ea"/>
                    <a:cs typeface="+mn-cs"/>
                  </a:rPr>
                  <a:t>L_shadow</a:t>
                </a:r>
                <a:r>
                  <a:rPr lang="zh-CN" altLang="en-US" sz="1200" b="0" i="0" kern="1200" dirty="0">
                    <a:solidFill>
                      <a:schemeClr val="tx1"/>
                    </a:solidFill>
                    <a:effectLst/>
                    <a:latin typeface="+mn-lt"/>
                    <a:ea typeface="+mn-ea"/>
                    <a:cs typeface="+mn-cs"/>
                  </a:rPr>
                  <a:t>，作者发现大多数阴影边界标注位于反射率恒定的区域，这意味着对于一个小邻域内的所有对阴影像素，它们的</a:t>
                </a:r>
                <a:r>
                  <a:rPr lang="en-US" altLang="zh-CN" sz="1200" b="0" i="0" kern="1200" dirty="0">
                    <a:solidFill>
                      <a:schemeClr val="tx1"/>
                    </a:solidFill>
                    <a:effectLst/>
                    <a:latin typeface="+mn-lt"/>
                    <a:ea typeface="+mn-ea"/>
                    <a:cs typeface="+mn-cs"/>
                  </a:rPr>
                  <a:t>log</a:t>
                </a:r>
                <a:r>
                  <a:rPr lang="zh-CN" altLang="en-US" sz="1200" b="0" i="0" kern="1200" dirty="0">
                    <a:solidFill>
                      <a:schemeClr val="tx1"/>
                    </a:solidFill>
                    <a:effectLst/>
                    <a:latin typeface="+mn-lt"/>
                    <a:ea typeface="+mn-ea"/>
                    <a:cs typeface="+mn-cs"/>
                  </a:rPr>
                  <a:t>差应该近似等于图像强度的</a:t>
                </a:r>
                <a:r>
                  <a:rPr lang="en-US" altLang="zh-CN" sz="1200" b="0" i="0" kern="1200" dirty="0">
                    <a:solidFill>
                      <a:schemeClr val="tx1"/>
                    </a:solidFill>
                    <a:effectLst/>
                    <a:latin typeface="+mn-lt"/>
                    <a:ea typeface="+mn-ea"/>
                    <a:cs typeface="+mn-cs"/>
                  </a:rPr>
                  <a:t>log</a:t>
                </a:r>
                <a:r>
                  <a:rPr lang="zh-CN" altLang="en-US" sz="1200" b="0" i="0" kern="1200" dirty="0">
                    <a:solidFill>
                      <a:schemeClr val="tx1"/>
                    </a:solidFill>
                    <a:effectLst/>
                    <a:latin typeface="+mn-lt"/>
                    <a:ea typeface="+mn-ea"/>
                    <a:cs typeface="+mn-cs"/>
                  </a:rPr>
                  <a:t>差。这相当于鼓励</a:t>
                </a:r>
                <a:r>
                  <a:rPr lang="en-US" altLang="zh-CN" sz="1200" b="0" i="0" kern="1200" dirty="0">
                    <a:solidFill>
                      <a:schemeClr val="tx1"/>
                    </a:solidFill>
                    <a:effectLst/>
                    <a:latin typeface="Cambria Math" panose="02040503050406030204" pitchFamily="18" charset="0"/>
                    <a:ea typeface="+mn-ea"/>
                    <a:cs typeface="+mn-cs"/>
                  </a:rPr>
                  <a:t>logs</a:t>
                </a:r>
                <a:r>
                  <a:rPr lang="en-US" altLang="zh-CN" sz="1200" b="0" i="0" kern="1200" dirty="0">
                    <a:solidFill>
                      <a:schemeClr val="tx1"/>
                    </a:solidFill>
                    <a:effectLst/>
                    <a:latin typeface="+mn-lt"/>
                    <a:ea typeface="+mn-ea"/>
                    <a:cs typeface="+mn-cs"/>
                  </a:rPr>
                  <a:t>i-logIi</a:t>
                </a:r>
                <a:r>
                  <a:rPr lang="zh-CN" altLang="en-US" sz="1200" b="0" i="0" kern="1200" dirty="0">
                    <a:solidFill>
                      <a:schemeClr val="tx1"/>
                    </a:solidFill>
                    <a:effectLst/>
                    <a:latin typeface="+mn-lt"/>
                    <a:ea typeface="+mn-ea"/>
                    <a:cs typeface="+mn-cs"/>
                  </a:rPr>
                  <a:t>的方差在这个小区域是</a:t>
                </a:r>
                <a:r>
                  <a:rPr lang="en-US" altLang="zh-CN" sz="1200" b="0" i="0" kern="1200" dirty="0">
                    <a:solidFill>
                      <a:schemeClr val="tx1"/>
                    </a:solidFill>
                    <a:effectLst/>
                    <a:latin typeface="+mn-lt"/>
                    <a:ea typeface="+mn-ea"/>
                    <a:cs typeface="+mn-cs"/>
                  </a:rPr>
                  <a:t>0</a:t>
                </a:r>
                <a:endParaRPr lang="zh-CN" altLang="en-US" dirty="0"/>
              </a:p>
            </p:txBody>
          </p:sp>
        </mc:Fallback>
      </mc:AlternateContent>
      <p:sp>
        <p:nvSpPr>
          <p:cNvPr id="4" name="灯片编号占位符 3"/>
          <p:cNvSpPr>
            <a:spLocks noGrp="1"/>
          </p:cNvSpPr>
          <p:nvPr>
            <p:ph type="sldNum" sz="quarter" idx="5"/>
          </p:nvPr>
        </p:nvSpPr>
        <p:spPr/>
        <p:txBody>
          <a:bodyPr/>
          <a:lstStyle/>
          <a:p>
            <a:fld id="{50D4F2B7-9B3F-47DF-AD9B-FC4B5A10604A}" type="slidenum">
              <a:rPr lang="zh-CN" altLang="en-US" smtClean="0"/>
              <a:t>31</a:t>
            </a:fld>
            <a:endParaRPr lang="zh-CN" altLang="en-US"/>
          </a:p>
        </p:txBody>
      </p:sp>
    </p:spTree>
    <p:extLst>
      <p:ext uri="{BB962C8B-B14F-4D97-AF65-F5344CB8AC3E}">
        <p14:creationId xmlns:p14="http://schemas.microsoft.com/office/powerpoint/2010/main" val="2157385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对于反射率，我们使用多尺度</a:t>
            </a:r>
            <a:r>
              <a:rPr lang="en-US" altLang="zh-CN" sz="1200" b="0" i="0" kern="1200" dirty="0">
                <a:solidFill>
                  <a:schemeClr val="tx1"/>
                </a:solidFill>
                <a:effectLst/>
                <a:latin typeface="+mn-lt"/>
                <a:ea typeface="+mn-ea"/>
                <a:cs typeface="+mn-cs"/>
              </a:rPr>
              <a:t>L1</a:t>
            </a:r>
            <a:r>
              <a:rPr lang="zh-CN" altLang="en-US" sz="1200" b="0" i="0" kern="1200" dirty="0">
                <a:solidFill>
                  <a:schemeClr val="tx1"/>
                </a:solidFill>
                <a:effectLst/>
                <a:latin typeface="+mn-lt"/>
                <a:ea typeface="+mn-ea"/>
                <a:cs typeface="+mn-cs"/>
              </a:rPr>
              <a:t>平滑项来鼓励反射率预测是分段常数，对于光照图，一个双随机权矩阵下的</a:t>
            </a:r>
            <a:r>
              <a:rPr lang="en-US" altLang="zh-CN" sz="1200" b="0" i="0" kern="1200" dirty="0">
                <a:solidFill>
                  <a:schemeClr val="tx1"/>
                </a:solidFill>
                <a:effectLst/>
                <a:latin typeface="+mn-lt"/>
                <a:ea typeface="+mn-ea"/>
                <a:cs typeface="+mn-cs"/>
              </a:rPr>
              <a:t>L2loss</a:t>
            </a:r>
            <a:r>
              <a:rPr lang="zh-CN" altLang="en-US" sz="1200" b="0" i="0" kern="1200" dirty="0">
                <a:solidFill>
                  <a:schemeClr val="tx1"/>
                </a:solidFill>
                <a:effectLst/>
                <a:latin typeface="+mn-lt"/>
                <a:ea typeface="+mn-ea"/>
                <a:cs typeface="+mn-cs"/>
              </a:rPr>
              <a:t>，作者说这种</a:t>
            </a:r>
            <a:r>
              <a:rPr lang="en-US" altLang="zh-CN" sz="1200" b="0" i="0" kern="1200" dirty="0">
                <a:solidFill>
                  <a:schemeClr val="tx1"/>
                </a:solidFill>
                <a:effectLst/>
                <a:latin typeface="+mn-lt"/>
                <a:ea typeface="+mn-ea"/>
                <a:cs typeface="+mn-cs"/>
              </a:rPr>
              <a:t>loss</a:t>
            </a:r>
            <a:r>
              <a:rPr lang="zh-CN" altLang="en-US" sz="1200" b="0" i="0" kern="1200" dirty="0">
                <a:solidFill>
                  <a:schemeClr val="tx1"/>
                </a:solidFill>
                <a:effectLst/>
                <a:latin typeface="+mn-lt"/>
                <a:ea typeface="+mn-ea"/>
                <a:cs typeface="+mn-cs"/>
              </a:rPr>
              <a:t>能取得更好的结果。</a:t>
            </a:r>
            <a:endParaRPr lang="zh-CN" altLang="en-US" dirty="0"/>
          </a:p>
        </p:txBody>
      </p:sp>
      <p:sp>
        <p:nvSpPr>
          <p:cNvPr id="4" name="灯片编号占位符 3"/>
          <p:cNvSpPr>
            <a:spLocks noGrp="1"/>
          </p:cNvSpPr>
          <p:nvPr>
            <p:ph type="sldNum" sz="quarter" idx="5"/>
          </p:nvPr>
        </p:nvSpPr>
        <p:spPr/>
        <p:txBody>
          <a:bodyPr/>
          <a:lstStyle/>
          <a:p>
            <a:fld id="{50D4F2B7-9B3F-47DF-AD9B-FC4B5A10604A}" type="slidenum">
              <a:rPr lang="zh-CN" altLang="en-US" smtClean="0"/>
              <a:t>32</a:t>
            </a:fld>
            <a:endParaRPr lang="zh-CN" altLang="en-US"/>
          </a:p>
        </p:txBody>
      </p:sp>
    </p:spTree>
    <p:extLst>
      <p:ext uri="{BB962C8B-B14F-4D97-AF65-F5344CB8AC3E}">
        <p14:creationId xmlns:p14="http://schemas.microsoft.com/office/powerpoint/2010/main" val="3643773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0D4F2B7-9B3F-47DF-AD9B-FC4B5A10604A}" type="slidenum">
              <a:rPr lang="zh-CN" altLang="en-US" smtClean="0"/>
              <a:t>34</a:t>
            </a:fld>
            <a:endParaRPr lang="zh-CN" altLang="en-US"/>
          </a:p>
        </p:txBody>
      </p:sp>
    </p:spTree>
    <p:extLst>
      <p:ext uri="{BB962C8B-B14F-4D97-AF65-F5344CB8AC3E}">
        <p14:creationId xmlns:p14="http://schemas.microsoft.com/office/powerpoint/2010/main" val="3257058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2C0E9A-6E69-48CF-A3C0-DC10672DDB4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A30CD75-FCB4-4632-9B3D-C42E30C8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B146B06-D435-4BB5-88B4-8261439070AD}"/>
              </a:ext>
            </a:extLst>
          </p:cNvPr>
          <p:cNvSpPr>
            <a:spLocks noGrp="1"/>
          </p:cNvSpPr>
          <p:nvPr>
            <p:ph type="dt" sz="half" idx="10"/>
          </p:nvPr>
        </p:nvSpPr>
        <p:spPr/>
        <p:txBody>
          <a:bodyPr/>
          <a:lstStyle/>
          <a:p>
            <a:fld id="{75666920-4B6D-42C1-BA97-8860075AC865}" type="datetimeFigureOut">
              <a:rPr lang="zh-CN" altLang="en-US" smtClean="0"/>
              <a:t>2019/3/3</a:t>
            </a:fld>
            <a:endParaRPr lang="zh-CN" altLang="en-US"/>
          </a:p>
        </p:txBody>
      </p:sp>
      <p:sp>
        <p:nvSpPr>
          <p:cNvPr id="5" name="页脚占位符 4">
            <a:extLst>
              <a:ext uri="{FF2B5EF4-FFF2-40B4-BE49-F238E27FC236}">
                <a16:creationId xmlns:a16="http://schemas.microsoft.com/office/drawing/2014/main" id="{3CECB2CE-AFF0-4B49-A948-02600208F2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F9673E-F311-432C-927F-75A893271339}"/>
              </a:ext>
            </a:extLst>
          </p:cNvPr>
          <p:cNvSpPr>
            <a:spLocks noGrp="1"/>
          </p:cNvSpPr>
          <p:nvPr>
            <p:ph type="sldNum" sz="quarter" idx="12"/>
          </p:nvPr>
        </p:nvSpPr>
        <p:spPr/>
        <p:txBody>
          <a:bodyPr/>
          <a:lstStyle/>
          <a:p>
            <a:fld id="{E42D3D94-A442-414C-9CE2-6393B74CBA1C}" type="slidenum">
              <a:rPr lang="zh-CN" altLang="en-US" smtClean="0"/>
              <a:t>‹#›</a:t>
            </a:fld>
            <a:endParaRPr lang="zh-CN" altLang="en-US"/>
          </a:p>
        </p:txBody>
      </p:sp>
    </p:spTree>
    <p:extLst>
      <p:ext uri="{BB962C8B-B14F-4D97-AF65-F5344CB8AC3E}">
        <p14:creationId xmlns:p14="http://schemas.microsoft.com/office/powerpoint/2010/main" val="2705264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EF3E60-D49A-4356-AF5D-3E7EB6310BC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69DCF1B-9916-4F98-B8DA-26060376B750}"/>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078E96-C6B3-4517-831B-294D3937491D}"/>
              </a:ext>
            </a:extLst>
          </p:cNvPr>
          <p:cNvSpPr>
            <a:spLocks noGrp="1"/>
          </p:cNvSpPr>
          <p:nvPr>
            <p:ph type="dt" sz="half" idx="10"/>
          </p:nvPr>
        </p:nvSpPr>
        <p:spPr/>
        <p:txBody>
          <a:bodyPr/>
          <a:lstStyle/>
          <a:p>
            <a:fld id="{75666920-4B6D-42C1-BA97-8860075AC865}" type="datetimeFigureOut">
              <a:rPr lang="zh-CN" altLang="en-US" smtClean="0"/>
              <a:t>2019/3/3</a:t>
            </a:fld>
            <a:endParaRPr lang="zh-CN" altLang="en-US"/>
          </a:p>
        </p:txBody>
      </p:sp>
      <p:sp>
        <p:nvSpPr>
          <p:cNvPr id="5" name="页脚占位符 4">
            <a:extLst>
              <a:ext uri="{FF2B5EF4-FFF2-40B4-BE49-F238E27FC236}">
                <a16:creationId xmlns:a16="http://schemas.microsoft.com/office/drawing/2014/main" id="{3BD98428-873E-45C7-B8B2-82DC394D46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CE6401-BFEB-48F5-86D6-225E691867AB}"/>
              </a:ext>
            </a:extLst>
          </p:cNvPr>
          <p:cNvSpPr>
            <a:spLocks noGrp="1"/>
          </p:cNvSpPr>
          <p:nvPr>
            <p:ph type="sldNum" sz="quarter" idx="12"/>
          </p:nvPr>
        </p:nvSpPr>
        <p:spPr/>
        <p:txBody>
          <a:bodyPr/>
          <a:lstStyle/>
          <a:p>
            <a:fld id="{E42D3D94-A442-414C-9CE2-6393B74CBA1C}" type="slidenum">
              <a:rPr lang="zh-CN" altLang="en-US" smtClean="0"/>
              <a:t>‹#›</a:t>
            </a:fld>
            <a:endParaRPr lang="zh-CN" altLang="en-US"/>
          </a:p>
        </p:txBody>
      </p:sp>
    </p:spTree>
    <p:extLst>
      <p:ext uri="{BB962C8B-B14F-4D97-AF65-F5344CB8AC3E}">
        <p14:creationId xmlns:p14="http://schemas.microsoft.com/office/powerpoint/2010/main" val="4195995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068FD96-B6A2-4084-8ADA-D8DC240C18E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8F669C5-E417-4D44-8AB9-07E682155694}"/>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C39B34-3242-4AE3-945A-AEE0B21563E8}"/>
              </a:ext>
            </a:extLst>
          </p:cNvPr>
          <p:cNvSpPr>
            <a:spLocks noGrp="1"/>
          </p:cNvSpPr>
          <p:nvPr>
            <p:ph type="dt" sz="half" idx="10"/>
          </p:nvPr>
        </p:nvSpPr>
        <p:spPr/>
        <p:txBody>
          <a:bodyPr/>
          <a:lstStyle/>
          <a:p>
            <a:fld id="{75666920-4B6D-42C1-BA97-8860075AC865}" type="datetimeFigureOut">
              <a:rPr lang="zh-CN" altLang="en-US" smtClean="0"/>
              <a:t>2019/3/3</a:t>
            </a:fld>
            <a:endParaRPr lang="zh-CN" altLang="en-US"/>
          </a:p>
        </p:txBody>
      </p:sp>
      <p:sp>
        <p:nvSpPr>
          <p:cNvPr id="5" name="页脚占位符 4">
            <a:extLst>
              <a:ext uri="{FF2B5EF4-FFF2-40B4-BE49-F238E27FC236}">
                <a16:creationId xmlns:a16="http://schemas.microsoft.com/office/drawing/2014/main" id="{9E60AD62-D92E-43ED-B888-DC4D96CD89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FDF88E5-0B46-4BF3-82B6-0A85BD7D21C4}"/>
              </a:ext>
            </a:extLst>
          </p:cNvPr>
          <p:cNvSpPr>
            <a:spLocks noGrp="1"/>
          </p:cNvSpPr>
          <p:nvPr>
            <p:ph type="sldNum" sz="quarter" idx="12"/>
          </p:nvPr>
        </p:nvSpPr>
        <p:spPr/>
        <p:txBody>
          <a:bodyPr/>
          <a:lstStyle/>
          <a:p>
            <a:fld id="{E42D3D94-A442-414C-9CE2-6393B74CBA1C}" type="slidenum">
              <a:rPr lang="zh-CN" altLang="en-US" smtClean="0"/>
              <a:t>‹#›</a:t>
            </a:fld>
            <a:endParaRPr lang="zh-CN" altLang="en-US"/>
          </a:p>
        </p:txBody>
      </p:sp>
    </p:spTree>
    <p:extLst>
      <p:ext uri="{BB962C8B-B14F-4D97-AF65-F5344CB8AC3E}">
        <p14:creationId xmlns:p14="http://schemas.microsoft.com/office/powerpoint/2010/main" val="999838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394E8F-7DAA-419B-83BB-1AEF3A4F17B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7521502-2213-425E-9445-197672BECD6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80FB4F2-E3CC-4116-A0FC-EF863EA64940}"/>
              </a:ext>
            </a:extLst>
          </p:cNvPr>
          <p:cNvSpPr>
            <a:spLocks noGrp="1"/>
          </p:cNvSpPr>
          <p:nvPr>
            <p:ph type="dt" sz="half" idx="10"/>
          </p:nvPr>
        </p:nvSpPr>
        <p:spPr/>
        <p:txBody>
          <a:bodyPr/>
          <a:lstStyle/>
          <a:p>
            <a:fld id="{75666920-4B6D-42C1-BA97-8860075AC865}" type="datetimeFigureOut">
              <a:rPr lang="zh-CN" altLang="en-US" smtClean="0"/>
              <a:t>2019/3/3</a:t>
            </a:fld>
            <a:endParaRPr lang="zh-CN" altLang="en-US"/>
          </a:p>
        </p:txBody>
      </p:sp>
      <p:sp>
        <p:nvSpPr>
          <p:cNvPr id="5" name="页脚占位符 4">
            <a:extLst>
              <a:ext uri="{FF2B5EF4-FFF2-40B4-BE49-F238E27FC236}">
                <a16:creationId xmlns:a16="http://schemas.microsoft.com/office/drawing/2014/main" id="{91FD21A7-E0C3-47DE-9BA2-8D48A3F608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A824AD6-822A-4D25-A68E-5C4B0A278773}"/>
              </a:ext>
            </a:extLst>
          </p:cNvPr>
          <p:cNvSpPr>
            <a:spLocks noGrp="1"/>
          </p:cNvSpPr>
          <p:nvPr>
            <p:ph type="sldNum" sz="quarter" idx="12"/>
          </p:nvPr>
        </p:nvSpPr>
        <p:spPr/>
        <p:txBody>
          <a:bodyPr/>
          <a:lstStyle/>
          <a:p>
            <a:fld id="{E42D3D94-A442-414C-9CE2-6393B74CBA1C}" type="slidenum">
              <a:rPr lang="zh-CN" altLang="en-US" smtClean="0"/>
              <a:t>‹#›</a:t>
            </a:fld>
            <a:endParaRPr lang="zh-CN" altLang="en-US"/>
          </a:p>
        </p:txBody>
      </p:sp>
    </p:spTree>
    <p:extLst>
      <p:ext uri="{BB962C8B-B14F-4D97-AF65-F5344CB8AC3E}">
        <p14:creationId xmlns:p14="http://schemas.microsoft.com/office/powerpoint/2010/main" val="3037786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60AAB3-3360-4A03-9EA6-B6E9E6148B9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FFD442C-6D23-4A7B-BA15-F626964AD7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E867047-DE5E-4971-AEEB-405D9E3423AC}"/>
              </a:ext>
            </a:extLst>
          </p:cNvPr>
          <p:cNvSpPr>
            <a:spLocks noGrp="1"/>
          </p:cNvSpPr>
          <p:nvPr>
            <p:ph type="dt" sz="half" idx="10"/>
          </p:nvPr>
        </p:nvSpPr>
        <p:spPr/>
        <p:txBody>
          <a:bodyPr/>
          <a:lstStyle/>
          <a:p>
            <a:fld id="{75666920-4B6D-42C1-BA97-8860075AC865}" type="datetimeFigureOut">
              <a:rPr lang="zh-CN" altLang="en-US" smtClean="0"/>
              <a:t>2019/3/3</a:t>
            </a:fld>
            <a:endParaRPr lang="zh-CN" altLang="en-US"/>
          </a:p>
        </p:txBody>
      </p:sp>
      <p:sp>
        <p:nvSpPr>
          <p:cNvPr id="5" name="页脚占位符 4">
            <a:extLst>
              <a:ext uri="{FF2B5EF4-FFF2-40B4-BE49-F238E27FC236}">
                <a16:creationId xmlns:a16="http://schemas.microsoft.com/office/drawing/2014/main" id="{425F09C9-8364-4484-A792-867A4BA94C1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2CF2C8-A56D-4287-A2D9-6235F53667E7}"/>
              </a:ext>
            </a:extLst>
          </p:cNvPr>
          <p:cNvSpPr>
            <a:spLocks noGrp="1"/>
          </p:cNvSpPr>
          <p:nvPr>
            <p:ph type="sldNum" sz="quarter" idx="12"/>
          </p:nvPr>
        </p:nvSpPr>
        <p:spPr/>
        <p:txBody>
          <a:bodyPr/>
          <a:lstStyle/>
          <a:p>
            <a:fld id="{E42D3D94-A442-414C-9CE2-6393B74CBA1C}" type="slidenum">
              <a:rPr lang="zh-CN" altLang="en-US" smtClean="0"/>
              <a:t>‹#›</a:t>
            </a:fld>
            <a:endParaRPr lang="zh-CN" altLang="en-US"/>
          </a:p>
        </p:txBody>
      </p:sp>
    </p:spTree>
    <p:extLst>
      <p:ext uri="{BB962C8B-B14F-4D97-AF65-F5344CB8AC3E}">
        <p14:creationId xmlns:p14="http://schemas.microsoft.com/office/powerpoint/2010/main" val="2121417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712EDA-4DF3-4D63-BD24-D399211723E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74B0124-0888-40AF-9295-6EB88E689C03}"/>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CD803B5-A61E-41D3-B4EB-7F2FDFC5455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B24851F1-43BA-4A69-9A60-6667973CD998}"/>
              </a:ext>
            </a:extLst>
          </p:cNvPr>
          <p:cNvSpPr>
            <a:spLocks noGrp="1"/>
          </p:cNvSpPr>
          <p:nvPr>
            <p:ph type="dt" sz="half" idx="10"/>
          </p:nvPr>
        </p:nvSpPr>
        <p:spPr/>
        <p:txBody>
          <a:bodyPr/>
          <a:lstStyle/>
          <a:p>
            <a:fld id="{75666920-4B6D-42C1-BA97-8860075AC865}" type="datetimeFigureOut">
              <a:rPr lang="zh-CN" altLang="en-US" smtClean="0"/>
              <a:t>2019/3/3</a:t>
            </a:fld>
            <a:endParaRPr lang="zh-CN" altLang="en-US"/>
          </a:p>
        </p:txBody>
      </p:sp>
      <p:sp>
        <p:nvSpPr>
          <p:cNvPr id="6" name="页脚占位符 5">
            <a:extLst>
              <a:ext uri="{FF2B5EF4-FFF2-40B4-BE49-F238E27FC236}">
                <a16:creationId xmlns:a16="http://schemas.microsoft.com/office/drawing/2014/main" id="{5134A7C3-D896-4DF7-BD25-969D29996E6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5E3A1FA-9E84-4599-A7EE-3042D87B329D}"/>
              </a:ext>
            </a:extLst>
          </p:cNvPr>
          <p:cNvSpPr>
            <a:spLocks noGrp="1"/>
          </p:cNvSpPr>
          <p:nvPr>
            <p:ph type="sldNum" sz="quarter" idx="12"/>
          </p:nvPr>
        </p:nvSpPr>
        <p:spPr/>
        <p:txBody>
          <a:bodyPr/>
          <a:lstStyle/>
          <a:p>
            <a:fld id="{E42D3D94-A442-414C-9CE2-6393B74CBA1C}" type="slidenum">
              <a:rPr lang="zh-CN" altLang="en-US" smtClean="0"/>
              <a:t>‹#›</a:t>
            </a:fld>
            <a:endParaRPr lang="zh-CN" altLang="en-US"/>
          </a:p>
        </p:txBody>
      </p:sp>
    </p:spTree>
    <p:extLst>
      <p:ext uri="{BB962C8B-B14F-4D97-AF65-F5344CB8AC3E}">
        <p14:creationId xmlns:p14="http://schemas.microsoft.com/office/powerpoint/2010/main" val="4235576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440F92-4155-48D2-BAB3-09015531983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49FCE86-59C2-4EC9-9CBE-439652F01C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5B99E14-E43F-4E59-8555-6514DA2330C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0EBE353-9527-438E-AD5C-0BA4DAF331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C46801E-14A3-440C-8C1E-7DE9BFC41D80}"/>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F83A495-253D-4686-B3D4-DCA12103F36B}"/>
              </a:ext>
            </a:extLst>
          </p:cNvPr>
          <p:cNvSpPr>
            <a:spLocks noGrp="1"/>
          </p:cNvSpPr>
          <p:nvPr>
            <p:ph type="dt" sz="half" idx="10"/>
          </p:nvPr>
        </p:nvSpPr>
        <p:spPr/>
        <p:txBody>
          <a:bodyPr/>
          <a:lstStyle/>
          <a:p>
            <a:fld id="{75666920-4B6D-42C1-BA97-8860075AC865}" type="datetimeFigureOut">
              <a:rPr lang="zh-CN" altLang="en-US" smtClean="0"/>
              <a:t>2019/3/3</a:t>
            </a:fld>
            <a:endParaRPr lang="zh-CN" altLang="en-US"/>
          </a:p>
        </p:txBody>
      </p:sp>
      <p:sp>
        <p:nvSpPr>
          <p:cNvPr id="8" name="页脚占位符 7">
            <a:extLst>
              <a:ext uri="{FF2B5EF4-FFF2-40B4-BE49-F238E27FC236}">
                <a16:creationId xmlns:a16="http://schemas.microsoft.com/office/drawing/2014/main" id="{5A959606-AA91-4837-A732-27E0F0E2C79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11B04D4-D37E-44E2-B661-284EB1B247D7}"/>
              </a:ext>
            </a:extLst>
          </p:cNvPr>
          <p:cNvSpPr>
            <a:spLocks noGrp="1"/>
          </p:cNvSpPr>
          <p:nvPr>
            <p:ph type="sldNum" sz="quarter" idx="12"/>
          </p:nvPr>
        </p:nvSpPr>
        <p:spPr/>
        <p:txBody>
          <a:bodyPr/>
          <a:lstStyle/>
          <a:p>
            <a:fld id="{E42D3D94-A442-414C-9CE2-6393B74CBA1C}" type="slidenum">
              <a:rPr lang="zh-CN" altLang="en-US" smtClean="0"/>
              <a:t>‹#›</a:t>
            </a:fld>
            <a:endParaRPr lang="zh-CN" altLang="en-US"/>
          </a:p>
        </p:txBody>
      </p:sp>
    </p:spTree>
    <p:extLst>
      <p:ext uri="{BB962C8B-B14F-4D97-AF65-F5344CB8AC3E}">
        <p14:creationId xmlns:p14="http://schemas.microsoft.com/office/powerpoint/2010/main" val="879023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0DC811-BD13-4B4A-9C39-0D50B8FBDE4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819F908-B26B-46E7-8A50-CB9DD34AC896}"/>
              </a:ext>
            </a:extLst>
          </p:cNvPr>
          <p:cNvSpPr>
            <a:spLocks noGrp="1"/>
          </p:cNvSpPr>
          <p:nvPr>
            <p:ph type="dt" sz="half" idx="10"/>
          </p:nvPr>
        </p:nvSpPr>
        <p:spPr/>
        <p:txBody>
          <a:bodyPr/>
          <a:lstStyle/>
          <a:p>
            <a:fld id="{75666920-4B6D-42C1-BA97-8860075AC865}" type="datetimeFigureOut">
              <a:rPr lang="zh-CN" altLang="en-US" smtClean="0"/>
              <a:t>2019/3/3</a:t>
            </a:fld>
            <a:endParaRPr lang="zh-CN" altLang="en-US"/>
          </a:p>
        </p:txBody>
      </p:sp>
      <p:sp>
        <p:nvSpPr>
          <p:cNvPr id="4" name="页脚占位符 3">
            <a:extLst>
              <a:ext uri="{FF2B5EF4-FFF2-40B4-BE49-F238E27FC236}">
                <a16:creationId xmlns:a16="http://schemas.microsoft.com/office/drawing/2014/main" id="{D6C72251-7730-47D0-8893-73D0B4B4461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D2A0C8A-E098-4350-85C5-704FAEA37DA4}"/>
              </a:ext>
            </a:extLst>
          </p:cNvPr>
          <p:cNvSpPr>
            <a:spLocks noGrp="1"/>
          </p:cNvSpPr>
          <p:nvPr>
            <p:ph type="sldNum" sz="quarter" idx="12"/>
          </p:nvPr>
        </p:nvSpPr>
        <p:spPr/>
        <p:txBody>
          <a:bodyPr/>
          <a:lstStyle/>
          <a:p>
            <a:fld id="{E42D3D94-A442-414C-9CE2-6393B74CBA1C}" type="slidenum">
              <a:rPr lang="zh-CN" altLang="en-US" smtClean="0"/>
              <a:t>‹#›</a:t>
            </a:fld>
            <a:endParaRPr lang="zh-CN" altLang="en-US"/>
          </a:p>
        </p:txBody>
      </p:sp>
    </p:spTree>
    <p:extLst>
      <p:ext uri="{BB962C8B-B14F-4D97-AF65-F5344CB8AC3E}">
        <p14:creationId xmlns:p14="http://schemas.microsoft.com/office/powerpoint/2010/main" val="1015010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407BE9C-0FC6-408B-A640-1BD281490A8F}"/>
              </a:ext>
            </a:extLst>
          </p:cNvPr>
          <p:cNvSpPr>
            <a:spLocks noGrp="1"/>
          </p:cNvSpPr>
          <p:nvPr>
            <p:ph type="dt" sz="half" idx="10"/>
          </p:nvPr>
        </p:nvSpPr>
        <p:spPr/>
        <p:txBody>
          <a:bodyPr/>
          <a:lstStyle/>
          <a:p>
            <a:fld id="{75666920-4B6D-42C1-BA97-8860075AC865}" type="datetimeFigureOut">
              <a:rPr lang="zh-CN" altLang="en-US" smtClean="0"/>
              <a:t>2019/3/3</a:t>
            </a:fld>
            <a:endParaRPr lang="zh-CN" altLang="en-US"/>
          </a:p>
        </p:txBody>
      </p:sp>
      <p:sp>
        <p:nvSpPr>
          <p:cNvPr id="3" name="页脚占位符 2">
            <a:extLst>
              <a:ext uri="{FF2B5EF4-FFF2-40B4-BE49-F238E27FC236}">
                <a16:creationId xmlns:a16="http://schemas.microsoft.com/office/drawing/2014/main" id="{CEF48570-7E7F-4B24-94E1-AA3914463EE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AD16501-D523-416C-81DB-1024FCB064E8}"/>
              </a:ext>
            </a:extLst>
          </p:cNvPr>
          <p:cNvSpPr>
            <a:spLocks noGrp="1"/>
          </p:cNvSpPr>
          <p:nvPr>
            <p:ph type="sldNum" sz="quarter" idx="12"/>
          </p:nvPr>
        </p:nvSpPr>
        <p:spPr/>
        <p:txBody>
          <a:bodyPr/>
          <a:lstStyle/>
          <a:p>
            <a:fld id="{E42D3D94-A442-414C-9CE2-6393B74CBA1C}" type="slidenum">
              <a:rPr lang="zh-CN" altLang="en-US" smtClean="0"/>
              <a:t>‹#›</a:t>
            </a:fld>
            <a:endParaRPr lang="zh-CN" altLang="en-US"/>
          </a:p>
        </p:txBody>
      </p:sp>
    </p:spTree>
    <p:extLst>
      <p:ext uri="{BB962C8B-B14F-4D97-AF65-F5344CB8AC3E}">
        <p14:creationId xmlns:p14="http://schemas.microsoft.com/office/powerpoint/2010/main" val="3083750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BB0276-0820-4195-BD5D-4D1DCA541B3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EB419E9-88F7-4315-A82A-64946B5D24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0019945-1643-4602-8FF1-6829C9BD37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6F74502-CDF4-4DC1-9B8E-9A2055C4009D}"/>
              </a:ext>
            </a:extLst>
          </p:cNvPr>
          <p:cNvSpPr>
            <a:spLocks noGrp="1"/>
          </p:cNvSpPr>
          <p:nvPr>
            <p:ph type="dt" sz="half" idx="10"/>
          </p:nvPr>
        </p:nvSpPr>
        <p:spPr/>
        <p:txBody>
          <a:bodyPr/>
          <a:lstStyle/>
          <a:p>
            <a:fld id="{75666920-4B6D-42C1-BA97-8860075AC865}" type="datetimeFigureOut">
              <a:rPr lang="zh-CN" altLang="en-US" smtClean="0"/>
              <a:t>2019/3/3</a:t>
            </a:fld>
            <a:endParaRPr lang="zh-CN" altLang="en-US"/>
          </a:p>
        </p:txBody>
      </p:sp>
      <p:sp>
        <p:nvSpPr>
          <p:cNvPr id="6" name="页脚占位符 5">
            <a:extLst>
              <a:ext uri="{FF2B5EF4-FFF2-40B4-BE49-F238E27FC236}">
                <a16:creationId xmlns:a16="http://schemas.microsoft.com/office/drawing/2014/main" id="{AE641BB2-2DC8-4F25-B5A8-CB62E343B18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EDA8D8F-AD52-4193-BB95-CE7F61B6556D}"/>
              </a:ext>
            </a:extLst>
          </p:cNvPr>
          <p:cNvSpPr>
            <a:spLocks noGrp="1"/>
          </p:cNvSpPr>
          <p:nvPr>
            <p:ph type="sldNum" sz="quarter" idx="12"/>
          </p:nvPr>
        </p:nvSpPr>
        <p:spPr/>
        <p:txBody>
          <a:bodyPr/>
          <a:lstStyle/>
          <a:p>
            <a:fld id="{E42D3D94-A442-414C-9CE2-6393B74CBA1C}" type="slidenum">
              <a:rPr lang="zh-CN" altLang="en-US" smtClean="0"/>
              <a:t>‹#›</a:t>
            </a:fld>
            <a:endParaRPr lang="zh-CN" altLang="en-US"/>
          </a:p>
        </p:txBody>
      </p:sp>
    </p:spTree>
    <p:extLst>
      <p:ext uri="{BB962C8B-B14F-4D97-AF65-F5344CB8AC3E}">
        <p14:creationId xmlns:p14="http://schemas.microsoft.com/office/powerpoint/2010/main" val="1404484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36591A-F6B6-4281-B078-EE67FA671D9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4148462-710E-4A51-8EC9-D0FEF0F836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B6C0895-411B-47DC-B78C-C75B4C3526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D79E4CA-719C-45F4-8248-A536672C6E7F}"/>
              </a:ext>
            </a:extLst>
          </p:cNvPr>
          <p:cNvSpPr>
            <a:spLocks noGrp="1"/>
          </p:cNvSpPr>
          <p:nvPr>
            <p:ph type="dt" sz="half" idx="10"/>
          </p:nvPr>
        </p:nvSpPr>
        <p:spPr/>
        <p:txBody>
          <a:bodyPr/>
          <a:lstStyle/>
          <a:p>
            <a:fld id="{75666920-4B6D-42C1-BA97-8860075AC865}" type="datetimeFigureOut">
              <a:rPr lang="zh-CN" altLang="en-US" smtClean="0"/>
              <a:t>2019/3/3</a:t>
            </a:fld>
            <a:endParaRPr lang="zh-CN" altLang="en-US"/>
          </a:p>
        </p:txBody>
      </p:sp>
      <p:sp>
        <p:nvSpPr>
          <p:cNvPr id="6" name="页脚占位符 5">
            <a:extLst>
              <a:ext uri="{FF2B5EF4-FFF2-40B4-BE49-F238E27FC236}">
                <a16:creationId xmlns:a16="http://schemas.microsoft.com/office/drawing/2014/main" id="{142D3388-A042-4213-AE22-CF2D65EC8FB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564600C-D2B7-41A9-A576-4D3BAC7630D9}"/>
              </a:ext>
            </a:extLst>
          </p:cNvPr>
          <p:cNvSpPr>
            <a:spLocks noGrp="1"/>
          </p:cNvSpPr>
          <p:nvPr>
            <p:ph type="sldNum" sz="quarter" idx="12"/>
          </p:nvPr>
        </p:nvSpPr>
        <p:spPr/>
        <p:txBody>
          <a:bodyPr/>
          <a:lstStyle/>
          <a:p>
            <a:fld id="{E42D3D94-A442-414C-9CE2-6393B74CBA1C}" type="slidenum">
              <a:rPr lang="zh-CN" altLang="en-US" smtClean="0"/>
              <a:t>‹#›</a:t>
            </a:fld>
            <a:endParaRPr lang="zh-CN" altLang="en-US"/>
          </a:p>
        </p:txBody>
      </p:sp>
    </p:spTree>
    <p:extLst>
      <p:ext uri="{BB962C8B-B14F-4D97-AF65-F5344CB8AC3E}">
        <p14:creationId xmlns:p14="http://schemas.microsoft.com/office/powerpoint/2010/main" val="111015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5D77C05-75C2-4869-941A-9AA03A695D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2C8DAB7-D00C-4BBB-A879-177431FA52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9A32B67-BDBB-4CD9-A021-5B160C094D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666920-4B6D-42C1-BA97-8860075AC865}" type="datetimeFigureOut">
              <a:rPr lang="zh-CN" altLang="en-US" smtClean="0"/>
              <a:t>2019/3/3</a:t>
            </a:fld>
            <a:endParaRPr lang="zh-CN" altLang="en-US"/>
          </a:p>
        </p:txBody>
      </p:sp>
      <p:sp>
        <p:nvSpPr>
          <p:cNvPr id="5" name="页脚占位符 4">
            <a:extLst>
              <a:ext uri="{FF2B5EF4-FFF2-40B4-BE49-F238E27FC236}">
                <a16:creationId xmlns:a16="http://schemas.microsoft.com/office/drawing/2014/main" id="{92421BA6-FEE2-4596-800F-D77561B6DD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AB88DB2-5CF5-4582-A77A-97A7702DE6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2D3D94-A442-414C-9CE2-6393B74CBA1C}" type="slidenum">
              <a:rPr lang="zh-CN" altLang="en-US" smtClean="0"/>
              <a:t>‹#›</a:t>
            </a:fld>
            <a:endParaRPr lang="zh-CN" altLang="en-US"/>
          </a:p>
        </p:txBody>
      </p:sp>
    </p:spTree>
    <p:extLst>
      <p:ext uri="{BB962C8B-B14F-4D97-AF65-F5344CB8AC3E}">
        <p14:creationId xmlns:p14="http://schemas.microsoft.com/office/powerpoint/2010/main" val="2012346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284BBF-C037-4BCC-8FEB-A0D3EA6DE384}"/>
              </a:ext>
            </a:extLst>
          </p:cNvPr>
          <p:cNvSpPr>
            <a:spLocks noGrp="1"/>
          </p:cNvSpPr>
          <p:nvPr>
            <p:ph type="ctrTitle"/>
          </p:nvPr>
        </p:nvSpPr>
        <p:spPr/>
        <p:txBody>
          <a:bodyPr/>
          <a:lstStyle/>
          <a:p>
            <a:r>
              <a:rPr lang="zh-CN" altLang="en-US" dirty="0">
                <a:latin typeface="楷体" panose="02010609060101010101" pitchFamily="49" charset="-122"/>
                <a:ea typeface="楷体" panose="02010609060101010101" pitchFamily="49" charset="-122"/>
              </a:rPr>
              <a:t>本质图像论文汇报（一）</a:t>
            </a:r>
          </a:p>
        </p:txBody>
      </p:sp>
      <p:sp>
        <p:nvSpPr>
          <p:cNvPr id="3" name="副标题 2">
            <a:extLst>
              <a:ext uri="{FF2B5EF4-FFF2-40B4-BE49-F238E27FC236}">
                <a16:creationId xmlns:a16="http://schemas.microsoft.com/office/drawing/2014/main" id="{78B3A673-F97B-47EE-9D73-0D0834BB325D}"/>
              </a:ext>
            </a:extLst>
          </p:cNvPr>
          <p:cNvSpPr>
            <a:spLocks noGrp="1"/>
          </p:cNvSpPr>
          <p:nvPr>
            <p:ph type="subTitle" idx="1"/>
          </p:nvPr>
        </p:nvSpPr>
        <p:spPr>
          <a:xfrm>
            <a:off x="1066800" y="5034598"/>
            <a:ext cx="9144000" cy="1655762"/>
          </a:xfrm>
        </p:spPr>
        <p:txBody>
          <a:bodyPr/>
          <a:lstStyle/>
          <a:p>
            <a:r>
              <a:rPr lang="zh-CN" altLang="en-US" dirty="0">
                <a:latin typeface="楷体" panose="02010609060101010101" pitchFamily="49" charset="-122"/>
                <a:ea typeface="楷体" panose="02010609060101010101" pitchFamily="49" charset="-122"/>
              </a:rPr>
              <a:t>汇报人：方阳</a:t>
            </a:r>
          </a:p>
        </p:txBody>
      </p:sp>
    </p:spTree>
    <p:extLst>
      <p:ext uri="{BB962C8B-B14F-4D97-AF65-F5344CB8AC3E}">
        <p14:creationId xmlns:p14="http://schemas.microsoft.com/office/powerpoint/2010/main" val="3011613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3834F4-AC03-416C-9C6D-10BD6ED6CEF1}"/>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Experiment</a:t>
            </a:r>
            <a:endParaRPr lang="zh-CN" altLang="en-US"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E5248560-619E-41DE-BC63-E65B96962DC9}"/>
              </a:ext>
            </a:extLst>
          </p:cNvPr>
          <p:cNvPicPr>
            <a:picLocks noChangeAspect="1"/>
          </p:cNvPicPr>
          <p:nvPr/>
        </p:nvPicPr>
        <p:blipFill>
          <a:blip r:embed="rId2"/>
          <a:stretch>
            <a:fillRect/>
          </a:stretch>
        </p:blipFill>
        <p:spPr>
          <a:xfrm>
            <a:off x="0" y="4444606"/>
            <a:ext cx="6383909" cy="2280609"/>
          </a:xfrm>
          <a:prstGeom prst="rect">
            <a:avLst/>
          </a:prstGeom>
        </p:spPr>
      </p:pic>
      <p:pic>
        <p:nvPicPr>
          <p:cNvPr id="7" name="图片 6">
            <a:extLst>
              <a:ext uri="{FF2B5EF4-FFF2-40B4-BE49-F238E27FC236}">
                <a16:creationId xmlns:a16="http://schemas.microsoft.com/office/drawing/2014/main" id="{CF92DA34-AEA8-441C-9668-499E7AF2F5EE}"/>
              </a:ext>
            </a:extLst>
          </p:cNvPr>
          <p:cNvPicPr>
            <a:picLocks noChangeAspect="1"/>
          </p:cNvPicPr>
          <p:nvPr/>
        </p:nvPicPr>
        <p:blipFill>
          <a:blip r:embed="rId3"/>
          <a:stretch>
            <a:fillRect/>
          </a:stretch>
        </p:blipFill>
        <p:spPr>
          <a:xfrm>
            <a:off x="6466254" y="4507207"/>
            <a:ext cx="5725746" cy="2218008"/>
          </a:xfrm>
          <a:prstGeom prst="rect">
            <a:avLst/>
          </a:prstGeom>
        </p:spPr>
      </p:pic>
      <p:pic>
        <p:nvPicPr>
          <p:cNvPr id="11" name="图片 10">
            <a:extLst>
              <a:ext uri="{FF2B5EF4-FFF2-40B4-BE49-F238E27FC236}">
                <a16:creationId xmlns:a16="http://schemas.microsoft.com/office/drawing/2014/main" id="{792FDB40-2E43-4F4B-B250-D77A3294010B}"/>
              </a:ext>
            </a:extLst>
          </p:cNvPr>
          <p:cNvPicPr>
            <a:picLocks noChangeAspect="1"/>
          </p:cNvPicPr>
          <p:nvPr/>
        </p:nvPicPr>
        <p:blipFill>
          <a:blip r:embed="rId4"/>
          <a:stretch>
            <a:fillRect/>
          </a:stretch>
        </p:blipFill>
        <p:spPr>
          <a:xfrm>
            <a:off x="5808092" y="1766889"/>
            <a:ext cx="6383908" cy="2547052"/>
          </a:xfrm>
          <a:prstGeom prst="rect">
            <a:avLst/>
          </a:prstGeom>
        </p:spPr>
      </p:pic>
      <p:pic>
        <p:nvPicPr>
          <p:cNvPr id="12" name="图片 11">
            <a:extLst>
              <a:ext uri="{FF2B5EF4-FFF2-40B4-BE49-F238E27FC236}">
                <a16:creationId xmlns:a16="http://schemas.microsoft.com/office/drawing/2014/main" id="{EA92358B-6D1C-4A2D-B4C3-DA435E290A9C}"/>
              </a:ext>
            </a:extLst>
          </p:cNvPr>
          <p:cNvPicPr>
            <a:picLocks noChangeAspect="1"/>
          </p:cNvPicPr>
          <p:nvPr/>
        </p:nvPicPr>
        <p:blipFill>
          <a:blip r:embed="rId5"/>
          <a:stretch>
            <a:fillRect/>
          </a:stretch>
        </p:blipFill>
        <p:spPr>
          <a:xfrm>
            <a:off x="243222" y="1502229"/>
            <a:ext cx="5564870" cy="2719909"/>
          </a:xfrm>
          <a:prstGeom prst="rect">
            <a:avLst/>
          </a:prstGeom>
        </p:spPr>
      </p:pic>
    </p:spTree>
    <p:extLst>
      <p:ext uri="{BB962C8B-B14F-4D97-AF65-F5344CB8AC3E}">
        <p14:creationId xmlns:p14="http://schemas.microsoft.com/office/powerpoint/2010/main" val="1650081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72C6D5F-E4AA-4BDF-AEAE-1C9BA5138C93}"/>
              </a:ext>
            </a:extLst>
          </p:cNvPr>
          <p:cNvSpPr>
            <a:spLocks noGrp="1"/>
          </p:cNvSpPr>
          <p:nvPr>
            <p:ph idx="1"/>
          </p:nvPr>
        </p:nvSpPr>
        <p:spPr>
          <a:xfrm>
            <a:off x="326571" y="3208111"/>
            <a:ext cx="11745686" cy="863147"/>
          </a:xfrm>
        </p:spPr>
        <p:txBody>
          <a:bodyPr/>
          <a:lstStyle/>
          <a:p>
            <a:pPr marL="0" indent="0">
              <a:buNone/>
            </a:pPr>
            <a:r>
              <a:rPr lang="en-US" altLang="zh-CN" b="1" dirty="0">
                <a:latin typeface="Times New Roman" panose="02020603050405020304" pitchFamily="18" charset="0"/>
                <a:cs typeface="Times New Roman" panose="02020603050405020304" pitchFamily="18" charset="0"/>
              </a:rPr>
              <a:t>2.Single Image Intrinsic Decomposition without a Single Intrinsic Image</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6892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6D873A-5AF2-4F30-8604-BA7826A11D11}"/>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Method Analysis</a:t>
            </a:r>
            <a:endParaRPr lang="zh-CN" altLang="en-US" dirty="0">
              <a:latin typeface="Times New Roman" panose="02020603050405020304" pitchFamily="18" charset="0"/>
              <a:cs typeface="Times New Roman" panose="02020603050405020304" pitchFamily="18" charset="0"/>
            </a:endParaRPr>
          </a:p>
        </p:txBody>
      </p:sp>
      <p:pic>
        <p:nvPicPr>
          <p:cNvPr id="4" name="内容占位符 3">
            <a:extLst>
              <a:ext uri="{FF2B5EF4-FFF2-40B4-BE49-F238E27FC236}">
                <a16:creationId xmlns:a16="http://schemas.microsoft.com/office/drawing/2014/main" id="{D877D5DA-AE73-44C3-96B9-55095BE6FFA1}"/>
              </a:ext>
            </a:extLst>
          </p:cNvPr>
          <p:cNvPicPr>
            <a:picLocks noGrp="1" noChangeAspect="1"/>
          </p:cNvPicPr>
          <p:nvPr>
            <p:ph idx="1"/>
          </p:nvPr>
        </p:nvPicPr>
        <p:blipFill>
          <a:blip r:embed="rId2"/>
          <a:stretch>
            <a:fillRect/>
          </a:stretch>
        </p:blipFill>
        <p:spPr>
          <a:xfrm>
            <a:off x="1026862" y="1822506"/>
            <a:ext cx="10813742" cy="4567407"/>
          </a:xfrm>
          <a:prstGeom prst="rect">
            <a:avLst/>
          </a:prstGeom>
        </p:spPr>
      </p:pic>
    </p:spTree>
    <p:extLst>
      <p:ext uri="{BB962C8B-B14F-4D97-AF65-F5344CB8AC3E}">
        <p14:creationId xmlns:p14="http://schemas.microsoft.com/office/powerpoint/2010/main" val="1030660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264FA1-ECAF-4C6A-A8C1-8DBC0BA4628E}"/>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Contributions</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4A7BBCC4-48C0-4BEF-8168-A4DC4E0563FE}"/>
              </a:ext>
            </a:extLst>
          </p:cNvPr>
          <p:cNvSpPr>
            <a:spLocks noGrp="1"/>
          </p:cNvSpPr>
          <p:nvPr>
            <p:ph idx="1"/>
          </p:nvPr>
        </p:nvSpPr>
        <p:spPr>
          <a:xfrm>
            <a:off x="838200" y="1371600"/>
            <a:ext cx="10515600" cy="5486400"/>
          </a:xfrm>
        </p:spPr>
        <p:txBody>
          <a:bodyPr>
            <a:normAutofit/>
          </a:bodyPr>
          <a:lstStyle/>
          <a:p>
            <a:r>
              <a:rPr lang="en-US" altLang="zh-CN" dirty="0">
                <a:latin typeface="Times New Roman" panose="02020603050405020304" pitchFamily="18" charset="0"/>
                <a:cs typeface="Times New Roman" panose="02020603050405020304" pitchFamily="18" charset="0"/>
              </a:rPr>
              <a:t>the first attempt to bridge the gap between the two tasks</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single imaged based and multi-image based</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and learn an intrinsic network without any ground truth intrinsic image</a:t>
            </a:r>
            <a:r>
              <a:rPr lang="en-US" altLang="zh-CN" dirty="0"/>
              <a:t>.</a:t>
            </a: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r>
              <a:rPr lang="en-US" altLang="zh-CN" dirty="0">
                <a:latin typeface="Times New Roman" panose="02020603050405020304" pitchFamily="18" charset="0"/>
                <a:cs typeface="Times New Roman" panose="02020603050405020304" pitchFamily="18" charset="0"/>
              </a:rPr>
              <a:t>outperforms previous deep learning based single image intrinsic decomposition models using only 50% of ground truth data</a:t>
            </a:r>
          </a:p>
        </p:txBody>
      </p:sp>
      <p:pic>
        <p:nvPicPr>
          <p:cNvPr id="5" name="图片 4">
            <a:extLst>
              <a:ext uri="{FF2B5EF4-FFF2-40B4-BE49-F238E27FC236}">
                <a16:creationId xmlns:a16="http://schemas.microsoft.com/office/drawing/2014/main" id="{5E3F569F-B08A-40C6-96E7-64699A13D90D}"/>
              </a:ext>
            </a:extLst>
          </p:cNvPr>
          <p:cNvPicPr>
            <a:picLocks noChangeAspect="1"/>
          </p:cNvPicPr>
          <p:nvPr/>
        </p:nvPicPr>
        <p:blipFill>
          <a:blip r:embed="rId2"/>
          <a:stretch>
            <a:fillRect/>
          </a:stretch>
        </p:blipFill>
        <p:spPr>
          <a:xfrm>
            <a:off x="2057906" y="2697163"/>
            <a:ext cx="8076188" cy="2970552"/>
          </a:xfrm>
          <a:prstGeom prst="rect">
            <a:avLst/>
          </a:prstGeom>
        </p:spPr>
      </p:pic>
    </p:spTree>
    <p:extLst>
      <p:ext uri="{BB962C8B-B14F-4D97-AF65-F5344CB8AC3E}">
        <p14:creationId xmlns:p14="http://schemas.microsoft.com/office/powerpoint/2010/main" val="2780399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C7FB8C-7AF4-4163-9688-A16EB2588F35}"/>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Network Architecture</a:t>
            </a:r>
            <a:endParaRPr lang="zh-CN" altLang="en-US" dirty="0">
              <a:latin typeface="Times New Roman" panose="02020603050405020304" pitchFamily="18" charset="0"/>
              <a:cs typeface="Times New Roman" panose="02020603050405020304" pitchFamily="18" charset="0"/>
            </a:endParaRPr>
          </a:p>
        </p:txBody>
      </p:sp>
      <p:pic>
        <p:nvPicPr>
          <p:cNvPr id="4" name="内容占位符 3">
            <a:extLst>
              <a:ext uri="{FF2B5EF4-FFF2-40B4-BE49-F238E27FC236}">
                <a16:creationId xmlns:a16="http://schemas.microsoft.com/office/drawing/2014/main" id="{14E07AC8-9378-4737-B384-6C668187F419}"/>
              </a:ext>
            </a:extLst>
          </p:cNvPr>
          <p:cNvPicPr>
            <a:picLocks noGrp="1" noChangeAspect="1"/>
          </p:cNvPicPr>
          <p:nvPr>
            <p:ph idx="1"/>
          </p:nvPr>
        </p:nvPicPr>
        <p:blipFill>
          <a:blip r:embed="rId3"/>
          <a:stretch>
            <a:fillRect/>
          </a:stretch>
        </p:blipFill>
        <p:spPr>
          <a:xfrm>
            <a:off x="1273628" y="1277936"/>
            <a:ext cx="9386802" cy="5580064"/>
          </a:xfrm>
          <a:prstGeom prst="rect">
            <a:avLst/>
          </a:prstGeom>
        </p:spPr>
      </p:pic>
      <p:pic>
        <p:nvPicPr>
          <p:cNvPr id="5" name="图片 4">
            <a:extLst>
              <a:ext uri="{FF2B5EF4-FFF2-40B4-BE49-F238E27FC236}">
                <a16:creationId xmlns:a16="http://schemas.microsoft.com/office/drawing/2014/main" id="{36123FC3-DE76-466F-842B-5FAF74427618}"/>
              </a:ext>
            </a:extLst>
          </p:cNvPr>
          <p:cNvPicPr>
            <a:picLocks noChangeAspect="1"/>
          </p:cNvPicPr>
          <p:nvPr/>
        </p:nvPicPr>
        <p:blipFill>
          <a:blip r:embed="rId4"/>
          <a:stretch>
            <a:fillRect/>
          </a:stretch>
        </p:blipFill>
        <p:spPr>
          <a:xfrm>
            <a:off x="6431078" y="849086"/>
            <a:ext cx="5593395" cy="515936"/>
          </a:xfrm>
          <a:prstGeom prst="rect">
            <a:avLst/>
          </a:prstGeom>
        </p:spPr>
      </p:pic>
      <p:pic>
        <p:nvPicPr>
          <p:cNvPr id="6" name="图片 5">
            <a:extLst>
              <a:ext uri="{FF2B5EF4-FFF2-40B4-BE49-F238E27FC236}">
                <a16:creationId xmlns:a16="http://schemas.microsoft.com/office/drawing/2014/main" id="{9467DCFA-784D-4187-800F-1416F880202C}"/>
              </a:ext>
            </a:extLst>
          </p:cNvPr>
          <p:cNvPicPr>
            <a:picLocks noChangeAspect="1"/>
          </p:cNvPicPr>
          <p:nvPr/>
        </p:nvPicPr>
        <p:blipFill>
          <a:blip r:embed="rId5"/>
          <a:stretch>
            <a:fillRect/>
          </a:stretch>
        </p:blipFill>
        <p:spPr>
          <a:xfrm>
            <a:off x="6431078" y="265452"/>
            <a:ext cx="5593395" cy="515936"/>
          </a:xfrm>
          <a:prstGeom prst="rect">
            <a:avLst/>
          </a:prstGeom>
        </p:spPr>
      </p:pic>
    </p:spTree>
    <p:extLst>
      <p:ext uri="{BB962C8B-B14F-4D97-AF65-F5344CB8AC3E}">
        <p14:creationId xmlns:p14="http://schemas.microsoft.com/office/powerpoint/2010/main" val="865405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97DEB9-1F09-456E-9159-CA5436F2D814}"/>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Experiment</a:t>
            </a:r>
            <a:endParaRPr lang="zh-CN" altLang="en-US" dirty="0">
              <a:latin typeface="Times New Roman" panose="02020603050405020304" pitchFamily="18" charset="0"/>
              <a:cs typeface="Times New Roman" panose="02020603050405020304" pitchFamily="18" charset="0"/>
            </a:endParaRPr>
          </a:p>
        </p:txBody>
      </p:sp>
      <p:pic>
        <p:nvPicPr>
          <p:cNvPr id="4" name="内容占位符 3">
            <a:extLst>
              <a:ext uri="{FF2B5EF4-FFF2-40B4-BE49-F238E27FC236}">
                <a16:creationId xmlns:a16="http://schemas.microsoft.com/office/drawing/2014/main" id="{1F263488-E90D-40A7-9D7A-22B33747F42B}"/>
              </a:ext>
            </a:extLst>
          </p:cNvPr>
          <p:cNvPicPr>
            <a:picLocks noGrp="1" noChangeAspect="1"/>
          </p:cNvPicPr>
          <p:nvPr>
            <p:ph idx="1"/>
          </p:nvPr>
        </p:nvPicPr>
        <p:blipFill>
          <a:blip r:embed="rId2"/>
          <a:stretch>
            <a:fillRect/>
          </a:stretch>
        </p:blipFill>
        <p:spPr>
          <a:xfrm>
            <a:off x="226112" y="1415143"/>
            <a:ext cx="7967832" cy="2525486"/>
          </a:xfrm>
          <a:prstGeom prst="rect">
            <a:avLst/>
          </a:prstGeom>
        </p:spPr>
      </p:pic>
      <p:pic>
        <p:nvPicPr>
          <p:cNvPr id="5" name="图片 4">
            <a:extLst>
              <a:ext uri="{FF2B5EF4-FFF2-40B4-BE49-F238E27FC236}">
                <a16:creationId xmlns:a16="http://schemas.microsoft.com/office/drawing/2014/main" id="{D45CF747-7E07-4A98-B219-DC5BB6D0910E}"/>
              </a:ext>
            </a:extLst>
          </p:cNvPr>
          <p:cNvPicPr>
            <a:picLocks noChangeAspect="1"/>
          </p:cNvPicPr>
          <p:nvPr/>
        </p:nvPicPr>
        <p:blipFill>
          <a:blip r:embed="rId3"/>
          <a:stretch>
            <a:fillRect/>
          </a:stretch>
        </p:blipFill>
        <p:spPr>
          <a:xfrm>
            <a:off x="8185236" y="1153887"/>
            <a:ext cx="3473364" cy="2894470"/>
          </a:xfrm>
          <a:prstGeom prst="rect">
            <a:avLst/>
          </a:prstGeom>
        </p:spPr>
      </p:pic>
      <p:pic>
        <p:nvPicPr>
          <p:cNvPr id="7" name="图片 6">
            <a:extLst>
              <a:ext uri="{FF2B5EF4-FFF2-40B4-BE49-F238E27FC236}">
                <a16:creationId xmlns:a16="http://schemas.microsoft.com/office/drawing/2014/main" id="{C4B15C1B-0C9B-4FB0-9873-3E1B0AC6A10D}"/>
              </a:ext>
            </a:extLst>
          </p:cNvPr>
          <p:cNvPicPr>
            <a:picLocks noChangeAspect="1"/>
          </p:cNvPicPr>
          <p:nvPr/>
        </p:nvPicPr>
        <p:blipFill>
          <a:blip r:embed="rId4"/>
          <a:stretch>
            <a:fillRect/>
          </a:stretch>
        </p:blipFill>
        <p:spPr>
          <a:xfrm>
            <a:off x="2150119" y="4309613"/>
            <a:ext cx="8337346" cy="2365260"/>
          </a:xfrm>
          <a:prstGeom prst="rect">
            <a:avLst/>
          </a:prstGeom>
        </p:spPr>
      </p:pic>
    </p:spTree>
    <p:extLst>
      <p:ext uri="{BB962C8B-B14F-4D97-AF65-F5344CB8AC3E}">
        <p14:creationId xmlns:p14="http://schemas.microsoft.com/office/powerpoint/2010/main" val="281878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ECB8DE-A871-40C9-9BB2-7D147C23F453}"/>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Result with amount of supervision</a:t>
            </a:r>
            <a:endParaRPr lang="zh-CN" altLang="en-US" dirty="0">
              <a:latin typeface="Times New Roman" panose="02020603050405020304" pitchFamily="18" charset="0"/>
              <a:cs typeface="Times New Roman" panose="02020603050405020304" pitchFamily="18" charset="0"/>
            </a:endParaRPr>
          </a:p>
        </p:txBody>
      </p:sp>
      <p:pic>
        <p:nvPicPr>
          <p:cNvPr id="4" name="内容占位符 3">
            <a:extLst>
              <a:ext uri="{FF2B5EF4-FFF2-40B4-BE49-F238E27FC236}">
                <a16:creationId xmlns:a16="http://schemas.microsoft.com/office/drawing/2014/main" id="{278F5ADE-3626-4669-9538-97848A52D82A}"/>
              </a:ext>
            </a:extLst>
          </p:cNvPr>
          <p:cNvPicPr>
            <a:picLocks noGrp="1" noChangeAspect="1"/>
          </p:cNvPicPr>
          <p:nvPr>
            <p:ph idx="1"/>
          </p:nvPr>
        </p:nvPicPr>
        <p:blipFill>
          <a:blip r:embed="rId2"/>
          <a:stretch>
            <a:fillRect/>
          </a:stretch>
        </p:blipFill>
        <p:spPr>
          <a:xfrm>
            <a:off x="1022767" y="1564922"/>
            <a:ext cx="10624947" cy="4688242"/>
          </a:xfrm>
          <a:prstGeom prst="rect">
            <a:avLst/>
          </a:prstGeom>
        </p:spPr>
      </p:pic>
    </p:spTree>
    <p:extLst>
      <p:ext uri="{BB962C8B-B14F-4D97-AF65-F5344CB8AC3E}">
        <p14:creationId xmlns:p14="http://schemas.microsoft.com/office/powerpoint/2010/main" val="3622515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32DB22-830D-4F93-BDCD-EC68AA0BB1FB}"/>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Ablation studies</a:t>
            </a:r>
            <a:endParaRPr lang="zh-CN" altLang="en-US" dirty="0">
              <a:latin typeface="Times New Roman" panose="02020603050405020304" pitchFamily="18" charset="0"/>
              <a:cs typeface="Times New Roman" panose="02020603050405020304" pitchFamily="18" charset="0"/>
            </a:endParaRPr>
          </a:p>
        </p:txBody>
      </p:sp>
      <p:pic>
        <p:nvPicPr>
          <p:cNvPr id="4" name="内容占位符 3">
            <a:extLst>
              <a:ext uri="{FF2B5EF4-FFF2-40B4-BE49-F238E27FC236}">
                <a16:creationId xmlns:a16="http://schemas.microsoft.com/office/drawing/2014/main" id="{A9052309-688B-403D-A32E-54DA23328CBD}"/>
              </a:ext>
            </a:extLst>
          </p:cNvPr>
          <p:cNvPicPr>
            <a:picLocks noGrp="1" noChangeAspect="1"/>
          </p:cNvPicPr>
          <p:nvPr>
            <p:ph idx="1"/>
          </p:nvPr>
        </p:nvPicPr>
        <p:blipFill>
          <a:blip r:embed="rId2"/>
          <a:stretch>
            <a:fillRect/>
          </a:stretch>
        </p:blipFill>
        <p:spPr>
          <a:xfrm>
            <a:off x="1260885" y="1774372"/>
            <a:ext cx="9670230" cy="3013476"/>
          </a:xfrm>
          <a:prstGeom prst="rect">
            <a:avLst/>
          </a:prstGeom>
        </p:spPr>
      </p:pic>
      <p:pic>
        <p:nvPicPr>
          <p:cNvPr id="5" name="图片 4">
            <a:extLst>
              <a:ext uri="{FF2B5EF4-FFF2-40B4-BE49-F238E27FC236}">
                <a16:creationId xmlns:a16="http://schemas.microsoft.com/office/drawing/2014/main" id="{A718B1FC-6CF7-4D5F-A119-56A4386B5A34}"/>
              </a:ext>
            </a:extLst>
          </p:cNvPr>
          <p:cNvPicPr>
            <a:picLocks noChangeAspect="1"/>
          </p:cNvPicPr>
          <p:nvPr/>
        </p:nvPicPr>
        <p:blipFill>
          <a:blip r:embed="rId3"/>
          <a:stretch>
            <a:fillRect/>
          </a:stretch>
        </p:blipFill>
        <p:spPr>
          <a:xfrm>
            <a:off x="1260885" y="4871532"/>
            <a:ext cx="9886611" cy="1858813"/>
          </a:xfrm>
          <a:prstGeom prst="rect">
            <a:avLst/>
          </a:prstGeom>
        </p:spPr>
      </p:pic>
    </p:spTree>
    <p:extLst>
      <p:ext uri="{BB962C8B-B14F-4D97-AF65-F5344CB8AC3E}">
        <p14:creationId xmlns:p14="http://schemas.microsoft.com/office/powerpoint/2010/main" val="1196450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3E9B252-B6F3-4173-AD04-64300946B7F8}"/>
              </a:ext>
            </a:extLst>
          </p:cNvPr>
          <p:cNvSpPr>
            <a:spLocks noGrp="1"/>
          </p:cNvSpPr>
          <p:nvPr>
            <p:ph idx="1"/>
          </p:nvPr>
        </p:nvSpPr>
        <p:spPr>
          <a:xfrm>
            <a:off x="1034143" y="3262539"/>
            <a:ext cx="10308771" cy="536575"/>
          </a:xfrm>
        </p:spPr>
        <p:txBody>
          <a:bodyPr>
            <a:normAutofit/>
          </a:bodyPr>
          <a:lstStyle/>
          <a:p>
            <a:pPr marL="0" indent="0">
              <a:buNone/>
            </a:pPr>
            <a:r>
              <a:rPr lang="en-US" altLang="zh-CN" b="1" dirty="0">
                <a:latin typeface="Times New Roman" panose="02020603050405020304" pitchFamily="18" charset="0"/>
                <a:cs typeface="Times New Roman" panose="02020603050405020304" pitchFamily="18" charset="0"/>
              </a:rPr>
              <a:t>3. Joint Learning of Intrinsic Images and Semantic Segmentation</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6107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2E912C-E028-4818-B0D4-E6A0BED2ED8E}"/>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Method Analysis</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23BA74D4-CA20-46C7-B82A-00A8897FDD1D}"/>
              </a:ext>
            </a:extLst>
          </p:cNvPr>
          <p:cNvSpPr>
            <a:spLocks noGrp="1"/>
          </p:cNvSpPr>
          <p:nvPr>
            <p:ph idx="1"/>
          </p:nvPr>
        </p:nvSpPr>
        <p:spPr>
          <a:xfrm>
            <a:off x="838200" y="1437004"/>
            <a:ext cx="10918371" cy="4945289"/>
          </a:xfrm>
        </p:spPr>
        <p:txBody>
          <a:bodyPr>
            <a:normAutofit fontScale="92500"/>
          </a:bodyPr>
          <a:lstStyle/>
          <a:p>
            <a:r>
              <a:rPr lang="en-US" altLang="zh-CN" dirty="0">
                <a:latin typeface="Times New Roman" panose="02020603050405020304" pitchFamily="18" charset="0"/>
                <a:cs typeface="Times New Roman" panose="02020603050405020304" pitchFamily="18" charset="0"/>
              </a:rPr>
              <a:t>Variations in imaging conditions may negatively influence the segmentation process,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using reflectance images for semantic segmentation task can be favorable, as they do not contain any illumination effect.</a:t>
            </a:r>
          </a:p>
          <a:p>
            <a:r>
              <a:rPr lang="en-US" altLang="zh-CN" dirty="0">
                <a:latin typeface="Times New Roman" panose="02020603050405020304" pitchFamily="18" charset="0"/>
                <a:cs typeface="Times New Roman" panose="02020603050405020304" pitchFamily="18" charset="0"/>
              </a:rPr>
              <a:t>Each object label constrains the color distribution and is expected to reflect that property to class specific reflectance values. Therefore, distinct object labels provided by semantic segmentation can guide intrinsic image decomposition process by yielding object specific color distributions per label.  Furthermore, semantic segmentation process can act as an object boundary guidance map for intrinsic image decomposition by enhancing cues that differentiate between reflectance and occlusion edges in a scene. In addition, homogeneous regions (i.e. in terms of color) within an object segment should have similar reflectance values.</a:t>
            </a:r>
            <a:endParaRPr lang="zh-CN" altLang="en-US"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E5CDB80E-743C-4142-AB97-D0F2BC8BDE41}"/>
              </a:ext>
            </a:extLst>
          </p:cNvPr>
          <p:cNvSpPr/>
          <p:nvPr/>
        </p:nvSpPr>
        <p:spPr>
          <a:xfrm>
            <a:off x="1478280" y="6231265"/>
            <a:ext cx="10153650" cy="523220"/>
          </a:xfrm>
          <a:prstGeom prst="rect">
            <a:avLst/>
          </a:prstGeom>
        </p:spPr>
        <p:txBody>
          <a:bodyPr wrap="square">
            <a:spAutoFit/>
          </a:bodyPr>
          <a:lstStyle/>
          <a:p>
            <a:r>
              <a:rPr lang="en-US" altLang="zh-CN" sz="2800" b="1" dirty="0">
                <a:latin typeface="Times New Roman" panose="02020603050405020304" pitchFamily="18" charset="0"/>
                <a:cs typeface="Times New Roman" panose="02020603050405020304" pitchFamily="18" charset="0"/>
              </a:rPr>
              <a:t>Joint Learning of Intrinsic Images and Semantic Segmentation !</a:t>
            </a:r>
            <a:endParaRPr lang="zh-CN"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9381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BF025F-4FE3-4F1A-B69A-0C9C0117E757}"/>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Content</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CBD0D47D-7248-4E0E-9AD4-FEC14493EDC3}"/>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1. </a:t>
            </a:r>
            <a:r>
              <a:rPr lang="en-US" altLang="zh-CN" dirty="0" err="1">
                <a:latin typeface="Times New Roman" panose="02020603050405020304" pitchFamily="18" charset="0"/>
                <a:cs typeface="Times New Roman" panose="02020603050405020304" pitchFamily="18" charset="0"/>
              </a:rPr>
              <a:t>SfSNet</a:t>
            </a:r>
            <a:r>
              <a:rPr lang="en-US" altLang="zh-CN" dirty="0">
                <a:latin typeface="Times New Roman" panose="02020603050405020304" pitchFamily="18" charset="0"/>
                <a:cs typeface="Times New Roman" panose="02020603050405020304" pitchFamily="18" charset="0"/>
              </a:rPr>
              <a:t>: Learning Shape, Reflectance and Illuminance of Faces `in the Wild‘</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CVPR2018</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 Single Image Intrinsic Decomposition without a Single Intrinsic Image</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ECCV2018</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3. Joint Learning of Intrinsic Images and Semantic Segmentation </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ECCV2018</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4. </a:t>
            </a:r>
            <a:r>
              <a:rPr lang="en-US" altLang="zh-CN" dirty="0" err="1">
                <a:latin typeface="Times New Roman" panose="02020603050405020304" pitchFamily="18" charset="0"/>
                <a:cs typeface="Times New Roman" panose="02020603050405020304" pitchFamily="18" charset="0"/>
              </a:rPr>
              <a:t>CGIntrinsics</a:t>
            </a:r>
            <a:r>
              <a:rPr lang="en-US" altLang="zh-CN" dirty="0">
                <a:latin typeface="Times New Roman" panose="02020603050405020304" pitchFamily="18" charset="0"/>
                <a:cs typeface="Times New Roman" panose="02020603050405020304" pitchFamily="18" charset="0"/>
              </a:rPr>
              <a:t>: Better Intrinsic Image Decomposition through Physically-Based Rendering</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ECCV2018</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92881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AB9AD3-2802-4AAD-9F4F-9BD0FBB59A73}"/>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Contributions</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F5A2447B-162B-4873-ACA7-6261A1BF3987}"/>
              </a:ext>
            </a:extLst>
          </p:cNvPr>
          <p:cNvSpPr>
            <a:spLocks noGrp="1"/>
          </p:cNvSpPr>
          <p:nvPr>
            <p:ph idx="1"/>
          </p:nvPr>
        </p:nvSpPr>
        <p:spPr>
          <a:xfrm>
            <a:off x="838200" y="1825625"/>
            <a:ext cx="11353800" cy="4351338"/>
          </a:xfrm>
        </p:spPr>
        <p:txBody>
          <a:bodyPr>
            <a:normAutofit/>
          </a:bodyPr>
          <a:lstStyle/>
          <a:p>
            <a:r>
              <a:rPr lang="en-US" altLang="zh-CN" sz="3000" dirty="0">
                <a:latin typeface="Times New Roman" panose="02020603050405020304" pitchFamily="18" charset="0"/>
                <a:cs typeface="Times New Roman" panose="02020603050405020304" pitchFamily="18" charset="0"/>
              </a:rPr>
              <a:t>a cascade CNN architecture for joint learning of intrinsic image decomposition and semantic segmentation (intrinsic-for-segmentation and segmentation-for-intrinsic)</a:t>
            </a:r>
          </a:p>
          <a:p>
            <a:r>
              <a:rPr lang="en-US" altLang="zh-CN" sz="3000" dirty="0">
                <a:latin typeface="Times New Roman" panose="02020603050405020304" pitchFamily="18" charset="0"/>
                <a:cs typeface="Times New Roman" panose="02020603050405020304" pitchFamily="18" charset="0"/>
              </a:rPr>
              <a:t>analysis on the gains of addressing those two problems jointly</a:t>
            </a:r>
          </a:p>
          <a:p>
            <a:r>
              <a:rPr lang="en-US" altLang="zh-CN" sz="3000" dirty="0">
                <a:latin typeface="Times New Roman" panose="02020603050405020304" pitchFamily="18" charset="0"/>
                <a:cs typeface="Times New Roman" panose="02020603050405020304" pitchFamily="18" charset="0"/>
              </a:rPr>
              <a:t>a very large-scale dataset of synthetic images of natural environments with scene level intrinsic image decomposition and semantic segmentation ground-truths.</a:t>
            </a:r>
            <a:endParaRPr lang="zh-CN" alt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6756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D07BC0-2D25-4955-AA28-E2245FBE968F}"/>
              </a:ext>
            </a:extLst>
          </p:cNvPr>
          <p:cNvSpPr>
            <a:spLocks noGrp="1"/>
          </p:cNvSpPr>
          <p:nvPr>
            <p:ph type="title"/>
          </p:nvPr>
        </p:nvSpPr>
        <p:spPr>
          <a:xfrm>
            <a:off x="838200" y="365125"/>
            <a:ext cx="10515600" cy="1325563"/>
          </a:xfrm>
        </p:spPr>
        <p:txBody>
          <a:bodyPr/>
          <a:lstStyle/>
          <a:p>
            <a:r>
              <a:rPr lang="en-US" altLang="zh-CN" dirty="0">
                <a:latin typeface="Times New Roman" panose="02020603050405020304" pitchFamily="18" charset="0"/>
                <a:cs typeface="Times New Roman" panose="02020603050405020304" pitchFamily="18" charset="0"/>
              </a:rPr>
              <a:t>Network Architecture</a:t>
            </a:r>
            <a:endParaRPr lang="zh-CN" altLang="en-US" dirty="0"/>
          </a:p>
        </p:txBody>
      </p:sp>
      <p:pic>
        <p:nvPicPr>
          <p:cNvPr id="4" name="内容占位符 3">
            <a:extLst>
              <a:ext uri="{FF2B5EF4-FFF2-40B4-BE49-F238E27FC236}">
                <a16:creationId xmlns:a16="http://schemas.microsoft.com/office/drawing/2014/main" id="{4E61E0E0-6190-48CB-86B0-19428957CDB4}"/>
              </a:ext>
            </a:extLst>
          </p:cNvPr>
          <p:cNvPicPr>
            <a:picLocks noGrp="1" noChangeAspect="1"/>
          </p:cNvPicPr>
          <p:nvPr>
            <p:ph idx="1"/>
          </p:nvPr>
        </p:nvPicPr>
        <p:blipFill>
          <a:blip r:embed="rId3"/>
          <a:stretch>
            <a:fillRect/>
          </a:stretch>
        </p:blipFill>
        <p:spPr>
          <a:xfrm>
            <a:off x="0" y="1812016"/>
            <a:ext cx="12119792" cy="5045984"/>
          </a:xfrm>
          <a:prstGeom prst="rect">
            <a:avLst/>
          </a:prstGeom>
        </p:spPr>
      </p:pic>
    </p:spTree>
    <p:extLst>
      <p:ext uri="{BB962C8B-B14F-4D97-AF65-F5344CB8AC3E}">
        <p14:creationId xmlns:p14="http://schemas.microsoft.com/office/powerpoint/2010/main" val="2159206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75DCDC-C119-4DB0-A7CA-760F903FAD9E}"/>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Loss function</a:t>
            </a:r>
            <a:endParaRPr lang="zh-CN" altLang="en-US" dirty="0">
              <a:latin typeface="Times New Roman" panose="02020603050405020304" pitchFamily="18" charset="0"/>
              <a:cs typeface="Times New Roman" panose="02020603050405020304" pitchFamily="18" charset="0"/>
            </a:endParaRPr>
          </a:p>
        </p:txBody>
      </p:sp>
      <p:pic>
        <p:nvPicPr>
          <p:cNvPr id="4" name="内容占位符 3">
            <a:extLst>
              <a:ext uri="{FF2B5EF4-FFF2-40B4-BE49-F238E27FC236}">
                <a16:creationId xmlns:a16="http://schemas.microsoft.com/office/drawing/2014/main" id="{9D6B48F8-038B-49AA-9C7C-019AD3E9063D}"/>
              </a:ext>
            </a:extLst>
          </p:cNvPr>
          <p:cNvPicPr>
            <a:picLocks noGrp="1" noChangeAspect="1"/>
          </p:cNvPicPr>
          <p:nvPr>
            <p:ph idx="1"/>
          </p:nvPr>
        </p:nvPicPr>
        <p:blipFill>
          <a:blip r:embed="rId2"/>
          <a:stretch>
            <a:fillRect/>
          </a:stretch>
        </p:blipFill>
        <p:spPr>
          <a:xfrm>
            <a:off x="1855785" y="5308695"/>
            <a:ext cx="7923990" cy="722481"/>
          </a:xfrm>
          <a:prstGeom prst="rect">
            <a:avLst/>
          </a:prstGeom>
        </p:spPr>
      </p:pic>
      <p:pic>
        <p:nvPicPr>
          <p:cNvPr id="5" name="图片 4">
            <a:extLst>
              <a:ext uri="{FF2B5EF4-FFF2-40B4-BE49-F238E27FC236}">
                <a16:creationId xmlns:a16="http://schemas.microsoft.com/office/drawing/2014/main" id="{5048EEA5-EB99-4C27-910E-C94478ED8D73}"/>
              </a:ext>
            </a:extLst>
          </p:cNvPr>
          <p:cNvPicPr>
            <a:picLocks noChangeAspect="1"/>
          </p:cNvPicPr>
          <p:nvPr/>
        </p:nvPicPr>
        <p:blipFill>
          <a:blip r:embed="rId3"/>
          <a:stretch>
            <a:fillRect/>
          </a:stretch>
        </p:blipFill>
        <p:spPr>
          <a:xfrm>
            <a:off x="3773980" y="2407401"/>
            <a:ext cx="4437036" cy="678150"/>
          </a:xfrm>
          <a:prstGeom prst="rect">
            <a:avLst/>
          </a:prstGeom>
        </p:spPr>
      </p:pic>
      <p:pic>
        <p:nvPicPr>
          <p:cNvPr id="6" name="图片 5">
            <a:extLst>
              <a:ext uri="{FF2B5EF4-FFF2-40B4-BE49-F238E27FC236}">
                <a16:creationId xmlns:a16="http://schemas.microsoft.com/office/drawing/2014/main" id="{11A7C71D-D442-4B51-8BAD-F61692AADAE1}"/>
              </a:ext>
            </a:extLst>
          </p:cNvPr>
          <p:cNvPicPr>
            <a:picLocks noChangeAspect="1"/>
          </p:cNvPicPr>
          <p:nvPr/>
        </p:nvPicPr>
        <p:blipFill>
          <a:blip r:embed="rId4"/>
          <a:stretch>
            <a:fillRect/>
          </a:stretch>
        </p:blipFill>
        <p:spPr>
          <a:xfrm>
            <a:off x="1686748" y="3047195"/>
            <a:ext cx="8611500" cy="815718"/>
          </a:xfrm>
          <a:prstGeom prst="rect">
            <a:avLst/>
          </a:prstGeom>
        </p:spPr>
      </p:pic>
      <p:pic>
        <p:nvPicPr>
          <p:cNvPr id="7" name="图片 6">
            <a:extLst>
              <a:ext uri="{FF2B5EF4-FFF2-40B4-BE49-F238E27FC236}">
                <a16:creationId xmlns:a16="http://schemas.microsoft.com/office/drawing/2014/main" id="{3F9D65A2-AAF8-43E6-9F57-95F110BA4B14}"/>
              </a:ext>
            </a:extLst>
          </p:cNvPr>
          <p:cNvPicPr>
            <a:picLocks noChangeAspect="1"/>
          </p:cNvPicPr>
          <p:nvPr/>
        </p:nvPicPr>
        <p:blipFill>
          <a:blip r:embed="rId5"/>
          <a:stretch>
            <a:fillRect/>
          </a:stretch>
        </p:blipFill>
        <p:spPr>
          <a:xfrm>
            <a:off x="2250448" y="3862913"/>
            <a:ext cx="7134664" cy="639794"/>
          </a:xfrm>
          <a:prstGeom prst="rect">
            <a:avLst/>
          </a:prstGeom>
        </p:spPr>
      </p:pic>
      <p:pic>
        <p:nvPicPr>
          <p:cNvPr id="8" name="图片 7">
            <a:extLst>
              <a:ext uri="{FF2B5EF4-FFF2-40B4-BE49-F238E27FC236}">
                <a16:creationId xmlns:a16="http://schemas.microsoft.com/office/drawing/2014/main" id="{46049072-7DD9-4ADA-9ECE-A849B96E6ECB}"/>
              </a:ext>
            </a:extLst>
          </p:cNvPr>
          <p:cNvPicPr>
            <a:picLocks noChangeAspect="1"/>
          </p:cNvPicPr>
          <p:nvPr/>
        </p:nvPicPr>
        <p:blipFill>
          <a:blip r:embed="rId6"/>
          <a:stretch>
            <a:fillRect/>
          </a:stretch>
        </p:blipFill>
        <p:spPr>
          <a:xfrm>
            <a:off x="4220861" y="1690688"/>
            <a:ext cx="3543274" cy="754374"/>
          </a:xfrm>
          <a:prstGeom prst="rect">
            <a:avLst/>
          </a:prstGeom>
        </p:spPr>
      </p:pic>
      <p:pic>
        <p:nvPicPr>
          <p:cNvPr id="9" name="图片 8">
            <a:extLst>
              <a:ext uri="{FF2B5EF4-FFF2-40B4-BE49-F238E27FC236}">
                <a16:creationId xmlns:a16="http://schemas.microsoft.com/office/drawing/2014/main" id="{52F61880-337B-4AB5-AADC-607EE02D4A78}"/>
              </a:ext>
            </a:extLst>
          </p:cNvPr>
          <p:cNvPicPr>
            <a:picLocks noChangeAspect="1"/>
          </p:cNvPicPr>
          <p:nvPr/>
        </p:nvPicPr>
        <p:blipFill>
          <a:blip r:embed="rId7"/>
          <a:stretch>
            <a:fillRect/>
          </a:stretch>
        </p:blipFill>
        <p:spPr>
          <a:xfrm>
            <a:off x="3718748" y="4525695"/>
            <a:ext cx="3996162" cy="999040"/>
          </a:xfrm>
          <a:prstGeom prst="rect">
            <a:avLst/>
          </a:prstGeom>
        </p:spPr>
      </p:pic>
    </p:spTree>
    <p:extLst>
      <p:ext uri="{BB962C8B-B14F-4D97-AF65-F5344CB8AC3E}">
        <p14:creationId xmlns:p14="http://schemas.microsoft.com/office/powerpoint/2010/main" val="4149974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9C605C-B9F8-4065-A54E-7D645A27FF6F}"/>
              </a:ext>
            </a:extLst>
          </p:cNvPr>
          <p:cNvSpPr>
            <a:spLocks noGrp="1"/>
          </p:cNvSpPr>
          <p:nvPr>
            <p:ph type="title"/>
          </p:nvPr>
        </p:nvSpPr>
        <p:spPr>
          <a:xfrm>
            <a:off x="683212" y="152212"/>
            <a:ext cx="10515600" cy="1325563"/>
          </a:xfrm>
        </p:spPr>
        <p:txBody>
          <a:bodyPr/>
          <a:lstStyle/>
          <a:p>
            <a:r>
              <a:rPr lang="en-US" altLang="zh-CN" dirty="0">
                <a:latin typeface="Times New Roman" panose="02020603050405020304" pitchFamily="18" charset="0"/>
                <a:cs typeface="Times New Roman" panose="02020603050405020304" pitchFamily="18" charset="0"/>
              </a:rPr>
              <a:t>Experiment</a:t>
            </a:r>
            <a:endParaRPr lang="zh-CN" altLang="en-US" dirty="0">
              <a:latin typeface="Times New Roman" panose="02020603050405020304" pitchFamily="18" charset="0"/>
              <a:cs typeface="Times New Roman" panose="02020603050405020304" pitchFamily="18" charset="0"/>
            </a:endParaRPr>
          </a:p>
        </p:txBody>
      </p:sp>
      <p:sp>
        <p:nvSpPr>
          <p:cNvPr id="13" name="内容占位符 12">
            <a:extLst>
              <a:ext uri="{FF2B5EF4-FFF2-40B4-BE49-F238E27FC236}">
                <a16:creationId xmlns:a16="http://schemas.microsoft.com/office/drawing/2014/main" id="{88E89C97-91B2-4E0E-8ABF-99C7890E8D2B}"/>
              </a:ext>
            </a:extLst>
          </p:cNvPr>
          <p:cNvSpPr>
            <a:spLocks noGrp="1"/>
          </p:cNvSpPr>
          <p:nvPr>
            <p:ph idx="1"/>
          </p:nvPr>
        </p:nvSpPr>
        <p:spPr>
          <a:xfrm>
            <a:off x="838200" y="1722890"/>
            <a:ext cx="10515600" cy="4351338"/>
          </a:xfrm>
        </p:spPr>
        <p:txBody>
          <a:bodyPr/>
          <a:lstStyle/>
          <a:p>
            <a:r>
              <a:rPr lang="en-US" altLang="zh-CN" dirty="0">
                <a:latin typeface="Times New Roman" panose="02020603050405020304" pitchFamily="18" charset="0"/>
                <a:cs typeface="Times New Roman" panose="02020603050405020304" pitchFamily="18" charset="0"/>
              </a:rPr>
              <a:t>Influence of Reflectance on Semantic Segmentation</a:t>
            </a:r>
            <a:endParaRPr lang="zh-CN" altLang="en-US"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Influence of Semantic Segmentation on Intrinsic Decomposition</a:t>
            </a:r>
            <a:endParaRPr lang="zh-CN" altLang="en-US"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Joint Learning of Semantic Segmentation and Intrinsic Decomposition</a:t>
            </a:r>
          </a:p>
          <a:p>
            <a:pPr marL="0" indent="0">
              <a:buNone/>
            </a:pPr>
            <a:r>
              <a:rPr lang="en-US" altLang="zh-CN" dirty="0">
                <a:latin typeface="Times New Roman" panose="02020603050405020304" pitchFamily="18" charset="0"/>
                <a:cs typeface="Times New Roman" panose="02020603050405020304" pitchFamily="18" charset="0"/>
              </a:rPr>
              <a:t>   1. Comparison of the semantic segmentation accuracy.</a:t>
            </a:r>
          </a:p>
          <a:p>
            <a:pPr marL="0" indent="0">
              <a:buNone/>
            </a:pPr>
            <a:r>
              <a:rPr lang="en-US" altLang="zh-CN" dirty="0">
                <a:latin typeface="Times New Roman" panose="02020603050405020304" pitchFamily="18" charset="0"/>
                <a:cs typeface="Times New Roman" panose="02020603050405020304" pitchFamily="18" charset="0"/>
              </a:rPr>
              <a:t>   2. Influence of joint learning on intrinsic property prediction</a:t>
            </a:r>
          </a:p>
          <a:p>
            <a:pPr marL="0" indent="0">
              <a:buNone/>
            </a:pPr>
            <a:r>
              <a:rPr lang="en-US" altLang="zh-CN" dirty="0">
                <a:latin typeface="Times New Roman" panose="02020603050405020304" pitchFamily="18" charset="0"/>
                <a:cs typeface="Times New Roman" panose="02020603050405020304" pitchFamily="18" charset="0"/>
              </a:rPr>
              <a:t>   3. Influence of the weighting of the loss functions.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7578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8CB42B1-4995-401A-A2D5-F374BA9B5A3E}"/>
              </a:ext>
            </a:extLst>
          </p:cNvPr>
          <p:cNvSpPr>
            <a:spLocks noGrp="1"/>
          </p:cNvSpPr>
          <p:nvPr>
            <p:ph idx="1"/>
          </p:nvPr>
        </p:nvSpPr>
        <p:spPr>
          <a:xfrm>
            <a:off x="1455420" y="2975927"/>
            <a:ext cx="9517380" cy="906145"/>
          </a:xfrm>
        </p:spPr>
        <p:txBody>
          <a:bodyPr/>
          <a:lstStyle/>
          <a:p>
            <a:pPr marL="0" indent="0" algn="ctr">
              <a:buNone/>
            </a:pPr>
            <a:r>
              <a:rPr lang="en-US" altLang="zh-CN" b="1" dirty="0">
                <a:latin typeface="Times New Roman" panose="02020603050405020304" pitchFamily="18" charset="0"/>
                <a:cs typeface="Times New Roman" panose="02020603050405020304" pitchFamily="18" charset="0"/>
              </a:rPr>
              <a:t>4. </a:t>
            </a:r>
            <a:r>
              <a:rPr lang="en-US" altLang="zh-CN" b="1" dirty="0" err="1">
                <a:latin typeface="Times New Roman" panose="02020603050405020304" pitchFamily="18" charset="0"/>
                <a:cs typeface="Times New Roman" panose="02020603050405020304" pitchFamily="18" charset="0"/>
              </a:rPr>
              <a:t>CGIntrinsics</a:t>
            </a:r>
            <a:r>
              <a:rPr lang="en-US" altLang="zh-CN" b="1" dirty="0">
                <a:latin typeface="Times New Roman" panose="02020603050405020304" pitchFamily="18" charset="0"/>
                <a:cs typeface="Times New Roman" panose="02020603050405020304" pitchFamily="18" charset="0"/>
              </a:rPr>
              <a:t>: Better Intrinsic Image Decomposition through Physically-Based Rendering</a:t>
            </a:r>
            <a:endParaRPr lang="zh-CN" altLang="en-US" b="1" dirty="0"/>
          </a:p>
        </p:txBody>
      </p:sp>
    </p:spTree>
    <p:extLst>
      <p:ext uri="{BB962C8B-B14F-4D97-AF65-F5344CB8AC3E}">
        <p14:creationId xmlns:p14="http://schemas.microsoft.com/office/powerpoint/2010/main" val="2585847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7F5B34-E011-47F8-A2A9-BFAECC0CDFEC}"/>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Method Analysis</a:t>
            </a:r>
            <a:endParaRPr lang="zh-CN" altLang="en-US" dirty="0"/>
          </a:p>
        </p:txBody>
      </p:sp>
      <p:sp>
        <p:nvSpPr>
          <p:cNvPr id="3" name="内容占位符 2">
            <a:extLst>
              <a:ext uri="{FF2B5EF4-FFF2-40B4-BE49-F238E27FC236}">
                <a16:creationId xmlns:a16="http://schemas.microsoft.com/office/drawing/2014/main" id="{F5F5D151-60BA-4996-B4EF-DB5127210F56}"/>
              </a:ext>
            </a:extLst>
          </p:cNvPr>
          <p:cNvSpPr>
            <a:spLocks noGrp="1"/>
          </p:cNvSpPr>
          <p:nvPr>
            <p:ph idx="1"/>
          </p:nvPr>
        </p:nvSpPr>
        <p:spPr>
          <a:xfrm>
            <a:off x="838200" y="1517015"/>
            <a:ext cx="10515600" cy="4351338"/>
          </a:xfrm>
        </p:spPr>
        <p:txBody>
          <a:bodyPr/>
          <a:lstStyle/>
          <a:p>
            <a:r>
              <a:rPr lang="en-US" altLang="zh-CN" b="1" dirty="0"/>
              <a:t>The problem of existing</a:t>
            </a:r>
            <a:r>
              <a:rPr lang="en-US" altLang="zh-CN" dirty="0"/>
              <a:t> </a:t>
            </a:r>
            <a:r>
              <a:rPr lang="en-US" altLang="zh-CN" b="1" dirty="0"/>
              <a:t>synthetic datasets </a:t>
            </a:r>
          </a:p>
          <a:p>
            <a:pPr marL="0" indent="0">
              <a:buNone/>
            </a:pPr>
            <a:r>
              <a:rPr lang="en-US" altLang="zh-CN" dirty="0"/>
              <a:t>   1. limited to images of single objects (</a:t>
            </a:r>
            <a:r>
              <a:rPr lang="en-US" altLang="zh-CN" dirty="0" err="1"/>
              <a:t>ShapeNet</a:t>
            </a:r>
            <a:r>
              <a:rPr lang="en-US" altLang="zh-CN" dirty="0"/>
              <a:t>)</a:t>
            </a:r>
          </a:p>
          <a:p>
            <a:pPr marL="0" indent="0">
              <a:buNone/>
            </a:pPr>
            <a:r>
              <a:rPr lang="en-US" altLang="zh-CN" dirty="0"/>
              <a:t>   2. unrealistic illumination (CG Animation)</a:t>
            </a:r>
          </a:p>
          <a:p>
            <a:pPr marL="0" indent="0">
              <a:buNone/>
            </a:pPr>
            <a:r>
              <a:rPr lang="en-US" altLang="zh-CN" dirty="0"/>
              <a:t>   3. lack details of image, low SNR. (SUNCG)</a:t>
            </a:r>
          </a:p>
          <a:p>
            <a:r>
              <a:rPr lang="en-US" altLang="zh-CN" b="1" dirty="0"/>
              <a:t>The problem of real datasets</a:t>
            </a:r>
            <a:r>
              <a:rPr lang="en-US" altLang="zh-CN" dirty="0"/>
              <a:t> (IIW and SAW)</a:t>
            </a:r>
          </a:p>
          <a:p>
            <a:pPr marL="0" indent="0">
              <a:buNone/>
            </a:pPr>
            <a:r>
              <a:rPr lang="en-US" altLang="zh-CN" dirty="0"/>
              <a:t>   1. sparse </a:t>
            </a:r>
          </a:p>
          <a:p>
            <a:pPr marL="0" indent="0">
              <a:buNone/>
            </a:pPr>
            <a:r>
              <a:rPr lang="en-US" altLang="zh-CN" dirty="0"/>
              <a:t>   2. difficult to collect</a:t>
            </a:r>
          </a:p>
          <a:p>
            <a:endParaRPr lang="zh-CN" altLang="en-US" dirty="0"/>
          </a:p>
        </p:txBody>
      </p:sp>
      <p:sp>
        <p:nvSpPr>
          <p:cNvPr id="4" name="文本框 3">
            <a:extLst>
              <a:ext uri="{FF2B5EF4-FFF2-40B4-BE49-F238E27FC236}">
                <a16:creationId xmlns:a16="http://schemas.microsoft.com/office/drawing/2014/main" id="{74D8E0E1-FD85-4C15-96AC-C841C109E15A}"/>
              </a:ext>
            </a:extLst>
          </p:cNvPr>
          <p:cNvSpPr txBox="1"/>
          <p:nvPr/>
        </p:nvSpPr>
        <p:spPr>
          <a:xfrm>
            <a:off x="0" y="5969655"/>
            <a:ext cx="12310110"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We need high-quality, high SNR, realistic, carefully-rendered synthetic dataset!</a:t>
            </a:r>
          </a:p>
        </p:txBody>
      </p:sp>
    </p:spTree>
    <p:extLst>
      <p:ext uri="{BB962C8B-B14F-4D97-AF65-F5344CB8AC3E}">
        <p14:creationId xmlns:p14="http://schemas.microsoft.com/office/powerpoint/2010/main" val="20255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C5E925-B4C7-4913-820E-75B6C2760D5C}"/>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Contributions</a:t>
            </a:r>
            <a:endParaRPr lang="zh-CN" altLang="en-US" dirty="0"/>
          </a:p>
        </p:txBody>
      </p:sp>
      <p:sp>
        <p:nvSpPr>
          <p:cNvPr id="3" name="内容占位符 2">
            <a:extLst>
              <a:ext uri="{FF2B5EF4-FFF2-40B4-BE49-F238E27FC236}">
                <a16:creationId xmlns:a16="http://schemas.microsoft.com/office/drawing/2014/main" id="{98B7A70E-BC23-4B6F-B0CA-8C70B8D50813}"/>
              </a:ext>
            </a:extLst>
          </p:cNvPr>
          <p:cNvSpPr>
            <a:spLocks noGrp="1"/>
          </p:cNvSpPr>
          <p:nvPr>
            <p:ph idx="1"/>
          </p:nvPr>
        </p:nvSpPr>
        <p:spPr/>
        <p:txBody>
          <a:bodyPr/>
          <a:lstStyle/>
          <a:p>
            <a:r>
              <a:rPr lang="en-US" altLang="zh-CN" b="1" dirty="0"/>
              <a:t>CGINTRINSICS(CGI)</a:t>
            </a:r>
            <a:r>
              <a:rPr lang="en-US" altLang="zh-CN" dirty="0"/>
              <a:t>: the first large-scale scene-level intrinsic images dataset based on high-quality physically-based rendering</a:t>
            </a:r>
          </a:p>
          <a:p>
            <a:r>
              <a:rPr lang="en-US" altLang="zh-CN" dirty="0"/>
              <a:t>a new partially supervised learning method for training a CNN to directly predict reflectance and shading, by combining ground truth from CGI and sparse annotations from IIW/SAW</a:t>
            </a:r>
          </a:p>
          <a:p>
            <a:r>
              <a:rPr lang="en-US" altLang="zh-CN" dirty="0"/>
              <a:t>achieve state-of-the-art performance on IIW and SAW</a:t>
            </a:r>
            <a:endParaRPr lang="zh-CN" altLang="en-US" dirty="0"/>
          </a:p>
        </p:txBody>
      </p:sp>
    </p:spTree>
    <p:extLst>
      <p:ext uri="{BB962C8B-B14F-4D97-AF65-F5344CB8AC3E}">
        <p14:creationId xmlns:p14="http://schemas.microsoft.com/office/powerpoint/2010/main" val="4153538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21D74E-5CD5-499B-B857-4EBCB67A7892}"/>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Network Architecture</a:t>
            </a:r>
            <a:endParaRPr lang="zh-CN" altLang="en-US" dirty="0"/>
          </a:p>
        </p:txBody>
      </p:sp>
      <p:pic>
        <p:nvPicPr>
          <p:cNvPr id="4" name="内容占位符 3">
            <a:extLst>
              <a:ext uri="{FF2B5EF4-FFF2-40B4-BE49-F238E27FC236}">
                <a16:creationId xmlns:a16="http://schemas.microsoft.com/office/drawing/2014/main" id="{BB3550A9-B3D2-458E-BCF5-210F43DE6064}"/>
              </a:ext>
            </a:extLst>
          </p:cNvPr>
          <p:cNvPicPr>
            <a:picLocks noGrp="1" noChangeAspect="1"/>
          </p:cNvPicPr>
          <p:nvPr>
            <p:ph idx="1"/>
          </p:nvPr>
        </p:nvPicPr>
        <p:blipFill>
          <a:blip r:embed="rId2"/>
          <a:stretch>
            <a:fillRect/>
          </a:stretch>
        </p:blipFill>
        <p:spPr>
          <a:xfrm>
            <a:off x="1170238" y="1485900"/>
            <a:ext cx="10183562" cy="5200347"/>
          </a:xfrm>
          <a:prstGeom prst="rect">
            <a:avLst/>
          </a:prstGeom>
        </p:spPr>
      </p:pic>
    </p:spTree>
    <p:extLst>
      <p:ext uri="{BB962C8B-B14F-4D97-AF65-F5344CB8AC3E}">
        <p14:creationId xmlns:p14="http://schemas.microsoft.com/office/powerpoint/2010/main" val="35181941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218FE4-FE08-45A5-906A-B9E4BB444E5F}"/>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Loss Function overview</a:t>
            </a:r>
            <a:endParaRPr lang="zh-CN" altLang="en-US" dirty="0">
              <a:latin typeface="Times New Roman" panose="02020603050405020304" pitchFamily="18" charset="0"/>
              <a:cs typeface="Times New Roman" panose="02020603050405020304" pitchFamily="18" charset="0"/>
            </a:endParaRPr>
          </a:p>
        </p:txBody>
      </p:sp>
      <p:pic>
        <p:nvPicPr>
          <p:cNvPr id="4" name="内容占位符 3">
            <a:extLst>
              <a:ext uri="{FF2B5EF4-FFF2-40B4-BE49-F238E27FC236}">
                <a16:creationId xmlns:a16="http://schemas.microsoft.com/office/drawing/2014/main" id="{49D1CECE-B91F-4814-A79F-1F6C38E7FF13}"/>
              </a:ext>
            </a:extLst>
          </p:cNvPr>
          <p:cNvPicPr>
            <a:picLocks noGrp="1" noChangeAspect="1"/>
          </p:cNvPicPr>
          <p:nvPr>
            <p:ph idx="1"/>
          </p:nvPr>
        </p:nvPicPr>
        <p:blipFill>
          <a:blip r:embed="rId2"/>
          <a:stretch>
            <a:fillRect/>
          </a:stretch>
        </p:blipFill>
        <p:spPr>
          <a:xfrm>
            <a:off x="2381250" y="2076112"/>
            <a:ext cx="6846570" cy="672431"/>
          </a:xfrm>
          <a:prstGeom prst="rect">
            <a:avLst/>
          </a:prstGeom>
        </p:spPr>
      </p:pic>
      <p:pic>
        <p:nvPicPr>
          <p:cNvPr id="5" name="图片 4">
            <a:extLst>
              <a:ext uri="{FF2B5EF4-FFF2-40B4-BE49-F238E27FC236}">
                <a16:creationId xmlns:a16="http://schemas.microsoft.com/office/drawing/2014/main" id="{0F7B84A0-3609-41AB-A517-2AE63173935B}"/>
              </a:ext>
            </a:extLst>
          </p:cNvPr>
          <p:cNvPicPr>
            <a:picLocks noChangeAspect="1"/>
          </p:cNvPicPr>
          <p:nvPr/>
        </p:nvPicPr>
        <p:blipFill>
          <a:blip r:embed="rId3"/>
          <a:stretch>
            <a:fillRect/>
          </a:stretch>
        </p:blipFill>
        <p:spPr>
          <a:xfrm>
            <a:off x="1535430" y="3133967"/>
            <a:ext cx="9918675" cy="1954530"/>
          </a:xfrm>
          <a:prstGeom prst="rect">
            <a:avLst/>
          </a:prstGeom>
        </p:spPr>
      </p:pic>
    </p:spTree>
    <p:extLst>
      <p:ext uri="{BB962C8B-B14F-4D97-AF65-F5344CB8AC3E}">
        <p14:creationId xmlns:p14="http://schemas.microsoft.com/office/powerpoint/2010/main" val="36394596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D333FB-438B-4FCE-BAEA-2611C0D3DBC9}"/>
              </a:ext>
            </a:extLst>
          </p:cNvPr>
          <p:cNvSpPr>
            <a:spLocks noGrp="1"/>
          </p:cNvSpPr>
          <p:nvPr>
            <p:ph type="title"/>
          </p:nvPr>
        </p:nvSpPr>
        <p:spPr/>
        <p:txBody>
          <a:bodyPr/>
          <a:lstStyle/>
          <a:p>
            <a:r>
              <a:rPr lang="en-US" altLang="zh-CN" dirty="0" err="1">
                <a:latin typeface="Times New Roman" panose="02020603050405020304" pitchFamily="18" charset="0"/>
                <a:cs typeface="Times New Roman" panose="02020603050405020304" pitchFamily="18" charset="0"/>
              </a:rPr>
              <a:t>CGIntrinsics</a:t>
            </a:r>
            <a:r>
              <a:rPr lang="en-US" altLang="zh-CN" dirty="0">
                <a:latin typeface="Times New Roman" panose="02020603050405020304" pitchFamily="18" charset="0"/>
                <a:cs typeface="Times New Roman" panose="02020603050405020304" pitchFamily="18" charset="0"/>
              </a:rPr>
              <a:t>-supervised loss</a:t>
            </a:r>
            <a:endParaRPr lang="zh-CN" altLang="en-US" dirty="0">
              <a:latin typeface="Times New Roman" panose="02020603050405020304" pitchFamily="18" charset="0"/>
              <a:cs typeface="Times New Roman" panose="02020603050405020304" pitchFamily="18" charset="0"/>
            </a:endParaRPr>
          </a:p>
        </p:txBody>
      </p:sp>
      <p:pic>
        <p:nvPicPr>
          <p:cNvPr id="4" name="内容占位符 3">
            <a:extLst>
              <a:ext uri="{FF2B5EF4-FFF2-40B4-BE49-F238E27FC236}">
                <a16:creationId xmlns:a16="http://schemas.microsoft.com/office/drawing/2014/main" id="{1D2BEFEB-41E8-4ECD-8C4D-0F1B5CA08D83}"/>
              </a:ext>
            </a:extLst>
          </p:cNvPr>
          <p:cNvPicPr>
            <a:picLocks noGrp="1" noChangeAspect="1"/>
          </p:cNvPicPr>
          <p:nvPr>
            <p:ph idx="1"/>
          </p:nvPr>
        </p:nvPicPr>
        <p:blipFill rotWithShape="1">
          <a:blip r:embed="rId3"/>
          <a:srcRect t="14735"/>
          <a:stretch/>
        </p:blipFill>
        <p:spPr>
          <a:xfrm>
            <a:off x="3785087" y="2548890"/>
            <a:ext cx="4442659" cy="529121"/>
          </a:xfrm>
          <a:prstGeom prst="rect">
            <a:avLst/>
          </a:prstGeom>
        </p:spPr>
      </p:pic>
      <p:pic>
        <p:nvPicPr>
          <p:cNvPr id="5" name="图片 4">
            <a:extLst>
              <a:ext uri="{FF2B5EF4-FFF2-40B4-BE49-F238E27FC236}">
                <a16:creationId xmlns:a16="http://schemas.microsoft.com/office/drawing/2014/main" id="{5C75AB7B-009B-42EF-AB40-04098536B23E}"/>
              </a:ext>
            </a:extLst>
          </p:cNvPr>
          <p:cNvPicPr>
            <a:picLocks noChangeAspect="1"/>
          </p:cNvPicPr>
          <p:nvPr/>
        </p:nvPicPr>
        <p:blipFill>
          <a:blip r:embed="rId4"/>
          <a:stretch>
            <a:fillRect/>
          </a:stretch>
        </p:blipFill>
        <p:spPr>
          <a:xfrm>
            <a:off x="1784198" y="3429000"/>
            <a:ext cx="9079945" cy="2265083"/>
          </a:xfrm>
          <a:prstGeom prst="rect">
            <a:avLst/>
          </a:prstGeom>
        </p:spPr>
      </p:pic>
    </p:spTree>
    <p:extLst>
      <p:ext uri="{BB962C8B-B14F-4D97-AF65-F5344CB8AC3E}">
        <p14:creationId xmlns:p14="http://schemas.microsoft.com/office/powerpoint/2010/main" val="3532665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B1BA6E-136A-4213-9A18-306E0BAC83BE}"/>
              </a:ext>
            </a:extLst>
          </p:cNvPr>
          <p:cNvSpPr>
            <a:spLocks noGrp="1"/>
          </p:cNvSpPr>
          <p:nvPr>
            <p:ph type="title"/>
          </p:nvPr>
        </p:nvSpPr>
        <p:spPr>
          <a:xfrm>
            <a:off x="251460" y="2766218"/>
            <a:ext cx="12866914" cy="1325563"/>
          </a:xfrm>
        </p:spPr>
        <p:txBody>
          <a:bodyPr>
            <a:normAutofit/>
          </a:bodyPr>
          <a:lstStyle/>
          <a:p>
            <a:r>
              <a:rPr lang="en-US" altLang="zh-CN" sz="2700" b="1" dirty="0">
                <a:latin typeface="Times New Roman" panose="02020603050405020304" pitchFamily="18" charset="0"/>
                <a:cs typeface="Times New Roman" panose="02020603050405020304" pitchFamily="18" charset="0"/>
              </a:rPr>
              <a:t>1. </a:t>
            </a:r>
            <a:r>
              <a:rPr lang="en-US" altLang="zh-CN" sz="2700" b="1" dirty="0" err="1">
                <a:latin typeface="Times New Roman" panose="02020603050405020304" pitchFamily="18" charset="0"/>
                <a:cs typeface="Times New Roman" panose="02020603050405020304" pitchFamily="18" charset="0"/>
              </a:rPr>
              <a:t>SfSNet</a:t>
            </a:r>
            <a:r>
              <a:rPr lang="en-US" altLang="zh-CN" sz="2700" b="1" dirty="0">
                <a:latin typeface="Times New Roman" panose="02020603050405020304" pitchFamily="18" charset="0"/>
                <a:cs typeface="Times New Roman" panose="02020603050405020304" pitchFamily="18" charset="0"/>
              </a:rPr>
              <a:t>: Learning Shape, Reflectance and Illuminance of Faces `in the Wild‘</a:t>
            </a:r>
            <a:endParaRPr lang="zh-CN" altLang="en-US" sz="27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61519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C66329-BADA-4958-9427-9BA1E10BC57A}"/>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Ordinal reflectance loss(CGI and IIW)</a:t>
            </a:r>
            <a:endParaRPr lang="zh-CN" altLang="en-US" dirty="0">
              <a:latin typeface="Times New Roman" panose="02020603050405020304" pitchFamily="18" charset="0"/>
              <a:cs typeface="Times New Roman" panose="02020603050405020304" pitchFamily="18" charset="0"/>
            </a:endParaRPr>
          </a:p>
        </p:txBody>
      </p:sp>
      <p:pic>
        <p:nvPicPr>
          <p:cNvPr id="4" name="内容占位符 3">
            <a:extLst>
              <a:ext uri="{FF2B5EF4-FFF2-40B4-BE49-F238E27FC236}">
                <a16:creationId xmlns:a16="http://schemas.microsoft.com/office/drawing/2014/main" id="{2D0BD679-7B2A-4839-B034-02CEC1459B9E}"/>
              </a:ext>
            </a:extLst>
          </p:cNvPr>
          <p:cNvPicPr>
            <a:picLocks noGrp="1" noChangeAspect="1"/>
          </p:cNvPicPr>
          <p:nvPr>
            <p:ph idx="1"/>
          </p:nvPr>
        </p:nvPicPr>
        <p:blipFill>
          <a:blip r:embed="rId3"/>
          <a:stretch>
            <a:fillRect/>
          </a:stretch>
        </p:blipFill>
        <p:spPr>
          <a:xfrm>
            <a:off x="3312126" y="2567135"/>
            <a:ext cx="5567748" cy="781855"/>
          </a:xfrm>
          <a:prstGeom prst="rect">
            <a:avLst/>
          </a:prstGeom>
        </p:spPr>
      </p:pic>
      <p:pic>
        <p:nvPicPr>
          <p:cNvPr id="5" name="图片 4">
            <a:extLst>
              <a:ext uri="{FF2B5EF4-FFF2-40B4-BE49-F238E27FC236}">
                <a16:creationId xmlns:a16="http://schemas.microsoft.com/office/drawing/2014/main" id="{037E78A3-2229-428B-BA0F-117D18CCF6A7}"/>
              </a:ext>
            </a:extLst>
          </p:cNvPr>
          <p:cNvPicPr>
            <a:picLocks noChangeAspect="1"/>
          </p:cNvPicPr>
          <p:nvPr/>
        </p:nvPicPr>
        <p:blipFill>
          <a:blip r:embed="rId4"/>
          <a:stretch>
            <a:fillRect/>
          </a:stretch>
        </p:blipFill>
        <p:spPr>
          <a:xfrm>
            <a:off x="1622076" y="3726181"/>
            <a:ext cx="8771158" cy="1929806"/>
          </a:xfrm>
          <a:prstGeom prst="rect">
            <a:avLst/>
          </a:prstGeom>
        </p:spPr>
      </p:pic>
    </p:spTree>
    <p:extLst>
      <p:ext uri="{BB962C8B-B14F-4D97-AF65-F5344CB8AC3E}">
        <p14:creationId xmlns:p14="http://schemas.microsoft.com/office/powerpoint/2010/main" val="16353365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FEC890-84A2-4F25-B540-371E6321271A}"/>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SAW shading loss</a:t>
            </a:r>
            <a:endParaRPr lang="zh-CN" altLang="en-US" dirty="0">
              <a:latin typeface="Times New Roman" panose="02020603050405020304" pitchFamily="18" charset="0"/>
              <a:cs typeface="Times New Roman" panose="02020603050405020304" pitchFamily="18" charset="0"/>
            </a:endParaRPr>
          </a:p>
        </p:txBody>
      </p:sp>
      <p:pic>
        <p:nvPicPr>
          <p:cNvPr id="4" name="内容占位符 3">
            <a:extLst>
              <a:ext uri="{FF2B5EF4-FFF2-40B4-BE49-F238E27FC236}">
                <a16:creationId xmlns:a16="http://schemas.microsoft.com/office/drawing/2014/main" id="{8D2F5C02-B84B-405C-AB04-7BDE855EAEF9}"/>
              </a:ext>
            </a:extLst>
          </p:cNvPr>
          <p:cNvPicPr>
            <a:picLocks noGrp="1" noChangeAspect="1"/>
          </p:cNvPicPr>
          <p:nvPr>
            <p:ph idx="1"/>
          </p:nvPr>
        </p:nvPicPr>
        <p:blipFill>
          <a:blip r:embed="rId3"/>
          <a:stretch>
            <a:fillRect/>
          </a:stretch>
        </p:blipFill>
        <p:spPr>
          <a:xfrm>
            <a:off x="1782421" y="1988820"/>
            <a:ext cx="8627157" cy="1634489"/>
          </a:xfrm>
          <a:prstGeom prst="rect">
            <a:avLst/>
          </a:prstGeom>
        </p:spPr>
      </p:pic>
      <p:pic>
        <p:nvPicPr>
          <p:cNvPr id="5" name="图片 4">
            <a:extLst>
              <a:ext uri="{FF2B5EF4-FFF2-40B4-BE49-F238E27FC236}">
                <a16:creationId xmlns:a16="http://schemas.microsoft.com/office/drawing/2014/main" id="{4239D6AF-3F59-4A8E-A534-1512815F408F}"/>
              </a:ext>
            </a:extLst>
          </p:cNvPr>
          <p:cNvPicPr>
            <a:picLocks noChangeAspect="1"/>
          </p:cNvPicPr>
          <p:nvPr/>
        </p:nvPicPr>
        <p:blipFill>
          <a:blip r:embed="rId4"/>
          <a:stretch>
            <a:fillRect/>
          </a:stretch>
        </p:blipFill>
        <p:spPr>
          <a:xfrm>
            <a:off x="1889671" y="3921441"/>
            <a:ext cx="8539242" cy="1542099"/>
          </a:xfrm>
          <a:prstGeom prst="rect">
            <a:avLst/>
          </a:prstGeom>
        </p:spPr>
      </p:pic>
      <p:sp>
        <p:nvSpPr>
          <p:cNvPr id="3" name="矩形 2">
            <a:extLst>
              <a:ext uri="{FF2B5EF4-FFF2-40B4-BE49-F238E27FC236}">
                <a16:creationId xmlns:a16="http://schemas.microsoft.com/office/drawing/2014/main" id="{5B298EBB-4242-431A-A2FC-C5B00F7C9362}"/>
              </a:ext>
            </a:extLst>
          </p:cNvPr>
          <p:cNvSpPr/>
          <p:nvPr/>
        </p:nvSpPr>
        <p:spPr>
          <a:xfrm>
            <a:off x="266700" y="6262042"/>
            <a:ext cx="11925300" cy="461665"/>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Three types: regions of constant shading, shadow boundaries, and depth/normal discontinuities</a:t>
            </a:r>
            <a:r>
              <a:rPr lang="en-US" altLang="zh-CN" dirty="0"/>
              <a:t>.</a:t>
            </a:r>
            <a:endParaRPr lang="zh-CN" altLang="en-US" dirty="0"/>
          </a:p>
        </p:txBody>
      </p:sp>
    </p:spTree>
    <p:extLst>
      <p:ext uri="{BB962C8B-B14F-4D97-AF65-F5344CB8AC3E}">
        <p14:creationId xmlns:p14="http://schemas.microsoft.com/office/powerpoint/2010/main" val="13496947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A4A24F-0C31-4C5E-AEB2-D7BD0CCF1DF9}"/>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Smoothness losses</a:t>
            </a:r>
            <a:endParaRPr lang="zh-CN" altLang="en-US" dirty="0">
              <a:latin typeface="Times New Roman" panose="02020603050405020304" pitchFamily="18" charset="0"/>
              <a:cs typeface="Times New Roman" panose="02020603050405020304" pitchFamily="18" charset="0"/>
            </a:endParaRPr>
          </a:p>
        </p:txBody>
      </p:sp>
      <p:pic>
        <p:nvPicPr>
          <p:cNvPr id="4" name="内容占位符 3">
            <a:extLst>
              <a:ext uri="{FF2B5EF4-FFF2-40B4-BE49-F238E27FC236}">
                <a16:creationId xmlns:a16="http://schemas.microsoft.com/office/drawing/2014/main" id="{CE6EA957-383E-4EFF-83BF-5468855B2870}"/>
              </a:ext>
            </a:extLst>
          </p:cNvPr>
          <p:cNvPicPr>
            <a:picLocks noGrp="1" noChangeAspect="1"/>
          </p:cNvPicPr>
          <p:nvPr>
            <p:ph idx="1"/>
          </p:nvPr>
        </p:nvPicPr>
        <p:blipFill>
          <a:blip r:embed="rId3"/>
          <a:stretch>
            <a:fillRect/>
          </a:stretch>
        </p:blipFill>
        <p:spPr>
          <a:xfrm>
            <a:off x="1505575" y="2103121"/>
            <a:ext cx="9180850" cy="1578788"/>
          </a:xfrm>
          <a:prstGeom prst="rect">
            <a:avLst/>
          </a:prstGeom>
        </p:spPr>
      </p:pic>
      <p:pic>
        <p:nvPicPr>
          <p:cNvPr id="5" name="图片 4">
            <a:extLst>
              <a:ext uri="{FF2B5EF4-FFF2-40B4-BE49-F238E27FC236}">
                <a16:creationId xmlns:a16="http://schemas.microsoft.com/office/drawing/2014/main" id="{065742B9-72F5-4176-A50C-796D22E78B11}"/>
              </a:ext>
            </a:extLst>
          </p:cNvPr>
          <p:cNvPicPr>
            <a:picLocks noChangeAspect="1"/>
          </p:cNvPicPr>
          <p:nvPr/>
        </p:nvPicPr>
        <p:blipFill>
          <a:blip r:embed="rId4"/>
          <a:stretch>
            <a:fillRect/>
          </a:stretch>
        </p:blipFill>
        <p:spPr>
          <a:xfrm>
            <a:off x="1505575" y="4277977"/>
            <a:ext cx="10182545" cy="1185563"/>
          </a:xfrm>
          <a:prstGeom prst="rect">
            <a:avLst/>
          </a:prstGeom>
        </p:spPr>
      </p:pic>
    </p:spTree>
    <p:extLst>
      <p:ext uri="{BB962C8B-B14F-4D97-AF65-F5344CB8AC3E}">
        <p14:creationId xmlns:p14="http://schemas.microsoft.com/office/powerpoint/2010/main" val="12850289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64E5FB-5081-42B8-A61A-3BAD8FCFD90C}"/>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Reconstruction loss</a:t>
            </a:r>
            <a:endParaRPr lang="zh-CN" altLang="en-US" dirty="0">
              <a:latin typeface="Times New Roman" panose="02020603050405020304" pitchFamily="18" charset="0"/>
              <a:cs typeface="Times New Roman" panose="02020603050405020304" pitchFamily="18" charset="0"/>
            </a:endParaRPr>
          </a:p>
        </p:txBody>
      </p:sp>
      <p:pic>
        <p:nvPicPr>
          <p:cNvPr id="4" name="内容占位符 3">
            <a:extLst>
              <a:ext uri="{FF2B5EF4-FFF2-40B4-BE49-F238E27FC236}">
                <a16:creationId xmlns:a16="http://schemas.microsoft.com/office/drawing/2014/main" id="{6CE599FC-182E-4E0E-BF62-952A03237461}"/>
              </a:ext>
            </a:extLst>
          </p:cNvPr>
          <p:cNvPicPr>
            <a:picLocks noGrp="1" noChangeAspect="1"/>
          </p:cNvPicPr>
          <p:nvPr>
            <p:ph idx="1"/>
          </p:nvPr>
        </p:nvPicPr>
        <p:blipFill>
          <a:blip r:embed="rId2"/>
          <a:stretch>
            <a:fillRect/>
          </a:stretch>
        </p:blipFill>
        <p:spPr>
          <a:xfrm>
            <a:off x="2551674" y="2653804"/>
            <a:ext cx="6691459" cy="1986776"/>
          </a:xfrm>
          <a:prstGeom prst="rect">
            <a:avLst/>
          </a:prstGeom>
        </p:spPr>
      </p:pic>
    </p:spTree>
    <p:extLst>
      <p:ext uri="{BB962C8B-B14F-4D97-AF65-F5344CB8AC3E}">
        <p14:creationId xmlns:p14="http://schemas.microsoft.com/office/powerpoint/2010/main" val="35362798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EA462E-DD89-40E6-AD20-6C13E7228B01}"/>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Experiment on IIW</a:t>
            </a:r>
            <a:endParaRPr lang="zh-CN" altLang="en-US" dirty="0"/>
          </a:p>
        </p:txBody>
      </p:sp>
      <p:pic>
        <p:nvPicPr>
          <p:cNvPr id="4" name="内容占位符 3">
            <a:extLst>
              <a:ext uri="{FF2B5EF4-FFF2-40B4-BE49-F238E27FC236}">
                <a16:creationId xmlns:a16="http://schemas.microsoft.com/office/drawing/2014/main" id="{55E5FD3A-C3D7-4A5A-8572-B88CBDD671B3}"/>
              </a:ext>
            </a:extLst>
          </p:cNvPr>
          <p:cNvPicPr>
            <a:picLocks noGrp="1" noChangeAspect="1"/>
          </p:cNvPicPr>
          <p:nvPr>
            <p:ph idx="1"/>
          </p:nvPr>
        </p:nvPicPr>
        <p:blipFill>
          <a:blip r:embed="rId3"/>
          <a:stretch>
            <a:fillRect/>
          </a:stretch>
        </p:blipFill>
        <p:spPr>
          <a:xfrm>
            <a:off x="1270742" y="1542098"/>
            <a:ext cx="10083058" cy="4079850"/>
          </a:xfrm>
          <a:prstGeom prst="rect">
            <a:avLst/>
          </a:prstGeom>
        </p:spPr>
      </p:pic>
      <p:sp>
        <p:nvSpPr>
          <p:cNvPr id="5" name="矩形 4">
            <a:extLst>
              <a:ext uri="{FF2B5EF4-FFF2-40B4-BE49-F238E27FC236}">
                <a16:creationId xmlns:a16="http://schemas.microsoft.com/office/drawing/2014/main" id="{54179F31-916A-44E8-AB4B-2D078461173B}"/>
              </a:ext>
            </a:extLst>
          </p:cNvPr>
          <p:cNvSpPr/>
          <p:nvPr/>
        </p:nvSpPr>
        <p:spPr>
          <a:xfrm>
            <a:off x="3920899" y="6010394"/>
            <a:ext cx="4441857" cy="369332"/>
          </a:xfrm>
          <a:prstGeom prst="rect">
            <a:avLst/>
          </a:prstGeom>
        </p:spPr>
        <p:txBody>
          <a:bodyPr wrap="none">
            <a:spAutoFit/>
          </a:bodyPr>
          <a:lstStyle/>
          <a:p>
            <a:r>
              <a:rPr lang="en-US" altLang="zh-CN" b="1" dirty="0">
                <a:latin typeface="Times New Roman" panose="02020603050405020304" pitchFamily="18" charset="0"/>
                <a:cs typeface="Times New Roman" panose="02020603050405020304" pitchFamily="18" charset="0"/>
              </a:rPr>
              <a:t>WHDR</a:t>
            </a:r>
            <a:r>
              <a:rPr lang="en-US" altLang="zh-CN" dirty="0">
                <a:latin typeface="Times New Roman" panose="02020603050405020304" pitchFamily="18" charset="0"/>
                <a:cs typeface="Times New Roman" panose="02020603050405020304" pitchFamily="18" charset="0"/>
              </a:rPr>
              <a:t>: Weighted Human Disagreement Rate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36578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E0D0F7-567D-4D50-83D5-2DD9402D0BD3}"/>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Experiment on SAW</a:t>
            </a:r>
            <a:endParaRPr lang="zh-CN" altLang="en-US" dirty="0"/>
          </a:p>
        </p:txBody>
      </p:sp>
      <p:pic>
        <p:nvPicPr>
          <p:cNvPr id="4" name="内容占位符 3">
            <a:extLst>
              <a:ext uri="{FF2B5EF4-FFF2-40B4-BE49-F238E27FC236}">
                <a16:creationId xmlns:a16="http://schemas.microsoft.com/office/drawing/2014/main" id="{ADA1B9E7-717C-463A-A9AB-C47A2CFA62B9}"/>
              </a:ext>
            </a:extLst>
          </p:cNvPr>
          <p:cNvPicPr>
            <a:picLocks noGrp="1" noChangeAspect="1"/>
          </p:cNvPicPr>
          <p:nvPr>
            <p:ph idx="1"/>
          </p:nvPr>
        </p:nvPicPr>
        <p:blipFill>
          <a:blip r:embed="rId2"/>
          <a:stretch>
            <a:fillRect/>
          </a:stretch>
        </p:blipFill>
        <p:spPr>
          <a:xfrm>
            <a:off x="2594610" y="1441996"/>
            <a:ext cx="6830256" cy="5050879"/>
          </a:xfrm>
          <a:prstGeom prst="rect">
            <a:avLst/>
          </a:prstGeom>
        </p:spPr>
      </p:pic>
    </p:spTree>
    <p:extLst>
      <p:ext uri="{BB962C8B-B14F-4D97-AF65-F5344CB8AC3E}">
        <p14:creationId xmlns:p14="http://schemas.microsoft.com/office/powerpoint/2010/main" val="524962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270B4A-7674-44C5-8F70-3E58CCEB67EB}"/>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Method Analysis</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22663B61-C515-4767-93F9-741F86D9A0AA}"/>
              </a:ext>
            </a:extLst>
          </p:cNvPr>
          <p:cNvSpPr>
            <a:spLocks noGrp="1"/>
          </p:cNvSpPr>
          <p:nvPr>
            <p:ph idx="1"/>
          </p:nvPr>
        </p:nvSpPr>
        <p:spPr>
          <a:xfrm>
            <a:off x="838200" y="1517281"/>
            <a:ext cx="10515600" cy="5245026"/>
          </a:xfrm>
        </p:spPr>
        <p:txBody>
          <a:bodyPr>
            <a:normAutofit/>
          </a:bodyPr>
          <a:lstStyle/>
          <a:p>
            <a:r>
              <a:rPr lang="en-US" altLang="zh-CN" b="1" dirty="0">
                <a:latin typeface="Times New Roman" panose="02020603050405020304" pitchFamily="18" charset="0"/>
                <a:cs typeface="Times New Roman" panose="02020603050405020304" pitchFamily="18" charset="0"/>
              </a:rPr>
              <a:t>Previous works: </a:t>
            </a:r>
            <a:r>
              <a:rPr lang="en-US" altLang="zh-CN" dirty="0">
                <a:latin typeface="Times New Roman" panose="02020603050405020304" pitchFamily="18" charset="0"/>
                <a:cs typeface="Times New Roman" panose="02020603050405020304" pitchFamily="18" charset="0"/>
              </a:rPr>
              <a:t>learn from synthetic data, but generalize poorly in real world (different distribution)</a:t>
            </a:r>
          </a:p>
          <a:p>
            <a:r>
              <a:rPr lang="en-US" altLang="zh-CN" dirty="0">
                <a:latin typeface="Times New Roman" panose="02020603050405020304" pitchFamily="18" charset="0"/>
                <a:cs typeface="Times New Roman" panose="02020603050405020304" pitchFamily="18" charset="0"/>
              </a:rPr>
              <a:t>Learning from real images(lack GT) only with reconstruction loss can cause the individual components to collapse on each other and produce trivial solutions, so </a:t>
            </a:r>
            <a:r>
              <a:rPr lang="en-US" altLang="zh-CN" b="1" dirty="0">
                <a:latin typeface="Times New Roman" panose="02020603050405020304" pitchFamily="18" charset="0"/>
                <a:cs typeface="Times New Roman" panose="02020603050405020304" pitchFamily="18" charset="0"/>
              </a:rPr>
              <a:t>learning from a mixture of labeled synthetic and unlabeled real world images,</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low frequency variations from synthetic data and the high frequency details in real data using shading cues through reconstruction loss.(SFS)</a:t>
            </a:r>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2490249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264FA1-ECAF-4C6A-A8C1-8DBC0BA4628E}"/>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Contributions</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4A7BBCC4-48C0-4BEF-8168-A4DC4E0563FE}"/>
              </a:ext>
            </a:extLst>
          </p:cNvPr>
          <p:cNvSpPr>
            <a:spLocks noGrp="1"/>
          </p:cNvSpPr>
          <p:nvPr>
            <p:ph idx="1"/>
          </p:nvPr>
        </p:nvSpPr>
        <p:spPr/>
        <p:txBody>
          <a:bodyPr>
            <a:normAutofit/>
          </a:bodyPr>
          <a:lstStyle/>
          <a:p>
            <a:r>
              <a:rPr lang="en-US" altLang="zh-CN" sz="3000" b="1" dirty="0" err="1">
                <a:latin typeface="Times New Roman" panose="02020603050405020304" pitchFamily="18" charset="0"/>
                <a:cs typeface="Times New Roman" panose="02020603050405020304" pitchFamily="18" charset="0"/>
              </a:rPr>
              <a:t>SfS</a:t>
            </a:r>
            <a:r>
              <a:rPr lang="en-US" altLang="zh-CN" sz="3000" b="1" dirty="0">
                <a:latin typeface="Times New Roman" panose="02020603050405020304" pitchFamily="18" charset="0"/>
                <a:cs typeface="Times New Roman" panose="02020603050405020304" pitchFamily="18" charset="0"/>
              </a:rPr>
              <a:t>-supervision</a:t>
            </a:r>
            <a:r>
              <a:rPr lang="en-US" altLang="zh-CN" sz="3000" dirty="0">
                <a:latin typeface="Times New Roman" panose="02020603050405020304" pitchFamily="18" charset="0"/>
                <a:cs typeface="Times New Roman" panose="02020603050405020304" pitchFamily="18" charset="0"/>
              </a:rPr>
              <a:t> allows learning from a mixture of labeled synthetic and unlabeled real world images. Jointly learn normal, albedo and lighting from real images via reconstruction loss, outperforming approaches that only learn an individua component.</a:t>
            </a:r>
          </a:p>
          <a:p>
            <a:r>
              <a:rPr lang="en-US" altLang="zh-CN" sz="3000" b="1" dirty="0" err="1">
                <a:latin typeface="Times New Roman" panose="02020603050405020304" pitchFamily="18" charset="0"/>
                <a:cs typeface="Times New Roman" panose="02020603050405020304" pitchFamily="18" charset="0"/>
              </a:rPr>
              <a:t>SfSNet</a:t>
            </a:r>
            <a:r>
              <a:rPr lang="en-US" altLang="zh-CN" sz="3000" dirty="0">
                <a:latin typeface="Times New Roman" panose="02020603050405020304" pitchFamily="18" charset="0"/>
                <a:cs typeface="Times New Roman" panose="02020603050405020304" pitchFamily="18" charset="0"/>
              </a:rPr>
              <a:t>, inspired by a physical </a:t>
            </a:r>
            <a:r>
              <a:rPr lang="en-US" altLang="zh-CN" sz="3000" dirty="0" err="1">
                <a:latin typeface="Times New Roman" panose="02020603050405020304" pitchFamily="18" charset="0"/>
                <a:cs typeface="Times New Roman" panose="02020603050405020304" pitchFamily="18" charset="0"/>
              </a:rPr>
              <a:t>lambertian</a:t>
            </a:r>
            <a:r>
              <a:rPr lang="en-US" altLang="zh-CN" sz="3000" dirty="0">
                <a:latin typeface="Times New Roman" panose="02020603050405020304" pitchFamily="18" charset="0"/>
                <a:cs typeface="Times New Roman" panose="02020603050405020304" pitchFamily="18" charset="0"/>
              </a:rPr>
              <a:t> rendering model. This uses a decomposition architecture with residual blocks to separate image features into normal and albedo, further used to estimate lighting.</a:t>
            </a:r>
          </a:p>
          <a:p>
            <a:r>
              <a:rPr lang="en-US" altLang="zh-CN" sz="3000" dirty="0">
                <a:latin typeface="Times New Roman" panose="02020603050405020304" pitchFamily="18" charset="0"/>
                <a:cs typeface="Times New Roman" panose="02020603050405020304" pitchFamily="18" charset="0"/>
              </a:rPr>
              <a:t>remarkably better visual results compared to SOTA</a:t>
            </a:r>
          </a:p>
        </p:txBody>
      </p:sp>
    </p:spTree>
    <p:extLst>
      <p:ext uri="{BB962C8B-B14F-4D97-AF65-F5344CB8AC3E}">
        <p14:creationId xmlns:p14="http://schemas.microsoft.com/office/powerpoint/2010/main" val="339928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1641AD-4D7B-42D4-A8A5-67687E1D9AEC}"/>
              </a:ext>
            </a:extLst>
          </p:cNvPr>
          <p:cNvSpPr>
            <a:spLocks noGrp="1"/>
          </p:cNvSpPr>
          <p:nvPr>
            <p:ph type="title"/>
          </p:nvPr>
        </p:nvSpPr>
        <p:spPr/>
        <p:txBody>
          <a:bodyPr/>
          <a:lstStyle/>
          <a:p>
            <a:r>
              <a:rPr lang="en-US" altLang="zh-CN" dirty="0" err="1">
                <a:latin typeface="Times New Roman" panose="02020603050405020304" pitchFamily="18" charset="0"/>
                <a:cs typeface="Times New Roman" panose="02020603050405020304" pitchFamily="18" charset="0"/>
              </a:rPr>
              <a:t>SFSNet</a:t>
            </a:r>
            <a:r>
              <a:rPr lang="en-US" altLang="zh-CN" dirty="0">
                <a:latin typeface="Times New Roman" panose="02020603050405020304" pitchFamily="18" charset="0"/>
                <a:cs typeface="Times New Roman" panose="02020603050405020304" pitchFamily="18" charset="0"/>
              </a:rPr>
              <a:t> Architecture</a:t>
            </a:r>
            <a:endParaRPr lang="zh-CN" altLang="en-US" dirty="0">
              <a:latin typeface="Times New Roman" panose="02020603050405020304" pitchFamily="18" charset="0"/>
              <a:cs typeface="Times New Roman" panose="02020603050405020304" pitchFamily="18" charset="0"/>
            </a:endParaRPr>
          </a:p>
        </p:txBody>
      </p:sp>
      <p:pic>
        <p:nvPicPr>
          <p:cNvPr id="4" name="内容占位符 3">
            <a:extLst>
              <a:ext uri="{FF2B5EF4-FFF2-40B4-BE49-F238E27FC236}">
                <a16:creationId xmlns:a16="http://schemas.microsoft.com/office/drawing/2014/main" id="{7D30A4CA-9E4F-4A40-A83B-9E9C67390201}"/>
              </a:ext>
            </a:extLst>
          </p:cNvPr>
          <p:cNvPicPr>
            <a:picLocks noGrp="1" noChangeAspect="1"/>
          </p:cNvPicPr>
          <p:nvPr>
            <p:ph idx="1"/>
          </p:nvPr>
        </p:nvPicPr>
        <p:blipFill>
          <a:blip r:embed="rId3"/>
          <a:stretch>
            <a:fillRect/>
          </a:stretch>
        </p:blipFill>
        <p:spPr>
          <a:xfrm>
            <a:off x="66327" y="1288455"/>
            <a:ext cx="12022406" cy="5449801"/>
          </a:xfrm>
          <a:prstGeom prst="rect">
            <a:avLst/>
          </a:prstGeom>
        </p:spPr>
      </p:pic>
      <p:pic>
        <p:nvPicPr>
          <p:cNvPr id="6" name="内容占位符 3">
            <a:extLst>
              <a:ext uri="{FF2B5EF4-FFF2-40B4-BE49-F238E27FC236}">
                <a16:creationId xmlns:a16="http://schemas.microsoft.com/office/drawing/2014/main" id="{D29C2B4D-6D75-4F09-A399-A926ABF0EF44}"/>
              </a:ext>
            </a:extLst>
          </p:cNvPr>
          <p:cNvPicPr>
            <a:picLocks noChangeAspect="1"/>
          </p:cNvPicPr>
          <p:nvPr/>
        </p:nvPicPr>
        <p:blipFill>
          <a:blip r:embed="rId4"/>
          <a:stretch>
            <a:fillRect/>
          </a:stretch>
        </p:blipFill>
        <p:spPr>
          <a:xfrm>
            <a:off x="0" y="6167711"/>
            <a:ext cx="6716486" cy="650327"/>
          </a:xfrm>
          <a:prstGeom prst="rect">
            <a:avLst/>
          </a:prstGeom>
        </p:spPr>
      </p:pic>
    </p:spTree>
    <p:extLst>
      <p:ext uri="{BB962C8B-B14F-4D97-AF65-F5344CB8AC3E}">
        <p14:creationId xmlns:p14="http://schemas.microsoft.com/office/powerpoint/2010/main" val="85307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D01E3B-5CC2-4916-9D41-A265E3CBF227}"/>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SFS-supervision Training</a:t>
            </a:r>
            <a:endParaRPr lang="zh-CN" altLang="en-US" dirty="0">
              <a:latin typeface="Times New Roman" panose="02020603050405020304" pitchFamily="18" charset="0"/>
              <a:cs typeface="Times New Roman" panose="02020603050405020304" pitchFamily="18" charset="0"/>
            </a:endParaRPr>
          </a:p>
        </p:txBody>
      </p:sp>
      <p:sp>
        <p:nvSpPr>
          <p:cNvPr id="4" name="内容占位符 3">
            <a:extLst>
              <a:ext uri="{FF2B5EF4-FFF2-40B4-BE49-F238E27FC236}">
                <a16:creationId xmlns:a16="http://schemas.microsoft.com/office/drawing/2014/main" id="{52E26A51-EA99-42B3-B985-AA1DACDAA13B}"/>
              </a:ext>
            </a:extLst>
          </p:cNvPr>
          <p:cNvSpPr txBox="1">
            <a:spLocks noGrp="1"/>
          </p:cNvSpPr>
          <p:nvPr>
            <p:ph idx="1"/>
          </p:nvPr>
        </p:nvSpPr>
        <p:spPr>
          <a:xfrm>
            <a:off x="838200" y="1564368"/>
            <a:ext cx="10515600" cy="422372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Step1: train network in </a:t>
            </a:r>
            <a:r>
              <a:rPr lang="en-US" altLang="zh-CN" b="1" dirty="0">
                <a:latin typeface="Times New Roman" panose="02020603050405020304" pitchFamily="18" charset="0"/>
                <a:cs typeface="Times New Roman" panose="02020603050405020304" pitchFamily="18" charset="0"/>
              </a:rPr>
              <a:t>synthetic data</a:t>
            </a:r>
            <a:r>
              <a:rPr lang="en-US" altLang="zh-CN" dirty="0">
                <a:latin typeface="Times New Roman" panose="02020603050405020304" pitchFamily="18" charset="0"/>
                <a:cs typeface="Times New Roman" panose="02020603050405020304" pitchFamily="18" charset="0"/>
              </a:rPr>
              <a:t>(3DMM)</a:t>
            </a:r>
          </a:p>
          <a:p>
            <a:r>
              <a:rPr lang="en-US" altLang="zh-CN" dirty="0">
                <a:latin typeface="Times New Roman" panose="02020603050405020304" pitchFamily="18" charset="0"/>
                <a:cs typeface="Times New Roman" panose="02020603050405020304" pitchFamily="18" charset="0"/>
              </a:rPr>
              <a:t>Step2: apply network on </a:t>
            </a:r>
            <a:r>
              <a:rPr lang="en-US" altLang="zh-CN" b="1" dirty="0">
                <a:latin typeface="Times New Roman" panose="02020603050405020304" pitchFamily="18" charset="0"/>
                <a:cs typeface="Times New Roman" panose="02020603050405020304" pitchFamily="18" charset="0"/>
              </a:rPr>
              <a:t>real data </a:t>
            </a:r>
            <a:r>
              <a:rPr lang="en-US" altLang="zh-CN" dirty="0">
                <a:latin typeface="Times New Roman" panose="02020603050405020304" pitchFamily="18" charset="0"/>
                <a:cs typeface="Times New Roman" panose="02020603050405020304" pitchFamily="18" charset="0"/>
              </a:rPr>
              <a:t>to obtain </a:t>
            </a:r>
            <a:r>
              <a:rPr lang="en-US" altLang="zh-CN" b="1" dirty="0">
                <a:latin typeface="Times New Roman" panose="02020603050405020304" pitchFamily="18" charset="0"/>
                <a:cs typeface="Times New Roman" panose="02020603050405020304" pitchFamily="18" charset="0"/>
              </a:rPr>
              <a:t>pseudo-supervision</a:t>
            </a:r>
          </a:p>
          <a:p>
            <a:r>
              <a:rPr lang="en-US" altLang="zh-CN" dirty="0">
                <a:latin typeface="Times New Roman" panose="02020603050405020304" pitchFamily="18" charset="0"/>
                <a:cs typeface="Times New Roman" panose="02020603050405020304" pitchFamily="18" charset="0"/>
              </a:rPr>
              <a:t>Step3: jointly train</a:t>
            </a:r>
            <a:r>
              <a:rPr lang="en-US" altLang="zh-CN" b="1" dirty="0">
                <a:latin typeface="Times New Roman" panose="02020603050405020304" pitchFamily="18" charset="0"/>
                <a:cs typeface="Times New Roman" panose="02020603050405020304" pitchFamily="18" charset="0"/>
              </a:rPr>
              <a:t> synthetic data and real data </a:t>
            </a:r>
          </a:p>
          <a:p>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Reconstruction loss plays a key role in learning from real data using shading cues while ‘pseudo-supervision’ prevents the collapse of individual components of the decomposition that produce trivial solutions.</a:t>
            </a:r>
          </a:p>
          <a:p>
            <a:endParaRPr lang="zh-CN" altLang="en-US" dirty="0"/>
          </a:p>
        </p:txBody>
      </p:sp>
    </p:spTree>
    <p:extLst>
      <p:ext uri="{BB962C8B-B14F-4D97-AF65-F5344CB8AC3E}">
        <p14:creationId xmlns:p14="http://schemas.microsoft.com/office/powerpoint/2010/main" val="3138839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F79169B-A9CF-4945-94B2-1CF4F6C11D0A}"/>
                  </a:ext>
                </a:extLst>
              </p:cNvPr>
              <p:cNvSpPr>
                <a:spLocks noGrp="1"/>
              </p:cNvSpPr>
              <p:nvPr>
                <p:ph idx="1"/>
              </p:nvPr>
            </p:nvSpPr>
            <p:spPr>
              <a:xfrm>
                <a:off x="1055914" y="258082"/>
                <a:ext cx="10515600" cy="4351338"/>
              </a:xfrm>
            </p:spPr>
            <p:txBody>
              <a:bodyPr/>
              <a:lstStyle/>
              <a:p>
                <a:r>
                  <a:rPr lang="en-US" altLang="zh-CN" dirty="0">
                    <a:latin typeface="Times New Roman" panose="02020603050405020304" pitchFamily="18" charset="0"/>
                    <a:cs typeface="Times New Roman" panose="02020603050405020304" pitchFamily="18" charset="0"/>
                  </a:rPr>
                  <a:t>Let the normal be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oMath>
                </a14:m>
                <a:r>
                  <a:rPr lang="en-US" altLang="zh-CN" dirty="0"/>
                  <a:t> =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 </m:t>
                    </m:r>
                  </m:oMath>
                </a14:m>
                <a:r>
                  <a:rPr lang="en-US" altLang="zh-CN" dirty="0">
                    <a:latin typeface="Times New Roman" panose="02020603050405020304" pitchFamily="18" charset="0"/>
                    <a:cs typeface="Times New Roman" panose="02020603050405020304" pitchFamily="18" charset="0"/>
                  </a:rPr>
                  <a:t>at pixel </a:t>
                </a:r>
                <a14:m>
                  <m:oMath xmlns:m="http://schemas.openxmlformats.org/officeDocument/2006/math">
                    <m:r>
                      <a:rPr lang="en-US" altLang="zh-CN" b="0" i="1" smtClean="0">
                        <a:latin typeface="Cambria Math" panose="02040503050406030204" pitchFamily="18" charset="0"/>
                      </a:rPr>
                      <m:t>𝑝</m:t>
                    </m:r>
                  </m:oMath>
                </a14:m>
                <a:r>
                  <a:rPr lang="en-US" altLang="zh-CN" dirty="0"/>
                  <a:t>. </a:t>
                </a:r>
                <a:r>
                  <a:rPr lang="en-US" altLang="zh-CN" dirty="0">
                    <a:latin typeface="Times New Roman" panose="02020603050405020304" pitchFamily="18" charset="0"/>
                    <a:cs typeface="Times New Roman" panose="02020603050405020304" pitchFamily="18" charset="0"/>
                  </a:rPr>
                  <a:t>Then 9 dimensional spherical harmonics basis</a:t>
                </a:r>
                <a:r>
                  <a:rPr lang="en-US" altLang="zh-CN" dirty="0"/>
                  <a:t> </a:t>
                </a:r>
                <a14:m>
                  <m:oMath xmlns:m="http://schemas.openxmlformats.org/officeDocument/2006/math">
                    <m:r>
                      <a:rPr lang="en-US" altLang="zh-CN" b="0" i="1" smtClean="0">
                        <a:latin typeface="Cambria Math" panose="02040503050406030204" pitchFamily="18" charset="0"/>
                      </a:rPr>
                      <m:t>𝑌</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oMath>
                </a14:m>
                <a:r>
                  <a:rPr lang="en-US" altLang="zh-CN" dirty="0"/>
                  <a:t> </a:t>
                </a:r>
                <a:r>
                  <a:rPr lang="en-US" altLang="zh-CN" dirty="0">
                    <a:latin typeface="Times New Roman" panose="02020603050405020304" pitchFamily="18" charset="0"/>
                    <a:cs typeface="Times New Roman" panose="02020603050405020304" pitchFamily="18" charset="0"/>
                  </a:rPr>
                  <a:t>at pixel</a:t>
                </a:r>
                <a:r>
                  <a:rPr lang="en-US" altLang="zh-CN" dirty="0"/>
                  <a:t> </a:t>
                </a:r>
                <a14:m>
                  <m:oMath xmlns:m="http://schemas.openxmlformats.org/officeDocument/2006/math">
                    <m:r>
                      <a:rPr lang="en-US" altLang="zh-CN" b="0" i="1" smtClean="0">
                        <a:latin typeface="Cambria Math" panose="02040503050406030204" pitchFamily="18" charset="0"/>
                      </a:rPr>
                      <m:t>𝑝</m:t>
                    </m:r>
                  </m:oMath>
                </a14:m>
                <a:r>
                  <a:rPr lang="en-US" altLang="zh-CN" dirty="0"/>
                  <a:t> </a:t>
                </a:r>
                <a:r>
                  <a:rPr lang="en-US" altLang="zh-CN" dirty="0">
                    <a:latin typeface="Times New Roman" panose="02020603050405020304" pitchFamily="18" charset="0"/>
                    <a:cs typeface="Times New Roman" panose="02020603050405020304" pitchFamily="18" charset="0"/>
                  </a:rPr>
                  <a:t>is expressed as:</a:t>
                </a:r>
              </a:p>
              <a:p>
                <a:endParaRPr lang="zh-CN" altLang="en-US" dirty="0"/>
              </a:p>
            </p:txBody>
          </p:sp>
        </mc:Choice>
        <mc:Fallback xmlns="">
          <p:sp>
            <p:nvSpPr>
              <p:cNvPr id="3" name="内容占位符 2">
                <a:extLst>
                  <a:ext uri="{FF2B5EF4-FFF2-40B4-BE49-F238E27FC236}">
                    <a16:creationId xmlns:a16="http://schemas.microsoft.com/office/drawing/2014/main" id="{6F79169B-A9CF-4945-94B2-1CF4F6C11D0A}"/>
                  </a:ext>
                </a:extLst>
              </p:cNvPr>
              <p:cNvSpPr>
                <a:spLocks noGrp="1" noRot="1" noChangeAspect="1" noMove="1" noResize="1" noEditPoints="1" noAdjustHandles="1" noChangeArrowheads="1" noChangeShapeType="1" noTextEdit="1"/>
              </p:cNvSpPr>
              <p:nvPr>
                <p:ph idx="1"/>
              </p:nvPr>
            </p:nvSpPr>
            <p:spPr>
              <a:xfrm>
                <a:off x="1055914" y="258082"/>
                <a:ext cx="10515600" cy="4351338"/>
              </a:xfrm>
              <a:blipFill>
                <a:blip r:embed="rId2"/>
                <a:stretch>
                  <a:fillRect l="-1043" t="-252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3F15EBC9-4C47-45D7-B7E8-79971E174E88}"/>
              </a:ext>
            </a:extLst>
          </p:cNvPr>
          <p:cNvPicPr>
            <a:picLocks noChangeAspect="1"/>
          </p:cNvPicPr>
          <p:nvPr/>
        </p:nvPicPr>
        <p:blipFill>
          <a:blip r:embed="rId3"/>
          <a:stretch>
            <a:fillRect/>
          </a:stretch>
        </p:blipFill>
        <p:spPr>
          <a:xfrm>
            <a:off x="2148214" y="1230084"/>
            <a:ext cx="7895572" cy="685802"/>
          </a:xfrm>
          <a:prstGeom prst="rect">
            <a:avLst/>
          </a:prstGeom>
        </p:spPr>
      </p:pic>
      <p:pic>
        <p:nvPicPr>
          <p:cNvPr id="5" name="图片 4">
            <a:extLst>
              <a:ext uri="{FF2B5EF4-FFF2-40B4-BE49-F238E27FC236}">
                <a16:creationId xmlns:a16="http://schemas.microsoft.com/office/drawing/2014/main" id="{BF475FC1-1C75-42C3-AA4C-BD7791920000}"/>
              </a:ext>
            </a:extLst>
          </p:cNvPr>
          <p:cNvPicPr>
            <a:picLocks noChangeAspect="1"/>
          </p:cNvPicPr>
          <p:nvPr/>
        </p:nvPicPr>
        <p:blipFill>
          <a:blip r:embed="rId4"/>
          <a:stretch>
            <a:fillRect/>
          </a:stretch>
        </p:blipFill>
        <p:spPr>
          <a:xfrm>
            <a:off x="2964452" y="2024919"/>
            <a:ext cx="6741245" cy="3556503"/>
          </a:xfrm>
          <a:prstGeom prst="rect">
            <a:avLst/>
          </a:prstGeom>
        </p:spPr>
      </p:pic>
      <p:sp>
        <p:nvSpPr>
          <p:cNvPr id="6" name="矩形 5">
            <a:extLst>
              <a:ext uri="{FF2B5EF4-FFF2-40B4-BE49-F238E27FC236}">
                <a16:creationId xmlns:a16="http://schemas.microsoft.com/office/drawing/2014/main" id="{F8B246CB-3BBC-4E3A-A767-9E4EF09B6CCD}"/>
              </a:ext>
            </a:extLst>
          </p:cNvPr>
          <p:cNvSpPr/>
          <p:nvPr/>
        </p:nvSpPr>
        <p:spPr>
          <a:xfrm>
            <a:off x="1406445" y="5471826"/>
            <a:ext cx="6268063" cy="523220"/>
          </a:xfrm>
          <a:prstGeom prst="rect">
            <a:avLst/>
          </a:prstGeom>
        </p:spPr>
        <p:txBody>
          <a:bodyPr wrap="none">
            <a:spAutoFit/>
          </a:bodyPr>
          <a:lstStyle/>
          <a:p>
            <a:r>
              <a:rPr lang="en-US" altLang="zh-CN" sz="2800" dirty="0">
                <a:latin typeface="Times New Roman" panose="02020603050405020304" pitchFamily="18" charset="0"/>
                <a:cs typeface="Times New Roman" panose="02020603050405020304" pitchFamily="18" charset="0"/>
              </a:rPr>
              <a:t>Then the intensity at pixel p is defined as :</a:t>
            </a:r>
            <a:endParaRPr lang="zh-CN" altLang="en-US" sz="2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1FBE641-9256-49C5-9A5F-0414FF5D16CD}"/>
              </a:ext>
            </a:extLst>
          </p:cNvPr>
          <p:cNvPicPr>
            <a:picLocks noChangeAspect="1"/>
          </p:cNvPicPr>
          <p:nvPr/>
        </p:nvPicPr>
        <p:blipFill>
          <a:blip r:embed="rId5"/>
          <a:stretch>
            <a:fillRect/>
          </a:stretch>
        </p:blipFill>
        <p:spPr>
          <a:xfrm>
            <a:off x="1055914" y="6058955"/>
            <a:ext cx="5802015" cy="598014"/>
          </a:xfrm>
          <a:prstGeom prst="rect">
            <a:avLst/>
          </a:prstGeom>
        </p:spPr>
      </p:pic>
      <p:pic>
        <p:nvPicPr>
          <p:cNvPr id="8" name="图片 7">
            <a:extLst>
              <a:ext uri="{FF2B5EF4-FFF2-40B4-BE49-F238E27FC236}">
                <a16:creationId xmlns:a16="http://schemas.microsoft.com/office/drawing/2014/main" id="{CA996C1A-8D72-4BB6-B69B-AA00CF49FC4B}"/>
              </a:ext>
            </a:extLst>
          </p:cNvPr>
          <p:cNvPicPr>
            <a:picLocks noChangeAspect="1"/>
          </p:cNvPicPr>
          <p:nvPr/>
        </p:nvPicPr>
        <p:blipFill>
          <a:blip r:embed="rId6"/>
          <a:stretch>
            <a:fillRect/>
          </a:stretch>
        </p:blipFill>
        <p:spPr>
          <a:xfrm>
            <a:off x="6744691" y="6058955"/>
            <a:ext cx="5447309" cy="745687"/>
          </a:xfrm>
          <a:prstGeom prst="rect">
            <a:avLst/>
          </a:prstGeom>
        </p:spPr>
      </p:pic>
    </p:spTree>
    <p:extLst>
      <p:ext uri="{BB962C8B-B14F-4D97-AF65-F5344CB8AC3E}">
        <p14:creationId xmlns:p14="http://schemas.microsoft.com/office/powerpoint/2010/main" val="526187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39C637D-3DCF-48DB-BF1D-2BA47E52E3E6}"/>
              </a:ext>
            </a:extLst>
          </p:cNvPr>
          <p:cNvSpPr>
            <a:spLocks noGrp="1"/>
          </p:cNvSpPr>
          <p:nvPr>
            <p:ph idx="1"/>
          </p:nvPr>
        </p:nvSpPr>
        <p:spPr>
          <a:xfrm>
            <a:off x="838200" y="1194254"/>
            <a:ext cx="10515600" cy="5663746"/>
          </a:xfrm>
        </p:spPr>
        <p:txBody>
          <a:bodyPr>
            <a:normAutofit fontScale="92500" lnSpcReduction="10000"/>
          </a:bodyPr>
          <a:lstStyle/>
          <a:p>
            <a:r>
              <a:rPr lang="en-US" altLang="zh-CN" b="1" dirty="0">
                <a:latin typeface="Times New Roman" panose="02020603050405020304" pitchFamily="18" charset="0"/>
                <a:cs typeface="Times New Roman" panose="02020603050405020304" pitchFamily="18" charset="0"/>
              </a:rPr>
              <a:t>high frequency variations are passed from encoder to decoders through the skip connections</a:t>
            </a:r>
            <a:r>
              <a:rPr lang="en-US" altLang="zh-CN" dirty="0">
                <a:latin typeface="Times New Roman" panose="02020603050405020304" pitchFamily="18" charset="0"/>
                <a:cs typeface="Times New Roman" panose="02020603050405020304" pitchFamily="18" charset="0"/>
              </a:rPr>
              <a:t>. </a:t>
            </a:r>
          </a:p>
          <a:p>
            <a:r>
              <a:rPr lang="en-US" altLang="zh-CN" dirty="0">
                <a:latin typeface="Times New Roman" panose="02020603050405020304" pitchFamily="18" charset="0"/>
                <a:cs typeface="Times New Roman" panose="02020603050405020304" pitchFamily="18" charset="0"/>
              </a:rPr>
              <a:t>Thus the networks do not have to necessarily reason about </a:t>
            </a:r>
            <a:r>
              <a:rPr lang="en-US" altLang="zh-CN" b="1" dirty="0">
                <a:latin typeface="Times New Roman" panose="02020603050405020304" pitchFamily="18" charset="0"/>
                <a:cs typeface="Times New Roman" panose="02020603050405020304" pitchFamily="18" charset="0"/>
              </a:rPr>
              <a:t>whether high frequency variations like wrinkles and beards come from normal or albedo</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the skip connection based network, the latent space is not informative as high frequency information is directly propagated from input to output bypassing the latent space. </a:t>
            </a:r>
            <a:r>
              <a:rPr lang="en-US" altLang="zh-CN" b="1" dirty="0" err="1">
                <a:latin typeface="Times New Roman" panose="02020603050405020304" pitchFamily="18" charset="0"/>
                <a:cs typeface="Times New Roman" panose="02020603050405020304" pitchFamily="18" charset="0"/>
              </a:rPr>
              <a:t>SfSNet</a:t>
            </a:r>
            <a:r>
              <a:rPr lang="en-US" altLang="zh-CN" b="1" dirty="0">
                <a:latin typeface="Times New Roman" panose="02020603050405020304" pitchFamily="18" charset="0"/>
                <a:cs typeface="Times New Roman" panose="02020603050405020304" pitchFamily="18" charset="0"/>
              </a:rPr>
              <a:t> learns an informative latent subspace for albedo and normal</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p>
          <a:p>
            <a:pPr marL="0" indent="0">
              <a:buNone/>
            </a:pPr>
            <a:r>
              <a:rPr lang="en-US" altLang="zh-CN" dirty="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Also in these networks </a:t>
            </a:r>
            <a:r>
              <a:rPr lang="en-US" altLang="zh-CN" b="1" dirty="0">
                <a:latin typeface="Times New Roman" panose="02020603050405020304" pitchFamily="18" charset="0"/>
                <a:cs typeface="Times New Roman" panose="02020603050405020304" pitchFamily="18" charset="0"/>
              </a:rPr>
              <a:t>the illumination is estimated only from the image features directly and is connected to normal and albedo through reconstruction loss only</a:t>
            </a:r>
            <a:r>
              <a:rPr lang="en-US" altLang="zh-CN" dirty="0">
                <a:latin typeface="Times New Roman" panose="02020603050405020304" pitchFamily="18" charset="0"/>
                <a:cs typeface="Times New Roman" panose="02020603050405020304" pitchFamily="18" charset="0"/>
              </a:rPr>
              <a:t>. </a:t>
            </a:r>
          </a:p>
          <a:p>
            <a:r>
              <a:rPr lang="en-US" altLang="zh-CN" dirty="0">
                <a:latin typeface="Times New Roman" panose="02020603050405020304" pitchFamily="18" charset="0"/>
                <a:cs typeface="Times New Roman" panose="02020603050405020304" pitchFamily="18" charset="0"/>
              </a:rPr>
              <a:t>However since illumination can be estimated from image, normal and albedo by solving an over-constrained system of equations, </a:t>
            </a:r>
            <a:r>
              <a:rPr lang="en-US" altLang="zh-CN" b="1" dirty="0">
                <a:latin typeface="Times New Roman" panose="02020603050405020304" pitchFamily="18" charset="0"/>
                <a:cs typeface="Times New Roman" panose="02020603050405020304" pitchFamily="18" charset="0"/>
              </a:rPr>
              <a:t>it makes more sense to predict lighting from image, normal and albedo features.</a:t>
            </a:r>
            <a:endParaRPr lang="zh-CN" altLang="en-US" b="1"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3BC39F5F-3F5C-4A8C-8872-9D9D2B3E8A83}"/>
              </a:ext>
            </a:extLst>
          </p:cNvPr>
          <p:cNvSpPr txBox="1"/>
          <p:nvPr/>
        </p:nvSpPr>
        <p:spPr>
          <a:xfrm>
            <a:off x="4615543" y="370115"/>
            <a:ext cx="3339738"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Interesting Words</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236904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2130</TotalTime>
  <Words>1185</Words>
  <Application>Microsoft Office PowerPoint</Application>
  <PresentationFormat>宽屏</PresentationFormat>
  <Paragraphs>104</Paragraphs>
  <Slides>35</Slides>
  <Notes>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35</vt:i4>
      </vt:variant>
    </vt:vector>
  </HeadingPairs>
  <TitlesOfParts>
    <vt:vector size="42" baseType="lpstr">
      <vt:lpstr>等线</vt:lpstr>
      <vt:lpstr>等线 Light</vt:lpstr>
      <vt:lpstr>楷体</vt:lpstr>
      <vt:lpstr>Arial</vt:lpstr>
      <vt:lpstr>Cambria Math</vt:lpstr>
      <vt:lpstr>Times New Roman</vt:lpstr>
      <vt:lpstr>Office 主题​​</vt:lpstr>
      <vt:lpstr>本质图像论文汇报（一）</vt:lpstr>
      <vt:lpstr>Content</vt:lpstr>
      <vt:lpstr>1. SfSNet: Learning Shape, Reflectance and Illuminance of Faces `in the Wild‘</vt:lpstr>
      <vt:lpstr>Method Analysis</vt:lpstr>
      <vt:lpstr>Contributions</vt:lpstr>
      <vt:lpstr>SFSNet Architecture</vt:lpstr>
      <vt:lpstr>SFS-supervision Training</vt:lpstr>
      <vt:lpstr>PowerPoint 演示文稿</vt:lpstr>
      <vt:lpstr>PowerPoint 演示文稿</vt:lpstr>
      <vt:lpstr>Experiment</vt:lpstr>
      <vt:lpstr>PowerPoint 演示文稿</vt:lpstr>
      <vt:lpstr>Method Analysis</vt:lpstr>
      <vt:lpstr>Contributions</vt:lpstr>
      <vt:lpstr>Network Architecture</vt:lpstr>
      <vt:lpstr>Experiment</vt:lpstr>
      <vt:lpstr>Result with amount of supervision</vt:lpstr>
      <vt:lpstr>Ablation studies</vt:lpstr>
      <vt:lpstr>PowerPoint 演示文稿</vt:lpstr>
      <vt:lpstr>Method Analysis</vt:lpstr>
      <vt:lpstr>Contributions</vt:lpstr>
      <vt:lpstr>Network Architecture</vt:lpstr>
      <vt:lpstr>Loss function</vt:lpstr>
      <vt:lpstr>Experiment</vt:lpstr>
      <vt:lpstr>PowerPoint 演示文稿</vt:lpstr>
      <vt:lpstr>Method Analysis</vt:lpstr>
      <vt:lpstr>Contributions</vt:lpstr>
      <vt:lpstr>Network Architecture</vt:lpstr>
      <vt:lpstr>Loss Function overview</vt:lpstr>
      <vt:lpstr>CGIntrinsics-supervised loss</vt:lpstr>
      <vt:lpstr>Ordinal reflectance loss(CGI and IIW)</vt:lpstr>
      <vt:lpstr>SAW shading loss</vt:lpstr>
      <vt:lpstr>Smoothness losses</vt:lpstr>
      <vt:lpstr>Reconstruction loss</vt:lpstr>
      <vt:lpstr>Experiment on IIW</vt:lpstr>
      <vt:lpstr>Experiment on SAW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本质图像论文汇报（一）</dc:title>
  <dc:creator>阳 方</dc:creator>
  <cp:lastModifiedBy>阳 方</cp:lastModifiedBy>
  <cp:revision>81</cp:revision>
  <dcterms:created xsi:type="dcterms:W3CDTF">2019-03-01T08:19:59Z</dcterms:created>
  <dcterms:modified xsi:type="dcterms:W3CDTF">2019-03-04T03:56:38Z</dcterms:modified>
</cp:coreProperties>
</file>