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4" r:id="rId8"/>
    <p:sldId id="262" r:id="rId9"/>
    <p:sldId id="285" r:id="rId10"/>
    <p:sldId id="263" r:id="rId11"/>
    <p:sldId id="265" r:id="rId12"/>
    <p:sldId id="268" r:id="rId13"/>
    <p:sldId id="266" r:id="rId14"/>
    <p:sldId id="269" r:id="rId15"/>
    <p:sldId id="267" r:id="rId16"/>
    <p:sldId id="270" r:id="rId17"/>
    <p:sldId id="271" r:id="rId18"/>
    <p:sldId id="272" r:id="rId19"/>
    <p:sldId id="273" r:id="rId20"/>
    <p:sldId id="274" r:id="rId21"/>
    <p:sldId id="275" r:id="rId22"/>
    <p:sldId id="277" r:id="rId23"/>
    <p:sldId id="286" r:id="rId24"/>
    <p:sldId id="276" r:id="rId25"/>
    <p:sldId id="278" r:id="rId26"/>
    <p:sldId id="280" r:id="rId27"/>
    <p:sldId id="279" r:id="rId28"/>
    <p:sldId id="281" r:id="rId29"/>
    <p:sldId id="282" r:id="rId30"/>
    <p:sldId id="284"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1758" autoAdjust="0"/>
  </p:normalViewPr>
  <p:slideViewPr>
    <p:cSldViewPr snapToGrid="0">
      <p:cViewPr varScale="1">
        <p:scale>
          <a:sx n="55" d="100"/>
          <a:sy n="55" d="100"/>
        </p:scale>
        <p:origin x="1080"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836B6D-26A9-472B-8CEB-515B2404105A}" type="datetimeFigureOut">
              <a:rPr lang="zh-CN" altLang="en-US" smtClean="0"/>
              <a:t>2019/1/24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8F7663-31E1-49DB-A44D-602E5A609E6E}" type="slidenum">
              <a:rPr lang="zh-CN" altLang="en-US" smtClean="0"/>
              <a:t>‹#›</a:t>
            </a:fld>
            <a:endParaRPr lang="zh-CN" altLang="en-US"/>
          </a:p>
        </p:txBody>
      </p:sp>
    </p:spTree>
    <p:extLst>
      <p:ext uri="{BB962C8B-B14F-4D97-AF65-F5344CB8AC3E}">
        <p14:creationId xmlns:p14="http://schemas.microsoft.com/office/powerpoint/2010/main" val="2876091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F8F7663-31E1-49DB-A44D-602E5A609E6E}" type="slidenum">
              <a:rPr lang="zh-CN" altLang="en-US" smtClean="0"/>
              <a:t>1</a:t>
            </a:fld>
            <a:endParaRPr lang="zh-CN" altLang="en-US"/>
          </a:p>
        </p:txBody>
      </p:sp>
    </p:spTree>
    <p:extLst>
      <p:ext uri="{BB962C8B-B14F-4D97-AF65-F5344CB8AC3E}">
        <p14:creationId xmlns:p14="http://schemas.microsoft.com/office/powerpoint/2010/main" val="3992807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先引入一个交并比的概念，也就是</a:t>
            </a:r>
            <a:r>
              <a:rPr lang="en-US" altLang="zh-CN" dirty="0" err="1"/>
              <a:t>IoU</a:t>
            </a:r>
            <a:r>
              <a:rPr lang="zh-CN" altLang="en-US" dirty="0"/>
              <a:t>，它是一个评价两个</a:t>
            </a:r>
            <a:r>
              <a:rPr lang="en-US" altLang="zh-CN" dirty="0"/>
              <a:t>bounding box</a:t>
            </a:r>
            <a:r>
              <a:rPr lang="zh-CN" altLang="en-US" dirty="0"/>
              <a:t>相互重合程度的指标，之所以叫交并比，是因为这个指标等于两个</a:t>
            </a:r>
            <a:r>
              <a:rPr lang="en-US" altLang="zh-CN" dirty="0"/>
              <a:t>bounding box</a:t>
            </a:r>
            <a:r>
              <a:rPr lang="zh-CN" altLang="en-US" dirty="0"/>
              <a:t>的交集面积除以它们并集的面积。当两个</a:t>
            </a:r>
            <a:r>
              <a:rPr lang="en-US" altLang="zh-CN" dirty="0"/>
              <a:t>bounding box</a:t>
            </a:r>
            <a:r>
              <a:rPr lang="zh-CN" altLang="en-US" dirty="0"/>
              <a:t>没有任何交集时，</a:t>
            </a:r>
            <a:r>
              <a:rPr lang="en-US" altLang="zh-CN" dirty="0" err="1"/>
              <a:t>IoU</a:t>
            </a:r>
            <a:r>
              <a:rPr lang="zh-CN" altLang="en-US" dirty="0"/>
              <a:t>为</a:t>
            </a:r>
            <a:r>
              <a:rPr lang="en-US" altLang="zh-CN" dirty="0"/>
              <a:t>0</a:t>
            </a:r>
            <a:r>
              <a:rPr lang="zh-CN" altLang="en-US" dirty="0"/>
              <a:t>，即</a:t>
            </a:r>
            <a:r>
              <a:rPr lang="en-US" altLang="zh-CN" dirty="0" err="1"/>
              <a:t>IoU</a:t>
            </a:r>
            <a:r>
              <a:rPr lang="zh-CN" altLang="en-US" dirty="0"/>
              <a:t>的最小取值，当两个</a:t>
            </a:r>
            <a:r>
              <a:rPr lang="en-US" altLang="zh-CN" dirty="0"/>
              <a:t>bounding box</a:t>
            </a:r>
            <a:r>
              <a:rPr lang="zh-CN" altLang="en-US" dirty="0"/>
              <a:t>完全重合时，</a:t>
            </a:r>
            <a:r>
              <a:rPr lang="en-US" altLang="zh-CN" dirty="0" err="1"/>
              <a:t>IoU</a:t>
            </a:r>
            <a:r>
              <a:rPr lang="zh-CN" altLang="en-US" dirty="0"/>
              <a:t>为</a:t>
            </a:r>
            <a:r>
              <a:rPr lang="en-US" altLang="zh-CN" dirty="0"/>
              <a:t>1</a:t>
            </a:r>
            <a:r>
              <a:rPr lang="zh-CN" altLang="en-US" dirty="0"/>
              <a:t>，即</a:t>
            </a:r>
            <a:r>
              <a:rPr lang="en-US" altLang="zh-CN" dirty="0" err="1"/>
              <a:t>IoU</a:t>
            </a:r>
            <a:r>
              <a:rPr lang="zh-CN" altLang="en-US" dirty="0"/>
              <a:t>的最大取值，所以</a:t>
            </a:r>
            <a:r>
              <a:rPr lang="en-US" altLang="zh-CN" dirty="0" err="1"/>
              <a:t>IoU</a:t>
            </a:r>
            <a:r>
              <a:rPr lang="zh-CN" altLang="en-US" dirty="0"/>
              <a:t>的取值范围是</a:t>
            </a:r>
            <a:r>
              <a:rPr lang="en-US" altLang="zh-CN" dirty="0"/>
              <a:t>[0,1]</a:t>
            </a:r>
            <a:endParaRPr lang="zh-CN" altLang="en-US" dirty="0"/>
          </a:p>
        </p:txBody>
      </p:sp>
      <p:sp>
        <p:nvSpPr>
          <p:cNvPr id="4" name="灯片编号占位符 3"/>
          <p:cNvSpPr>
            <a:spLocks noGrp="1"/>
          </p:cNvSpPr>
          <p:nvPr>
            <p:ph type="sldNum" sz="quarter" idx="5"/>
          </p:nvPr>
        </p:nvSpPr>
        <p:spPr/>
        <p:txBody>
          <a:bodyPr/>
          <a:lstStyle/>
          <a:p>
            <a:fld id="{3F8F7663-31E1-49DB-A44D-602E5A609E6E}" type="slidenum">
              <a:rPr lang="zh-CN" altLang="en-US" smtClean="0"/>
              <a:t>10</a:t>
            </a:fld>
            <a:endParaRPr lang="zh-CN" altLang="en-US"/>
          </a:p>
        </p:txBody>
      </p:sp>
    </p:spTree>
    <p:extLst>
      <p:ext uri="{BB962C8B-B14F-4D97-AF65-F5344CB8AC3E}">
        <p14:creationId xmlns:p14="http://schemas.microsoft.com/office/powerpoint/2010/main" val="685934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知道了</a:t>
            </a:r>
            <a:r>
              <a:rPr lang="en-US" altLang="zh-CN" dirty="0"/>
              <a:t>IOU</a:t>
            </a:r>
            <a:r>
              <a:rPr lang="zh-CN" altLang="en-US" dirty="0"/>
              <a:t>的概念，接下来就可以介绍如何推断了，给定一张图，还是以这张图片为例，运行</a:t>
            </a:r>
            <a:r>
              <a:rPr lang="en-US" altLang="zh-CN" dirty="0"/>
              <a:t>YOLO</a:t>
            </a:r>
            <a:r>
              <a:rPr lang="zh-CN" altLang="en-US" dirty="0"/>
              <a:t>后，每个栅格有</a:t>
            </a:r>
            <a:r>
              <a:rPr lang="en-US" altLang="zh-CN" dirty="0"/>
              <a:t>2</a:t>
            </a:r>
            <a:r>
              <a:rPr lang="zh-CN" altLang="en-US" dirty="0"/>
              <a:t>个</a:t>
            </a:r>
            <a:r>
              <a:rPr lang="en-US" altLang="zh-CN" dirty="0"/>
              <a:t>bounding box</a:t>
            </a:r>
            <a:r>
              <a:rPr lang="zh-CN" altLang="en-US" dirty="0"/>
              <a:t>的输出，总共是</a:t>
            </a:r>
            <a:r>
              <a:rPr lang="en-US" altLang="zh-CN" dirty="0"/>
              <a:t>2x7x7</a:t>
            </a:r>
            <a:r>
              <a:rPr lang="zh-CN" altLang="en-US" dirty="0"/>
              <a:t>个也就是</a:t>
            </a:r>
            <a:r>
              <a:rPr lang="en-US" altLang="zh-CN" dirty="0"/>
              <a:t>98</a:t>
            </a:r>
            <a:r>
              <a:rPr lang="zh-CN" altLang="en-US" dirty="0"/>
              <a:t>个</a:t>
            </a:r>
            <a:r>
              <a:rPr lang="en-US" altLang="zh-CN" dirty="0"/>
              <a:t>bounding box</a:t>
            </a:r>
            <a:r>
              <a:rPr lang="zh-CN" altLang="en-US" dirty="0"/>
              <a:t>会输出出来，那么如何得到最终可靠的结果呢？这就要用到这张幻灯片标题的算法了，</a:t>
            </a:r>
            <a:r>
              <a:rPr lang="en-US" altLang="zh-CN" dirty="0"/>
              <a:t>NMS——</a:t>
            </a:r>
            <a:r>
              <a:rPr lang="zh-CN" altLang="en-US" dirty="0"/>
              <a:t>非极大值抑制，</a:t>
            </a:r>
            <a:r>
              <a:rPr lang="en-US" altLang="zh-CN" dirty="0"/>
              <a:t>NMS</a:t>
            </a:r>
            <a:r>
              <a:rPr lang="zh-CN" altLang="en-US" dirty="0"/>
              <a:t>原理很简单，就是不是极大值，就抑制它的输出，那么具体怎么做的呢？大致分两步，我们知道</a:t>
            </a:r>
            <a:r>
              <a:rPr lang="en-US" altLang="zh-CN" dirty="0"/>
              <a:t>bounding box</a:t>
            </a:r>
            <a:r>
              <a:rPr lang="zh-CN" altLang="en-US" dirty="0"/>
              <a:t>会有一个置信度的输出，所以很自然地想到，第一步去除那些置信度低的</a:t>
            </a:r>
            <a:r>
              <a:rPr lang="en-US" altLang="zh-CN" dirty="0"/>
              <a:t>bounding box</a:t>
            </a:r>
            <a:r>
              <a:rPr lang="zh-CN" altLang="en-US" dirty="0"/>
              <a:t>，这里选取的概率阈值是</a:t>
            </a:r>
            <a:r>
              <a:rPr lang="en-US" altLang="zh-CN" dirty="0"/>
              <a:t>0.6</a:t>
            </a:r>
            <a:r>
              <a:rPr lang="zh-CN" altLang="en-US" dirty="0"/>
              <a:t>，然后进入一个循环，首先挑选出最大置信度的</a:t>
            </a:r>
            <a:r>
              <a:rPr lang="en-US" altLang="zh-CN" dirty="0"/>
              <a:t>bounding box</a:t>
            </a:r>
            <a:r>
              <a:rPr lang="zh-CN" altLang="en-US" dirty="0"/>
              <a:t>作为预测输出，然后去除那些与这个最大置信度的</a:t>
            </a:r>
            <a:r>
              <a:rPr lang="en-US" altLang="zh-CN" dirty="0"/>
              <a:t>bounding box</a:t>
            </a:r>
            <a:r>
              <a:rPr lang="zh-CN" altLang="en-US" dirty="0"/>
              <a:t>的</a:t>
            </a:r>
            <a:r>
              <a:rPr lang="en-US" altLang="zh-CN" dirty="0" err="1"/>
              <a:t>IoU</a:t>
            </a:r>
            <a:r>
              <a:rPr lang="zh-CN" altLang="en-US" dirty="0"/>
              <a:t>超过</a:t>
            </a:r>
            <a:r>
              <a:rPr lang="en-US" altLang="zh-CN" dirty="0"/>
              <a:t>0.5</a:t>
            </a:r>
            <a:r>
              <a:rPr lang="zh-CN" altLang="en-US" dirty="0"/>
              <a:t>的</a:t>
            </a:r>
            <a:r>
              <a:rPr lang="en-US" altLang="zh-CN" dirty="0"/>
              <a:t>bounding box</a:t>
            </a:r>
            <a:r>
              <a:rPr lang="zh-CN" altLang="en-US" dirty="0"/>
              <a:t>，因为我们可以看到一个对象有很多</a:t>
            </a:r>
            <a:r>
              <a:rPr lang="en-US" altLang="zh-CN" dirty="0"/>
              <a:t>bounding box</a:t>
            </a:r>
            <a:r>
              <a:rPr lang="zh-CN" altLang="en-US" dirty="0"/>
              <a:t>，它们很多是相交的，这样一个对象的</a:t>
            </a:r>
            <a:r>
              <a:rPr lang="en-US" altLang="zh-CN" dirty="0"/>
              <a:t>bounding box</a:t>
            </a:r>
            <a:r>
              <a:rPr lang="zh-CN" altLang="en-US" dirty="0"/>
              <a:t>就确定好了，然后，我们再进入循环，找出下一个对象的</a:t>
            </a:r>
            <a:r>
              <a:rPr lang="en-US" altLang="zh-CN" dirty="0"/>
              <a:t>bounding box</a:t>
            </a:r>
            <a:r>
              <a:rPr lang="zh-CN" altLang="en-US" dirty="0"/>
              <a:t>，最后直到没有剩余的</a:t>
            </a:r>
            <a:r>
              <a:rPr lang="en-US" altLang="zh-CN" dirty="0"/>
              <a:t>bound </a:t>
            </a:r>
            <a:r>
              <a:rPr lang="en-US" altLang="zh-CN" dirty="0" err="1"/>
              <a:t>ing</a:t>
            </a:r>
            <a:r>
              <a:rPr lang="en-US" altLang="zh-CN" dirty="0"/>
              <a:t> box</a:t>
            </a:r>
            <a:r>
              <a:rPr lang="zh-CN" altLang="en-US" dirty="0"/>
              <a:t>，循环结束，我们就可以将最终结果画在原图上，最后，并用相应的类别标出物体类别。</a:t>
            </a:r>
          </a:p>
        </p:txBody>
      </p:sp>
      <p:sp>
        <p:nvSpPr>
          <p:cNvPr id="4" name="灯片编号占位符 3"/>
          <p:cNvSpPr>
            <a:spLocks noGrp="1"/>
          </p:cNvSpPr>
          <p:nvPr>
            <p:ph type="sldNum" sz="quarter" idx="5"/>
          </p:nvPr>
        </p:nvSpPr>
        <p:spPr/>
        <p:txBody>
          <a:bodyPr/>
          <a:lstStyle/>
          <a:p>
            <a:fld id="{3F8F7663-31E1-49DB-A44D-602E5A609E6E}" type="slidenum">
              <a:rPr lang="zh-CN" altLang="en-US" smtClean="0"/>
              <a:t>11</a:t>
            </a:fld>
            <a:endParaRPr lang="zh-CN" altLang="en-US"/>
          </a:p>
        </p:txBody>
      </p:sp>
    </p:spTree>
    <p:extLst>
      <p:ext uri="{BB962C8B-B14F-4D97-AF65-F5344CB8AC3E}">
        <p14:creationId xmlns:p14="http://schemas.microsoft.com/office/powerpoint/2010/main" val="2429220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最后来谈谈</a:t>
            </a:r>
            <a:r>
              <a:rPr lang="en-US" altLang="zh-CN" dirty="0"/>
              <a:t>YOLOv1</a:t>
            </a:r>
            <a:r>
              <a:rPr lang="zh-CN" altLang="en-US" dirty="0"/>
              <a:t>的优缺点，优点有两点，一点是它提出了一种全新的，处理目标检测任务的</a:t>
            </a:r>
            <a:r>
              <a:rPr lang="en-US" altLang="zh-CN" dirty="0"/>
              <a:t>one-stage</a:t>
            </a:r>
            <a:r>
              <a:rPr lang="zh-CN" altLang="en-US" dirty="0"/>
              <a:t>方法，这种方法速度非常地快，同时拥有不错的性能。缺点就是对误差函数对小物体的错误和大物体的错误的态度是一样的，大物体的些许错误可能是良好的，而对于小物体的些许错误，这会导致完全定位出错，作者在文中指出，小物体的不正确定位是他们误差的主要来源，还有一个缺点，就是图片中的物体很有可能会落在一个栅格中，而我们知道每个栅格我们只预测一个类别，所以只能预测他们其中的一个。</a:t>
            </a:r>
          </a:p>
        </p:txBody>
      </p:sp>
      <p:sp>
        <p:nvSpPr>
          <p:cNvPr id="4" name="灯片编号占位符 3"/>
          <p:cNvSpPr>
            <a:spLocks noGrp="1"/>
          </p:cNvSpPr>
          <p:nvPr>
            <p:ph type="sldNum" sz="quarter" idx="5"/>
          </p:nvPr>
        </p:nvSpPr>
        <p:spPr/>
        <p:txBody>
          <a:bodyPr/>
          <a:lstStyle/>
          <a:p>
            <a:fld id="{3F8F7663-31E1-49DB-A44D-602E5A609E6E}" type="slidenum">
              <a:rPr lang="zh-CN" altLang="en-US" smtClean="0"/>
              <a:t>12</a:t>
            </a:fld>
            <a:endParaRPr lang="zh-CN" altLang="en-US"/>
          </a:p>
        </p:txBody>
      </p:sp>
    </p:spTree>
    <p:extLst>
      <p:ext uri="{BB962C8B-B14F-4D97-AF65-F5344CB8AC3E}">
        <p14:creationId xmlns:p14="http://schemas.microsoft.com/office/powerpoint/2010/main" val="3659785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接下来让我们进入</a:t>
            </a:r>
            <a:r>
              <a:rPr lang="en-US" altLang="zh-CN" dirty="0"/>
              <a:t>YOLOv2</a:t>
            </a:r>
            <a:r>
              <a:rPr lang="zh-CN" altLang="en-US" dirty="0"/>
              <a:t>，看看它是如何进行改进的。</a:t>
            </a:r>
          </a:p>
        </p:txBody>
      </p:sp>
      <p:sp>
        <p:nvSpPr>
          <p:cNvPr id="4" name="灯片编号占位符 3"/>
          <p:cNvSpPr>
            <a:spLocks noGrp="1"/>
          </p:cNvSpPr>
          <p:nvPr>
            <p:ph type="sldNum" sz="quarter" idx="5"/>
          </p:nvPr>
        </p:nvSpPr>
        <p:spPr/>
        <p:txBody>
          <a:bodyPr/>
          <a:lstStyle/>
          <a:p>
            <a:fld id="{3F8F7663-31E1-49DB-A44D-602E5A609E6E}" type="slidenum">
              <a:rPr lang="zh-CN" altLang="en-US" smtClean="0"/>
              <a:t>13</a:t>
            </a:fld>
            <a:endParaRPr lang="zh-CN" altLang="en-US"/>
          </a:p>
        </p:txBody>
      </p:sp>
    </p:spTree>
    <p:extLst>
      <p:ext uri="{BB962C8B-B14F-4D97-AF65-F5344CB8AC3E}">
        <p14:creationId xmlns:p14="http://schemas.microsoft.com/office/powerpoint/2010/main" val="17089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YOLOv2</a:t>
            </a:r>
            <a:r>
              <a:rPr lang="zh-CN" altLang="en-US" dirty="0"/>
              <a:t>正如我们幻灯片展示得那样，</a:t>
            </a:r>
            <a:r>
              <a:rPr lang="en-US" altLang="zh-CN" dirty="0"/>
              <a:t>Better</a:t>
            </a:r>
            <a:r>
              <a:rPr lang="zh-CN" altLang="en-US" dirty="0"/>
              <a:t>更好，</a:t>
            </a:r>
            <a:r>
              <a:rPr lang="en-US" altLang="zh-CN" dirty="0"/>
              <a:t>Faster</a:t>
            </a:r>
            <a:r>
              <a:rPr lang="zh-CN" altLang="en-US" dirty="0"/>
              <a:t>更快，</a:t>
            </a:r>
            <a:r>
              <a:rPr lang="en-US" altLang="zh-CN" dirty="0"/>
              <a:t>Stronger</a:t>
            </a:r>
            <a:r>
              <a:rPr lang="zh-CN" altLang="en-US" dirty="0"/>
              <a:t>更加强壮。</a:t>
            </a:r>
          </a:p>
        </p:txBody>
      </p:sp>
      <p:sp>
        <p:nvSpPr>
          <p:cNvPr id="4" name="灯片编号占位符 3"/>
          <p:cNvSpPr>
            <a:spLocks noGrp="1"/>
          </p:cNvSpPr>
          <p:nvPr>
            <p:ph type="sldNum" sz="quarter" idx="5"/>
          </p:nvPr>
        </p:nvSpPr>
        <p:spPr/>
        <p:txBody>
          <a:bodyPr/>
          <a:lstStyle/>
          <a:p>
            <a:fld id="{3F8F7663-31E1-49DB-A44D-602E5A609E6E}" type="slidenum">
              <a:rPr lang="zh-CN" altLang="en-US" smtClean="0"/>
              <a:t>14</a:t>
            </a:fld>
            <a:endParaRPr lang="zh-CN" altLang="en-US"/>
          </a:p>
        </p:txBody>
      </p:sp>
    </p:spTree>
    <p:extLst>
      <p:ext uri="{BB962C8B-B14F-4D97-AF65-F5344CB8AC3E}">
        <p14:creationId xmlns:p14="http://schemas.microsoft.com/office/powerpoint/2010/main" val="24881288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首先来讲</a:t>
            </a:r>
            <a:r>
              <a:rPr lang="en-US" altLang="zh-CN" dirty="0"/>
              <a:t>Better</a:t>
            </a:r>
            <a:r>
              <a:rPr lang="zh-CN" altLang="en-US" dirty="0"/>
              <a:t>，它主要分下面六个方面，下面会一一介绍</a:t>
            </a:r>
          </a:p>
        </p:txBody>
      </p:sp>
      <p:sp>
        <p:nvSpPr>
          <p:cNvPr id="4" name="灯片编号占位符 3"/>
          <p:cNvSpPr>
            <a:spLocks noGrp="1"/>
          </p:cNvSpPr>
          <p:nvPr>
            <p:ph type="sldNum" sz="quarter" idx="5"/>
          </p:nvPr>
        </p:nvSpPr>
        <p:spPr/>
        <p:txBody>
          <a:bodyPr/>
          <a:lstStyle/>
          <a:p>
            <a:fld id="{3F8F7663-31E1-49DB-A44D-602E5A609E6E}" type="slidenum">
              <a:rPr lang="zh-CN" altLang="en-US" smtClean="0"/>
              <a:t>15</a:t>
            </a:fld>
            <a:endParaRPr lang="zh-CN" altLang="en-US"/>
          </a:p>
        </p:txBody>
      </p:sp>
    </p:spTree>
    <p:extLst>
      <p:ext uri="{BB962C8B-B14F-4D97-AF65-F5344CB8AC3E}">
        <p14:creationId xmlns:p14="http://schemas.microsoft.com/office/powerpoint/2010/main" val="3979853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首先说</a:t>
            </a:r>
            <a:r>
              <a:rPr lang="en-US" altLang="zh-CN" b="0" dirty="0"/>
              <a:t>Batch Normalization</a:t>
            </a:r>
            <a:r>
              <a:rPr lang="zh-CN" altLang="en-US" b="0" dirty="0"/>
              <a:t>，研究者发现，</a:t>
            </a:r>
            <a:r>
              <a:rPr lang="zh-CN" altLang="en-US" dirty="0"/>
              <a:t>通过对输入进行白化操作，可以使网络收敛得很快，这里的白化是指将输入分布变换成均值为</a:t>
            </a:r>
            <a:r>
              <a:rPr lang="en-US" altLang="zh-CN" dirty="0"/>
              <a:t>0</a:t>
            </a:r>
            <a:r>
              <a:rPr lang="zh-CN" altLang="en-US" dirty="0"/>
              <a:t>，方差为</a:t>
            </a:r>
            <a:r>
              <a:rPr lang="en-US" altLang="zh-CN" dirty="0"/>
              <a:t>1</a:t>
            </a:r>
            <a:r>
              <a:rPr lang="zh-CN" altLang="en-US" dirty="0"/>
              <a:t>的正态分布，所以就想对层间进行类似白化的操作是否也会加快收敛呢？最后结果与预期相符，不仅加快了收敛，还提高了精度。一种比较可靠的解释是网络学习数据的分布，但由于网络的非线性，会使数据分布变得异常复杂，导致学习变得很困难，而</a:t>
            </a:r>
            <a:r>
              <a:rPr lang="en-US" altLang="zh-CN" dirty="0"/>
              <a:t>BN</a:t>
            </a:r>
            <a:r>
              <a:rPr lang="zh-CN" altLang="en-US" dirty="0"/>
              <a:t>的效果则是将数据分布映射到简单的分布，让网络可以更快地学习以及更好地学习，这里的更好地学习体现在</a:t>
            </a:r>
            <a:r>
              <a:rPr lang="en-US" altLang="zh-CN" dirty="0"/>
              <a:t>BN</a:t>
            </a:r>
            <a:r>
              <a:rPr lang="zh-CN" altLang="en-US" dirty="0"/>
              <a:t>还有类似于正则化的效果，使网络避免了过拟合的影响。</a:t>
            </a:r>
          </a:p>
        </p:txBody>
      </p:sp>
      <p:sp>
        <p:nvSpPr>
          <p:cNvPr id="4" name="灯片编号占位符 3"/>
          <p:cNvSpPr>
            <a:spLocks noGrp="1"/>
          </p:cNvSpPr>
          <p:nvPr>
            <p:ph type="sldNum" sz="quarter" idx="5"/>
          </p:nvPr>
        </p:nvSpPr>
        <p:spPr/>
        <p:txBody>
          <a:bodyPr/>
          <a:lstStyle/>
          <a:p>
            <a:fld id="{3F8F7663-31E1-49DB-A44D-602E5A609E6E}" type="slidenum">
              <a:rPr lang="zh-CN" altLang="en-US" smtClean="0"/>
              <a:t>16</a:t>
            </a:fld>
            <a:endParaRPr lang="zh-CN" altLang="en-US"/>
          </a:p>
        </p:txBody>
      </p:sp>
    </p:spTree>
    <p:extLst>
      <p:ext uri="{BB962C8B-B14F-4D97-AF65-F5344CB8AC3E}">
        <p14:creationId xmlns:p14="http://schemas.microsoft.com/office/powerpoint/2010/main" val="3214822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然后是相对于</a:t>
            </a:r>
            <a:r>
              <a:rPr lang="en-US" altLang="zh-CN" dirty="0"/>
              <a:t>YOLOv1</a:t>
            </a:r>
            <a:r>
              <a:rPr lang="zh-CN" altLang="en-US" dirty="0"/>
              <a:t>，</a:t>
            </a:r>
            <a:r>
              <a:rPr lang="en-US" altLang="zh-CN" dirty="0"/>
              <a:t>YOLOv2</a:t>
            </a:r>
            <a:r>
              <a:rPr lang="zh-CN" altLang="en-US" dirty="0"/>
              <a:t>采用了很高分辨率的分类器，在</a:t>
            </a:r>
            <a:r>
              <a:rPr lang="en-US" altLang="zh-CN" dirty="0"/>
              <a:t>YOLOv1</a:t>
            </a:r>
            <a:r>
              <a:rPr lang="zh-CN" altLang="en-US" dirty="0"/>
              <a:t>中，将在</a:t>
            </a:r>
            <a:r>
              <a:rPr lang="en-US" altLang="zh-CN" dirty="0" err="1"/>
              <a:t>imagenet</a:t>
            </a:r>
            <a:r>
              <a:rPr lang="zh-CN" altLang="en-US" dirty="0"/>
              <a:t>预训练好的网络迁移到目标检测网络中，这个有存在一定问题的， 首先，训练</a:t>
            </a:r>
            <a:r>
              <a:rPr lang="en-US" altLang="zh-CN" dirty="0" err="1"/>
              <a:t>imagenet</a:t>
            </a:r>
            <a:r>
              <a:rPr lang="zh-CN" altLang="en-US" dirty="0"/>
              <a:t>数据集的输入是</a:t>
            </a:r>
            <a:r>
              <a:rPr lang="en-US" altLang="zh-CN" dirty="0"/>
              <a:t>224x224</a:t>
            </a:r>
            <a:r>
              <a:rPr lang="zh-CN" altLang="en-US" dirty="0"/>
              <a:t>，但我们目标检测网络的输入尺寸是</a:t>
            </a:r>
            <a:r>
              <a:rPr lang="en-US" altLang="zh-CN" dirty="0"/>
              <a:t>448x448</a:t>
            </a:r>
            <a:r>
              <a:rPr lang="zh-CN" altLang="en-US" dirty="0"/>
              <a:t>，这意味目标检测网络需要同时取学习目标检测而且还要去适应新的分辨率输入，学习两样东西要比学习一件东西要困难需要，所以</a:t>
            </a:r>
            <a:r>
              <a:rPr lang="en-US" altLang="zh-CN" dirty="0"/>
              <a:t>YOLOv2</a:t>
            </a:r>
            <a:r>
              <a:rPr lang="zh-CN" altLang="en-US" dirty="0"/>
              <a:t>使用</a:t>
            </a:r>
            <a:r>
              <a:rPr lang="en-US" altLang="zh-CN" dirty="0"/>
              <a:t>448x448</a:t>
            </a:r>
            <a:r>
              <a:rPr lang="zh-CN" altLang="en-US" dirty="0"/>
              <a:t>尺寸的图片微调了分类网络，让网络参数适应了</a:t>
            </a:r>
            <a:r>
              <a:rPr lang="en-US" altLang="zh-CN" dirty="0"/>
              <a:t>448x448</a:t>
            </a:r>
            <a:r>
              <a:rPr lang="zh-CN" altLang="en-US" dirty="0"/>
              <a:t>的分辨率，然后迁移到目标检测网络中去，这样，目标检测网络就可以专攻学习目标检测了，通过这一技巧，使</a:t>
            </a:r>
            <a:r>
              <a:rPr lang="en-US" altLang="zh-CN" dirty="0"/>
              <a:t>mAP</a:t>
            </a:r>
            <a:r>
              <a:rPr lang="zh-CN" altLang="en-US" dirty="0"/>
              <a:t>上升了</a:t>
            </a:r>
            <a:r>
              <a:rPr lang="en-US" altLang="zh-CN" dirty="0"/>
              <a:t>4%</a:t>
            </a:r>
            <a:r>
              <a:rPr lang="zh-CN" altLang="en-US" dirty="0"/>
              <a:t>。</a:t>
            </a:r>
            <a:endParaRPr lang="en-US" altLang="zh-CN" dirty="0"/>
          </a:p>
        </p:txBody>
      </p:sp>
      <p:sp>
        <p:nvSpPr>
          <p:cNvPr id="4" name="灯片编号占位符 3"/>
          <p:cNvSpPr>
            <a:spLocks noGrp="1"/>
          </p:cNvSpPr>
          <p:nvPr>
            <p:ph type="sldNum" sz="quarter" idx="5"/>
          </p:nvPr>
        </p:nvSpPr>
        <p:spPr/>
        <p:txBody>
          <a:bodyPr/>
          <a:lstStyle/>
          <a:p>
            <a:fld id="{3F8F7663-31E1-49DB-A44D-602E5A609E6E}" type="slidenum">
              <a:rPr lang="zh-CN" altLang="en-US" smtClean="0"/>
              <a:t>17</a:t>
            </a:fld>
            <a:endParaRPr lang="zh-CN" altLang="en-US"/>
          </a:p>
        </p:txBody>
      </p:sp>
    </p:spTree>
    <p:extLst>
      <p:ext uri="{BB962C8B-B14F-4D97-AF65-F5344CB8AC3E}">
        <p14:creationId xmlns:p14="http://schemas.microsoft.com/office/powerpoint/2010/main" val="5557118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YOLOv1</a:t>
            </a:r>
            <a:r>
              <a:rPr lang="zh-CN" altLang="en-US" dirty="0"/>
              <a:t>中，最后是使用全连接层来生成</a:t>
            </a:r>
            <a:r>
              <a:rPr lang="en-US" altLang="zh-CN" dirty="0"/>
              <a:t>bounding box</a:t>
            </a:r>
            <a:r>
              <a:rPr lang="zh-CN" altLang="en-US" dirty="0"/>
              <a:t>的坐标，然而使用全连接的缺点在于丢失了特征图的空间信息，造成定位不准，作者借鉴了</a:t>
            </a:r>
            <a:r>
              <a:rPr lang="en-US" altLang="zh-CN" dirty="0"/>
              <a:t>Faster </a:t>
            </a:r>
            <a:r>
              <a:rPr lang="en-US" altLang="zh-CN" dirty="0" err="1"/>
              <a:t>Rcnn</a:t>
            </a:r>
            <a:r>
              <a:rPr lang="zh-CN" altLang="en-US" dirty="0"/>
              <a:t>中</a:t>
            </a:r>
            <a:r>
              <a:rPr lang="en-US" altLang="zh-CN" dirty="0"/>
              <a:t>Anchor box</a:t>
            </a:r>
            <a:r>
              <a:rPr lang="zh-CN" altLang="en-US" dirty="0"/>
              <a:t>的</a:t>
            </a:r>
            <a:r>
              <a:rPr lang="zh-CN" altLang="en-US" sz="1200" b="0" i="0" kern="1200" dirty="0">
                <a:solidFill>
                  <a:schemeClr val="tx1"/>
                </a:solidFill>
                <a:effectLst/>
                <a:latin typeface="+mn-lt"/>
                <a:ea typeface="+mn-ea"/>
                <a:cs typeface="+mn-cs"/>
              </a:rPr>
              <a:t>思想（这里的</a:t>
            </a:r>
            <a:r>
              <a:rPr lang="en-US" altLang="zh-CN" sz="1200" b="0" i="0" kern="1200" dirty="0">
                <a:solidFill>
                  <a:schemeClr val="tx1"/>
                </a:solidFill>
                <a:effectLst/>
                <a:latin typeface="+mn-lt"/>
                <a:ea typeface="+mn-ea"/>
                <a:cs typeface="+mn-cs"/>
              </a:rPr>
              <a:t>Anchor box</a:t>
            </a:r>
            <a:r>
              <a:rPr lang="zh-CN" altLang="en-US" sz="1200" b="0" i="0" kern="1200" dirty="0">
                <a:solidFill>
                  <a:schemeClr val="tx1"/>
                </a:solidFill>
                <a:effectLst/>
                <a:latin typeface="+mn-lt"/>
                <a:ea typeface="+mn-ea"/>
                <a:cs typeface="+mn-cs"/>
              </a:rPr>
              <a:t>是指人工先验定义的候选框，一般叫锚框），锚框直接在卷积特征图滑窗采样，因为卷积不需要</a:t>
            </a:r>
            <a:r>
              <a:rPr lang="en-US" altLang="zh-CN" sz="1200" b="0" i="0" kern="1200" dirty="0">
                <a:solidFill>
                  <a:schemeClr val="tx1"/>
                </a:solidFill>
                <a:effectLst/>
                <a:latin typeface="+mn-lt"/>
                <a:ea typeface="+mn-ea"/>
                <a:cs typeface="+mn-cs"/>
              </a:rPr>
              <a:t>Reshape</a:t>
            </a:r>
            <a:r>
              <a:rPr lang="zh-CN" altLang="en-US" sz="1200" b="0" i="0" kern="1200" dirty="0">
                <a:solidFill>
                  <a:schemeClr val="tx1"/>
                </a:solidFill>
                <a:effectLst/>
                <a:latin typeface="+mn-lt"/>
                <a:ea typeface="+mn-ea"/>
                <a:cs typeface="+mn-cs"/>
              </a:rPr>
              <a:t>，所以很好的保留的空间信息，最终使特征图的每个特征点和原图的每个栅格一一对应。另外，与</a:t>
            </a:r>
            <a:r>
              <a:rPr lang="en-US" altLang="zh-CN" sz="1200" b="0" i="0" kern="1200" dirty="0">
                <a:solidFill>
                  <a:schemeClr val="tx1"/>
                </a:solidFill>
                <a:effectLst/>
                <a:latin typeface="+mn-lt"/>
                <a:ea typeface="+mn-ea"/>
                <a:cs typeface="+mn-cs"/>
              </a:rPr>
              <a:t>YOLOv1</a:t>
            </a:r>
            <a:r>
              <a:rPr lang="zh-CN" altLang="en-US" sz="1200" b="0" i="0" kern="1200" dirty="0">
                <a:solidFill>
                  <a:schemeClr val="tx1"/>
                </a:solidFill>
                <a:effectLst/>
                <a:latin typeface="+mn-lt"/>
                <a:ea typeface="+mn-ea"/>
                <a:cs typeface="+mn-cs"/>
              </a:rPr>
              <a:t>不同的是，</a:t>
            </a:r>
            <a:r>
              <a:rPr lang="en-US" altLang="zh-CN" sz="1200" b="0" i="0" kern="1200" dirty="0">
                <a:solidFill>
                  <a:schemeClr val="tx1"/>
                </a:solidFill>
                <a:effectLst/>
                <a:latin typeface="+mn-lt"/>
                <a:ea typeface="+mn-ea"/>
                <a:cs typeface="+mn-cs"/>
              </a:rPr>
              <a:t>YOLOv2</a:t>
            </a:r>
            <a:r>
              <a:rPr lang="zh-CN" altLang="en-US" sz="1200" b="0" i="0" kern="1200" dirty="0">
                <a:solidFill>
                  <a:schemeClr val="tx1"/>
                </a:solidFill>
                <a:effectLst/>
                <a:latin typeface="+mn-lt"/>
                <a:ea typeface="+mn-ea"/>
                <a:cs typeface="+mn-cs"/>
              </a:rPr>
              <a:t>是预测的是坐标相对于栅格左顶点的偏移量，通过变换公式得到最后的预测坐标</a:t>
            </a:r>
            <a:endParaRPr lang="zh-CN" altLang="en-US" dirty="0"/>
          </a:p>
        </p:txBody>
      </p:sp>
      <p:sp>
        <p:nvSpPr>
          <p:cNvPr id="4" name="灯片编号占位符 3"/>
          <p:cNvSpPr>
            <a:spLocks noGrp="1"/>
          </p:cNvSpPr>
          <p:nvPr>
            <p:ph type="sldNum" sz="quarter" idx="5"/>
          </p:nvPr>
        </p:nvSpPr>
        <p:spPr/>
        <p:txBody>
          <a:bodyPr/>
          <a:lstStyle/>
          <a:p>
            <a:fld id="{3F8F7663-31E1-49DB-A44D-602E5A609E6E}" type="slidenum">
              <a:rPr lang="zh-CN" altLang="en-US" smtClean="0"/>
              <a:t>18</a:t>
            </a:fld>
            <a:endParaRPr lang="zh-CN" altLang="en-US"/>
          </a:p>
        </p:txBody>
      </p:sp>
    </p:spTree>
    <p:extLst>
      <p:ext uri="{BB962C8B-B14F-4D97-AF65-F5344CB8AC3E}">
        <p14:creationId xmlns:p14="http://schemas.microsoft.com/office/powerpoint/2010/main" val="30656773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既然</a:t>
            </a:r>
            <a:r>
              <a:rPr lang="zh-CN" altLang="en-US" sz="1200" b="0" i="0" kern="1200" dirty="0">
                <a:solidFill>
                  <a:schemeClr val="tx1"/>
                </a:solidFill>
                <a:effectLst/>
                <a:latin typeface="+mn-lt"/>
                <a:ea typeface="+mn-ea"/>
                <a:cs typeface="+mn-cs"/>
              </a:rPr>
              <a:t>锚框</a:t>
            </a:r>
            <a:r>
              <a:rPr lang="zh-CN" altLang="en-US" dirty="0"/>
              <a:t>是</a:t>
            </a:r>
            <a:r>
              <a:rPr lang="zh-CN" altLang="en-US" sz="1200" b="0" i="0" kern="1200" dirty="0">
                <a:solidFill>
                  <a:schemeClr val="tx1"/>
                </a:solidFill>
                <a:effectLst/>
                <a:latin typeface="+mn-lt"/>
                <a:ea typeface="+mn-ea"/>
                <a:cs typeface="+mn-cs"/>
              </a:rPr>
              <a:t>手动精选的先验框，设想能否一开始就选择了更好的、更有代表性的先验</a:t>
            </a:r>
            <a:r>
              <a:rPr lang="en-US" altLang="zh-CN" sz="1200" b="0" i="0" kern="1200" dirty="0">
                <a:solidFill>
                  <a:schemeClr val="tx1"/>
                </a:solidFill>
                <a:effectLst/>
                <a:latin typeface="+mn-lt"/>
                <a:ea typeface="+mn-ea"/>
                <a:cs typeface="+mn-cs"/>
              </a:rPr>
              <a:t>Boxes</a:t>
            </a:r>
            <a:r>
              <a:rPr lang="zh-CN" altLang="en-US" sz="1200" b="0" i="0" kern="1200" dirty="0">
                <a:solidFill>
                  <a:schemeClr val="tx1"/>
                </a:solidFill>
                <a:effectLst/>
                <a:latin typeface="+mn-lt"/>
                <a:ea typeface="+mn-ea"/>
                <a:cs typeface="+mn-cs"/>
              </a:rPr>
              <a:t>维度，那么网络就应该更容易学到准确的预测位置。所以</a:t>
            </a:r>
            <a:r>
              <a:rPr lang="zh-CN" altLang="en-US" dirty="0"/>
              <a:t>作者通过</a:t>
            </a:r>
            <a:r>
              <a:rPr lang="en-US" altLang="zh-CN" dirty="0"/>
              <a:t>K-means</a:t>
            </a:r>
            <a:r>
              <a:rPr lang="zh-CN" altLang="en-US" dirty="0"/>
              <a:t>聚类算法将数据集中的</a:t>
            </a:r>
            <a:r>
              <a:rPr lang="en-US" altLang="zh-CN" dirty="0"/>
              <a:t>ground truth box</a:t>
            </a:r>
            <a:r>
              <a:rPr lang="zh-CN" altLang="en-US" dirty="0"/>
              <a:t>进行了聚类</a:t>
            </a:r>
            <a:r>
              <a:rPr lang="zh-CN" altLang="en-US" sz="1200" b="0" i="0" kern="1200" dirty="0">
                <a:solidFill>
                  <a:schemeClr val="tx1"/>
                </a:solidFill>
                <a:effectLst/>
                <a:latin typeface="+mn-lt"/>
                <a:ea typeface="+mn-ea"/>
                <a:cs typeface="+mn-cs"/>
              </a:rPr>
              <a:t>。左边这个图是作者聚类中心与平均</a:t>
            </a:r>
            <a:r>
              <a:rPr lang="en-US" altLang="zh-CN" sz="1200" b="0" i="0" kern="1200" dirty="0">
                <a:solidFill>
                  <a:schemeClr val="tx1"/>
                </a:solidFill>
                <a:effectLst/>
                <a:latin typeface="+mn-lt"/>
                <a:ea typeface="+mn-ea"/>
                <a:cs typeface="+mn-cs"/>
              </a:rPr>
              <a:t>IOU</a:t>
            </a:r>
            <a:r>
              <a:rPr lang="zh-CN" altLang="en-US" sz="1200" b="0" i="0" kern="1200" dirty="0">
                <a:solidFill>
                  <a:schemeClr val="tx1"/>
                </a:solidFill>
                <a:effectLst/>
                <a:latin typeface="+mn-lt"/>
                <a:ea typeface="+mn-ea"/>
                <a:cs typeface="+mn-cs"/>
              </a:rPr>
              <a:t>的坐标图，聚类中心越多，锚盒也就越多，虽然平均</a:t>
            </a:r>
            <a:r>
              <a:rPr lang="en-US" altLang="zh-CN" sz="1200" b="0" i="0" kern="1200" dirty="0">
                <a:solidFill>
                  <a:schemeClr val="tx1"/>
                </a:solidFill>
                <a:effectLst/>
                <a:latin typeface="+mn-lt"/>
                <a:ea typeface="+mn-ea"/>
                <a:cs typeface="+mn-cs"/>
              </a:rPr>
              <a:t>IOU</a:t>
            </a:r>
            <a:r>
              <a:rPr lang="zh-CN" altLang="en-US" sz="1200" b="0" i="0" kern="1200" dirty="0">
                <a:solidFill>
                  <a:schemeClr val="tx1"/>
                </a:solidFill>
                <a:effectLst/>
                <a:latin typeface="+mn-lt"/>
                <a:ea typeface="+mn-ea"/>
                <a:cs typeface="+mn-cs"/>
              </a:rPr>
              <a:t>高了，但增大了计算量，所以通过</a:t>
            </a:r>
            <a:r>
              <a:rPr lang="zh-CN" altLang="en-US" dirty="0"/>
              <a:t>对模型复杂度和召回率的平衡，选择</a:t>
            </a:r>
            <a:r>
              <a:rPr lang="en-US" altLang="zh-CN" dirty="0"/>
              <a:t>5</a:t>
            </a:r>
            <a:r>
              <a:rPr lang="zh-CN" altLang="en-US" dirty="0"/>
              <a:t>个聚类中心</a:t>
            </a:r>
            <a:r>
              <a:rPr lang="zh-CN" altLang="en-US" sz="1200" b="0" i="0" kern="1200" dirty="0">
                <a:solidFill>
                  <a:schemeClr val="tx1"/>
                </a:solidFill>
                <a:effectLst/>
                <a:latin typeface="+mn-lt"/>
                <a:ea typeface="+mn-ea"/>
                <a:cs typeface="+mn-cs"/>
              </a:rPr>
              <a:t>，挑选了</a:t>
            </a:r>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个最具代表性的</a:t>
            </a:r>
            <a:r>
              <a:rPr lang="en-US" altLang="zh-CN" sz="1200" b="0" i="0" kern="1200" dirty="0">
                <a:solidFill>
                  <a:schemeClr val="tx1"/>
                </a:solidFill>
                <a:effectLst/>
                <a:latin typeface="+mn-lt"/>
                <a:ea typeface="+mn-ea"/>
                <a:cs typeface="+mn-cs"/>
              </a:rPr>
              <a:t>bounding box</a:t>
            </a:r>
            <a:r>
              <a:rPr lang="zh-CN" altLang="en-US" sz="1200" b="0" i="0" kern="1200" dirty="0">
                <a:solidFill>
                  <a:schemeClr val="tx1"/>
                </a:solidFill>
                <a:effectLst/>
                <a:latin typeface="+mn-lt"/>
                <a:ea typeface="+mn-ea"/>
                <a:cs typeface="+mn-cs"/>
              </a:rPr>
              <a:t>。右边的图是</a:t>
            </a:r>
            <a:r>
              <a:rPr lang="en-US" altLang="zh-CN" sz="1200" b="0" i="0" kern="1200" dirty="0">
                <a:solidFill>
                  <a:schemeClr val="tx1"/>
                </a:solidFill>
                <a:effectLst/>
                <a:latin typeface="+mn-lt"/>
                <a:ea typeface="+mn-ea"/>
                <a:cs typeface="+mn-cs"/>
              </a:rPr>
              <a:t>VOC</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COCO</a:t>
            </a:r>
            <a:r>
              <a:rPr lang="zh-CN" altLang="en-US" sz="1200" b="0" i="0" kern="1200" dirty="0">
                <a:solidFill>
                  <a:schemeClr val="tx1"/>
                </a:solidFill>
                <a:effectLst/>
                <a:latin typeface="+mn-lt"/>
                <a:ea typeface="+mn-ea"/>
                <a:cs typeface="+mn-cs"/>
              </a:rPr>
              <a:t>最终生成的结果，紫色方框代表</a:t>
            </a:r>
            <a:r>
              <a:rPr lang="en-US" altLang="zh-CN" sz="1200" b="0" i="0" kern="1200" dirty="0">
                <a:solidFill>
                  <a:schemeClr val="tx1"/>
                </a:solidFill>
                <a:effectLst/>
                <a:latin typeface="+mn-lt"/>
                <a:ea typeface="+mn-ea"/>
                <a:cs typeface="+mn-cs"/>
              </a:rPr>
              <a:t>COCO</a:t>
            </a:r>
            <a:r>
              <a:rPr lang="zh-CN" altLang="en-US" sz="1200" b="0" i="0" kern="1200" dirty="0">
                <a:solidFill>
                  <a:schemeClr val="tx1"/>
                </a:solidFill>
                <a:effectLst/>
                <a:latin typeface="+mn-lt"/>
                <a:ea typeface="+mn-ea"/>
                <a:cs typeface="+mn-cs"/>
              </a:rPr>
              <a:t>，白色代表</a:t>
            </a:r>
            <a:r>
              <a:rPr lang="en-US" altLang="zh-CN" sz="1200" b="0" i="0" kern="1200" dirty="0">
                <a:solidFill>
                  <a:schemeClr val="tx1"/>
                </a:solidFill>
                <a:effectLst/>
                <a:latin typeface="+mn-lt"/>
                <a:ea typeface="+mn-ea"/>
                <a:cs typeface="+mn-cs"/>
              </a:rPr>
              <a:t>VOC</a:t>
            </a:r>
            <a:r>
              <a:rPr lang="zh-CN" altLang="en-US" sz="1200" b="0" i="0" kern="1200" dirty="0">
                <a:solidFill>
                  <a:schemeClr val="tx1"/>
                </a:solidFill>
                <a:effectLst/>
                <a:latin typeface="+mn-lt"/>
                <a:ea typeface="+mn-ea"/>
                <a:cs typeface="+mn-cs"/>
              </a:rPr>
              <a:t>，可以看到在</a:t>
            </a:r>
            <a:r>
              <a:rPr lang="en-US" altLang="zh-CN" sz="1200" b="0" i="0" kern="1200" dirty="0">
                <a:solidFill>
                  <a:schemeClr val="tx1"/>
                </a:solidFill>
                <a:effectLst/>
                <a:latin typeface="+mn-lt"/>
                <a:ea typeface="+mn-ea"/>
                <a:cs typeface="+mn-cs"/>
              </a:rPr>
              <a:t>COCO</a:t>
            </a:r>
            <a:r>
              <a:rPr lang="zh-CN" altLang="en-US" sz="1200" b="0" i="0" kern="1200" dirty="0">
                <a:solidFill>
                  <a:schemeClr val="tx1"/>
                </a:solidFill>
                <a:effectLst/>
                <a:latin typeface="+mn-lt"/>
                <a:ea typeface="+mn-ea"/>
                <a:cs typeface="+mn-cs"/>
              </a:rPr>
              <a:t>数据集中，先验框的尺寸范围变化较大。</a:t>
            </a:r>
            <a:endParaRPr lang="zh-CN" altLang="en-US" dirty="0"/>
          </a:p>
        </p:txBody>
      </p:sp>
      <p:sp>
        <p:nvSpPr>
          <p:cNvPr id="4" name="灯片编号占位符 3"/>
          <p:cNvSpPr>
            <a:spLocks noGrp="1"/>
          </p:cNvSpPr>
          <p:nvPr>
            <p:ph type="sldNum" sz="quarter" idx="5"/>
          </p:nvPr>
        </p:nvSpPr>
        <p:spPr/>
        <p:txBody>
          <a:bodyPr/>
          <a:lstStyle/>
          <a:p>
            <a:fld id="{3F8F7663-31E1-49DB-A44D-602E5A609E6E}" type="slidenum">
              <a:rPr lang="zh-CN" altLang="en-US" smtClean="0"/>
              <a:t>19</a:t>
            </a:fld>
            <a:endParaRPr lang="zh-CN" altLang="en-US"/>
          </a:p>
        </p:txBody>
      </p:sp>
    </p:spTree>
    <p:extLst>
      <p:ext uri="{BB962C8B-B14F-4D97-AF65-F5344CB8AC3E}">
        <p14:creationId xmlns:p14="http://schemas.microsoft.com/office/powerpoint/2010/main" val="87461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首先，先介绍计算机视觉的一些基础任务，常见的任务有分类，语义分割，分类加定位，目标检测以及实例分割。</a:t>
            </a:r>
          </a:p>
        </p:txBody>
      </p:sp>
      <p:sp>
        <p:nvSpPr>
          <p:cNvPr id="4" name="灯片编号占位符 3"/>
          <p:cNvSpPr>
            <a:spLocks noGrp="1"/>
          </p:cNvSpPr>
          <p:nvPr>
            <p:ph type="sldNum" sz="quarter" idx="5"/>
          </p:nvPr>
        </p:nvSpPr>
        <p:spPr/>
        <p:txBody>
          <a:bodyPr/>
          <a:lstStyle/>
          <a:p>
            <a:fld id="{3F8F7663-31E1-49DB-A44D-602E5A609E6E}" type="slidenum">
              <a:rPr lang="zh-CN" altLang="en-US" smtClean="0"/>
              <a:t>2</a:t>
            </a:fld>
            <a:endParaRPr lang="zh-CN" altLang="en-US"/>
          </a:p>
        </p:txBody>
      </p:sp>
    </p:spTree>
    <p:extLst>
      <p:ext uri="{BB962C8B-B14F-4D97-AF65-F5344CB8AC3E}">
        <p14:creationId xmlns:p14="http://schemas.microsoft.com/office/powerpoint/2010/main" val="24658579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然后是第五个改进</a:t>
            </a:r>
            <a:r>
              <a:rPr lang="en-US" altLang="zh-CN" dirty="0"/>
              <a:t>——</a:t>
            </a:r>
            <a:r>
              <a:rPr lang="zh-CN" altLang="en-US" dirty="0"/>
              <a:t>细粒度特征，细粒度特征对于检测小物体是有很大的影响，随着图像尺寸的一步步缩小，图片中的某些小物体的特征是会由于特征图的不断缩小而发生信息丢失，作者通过引入了一个</a:t>
            </a:r>
            <a:r>
              <a:rPr lang="en-US" altLang="zh-CN" sz="1200" b="0" i="0" kern="1200" dirty="0">
                <a:solidFill>
                  <a:schemeClr val="tx1"/>
                </a:solidFill>
                <a:effectLst/>
                <a:latin typeface="+mn-lt"/>
                <a:ea typeface="+mn-ea"/>
                <a:cs typeface="+mn-cs"/>
              </a:rPr>
              <a:t>Passthrough Layer</a:t>
            </a:r>
            <a:r>
              <a:rPr lang="zh-CN" altLang="en-US" sz="1200" b="0" i="0" kern="1200" dirty="0">
                <a:solidFill>
                  <a:schemeClr val="tx1"/>
                </a:solidFill>
                <a:effectLst/>
                <a:latin typeface="+mn-lt"/>
                <a:ea typeface="+mn-ea"/>
                <a:cs typeface="+mn-cs"/>
              </a:rPr>
              <a:t>，把浅层特征图连接到深层特征图，也就是图中这个</a:t>
            </a:r>
            <a:r>
              <a:rPr lang="en-US" altLang="zh-CN" sz="1200" b="0" i="0" kern="1200" dirty="0">
                <a:solidFill>
                  <a:schemeClr val="tx1"/>
                </a:solidFill>
                <a:effectLst/>
                <a:latin typeface="+mn-lt"/>
                <a:ea typeface="+mn-ea"/>
                <a:cs typeface="+mn-cs"/>
              </a:rPr>
              <a:t>26x26x512</a:t>
            </a:r>
            <a:r>
              <a:rPr lang="zh-CN" altLang="en-US" sz="1200" b="0" i="0" kern="1200" dirty="0">
                <a:solidFill>
                  <a:schemeClr val="tx1"/>
                </a:solidFill>
                <a:effectLst/>
                <a:latin typeface="+mn-lt"/>
                <a:ea typeface="+mn-ea"/>
                <a:cs typeface="+mn-cs"/>
              </a:rPr>
              <a:t>的特征图通过隔行隔列采样，变换成</a:t>
            </a:r>
            <a:r>
              <a:rPr lang="en-US" altLang="zh-CN" sz="1200" b="0" i="0" kern="1200" dirty="0">
                <a:solidFill>
                  <a:schemeClr val="tx1"/>
                </a:solidFill>
                <a:effectLst/>
                <a:latin typeface="+mn-lt"/>
                <a:ea typeface="+mn-ea"/>
                <a:cs typeface="+mn-cs"/>
              </a:rPr>
              <a:t>13x13x2048</a:t>
            </a:r>
            <a:r>
              <a:rPr lang="zh-CN" altLang="en-US" sz="1200" b="0" i="0" kern="1200" dirty="0">
                <a:solidFill>
                  <a:schemeClr val="tx1"/>
                </a:solidFill>
                <a:effectLst/>
                <a:latin typeface="+mn-lt"/>
                <a:ea typeface="+mn-ea"/>
                <a:cs typeface="+mn-cs"/>
              </a:rPr>
              <a:t>的特征图，然后和</a:t>
            </a:r>
            <a:r>
              <a:rPr lang="en-US" altLang="zh-CN" sz="1200" b="0" i="0" kern="1200" dirty="0">
                <a:solidFill>
                  <a:schemeClr val="tx1"/>
                </a:solidFill>
                <a:effectLst/>
                <a:latin typeface="+mn-lt"/>
                <a:ea typeface="+mn-ea"/>
                <a:cs typeface="+mn-cs"/>
              </a:rPr>
              <a:t>13x13x1024</a:t>
            </a:r>
            <a:r>
              <a:rPr lang="zh-CN" altLang="en-US" sz="1200" b="0" i="0" kern="1200" dirty="0">
                <a:solidFill>
                  <a:schemeClr val="tx1"/>
                </a:solidFill>
                <a:effectLst/>
                <a:latin typeface="+mn-lt"/>
                <a:ea typeface="+mn-ea"/>
                <a:cs typeface="+mn-cs"/>
              </a:rPr>
              <a:t>的特征图进行按通道</a:t>
            </a:r>
            <a:r>
              <a:rPr lang="en-US" altLang="zh-CN" sz="1200" b="0" i="0" kern="1200" dirty="0" err="1">
                <a:solidFill>
                  <a:schemeClr val="tx1"/>
                </a:solidFill>
                <a:effectLst/>
                <a:latin typeface="+mn-lt"/>
                <a:ea typeface="+mn-ea"/>
                <a:cs typeface="+mn-cs"/>
              </a:rPr>
              <a:t>concat</a:t>
            </a:r>
            <a:r>
              <a:rPr lang="zh-CN" altLang="en-US" sz="1200" b="0" i="0" kern="1200" dirty="0">
                <a:solidFill>
                  <a:schemeClr val="tx1"/>
                </a:solidFill>
                <a:effectLst/>
                <a:latin typeface="+mn-lt"/>
                <a:ea typeface="+mn-ea"/>
                <a:cs typeface="+mn-cs"/>
              </a:rPr>
              <a:t>，通过这一操作，可以使</a:t>
            </a:r>
            <a:r>
              <a:rPr lang="en-US" altLang="zh-CN" sz="1200" b="0" i="0" kern="1200" dirty="0">
                <a:solidFill>
                  <a:schemeClr val="tx1"/>
                </a:solidFill>
                <a:effectLst/>
                <a:latin typeface="+mn-lt"/>
                <a:ea typeface="+mn-ea"/>
                <a:cs typeface="+mn-cs"/>
              </a:rPr>
              <a:t>mAP</a:t>
            </a:r>
            <a:r>
              <a:rPr lang="zh-CN" altLang="en-US" sz="1200" b="0" i="0" kern="1200" dirty="0">
                <a:solidFill>
                  <a:schemeClr val="tx1"/>
                </a:solidFill>
                <a:effectLst/>
                <a:latin typeface="+mn-lt"/>
                <a:ea typeface="+mn-ea"/>
                <a:cs typeface="+mn-cs"/>
              </a:rPr>
              <a:t>提升一个百分点。</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F8F7663-31E1-49DB-A44D-602E5A609E6E}" type="slidenum">
              <a:rPr lang="zh-CN" altLang="en-US" smtClean="0"/>
              <a:t>20</a:t>
            </a:fld>
            <a:endParaRPr lang="zh-CN" altLang="en-US"/>
          </a:p>
        </p:txBody>
      </p:sp>
    </p:spTree>
    <p:extLst>
      <p:ext uri="{BB962C8B-B14F-4D97-AF65-F5344CB8AC3E}">
        <p14:creationId xmlns:p14="http://schemas.microsoft.com/office/powerpoint/2010/main" val="35704036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然后使</a:t>
            </a:r>
            <a:r>
              <a:rPr lang="zh-CN" altLang="en-US" sz="1200" b="0" i="0" kern="1200" dirty="0">
                <a:solidFill>
                  <a:schemeClr val="tx1"/>
                </a:solidFill>
                <a:effectLst/>
                <a:latin typeface="+mn-lt"/>
                <a:ea typeface="+mn-ea"/>
                <a:cs typeface="+mn-cs"/>
              </a:rPr>
              <a:t>为了让</a:t>
            </a:r>
            <a:r>
              <a:rPr lang="en-US" altLang="zh-CN" sz="1200" b="0" i="0" kern="1200" dirty="0">
                <a:solidFill>
                  <a:schemeClr val="tx1"/>
                </a:solidFill>
                <a:effectLst/>
                <a:latin typeface="+mn-lt"/>
                <a:ea typeface="+mn-ea"/>
                <a:cs typeface="+mn-cs"/>
              </a:rPr>
              <a:t>YOLOv2</a:t>
            </a:r>
            <a:r>
              <a:rPr lang="zh-CN" altLang="en-US" sz="1200" b="0" i="0" kern="1200" dirty="0">
                <a:solidFill>
                  <a:schemeClr val="tx1"/>
                </a:solidFill>
                <a:effectLst/>
                <a:latin typeface="+mn-lt"/>
                <a:ea typeface="+mn-ea"/>
                <a:cs typeface="+mn-cs"/>
              </a:rPr>
              <a:t>对不同尺寸图片的具有鲁棒性，引入了</a:t>
            </a:r>
            <a:r>
              <a:rPr lang="zh-CN" altLang="en-US" dirty="0"/>
              <a:t>多尺寸的训练，每</a:t>
            </a:r>
            <a:r>
              <a:rPr lang="en-US" altLang="zh-CN" dirty="0"/>
              <a:t>10batch</a:t>
            </a:r>
            <a:r>
              <a:rPr lang="zh-CN" altLang="en-US" dirty="0"/>
              <a:t>，选择新的图像尺寸对网络进行训练，最后使精度提升了</a:t>
            </a:r>
            <a:r>
              <a:rPr lang="en-US" altLang="zh-CN" dirty="0"/>
              <a:t>2</a:t>
            </a:r>
            <a:r>
              <a:rPr lang="zh-CN" altLang="en-US" dirty="0"/>
              <a:t>个百分点。</a:t>
            </a:r>
          </a:p>
        </p:txBody>
      </p:sp>
      <p:sp>
        <p:nvSpPr>
          <p:cNvPr id="4" name="灯片编号占位符 3"/>
          <p:cNvSpPr>
            <a:spLocks noGrp="1"/>
          </p:cNvSpPr>
          <p:nvPr>
            <p:ph type="sldNum" sz="quarter" idx="5"/>
          </p:nvPr>
        </p:nvSpPr>
        <p:spPr/>
        <p:txBody>
          <a:bodyPr/>
          <a:lstStyle/>
          <a:p>
            <a:fld id="{3F8F7663-31E1-49DB-A44D-602E5A609E6E}" type="slidenum">
              <a:rPr lang="zh-CN" altLang="en-US" smtClean="0"/>
              <a:t>21</a:t>
            </a:fld>
            <a:endParaRPr lang="zh-CN" altLang="en-US"/>
          </a:p>
        </p:txBody>
      </p:sp>
    </p:spTree>
    <p:extLst>
      <p:ext uri="{BB962C8B-B14F-4D97-AF65-F5344CB8AC3E}">
        <p14:creationId xmlns:p14="http://schemas.microsoft.com/office/powerpoint/2010/main" val="34697377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通过一系列的改进，</a:t>
            </a:r>
            <a:r>
              <a:rPr lang="en-US" altLang="zh-CN" dirty="0"/>
              <a:t>YOLOv2</a:t>
            </a:r>
            <a:r>
              <a:rPr lang="zh-CN" altLang="en-US" dirty="0"/>
              <a:t>相比于</a:t>
            </a:r>
            <a:r>
              <a:rPr lang="en-US" altLang="zh-CN" dirty="0"/>
              <a:t>YOLOv1</a:t>
            </a:r>
            <a:r>
              <a:rPr lang="zh-CN" altLang="en-US" dirty="0"/>
              <a:t>，一下子提高了</a:t>
            </a:r>
            <a:r>
              <a:rPr lang="en-US" altLang="zh-CN" dirty="0"/>
              <a:t>15</a:t>
            </a:r>
            <a:r>
              <a:rPr lang="zh-CN" altLang="en-US" dirty="0"/>
              <a:t>个点，可以说是很惊艳了。</a:t>
            </a:r>
          </a:p>
        </p:txBody>
      </p:sp>
      <p:sp>
        <p:nvSpPr>
          <p:cNvPr id="4" name="灯片编号占位符 3"/>
          <p:cNvSpPr>
            <a:spLocks noGrp="1"/>
          </p:cNvSpPr>
          <p:nvPr>
            <p:ph type="sldNum" sz="quarter" idx="5"/>
          </p:nvPr>
        </p:nvSpPr>
        <p:spPr/>
        <p:txBody>
          <a:bodyPr/>
          <a:lstStyle/>
          <a:p>
            <a:fld id="{3F8F7663-31E1-49DB-A44D-602E5A609E6E}" type="slidenum">
              <a:rPr lang="zh-CN" altLang="en-US" smtClean="0"/>
              <a:t>22</a:t>
            </a:fld>
            <a:endParaRPr lang="zh-CN" altLang="en-US"/>
          </a:p>
        </p:txBody>
      </p:sp>
    </p:spTree>
    <p:extLst>
      <p:ext uri="{BB962C8B-B14F-4D97-AF65-F5344CB8AC3E}">
        <p14:creationId xmlns:p14="http://schemas.microsoft.com/office/powerpoint/2010/main" val="5498461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当然，</a:t>
            </a:r>
            <a:r>
              <a:rPr lang="en-US" altLang="zh-CN" dirty="0"/>
              <a:t>YOLOv2</a:t>
            </a:r>
            <a:r>
              <a:rPr lang="zh-CN" altLang="en-US" dirty="0"/>
              <a:t>简化了网络，只使用了</a:t>
            </a:r>
            <a:r>
              <a:rPr lang="en-US" altLang="zh-CN" dirty="0"/>
              <a:t>19</a:t>
            </a:r>
            <a:r>
              <a:rPr lang="zh-CN" altLang="en-US" dirty="0"/>
              <a:t>卷积层和</a:t>
            </a:r>
            <a:r>
              <a:rPr lang="en-US" altLang="zh-CN" dirty="0"/>
              <a:t>5</a:t>
            </a:r>
            <a:r>
              <a:rPr lang="zh-CN" altLang="en-US" dirty="0"/>
              <a:t>个池化层，不通过一系列的改进使精度高了，速度方面依然比</a:t>
            </a:r>
            <a:r>
              <a:rPr lang="en-US" altLang="zh-CN" dirty="0"/>
              <a:t>YOLOv1</a:t>
            </a:r>
            <a:r>
              <a:rPr lang="zh-CN" altLang="en-US" dirty="0"/>
              <a:t>还要快。</a:t>
            </a:r>
          </a:p>
        </p:txBody>
      </p:sp>
      <p:sp>
        <p:nvSpPr>
          <p:cNvPr id="4" name="灯片编号占位符 3"/>
          <p:cNvSpPr>
            <a:spLocks noGrp="1"/>
          </p:cNvSpPr>
          <p:nvPr>
            <p:ph type="sldNum" sz="quarter" idx="5"/>
          </p:nvPr>
        </p:nvSpPr>
        <p:spPr/>
        <p:txBody>
          <a:bodyPr/>
          <a:lstStyle/>
          <a:p>
            <a:fld id="{3F8F7663-31E1-49DB-A44D-602E5A609E6E}" type="slidenum">
              <a:rPr lang="zh-CN" altLang="en-US" smtClean="0"/>
              <a:t>24</a:t>
            </a:fld>
            <a:endParaRPr lang="zh-CN" altLang="en-US"/>
          </a:p>
        </p:txBody>
      </p:sp>
    </p:spTree>
    <p:extLst>
      <p:ext uri="{BB962C8B-B14F-4D97-AF65-F5344CB8AC3E}">
        <p14:creationId xmlns:p14="http://schemas.microsoft.com/office/powerpoint/2010/main" val="8076664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YOLO9000</a:t>
            </a:r>
            <a:r>
              <a:rPr lang="zh-CN" altLang="en-US" sz="1200" b="0" i="0" kern="1200" dirty="0">
                <a:solidFill>
                  <a:schemeClr val="tx1"/>
                </a:solidFill>
                <a:effectLst/>
                <a:latin typeface="+mn-lt"/>
                <a:ea typeface="+mn-ea"/>
                <a:cs typeface="+mn-cs"/>
              </a:rPr>
              <a:t>是在</a:t>
            </a:r>
            <a:r>
              <a:rPr lang="en-US" altLang="zh-CN" sz="1200" b="0" i="0" kern="1200" dirty="0">
                <a:solidFill>
                  <a:schemeClr val="tx1"/>
                </a:solidFill>
                <a:effectLst/>
                <a:latin typeface="+mn-lt"/>
                <a:ea typeface="+mn-ea"/>
                <a:cs typeface="+mn-cs"/>
              </a:rPr>
              <a:t>YOLOv2</a:t>
            </a:r>
            <a:r>
              <a:rPr lang="zh-CN" altLang="en-US" sz="1200" b="0" i="0" kern="1200" dirty="0">
                <a:solidFill>
                  <a:schemeClr val="tx1"/>
                </a:solidFill>
                <a:effectLst/>
                <a:latin typeface="+mn-lt"/>
                <a:ea typeface="+mn-ea"/>
                <a:cs typeface="+mn-cs"/>
              </a:rPr>
              <a:t>的基础上提出的一种可以检测超过</a:t>
            </a:r>
            <a:r>
              <a:rPr lang="en-US" altLang="zh-CN" sz="1200" b="0" i="0" kern="1200" dirty="0">
                <a:solidFill>
                  <a:schemeClr val="tx1"/>
                </a:solidFill>
                <a:effectLst/>
                <a:latin typeface="+mn-lt"/>
                <a:ea typeface="+mn-ea"/>
                <a:cs typeface="+mn-cs"/>
              </a:rPr>
              <a:t>9000</a:t>
            </a:r>
            <a:r>
              <a:rPr lang="zh-CN" altLang="en-US" sz="1200" b="0" i="0" kern="1200" dirty="0">
                <a:solidFill>
                  <a:schemeClr val="tx1"/>
                </a:solidFill>
                <a:effectLst/>
                <a:latin typeface="+mn-lt"/>
                <a:ea typeface="+mn-ea"/>
                <a:cs typeface="+mn-cs"/>
              </a:rPr>
              <a:t>个类别的模型，其主要贡献点在于提出了一种分类和检测的联合训练策略。对于检测数据集，可以用来学习预测物体的边界框、置信度以及为物体分类，而对于分类数据集可以仅用来学习分类，但是其可以大大扩充模型所能检测的物体种类。但是遇到的一个问题是两个数据集的类别不是完全互斥的，比如</a:t>
            </a:r>
            <a:r>
              <a:rPr lang="en-US" altLang="zh-CN" sz="1200" b="0" i="0" kern="1200" dirty="0">
                <a:solidFill>
                  <a:schemeClr val="tx1"/>
                </a:solidFill>
                <a:effectLst/>
                <a:latin typeface="+mn-lt"/>
                <a:ea typeface="+mn-ea"/>
                <a:cs typeface="+mn-cs"/>
              </a:rPr>
              <a:t>ImageNet</a:t>
            </a:r>
            <a:r>
              <a:rPr lang="zh-CN" altLang="en-US" sz="1200" b="0" i="0" kern="1200" dirty="0">
                <a:solidFill>
                  <a:schemeClr val="tx1"/>
                </a:solidFill>
                <a:effectLst/>
                <a:latin typeface="+mn-lt"/>
                <a:ea typeface="+mn-ea"/>
                <a:cs typeface="+mn-cs"/>
              </a:rPr>
              <a:t>光狗的品种就有</a:t>
            </a:r>
            <a:r>
              <a:rPr lang="en-US" altLang="zh-CN" sz="1200" b="0" i="0" kern="1200" dirty="0">
                <a:solidFill>
                  <a:schemeClr val="tx1"/>
                </a:solidFill>
                <a:effectLst/>
                <a:latin typeface="+mn-lt"/>
                <a:ea typeface="+mn-ea"/>
                <a:cs typeface="+mn-cs"/>
              </a:rPr>
              <a:t>100</a:t>
            </a:r>
            <a:r>
              <a:rPr lang="zh-CN" altLang="en-US" sz="1200" b="0" i="0" kern="1200" dirty="0">
                <a:solidFill>
                  <a:schemeClr val="tx1"/>
                </a:solidFill>
                <a:effectLst/>
                <a:latin typeface="+mn-lt"/>
                <a:ea typeface="+mn-ea"/>
                <a:cs typeface="+mn-cs"/>
              </a:rPr>
              <a:t>多种，它们与</a:t>
            </a:r>
            <a:r>
              <a:rPr lang="en-US" altLang="zh-CN" sz="1200" b="0" i="0" kern="1200" dirty="0">
                <a:solidFill>
                  <a:schemeClr val="tx1"/>
                </a:solidFill>
                <a:effectLst/>
                <a:latin typeface="+mn-lt"/>
                <a:ea typeface="+mn-ea"/>
                <a:cs typeface="+mn-cs"/>
              </a:rPr>
              <a:t>COCO</a:t>
            </a:r>
            <a:r>
              <a:rPr lang="zh-CN" altLang="en-US" sz="1200" b="0" i="0" kern="1200" dirty="0">
                <a:solidFill>
                  <a:schemeClr val="tx1"/>
                </a:solidFill>
                <a:effectLst/>
                <a:latin typeface="+mn-lt"/>
                <a:ea typeface="+mn-ea"/>
                <a:cs typeface="+mn-cs"/>
              </a:rPr>
              <a:t>数据集中狗的类别产生冲突，两者是包含关系，针对这一问题，作者提出了一种层级分类方法，主要思路是根据各个类别之间的从属关系建立一种树结构，也就是</a:t>
            </a:r>
            <a:r>
              <a:rPr lang="en-US" altLang="zh-CN" sz="1200" b="0" i="0" kern="1200" dirty="0">
                <a:solidFill>
                  <a:schemeClr val="tx1"/>
                </a:solidFill>
                <a:effectLst/>
                <a:latin typeface="+mn-lt"/>
                <a:ea typeface="+mn-ea"/>
                <a:cs typeface="+mn-cs"/>
              </a:rPr>
              <a:t>WordTree</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3F8F7663-31E1-49DB-A44D-602E5A609E6E}" type="slidenum">
              <a:rPr lang="zh-CN" altLang="en-US" smtClean="0"/>
              <a:t>25</a:t>
            </a:fld>
            <a:endParaRPr lang="zh-CN" altLang="en-US"/>
          </a:p>
        </p:txBody>
      </p:sp>
    </p:spTree>
    <p:extLst>
      <p:ext uri="{BB962C8B-B14F-4D97-AF65-F5344CB8AC3E}">
        <p14:creationId xmlns:p14="http://schemas.microsoft.com/office/powerpoint/2010/main" val="22803283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论文中给出了</a:t>
            </a:r>
            <a:r>
              <a:rPr lang="en-US" altLang="zh-CN" dirty="0"/>
              <a:t>COCO</a:t>
            </a:r>
            <a:r>
              <a:rPr lang="zh-CN" altLang="en-US" dirty="0"/>
              <a:t>数据集和</a:t>
            </a:r>
            <a:r>
              <a:rPr lang="en-US" altLang="zh-CN" dirty="0"/>
              <a:t>ImageNet</a:t>
            </a:r>
            <a:r>
              <a:rPr lang="zh-CN" altLang="en-US" dirty="0"/>
              <a:t>数据集联合生成的树结构，蓝色的是</a:t>
            </a:r>
            <a:r>
              <a:rPr lang="en-US" altLang="zh-CN" dirty="0"/>
              <a:t>COCO</a:t>
            </a:r>
            <a:r>
              <a:rPr lang="zh-CN" altLang="en-US" dirty="0"/>
              <a:t>数据集的类别，橘色的是</a:t>
            </a:r>
            <a:r>
              <a:rPr lang="en-US" altLang="zh-CN" dirty="0" err="1"/>
              <a:t>imageNet</a:t>
            </a:r>
            <a:r>
              <a:rPr lang="zh-CN" altLang="en-US" dirty="0"/>
              <a:t>的类别，右边给出一个例子，比如</a:t>
            </a:r>
            <a:r>
              <a:rPr lang="en-US" altLang="zh-CN" dirty="0" err="1"/>
              <a:t>imagenet</a:t>
            </a:r>
            <a:r>
              <a:rPr lang="zh-CN" altLang="en-US" dirty="0"/>
              <a:t>有这两种不同类型的小猎狗，它们输入小猎狗这一分支，也属于猎狗分支，还属于</a:t>
            </a:r>
            <a:r>
              <a:rPr lang="en-US" altLang="zh-CN" dirty="0"/>
              <a:t>COCO</a:t>
            </a:r>
            <a:r>
              <a:rPr lang="zh-CN" altLang="en-US" dirty="0"/>
              <a:t>数据集中狗这一分支，还属于犬类这一分支。这就是</a:t>
            </a:r>
            <a:r>
              <a:rPr lang="en-US" altLang="zh-CN" dirty="0" err="1"/>
              <a:t>wordtree</a:t>
            </a:r>
            <a:r>
              <a:rPr lang="zh-CN" altLang="en-US" dirty="0"/>
              <a:t>的构造形式。</a:t>
            </a:r>
          </a:p>
        </p:txBody>
      </p:sp>
      <p:sp>
        <p:nvSpPr>
          <p:cNvPr id="4" name="灯片编号占位符 3"/>
          <p:cNvSpPr>
            <a:spLocks noGrp="1"/>
          </p:cNvSpPr>
          <p:nvPr>
            <p:ph type="sldNum" sz="quarter" idx="5"/>
          </p:nvPr>
        </p:nvSpPr>
        <p:spPr/>
        <p:txBody>
          <a:bodyPr/>
          <a:lstStyle/>
          <a:p>
            <a:fld id="{3F8F7663-31E1-49DB-A44D-602E5A609E6E}" type="slidenum">
              <a:rPr lang="zh-CN" altLang="en-US" smtClean="0"/>
              <a:t>26</a:t>
            </a:fld>
            <a:endParaRPr lang="zh-CN" altLang="en-US"/>
          </a:p>
        </p:txBody>
      </p:sp>
    </p:spTree>
    <p:extLst>
      <p:ext uri="{BB962C8B-B14F-4D97-AF65-F5344CB8AC3E}">
        <p14:creationId xmlns:p14="http://schemas.microsoft.com/office/powerpoint/2010/main" val="2834033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每个节点的子节点都属于同一子类，所以可以对它们分类型进行</a:t>
            </a:r>
            <a:r>
              <a:rPr lang="en-US" altLang="zh-CN" sz="1200" b="0" i="0" kern="1200" dirty="0" err="1">
                <a:solidFill>
                  <a:schemeClr val="tx1"/>
                </a:solidFill>
                <a:effectLst/>
                <a:latin typeface="+mn-lt"/>
                <a:ea typeface="+mn-ea"/>
                <a:cs typeface="+mn-cs"/>
              </a:rPr>
              <a:t>softmax</a:t>
            </a:r>
            <a:r>
              <a:rPr lang="zh-CN" altLang="en-US" sz="1200" b="0" i="0" kern="1200" dirty="0">
                <a:solidFill>
                  <a:schemeClr val="tx1"/>
                </a:solidFill>
                <a:effectLst/>
                <a:latin typeface="+mn-lt"/>
                <a:ea typeface="+mn-ea"/>
                <a:cs typeface="+mn-cs"/>
              </a:rPr>
              <a:t>处理。这样就解决了原始分类的冲突问题。在训练时，如果是检测样本，按照</a:t>
            </a:r>
            <a:r>
              <a:rPr lang="en-US" altLang="zh-CN" sz="1200" b="0" i="0" kern="1200" dirty="0">
                <a:solidFill>
                  <a:schemeClr val="tx1"/>
                </a:solidFill>
                <a:effectLst/>
                <a:latin typeface="+mn-lt"/>
                <a:ea typeface="+mn-ea"/>
                <a:cs typeface="+mn-cs"/>
              </a:rPr>
              <a:t>YOLOv2</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loss</a:t>
            </a:r>
            <a:r>
              <a:rPr lang="zh-CN" altLang="en-US" sz="1200" b="0" i="0" kern="1200" dirty="0">
                <a:solidFill>
                  <a:schemeClr val="tx1"/>
                </a:solidFill>
                <a:effectLst/>
                <a:latin typeface="+mn-lt"/>
                <a:ea typeface="+mn-ea"/>
                <a:cs typeface="+mn-cs"/>
              </a:rPr>
              <a:t>计算误差，而对于分类样本，只计算分类误差。在预测时，</a:t>
            </a:r>
            <a:r>
              <a:rPr lang="en-US" altLang="zh-CN" sz="1200" b="0" i="0" kern="1200" dirty="0">
                <a:solidFill>
                  <a:schemeClr val="tx1"/>
                </a:solidFill>
                <a:effectLst/>
                <a:latin typeface="+mn-lt"/>
                <a:ea typeface="+mn-ea"/>
                <a:cs typeface="+mn-cs"/>
              </a:rPr>
              <a:t>YOLOv2</a:t>
            </a:r>
            <a:r>
              <a:rPr lang="zh-CN" altLang="en-US" sz="1200" b="0" i="0" kern="1200" dirty="0">
                <a:solidFill>
                  <a:schemeClr val="tx1"/>
                </a:solidFill>
                <a:effectLst/>
                <a:latin typeface="+mn-lt"/>
                <a:ea typeface="+mn-ea"/>
                <a:cs typeface="+mn-cs"/>
              </a:rPr>
              <a:t>给出的置信度是根结点的置信度 ，同时会给出边界框位置以及一个树状概率图。在这个概率图中找到概率最高的路径，当达到某一个阈值时停止，就用当前节点表示预测的类别。</a:t>
            </a:r>
            <a:endParaRPr lang="zh-CN" altLang="en-US" dirty="0"/>
          </a:p>
        </p:txBody>
      </p:sp>
      <p:sp>
        <p:nvSpPr>
          <p:cNvPr id="4" name="灯片编号占位符 3"/>
          <p:cNvSpPr>
            <a:spLocks noGrp="1"/>
          </p:cNvSpPr>
          <p:nvPr>
            <p:ph type="sldNum" sz="quarter" idx="5"/>
          </p:nvPr>
        </p:nvSpPr>
        <p:spPr/>
        <p:txBody>
          <a:bodyPr/>
          <a:lstStyle/>
          <a:p>
            <a:fld id="{3F8F7663-31E1-49DB-A44D-602E5A609E6E}" type="slidenum">
              <a:rPr lang="zh-CN" altLang="en-US" smtClean="0"/>
              <a:t>27</a:t>
            </a:fld>
            <a:endParaRPr lang="zh-CN" altLang="en-US"/>
          </a:p>
        </p:txBody>
      </p:sp>
    </p:spTree>
    <p:extLst>
      <p:ext uri="{BB962C8B-B14F-4D97-AF65-F5344CB8AC3E}">
        <p14:creationId xmlns:p14="http://schemas.microsoft.com/office/powerpoint/2010/main" val="13758746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最后提一下</a:t>
            </a:r>
            <a:r>
              <a:rPr lang="en-US" altLang="zh-CN" dirty="0"/>
              <a:t>YOLOv3</a:t>
            </a:r>
            <a:endParaRPr lang="zh-CN" altLang="en-US" dirty="0"/>
          </a:p>
        </p:txBody>
      </p:sp>
      <p:sp>
        <p:nvSpPr>
          <p:cNvPr id="4" name="灯片编号占位符 3"/>
          <p:cNvSpPr>
            <a:spLocks noGrp="1"/>
          </p:cNvSpPr>
          <p:nvPr>
            <p:ph type="sldNum" sz="quarter" idx="5"/>
          </p:nvPr>
        </p:nvSpPr>
        <p:spPr/>
        <p:txBody>
          <a:bodyPr/>
          <a:lstStyle/>
          <a:p>
            <a:fld id="{3F8F7663-31E1-49DB-A44D-602E5A609E6E}" type="slidenum">
              <a:rPr lang="zh-CN" altLang="en-US" smtClean="0"/>
              <a:t>28</a:t>
            </a:fld>
            <a:endParaRPr lang="zh-CN" altLang="en-US"/>
          </a:p>
        </p:txBody>
      </p:sp>
    </p:spTree>
    <p:extLst>
      <p:ext uri="{BB962C8B-B14F-4D97-AF65-F5344CB8AC3E}">
        <p14:creationId xmlns:p14="http://schemas.microsoft.com/office/powerpoint/2010/main" val="18182588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目前还没有完整的</a:t>
            </a:r>
            <a:r>
              <a:rPr lang="en-US" altLang="zh-CN" dirty="0"/>
              <a:t>YOLOv3</a:t>
            </a:r>
            <a:r>
              <a:rPr lang="zh-CN" altLang="en-US" dirty="0"/>
              <a:t>的论文，放出来的是一个科技报告，已知的是</a:t>
            </a:r>
            <a:r>
              <a:rPr lang="en-US" altLang="zh-CN" dirty="0"/>
              <a:t>YOLOv3</a:t>
            </a:r>
            <a:r>
              <a:rPr lang="zh-CN" altLang="en-US" dirty="0"/>
              <a:t>提出了一个新的网络，叫</a:t>
            </a:r>
            <a:r>
              <a:rPr lang="en-US" altLang="zh-CN" dirty="0"/>
              <a:t>Darknet53</a:t>
            </a:r>
            <a:r>
              <a:rPr lang="zh-CN" altLang="en-US" dirty="0"/>
              <a:t>，引入了残差网络和特征金字塔网络，可以看</a:t>
            </a:r>
            <a:r>
              <a:rPr lang="en-US" altLang="zh-CN" dirty="0"/>
              <a:t>AP0.5</a:t>
            </a:r>
            <a:r>
              <a:rPr lang="zh-CN" altLang="en-US" dirty="0"/>
              <a:t>的性能对比图，可以看到</a:t>
            </a:r>
            <a:r>
              <a:rPr lang="en-US" altLang="zh-CN" dirty="0"/>
              <a:t>YOLOv3</a:t>
            </a:r>
            <a:r>
              <a:rPr lang="zh-CN" altLang="en-US" dirty="0"/>
              <a:t>不仅推断时间更少，而且精度也更高，期待</a:t>
            </a:r>
            <a:r>
              <a:rPr lang="en-US" altLang="zh-CN" dirty="0"/>
              <a:t>yolov3</a:t>
            </a:r>
            <a:r>
              <a:rPr lang="zh-CN" altLang="en-US" dirty="0"/>
              <a:t>完全公布的一天。</a:t>
            </a:r>
          </a:p>
        </p:txBody>
      </p:sp>
      <p:sp>
        <p:nvSpPr>
          <p:cNvPr id="4" name="灯片编号占位符 3"/>
          <p:cNvSpPr>
            <a:spLocks noGrp="1"/>
          </p:cNvSpPr>
          <p:nvPr>
            <p:ph type="sldNum" sz="quarter" idx="5"/>
          </p:nvPr>
        </p:nvSpPr>
        <p:spPr/>
        <p:txBody>
          <a:bodyPr/>
          <a:lstStyle/>
          <a:p>
            <a:fld id="{3F8F7663-31E1-49DB-A44D-602E5A609E6E}" type="slidenum">
              <a:rPr lang="zh-CN" altLang="en-US" smtClean="0"/>
              <a:t>29</a:t>
            </a:fld>
            <a:endParaRPr lang="zh-CN" altLang="en-US"/>
          </a:p>
        </p:txBody>
      </p:sp>
    </p:spTree>
    <p:extLst>
      <p:ext uri="{BB962C8B-B14F-4D97-AF65-F5344CB8AC3E}">
        <p14:creationId xmlns:p14="http://schemas.microsoft.com/office/powerpoint/2010/main" val="3661778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而</a:t>
            </a:r>
            <a:r>
              <a:rPr lang="en-US" altLang="zh-CN" dirty="0"/>
              <a:t>YOLO</a:t>
            </a:r>
            <a:r>
              <a:rPr lang="zh-CN" altLang="en-US" dirty="0"/>
              <a:t>解决的问题则是目标检测，它要框出图片中的每个对象以及他们相应的类别。</a:t>
            </a:r>
          </a:p>
        </p:txBody>
      </p:sp>
      <p:sp>
        <p:nvSpPr>
          <p:cNvPr id="4" name="灯片编号占位符 3"/>
          <p:cNvSpPr>
            <a:spLocks noGrp="1"/>
          </p:cNvSpPr>
          <p:nvPr>
            <p:ph type="sldNum" sz="quarter" idx="5"/>
          </p:nvPr>
        </p:nvSpPr>
        <p:spPr/>
        <p:txBody>
          <a:bodyPr/>
          <a:lstStyle/>
          <a:p>
            <a:fld id="{3F8F7663-31E1-49DB-A44D-602E5A609E6E}" type="slidenum">
              <a:rPr lang="zh-CN" altLang="en-US" smtClean="0"/>
              <a:t>3</a:t>
            </a:fld>
            <a:endParaRPr lang="zh-CN" altLang="en-US"/>
          </a:p>
        </p:txBody>
      </p:sp>
    </p:spTree>
    <p:extLst>
      <p:ext uri="{BB962C8B-B14F-4D97-AF65-F5344CB8AC3E}">
        <p14:creationId xmlns:p14="http://schemas.microsoft.com/office/powerpoint/2010/main" val="3857732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YOLO</a:t>
            </a:r>
            <a:r>
              <a:rPr lang="zh-CN" altLang="en-US" dirty="0"/>
              <a:t>全名是</a:t>
            </a:r>
            <a:r>
              <a:rPr lang="en-US" altLang="zh-CN" dirty="0"/>
              <a:t>you only look once</a:t>
            </a:r>
            <a:r>
              <a:rPr lang="zh-CN" altLang="en-US" dirty="0"/>
              <a:t>，这个名字很有意思，有另外一句话叫</a:t>
            </a:r>
            <a:r>
              <a:rPr lang="en-US" altLang="zh-CN" dirty="0"/>
              <a:t>you only live once</a:t>
            </a:r>
            <a:r>
              <a:rPr lang="zh-CN" altLang="en-US" dirty="0"/>
              <a:t>， 也就是人生只有一次，不知道作者是不是想说，人生苦短，赶紧用</a:t>
            </a:r>
            <a:r>
              <a:rPr lang="en-US" altLang="zh-CN" dirty="0"/>
              <a:t>YOLO</a:t>
            </a:r>
            <a:r>
              <a:rPr lang="zh-CN" altLang="en-US" dirty="0"/>
              <a:t>吧。目前</a:t>
            </a:r>
            <a:r>
              <a:rPr lang="en-US" altLang="zh-CN" dirty="0"/>
              <a:t>YOLO</a:t>
            </a:r>
            <a:r>
              <a:rPr lang="zh-CN" altLang="en-US" dirty="0"/>
              <a:t>系列主要有三个，当然还有一些其他人改进的，这里列举了最官方的三个。</a:t>
            </a:r>
            <a:r>
              <a:rPr lang="en-US" altLang="zh-CN" dirty="0"/>
              <a:t>YOLO</a:t>
            </a:r>
            <a:r>
              <a:rPr lang="zh-CN" altLang="en-US" dirty="0"/>
              <a:t>是</a:t>
            </a:r>
            <a:r>
              <a:rPr lang="en-US" altLang="zh-CN" dirty="0"/>
              <a:t>one-stage method</a:t>
            </a:r>
            <a:r>
              <a:rPr lang="zh-CN" altLang="en-US" dirty="0"/>
              <a:t>，是一种单级的方法，既然有单级，那应该有双级吧，答案是肯定的，上面的</a:t>
            </a:r>
            <a:r>
              <a:rPr lang="en-US" altLang="zh-CN" dirty="0"/>
              <a:t>Ross</a:t>
            </a:r>
            <a:r>
              <a:rPr lang="zh-CN" altLang="en-US" dirty="0"/>
              <a:t>就是</a:t>
            </a:r>
            <a:r>
              <a:rPr lang="en-US" altLang="zh-CN" dirty="0" err="1"/>
              <a:t>Rcnn</a:t>
            </a:r>
            <a:r>
              <a:rPr lang="zh-CN" altLang="en-US" dirty="0"/>
              <a:t>的开创者，而原始的</a:t>
            </a:r>
            <a:r>
              <a:rPr lang="en-US" altLang="zh-CN" dirty="0" err="1"/>
              <a:t>Rcnn</a:t>
            </a:r>
            <a:r>
              <a:rPr lang="zh-CN" altLang="en-US" dirty="0"/>
              <a:t>就是一个多级的方法，它的延申是</a:t>
            </a:r>
            <a:r>
              <a:rPr lang="en-US" altLang="zh-CN" dirty="0"/>
              <a:t>fast </a:t>
            </a:r>
            <a:r>
              <a:rPr lang="en-US" altLang="zh-CN" dirty="0" err="1"/>
              <a:t>rcnn</a:t>
            </a:r>
            <a:r>
              <a:rPr lang="zh-CN" altLang="en-US" dirty="0"/>
              <a:t>以及</a:t>
            </a:r>
            <a:r>
              <a:rPr lang="en-US" altLang="zh-CN" dirty="0"/>
              <a:t>faster </a:t>
            </a:r>
            <a:r>
              <a:rPr lang="en-US" altLang="zh-CN" dirty="0" err="1"/>
              <a:t>rcnn</a:t>
            </a:r>
            <a:r>
              <a:rPr lang="zh-CN" altLang="en-US" dirty="0"/>
              <a:t>就是双级的方法，如果大家感兴趣，可以去看</a:t>
            </a:r>
            <a:r>
              <a:rPr lang="en-US" altLang="zh-CN" dirty="0" err="1"/>
              <a:t>rcnn</a:t>
            </a:r>
            <a:r>
              <a:rPr lang="zh-CN" altLang="en-US" dirty="0"/>
              <a:t>系列的论文。</a:t>
            </a:r>
          </a:p>
        </p:txBody>
      </p:sp>
      <p:sp>
        <p:nvSpPr>
          <p:cNvPr id="4" name="灯片编号占位符 3"/>
          <p:cNvSpPr>
            <a:spLocks noGrp="1"/>
          </p:cNvSpPr>
          <p:nvPr>
            <p:ph type="sldNum" sz="quarter" idx="5"/>
          </p:nvPr>
        </p:nvSpPr>
        <p:spPr/>
        <p:txBody>
          <a:bodyPr/>
          <a:lstStyle/>
          <a:p>
            <a:fld id="{3F8F7663-31E1-49DB-A44D-602E5A609E6E}" type="slidenum">
              <a:rPr lang="zh-CN" altLang="en-US" smtClean="0"/>
              <a:t>4</a:t>
            </a:fld>
            <a:endParaRPr lang="zh-CN" altLang="en-US"/>
          </a:p>
        </p:txBody>
      </p:sp>
    </p:spTree>
    <p:extLst>
      <p:ext uri="{BB962C8B-B14F-4D97-AF65-F5344CB8AC3E}">
        <p14:creationId xmlns:p14="http://schemas.microsoft.com/office/powerpoint/2010/main" val="2463073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为了更好的理解，我先介绍</a:t>
            </a:r>
            <a:r>
              <a:rPr lang="en-US" altLang="zh-CN" dirty="0"/>
              <a:t>YOLOv1</a:t>
            </a:r>
            <a:r>
              <a:rPr lang="zh-CN" altLang="en-US" dirty="0"/>
              <a:t>，然后过渡到</a:t>
            </a:r>
            <a:r>
              <a:rPr lang="en-US" altLang="zh-CN" dirty="0"/>
              <a:t>YOLOv2</a:t>
            </a:r>
            <a:r>
              <a:rPr lang="zh-CN" altLang="en-US" dirty="0"/>
              <a:t>，</a:t>
            </a:r>
            <a:r>
              <a:rPr lang="en-US" altLang="zh-CN" dirty="0"/>
              <a:t>YOLOv1</a:t>
            </a:r>
            <a:r>
              <a:rPr lang="zh-CN" altLang="en-US" dirty="0"/>
              <a:t>的大致流程分下面几步，首先它会把图像看成一个</a:t>
            </a:r>
            <a:r>
              <a:rPr lang="en-US" altLang="zh-CN" dirty="0" err="1"/>
              <a:t>sxs</a:t>
            </a:r>
            <a:r>
              <a:rPr lang="zh-CN" altLang="en-US" dirty="0"/>
              <a:t>的栅格，这里的</a:t>
            </a:r>
            <a:r>
              <a:rPr lang="en-US" altLang="zh-CN" dirty="0"/>
              <a:t>s</a:t>
            </a:r>
            <a:r>
              <a:rPr lang="zh-CN" altLang="en-US" dirty="0"/>
              <a:t>是等于</a:t>
            </a:r>
            <a:r>
              <a:rPr lang="en-US" altLang="zh-CN" dirty="0"/>
              <a:t>7</a:t>
            </a:r>
            <a:r>
              <a:rPr lang="zh-CN" altLang="en-US" dirty="0"/>
              <a:t>，每个栅格预测</a:t>
            </a:r>
            <a:r>
              <a:rPr lang="en-US" altLang="zh-CN" dirty="0"/>
              <a:t>2</a:t>
            </a:r>
            <a:r>
              <a:rPr lang="zh-CN" altLang="en-US" dirty="0"/>
              <a:t>个</a:t>
            </a:r>
            <a:r>
              <a:rPr lang="en-US" altLang="zh-CN" dirty="0"/>
              <a:t>bounding boxes</a:t>
            </a:r>
            <a:r>
              <a:rPr lang="zh-CN" altLang="en-US" dirty="0"/>
              <a:t>以及栅格含有对象的置信度，同时每个栅格还是预测栅格所属的对象类别，然后通过一些处理方式得到最后的结果。这个处理方式马上就会讲到。</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F8F7663-31E1-49DB-A44D-602E5A609E6E}" type="slidenum">
              <a:rPr lang="zh-CN" altLang="en-US" smtClean="0"/>
              <a:t>5</a:t>
            </a:fld>
            <a:endParaRPr lang="zh-CN" altLang="en-US"/>
          </a:p>
        </p:txBody>
      </p:sp>
    </p:spTree>
    <p:extLst>
      <p:ext uri="{BB962C8B-B14F-4D97-AF65-F5344CB8AC3E}">
        <p14:creationId xmlns:p14="http://schemas.microsoft.com/office/powerpoint/2010/main" val="861271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然后，我们来看看</a:t>
            </a:r>
            <a:r>
              <a:rPr lang="en-US" altLang="zh-CN" dirty="0"/>
              <a:t>YOLOv1</a:t>
            </a:r>
            <a:r>
              <a:rPr lang="zh-CN" altLang="en-US" dirty="0"/>
              <a:t>的架构，</a:t>
            </a:r>
            <a:r>
              <a:rPr lang="en-US" altLang="zh-CN" dirty="0"/>
              <a:t>YOLOv1</a:t>
            </a:r>
            <a:r>
              <a:rPr lang="zh-CN" altLang="en-US" dirty="0"/>
              <a:t>由</a:t>
            </a:r>
            <a:r>
              <a:rPr lang="en-US" altLang="zh-CN" dirty="0"/>
              <a:t>24</a:t>
            </a:r>
            <a:r>
              <a:rPr lang="zh-CN" altLang="en-US" dirty="0"/>
              <a:t>层卷积层，</a:t>
            </a:r>
            <a:r>
              <a:rPr lang="en-US" altLang="zh-CN" dirty="0"/>
              <a:t>4</a:t>
            </a:r>
            <a:r>
              <a:rPr lang="zh-CN" altLang="en-US" dirty="0"/>
              <a:t>个最大池化层和</a:t>
            </a:r>
            <a:r>
              <a:rPr lang="en-US" altLang="zh-CN" dirty="0"/>
              <a:t>2</a:t>
            </a:r>
            <a:r>
              <a:rPr lang="zh-CN" altLang="en-US" dirty="0"/>
              <a:t>个全连接层组成，图像的输入是</a:t>
            </a:r>
            <a:r>
              <a:rPr lang="en-US" altLang="zh-CN" dirty="0"/>
              <a:t>448x448</a:t>
            </a:r>
            <a:r>
              <a:rPr lang="zh-CN" altLang="en-US" dirty="0"/>
              <a:t>，以第一个卷积层为例，</a:t>
            </a:r>
            <a:r>
              <a:rPr lang="en-US" altLang="zh-CN" dirty="0"/>
              <a:t>7x7</a:t>
            </a:r>
            <a:r>
              <a:rPr lang="zh-CN" altLang="en-US" dirty="0"/>
              <a:t>代表卷积核大小，</a:t>
            </a:r>
            <a:r>
              <a:rPr lang="en-US" altLang="zh-CN" dirty="0"/>
              <a:t>64</a:t>
            </a:r>
            <a:r>
              <a:rPr lang="zh-CN" altLang="en-US" dirty="0"/>
              <a:t>代表卷积核的数量，后面跟着的</a:t>
            </a:r>
            <a:r>
              <a:rPr lang="en-US" altLang="zh-CN" dirty="0"/>
              <a:t>s-2</a:t>
            </a:r>
            <a:r>
              <a:rPr lang="zh-CN" altLang="en-US" dirty="0"/>
              <a:t>代表卷积的步长是</a:t>
            </a:r>
            <a:r>
              <a:rPr lang="en-US" altLang="zh-CN" dirty="0"/>
              <a:t>2</a:t>
            </a:r>
            <a:r>
              <a:rPr lang="zh-CN" altLang="en-US" dirty="0"/>
              <a:t>，</a:t>
            </a:r>
            <a:r>
              <a:rPr lang="en-US" altLang="zh-CN" dirty="0" err="1"/>
              <a:t>maxpool</a:t>
            </a:r>
            <a:r>
              <a:rPr lang="en-US" altLang="zh-CN" dirty="0"/>
              <a:t> layer</a:t>
            </a:r>
            <a:r>
              <a:rPr lang="zh-CN" altLang="en-US" dirty="0"/>
              <a:t>的大小是</a:t>
            </a:r>
            <a:r>
              <a:rPr lang="en-US" altLang="zh-CN" dirty="0"/>
              <a:t>2x2</a:t>
            </a:r>
            <a:r>
              <a:rPr lang="zh-CN" altLang="en-US" dirty="0"/>
              <a:t>，也就是每</a:t>
            </a:r>
            <a:r>
              <a:rPr lang="en-US" altLang="zh-CN" dirty="0"/>
              <a:t>2x2</a:t>
            </a:r>
            <a:r>
              <a:rPr lang="zh-CN" altLang="en-US" dirty="0"/>
              <a:t>的像素栅格中，选择其中最大的一个像素代表当前栅格，池化步长也为</a:t>
            </a:r>
            <a:r>
              <a:rPr lang="en-US" altLang="zh-CN" dirty="0"/>
              <a:t>2</a:t>
            </a:r>
            <a:r>
              <a:rPr lang="zh-CN" altLang="en-US" dirty="0"/>
              <a:t>，两个步长都为</a:t>
            </a:r>
            <a:r>
              <a:rPr lang="en-US" altLang="zh-CN" dirty="0"/>
              <a:t>2</a:t>
            </a:r>
            <a:r>
              <a:rPr lang="zh-CN" altLang="en-US" dirty="0"/>
              <a:t>，合起来图像的大小就会缩小</a:t>
            </a:r>
            <a:r>
              <a:rPr lang="en-US" altLang="zh-CN" dirty="0"/>
              <a:t>4</a:t>
            </a:r>
            <a:r>
              <a:rPr lang="zh-CN" altLang="en-US" dirty="0"/>
              <a:t>倍，也就是</a:t>
            </a:r>
            <a:r>
              <a:rPr lang="en-US" altLang="zh-CN" dirty="0"/>
              <a:t>112x112</a:t>
            </a:r>
            <a:r>
              <a:rPr lang="zh-CN" altLang="en-US" dirty="0"/>
              <a:t>，后面与前面的原理相同，不多做介绍，最后我们关注一下最后的输出，最后的输出是</a:t>
            </a:r>
            <a:r>
              <a:rPr lang="en-US" altLang="zh-CN" dirty="0"/>
              <a:t>7x7x30</a:t>
            </a:r>
            <a:r>
              <a:rPr lang="zh-CN" altLang="en-US" dirty="0"/>
              <a:t>，还记得前面一张的所说的内容吗？前面一张我们说了将图片看成了</a:t>
            </a:r>
            <a:r>
              <a:rPr lang="en-US" altLang="zh-CN" dirty="0"/>
              <a:t>7x7</a:t>
            </a:r>
            <a:r>
              <a:rPr lang="zh-CN" altLang="en-US" dirty="0"/>
              <a:t>的栅格，每一个栅格会预测</a:t>
            </a:r>
            <a:r>
              <a:rPr lang="en-US" altLang="zh-CN" dirty="0"/>
              <a:t>2</a:t>
            </a:r>
            <a:r>
              <a:rPr lang="zh-CN" altLang="en-US" dirty="0"/>
              <a:t>个</a:t>
            </a:r>
            <a:r>
              <a:rPr lang="en-US" altLang="zh-CN" dirty="0"/>
              <a:t>bounding boxes</a:t>
            </a:r>
            <a:r>
              <a:rPr lang="zh-CN" altLang="en-US" dirty="0"/>
              <a:t>以及两个</a:t>
            </a:r>
            <a:r>
              <a:rPr lang="en-US" altLang="zh-CN" dirty="0"/>
              <a:t>bounding box</a:t>
            </a:r>
            <a:r>
              <a:rPr lang="zh-CN" altLang="en-US" dirty="0"/>
              <a:t>含有对象的置信度，同时每个栅格还是预测栅格所属的对象类别，一个</a:t>
            </a:r>
            <a:r>
              <a:rPr lang="en-US" altLang="zh-CN" dirty="0"/>
              <a:t>bounding box</a:t>
            </a:r>
            <a:r>
              <a:rPr lang="zh-CN" altLang="en-US" dirty="0"/>
              <a:t>有四个变量，分别是</a:t>
            </a:r>
            <a:r>
              <a:rPr lang="en-US" altLang="zh-CN" dirty="0"/>
              <a:t>bounding box</a:t>
            </a:r>
            <a:r>
              <a:rPr lang="zh-CN" altLang="en-US" dirty="0"/>
              <a:t>中心点的坐标，以及</a:t>
            </a:r>
            <a:r>
              <a:rPr lang="en-US" altLang="zh-CN" dirty="0"/>
              <a:t>bounding box</a:t>
            </a:r>
            <a:r>
              <a:rPr lang="zh-CN" altLang="en-US" dirty="0"/>
              <a:t>的高度和宽度，而置信度是一个概率，它只有一个变量，所以一个</a:t>
            </a:r>
            <a:r>
              <a:rPr lang="en-US" altLang="zh-CN" dirty="0"/>
              <a:t>bounding box</a:t>
            </a:r>
            <a:r>
              <a:rPr lang="zh-CN" altLang="en-US" dirty="0"/>
              <a:t>有</a:t>
            </a:r>
            <a:r>
              <a:rPr lang="en-US" altLang="zh-CN" dirty="0"/>
              <a:t>5</a:t>
            </a:r>
            <a:r>
              <a:rPr lang="zh-CN" altLang="en-US" dirty="0"/>
              <a:t>个变量，一个栅格预测两个，那么就是</a:t>
            </a:r>
            <a:r>
              <a:rPr lang="en-US" altLang="zh-CN" dirty="0"/>
              <a:t>10</a:t>
            </a:r>
            <a:r>
              <a:rPr lang="zh-CN" altLang="en-US" dirty="0"/>
              <a:t>个变量，同时，我们还有预测栅格对应的类别，</a:t>
            </a:r>
            <a:r>
              <a:rPr lang="en-US" altLang="zh-CN" dirty="0"/>
              <a:t>YOLOv1</a:t>
            </a:r>
            <a:r>
              <a:rPr lang="zh-CN" altLang="en-US" dirty="0"/>
              <a:t>是在</a:t>
            </a:r>
            <a:r>
              <a:rPr lang="en-US" altLang="zh-CN" dirty="0"/>
              <a:t>VOC</a:t>
            </a:r>
            <a:r>
              <a:rPr lang="zh-CN" altLang="en-US" dirty="0"/>
              <a:t>数据集中进行训练和测试的，而</a:t>
            </a:r>
            <a:r>
              <a:rPr lang="en-US" altLang="zh-CN" dirty="0"/>
              <a:t>VOC</a:t>
            </a:r>
            <a:r>
              <a:rPr lang="zh-CN" altLang="en-US" dirty="0"/>
              <a:t>数据集中有</a:t>
            </a:r>
            <a:r>
              <a:rPr lang="en-US" altLang="zh-CN" dirty="0"/>
              <a:t>20</a:t>
            </a:r>
            <a:r>
              <a:rPr lang="zh-CN" altLang="en-US" dirty="0"/>
              <a:t>个类别，所以我们需要用</a:t>
            </a:r>
            <a:r>
              <a:rPr lang="en-US" altLang="zh-CN" dirty="0"/>
              <a:t>20</a:t>
            </a:r>
            <a:r>
              <a:rPr lang="zh-CN" altLang="en-US" dirty="0"/>
              <a:t>个变量来表示栅格所属的类别，</a:t>
            </a:r>
            <a:r>
              <a:rPr lang="en-US" altLang="zh-CN" dirty="0"/>
              <a:t>bounding box</a:t>
            </a:r>
            <a:r>
              <a:rPr lang="zh-CN" altLang="en-US" dirty="0"/>
              <a:t>的</a:t>
            </a:r>
            <a:r>
              <a:rPr lang="en-US" altLang="zh-CN" dirty="0"/>
              <a:t>10</a:t>
            </a:r>
            <a:r>
              <a:rPr lang="zh-CN" altLang="en-US" dirty="0"/>
              <a:t>个变量和类别的</a:t>
            </a:r>
            <a:r>
              <a:rPr lang="en-US" altLang="zh-CN" dirty="0"/>
              <a:t>20</a:t>
            </a:r>
            <a:r>
              <a:rPr lang="zh-CN" altLang="en-US" dirty="0"/>
              <a:t>个变量加起来刚好是</a:t>
            </a:r>
            <a:r>
              <a:rPr lang="en-US" altLang="zh-CN" dirty="0"/>
              <a:t>30</a:t>
            </a:r>
            <a:r>
              <a:rPr lang="zh-CN" altLang="en-US" dirty="0"/>
              <a:t>，这样就一一对应了。</a:t>
            </a:r>
            <a:endParaRPr lang="en-US" altLang="zh-CN" dirty="0"/>
          </a:p>
        </p:txBody>
      </p:sp>
      <p:sp>
        <p:nvSpPr>
          <p:cNvPr id="4" name="灯片编号占位符 3"/>
          <p:cNvSpPr>
            <a:spLocks noGrp="1"/>
          </p:cNvSpPr>
          <p:nvPr>
            <p:ph type="sldNum" sz="quarter" idx="5"/>
          </p:nvPr>
        </p:nvSpPr>
        <p:spPr/>
        <p:txBody>
          <a:bodyPr/>
          <a:lstStyle/>
          <a:p>
            <a:fld id="{3F8F7663-31E1-49DB-A44D-602E5A609E6E}" type="slidenum">
              <a:rPr lang="zh-CN" altLang="en-US" smtClean="0"/>
              <a:t>6</a:t>
            </a:fld>
            <a:endParaRPr lang="zh-CN" altLang="en-US"/>
          </a:p>
        </p:txBody>
      </p:sp>
    </p:spTree>
    <p:extLst>
      <p:ext uri="{BB962C8B-B14F-4D97-AF65-F5344CB8AC3E}">
        <p14:creationId xmlns:p14="http://schemas.microsoft.com/office/powerpoint/2010/main" val="2549962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YOLO</a:t>
            </a:r>
            <a:r>
              <a:rPr lang="zh-CN" altLang="en-US" dirty="0"/>
              <a:t>是一个监督式的网络，有监督那就有</a:t>
            </a:r>
            <a:r>
              <a:rPr lang="en-US" altLang="zh-CN" dirty="0"/>
              <a:t>ground truth</a:t>
            </a:r>
            <a:r>
              <a:rPr lang="zh-CN" altLang="en-US" dirty="0"/>
              <a:t>，也就是标签，我们来看看标签是怎样定义，首先看狗，它被一个框框起来了，这个框就是真实的标签，框对应的中心在哪个栅格，就代表当前栅格是狗所在的栅格，这个栅格里就会记录狗的标签信息，自行车和小车和狗类似，就不重复说了。</a:t>
            </a:r>
          </a:p>
        </p:txBody>
      </p:sp>
      <p:sp>
        <p:nvSpPr>
          <p:cNvPr id="4" name="灯片编号占位符 3"/>
          <p:cNvSpPr>
            <a:spLocks noGrp="1"/>
          </p:cNvSpPr>
          <p:nvPr>
            <p:ph type="sldNum" sz="quarter" idx="5"/>
          </p:nvPr>
        </p:nvSpPr>
        <p:spPr/>
        <p:txBody>
          <a:bodyPr/>
          <a:lstStyle/>
          <a:p>
            <a:fld id="{3F8F7663-31E1-49DB-A44D-602E5A609E6E}" type="slidenum">
              <a:rPr lang="zh-CN" altLang="en-US" smtClean="0"/>
              <a:t>7</a:t>
            </a:fld>
            <a:endParaRPr lang="zh-CN" altLang="en-US"/>
          </a:p>
        </p:txBody>
      </p:sp>
    </p:spTree>
    <p:extLst>
      <p:ext uri="{BB962C8B-B14F-4D97-AF65-F5344CB8AC3E}">
        <p14:creationId xmlns:p14="http://schemas.microsoft.com/office/powerpoint/2010/main" val="4182882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知道了标签表示形式，我们就可以来看</a:t>
            </a:r>
            <a:r>
              <a:rPr lang="en-US" altLang="zh-CN" dirty="0"/>
              <a:t>YOLOv1</a:t>
            </a:r>
            <a:r>
              <a:rPr lang="zh-CN" altLang="en-US" dirty="0"/>
              <a:t>的损失函数的定义，损失函数是模型拟合的一种指标，我们希望模型在不过拟合的情况下，尽可能使预测与真实标签越来越小，类似最小二乘法的逼近问题。首先，这个</a:t>
            </a:r>
            <a:r>
              <a:rPr lang="en-US" altLang="zh-CN" dirty="0"/>
              <a:t>lambda</a:t>
            </a:r>
            <a:r>
              <a:rPr lang="zh-CN" altLang="en-US" dirty="0"/>
              <a:t>是</a:t>
            </a:r>
            <a:r>
              <a:rPr lang="en-US" altLang="zh-CN" dirty="0"/>
              <a:t>bounding box</a:t>
            </a:r>
            <a:r>
              <a:rPr lang="zh-CN" altLang="en-US" dirty="0"/>
              <a:t>坐标损失的权重，然后这个，外层求和是多少个栅格，内层求和是每个栅格的</a:t>
            </a:r>
            <a:r>
              <a:rPr lang="en-US" altLang="zh-CN" dirty="0"/>
              <a:t>B</a:t>
            </a:r>
            <a:r>
              <a:rPr lang="zh-CN" altLang="en-US" dirty="0"/>
              <a:t>个</a:t>
            </a:r>
            <a:r>
              <a:rPr lang="en-US" altLang="zh-CN" dirty="0"/>
              <a:t>Boxes</a:t>
            </a:r>
            <a:r>
              <a:rPr lang="zh-CN" altLang="en-US" dirty="0"/>
              <a:t>，然后是这个像一的符号，它代表当前</a:t>
            </a:r>
            <a:r>
              <a:rPr lang="en-US" altLang="zh-CN" dirty="0"/>
              <a:t>box</a:t>
            </a:r>
            <a:r>
              <a:rPr lang="zh-CN" altLang="en-US" dirty="0"/>
              <a:t>中是否含有真实标签对象，也就是我们上一张幻灯片说显示的那样，</a:t>
            </a:r>
            <a:r>
              <a:rPr lang="en-US" altLang="zh-CN" dirty="0"/>
              <a:t>7x7</a:t>
            </a:r>
            <a:r>
              <a:rPr lang="zh-CN" altLang="en-US" dirty="0"/>
              <a:t>的栅格中只有三个是含有对象的，其他的都没有，坐标预测我们只计算有对象的栅格，其他的栅格不进行计算，然后这个</a:t>
            </a:r>
            <a:r>
              <a:rPr lang="en-US" altLang="zh-CN" dirty="0"/>
              <a:t>Ci</a:t>
            </a:r>
            <a:r>
              <a:rPr lang="zh-CN" altLang="en-US" dirty="0"/>
              <a:t>，</a:t>
            </a:r>
            <a:r>
              <a:rPr lang="en-US" altLang="zh-CN" dirty="0"/>
              <a:t>Ci</a:t>
            </a:r>
            <a:r>
              <a:rPr lang="zh-CN" altLang="en-US" dirty="0"/>
              <a:t>代表当前栅格含有对象的概率，所以我们不光要计算含有对象的，也要计算没有含有对象的，最后的类别，只计算含有对象的栅格，没有包含对象的不考虑。根据这个损失，我们就可以反向传播，一步步优化</a:t>
            </a:r>
            <a:r>
              <a:rPr lang="en-US" altLang="zh-CN" dirty="0"/>
              <a:t>YOLO</a:t>
            </a:r>
            <a:r>
              <a:rPr lang="zh-CN" altLang="en-US" dirty="0"/>
              <a:t>模型。</a:t>
            </a:r>
          </a:p>
        </p:txBody>
      </p:sp>
      <p:sp>
        <p:nvSpPr>
          <p:cNvPr id="4" name="灯片编号占位符 3"/>
          <p:cNvSpPr>
            <a:spLocks noGrp="1"/>
          </p:cNvSpPr>
          <p:nvPr>
            <p:ph type="sldNum" sz="quarter" idx="5"/>
          </p:nvPr>
        </p:nvSpPr>
        <p:spPr/>
        <p:txBody>
          <a:bodyPr/>
          <a:lstStyle/>
          <a:p>
            <a:fld id="{3F8F7663-31E1-49DB-A44D-602E5A609E6E}" type="slidenum">
              <a:rPr lang="zh-CN" altLang="en-US" smtClean="0"/>
              <a:t>8</a:t>
            </a:fld>
            <a:endParaRPr lang="zh-CN" altLang="en-US"/>
          </a:p>
        </p:txBody>
      </p:sp>
    </p:spTree>
    <p:extLst>
      <p:ext uri="{BB962C8B-B14F-4D97-AF65-F5344CB8AC3E}">
        <p14:creationId xmlns:p14="http://schemas.microsoft.com/office/powerpoint/2010/main" val="3770587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模型优化好了，我们怎么进行测试新的数据了，也就是推断</a:t>
            </a:r>
          </a:p>
          <a:p>
            <a:endParaRPr lang="zh-CN" altLang="en-US" dirty="0"/>
          </a:p>
        </p:txBody>
      </p:sp>
      <p:sp>
        <p:nvSpPr>
          <p:cNvPr id="4" name="灯片编号占位符 3"/>
          <p:cNvSpPr>
            <a:spLocks noGrp="1"/>
          </p:cNvSpPr>
          <p:nvPr>
            <p:ph type="sldNum" sz="quarter" idx="5"/>
          </p:nvPr>
        </p:nvSpPr>
        <p:spPr/>
        <p:txBody>
          <a:bodyPr/>
          <a:lstStyle/>
          <a:p>
            <a:fld id="{3F8F7663-31E1-49DB-A44D-602E5A609E6E}" type="slidenum">
              <a:rPr lang="zh-CN" altLang="en-US" smtClean="0"/>
              <a:t>9</a:t>
            </a:fld>
            <a:endParaRPr lang="zh-CN" altLang="en-US"/>
          </a:p>
        </p:txBody>
      </p:sp>
    </p:spTree>
    <p:extLst>
      <p:ext uri="{BB962C8B-B14F-4D97-AF65-F5344CB8AC3E}">
        <p14:creationId xmlns:p14="http://schemas.microsoft.com/office/powerpoint/2010/main" val="911654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C495B-D0E9-44DB-B48E-BE74CD15675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B24728F-68E6-4D25-83A7-E5E1C31C8A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43BDA5D-F6D0-4BA1-B9BB-B9F1CEC506A7}"/>
              </a:ext>
            </a:extLst>
          </p:cNvPr>
          <p:cNvSpPr>
            <a:spLocks noGrp="1"/>
          </p:cNvSpPr>
          <p:nvPr>
            <p:ph type="dt" sz="half" idx="10"/>
          </p:nvPr>
        </p:nvSpPr>
        <p:spPr/>
        <p:txBody>
          <a:bodyPr/>
          <a:lstStyle/>
          <a:p>
            <a:fld id="{DA3C7572-8357-4582-98A5-F0B5A6054ED5}" type="datetimeFigureOut">
              <a:rPr lang="zh-CN" altLang="en-US" smtClean="0"/>
              <a:t>2019/1/24</a:t>
            </a:fld>
            <a:endParaRPr lang="zh-CN" altLang="en-US"/>
          </a:p>
        </p:txBody>
      </p:sp>
      <p:sp>
        <p:nvSpPr>
          <p:cNvPr id="5" name="页脚占位符 4">
            <a:extLst>
              <a:ext uri="{FF2B5EF4-FFF2-40B4-BE49-F238E27FC236}">
                <a16:creationId xmlns:a16="http://schemas.microsoft.com/office/drawing/2014/main" id="{11A571AC-0951-40A6-A505-D2AA579661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B10A76-20D1-4610-9FC8-9D53084E5536}"/>
              </a:ext>
            </a:extLst>
          </p:cNvPr>
          <p:cNvSpPr>
            <a:spLocks noGrp="1"/>
          </p:cNvSpPr>
          <p:nvPr>
            <p:ph type="sldNum" sz="quarter" idx="12"/>
          </p:nvPr>
        </p:nvSpPr>
        <p:spPr/>
        <p:txBody>
          <a:bodyPr/>
          <a:lstStyle/>
          <a:p>
            <a:fld id="{6670FDE7-0675-4A38-9A2C-4A30B3C14949}" type="slidenum">
              <a:rPr lang="zh-CN" altLang="en-US" smtClean="0"/>
              <a:t>‹#›</a:t>
            </a:fld>
            <a:endParaRPr lang="zh-CN" altLang="en-US"/>
          </a:p>
        </p:txBody>
      </p:sp>
    </p:spTree>
    <p:extLst>
      <p:ext uri="{BB962C8B-B14F-4D97-AF65-F5344CB8AC3E}">
        <p14:creationId xmlns:p14="http://schemas.microsoft.com/office/powerpoint/2010/main" val="3847642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14146F-C9AB-4485-9DB2-3AF17BF58A0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5EA450A-81D2-424C-9E3D-5CC0A3E04CE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ABAFF24-DFF6-4FED-AA04-04DC2672082C}"/>
              </a:ext>
            </a:extLst>
          </p:cNvPr>
          <p:cNvSpPr>
            <a:spLocks noGrp="1"/>
          </p:cNvSpPr>
          <p:nvPr>
            <p:ph type="dt" sz="half" idx="10"/>
          </p:nvPr>
        </p:nvSpPr>
        <p:spPr/>
        <p:txBody>
          <a:bodyPr/>
          <a:lstStyle/>
          <a:p>
            <a:fld id="{DA3C7572-8357-4582-98A5-F0B5A6054ED5}" type="datetimeFigureOut">
              <a:rPr lang="zh-CN" altLang="en-US" smtClean="0"/>
              <a:t>2019/1/24</a:t>
            </a:fld>
            <a:endParaRPr lang="zh-CN" altLang="en-US"/>
          </a:p>
        </p:txBody>
      </p:sp>
      <p:sp>
        <p:nvSpPr>
          <p:cNvPr id="5" name="页脚占位符 4">
            <a:extLst>
              <a:ext uri="{FF2B5EF4-FFF2-40B4-BE49-F238E27FC236}">
                <a16:creationId xmlns:a16="http://schemas.microsoft.com/office/drawing/2014/main" id="{985E3300-7C9F-4660-AF01-7751862629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F348E3-8EDF-4950-99BE-1E9D6F119A30}"/>
              </a:ext>
            </a:extLst>
          </p:cNvPr>
          <p:cNvSpPr>
            <a:spLocks noGrp="1"/>
          </p:cNvSpPr>
          <p:nvPr>
            <p:ph type="sldNum" sz="quarter" idx="12"/>
          </p:nvPr>
        </p:nvSpPr>
        <p:spPr/>
        <p:txBody>
          <a:bodyPr/>
          <a:lstStyle/>
          <a:p>
            <a:fld id="{6670FDE7-0675-4A38-9A2C-4A30B3C14949}" type="slidenum">
              <a:rPr lang="zh-CN" altLang="en-US" smtClean="0"/>
              <a:t>‹#›</a:t>
            </a:fld>
            <a:endParaRPr lang="zh-CN" altLang="en-US"/>
          </a:p>
        </p:txBody>
      </p:sp>
    </p:spTree>
    <p:extLst>
      <p:ext uri="{BB962C8B-B14F-4D97-AF65-F5344CB8AC3E}">
        <p14:creationId xmlns:p14="http://schemas.microsoft.com/office/powerpoint/2010/main" val="3668736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6FE811D-A00D-4CC8-A455-EF110431F35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F74372B-460C-41F6-969B-D5D7719C896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B95534D-8A76-4913-AA2C-5ECC9A9F4511}"/>
              </a:ext>
            </a:extLst>
          </p:cNvPr>
          <p:cNvSpPr>
            <a:spLocks noGrp="1"/>
          </p:cNvSpPr>
          <p:nvPr>
            <p:ph type="dt" sz="half" idx="10"/>
          </p:nvPr>
        </p:nvSpPr>
        <p:spPr/>
        <p:txBody>
          <a:bodyPr/>
          <a:lstStyle/>
          <a:p>
            <a:fld id="{DA3C7572-8357-4582-98A5-F0B5A6054ED5}" type="datetimeFigureOut">
              <a:rPr lang="zh-CN" altLang="en-US" smtClean="0"/>
              <a:t>2019/1/24</a:t>
            </a:fld>
            <a:endParaRPr lang="zh-CN" altLang="en-US"/>
          </a:p>
        </p:txBody>
      </p:sp>
      <p:sp>
        <p:nvSpPr>
          <p:cNvPr id="5" name="页脚占位符 4">
            <a:extLst>
              <a:ext uri="{FF2B5EF4-FFF2-40B4-BE49-F238E27FC236}">
                <a16:creationId xmlns:a16="http://schemas.microsoft.com/office/drawing/2014/main" id="{4DBF5776-EDB9-41DF-BFB0-9BAC16D141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AD2947-22A1-49EE-B1F3-F844075EEAF5}"/>
              </a:ext>
            </a:extLst>
          </p:cNvPr>
          <p:cNvSpPr>
            <a:spLocks noGrp="1"/>
          </p:cNvSpPr>
          <p:nvPr>
            <p:ph type="sldNum" sz="quarter" idx="12"/>
          </p:nvPr>
        </p:nvSpPr>
        <p:spPr/>
        <p:txBody>
          <a:bodyPr/>
          <a:lstStyle/>
          <a:p>
            <a:fld id="{6670FDE7-0675-4A38-9A2C-4A30B3C14949}" type="slidenum">
              <a:rPr lang="zh-CN" altLang="en-US" smtClean="0"/>
              <a:t>‹#›</a:t>
            </a:fld>
            <a:endParaRPr lang="zh-CN" altLang="en-US"/>
          </a:p>
        </p:txBody>
      </p:sp>
    </p:spTree>
    <p:extLst>
      <p:ext uri="{BB962C8B-B14F-4D97-AF65-F5344CB8AC3E}">
        <p14:creationId xmlns:p14="http://schemas.microsoft.com/office/powerpoint/2010/main" val="4230626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0E0AA0-D5C7-44EA-8FAF-7D849C1C727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4033874-267D-49FF-90A9-98757E9717D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BA13D4C-A779-44DE-B64D-8F9BF1E69770}"/>
              </a:ext>
            </a:extLst>
          </p:cNvPr>
          <p:cNvSpPr>
            <a:spLocks noGrp="1"/>
          </p:cNvSpPr>
          <p:nvPr>
            <p:ph type="dt" sz="half" idx="10"/>
          </p:nvPr>
        </p:nvSpPr>
        <p:spPr/>
        <p:txBody>
          <a:bodyPr/>
          <a:lstStyle/>
          <a:p>
            <a:fld id="{DA3C7572-8357-4582-98A5-F0B5A6054ED5}" type="datetimeFigureOut">
              <a:rPr lang="zh-CN" altLang="en-US" smtClean="0"/>
              <a:t>2019/1/24</a:t>
            </a:fld>
            <a:endParaRPr lang="zh-CN" altLang="en-US"/>
          </a:p>
        </p:txBody>
      </p:sp>
      <p:sp>
        <p:nvSpPr>
          <p:cNvPr id="5" name="页脚占位符 4">
            <a:extLst>
              <a:ext uri="{FF2B5EF4-FFF2-40B4-BE49-F238E27FC236}">
                <a16:creationId xmlns:a16="http://schemas.microsoft.com/office/drawing/2014/main" id="{A4A8514B-6E7B-4E11-912C-8728983A81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5D9A78-C0F5-41D3-8A8C-81EC52CE8AEF}"/>
              </a:ext>
            </a:extLst>
          </p:cNvPr>
          <p:cNvSpPr>
            <a:spLocks noGrp="1"/>
          </p:cNvSpPr>
          <p:nvPr>
            <p:ph type="sldNum" sz="quarter" idx="12"/>
          </p:nvPr>
        </p:nvSpPr>
        <p:spPr/>
        <p:txBody>
          <a:bodyPr/>
          <a:lstStyle/>
          <a:p>
            <a:fld id="{6670FDE7-0675-4A38-9A2C-4A30B3C14949}" type="slidenum">
              <a:rPr lang="zh-CN" altLang="en-US" smtClean="0"/>
              <a:t>‹#›</a:t>
            </a:fld>
            <a:endParaRPr lang="zh-CN" altLang="en-US"/>
          </a:p>
        </p:txBody>
      </p:sp>
    </p:spTree>
    <p:extLst>
      <p:ext uri="{BB962C8B-B14F-4D97-AF65-F5344CB8AC3E}">
        <p14:creationId xmlns:p14="http://schemas.microsoft.com/office/powerpoint/2010/main" val="1130497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B913F-26CE-48A2-A23A-DCB9F5D27F0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AD8795B-6918-4C16-ABB7-B22E8952A9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D680657-B01D-401D-8224-5A5EDB09B8E6}"/>
              </a:ext>
            </a:extLst>
          </p:cNvPr>
          <p:cNvSpPr>
            <a:spLocks noGrp="1"/>
          </p:cNvSpPr>
          <p:nvPr>
            <p:ph type="dt" sz="half" idx="10"/>
          </p:nvPr>
        </p:nvSpPr>
        <p:spPr/>
        <p:txBody>
          <a:bodyPr/>
          <a:lstStyle/>
          <a:p>
            <a:fld id="{DA3C7572-8357-4582-98A5-F0B5A6054ED5}" type="datetimeFigureOut">
              <a:rPr lang="zh-CN" altLang="en-US" smtClean="0"/>
              <a:t>2019/1/24</a:t>
            </a:fld>
            <a:endParaRPr lang="zh-CN" altLang="en-US"/>
          </a:p>
        </p:txBody>
      </p:sp>
      <p:sp>
        <p:nvSpPr>
          <p:cNvPr id="5" name="页脚占位符 4">
            <a:extLst>
              <a:ext uri="{FF2B5EF4-FFF2-40B4-BE49-F238E27FC236}">
                <a16:creationId xmlns:a16="http://schemas.microsoft.com/office/drawing/2014/main" id="{CF2BED12-8F3E-4EE3-B659-A33A327DA2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9DFB4F-6997-4E78-9A03-46C15A879AEA}"/>
              </a:ext>
            </a:extLst>
          </p:cNvPr>
          <p:cNvSpPr>
            <a:spLocks noGrp="1"/>
          </p:cNvSpPr>
          <p:nvPr>
            <p:ph type="sldNum" sz="quarter" idx="12"/>
          </p:nvPr>
        </p:nvSpPr>
        <p:spPr/>
        <p:txBody>
          <a:bodyPr/>
          <a:lstStyle/>
          <a:p>
            <a:fld id="{6670FDE7-0675-4A38-9A2C-4A30B3C14949}" type="slidenum">
              <a:rPr lang="zh-CN" altLang="en-US" smtClean="0"/>
              <a:t>‹#›</a:t>
            </a:fld>
            <a:endParaRPr lang="zh-CN" altLang="en-US"/>
          </a:p>
        </p:txBody>
      </p:sp>
    </p:spTree>
    <p:extLst>
      <p:ext uri="{BB962C8B-B14F-4D97-AF65-F5344CB8AC3E}">
        <p14:creationId xmlns:p14="http://schemas.microsoft.com/office/powerpoint/2010/main" val="3143812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FE3D9C-5C5B-473B-BE6B-AF09CD51C5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54BDC3C-F9D2-4D76-8738-473C2FF0680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970AAEF-7D29-4333-84AD-732A75CF1C3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CD9B528-99B7-42E3-80AC-28D66AC2F821}"/>
              </a:ext>
            </a:extLst>
          </p:cNvPr>
          <p:cNvSpPr>
            <a:spLocks noGrp="1"/>
          </p:cNvSpPr>
          <p:nvPr>
            <p:ph type="dt" sz="half" idx="10"/>
          </p:nvPr>
        </p:nvSpPr>
        <p:spPr/>
        <p:txBody>
          <a:bodyPr/>
          <a:lstStyle/>
          <a:p>
            <a:fld id="{DA3C7572-8357-4582-98A5-F0B5A6054ED5}" type="datetimeFigureOut">
              <a:rPr lang="zh-CN" altLang="en-US" smtClean="0"/>
              <a:t>2019/1/24</a:t>
            </a:fld>
            <a:endParaRPr lang="zh-CN" altLang="en-US"/>
          </a:p>
        </p:txBody>
      </p:sp>
      <p:sp>
        <p:nvSpPr>
          <p:cNvPr id="6" name="页脚占位符 5">
            <a:extLst>
              <a:ext uri="{FF2B5EF4-FFF2-40B4-BE49-F238E27FC236}">
                <a16:creationId xmlns:a16="http://schemas.microsoft.com/office/drawing/2014/main" id="{2B09F44B-2BC1-427D-8294-53756188003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11B2BA4-D82C-42BC-B0BD-25BA5B4B8007}"/>
              </a:ext>
            </a:extLst>
          </p:cNvPr>
          <p:cNvSpPr>
            <a:spLocks noGrp="1"/>
          </p:cNvSpPr>
          <p:nvPr>
            <p:ph type="sldNum" sz="quarter" idx="12"/>
          </p:nvPr>
        </p:nvSpPr>
        <p:spPr/>
        <p:txBody>
          <a:bodyPr/>
          <a:lstStyle/>
          <a:p>
            <a:fld id="{6670FDE7-0675-4A38-9A2C-4A30B3C14949}" type="slidenum">
              <a:rPr lang="zh-CN" altLang="en-US" smtClean="0"/>
              <a:t>‹#›</a:t>
            </a:fld>
            <a:endParaRPr lang="zh-CN" altLang="en-US"/>
          </a:p>
        </p:txBody>
      </p:sp>
    </p:spTree>
    <p:extLst>
      <p:ext uri="{BB962C8B-B14F-4D97-AF65-F5344CB8AC3E}">
        <p14:creationId xmlns:p14="http://schemas.microsoft.com/office/powerpoint/2010/main" val="4208091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F9C187-CD9F-4E6B-B4E5-21612BF86C5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15FA6E3-D769-4D18-BD03-3979E322E3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82D0C19-2990-49AE-9181-3877C2F3120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46BA7DE-330F-48F0-85A5-A2C515656F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34440D76-950F-4094-B80B-B8436109C6B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AA26E476-6C30-41C0-B0A0-C5C5DF8904D4}"/>
              </a:ext>
            </a:extLst>
          </p:cNvPr>
          <p:cNvSpPr>
            <a:spLocks noGrp="1"/>
          </p:cNvSpPr>
          <p:nvPr>
            <p:ph type="dt" sz="half" idx="10"/>
          </p:nvPr>
        </p:nvSpPr>
        <p:spPr/>
        <p:txBody>
          <a:bodyPr/>
          <a:lstStyle/>
          <a:p>
            <a:fld id="{DA3C7572-8357-4582-98A5-F0B5A6054ED5}" type="datetimeFigureOut">
              <a:rPr lang="zh-CN" altLang="en-US" smtClean="0"/>
              <a:t>2019/1/24</a:t>
            </a:fld>
            <a:endParaRPr lang="zh-CN" altLang="en-US"/>
          </a:p>
        </p:txBody>
      </p:sp>
      <p:sp>
        <p:nvSpPr>
          <p:cNvPr id="8" name="页脚占位符 7">
            <a:extLst>
              <a:ext uri="{FF2B5EF4-FFF2-40B4-BE49-F238E27FC236}">
                <a16:creationId xmlns:a16="http://schemas.microsoft.com/office/drawing/2014/main" id="{9E3CB83E-A6CA-44CA-B7B8-344DEBD562B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4983819-12EC-49C7-8086-BCB3CB47F6FD}"/>
              </a:ext>
            </a:extLst>
          </p:cNvPr>
          <p:cNvSpPr>
            <a:spLocks noGrp="1"/>
          </p:cNvSpPr>
          <p:nvPr>
            <p:ph type="sldNum" sz="quarter" idx="12"/>
          </p:nvPr>
        </p:nvSpPr>
        <p:spPr/>
        <p:txBody>
          <a:bodyPr/>
          <a:lstStyle/>
          <a:p>
            <a:fld id="{6670FDE7-0675-4A38-9A2C-4A30B3C14949}" type="slidenum">
              <a:rPr lang="zh-CN" altLang="en-US" smtClean="0"/>
              <a:t>‹#›</a:t>
            </a:fld>
            <a:endParaRPr lang="zh-CN" altLang="en-US"/>
          </a:p>
        </p:txBody>
      </p:sp>
    </p:spTree>
    <p:extLst>
      <p:ext uri="{BB962C8B-B14F-4D97-AF65-F5344CB8AC3E}">
        <p14:creationId xmlns:p14="http://schemas.microsoft.com/office/powerpoint/2010/main" val="1637648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5A5A6-F13C-4FF8-A08D-861E68B852E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EC3B84E-B9DC-46AE-8916-6DFA495B0BD7}"/>
              </a:ext>
            </a:extLst>
          </p:cNvPr>
          <p:cNvSpPr>
            <a:spLocks noGrp="1"/>
          </p:cNvSpPr>
          <p:nvPr>
            <p:ph type="dt" sz="half" idx="10"/>
          </p:nvPr>
        </p:nvSpPr>
        <p:spPr/>
        <p:txBody>
          <a:bodyPr/>
          <a:lstStyle/>
          <a:p>
            <a:fld id="{DA3C7572-8357-4582-98A5-F0B5A6054ED5}" type="datetimeFigureOut">
              <a:rPr lang="zh-CN" altLang="en-US" smtClean="0"/>
              <a:t>2019/1/24</a:t>
            </a:fld>
            <a:endParaRPr lang="zh-CN" altLang="en-US"/>
          </a:p>
        </p:txBody>
      </p:sp>
      <p:sp>
        <p:nvSpPr>
          <p:cNvPr id="4" name="页脚占位符 3">
            <a:extLst>
              <a:ext uri="{FF2B5EF4-FFF2-40B4-BE49-F238E27FC236}">
                <a16:creationId xmlns:a16="http://schemas.microsoft.com/office/drawing/2014/main" id="{E0277343-AD1B-4234-B8BA-439EEFDEAA7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446D5B3-8655-4343-9F39-63489119C163}"/>
              </a:ext>
            </a:extLst>
          </p:cNvPr>
          <p:cNvSpPr>
            <a:spLocks noGrp="1"/>
          </p:cNvSpPr>
          <p:nvPr>
            <p:ph type="sldNum" sz="quarter" idx="12"/>
          </p:nvPr>
        </p:nvSpPr>
        <p:spPr/>
        <p:txBody>
          <a:bodyPr/>
          <a:lstStyle/>
          <a:p>
            <a:fld id="{6670FDE7-0675-4A38-9A2C-4A30B3C14949}" type="slidenum">
              <a:rPr lang="zh-CN" altLang="en-US" smtClean="0"/>
              <a:t>‹#›</a:t>
            </a:fld>
            <a:endParaRPr lang="zh-CN" altLang="en-US"/>
          </a:p>
        </p:txBody>
      </p:sp>
    </p:spTree>
    <p:extLst>
      <p:ext uri="{BB962C8B-B14F-4D97-AF65-F5344CB8AC3E}">
        <p14:creationId xmlns:p14="http://schemas.microsoft.com/office/powerpoint/2010/main" val="2489830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0273CA9-6426-4092-8947-0020D814BA1B}"/>
              </a:ext>
            </a:extLst>
          </p:cNvPr>
          <p:cNvSpPr>
            <a:spLocks noGrp="1"/>
          </p:cNvSpPr>
          <p:nvPr>
            <p:ph type="dt" sz="half" idx="10"/>
          </p:nvPr>
        </p:nvSpPr>
        <p:spPr/>
        <p:txBody>
          <a:bodyPr/>
          <a:lstStyle/>
          <a:p>
            <a:fld id="{DA3C7572-8357-4582-98A5-F0B5A6054ED5}" type="datetimeFigureOut">
              <a:rPr lang="zh-CN" altLang="en-US" smtClean="0"/>
              <a:t>2019/1/24</a:t>
            </a:fld>
            <a:endParaRPr lang="zh-CN" altLang="en-US"/>
          </a:p>
        </p:txBody>
      </p:sp>
      <p:sp>
        <p:nvSpPr>
          <p:cNvPr id="3" name="页脚占位符 2">
            <a:extLst>
              <a:ext uri="{FF2B5EF4-FFF2-40B4-BE49-F238E27FC236}">
                <a16:creationId xmlns:a16="http://schemas.microsoft.com/office/drawing/2014/main" id="{CC02EB91-65A9-425B-828B-5090353502D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74A5578-0915-4959-B93C-D4A9B0FA6609}"/>
              </a:ext>
            </a:extLst>
          </p:cNvPr>
          <p:cNvSpPr>
            <a:spLocks noGrp="1"/>
          </p:cNvSpPr>
          <p:nvPr>
            <p:ph type="sldNum" sz="quarter" idx="12"/>
          </p:nvPr>
        </p:nvSpPr>
        <p:spPr/>
        <p:txBody>
          <a:bodyPr/>
          <a:lstStyle/>
          <a:p>
            <a:fld id="{6670FDE7-0675-4A38-9A2C-4A30B3C14949}" type="slidenum">
              <a:rPr lang="zh-CN" altLang="en-US" smtClean="0"/>
              <a:t>‹#›</a:t>
            </a:fld>
            <a:endParaRPr lang="zh-CN" altLang="en-US"/>
          </a:p>
        </p:txBody>
      </p:sp>
    </p:spTree>
    <p:extLst>
      <p:ext uri="{BB962C8B-B14F-4D97-AF65-F5344CB8AC3E}">
        <p14:creationId xmlns:p14="http://schemas.microsoft.com/office/powerpoint/2010/main" val="668296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713D08-0E13-43B9-9D77-3E1C684429D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BA1B48F-FEDB-4D4F-8EF9-48C1EBFC3E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8132B4D-DEBC-43D5-94C6-4D4A4D5FC9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2A9DF22-DB7E-4315-AC83-5ABF6F7278E4}"/>
              </a:ext>
            </a:extLst>
          </p:cNvPr>
          <p:cNvSpPr>
            <a:spLocks noGrp="1"/>
          </p:cNvSpPr>
          <p:nvPr>
            <p:ph type="dt" sz="half" idx="10"/>
          </p:nvPr>
        </p:nvSpPr>
        <p:spPr/>
        <p:txBody>
          <a:bodyPr/>
          <a:lstStyle/>
          <a:p>
            <a:fld id="{DA3C7572-8357-4582-98A5-F0B5A6054ED5}" type="datetimeFigureOut">
              <a:rPr lang="zh-CN" altLang="en-US" smtClean="0"/>
              <a:t>2019/1/24</a:t>
            </a:fld>
            <a:endParaRPr lang="zh-CN" altLang="en-US"/>
          </a:p>
        </p:txBody>
      </p:sp>
      <p:sp>
        <p:nvSpPr>
          <p:cNvPr id="6" name="页脚占位符 5">
            <a:extLst>
              <a:ext uri="{FF2B5EF4-FFF2-40B4-BE49-F238E27FC236}">
                <a16:creationId xmlns:a16="http://schemas.microsoft.com/office/drawing/2014/main" id="{57C26C70-F5D6-4AA6-90D7-FECA549F600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84CC217-84C4-4AD0-9C9C-C1F6BE0EC879}"/>
              </a:ext>
            </a:extLst>
          </p:cNvPr>
          <p:cNvSpPr>
            <a:spLocks noGrp="1"/>
          </p:cNvSpPr>
          <p:nvPr>
            <p:ph type="sldNum" sz="quarter" idx="12"/>
          </p:nvPr>
        </p:nvSpPr>
        <p:spPr/>
        <p:txBody>
          <a:bodyPr/>
          <a:lstStyle/>
          <a:p>
            <a:fld id="{6670FDE7-0675-4A38-9A2C-4A30B3C14949}" type="slidenum">
              <a:rPr lang="zh-CN" altLang="en-US" smtClean="0"/>
              <a:t>‹#›</a:t>
            </a:fld>
            <a:endParaRPr lang="zh-CN" altLang="en-US"/>
          </a:p>
        </p:txBody>
      </p:sp>
    </p:spTree>
    <p:extLst>
      <p:ext uri="{BB962C8B-B14F-4D97-AF65-F5344CB8AC3E}">
        <p14:creationId xmlns:p14="http://schemas.microsoft.com/office/powerpoint/2010/main" val="2475294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EC64D5-A76B-403B-9C1D-C4E7A90B624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F4E827A-E5C3-4716-8A2F-DC23EEFF8D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CFECA2C-160F-4631-9F81-A86D7655F7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F224AEE-9FA6-479E-95AF-4F94A9D27BD7}"/>
              </a:ext>
            </a:extLst>
          </p:cNvPr>
          <p:cNvSpPr>
            <a:spLocks noGrp="1"/>
          </p:cNvSpPr>
          <p:nvPr>
            <p:ph type="dt" sz="half" idx="10"/>
          </p:nvPr>
        </p:nvSpPr>
        <p:spPr/>
        <p:txBody>
          <a:bodyPr/>
          <a:lstStyle/>
          <a:p>
            <a:fld id="{DA3C7572-8357-4582-98A5-F0B5A6054ED5}" type="datetimeFigureOut">
              <a:rPr lang="zh-CN" altLang="en-US" smtClean="0"/>
              <a:t>2019/1/24</a:t>
            </a:fld>
            <a:endParaRPr lang="zh-CN" altLang="en-US"/>
          </a:p>
        </p:txBody>
      </p:sp>
      <p:sp>
        <p:nvSpPr>
          <p:cNvPr id="6" name="页脚占位符 5">
            <a:extLst>
              <a:ext uri="{FF2B5EF4-FFF2-40B4-BE49-F238E27FC236}">
                <a16:creationId xmlns:a16="http://schemas.microsoft.com/office/drawing/2014/main" id="{4E918F1C-DFA2-4C1A-A20F-34E2EF9CD76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99ECCF0-9E12-4DC2-8A25-638EF1CC67EA}"/>
              </a:ext>
            </a:extLst>
          </p:cNvPr>
          <p:cNvSpPr>
            <a:spLocks noGrp="1"/>
          </p:cNvSpPr>
          <p:nvPr>
            <p:ph type="sldNum" sz="quarter" idx="12"/>
          </p:nvPr>
        </p:nvSpPr>
        <p:spPr/>
        <p:txBody>
          <a:bodyPr/>
          <a:lstStyle/>
          <a:p>
            <a:fld id="{6670FDE7-0675-4A38-9A2C-4A30B3C14949}" type="slidenum">
              <a:rPr lang="zh-CN" altLang="en-US" smtClean="0"/>
              <a:t>‹#›</a:t>
            </a:fld>
            <a:endParaRPr lang="zh-CN" altLang="en-US"/>
          </a:p>
        </p:txBody>
      </p:sp>
    </p:spTree>
    <p:extLst>
      <p:ext uri="{BB962C8B-B14F-4D97-AF65-F5344CB8AC3E}">
        <p14:creationId xmlns:p14="http://schemas.microsoft.com/office/powerpoint/2010/main" val="3951121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9639C69-A808-4C51-AADA-17C3C93875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E7ED7B6-40B5-4525-8CFD-A8C91872CA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086C9F6-5A78-4AC5-BC48-5EA41D6B63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3C7572-8357-4582-98A5-F0B5A6054ED5}" type="datetimeFigureOut">
              <a:rPr lang="zh-CN" altLang="en-US" smtClean="0"/>
              <a:t>2019/1/24</a:t>
            </a:fld>
            <a:endParaRPr lang="zh-CN" altLang="en-US"/>
          </a:p>
        </p:txBody>
      </p:sp>
      <p:sp>
        <p:nvSpPr>
          <p:cNvPr id="5" name="页脚占位符 4">
            <a:extLst>
              <a:ext uri="{FF2B5EF4-FFF2-40B4-BE49-F238E27FC236}">
                <a16:creationId xmlns:a16="http://schemas.microsoft.com/office/drawing/2014/main" id="{86B40884-8FCC-411F-9B67-73162B57E1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6151A39-8A92-4BF3-894F-FA98E9A7F4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70FDE7-0675-4A38-9A2C-4A30B3C14949}" type="slidenum">
              <a:rPr lang="zh-CN" altLang="en-US" smtClean="0"/>
              <a:t>‹#›</a:t>
            </a:fld>
            <a:endParaRPr lang="zh-CN" altLang="en-US"/>
          </a:p>
        </p:txBody>
      </p:sp>
    </p:spTree>
    <p:extLst>
      <p:ext uri="{BB962C8B-B14F-4D97-AF65-F5344CB8AC3E}">
        <p14:creationId xmlns:p14="http://schemas.microsoft.com/office/powerpoint/2010/main" val="976254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openaccess.thecvf.com/content_cvpr_2017/papers/Redmon_YOLO9000_Better_Faster_CVPR_2017_paper.pdf"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hyperlink" Target="https://zhuanlan.zhihu.com/p/35325884"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arxiv.org/abs/1612.08242" TargetMode="External"/><Relationship Id="rId3" Type="http://schemas.openxmlformats.org/officeDocument/2006/relationships/hyperlink" Target="https://arxiv.org/search/cs?searchtype=author&amp;query=Redmon,+J" TargetMode="External"/><Relationship Id="rId7" Type="http://schemas.openxmlformats.org/officeDocument/2006/relationships/hyperlink" Target="https://arxiv.org/abs/1506.0264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arxiv.org/search/cs?searchtype=author&amp;query=Farhadi,+A" TargetMode="External"/><Relationship Id="rId5" Type="http://schemas.openxmlformats.org/officeDocument/2006/relationships/hyperlink" Target="https://arxiv.org/search/cs?searchtype=author&amp;query=Girshick,+R" TargetMode="External"/><Relationship Id="rId4" Type="http://schemas.openxmlformats.org/officeDocument/2006/relationships/hyperlink" Target="https://arxiv.org/search/cs?searchtype=author&amp;query=Divvala,+S" TargetMode="External"/><Relationship Id="rId9" Type="http://schemas.openxmlformats.org/officeDocument/2006/relationships/hyperlink" Target="https://arxiv.org/abs/1804.02767"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arxiv.org/abs/1506.02640"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66703B-5972-4A39-A07E-DE0F0CCF7796}"/>
              </a:ext>
            </a:extLst>
          </p:cNvPr>
          <p:cNvSpPr>
            <a:spLocks noGrp="1"/>
          </p:cNvSpPr>
          <p:nvPr>
            <p:ph type="ctrTitle"/>
          </p:nvPr>
        </p:nvSpPr>
        <p:spPr>
          <a:xfrm>
            <a:off x="1524000" y="92597"/>
            <a:ext cx="9144000" cy="2387600"/>
          </a:xfrm>
        </p:spPr>
        <p:txBody>
          <a:bodyPr/>
          <a:lstStyle/>
          <a:p>
            <a:r>
              <a:rPr lang="zh-CN" altLang="en-US" dirty="0"/>
              <a:t>智能信息处理与融合技术</a:t>
            </a:r>
          </a:p>
        </p:txBody>
      </p:sp>
      <p:sp>
        <p:nvSpPr>
          <p:cNvPr id="3" name="副标题 2">
            <a:extLst>
              <a:ext uri="{FF2B5EF4-FFF2-40B4-BE49-F238E27FC236}">
                <a16:creationId xmlns:a16="http://schemas.microsoft.com/office/drawing/2014/main" id="{0F9F2295-B75C-4842-B8C7-28D7EAD1BD01}"/>
              </a:ext>
            </a:extLst>
          </p:cNvPr>
          <p:cNvSpPr>
            <a:spLocks noGrp="1"/>
          </p:cNvSpPr>
          <p:nvPr>
            <p:ph type="subTitle" idx="1"/>
          </p:nvPr>
        </p:nvSpPr>
        <p:spPr>
          <a:xfrm>
            <a:off x="1524000" y="2907556"/>
            <a:ext cx="9552972" cy="3163365"/>
          </a:xfrm>
        </p:spPr>
        <p:txBody>
          <a:bodyPr>
            <a:normAutofit fontScale="92500" lnSpcReduction="20000"/>
          </a:bodyPr>
          <a:lstStyle/>
          <a:p>
            <a:r>
              <a:rPr lang="zh-CN" altLang="en-US" sz="3200" dirty="0"/>
              <a:t>题目：</a:t>
            </a:r>
            <a:r>
              <a:rPr lang="en-US" altLang="zh-CN" sz="3200" dirty="0"/>
              <a:t>YOLO9000</a:t>
            </a:r>
            <a:r>
              <a:rPr lang="zh-CN" altLang="en-US" sz="3200" dirty="0"/>
              <a:t>：</a:t>
            </a:r>
            <a:r>
              <a:rPr lang="en-US" altLang="zh-CN" sz="3200" dirty="0"/>
              <a:t>Better</a:t>
            </a:r>
            <a:r>
              <a:rPr lang="zh-CN" altLang="en-US" sz="3200" dirty="0"/>
              <a:t>，</a:t>
            </a:r>
            <a:r>
              <a:rPr lang="en-US" altLang="zh-CN" sz="3200" dirty="0"/>
              <a:t>Faster</a:t>
            </a:r>
            <a:r>
              <a:rPr lang="zh-CN" altLang="en-US" sz="3200" dirty="0"/>
              <a:t>，</a:t>
            </a:r>
            <a:r>
              <a:rPr lang="en-US" altLang="zh-CN" sz="3200" dirty="0"/>
              <a:t>Stronger</a:t>
            </a:r>
          </a:p>
          <a:p>
            <a:r>
              <a:rPr lang="zh-CN" altLang="en-US" sz="3200" dirty="0"/>
              <a:t>论文作者：</a:t>
            </a:r>
            <a:r>
              <a:rPr lang="en-US" altLang="zh-CN" sz="3200" dirty="0"/>
              <a:t> Joseph Redmon</a:t>
            </a:r>
            <a:r>
              <a:rPr lang="zh-CN" altLang="en-US" sz="3200" dirty="0"/>
              <a:t>，</a:t>
            </a:r>
            <a:r>
              <a:rPr lang="en-US" altLang="zh-CN" sz="3200" dirty="0"/>
              <a:t> Ali Farhadi</a:t>
            </a:r>
          </a:p>
          <a:p>
            <a:r>
              <a:rPr lang="en-US" altLang="zh-CN" sz="3200" dirty="0"/>
              <a:t>University of Washington, Allen Institute for AI,  XNOR.ai</a:t>
            </a:r>
          </a:p>
          <a:p>
            <a:r>
              <a:rPr lang="zh-CN" altLang="en-US" sz="3200" dirty="0"/>
              <a:t>会议：</a:t>
            </a:r>
            <a:r>
              <a:rPr lang="en-US" altLang="zh-CN" sz="3200" dirty="0"/>
              <a:t>CVPR2017</a:t>
            </a:r>
          </a:p>
          <a:p>
            <a:endParaRPr lang="en-US" altLang="zh-CN" sz="3200" dirty="0"/>
          </a:p>
          <a:p>
            <a:r>
              <a:rPr lang="zh-CN" altLang="en-US" sz="3200" dirty="0"/>
              <a:t>汇报人</a:t>
            </a:r>
            <a:r>
              <a:rPr lang="en-US" altLang="zh-CN" sz="3200" dirty="0"/>
              <a:t>: </a:t>
            </a:r>
            <a:r>
              <a:rPr lang="zh-CN" altLang="en-US" sz="3200" dirty="0"/>
              <a:t>方阳</a:t>
            </a:r>
            <a:endParaRPr lang="en-US" altLang="zh-CN" sz="3200" dirty="0"/>
          </a:p>
          <a:p>
            <a:r>
              <a:rPr lang="zh-CN" altLang="en-US" sz="3200" dirty="0"/>
              <a:t>组员：王鼎，李煜祥，梅东</a:t>
            </a:r>
          </a:p>
        </p:txBody>
      </p:sp>
    </p:spTree>
    <p:extLst>
      <p:ext uri="{BB962C8B-B14F-4D97-AF65-F5344CB8AC3E}">
        <p14:creationId xmlns:p14="http://schemas.microsoft.com/office/powerpoint/2010/main" val="788153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61BDDF-A18F-4B39-AE9E-E5D7F87E4426}"/>
              </a:ext>
            </a:extLst>
          </p:cNvPr>
          <p:cNvSpPr>
            <a:spLocks noGrp="1"/>
          </p:cNvSpPr>
          <p:nvPr>
            <p:ph type="title"/>
          </p:nvPr>
        </p:nvSpPr>
        <p:spPr>
          <a:xfrm>
            <a:off x="274320" y="0"/>
            <a:ext cx="10515600" cy="1325563"/>
          </a:xfrm>
        </p:spPr>
        <p:txBody>
          <a:bodyPr/>
          <a:lstStyle/>
          <a:p>
            <a:r>
              <a:rPr lang="en-US" altLang="zh-CN" b="1" dirty="0"/>
              <a:t>IOU——Intersection-over-Union </a:t>
            </a:r>
            <a:endParaRPr lang="zh-CN" altLang="en-US" b="1" dirty="0"/>
          </a:p>
        </p:txBody>
      </p:sp>
      <p:pic>
        <p:nvPicPr>
          <p:cNvPr id="5" name="图片 4">
            <a:extLst>
              <a:ext uri="{FF2B5EF4-FFF2-40B4-BE49-F238E27FC236}">
                <a16:creationId xmlns:a16="http://schemas.microsoft.com/office/drawing/2014/main" id="{CCA07B5C-A33C-4958-97E6-D3E46EB932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1520" y="1922720"/>
            <a:ext cx="5281277" cy="4119396"/>
          </a:xfrm>
          <a:prstGeom prst="rect">
            <a:avLst/>
          </a:prstGeom>
        </p:spPr>
      </p:pic>
      <p:cxnSp>
        <p:nvCxnSpPr>
          <p:cNvPr id="14" name="直接箭头连接符 13">
            <a:extLst>
              <a:ext uri="{FF2B5EF4-FFF2-40B4-BE49-F238E27FC236}">
                <a16:creationId xmlns:a16="http://schemas.microsoft.com/office/drawing/2014/main" id="{5D765FEF-B48F-4346-B386-B25221BC96CF}"/>
              </a:ext>
            </a:extLst>
          </p:cNvPr>
          <p:cNvCxnSpPr>
            <a:cxnSpLocks/>
          </p:cNvCxnSpPr>
          <p:nvPr/>
        </p:nvCxnSpPr>
        <p:spPr>
          <a:xfrm flipH="1">
            <a:off x="7904480" y="1445101"/>
            <a:ext cx="355600" cy="589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BE047193-E55C-469E-84FB-7AFBB800EF21}"/>
              </a:ext>
            </a:extLst>
          </p:cNvPr>
          <p:cNvSpPr txBox="1"/>
          <p:nvPr/>
        </p:nvSpPr>
        <p:spPr>
          <a:xfrm>
            <a:off x="8158480" y="1125508"/>
            <a:ext cx="1729123" cy="400110"/>
          </a:xfrm>
          <a:prstGeom prst="rect">
            <a:avLst/>
          </a:prstGeom>
          <a:noFill/>
        </p:spPr>
        <p:txBody>
          <a:bodyPr wrap="square" rtlCol="0">
            <a:spAutoFit/>
          </a:bodyPr>
          <a:lstStyle/>
          <a:p>
            <a:r>
              <a:rPr lang="en-US" altLang="zh-CN" sz="2000" dirty="0"/>
              <a:t>Box1</a:t>
            </a:r>
            <a:endParaRPr lang="zh-CN" altLang="en-US" sz="2000" dirty="0"/>
          </a:p>
        </p:txBody>
      </p:sp>
      <p:cxnSp>
        <p:nvCxnSpPr>
          <p:cNvPr id="19" name="直接箭头连接符 18">
            <a:extLst>
              <a:ext uri="{FF2B5EF4-FFF2-40B4-BE49-F238E27FC236}">
                <a16:creationId xmlns:a16="http://schemas.microsoft.com/office/drawing/2014/main" id="{71F36D51-B838-4224-A420-10AFF4FF87A7}"/>
              </a:ext>
            </a:extLst>
          </p:cNvPr>
          <p:cNvCxnSpPr>
            <a:cxnSpLocks/>
          </p:cNvCxnSpPr>
          <p:nvPr/>
        </p:nvCxnSpPr>
        <p:spPr>
          <a:xfrm flipH="1">
            <a:off x="8422641" y="2915920"/>
            <a:ext cx="7213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C6F76DAD-343E-439B-BEFC-EB1ACCD17023}"/>
              </a:ext>
            </a:extLst>
          </p:cNvPr>
          <p:cNvSpPr txBox="1"/>
          <p:nvPr/>
        </p:nvSpPr>
        <p:spPr>
          <a:xfrm>
            <a:off x="9144000" y="2715865"/>
            <a:ext cx="1729123" cy="400110"/>
          </a:xfrm>
          <a:prstGeom prst="rect">
            <a:avLst/>
          </a:prstGeom>
          <a:noFill/>
        </p:spPr>
        <p:txBody>
          <a:bodyPr wrap="square" rtlCol="0">
            <a:spAutoFit/>
          </a:bodyPr>
          <a:lstStyle/>
          <a:p>
            <a:r>
              <a:rPr lang="en-US" altLang="zh-CN" sz="2000" dirty="0"/>
              <a:t>Box2</a:t>
            </a:r>
            <a:endParaRPr lang="zh-CN" altLang="en-US" sz="2000" dirty="0"/>
          </a:p>
        </p:txBody>
      </p:sp>
      <p:sp>
        <p:nvSpPr>
          <p:cNvPr id="21" name="文本框 20">
            <a:extLst>
              <a:ext uri="{FF2B5EF4-FFF2-40B4-BE49-F238E27FC236}">
                <a16:creationId xmlns:a16="http://schemas.microsoft.com/office/drawing/2014/main" id="{85A4B1C6-B3A4-41CF-8B76-D5F1CD994B94}"/>
              </a:ext>
            </a:extLst>
          </p:cNvPr>
          <p:cNvSpPr txBox="1"/>
          <p:nvPr/>
        </p:nvSpPr>
        <p:spPr>
          <a:xfrm>
            <a:off x="3098800" y="6454607"/>
            <a:ext cx="7609840" cy="369332"/>
          </a:xfrm>
          <a:prstGeom prst="rect">
            <a:avLst/>
          </a:prstGeom>
          <a:noFill/>
        </p:spPr>
        <p:txBody>
          <a:bodyPr wrap="square" rtlCol="0">
            <a:spAutoFit/>
          </a:bodyPr>
          <a:lstStyle/>
          <a:p>
            <a:r>
              <a:rPr lang="en-US" altLang="zh-CN" dirty="0"/>
              <a:t>ref: https://blog.csdn.net/iamoldpan/article/details/78799857</a:t>
            </a:r>
            <a:endParaRPr lang="zh-CN" altLang="en-US" dirty="0"/>
          </a:p>
        </p:txBody>
      </p:sp>
    </p:spTree>
    <p:extLst>
      <p:ext uri="{BB962C8B-B14F-4D97-AF65-F5344CB8AC3E}">
        <p14:creationId xmlns:p14="http://schemas.microsoft.com/office/powerpoint/2010/main" val="1469033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07AE-6D35-4B4A-9554-6D7EA9D7271F}"/>
              </a:ext>
            </a:extLst>
          </p:cNvPr>
          <p:cNvSpPr>
            <a:spLocks noGrp="1"/>
          </p:cNvSpPr>
          <p:nvPr>
            <p:ph type="title"/>
          </p:nvPr>
        </p:nvSpPr>
        <p:spPr>
          <a:xfrm>
            <a:off x="300445" y="0"/>
            <a:ext cx="10515600" cy="1325563"/>
          </a:xfrm>
        </p:spPr>
        <p:txBody>
          <a:bodyPr/>
          <a:lstStyle/>
          <a:p>
            <a:r>
              <a:rPr lang="en-US" altLang="zh-CN" b="1" dirty="0"/>
              <a:t>NMS——Non-Maximum Suppression</a:t>
            </a:r>
            <a:endParaRPr lang="zh-CN" altLang="en-US" b="1" dirty="0"/>
          </a:p>
        </p:txBody>
      </p:sp>
      <p:pic>
        <p:nvPicPr>
          <p:cNvPr id="4" name="内容占位符 3">
            <a:extLst>
              <a:ext uri="{FF2B5EF4-FFF2-40B4-BE49-F238E27FC236}">
                <a16:creationId xmlns:a16="http://schemas.microsoft.com/office/drawing/2014/main" id="{9882EC19-16A8-4838-88E0-3CCE020D2487}"/>
              </a:ext>
            </a:extLst>
          </p:cNvPr>
          <p:cNvPicPr>
            <a:picLocks noGrp="1" noChangeAspect="1"/>
          </p:cNvPicPr>
          <p:nvPr>
            <p:ph idx="1"/>
          </p:nvPr>
        </p:nvPicPr>
        <p:blipFill>
          <a:blip r:embed="rId3"/>
          <a:stretch>
            <a:fillRect/>
          </a:stretch>
        </p:blipFill>
        <p:spPr>
          <a:xfrm>
            <a:off x="225987" y="1233256"/>
            <a:ext cx="4018354" cy="4009304"/>
          </a:xfrm>
          <a:prstGeom prst="rect">
            <a:avLst/>
          </a:prstGeom>
        </p:spPr>
      </p:pic>
      <p:sp>
        <p:nvSpPr>
          <p:cNvPr id="5" name="箭头: 右 4">
            <a:extLst>
              <a:ext uri="{FF2B5EF4-FFF2-40B4-BE49-F238E27FC236}">
                <a16:creationId xmlns:a16="http://schemas.microsoft.com/office/drawing/2014/main" id="{41CD7755-D4E7-4BD1-BE6D-A93B11EDAB70}"/>
              </a:ext>
            </a:extLst>
          </p:cNvPr>
          <p:cNvSpPr/>
          <p:nvPr/>
        </p:nvSpPr>
        <p:spPr>
          <a:xfrm>
            <a:off x="4488609" y="2161419"/>
            <a:ext cx="3005699" cy="77216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0541BC70-7979-4FC8-AF93-4DFC2018C36E}"/>
              </a:ext>
            </a:extLst>
          </p:cNvPr>
          <p:cNvPicPr>
            <a:picLocks noChangeAspect="1"/>
          </p:cNvPicPr>
          <p:nvPr/>
        </p:nvPicPr>
        <p:blipFill>
          <a:blip r:embed="rId4"/>
          <a:stretch>
            <a:fillRect/>
          </a:stretch>
        </p:blipFill>
        <p:spPr>
          <a:xfrm>
            <a:off x="7663999" y="1169111"/>
            <a:ext cx="4018354" cy="4054968"/>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553A4CE-91DD-4D51-BF3B-7A5AE96EED38}"/>
                  </a:ext>
                </a:extLst>
              </p:cNvPr>
              <p:cNvSpPr txBox="1"/>
              <p:nvPr/>
            </p:nvSpPr>
            <p:spPr>
              <a:xfrm>
                <a:off x="2753360" y="5670408"/>
                <a:ext cx="7071360" cy="490840"/>
              </a:xfrm>
              <a:prstGeom prst="rect">
                <a:avLst/>
              </a:prstGeom>
              <a:noFill/>
            </p:spPr>
            <p:txBody>
              <a:bodyPr wrap="square" rtlCol="0">
                <a:spAutoFit/>
              </a:bodyPr>
              <a:lstStyle/>
              <a:p>
                <a:r>
                  <a:rPr lang="en-US" altLang="zh-CN" sz="2400" dirty="0"/>
                  <a:t>Each output box prediction is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𝑐</m:t>
                        </m:r>
                      </m:sub>
                    </m:sSub>
                    <m:r>
                      <a:rPr lang="en-US" altLang="zh-CN" sz="2400" b="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𝑏</m:t>
                        </m:r>
                      </m:e>
                      <m:sub>
                        <m:r>
                          <a:rPr lang="en-US" altLang="zh-CN" sz="2400" b="0" i="1" smtClean="0">
                            <a:latin typeface="Cambria Math" panose="02040503050406030204" pitchFamily="18" charset="0"/>
                          </a:rPr>
                          <m:t>𝑥</m:t>
                        </m:r>
                      </m:sub>
                    </m:sSub>
                  </m:oMath>
                </a14:m>
                <a:r>
                  <a:rPr lang="en-US" altLang="zh-CN" sz="2400" dirty="0"/>
                  <a:t>,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𝑏</m:t>
                        </m:r>
                      </m:e>
                      <m:sub>
                        <m:r>
                          <a:rPr lang="en-US" altLang="zh-CN" sz="2400" b="0" i="1" smtClean="0">
                            <a:latin typeface="Cambria Math" panose="02040503050406030204" pitchFamily="18" charset="0"/>
                          </a:rPr>
                          <m:t>𝑦</m:t>
                        </m:r>
                      </m:sub>
                    </m:sSub>
                  </m:oMath>
                </a14:m>
                <a:r>
                  <a:rPr lang="en-US" altLang="zh-CN" sz="2400" dirty="0"/>
                  <a:t>,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𝑏</m:t>
                        </m:r>
                      </m:e>
                      <m:sub>
                        <m:r>
                          <a:rPr lang="en-US" altLang="zh-CN" sz="2400" b="0" i="1" smtClean="0">
                            <a:latin typeface="Cambria Math" panose="02040503050406030204" pitchFamily="18" charset="0"/>
                          </a:rPr>
                          <m:t>h</m:t>
                        </m:r>
                      </m:sub>
                    </m:sSub>
                  </m:oMath>
                </a14:m>
                <a:r>
                  <a:rPr lang="en-US" altLang="zh-CN" sz="2400" dirty="0"/>
                  <a:t>,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𝑏</m:t>
                        </m:r>
                      </m:e>
                      <m:sub>
                        <m:r>
                          <a:rPr lang="en-US" altLang="zh-CN" sz="2400" b="0" i="1" smtClean="0">
                            <a:latin typeface="Cambria Math" panose="02040503050406030204" pitchFamily="18" charset="0"/>
                          </a:rPr>
                          <m:t>𝑤</m:t>
                        </m:r>
                      </m:sub>
                    </m:sSub>
                  </m:oMath>
                </a14:m>
                <a:r>
                  <a:rPr lang="en-US" altLang="zh-CN" sz="2400" dirty="0"/>
                  <a:t>] </a:t>
                </a:r>
                <a:endParaRPr lang="zh-CN" altLang="en-US" sz="2400" dirty="0"/>
              </a:p>
            </p:txBody>
          </p:sp>
        </mc:Choice>
        <mc:Fallback xmlns="">
          <p:sp>
            <p:nvSpPr>
              <p:cNvPr id="7" name="文本框 6">
                <a:extLst>
                  <a:ext uri="{FF2B5EF4-FFF2-40B4-BE49-F238E27FC236}">
                    <a16:creationId xmlns:a16="http://schemas.microsoft.com/office/drawing/2014/main" id="{4553A4CE-91DD-4D51-BF3B-7A5AE96EED38}"/>
                  </a:ext>
                </a:extLst>
              </p:cNvPr>
              <p:cNvSpPr txBox="1">
                <a:spLocks noRot="1" noChangeAspect="1" noMove="1" noResize="1" noEditPoints="1" noAdjustHandles="1" noChangeArrowheads="1" noChangeShapeType="1" noTextEdit="1"/>
              </p:cNvSpPr>
              <p:nvPr/>
            </p:nvSpPr>
            <p:spPr>
              <a:xfrm>
                <a:off x="2753360" y="5670408"/>
                <a:ext cx="7071360" cy="490840"/>
              </a:xfrm>
              <a:prstGeom prst="rect">
                <a:avLst/>
              </a:prstGeom>
              <a:blipFill>
                <a:blip r:embed="rId5"/>
                <a:stretch>
                  <a:fillRect l="-1379" t="-7407" b="-234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7EBA891B-985D-4AC5-AF0A-1D2F82EF4CF7}"/>
                  </a:ext>
                </a:extLst>
              </p:cNvPr>
              <p:cNvSpPr txBox="1"/>
              <p:nvPr/>
            </p:nvSpPr>
            <p:spPr>
              <a:xfrm>
                <a:off x="4528002" y="1664256"/>
                <a:ext cx="2626942" cy="646331"/>
              </a:xfrm>
              <a:prstGeom prst="rect">
                <a:avLst/>
              </a:prstGeom>
              <a:noFill/>
            </p:spPr>
            <p:txBody>
              <a:bodyPr wrap="square" rtlCol="0">
                <a:spAutoFit/>
              </a:bodyPr>
              <a:lstStyle/>
              <a:p>
                <a:r>
                  <a:rPr lang="en-US" altLang="zh-CN" dirty="0"/>
                  <a:t>1. Discard all boxes with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𝑐</m:t>
                        </m:r>
                      </m:sub>
                    </m:sSub>
                    <m:r>
                      <a:rPr lang="en-US" altLang="zh-CN" b="0" i="0" smtClean="0">
                        <a:latin typeface="Cambria Math" panose="02040503050406030204" pitchFamily="18" charset="0"/>
                      </a:rPr>
                      <m:t>≤0.6</m:t>
                    </m:r>
                  </m:oMath>
                </a14:m>
                <a:endParaRPr lang="zh-CN" altLang="en-US" dirty="0"/>
              </a:p>
            </p:txBody>
          </p:sp>
        </mc:Choice>
        <mc:Fallback xmlns="">
          <p:sp>
            <p:nvSpPr>
              <p:cNvPr id="9" name="文本框 8">
                <a:extLst>
                  <a:ext uri="{FF2B5EF4-FFF2-40B4-BE49-F238E27FC236}">
                    <a16:creationId xmlns:a16="http://schemas.microsoft.com/office/drawing/2014/main" id="{7EBA891B-985D-4AC5-AF0A-1D2F82EF4CF7}"/>
                  </a:ext>
                </a:extLst>
              </p:cNvPr>
              <p:cNvSpPr txBox="1">
                <a:spLocks noRot="1" noChangeAspect="1" noMove="1" noResize="1" noEditPoints="1" noAdjustHandles="1" noChangeArrowheads="1" noChangeShapeType="1" noTextEdit="1"/>
              </p:cNvSpPr>
              <p:nvPr/>
            </p:nvSpPr>
            <p:spPr>
              <a:xfrm>
                <a:off x="4528002" y="1664256"/>
                <a:ext cx="2626942" cy="646331"/>
              </a:xfrm>
              <a:prstGeom prst="rect">
                <a:avLst/>
              </a:prstGeom>
              <a:blipFill>
                <a:blip r:embed="rId6"/>
                <a:stretch>
                  <a:fillRect l="-2088" t="-4717" r="-464" b="-37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32F3974E-CF68-452D-8DDE-5DF1275A501C}"/>
                  </a:ext>
                </a:extLst>
              </p:cNvPr>
              <p:cNvSpPr txBox="1"/>
              <p:nvPr/>
            </p:nvSpPr>
            <p:spPr>
              <a:xfrm>
                <a:off x="4488609" y="2908759"/>
                <a:ext cx="3161301" cy="2031325"/>
              </a:xfrm>
              <a:prstGeom prst="rect">
                <a:avLst/>
              </a:prstGeom>
              <a:noFill/>
            </p:spPr>
            <p:txBody>
              <a:bodyPr wrap="square" rtlCol="0">
                <a:spAutoFit/>
              </a:bodyPr>
              <a:lstStyle/>
              <a:p>
                <a:r>
                  <a:rPr lang="en-US" altLang="zh-CN" dirty="0"/>
                  <a:t>2. While there are any remaining boxes:</a:t>
                </a:r>
              </a:p>
              <a:p>
                <a:r>
                  <a:rPr lang="en-US" altLang="zh-CN" dirty="0"/>
                  <a:t>-Pick the box with the largest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𝑐</m:t>
                        </m:r>
                      </m:sub>
                    </m:sSub>
                  </m:oMath>
                </a14:m>
                <a:r>
                  <a:rPr lang="zh-CN" altLang="en-US" dirty="0"/>
                  <a:t> </a:t>
                </a:r>
                <a:r>
                  <a:rPr lang="en-US" altLang="zh-CN" dirty="0"/>
                  <a:t>Output that as a prediction.</a:t>
                </a:r>
              </a:p>
              <a:p>
                <a:r>
                  <a:rPr lang="en-US" altLang="zh-CN" dirty="0"/>
                  <a:t>- Discard any remaining box with </a:t>
                </a:r>
                <a:r>
                  <a:rPr lang="en-US" altLang="zh-CN" dirty="0" err="1"/>
                  <a:t>IoU</a:t>
                </a:r>
                <a14:m>
                  <m:oMath xmlns:m="http://schemas.openxmlformats.org/officeDocument/2006/math">
                    <m:r>
                      <a:rPr lang="en-US" altLang="zh-CN">
                        <a:latin typeface="Cambria Math" panose="02040503050406030204" pitchFamily="18" charset="0"/>
                      </a:rPr>
                      <m:t>≥</m:t>
                    </m:r>
                    <m:r>
                      <a:rPr lang="en-US" altLang="zh-CN" b="0" i="0" smtClean="0">
                        <a:latin typeface="Cambria Math" panose="02040503050406030204" pitchFamily="18" charset="0"/>
                      </a:rPr>
                      <m:t>0.5</m:t>
                    </m:r>
                  </m:oMath>
                </a14:m>
                <a:r>
                  <a:rPr lang="zh-CN" altLang="en-US" dirty="0"/>
                  <a:t> </a:t>
                </a:r>
                <a:r>
                  <a:rPr lang="en-US" altLang="zh-CN" dirty="0"/>
                  <a:t>with the box output in the previous step</a:t>
                </a:r>
                <a:endParaRPr lang="zh-CN" altLang="en-US" dirty="0"/>
              </a:p>
            </p:txBody>
          </p:sp>
        </mc:Choice>
        <mc:Fallback xmlns="">
          <p:sp>
            <p:nvSpPr>
              <p:cNvPr id="10" name="文本框 9">
                <a:extLst>
                  <a:ext uri="{FF2B5EF4-FFF2-40B4-BE49-F238E27FC236}">
                    <a16:creationId xmlns:a16="http://schemas.microsoft.com/office/drawing/2014/main" id="{32F3974E-CF68-452D-8DDE-5DF1275A501C}"/>
                  </a:ext>
                </a:extLst>
              </p:cNvPr>
              <p:cNvSpPr txBox="1">
                <a:spLocks noRot="1" noChangeAspect="1" noMove="1" noResize="1" noEditPoints="1" noAdjustHandles="1" noChangeArrowheads="1" noChangeShapeType="1" noTextEdit="1"/>
              </p:cNvSpPr>
              <p:nvPr/>
            </p:nvSpPr>
            <p:spPr>
              <a:xfrm>
                <a:off x="4488609" y="2908759"/>
                <a:ext cx="3161301" cy="2031325"/>
              </a:xfrm>
              <a:prstGeom prst="rect">
                <a:avLst/>
              </a:prstGeom>
              <a:blipFill>
                <a:blip r:embed="rId7"/>
                <a:stretch>
                  <a:fillRect l="-1541" t="-1502" r="-3083" b="-3904"/>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E96D316E-1A22-450C-8A1F-03298BD04404}"/>
              </a:ext>
            </a:extLst>
          </p:cNvPr>
          <p:cNvSpPr txBox="1"/>
          <p:nvPr/>
        </p:nvSpPr>
        <p:spPr>
          <a:xfrm>
            <a:off x="3972560" y="6464108"/>
            <a:ext cx="6685280" cy="369332"/>
          </a:xfrm>
          <a:prstGeom prst="rect">
            <a:avLst/>
          </a:prstGeom>
          <a:noFill/>
        </p:spPr>
        <p:txBody>
          <a:bodyPr wrap="square" rtlCol="0">
            <a:spAutoFit/>
          </a:bodyPr>
          <a:lstStyle/>
          <a:p>
            <a:r>
              <a:rPr lang="en-US" altLang="zh-CN" dirty="0"/>
              <a:t>ref: deeplearning.ai by Andrew Ng</a:t>
            </a:r>
            <a:endParaRPr lang="zh-CN" altLang="en-US" dirty="0"/>
          </a:p>
        </p:txBody>
      </p:sp>
    </p:spTree>
    <p:extLst>
      <p:ext uri="{BB962C8B-B14F-4D97-AF65-F5344CB8AC3E}">
        <p14:creationId xmlns:p14="http://schemas.microsoft.com/office/powerpoint/2010/main" val="1279186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4436F1-4AC6-4E8D-992F-A9A8F83D9FB4}"/>
              </a:ext>
            </a:extLst>
          </p:cNvPr>
          <p:cNvSpPr>
            <a:spLocks noGrp="1"/>
          </p:cNvSpPr>
          <p:nvPr>
            <p:ph type="title"/>
          </p:nvPr>
        </p:nvSpPr>
        <p:spPr/>
        <p:txBody>
          <a:bodyPr/>
          <a:lstStyle/>
          <a:p>
            <a:r>
              <a:rPr lang="en-US" altLang="zh-CN" b="1" dirty="0"/>
              <a:t>Advantages and disadvantages of YOLOv1</a:t>
            </a:r>
            <a:endParaRPr lang="zh-CN" altLang="en-US" b="1" dirty="0"/>
          </a:p>
        </p:txBody>
      </p:sp>
      <p:sp>
        <p:nvSpPr>
          <p:cNvPr id="3" name="内容占位符 2">
            <a:extLst>
              <a:ext uri="{FF2B5EF4-FFF2-40B4-BE49-F238E27FC236}">
                <a16:creationId xmlns:a16="http://schemas.microsoft.com/office/drawing/2014/main" id="{61A37A13-48A2-480B-8448-C9E7551EAC08}"/>
              </a:ext>
            </a:extLst>
          </p:cNvPr>
          <p:cNvSpPr>
            <a:spLocks noGrp="1"/>
          </p:cNvSpPr>
          <p:nvPr>
            <p:ph idx="1"/>
          </p:nvPr>
        </p:nvSpPr>
        <p:spPr/>
        <p:txBody>
          <a:bodyPr>
            <a:normAutofit/>
          </a:bodyPr>
          <a:lstStyle/>
          <a:p>
            <a:r>
              <a:rPr lang="en-US" altLang="zh-CN" b="1" dirty="0"/>
              <a:t>Advantages</a:t>
            </a:r>
            <a:r>
              <a:rPr lang="en-US" altLang="zh-CN" sz="2400" dirty="0"/>
              <a:t>:</a:t>
            </a:r>
            <a:br>
              <a:rPr lang="zh-CN" altLang="en-US" sz="2400" dirty="0"/>
            </a:br>
            <a:r>
              <a:rPr lang="en-US" altLang="zh-CN" dirty="0"/>
              <a:t>1. proposed</a:t>
            </a:r>
            <a:r>
              <a:rPr lang="en-US" altLang="zh-CN" sz="2400" dirty="0"/>
              <a:t> </a:t>
            </a:r>
            <a:r>
              <a:rPr lang="en-US" altLang="zh-CN" dirty="0"/>
              <a:t>a new and unified pipeline for object detection </a:t>
            </a:r>
          </a:p>
          <a:p>
            <a:pPr marL="0" indent="0">
              <a:buNone/>
            </a:pPr>
            <a:r>
              <a:rPr lang="en-US" altLang="zh-CN" sz="2400" dirty="0"/>
              <a:t>   </a:t>
            </a:r>
            <a:r>
              <a:rPr lang="en-US" altLang="zh-CN" dirty="0"/>
              <a:t>2. extremely fast, impressive performance</a:t>
            </a:r>
            <a:endParaRPr lang="en-US" altLang="zh-CN" sz="2400" dirty="0"/>
          </a:p>
          <a:p>
            <a:r>
              <a:rPr lang="en-US" altLang="zh-CN" b="1" dirty="0"/>
              <a:t>Disadvantages</a:t>
            </a:r>
            <a:r>
              <a:rPr lang="en-US" altLang="zh-CN" sz="2400" dirty="0"/>
              <a:t>:</a:t>
            </a:r>
            <a:br>
              <a:rPr lang="zh-CN" altLang="en-US" sz="2000" dirty="0"/>
            </a:br>
            <a:r>
              <a:rPr lang="en-US" altLang="zh-CN" dirty="0"/>
              <a:t>1</a:t>
            </a:r>
            <a:r>
              <a:rPr lang="en-US" altLang="zh-CN" sz="2400" dirty="0"/>
              <a:t>. </a:t>
            </a:r>
            <a:r>
              <a:rPr lang="en-US" altLang="zh-CN" dirty="0"/>
              <a:t>loss function treats errors the same in small bounding boxes versus large bounding boxes</a:t>
            </a:r>
            <a:br>
              <a:rPr lang="zh-CN" altLang="en-US" sz="2000" dirty="0"/>
            </a:br>
            <a:r>
              <a:rPr lang="en-US" altLang="zh-CN" dirty="0"/>
              <a:t>2. two objects fall into the same cell YOLOv1 can only predict one of them</a:t>
            </a:r>
            <a:endParaRPr lang="zh-CN" altLang="en-US" sz="2000" dirty="0"/>
          </a:p>
        </p:txBody>
      </p:sp>
      <p:sp>
        <p:nvSpPr>
          <p:cNvPr id="4" name="文本框 3">
            <a:extLst>
              <a:ext uri="{FF2B5EF4-FFF2-40B4-BE49-F238E27FC236}">
                <a16:creationId xmlns:a16="http://schemas.microsoft.com/office/drawing/2014/main" id="{F1347D84-59E9-41DA-9615-1D3FC5FFC3C0}"/>
              </a:ext>
            </a:extLst>
          </p:cNvPr>
          <p:cNvSpPr txBox="1"/>
          <p:nvPr/>
        </p:nvSpPr>
        <p:spPr>
          <a:xfrm>
            <a:off x="0" y="6488668"/>
            <a:ext cx="12791440" cy="369332"/>
          </a:xfrm>
          <a:prstGeom prst="rect">
            <a:avLst/>
          </a:prstGeom>
          <a:noFill/>
        </p:spPr>
        <p:txBody>
          <a:bodyPr wrap="square" rtlCol="0">
            <a:spAutoFit/>
          </a:bodyPr>
          <a:lstStyle/>
          <a:p>
            <a:r>
              <a:rPr lang="en-US" altLang="zh-CN" dirty="0" err="1"/>
              <a:t>ref:https</a:t>
            </a:r>
            <a:r>
              <a:rPr lang="en-US" altLang="zh-CN" dirty="0"/>
              <a:t>://www.cv-foundation.org/openaccess/content_cvpr_2016/papers/Redmon_You_Only_Look_CVPR_2016_paper.pdf</a:t>
            </a:r>
            <a:endParaRPr lang="zh-CN" altLang="en-US" dirty="0"/>
          </a:p>
        </p:txBody>
      </p:sp>
    </p:spTree>
    <p:extLst>
      <p:ext uri="{BB962C8B-B14F-4D97-AF65-F5344CB8AC3E}">
        <p14:creationId xmlns:p14="http://schemas.microsoft.com/office/powerpoint/2010/main" val="2780062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7C5CEC6-6C90-4D69-A2F2-75CB5FFA47B7}"/>
              </a:ext>
            </a:extLst>
          </p:cNvPr>
          <p:cNvSpPr txBox="1"/>
          <p:nvPr/>
        </p:nvSpPr>
        <p:spPr>
          <a:xfrm>
            <a:off x="2844800" y="2833410"/>
            <a:ext cx="2763520" cy="923330"/>
          </a:xfrm>
          <a:prstGeom prst="rect">
            <a:avLst/>
          </a:prstGeom>
          <a:noFill/>
        </p:spPr>
        <p:txBody>
          <a:bodyPr wrap="square" rtlCol="0">
            <a:spAutoFit/>
          </a:bodyPr>
          <a:lstStyle/>
          <a:p>
            <a:r>
              <a:rPr lang="en-US" altLang="zh-CN" sz="5400" dirty="0"/>
              <a:t>YOLOv1 </a:t>
            </a:r>
            <a:endParaRPr lang="zh-CN" altLang="en-US" sz="5400" dirty="0"/>
          </a:p>
        </p:txBody>
      </p:sp>
      <p:sp>
        <p:nvSpPr>
          <p:cNvPr id="5" name="箭头: 右 4">
            <a:extLst>
              <a:ext uri="{FF2B5EF4-FFF2-40B4-BE49-F238E27FC236}">
                <a16:creationId xmlns:a16="http://schemas.microsoft.com/office/drawing/2014/main" id="{837CDB07-A88C-4D1B-A573-1D4EEA87C6FC}"/>
              </a:ext>
            </a:extLst>
          </p:cNvPr>
          <p:cNvSpPr/>
          <p:nvPr/>
        </p:nvSpPr>
        <p:spPr>
          <a:xfrm>
            <a:off x="5709920" y="2833410"/>
            <a:ext cx="1168400" cy="92333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07CF61B1-FECA-43A8-83D9-1574ED468144}"/>
              </a:ext>
            </a:extLst>
          </p:cNvPr>
          <p:cNvSpPr txBox="1"/>
          <p:nvPr/>
        </p:nvSpPr>
        <p:spPr>
          <a:xfrm>
            <a:off x="7122160" y="2833410"/>
            <a:ext cx="2763520" cy="923330"/>
          </a:xfrm>
          <a:prstGeom prst="rect">
            <a:avLst/>
          </a:prstGeom>
          <a:noFill/>
        </p:spPr>
        <p:txBody>
          <a:bodyPr wrap="square" rtlCol="0">
            <a:spAutoFit/>
          </a:bodyPr>
          <a:lstStyle/>
          <a:p>
            <a:r>
              <a:rPr lang="en-US" altLang="zh-CN" sz="5400" dirty="0"/>
              <a:t>YOLOv2 </a:t>
            </a:r>
            <a:endParaRPr lang="zh-CN" altLang="en-US" sz="5400" dirty="0"/>
          </a:p>
        </p:txBody>
      </p:sp>
    </p:spTree>
    <p:extLst>
      <p:ext uri="{BB962C8B-B14F-4D97-AF65-F5344CB8AC3E}">
        <p14:creationId xmlns:p14="http://schemas.microsoft.com/office/powerpoint/2010/main" val="4072435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71852DF-CB0C-41E2-B290-4B87765E3574}"/>
              </a:ext>
            </a:extLst>
          </p:cNvPr>
          <p:cNvSpPr>
            <a:spLocks noGrp="1"/>
          </p:cNvSpPr>
          <p:nvPr>
            <p:ph idx="1"/>
          </p:nvPr>
        </p:nvSpPr>
        <p:spPr>
          <a:xfrm>
            <a:off x="2039620" y="3007359"/>
            <a:ext cx="9481820" cy="1087121"/>
          </a:xfrm>
        </p:spPr>
        <p:txBody>
          <a:bodyPr>
            <a:normAutofit/>
          </a:bodyPr>
          <a:lstStyle/>
          <a:p>
            <a:pPr marL="0" indent="0">
              <a:buNone/>
            </a:pPr>
            <a:r>
              <a:rPr lang="en-US" altLang="zh-CN" sz="6000" dirty="0"/>
              <a:t>Better  Faster  Stronger</a:t>
            </a:r>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4002208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561AB9-6FC2-4C6A-BD6B-225DBCFA08F3}"/>
              </a:ext>
            </a:extLst>
          </p:cNvPr>
          <p:cNvSpPr>
            <a:spLocks noGrp="1"/>
          </p:cNvSpPr>
          <p:nvPr>
            <p:ph type="title"/>
          </p:nvPr>
        </p:nvSpPr>
        <p:spPr/>
        <p:txBody>
          <a:bodyPr/>
          <a:lstStyle/>
          <a:p>
            <a:r>
              <a:rPr lang="en-US" altLang="zh-CN" b="1" dirty="0"/>
              <a:t>Better</a:t>
            </a:r>
            <a:endParaRPr lang="zh-CN" altLang="en-US" b="1" dirty="0"/>
          </a:p>
        </p:txBody>
      </p:sp>
      <p:sp>
        <p:nvSpPr>
          <p:cNvPr id="3" name="内容占位符 2">
            <a:extLst>
              <a:ext uri="{FF2B5EF4-FFF2-40B4-BE49-F238E27FC236}">
                <a16:creationId xmlns:a16="http://schemas.microsoft.com/office/drawing/2014/main" id="{B29091B4-31E8-41F5-AE3F-E62DBABA58BF}"/>
              </a:ext>
            </a:extLst>
          </p:cNvPr>
          <p:cNvSpPr>
            <a:spLocks noGrp="1"/>
          </p:cNvSpPr>
          <p:nvPr>
            <p:ph idx="1"/>
          </p:nvPr>
        </p:nvSpPr>
        <p:spPr/>
        <p:txBody>
          <a:bodyPr/>
          <a:lstStyle/>
          <a:p>
            <a:pPr marL="0" indent="0">
              <a:buNone/>
            </a:pPr>
            <a:r>
              <a:rPr lang="en-US" altLang="zh-CN" dirty="0"/>
              <a:t>1. Batch Normalization</a:t>
            </a:r>
          </a:p>
          <a:p>
            <a:pPr marL="0" indent="0">
              <a:buNone/>
            </a:pPr>
            <a:r>
              <a:rPr lang="en-US" altLang="zh-CN" dirty="0"/>
              <a:t>2. High Resolution Classifier</a:t>
            </a:r>
          </a:p>
          <a:p>
            <a:pPr marL="0" indent="0">
              <a:buNone/>
            </a:pPr>
            <a:r>
              <a:rPr lang="en-US" altLang="zh-CN" dirty="0"/>
              <a:t>3. Convolutional With Anchor Boxes</a:t>
            </a:r>
          </a:p>
          <a:p>
            <a:pPr marL="0" indent="0">
              <a:buNone/>
            </a:pPr>
            <a:r>
              <a:rPr lang="en-US" altLang="zh-CN" dirty="0"/>
              <a:t>4. Dimension Clusters + Direct Location Prediction</a:t>
            </a:r>
          </a:p>
          <a:p>
            <a:pPr marL="0" indent="0">
              <a:buNone/>
            </a:pPr>
            <a:r>
              <a:rPr lang="en-US" altLang="zh-CN" dirty="0"/>
              <a:t>5. Fine-Grained Features</a:t>
            </a:r>
          </a:p>
          <a:p>
            <a:pPr marL="0" indent="0">
              <a:buNone/>
            </a:pPr>
            <a:r>
              <a:rPr lang="en-US" altLang="zh-CN" dirty="0"/>
              <a:t>6. Multi-Scale Training</a:t>
            </a:r>
          </a:p>
          <a:p>
            <a:endParaRPr lang="en-US" altLang="zh-CN" dirty="0"/>
          </a:p>
          <a:p>
            <a:endParaRPr lang="en-US" altLang="zh-CN" dirty="0"/>
          </a:p>
          <a:p>
            <a:endParaRPr lang="en-US" altLang="zh-CN" dirty="0"/>
          </a:p>
          <a:p>
            <a:endParaRPr lang="en-US" altLang="zh-CN" dirty="0"/>
          </a:p>
          <a:p>
            <a:endParaRPr lang="zh-CN" altLang="en-US" dirty="0"/>
          </a:p>
        </p:txBody>
      </p:sp>
      <p:sp>
        <p:nvSpPr>
          <p:cNvPr id="4" name="文本框 3">
            <a:extLst>
              <a:ext uri="{FF2B5EF4-FFF2-40B4-BE49-F238E27FC236}">
                <a16:creationId xmlns:a16="http://schemas.microsoft.com/office/drawing/2014/main" id="{5041FAE7-8EC1-4309-B22F-21035AD99A15}"/>
              </a:ext>
            </a:extLst>
          </p:cNvPr>
          <p:cNvSpPr txBox="1"/>
          <p:nvPr/>
        </p:nvSpPr>
        <p:spPr>
          <a:xfrm>
            <a:off x="116840" y="6488668"/>
            <a:ext cx="12278360" cy="369332"/>
          </a:xfrm>
          <a:prstGeom prst="rect">
            <a:avLst/>
          </a:prstGeom>
          <a:noFill/>
        </p:spPr>
        <p:txBody>
          <a:bodyPr wrap="square" rtlCol="0">
            <a:spAutoFit/>
          </a:bodyPr>
          <a:lstStyle/>
          <a:p>
            <a:r>
              <a:rPr lang="en-US" altLang="zh-CN" dirty="0"/>
              <a:t>ref: http://openaccess.thecvf.com/content_cvpr_2017/papers/Redmon_YOLO9000_Better_Faster_CVPR_2017_paper.pdf</a:t>
            </a:r>
            <a:endParaRPr lang="zh-CN" altLang="en-US" dirty="0"/>
          </a:p>
        </p:txBody>
      </p:sp>
    </p:spTree>
    <p:extLst>
      <p:ext uri="{BB962C8B-B14F-4D97-AF65-F5344CB8AC3E}">
        <p14:creationId xmlns:p14="http://schemas.microsoft.com/office/powerpoint/2010/main" val="2379076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77514A-4BD8-4044-99FA-C1CF544CE437}"/>
              </a:ext>
            </a:extLst>
          </p:cNvPr>
          <p:cNvSpPr>
            <a:spLocks noGrp="1"/>
          </p:cNvSpPr>
          <p:nvPr>
            <p:ph type="title"/>
          </p:nvPr>
        </p:nvSpPr>
        <p:spPr/>
        <p:txBody>
          <a:bodyPr/>
          <a:lstStyle/>
          <a:p>
            <a:r>
              <a:rPr lang="en-US" altLang="zh-CN" b="1" dirty="0"/>
              <a:t>Batch Normalization(BN)</a:t>
            </a:r>
            <a:br>
              <a:rPr lang="en-US" altLang="zh-CN" dirty="0"/>
            </a:br>
            <a:endParaRPr lang="zh-CN" altLang="en-US" dirty="0"/>
          </a:p>
        </p:txBody>
      </p:sp>
      <p:sp>
        <p:nvSpPr>
          <p:cNvPr id="6" name="文本框 5">
            <a:extLst>
              <a:ext uri="{FF2B5EF4-FFF2-40B4-BE49-F238E27FC236}">
                <a16:creationId xmlns:a16="http://schemas.microsoft.com/office/drawing/2014/main" id="{CAF76331-AB0E-43AB-ABBB-B2CA6E389790}"/>
              </a:ext>
            </a:extLst>
          </p:cNvPr>
          <p:cNvSpPr txBox="1"/>
          <p:nvPr/>
        </p:nvSpPr>
        <p:spPr>
          <a:xfrm>
            <a:off x="635108" y="1429078"/>
            <a:ext cx="4124960" cy="523220"/>
          </a:xfrm>
          <a:prstGeom prst="rect">
            <a:avLst/>
          </a:prstGeom>
          <a:noFill/>
        </p:spPr>
        <p:txBody>
          <a:bodyPr wrap="square" rtlCol="0">
            <a:spAutoFit/>
          </a:bodyPr>
          <a:lstStyle/>
          <a:p>
            <a:r>
              <a:rPr lang="en-US" altLang="zh-CN" sz="2800" b="1" dirty="0"/>
              <a:t>Whiten </a:t>
            </a:r>
            <a:endParaRPr lang="zh-CN" altLang="en-US" sz="2800" b="1" dirty="0"/>
          </a:p>
        </p:txBody>
      </p:sp>
      <p:sp>
        <p:nvSpPr>
          <p:cNvPr id="10" name="文本框 9">
            <a:extLst>
              <a:ext uri="{FF2B5EF4-FFF2-40B4-BE49-F238E27FC236}">
                <a16:creationId xmlns:a16="http://schemas.microsoft.com/office/drawing/2014/main" id="{63E20BC3-6D55-4A2C-AA7A-86854CADA486}"/>
              </a:ext>
            </a:extLst>
          </p:cNvPr>
          <p:cNvSpPr txBox="1"/>
          <p:nvPr/>
        </p:nvSpPr>
        <p:spPr>
          <a:xfrm>
            <a:off x="869761" y="5088749"/>
            <a:ext cx="2307901" cy="523220"/>
          </a:xfrm>
          <a:prstGeom prst="rect">
            <a:avLst/>
          </a:prstGeom>
          <a:noFill/>
        </p:spPr>
        <p:txBody>
          <a:bodyPr wrap="square" rtlCol="0">
            <a:spAutoFit/>
          </a:bodyPr>
          <a:lstStyle/>
          <a:p>
            <a:r>
              <a:rPr lang="en-US" altLang="zh-CN" sz="2800" b="1" dirty="0"/>
              <a:t>BN</a:t>
            </a:r>
            <a:endParaRPr lang="zh-CN" altLang="en-US" sz="3200" b="1" dirty="0"/>
          </a:p>
        </p:txBody>
      </p:sp>
      <p:sp>
        <p:nvSpPr>
          <p:cNvPr id="11" name="文本框 10">
            <a:extLst>
              <a:ext uri="{FF2B5EF4-FFF2-40B4-BE49-F238E27FC236}">
                <a16:creationId xmlns:a16="http://schemas.microsoft.com/office/drawing/2014/main" id="{0FD54A10-F9F3-401D-8790-C522904A0DE8}"/>
              </a:ext>
            </a:extLst>
          </p:cNvPr>
          <p:cNvSpPr txBox="1"/>
          <p:nvPr/>
        </p:nvSpPr>
        <p:spPr>
          <a:xfrm>
            <a:off x="8389488" y="1178352"/>
            <a:ext cx="3848548" cy="954107"/>
          </a:xfrm>
          <a:prstGeom prst="rect">
            <a:avLst/>
          </a:prstGeom>
          <a:noFill/>
        </p:spPr>
        <p:txBody>
          <a:bodyPr wrap="square" rtlCol="0">
            <a:spAutoFit/>
          </a:bodyPr>
          <a:lstStyle/>
          <a:p>
            <a:r>
              <a:rPr lang="en-US" altLang="zh-CN" sz="2800" b="1" dirty="0"/>
              <a:t>Normalize distribution of inter-layer data</a:t>
            </a:r>
            <a:endParaRPr lang="zh-CN" altLang="en-US" sz="4000" b="1" dirty="0"/>
          </a:p>
        </p:txBody>
      </p:sp>
      <p:cxnSp>
        <p:nvCxnSpPr>
          <p:cNvPr id="13" name="直接箭头连接符 12">
            <a:extLst>
              <a:ext uri="{FF2B5EF4-FFF2-40B4-BE49-F238E27FC236}">
                <a16:creationId xmlns:a16="http://schemas.microsoft.com/office/drawing/2014/main" id="{8B3B156D-D0F4-4294-9B99-8800438E2F45}"/>
              </a:ext>
            </a:extLst>
          </p:cNvPr>
          <p:cNvCxnSpPr/>
          <p:nvPr/>
        </p:nvCxnSpPr>
        <p:spPr>
          <a:xfrm>
            <a:off x="3738880" y="44704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F5AB0229-CB75-4A78-B564-D042878A13B6}"/>
              </a:ext>
            </a:extLst>
          </p:cNvPr>
          <p:cNvSpPr txBox="1"/>
          <p:nvPr/>
        </p:nvSpPr>
        <p:spPr>
          <a:xfrm>
            <a:off x="8712504" y="4798190"/>
            <a:ext cx="3547419" cy="954107"/>
          </a:xfrm>
          <a:prstGeom prst="rect">
            <a:avLst/>
          </a:prstGeom>
          <a:noFill/>
        </p:spPr>
        <p:txBody>
          <a:bodyPr wrap="square" rtlCol="0">
            <a:spAutoFit/>
          </a:bodyPr>
          <a:lstStyle/>
          <a:p>
            <a:r>
              <a:rPr lang="en-US" altLang="zh-CN" sz="2800" b="1" dirty="0"/>
              <a:t>Faster convergence</a:t>
            </a:r>
          </a:p>
          <a:p>
            <a:r>
              <a:rPr lang="en-US" altLang="zh-CN" sz="2800" b="1" dirty="0"/>
              <a:t>Better learning</a:t>
            </a:r>
            <a:endParaRPr lang="zh-CN" altLang="en-US" sz="2800" b="1" dirty="0"/>
          </a:p>
        </p:txBody>
      </p:sp>
      <p:sp>
        <p:nvSpPr>
          <p:cNvPr id="17" name="文本框 16">
            <a:extLst>
              <a:ext uri="{FF2B5EF4-FFF2-40B4-BE49-F238E27FC236}">
                <a16:creationId xmlns:a16="http://schemas.microsoft.com/office/drawing/2014/main" id="{9360A05A-4594-4E99-9B60-2CCACC21B907}"/>
              </a:ext>
            </a:extLst>
          </p:cNvPr>
          <p:cNvSpPr txBox="1"/>
          <p:nvPr/>
        </p:nvSpPr>
        <p:spPr>
          <a:xfrm>
            <a:off x="4261329" y="5824642"/>
            <a:ext cx="3611302" cy="461665"/>
          </a:xfrm>
          <a:prstGeom prst="rect">
            <a:avLst/>
          </a:prstGeom>
          <a:noFill/>
        </p:spPr>
        <p:txBody>
          <a:bodyPr wrap="square" rtlCol="0">
            <a:spAutoFit/>
          </a:bodyPr>
          <a:lstStyle/>
          <a:p>
            <a:r>
              <a:rPr lang="en-US" altLang="zh-CN" sz="2400" b="1" dirty="0"/>
              <a:t>increase 2% mAP</a:t>
            </a:r>
            <a:endParaRPr lang="zh-CN" altLang="en-US" sz="2400" b="1" dirty="0"/>
          </a:p>
        </p:txBody>
      </p:sp>
      <p:sp>
        <p:nvSpPr>
          <p:cNvPr id="18" name="文本框 17">
            <a:extLst>
              <a:ext uri="{FF2B5EF4-FFF2-40B4-BE49-F238E27FC236}">
                <a16:creationId xmlns:a16="http://schemas.microsoft.com/office/drawing/2014/main" id="{0F5785CC-9962-458F-8D11-1885EC047DF1}"/>
              </a:ext>
            </a:extLst>
          </p:cNvPr>
          <p:cNvSpPr txBox="1"/>
          <p:nvPr/>
        </p:nvSpPr>
        <p:spPr>
          <a:xfrm>
            <a:off x="3840267" y="6488668"/>
            <a:ext cx="12278360" cy="369332"/>
          </a:xfrm>
          <a:prstGeom prst="rect">
            <a:avLst/>
          </a:prstGeom>
          <a:noFill/>
        </p:spPr>
        <p:txBody>
          <a:bodyPr wrap="square" rtlCol="0">
            <a:spAutoFit/>
          </a:bodyPr>
          <a:lstStyle/>
          <a:p>
            <a:r>
              <a:rPr lang="en-US" altLang="zh-CN" dirty="0"/>
              <a:t>ref: https://arxiv.org/abs/1502.03167</a:t>
            </a:r>
            <a:endParaRPr lang="zh-CN" altLang="en-US" dirty="0"/>
          </a:p>
        </p:txBody>
      </p:sp>
      <p:pic>
        <p:nvPicPr>
          <p:cNvPr id="21" name="图片 20">
            <a:extLst>
              <a:ext uri="{FF2B5EF4-FFF2-40B4-BE49-F238E27FC236}">
                <a16:creationId xmlns:a16="http://schemas.microsoft.com/office/drawing/2014/main" id="{0730D669-0811-422B-973A-B1D9C067EE46}"/>
              </a:ext>
            </a:extLst>
          </p:cNvPr>
          <p:cNvPicPr>
            <a:picLocks noChangeAspect="1"/>
          </p:cNvPicPr>
          <p:nvPr/>
        </p:nvPicPr>
        <p:blipFill>
          <a:blip r:embed="rId3"/>
          <a:stretch>
            <a:fillRect/>
          </a:stretch>
        </p:blipFill>
        <p:spPr>
          <a:xfrm>
            <a:off x="2185219" y="1235501"/>
            <a:ext cx="6204269" cy="4464279"/>
          </a:xfrm>
          <a:prstGeom prst="rect">
            <a:avLst/>
          </a:prstGeom>
        </p:spPr>
      </p:pic>
      <p:sp>
        <p:nvSpPr>
          <p:cNvPr id="5" name="箭头: 下 4">
            <a:extLst>
              <a:ext uri="{FF2B5EF4-FFF2-40B4-BE49-F238E27FC236}">
                <a16:creationId xmlns:a16="http://schemas.microsoft.com/office/drawing/2014/main" id="{54C998CE-5A27-4B68-B268-D2F85E25685C}"/>
              </a:ext>
            </a:extLst>
          </p:cNvPr>
          <p:cNvSpPr/>
          <p:nvPr/>
        </p:nvSpPr>
        <p:spPr>
          <a:xfrm>
            <a:off x="10021360" y="2132458"/>
            <a:ext cx="332008" cy="2845701"/>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下 15">
            <a:extLst>
              <a:ext uri="{FF2B5EF4-FFF2-40B4-BE49-F238E27FC236}">
                <a16:creationId xmlns:a16="http://schemas.microsoft.com/office/drawing/2014/main" id="{797569D7-AA0F-4025-8A15-7A160EC28483}"/>
              </a:ext>
            </a:extLst>
          </p:cNvPr>
          <p:cNvSpPr/>
          <p:nvPr/>
        </p:nvSpPr>
        <p:spPr>
          <a:xfrm>
            <a:off x="1069633" y="1959336"/>
            <a:ext cx="275115" cy="3191944"/>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16012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3C0A81-7306-49E1-8ADC-3CC1C74000A0}"/>
              </a:ext>
            </a:extLst>
          </p:cNvPr>
          <p:cNvSpPr>
            <a:spLocks noGrp="1"/>
          </p:cNvSpPr>
          <p:nvPr>
            <p:ph type="title"/>
          </p:nvPr>
        </p:nvSpPr>
        <p:spPr/>
        <p:txBody>
          <a:bodyPr/>
          <a:lstStyle/>
          <a:p>
            <a:r>
              <a:rPr lang="en-US" altLang="zh-CN" b="1" dirty="0"/>
              <a:t>High Resolution Classifier</a:t>
            </a:r>
            <a:br>
              <a:rPr lang="en-US" altLang="zh-CN" dirty="0"/>
            </a:br>
            <a:endParaRPr lang="zh-CN" altLang="en-US" dirty="0"/>
          </a:p>
        </p:txBody>
      </p:sp>
      <p:sp>
        <p:nvSpPr>
          <p:cNvPr id="3" name="内容占位符 2">
            <a:extLst>
              <a:ext uri="{FF2B5EF4-FFF2-40B4-BE49-F238E27FC236}">
                <a16:creationId xmlns:a16="http://schemas.microsoft.com/office/drawing/2014/main" id="{39BC4382-A60B-4B61-A00C-D9D541AD61A2}"/>
              </a:ext>
            </a:extLst>
          </p:cNvPr>
          <p:cNvSpPr>
            <a:spLocks noGrp="1"/>
          </p:cNvSpPr>
          <p:nvPr>
            <p:ph idx="1"/>
          </p:nvPr>
        </p:nvSpPr>
        <p:spPr>
          <a:xfrm>
            <a:off x="363639" y="5129943"/>
            <a:ext cx="10389243" cy="1325562"/>
          </a:xfrm>
        </p:spPr>
        <p:txBody>
          <a:bodyPr>
            <a:normAutofit/>
          </a:bodyPr>
          <a:lstStyle/>
          <a:p>
            <a:pPr marL="0" indent="0">
              <a:buNone/>
            </a:pPr>
            <a:r>
              <a:rPr lang="en-US" altLang="zh-CN" sz="1800" dirty="0"/>
              <a:t>      </a:t>
            </a:r>
            <a:r>
              <a:rPr lang="en-US" altLang="zh-CN" sz="3200" dirty="0"/>
              <a:t>YOLOv2: fine-tune classifier at 448x448, </a:t>
            </a:r>
            <a:r>
              <a:rPr lang="zh-CN" altLang="en-US" sz="3200" dirty="0"/>
              <a:t> </a:t>
            </a:r>
            <a:r>
              <a:rPr lang="en-US" altLang="zh-CN" sz="3200" dirty="0"/>
              <a:t>fine-tune the 			  resulting network on detection</a:t>
            </a:r>
            <a:r>
              <a:rPr lang="zh-CN" altLang="en-US" sz="3200" dirty="0"/>
              <a:t> </a:t>
            </a:r>
          </a:p>
        </p:txBody>
      </p:sp>
      <p:sp>
        <p:nvSpPr>
          <p:cNvPr id="4" name="文本框 3">
            <a:extLst>
              <a:ext uri="{FF2B5EF4-FFF2-40B4-BE49-F238E27FC236}">
                <a16:creationId xmlns:a16="http://schemas.microsoft.com/office/drawing/2014/main" id="{09A5182C-6D78-4BFB-AC6A-6AA7E136C541}"/>
              </a:ext>
            </a:extLst>
          </p:cNvPr>
          <p:cNvSpPr txBox="1"/>
          <p:nvPr/>
        </p:nvSpPr>
        <p:spPr>
          <a:xfrm>
            <a:off x="838200" y="1790260"/>
            <a:ext cx="10515599" cy="1077218"/>
          </a:xfrm>
          <a:prstGeom prst="rect">
            <a:avLst/>
          </a:prstGeom>
          <a:noFill/>
        </p:spPr>
        <p:txBody>
          <a:bodyPr wrap="square" rtlCol="0">
            <a:spAutoFit/>
          </a:bodyPr>
          <a:lstStyle/>
          <a:p>
            <a:r>
              <a:rPr lang="en-US" altLang="zh-CN" sz="3200" dirty="0"/>
              <a:t>YOLOv1: train the classifier network at 224×224,</a:t>
            </a:r>
            <a:r>
              <a:rPr lang="zh-CN" altLang="en-US" sz="3200" dirty="0"/>
              <a:t> </a:t>
            </a:r>
            <a:r>
              <a:rPr lang="en-US" altLang="zh-CN" sz="3200" dirty="0"/>
              <a:t>increases 	       the resolution to 448 for detection</a:t>
            </a:r>
            <a:endParaRPr lang="zh-CN" altLang="en-US" sz="3200" dirty="0"/>
          </a:p>
        </p:txBody>
      </p:sp>
      <p:sp>
        <p:nvSpPr>
          <p:cNvPr id="8" name="箭头: 下 7">
            <a:extLst>
              <a:ext uri="{FF2B5EF4-FFF2-40B4-BE49-F238E27FC236}">
                <a16:creationId xmlns:a16="http://schemas.microsoft.com/office/drawing/2014/main" id="{401BC10B-A7E6-42E8-AC56-3F7BC5226DA8}"/>
              </a:ext>
            </a:extLst>
          </p:cNvPr>
          <p:cNvSpPr/>
          <p:nvPr/>
        </p:nvSpPr>
        <p:spPr>
          <a:xfrm>
            <a:off x="5116010" y="2867480"/>
            <a:ext cx="632749" cy="2076089"/>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515083B0-7C7E-42FB-8043-5AE13403C6C2}"/>
              </a:ext>
            </a:extLst>
          </p:cNvPr>
          <p:cNvSpPr txBox="1"/>
          <p:nvPr/>
        </p:nvSpPr>
        <p:spPr>
          <a:xfrm>
            <a:off x="5748759" y="3674691"/>
            <a:ext cx="3611302" cy="461665"/>
          </a:xfrm>
          <a:prstGeom prst="rect">
            <a:avLst/>
          </a:prstGeom>
          <a:noFill/>
        </p:spPr>
        <p:txBody>
          <a:bodyPr wrap="square" rtlCol="0">
            <a:spAutoFit/>
          </a:bodyPr>
          <a:lstStyle/>
          <a:p>
            <a:r>
              <a:rPr lang="en-US" altLang="zh-CN" sz="2400" b="1" dirty="0"/>
              <a:t>increase 4% mAP</a:t>
            </a:r>
            <a:endParaRPr lang="zh-CN" altLang="en-US" sz="2400" b="1" dirty="0"/>
          </a:p>
        </p:txBody>
      </p:sp>
      <p:sp>
        <p:nvSpPr>
          <p:cNvPr id="7" name="文本框 6">
            <a:extLst>
              <a:ext uri="{FF2B5EF4-FFF2-40B4-BE49-F238E27FC236}">
                <a16:creationId xmlns:a16="http://schemas.microsoft.com/office/drawing/2014/main" id="{779FD3ED-DE37-4E89-936C-385810A246AA}"/>
              </a:ext>
            </a:extLst>
          </p:cNvPr>
          <p:cNvSpPr txBox="1"/>
          <p:nvPr/>
        </p:nvSpPr>
        <p:spPr>
          <a:xfrm>
            <a:off x="116840" y="6488668"/>
            <a:ext cx="12278360" cy="369332"/>
          </a:xfrm>
          <a:prstGeom prst="rect">
            <a:avLst/>
          </a:prstGeom>
          <a:noFill/>
        </p:spPr>
        <p:txBody>
          <a:bodyPr wrap="square" rtlCol="0">
            <a:spAutoFit/>
          </a:bodyPr>
          <a:lstStyle/>
          <a:p>
            <a:r>
              <a:rPr lang="en-US" altLang="zh-CN" dirty="0"/>
              <a:t>ref: http://openaccess.thecvf.com/content_cvpr_2017/papers/Redmon_YOLO9000_Better_Faster_CVPR_2017_paper.pdf</a:t>
            </a:r>
            <a:endParaRPr lang="zh-CN" altLang="en-US" dirty="0"/>
          </a:p>
        </p:txBody>
      </p:sp>
    </p:spTree>
    <p:extLst>
      <p:ext uri="{BB962C8B-B14F-4D97-AF65-F5344CB8AC3E}">
        <p14:creationId xmlns:p14="http://schemas.microsoft.com/office/powerpoint/2010/main" val="2741951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373E71-DAF6-4E90-932B-D23DBC047890}"/>
              </a:ext>
            </a:extLst>
          </p:cNvPr>
          <p:cNvSpPr>
            <a:spLocks noGrp="1"/>
          </p:cNvSpPr>
          <p:nvPr>
            <p:ph type="title"/>
          </p:nvPr>
        </p:nvSpPr>
        <p:spPr>
          <a:xfrm>
            <a:off x="271041" y="98907"/>
            <a:ext cx="11649918" cy="1325563"/>
          </a:xfrm>
        </p:spPr>
        <p:txBody>
          <a:bodyPr/>
          <a:lstStyle/>
          <a:p>
            <a:r>
              <a:rPr lang="en-US" altLang="zh-CN" b="1" dirty="0"/>
              <a:t>Convolutional With Anchor Boxes + Direct Location Prediction</a:t>
            </a:r>
            <a:endParaRPr lang="zh-CN" altLang="en-US" b="1" dirty="0"/>
          </a:p>
        </p:txBody>
      </p:sp>
      <p:pic>
        <p:nvPicPr>
          <p:cNvPr id="1026" name="Picture 2" descr="https://cdn-images-1.medium.com/max/800/1*w59evteI87u913_P8zQG0g.jpeg">
            <a:extLst>
              <a:ext uri="{FF2B5EF4-FFF2-40B4-BE49-F238E27FC236}">
                <a16:creationId xmlns:a16="http://schemas.microsoft.com/office/drawing/2014/main" id="{A1DFB0BF-7406-4E18-89CB-C97F83F9FB5F}"/>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5658" t="-37" r="207" b="3601"/>
          <a:stretch/>
        </p:blipFill>
        <p:spPr bwMode="auto">
          <a:xfrm>
            <a:off x="236815" y="1470578"/>
            <a:ext cx="4734044" cy="4849793"/>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737B3EB6-D6A5-4201-98DD-042C12FBF8EB}"/>
              </a:ext>
            </a:extLst>
          </p:cNvPr>
          <p:cNvSpPr txBox="1"/>
          <p:nvPr/>
        </p:nvSpPr>
        <p:spPr>
          <a:xfrm>
            <a:off x="271041" y="6589816"/>
            <a:ext cx="12278360" cy="338554"/>
          </a:xfrm>
          <a:prstGeom prst="rect">
            <a:avLst/>
          </a:prstGeom>
          <a:noFill/>
        </p:spPr>
        <p:txBody>
          <a:bodyPr wrap="square" rtlCol="0">
            <a:spAutoFit/>
          </a:bodyPr>
          <a:lstStyle/>
          <a:p>
            <a:r>
              <a:rPr lang="en-US" altLang="zh-CN" sz="1600" dirty="0"/>
              <a:t>ref: https://towardsdatascience.com/training-object-detection-yolov2-from-scratch-using-cyclic-learning-rates-b3364f7e4755</a:t>
            </a:r>
            <a:endParaRPr lang="zh-CN" altLang="en-US" sz="1600" dirty="0"/>
          </a:p>
        </p:txBody>
      </p:sp>
      <p:pic>
        <p:nvPicPr>
          <p:cNvPr id="6" name="图片 5">
            <a:extLst>
              <a:ext uri="{FF2B5EF4-FFF2-40B4-BE49-F238E27FC236}">
                <a16:creationId xmlns:a16="http://schemas.microsoft.com/office/drawing/2014/main" id="{C2CA8EB6-9976-4369-899C-468FF5E13664}"/>
              </a:ext>
            </a:extLst>
          </p:cNvPr>
          <p:cNvPicPr>
            <a:picLocks noChangeAspect="1"/>
          </p:cNvPicPr>
          <p:nvPr/>
        </p:nvPicPr>
        <p:blipFill>
          <a:blip r:embed="rId4"/>
          <a:stretch>
            <a:fillRect/>
          </a:stretch>
        </p:blipFill>
        <p:spPr>
          <a:xfrm>
            <a:off x="8143384" y="1100785"/>
            <a:ext cx="3916969" cy="2990620"/>
          </a:xfrm>
          <a:prstGeom prst="rect">
            <a:avLst/>
          </a:prstGeom>
        </p:spPr>
      </p:pic>
      <p:pic>
        <p:nvPicPr>
          <p:cNvPr id="7" name="图片 6">
            <a:extLst>
              <a:ext uri="{FF2B5EF4-FFF2-40B4-BE49-F238E27FC236}">
                <a16:creationId xmlns:a16="http://schemas.microsoft.com/office/drawing/2014/main" id="{B4E1D02C-914F-4897-9B79-01F7B46881D5}"/>
              </a:ext>
            </a:extLst>
          </p:cNvPr>
          <p:cNvPicPr>
            <a:picLocks noChangeAspect="1"/>
          </p:cNvPicPr>
          <p:nvPr/>
        </p:nvPicPr>
        <p:blipFill rotWithShape="1">
          <a:blip r:embed="rId5"/>
          <a:srcRect l="8115" r="-2130" b="4101"/>
          <a:stretch/>
        </p:blipFill>
        <p:spPr>
          <a:xfrm>
            <a:off x="5110253" y="1470578"/>
            <a:ext cx="3067357" cy="2620827"/>
          </a:xfrm>
          <a:prstGeom prst="rect">
            <a:avLst/>
          </a:prstGeom>
        </p:spPr>
      </p:pic>
      <p:pic>
        <p:nvPicPr>
          <p:cNvPr id="8" name="图片 7">
            <a:extLst>
              <a:ext uri="{FF2B5EF4-FFF2-40B4-BE49-F238E27FC236}">
                <a16:creationId xmlns:a16="http://schemas.microsoft.com/office/drawing/2014/main" id="{48D70D62-0C5D-4AE1-9C7A-D5BEF1293D5C}"/>
              </a:ext>
            </a:extLst>
          </p:cNvPr>
          <p:cNvPicPr>
            <a:picLocks noChangeAspect="1"/>
          </p:cNvPicPr>
          <p:nvPr/>
        </p:nvPicPr>
        <p:blipFill>
          <a:blip r:embed="rId6"/>
          <a:stretch>
            <a:fillRect/>
          </a:stretch>
        </p:blipFill>
        <p:spPr>
          <a:xfrm>
            <a:off x="5110253" y="4334391"/>
            <a:ext cx="5193444" cy="709811"/>
          </a:xfrm>
          <a:prstGeom prst="rect">
            <a:avLst/>
          </a:prstGeom>
        </p:spPr>
      </p:pic>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1E1FAB34-0E4F-46DC-8194-BE5A81F78096}"/>
                  </a:ext>
                </a:extLst>
              </p:cNvPr>
              <p:cNvSpPr/>
              <p:nvPr/>
            </p:nvSpPr>
            <p:spPr>
              <a:xfrm>
                <a:off x="5055354" y="5142002"/>
                <a:ext cx="6244512" cy="490840"/>
              </a:xfrm>
              <a:prstGeom prst="rect">
                <a:avLst/>
              </a:prstGeom>
            </p:spPr>
            <p:txBody>
              <a:bodyPr wrap="square">
                <a:spAutoFit/>
              </a:bodyPr>
              <a:lstStyle/>
              <a:p>
                <a:r>
                  <a:rPr lang="en-US" altLang="zh-CN" sz="2400" dirty="0"/>
                  <a:t>Each output box prediction is [</a:t>
                </a:r>
                <a14:m>
                  <m:oMath xmlns:m="http://schemas.openxmlformats.org/officeDocument/2006/math">
                    <m:sSub>
                      <m:sSubPr>
                        <m:ctrlPr>
                          <a:rPr lang="en-US" altLang="zh-CN" sz="2400" i="1">
                            <a:latin typeface="Cambria Math" panose="02040503050406030204" pitchFamily="18" charset="0"/>
                          </a:rPr>
                        </m:ctrlPr>
                      </m:sSubPr>
                      <m:e>
                        <m:r>
                          <m:rPr>
                            <m:sty m:val="p"/>
                          </m:rPr>
                          <a:rPr lang="en-US" altLang="zh-CN" sz="2400" i="1" smtClean="0">
                            <a:latin typeface="Cambria Math" panose="02040503050406030204" pitchFamily="18" charset="0"/>
                          </a:rPr>
                          <m:t>t</m:t>
                        </m:r>
                      </m:e>
                      <m:sub>
                        <m:r>
                          <a:rPr lang="en-US" altLang="zh-CN" sz="2400" b="0" i="1" smtClean="0">
                            <a:latin typeface="Cambria Math" panose="02040503050406030204" pitchFamily="18" charset="0"/>
                          </a:rPr>
                          <m:t>𝑥</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𝑡</m:t>
                        </m:r>
                      </m:e>
                      <m:sub>
                        <m:r>
                          <a:rPr lang="en-US" altLang="zh-CN" sz="2400" b="0" i="1" smtClean="0">
                            <a:latin typeface="Cambria Math" panose="02040503050406030204" pitchFamily="18" charset="0"/>
                          </a:rPr>
                          <m:t>𝑦</m:t>
                        </m:r>
                      </m:sub>
                    </m:sSub>
                  </m:oMath>
                </a14:m>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𝑡</m:t>
                        </m:r>
                      </m:e>
                      <m:sub>
                        <m:r>
                          <a:rPr lang="en-US" altLang="zh-CN" sz="2400" b="0" i="1" smtClean="0">
                            <a:latin typeface="Cambria Math" panose="02040503050406030204" pitchFamily="18" charset="0"/>
                          </a:rPr>
                          <m:t>𝑤</m:t>
                        </m:r>
                      </m:sub>
                    </m:sSub>
                  </m:oMath>
                </a14:m>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𝑡</m:t>
                        </m:r>
                      </m:e>
                      <m:sub>
                        <m:r>
                          <a:rPr lang="en-US" altLang="zh-CN" sz="2400" b="0" i="1" smtClean="0">
                            <a:latin typeface="Cambria Math" panose="02040503050406030204" pitchFamily="18" charset="0"/>
                          </a:rPr>
                          <m:t>h</m:t>
                        </m:r>
                      </m:sub>
                    </m:sSub>
                  </m:oMath>
                </a14:m>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𝑡</m:t>
                        </m:r>
                      </m:e>
                      <m:sub>
                        <m:r>
                          <a:rPr lang="en-US" altLang="zh-CN" sz="2400" b="0" i="1" smtClean="0">
                            <a:latin typeface="Cambria Math" panose="02040503050406030204" pitchFamily="18" charset="0"/>
                          </a:rPr>
                          <m:t>𝑜</m:t>
                        </m:r>
                      </m:sub>
                    </m:sSub>
                  </m:oMath>
                </a14:m>
                <a:r>
                  <a:rPr lang="en-US" altLang="zh-CN" sz="2400" dirty="0"/>
                  <a:t>] </a:t>
                </a:r>
                <a:endParaRPr lang="zh-CN" altLang="en-US" sz="2400" dirty="0"/>
              </a:p>
            </p:txBody>
          </p:sp>
        </mc:Choice>
        <mc:Fallback xmlns="">
          <p:sp>
            <p:nvSpPr>
              <p:cNvPr id="9" name="矩形 8">
                <a:extLst>
                  <a:ext uri="{FF2B5EF4-FFF2-40B4-BE49-F238E27FC236}">
                    <a16:creationId xmlns:a16="http://schemas.microsoft.com/office/drawing/2014/main" id="{1E1FAB34-0E4F-46DC-8194-BE5A81F78096}"/>
                  </a:ext>
                </a:extLst>
              </p:cNvPr>
              <p:cNvSpPr>
                <a:spLocks noRot="1" noChangeAspect="1" noMove="1" noResize="1" noEditPoints="1" noAdjustHandles="1" noChangeArrowheads="1" noChangeShapeType="1" noTextEdit="1"/>
              </p:cNvSpPr>
              <p:nvPr/>
            </p:nvSpPr>
            <p:spPr>
              <a:xfrm>
                <a:off x="5055354" y="5142002"/>
                <a:ext cx="6244512" cy="490840"/>
              </a:xfrm>
              <a:prstGeom prst="rect">
                <a:avLst/>
              </a:prstGeom>
              <a:blipFill>
                <a:blip r:embed="rId7"/>
                <a:stretch>
                  <a:fillRect l="-1463" t="-7500" r="-2732" b="-25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11939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95EAD3-7F04-4FD4-9780-D8B2AC2F18B0}"/>
              </a:ext>
            </a:extLst>
          </p:cNvPr>
          <p:cNvSpPr>
            <a:spLocks noGrp="1"/>
          </p:cNvSpPr>
          <p:nvPr>
            <p:ph type="title"/>
          </p:nvPr>
        </p:nvSpPr>
        <p:spPr>
          <a:xfrm>
            <a:off x="409937" y="312522"/>
            <a:ext cx="10515600" cy="1325563"/>
          </a:xfrm>
        </p:spPr>
        <p:txBody>
          <a:bodyPr/>
          <a:lstStyle/>
          <a:p>
            <a:r>
              <a:rPr lang="en-US" altLang="zh-CN" b="1" dirty="0"/>
              <a:t>Dimension Clusters</a:t>
            </a:r>
            <a:endParaRPr lang="zh-CN" altLang="en-US" b="1" dirty="0"/>
          </a:p>
        </p:txBody>
      </p:sp>
      <p:pic>
        <p:nvPicPr>
          <p:cNvPr id="4" name="内容占位符 3">
            <a:extLst>
              <a:ext uri="{FF2B5EF4-FFF2-40B4-BE49-F238E27FC236}">
                <a16:creationId xmlns:a16="http://schemas.microsoft.com/office/drawing/2014/main" id="{440584C8-05FF-4096-AFA8-8E53E5223790}"/>
              </a:ext>
            </a:extLst>
          </p:cNvPr>
          <p:cNvPicPr>
            <a:picLocks noGrp="1" noChangeAspect="1"/>
          </p:cNvPicPr>
          <p:nvPr>
            <p:ph idx="1"/>
          </p:nvPr>
        </p:nvPicPr>
        <p:blipFill>
          <a:blip r:embed="rId3"/>
          <a:stretch>
            <a:fillRect/>
          </a:stretch>
        </p:blipFill>
        <p:spPr>
          <a:xfrm>
            <a:off x="6823305" y="1747492"/>
            <a:ext cx="3906659" cy="3940807"/>
          </a:xfrm>
          <a:prstGeom prst="rect">
            <a:avLst/>
          </a:prstGeom>
        </p:spPr>
      </p:pic>
      <p:sp>
        <p:nvSpPr>
          <p:cNvPr id="9" name="文本框 8">
            <a:extLst>
              <a:ext uri="{FF2B5EF4-FFF2-40B4-BE49-F238E27FC236}">
                <a16:creationId xmlns:a16="http://schemas.microsoft.com/office/drawing/2014/main" id="{29413F7B-C0DF-4949-A7D6-E3F8E08FDB4C}"/>
              </a:ext>
            </a:extLst>
          </p:cNvPr>
          <p:cNvSpPr txBox="1"/>
          <p:nvPr/>
        </p:nvSpPr>
        <p:spPr>
          <a:xfrm>
            <a:off x="116840" y="6488668"/>
            <a:ext cx="12278360" cy="369332"/>
          </a:xfrm>
          <a:prstGeom prst="rect">
            <a:avLst/>
          </a:prstGeom>
          <a:noFill/>
        </p:spPr>
        <p:txBody>
          <a:bodyPr wrap="square" rtlCol="0">
            <a:spAutoFit/>
          </a:bodyPr>
          <a:lstStyle/>
          <a:p>
            <a:r>
              <a:rPr lang="en-US" altLang="zh-CN" dirty="0"/>
              <a:t>ref: http://openaccess.thecvf.com/content_cvpr_2017/papers/Redmon_YOLO9000_Better_Faster_CVPR_2017_paper.pdf</a:t>
            </a:r>
            <a:endParaRPr lang="zh-CN" altLang="en-US" dirty="0"/>
          </a:p>
        </p:txBody>
      </p:sp>
      <p:sp>
        <p:nvSpPr>
          <p:cNvPr id="10" name="文本框 9">
            <a:extLst>
              <a:ext uri="{FF2B5EF4-FFF2-40B4-BE49-F238E27FC236}">
                <a16:creationId xmlns:a16="http://schemas.microsoft.com/office/drawing/2014/main" id="{3C34258F-21D9-42AD-93FE-9A24FD25941E}"/>
              </a:ext>
            </a:extLst>
          </p:cNvPr>
          <p:cNvSpPr txBox="1"/>
          <p:nvPr/>
        </p:nvSpPr>
        <p:spPr>
          <a:xfrm>
            <a:off x="4450369" y="6012274"/>
            <a:ext cx="3611302" cy="461665"/>
          </a:xfrm>
          <a:prstGeom prst="rect">
            <a:avLst/>
          </a:prstGeom>
          <a:noFill/>
        </p:spPr>
        <p:txBody>
          <a:bodyPr wrap="square" rtlCol="0">
            <a:spAutoFit/>
          </a:bodyPr>
          <a:lstStyle/>
          <a:p>
            <a:r>
              <a:rPr lang="en-US" altLang="zh-CN" sz="2400" b="1" dirty="0"/>
              <a:t>increase 5% mAP</a:t>
            </a:r>
            <a:endParaRPr lang="zh-CN" altLang="en-US" sz="2400" b="1" dirty="0"/>
          </a:p>
        </p:txBody>
      </p:sp>
      <p:pic>
        <p:nvPicPr>
          <p:cNvPr id="3" name="图片 2">
            <a:extLst>
              <a:ext uri="{FF2B5EF4-FFF2-40B4-BE49-F238E27FC236}">
                <a16:creationId xmlns:a16="http://schemas.microsoft.com/office/drawing/2014/main" id="{B2F83B3F-F8AE-43B0-9327-0FAC22E5B2AD}"/>
              </a:ext>
            </a:extLst>
          </p:cNvPr>
          <p:cNvPicPr>
            <a:picLocks noChangeAspect="1"/>
          </p:cNvPicPr>
          <p:nvPr/>
        </p:nvPicPr>
        <p:blipFill>
          <a:blip r:embed="rId4"/>
          <a:stretch>
            <a:fillRect/>
          </a:stretch>
        </p:blipFill>
        <p:spPr>
          <a:xfrm>
            <a:off x="1286881" y="1747492"/>
            <a:ext cx="4081815" cy="4151709"/>
          </a:xfrm>
          <a:prstGeom prst="rect">
            <a:avLst/>
          </a:prstGeom>
        </p:spPr>
      </p:pic>
    </p:spTree>
    <p:extLst>
      <p:ext uri="{BB962C8B-B14F-4D97-AF65-F5344CB8AC3E}">
        <p14:creationId xmlns:p14="http://schemas.microsoft.com/office/powerpoint/2010/main" val="3681744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BC96F-143C-4143-B6AE-288321DD55BE}"/>
              </a:ext>
            </a:extLst>
          </p:cNvPr>
          <p:cNvSpPr>
            <a:spLocks noGrp="1"/>
          </p:cNvSpPr>
          <p:nvPr>
            <p:ph type="title"/>
          </p:nvPr>
        </p:nvSpPr>
        <p:spPr>
          <a:xfrm>
            <a:off x="0" y="19264"/>
            <a:ext cx="10515600" cy="1325563"/>
          </a:xfrm>
        </p:spPr>
        <p:txBody>
          <a:bodyPr/>
          <a:lstStyle/>
          <a:p>
            <a:r>
              <a:rPr lang="en-US" altLang="zh-CN" b="1" dirty="0"/>
              <a:t>Background</a:t>
            </a:r>
            <a:endParaRPr lang="zh-CN" altLang="en-US" b="1" dirty="0"/>
          </a:p>
        </p:txBody>
      </p:sp>
      <p:pic>
        <p:nvPicPr>
          <p:cNvPr id="5" name="内容占位符 4">
            <a:extLst>
              <a:ext uri="{FF2B5EF4-FFF2-40B4-BE49-F238E27FC236}">
                <a16:creationId xmlns:a16="http://schemas.microsoft.com/office/drawing/2014/main" id="{D6603CE6-94F2-4E06-9ED8-8EEA3678040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2377440"/>
            <a:ext cx="2456564" cy="2028137"/>
          </a:xfrm>
        </p:spPr>
      </p:pic>
      <p:pic>
        <p:nvPicPr>
          <p:cNvPr id="8" name="图片 7">
            <a:extLst>
              <a:ext uri="{FF2B5EF4-FFF2-40B4-BE49-F238E27FC236}">
                <a16:creationId xmlns:a16="http://schemas.microsoft.com/office/drawing/2014/main" id="{BB238BFD-A0EF-4BD9-9568-C4EF9E68ED69}"/>
              </a:ext>
            </a:extLst>
          </p:cNvPr>
          <p:cNvPicPr>
            <a:picLocks noChangeAspect="1"/>
          </p:cNvPicPr>
          <p:nvPr/>
        </p:nvPicPr>
        <p:blipFill rotWithShape="1">
          <a:blip r:embed="rId4"/>
          <a:srcRect l="-1" r="-2041" b="51640"/>
          <a:stretch/>
        </p:blipFill>
        <p:spPr>
          <a:xfrm>
            <a:off x="180520" y="4405577"/>
            <a:ext cx="2231402" cy="430583"/>
          </a:xfrm>
          <a:prstGeom prst="rect">
            <a:avLst/>
          </a:prstGeom>
        </p:spPr>
      </p:pic>
      <p:sp>
        <p:nvSpPr>
          <p:cNvPr id="9" name="文本框 8">
            <a:extLst>
              <a:ext uri="{FF2B5EF4-FFF2-40B4-BE49-F238E27FC236}">
                <a16:creationId xmlns:a16="http://schemas.microsoft.com/office/drawing/2014/main" id="{C7679E84-BDF9-4FE7-932B-FB9A1FAB6536}"/>
              </a:ext>
            </a:extLst>
          </p:cNvPr>
          <p:cNvSpPr txBox="1"/>
          <p:nvPr/>
        </p:nvSpPr>
        <p:spPr>
          <a:xfrm>
            <a:off x="225162" y="1614401"/>
            <a:ext cx="2186760" cy="461665"/>
          </a:xfrm>
          <a:prstGeom prst="rect">
            <a:avLst/>
          </a:prstGeom>
          <a:noFill/>
        </p:spPr>
        <p:txBody>
          <a:bodyPr wrap="square" rtlCol="0">
            <a:spAutoFit/>
          </a:bodyPr>
          <a:lstStyle/>
          <a:p>
            <a:r>
              <a:rPr lang="en-US" altLang="zh-CN" sz="2400" b="1" dirty="0"/>
              <a:t>Classification</a:t>
            </a:r>
            <a:endParaRPr lang="zh-CN" altLang="en-US" sz="2400" b="1" dirty="0"/>
          </a:p>
        </p:txBody>
      </p:sp>
      <p:pic>
        <p:nvPicPr>
          <p:cNvPr id="11" name="图片 10">
            <a:extLst>
              <a:ext uri="{FF2B5EF4-FFF2-40B4-BE49-F238E27FC236}">
                <a16:creationId xmlns:a16="http://schemas.microsoft.com/office/drawing/2014/main" id="{C33AB1EF-AD8A-4523-892C-CBC1D286C4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56564" y="1614401"/>
            <a:ext cx="9735436" cy="3970282"/>
          </a:xfrm>
          <a:prstGeom prst="rect">
            <a:avLst/>
          </a:prstGeom>
        </p:spPr>
      </p:pic>
      <p:sp>
        <p:nvSpPr>
          <p:cNvPr id="12" name="文本框 11">
            <a:extLst>
              <a:ext uri="{FF2B5EF4-FFF2-40B4-BE49-F238E27FC236}">
                <a16:creationId xmlns:a16="http://schemas.microsoft.com/office/drawing/2014/main" id="{88F03B68-C0C9-4A89-8001-9F2F8D1DD1CF}"/>
              </a:ext>
            </a:extLst>
          </p:cNvPr>
          <p:cNvSpPr txBox="1"/>
          <p:nvPr/>
        </p:nvSpPr>
        <p:spPr>
          <a:xfrm>
            <a:off x="1442720" y="6488668"/>
            <a:ext cx="9306560" cy="338554"/>
          </a:xfrm>
          <a:prstGeom prst="rect">
            <a:avLst/>
          </a:prstGeom>
          <a:noFill/>
        </p:spPr>
        <p:txBody>
          <a:bodyPr wrap="square" rtlCol="0">
            <a:spAutoFit/>
          </a:bodyPr>
          <a:lstStyle/>
          <a:p>
            <a:pPr algn="ctr"/>
            <a:r>
              <a:rPr lang="en-US" altLang="zh-CN" sz="1600" dirty="0"/>
              <a:t>ref: cs231n_2018_lecture11</a:t>
            </a:r>
            <a:endParaRPr lang="zh-CN" altLang="en-US" sz="1600" dirty="0"/>
          </a:p>
        </p:txBody>
      </p:sp>
    </p:spTree>
    <p:extLst>
      <p:ext uri="{BB962C8B-B14F-4D97-AF65-F5344CB8AC3E}">
        <p14:creationId xmlns:p14="http://schemas.microsoft.com/office/powerpoint/2010/main" val="91682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F64566-BDC6-402B-8EC4-E21E33604C60}"/>
              </a:ext>
            </a:extLst>
          </p:cNvPr>
          <p:cNvSpPr>
            <a:spLocks noGrp="1"/>
          </p:cNvSpPr>
          <p:nvPr>
            <p:ph type="title"/>
          </p:nvPr>
        </p:nvSpPr>
        <p:spPr/>
        <p:txBody>
          <a:bodyPr/>
          <a:lstStyle/>
          <a:p>
            <a:r>
              <a:rPr lang="en-US" altLang="zh-CN" b="1" dirty="0"/>
              <a:t>Fine-Grained Features</a:t>
            </a:r>
            <a:endParaRPr lang="zh-CN" altLang="en-US" b="1" dirty="0"/>
          </a:p>
        </p:txBody>
      </p:sp>
      <p:pic>
        <p:nvPicPr>
          <p:cNvPr id="4" name="内容占位符 3">
            <a:extLst>
              <a:ext uri="{FF2B5EF4-FFF2-40B4-BE49-F238E27FC236}">
                <a16:creationId xmlns:a16="http://schemas.microsoft.com/office/drawing/2014/main" id="{0ABB76E4-FE87-4D83-8352-8AADB5266922}"/>
              </a:ext>
            </a:extLst>
          </p:cNvPr>
          <p:cNvPicPr>
            <a:picLocks noGrp="1" noChangeAspect="1"/>
          </p:cNvPicPr>
          <p:nvPr>
            <p:ph idx="1"/>
          </p:nvPr>
        </p:nvPicPr>
        <p:blipFill>
          <a:blip r:embed="rId3"/>
          <a:stretch>
            <a:fillRect/>
          </a:stretch>
        </p:blipFill>
        <p:spPr>
          <a:xfrm rot="16200000">
            <a:off x="4273690" y="-2170486"/>
            <a:ext cx="3644619" cy="10950280"/>
          </a:xfrm>
          <a:prstGeom prst="rect">
            <a:avLst/>
          </a:prstGeom>
        </p:spPr>
      </p:pic>
      <p:sp>
        <p:nvSpPr>
          <p:cNvPr id="7" name="箭头: 下 6">
            <a:extLst>
              <a:ext uri="{FF2B5EF4-FFF2-40B4-BE49-F238E27FC236}">
                <a16:creationId xmlns:a16="http://schemas.microsoft.com/office/drawing/2014/main" id="{8CC45ADC-B1AD-4C20-AD52-1FA58A157B87}"/>
              </a:ext>
            </a:extLst>
          </p:cNvPr>
          <p:cNvSpPr/>
          <p:nvPr/>
        </p:nvSpPr>
        <p:spPr>
          <a:xfrm rot="10800000">
            <a:off x="1023395" y="4143116"/>
            <a:ext cx="203522" cy="1325564"/>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AF356A7-0D4B-4CC7-BA51-9BFFCF24D1D6}"/>
              </a:ext>
            </a:extLst>
          </p:cNvPr>
          <p:cNvSpPr txBox="1"/>
          <p:nvPr/>
        </p:nvSpPr>
        <p:spPr>
          <a:xfrm>
            <a:off x="9427422" y="5621080"/>
            <a:ext cx="1543607" cy="400110"/>
          </a:xfrm>
          <a:prstGeom prst="rect">
            <a:avLst/>
          </a:prstGeom>
          <a:noFill/>
        </p:spPr>
        <p:txBody>
          <a:bodyPr wrap="square" rtlCol="0">
            <a:spAutoFit/>
          </a:bodyPr>
          <a:lstStyle/>
          <a:p>
            <a:r>
              <a:rPr lang="en-US" altLang="zh-CN" sz="2000" dirty="0"/>
              <a:t>13x13x1024</a:t>
            </a:r>
            <a:endParaRPr lang="zh-CN" altLang="en-US" sz="2000" dirty="0"/>
          </a:p>
        </p:txBody>
      </p:sp>
      <p:sp>
        <p:nvSpPr>
          <p:cNvPr id="9" name="箭头: 下 8">
            <a:extLst>
              <a:ext uri="{FF2B5EF4-FFF2-40B4-BE49-F238E27FC236}">
                <a16:creationId xmlns:a16="http://schemas.microsoft.com/office/drawing/2014/main" id="{B21763A8-0996-4018-A0A9-7345A59E5663}"/>
              </a:ext>
            </a:extLst>
          </p:cNvPr>
          <p:cNvSpPr/>
          <p:nvPr/>
        </p:nvSpPr>
        <p:spPr>
          <a:xfrm rot="10800000">
            <a:off x="9995703" y="5005953"/>
            <a:ext cx="203523" cy="46272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ED7731E1-DDF1-45DF-885A-681FD873FD3D}"/>
              </a:ext>
            </a:extLst>
          </p:cNvPr>
          <p:cNvSpPr txBox="1"/>
          <p:nvPr/>
        </p:nvSpPr>
        <p:spPr>
          <a:xfrm>
            <a:off x="607514" y="5621080"/>
            <a:ext cx="1543607" cy="400110"/>
          </a:xfrm>
          <a:prstGeom prst="rect">
            <a:avLst/>
          </a:prstGeom>
          <a:noFill/>
        </p:spPr>
        <p:txBody>
          <a:bodyPr wrap="square" rtlCol="0">
            <a:spAutoFit/>
          </a:bodyPr>
          <a:lstStyle/>
          <a:p>
            <a:r>
              <a:rPr lang="en-US" altLang="zh-CN" sz="2000" dirty="0"/>
              <a:t>26x26x512</a:t>
            </a:r>
            <a:endParaRPr lang="zh-CN" altLang="en-US" sz="2000" dirty="0"/>
          </a:p>
        </p:txBody>
      </p:sp>
      <p:sp>
        <p:nvSpPr>
          <p:cNvPr id="11" name="文本框 10">
            <a:extLst>
              <a:ext uri="{FF2B5EF4-FFF2-40B4-BE49-F238E27FC236}">
                <a16:creationId xmlns:a16="http://schemas.microsoft.com/office/drawing/2014/main" id="{2661B505-5ABE-4A7A-ADCB-FA2C157ACC7E}"/>
              </a:ext>
            </a:extLst>
          </p:cNvPr>
          <p:cNvSpPr txBox="1"/>
          <p:nvPr/>
        </p:nvSpPr>
        <p:spPr>
          <a:xfrm>
            <a:off x="1876192" y="6526358"/>
            <a:ext cx="12278360" cy="369332"/>
          </a:xfrm>
          <a:prstGeom prst="rect">
            <a:avLst/>
          </a:prstGeom>
          <a:noFill/>
        </p:spPr>
        <p:txBody>
          <a:bodyPr wrap="square" rtlCol="0">
            <a:spAutoFit/>
          </a:bodyPr>
          <a:lstStyle/>
          <a:p>
            <a:r>
              <a:rPr lang="en-US" altLang="zh-CN" dirty="0"/>
              <a:t>ref: http://ethereon.github.io/netscope/#/gist/d08a41711e48cf111e330827b1279c31</a:t>
            </a:r>
            <a:endParaRPr lang="zh-CN" altLang="en-US" dirty="0"/>
          </a:p>
        </p:txBody>
      </p:sp>
      <p:sp>
        <p:nvSpPr>
          <p:cNvPr id="12" name="文本框 11">
            <a:extLst>
              <a:ext uri="{FF2B5EF4-FFF2-40B4-BE49-F238E27FC236}">
                <a16:creationId xmlns:a16="http://schemas.microsoft.com/office/drawing/2014/main" id="{8A7A2468-7D06-4836-BC72-EAAB296E658F}"/>
              </a:ext>
            </a:extLst>
          </p:cNvPr>
          <p:cNvSpPr txBox="1"/>
          <p:nvPr/>
        </p:nvSpPr>
        <p:spPr>
          <a:xfrm>
            <a:off x="4591291" y="5782518"/>
            <a:ext cx="3611302" cy="461665"/>
          </a:xfrm>
          <a:prstGeom prst="rect">
            <a:avLst/>
          </a:prstGeom>
          <a:noFill/>
        </p:spPr>
        <p:txBody>
          <a:bodyPr wrap="square" rtlCol="0">
            <a:spAutoFit/>
          </a:bodyPr>
          <a:lstStyle/>
          <a:p>
            <a:r>
              <a:rPr lang="en-US" altLang="zh-CN" sz="2400" b="1" dirty="0"/>
              <a:t>increase 1% mAP</a:t>
            </a:r>
            <a:endParaRPr lang="zh-CN" altLang="en-US" sz="2400" b="1" dirty="0"/>
          </a:p>
        </p:txBody>
      </p:sp>
    </p:spTree>
    <p:extLst>
      <p:ext uri="{BB962C8B-B14F-4D97-AF65-F5344CB8AC3E}">
        <p14:creationId xmlns:p14="http://schemas.microsoft.com/office/powerpoint/2010/main" val="1138486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C6E2BC-FB66-4D93-A457-F93990C23215}"/>
              </a:ext>
            </a:extLst>
          </p:cNvPr>
          <p:cNvSpPr>
            <a:spLocks noGrp="1"/>
          </p:cNvSpPr>
          <p:nvPr>
            <p:ph type="title"/>
          </p:nvPr>
        </p:nvSpPr>
        <p:spPr/>
        <p:txBody>
          <a:bodyPr/>
          <a:lstStyle/>
          <a:p>
            <a:r>
              <a:rPr lang="en-US" altLang="zh-CN" b="1" dirty="0"/>
              <a:t>Multi-Scale Training</a:t>
            </a:r>
            <a:endParaRPr lang="zh-CN" altLang="en-US" b="1" dirty="0"/>
          </a:p>
        </p:txBody>
      </p:sp>
      <p:sp>
        <p:nvSpPr>
          <p:cNvPr id="3" name="内容占位符 2">
            <a:extLst>
              <a:ext uri="{FF2B5EF4-FFF2-40B4-BE49-F238E27FC236}">
                <a16:creationId xmlns:a16="http://schemas.microsoft.com/office/drawing/2014/main" id="{141ED14F-0287-469E-89A9-57E7D8979339}"/>
              </a:ext>
            </a:extLst>
          </p:cNvPr>
          <p:cNvSpPr>
            <a:spLocks noGrp="1"/>
          </p:cNvSpPr>
          <p:nvPr>
            <p:ph idx="1"/>
          </p:nvPr>
        </p:nvSpPr>
        <p:spPr>
          <a:xfrm>
            <a:off x="838200" y="1594131"/>
            <a:ext cx="10515600" cy="4351338"/>
          </a:xfrm>
        </p:spPr>
        <p:txBody>
          <a:bodyPr/>
          <a:lstStyle/>
          <a:p>
            <a:r>
              <a:rPr lang="en-US" altLang="zh-CN" dirty="0"/>
              <a:t>Every 10 batches, randomly chooses a new image dimension size {320; 352; :: ; 608}</a:t>
            </a:r>
            <a:endParaRPr lang="zh-CN" altLang="en-US" dirty="0"/>
          </a:p>
        </p:txBody>
      </p:sp>
      <p:sp>
        <p:nvSpPr>
          <p:cNvPr id="4" name="文本框 3">
            <a:extLst>
              <a:ext uri="{FF2B5EF4-FFF2-40B4-BE49-F238E27FC236}">
                <a16:creationId xmlns:a16="http://schemas.microsoft.com/office/drawing/2014/main" id="{B8AD24FC-782F-42C0-BC74-85D5AF82032C}"/>
              </a:ext>
            </a:extLst>
          </p:cNvPr>
          <p:cNvSpPr txBox="1"/>
          <p:nvPr/>
        </p:nvSpPr>
        <p:spPr>
          <a:xfrm>
            <a:off x="8943371" y="3909982"/>
            <a:ext cx="3611302" cy="461665"/>
          </a:xfrm>
          <a:prstGeom prst="rect">
            <a:avLst/>
          </a:prstGeom>
          <a:noFill/>
        </p:spPr>
        <p:txBody>
          <a:bodyPr wrap="square" rtlCol="0">
            <a:spAutoFit/>
          </a:bodyPr>
          <a:lstStyle/>
          <a:p>
            <a:r>
              <a:rPr lang="en-US" altLang="zh-CN" sz="2400" b="1" dirty="0"/>
              <a:t>increase 2% mAP</a:t>
            </a:r>
            <a:endParaRPr lang="zh-CN" altLang="en-US" sz="2400" b="1" dirty="0"/>
          </a:p>
        </p:txBody>
      </p:sp>
      <p:sp>
        <p:nvSpPr>
          <p:cNvPr id="5" name="文本框 4">
            <a:extLst>
              <a:ext uri="{FF2B5EF4-FFF2-40B4-BE49-F238E27FC236}">
                <a16:creationId xmlns:a16="http://schemas.microsoft.com/office/drawing/2014/main" id="{4984A783-8AE7-45F4-9594-1A1AC0CACDB6}"/>
              </a:ext>
            </a:extLst>
          </p:cNvPr>
          <p:cNvSpPr txBox="1"/>
          <p:nvPr/>
        </p:nvSpPr>
        <p:spPr>
          <a:xfrm>
            <a:off x="116840" y="6281459"/>
            <a:ext cx="12278360" cy="646331"/>
          </a:xfrm>
          <a:prstGeom prst="rect">
            <a:avLst/>
          </a:prstGeom>
          <a:noFill/>
        </p:spPr>
        <p:txBody>
          <a:bodyPr wrap="square" rtlCol="0">
            <a:spAutoFit/>
          </a:bodyPr>
          <a:lstStyle/>
          <a:p>
            <a:r>
              <a:rPr lang="en-US" altLang="zh-CN" dirty="0"/>
              <a:t>ref: </a:t>
            </a:r>
            <a:r>
              <a:rPr lang="en-US" altLang="zh-CN" dirty="0">
                <a:hlinkClick r:id="rId3"/>
              </a:rPr>
              <a:t>http://openaccess.thecvf.com/content_cvpr_2017/papers/Redmon_YOLO9000_Better_Faster_CVPR_2017_paper.pdf</a:t>
            </a:r>
            <a:endParaRPr lang="en-US" altLang="zh-CN" dirty="0"/>
          </a:p>
          <a:p>
            <a:r>
              <a:rPr lang="en-US" altLang="zh-CN" dirty="0"/>
              <a:t>      </a:t>
            </a:r>
            <a:r>
              <a:rPr lang="en-US" altLang="zh-CN" dirty="0">
                <a:hlinkClick r:id="rId4"/>
              </a:rPr>
              <a:t>https://zhuanlan.zhihu.com/p/35325884</a:t>
            </a:r>
            <a:r>
              <a:rPr lang="en-US" altLang="zh-CN" dirty="0"/>
              <a:t> </a:t>
            </a:r>
            <a:endParaRPr lang="zh-CN" altLang="en-US" dirty="0"/>
          </a:p>
        </p:txBody>
      </p:sp>
      <p:pic>
        <p:nvPicPr>
          <p:cNvPr id="1026" name="Picture 2" descr="https://pic2.zhimg.com/80/v2-3c72c10c00c9268091d8c93f908d90ed_hd.jpg">
            <a:extLst>
              <a:ext uri="{FF2B5EF4-FFF2-40B4-BE49-F238E27FC236}">
                <a16:creationId xmlns:a16="http://schemas.microsoft.com/office/drawing/2014/main" id="{F36B0043-FDC9-4130-BA97-6F15344F47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9178" y="2064563"/>
            <a:ext cx="5094193" cy="4152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372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39198F-9B88-4B90-AD11-DE3FB21D3A5F}"/>
              </a:ext>
            </a:extLst>
          </p:cNvPr>
          <p:cNvSpPr>
            <a:spLocks noGrp="1"/>
          </p:cNvSpPr>
          <p:nvPr>
            <p:ph type="title"/>
          </p:nvPr>
        </p:nvSpPr>
        <p:spPr/>
        <p:txBody>
          <a:bodyPr/>
          <a:lstStyle/>
          <a:p>
            <a:r>
              <a:rPr lang="en-US" altLang="zh-CN" b="1" dirty="0"/>
              <a:t>Compare to YOLOv1</a:t>
            </a:r>
            <a:endParaRPr lang="zh-CN" altLang="en-US" b="1" dirty="0"/>
          </a:p>
        </p:txBody>
      </p:sp>
      <p:pic>
        <p:nvPicPr>
          <p:cNvPr id="4" name="内容占位符 3">
            <a:extLst>
              <a:ext uri="{FF2B5EF4-FFF2-40B4-BE49-F238E27FC236}">
                <a16:creationId xmlns:a16="http://schemas.microsoft.com/office/drawing/2014/main" id="{01390D34-66BE-4025-8410-A3C17CD9DEE0}"/>
              </a:ext>
            </a:extLst>
          </p:cNvPr>
          <p:cNvPicPr>
            <a:picLocks noGrp="1" noChangeAspect="1"/>
          </p:cNvPicPr>
          <p:nvPr>
            <p:ph idx="1"/>
          </p:nvPr>
        </p:nvPicPr>
        <p:blipFill>
          <a:blip r:embed="rId3"/>
          <a:stretch>
            <a:fillRect/>
          </a:stretch>
        </p:blipFill>
        <p:spPr>
          <a:xfrm>
            <a:off x="720588" y="1481559"/>
            <a:ext cx="10750824" cy="4497883"/>
          </a:xfrm>
          <a:prstGeom prst="rect">
            <a:avLst/>
          </a:prstGeom>
        </p:spPr>
      </p:pic>
      <p:sp>
        <p:nvSpPr>
          <p:cNvPr id="5" name="文本框 4">
            <a:extLst>
              <a:ext uri="{FF2B5EF4-FFF2-40B4-BE49-F238E27FC236}">
                <a16:creationId xmlns:a16="http://schemas.microsoft.com/office/drawing/2014/main" id="{B2290F0E-BA32-4CB8-99FF-E2454DEED017}"/>
              </a:ext>
            </a:extLst>
          </p:cNvPr>
          <p:cNvSpPr txBox="1"/>
          <p:nvPr/>
        </p:nvSpPr>
        <p:spPr>
          <a:xfrm>
            <a:off x="116840" y="6488668"/>
            <a:ext cx="12278360" cy="369332"/>
          </a:xfrm>
          <a:prstGeom prst="rect">
            <a:avLst/>
          </a:prstGeom>
          <a:noFill/>
        </p:spPr>
        <p:txBody>
          <a:bodyPr wrap="square" rtlCol="0">
            <a:spAutoFit/>
          </a:bodyPr>
          <a:lstStyle/>
          <a:p>
            <a:r>
              <a:rPr lang="en-US" altLang="zh-CN" dirty="0"/>
              <a:t>ref: http://openaccess.thecvf.com/content_cvpr_2017/papers/Redmon_YOLO9000_Better_Faster_CVPR_2017_paper.pdf</a:t>
            </a:r>
            <a:endParaRPr lang="zh-CN" altLang="en-US" dirty="0"/>
          </a:p>
        </p:txBody>
      </p:sp>
    </p:spTree>
    <p:extLst>
      <p:ext uri="{BB962C8B-B14F-4D97-AF65-F5344CB8AC3E}">
        <p14:creationId xmlns:p14="http://schemas.microsoft.com/office/powerpoint/2010/main" val="773152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2DA109-6D89-4654-BC2C-D139498538A5}"/>
              </a:ext>
            </a:extLst>
          </p:cNvPr>
          <p:cNvSpPr>
            <a:spLocks noGrp="1"/>
          </p:cNvSpPr>
          <p:nvPr>
            <p:ph type="title"/>
          </p:nvPr>
        </p:nvSpPr>
        <p:spPr/>
        <p:txBody>
          <a:bodyPr/>
          <a:lstStyle/>
          <a:p>
            <a:r>
              <a:rPr lang="en-US" altLang="zh-CN" b="1" dirty="0"/>
              <a:t>YOLOv2 Loss Function</a:t>
            </a:r>
            <a:endParaRPr lang="zh-CN" altLang="en-US" b="1" dirty="0"/>
          </a:p>
        </p:txBody>
      </p:sp>
      <p:pic>
        <p:nvPicPr>
          <p:cNvPr id="10" name="内容占位符 9">
            <a:extLst>
              <a:ext uri="{FF2B5EF4-FFF2-40B4-BE49-F238E27FC236}">
                <a16:creationId xmlns:a16="http://schemas.microsoft.com/office/drawing/2014/main" id="{393F349A-57EF-46DA-997A-A690D975FC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437198" y="1597306"/>
            <a:ext cx="9012804" cy="4649105"/>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8" descr="https://cdn-images-1.medium.com/max/1200/0*O4WQJCUqgywq19Cw.">
            <a:extLst>
              <a:ext uri="{FF2B5EF4-FFF2-40B4-BE49-F238E27FC236}">
                <a16:creationId xmlns:a16="http://schemas.microsoft.com/office/drawing/2014/main" id="{FD3BFBE7-8EA3-4651-BBB6-81FD348FA3F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10" descr="https://cdn-images-1.medium.com/max/1200/0*O4WQJCUqgywq19Cw.">
            <a:extLst>
              <a:ext uri="{FF2B5EF4-FFF2-40B4-BE49-F238E27FC236}">
                <a16:creationId xmlns:a16="http://schemas.microsoft.com/office/drawing/2014/main" id="{E79825E9-FEB3-4E9B-A370-689414EC184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611105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DD4A7E-7964-4553-9AA0-F71C4823B249}"/>
              </a:ext>
            </a:extLst>
          </p:cNvPr>
          <p:cNvSpPr>
            <a:spLocks noGrp="1"/>
          </p:cNvSpPr>
          <p:nvPr>
            <p:ph type="title"/>
          </p:nvPr>
        </p:nvSpPr>
        <p:spPr>
          <a:xfrm>
            <a:off x="838200" y="186016"/>
            <a:ext cx="10515600" cy="1325563"/>
          </a:xfrm>
        </p:spPr>
        <p:txBody>
          <a:bodyPr/>
          <a:lstStyle/>
          <a:p>
            <a:r>
              <a:rPr lang="en-US" altLang="zh-CN" b="1" dirty="0"/>
              <a:t>Faster</a:t>
            </a:r>
            <a:endParaRPr lang="zh-CN" altLang="en-US" b="1" dirty="0"/>
          </a:p>
        </p:txBody>
      </p:sp>
      <p:sp>
        <p:nvSpPr>
          <p:cNvPr id="3" name="内容占位符 2">
            <a:extLst>
              <a:ext uri="{FF2B5EF4-FFF2-40B4-BE49-F238E27FC236}">
                <a16:creationId xmlns:a16="http://schemas.microsoft.com/office/drawing/2014/main" id="{E030B56A-3EC3-455C-AFB6-DC3D635301F0}"/>
              </a:ext>
            </a:extLst>
          </p:cNvPr>
          <p:cNvSpPr>
            <a:spLocks noGrp="1"/>
          </p:cNvSpPr>
          <p:nvPr>
            <p:ph idx="1"/>
          </p:nvPr>
        </p:nvSpPr>
        <p:spPr>
          <a:xfrm>
            <a:off x="838200" y="1273498"/>
            <a:ext cx="10515600" cy="4351338"/>
          </a:xfrm>
        </p:spPr>
        <p:txBody>
          <a:bodyPr/>
          <a:lstStyle/>
          <a:p>
            <a:r>
              <a:rPr lang="en-US" altLang="zh-CN" dirty="0"/>
              <a:t>YOLOv1                             </a:t>
            </a:r>
            <a:r>
              <a:rPr lang="en-US" altLang="zh-CN" b="1" dirty="0"/>
              <a:t>YOLOv2 —Darknet-19</a:t>
            </a:r>
            <a:endParaRPr lang="zh-CN" altLang="en-US" b="1" dirty="0"/>
          </a:p>
          <a:p>
            <a:endParaRPr lang="zh-CN" altLang="en-US" dirty="0"/>
          </a:p>
        </p:txBody>
      </p:sp>
      <p:sp>
        <p:nvSpPr>
          <p:cNvPr id="4" name="文本框 3">
            <a:extLst>
              <a:ext uri="{FF2B5EF4-FFF2-40B4-BE49-F238E27FC236}">
                <a16:creationId xmlns:a16="http://schemas.microsoft.com/office/drawing/2014/main" id="{D8A39F28-C1AC-4D53-92F7-A797C8844EFB}"/>
              </a:ext>
            </a:extLst>
          </p:cNvPr>
          <p:cNvSpPr txBox="1"/>
          <p:nvPr/>
        </p:nvSpPr>
        <p:spPr>
          <a:xfrm>
            <a:off x="5257800" y="1709799"/>
            <a:ext cx="4267200" cy="954107"/>
          </a:xfrm>
          <a:prstGeom prst="rect">
            <a:avLst/>
          </a:prstGeom>
          <a:noFill/>
        </p:spPr>
        <p:txBody>
          <a:bodyPr wrap="square" rtlCol="0">
            <a:spAutoFit/>
          </a:bodyPr>
          <a:lstStyle/>
          <a:p>
            <a:r>
              <a:rPr lang="en-US" altLang="zh-CN" sz="2800" dirty="0"/>
              <a:t>19 convolutional layers</a:t>
            </a:r>
          </a:p>
          <a:p>
            <a:r>
              <a:rPr lang="en-US" altLang="zh-CN" sz="2800" dirty="0"/>
              <a:t>5 pooling layers</a:t>
            </a:r>
            <a:endParaRPr lang="zh-CN" altLang="en-US" sz="2800" dirty="0"/>
          </a:p>
        </p:txBody>
      </p:sp>
      <p:sp>
        <p:nvSpPr>
          <p:cNvPr id="6" name="文本框 5">
            <a:extLst>
              <a:ext uri="{FF2B5EF4-FFF2-40B4-BE49-F238E27FC236}">
                <a16:creationId xmlns:a16="http://schemas.microsoft.com/office/drawing/2014/main" id="{9958DEA6-1D6A-4662-9465-108EC5921EDB}"/>
              </a:ext>
            </a:extLst>
          </p:cNvPr>
          <p:cNvSpPr txBox="1"/>
          <p:nvPr/>
        </p:nvSpPr>
        <p:spPr>
          <a:xfrm>
            <a:off x="1331086" y="6090080"/>
            <a:ext cx="8831483" cy="584775"/>
          </a:xfrm>
          <a:prstGeom prst="rect">
            <a:avLst/>
          </a:prstGeom>
          <a:noFill/>
        </p:spPr>
        <p:txBody>
          <a:bodyPr wrap="square" rtlCol="0">
            <a:spAutoFit/>
          </a:bodyPr>
          <a:lstStyle/>
          <a:p>
            <a:pPr algn="ctr"/>
            <a:r>
              <a:rPr lang="en-US" altLang="zh-CN" sz="3200" b="1" dirty="0"/>
              <a:t>YOLOv2 is faster !</a:t>
            </a:r>
            <a:endParaRPr lang="zh-CN" altLang="en-US" sz="3200" b="1" dirty="0"/>
          </a:p>
        </p:txBody>
      </p:sp>
      <p:sp>
        <p:nvSpPr>
          <p:cNvPr id="7" name="文本框 6">
            <a:extLst>
              <a:ext uri="{FF2B5EF4-FFF2-40B4-BE49-F238E27FC236}">
                <a16:creationId xmlns:a16="http://schemas.microsoft.com/office/drawing/2014/main" id="{ACB6CEBD-A000-449A-B7DE-32899EF9FD9D}"/>
              </a:ext>
            </a:extLst>
          </p:cNvPr>
          <p:cNvSpPr txBox="1"/>
          <p:nvPr/>
        </p:nvSpPr>
        <p:spPr>
          <a:xfrm>
            <a:off x="990600" y="1709800"/>
            <a:ext cx="4267200" cy="1384995"/>
          </a:xfrm>
          <a:prstGeom prst="rect">
            <a:avLst/>
          </a:prstGeom>
          <a:noFill/>
        </p:spPr>
        <p:txBody>
          <a:bodyPr wrap="square" rtlCol="0">
            <a:spAutoFit/>
          </a:bodyPr>
          <a:lstStyle/>
          <a:p>
            <a:r>
              <a:rPr lang="en-US" altLang="zh-CN" sz="2800" dirty="0"/>
              <a:t>24 convolutional layers</a:t>
            </a:r>
          </a:p>
          <a:p>
            <a:r>
              <a:rPr lang="en-US" altLang="zh-CN" sz="2800" dirty="0"/>
              <a:t>4 Maxpool layers</a:t>
            </a:r>
          </a:p>
          <a:p>
            <a:r>
              <a:rPr lang="en-US" altLang="zh-CN" sz="2800" dirty="0"/>
              <a:t>2 full connected layers</a:t>
            </a:r>
            <a:endParaRPr lang="zh-CN" altLang="en-US" sz="2800" dirty="0"/>
          </a:p>
        </p:txBody>
      </p:sp>
      <p:pic>
        <p:nvPicPr>
          <p:cNvPr id="9" name="图片 8">
            <a:extLst>
              <a:ext uri="{FF2B5EF4-FFF2-40B4-BE49-F238E27FC236}">
                <a16:creationId xmlns:a16="http://schemas.microsoft.com/office/drawing/2014/main" id="{D8AA049F-AC09-4239-952A-C5B63103FD59}"/>
              </a:ext>
            </a:extLst>
          </p:cNvPr>
          <p:cNvPicPr>
            <a:picLocks noChangeAspect="1"/>
          </p:cNvPicPr>
          <p:nvPr/>
        </p:nvPicPr>
        <p:blipFill rotWithShape="1">
          <a:blip r:embed="rId3"/>
          <a:srcRect t="1053" b="1"/>
          <a:stretch/>
        </p:blipFill>
        <p:spPr>
          <a:xfrm>
            <a:off x="2577973" y="3293016"/>
            <a:ext cx="6947027" cy="2797064"/>
          </a:xfrm>
          <a:prstGeom prst="rect">
            <a:avLst/>
          </a:prstGeom>
        </p:spPr>
      </p:pic>
      <p:sp>
        <p:nvSpPr>
          <p:cNvPr id="5" name="文本框 4">
            <a:extLst>
              <a:ext uri="{FF2B5EF4-FFF2-40B4-BE49-F238E27FC236}">
                <a16:creationId xmlns:a16="http://schemas.microsoft.com/office/drawing/2014/main" id="{0F30647D-F1C3-47F4-9906-95213C291088}"/>
              </a:ext>
            </a:extLst>
          </p:cNvPr>
          <p:cNvSpPr txBox="1"/>
          <p:nvPr/>
        </p:nvSpPr>
        <p:spPr>
          <a:xfrm>
            <a:off x="8021255" y="2993851"/>
            <a:ext cx="798653" cy="400110"/>
          </a:xfrm>
          <a:prstGeom prst="rect">
            <a:avLst/>
          </a:prstGeom>
          <a:noFill/>
        </p:spPr>
        <p:txBody>
          <a:bodyPr wrap="square" rtlCol="0">
            <a:spAutoFit/>
          </a:bodyPr>
          <a:lstStyle/>
          <a:p>
            <a:r>
              <a:rPr lang="en-US" altLang="zh-CN" sz="2000" b="1" dirty="0"/>
              <a:t>mAP</a:t>
            </a:r>
            <a:endParaRPr lang="zh-CN" altLang="en-US" sz="2000" b="1" dirty="0"/>
          </a:p>
        </p:txBody>
      </p:sp>
      <p:sp>
        <p:nvSpPr>
          <p:cNvPr id="10" name="文本框 9">
            <a:extLst>
              <a:ext uri="{FF2B5EF4-FFF2-40B4-BE49-F238E27FC236}">
                <a16:creationId xmlns:a16="http://schemas.microsoft.com/office/drawing/2014/main" id="{85F25280-2187-46BC-9994-B8EDCB49AD4F}"/>
              </a:ext>
            </a:extLst>
          </p:cNvPr>
          <p:cNvSpPr txBox="1"/>
          <p:nvPr/>
        </p:nvSpPr>
        <p:spPr>
          <a:xfrm>
            <a:off x="9045131" y="3024898"/>
            <a:ext cx="798653" cy="400110"/>
          </a:xfrm>
          <a:prstGeom prst="rect">
            <a:avLst/>
          </a:prstGeom>
          <a:noFill/>
        </p:spPr>
        <p:txBody>
          <a:bodyPr wrap="square" rtlCol="0">
            <a:spAutoFit/>
          </a:bodyPr>
          <a:lstStyle/>
          <a:p>
            <a:r>
              <a:rPr lang="en-US" altLang="zh-CN" sz="2000" b="1" dirty="0"/>
              <a:t>FPS</a:t>
            </a:r>
            <a:endParaRPr lang="zh-CN" altLang="en-US" sz="2000" b="1" dirty="0"/>
          </a:p>
        </p:txBody>
      </p:sp>
    </p:spTree>
    <p:extLst>
      <p:ext uri="{BB962C8B-B14F-4D97-AF65-F5344CB8AC3E}">
        <p14:creationId xmlns:p14="http://schemas.microsoft.com/office/powerpoint/2010/main" val="1576581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055427-6118-4679-8A3C-1BC12D69BFEA}"/>
              </a:ext>
            </a:extLst>
          </p:cNvPr>
          <p:cNvSpPr>
            <a:spLocks noGrp="1"/>
          </p:cNvSpPr>
          <p:nvPr>
            <p:ph type="title"/>
          </p:nvPr>
        </p:nvSpPr>
        <p:spPr/>
        <p:txBody>
          <a:bodyPr/>
          <a:lstStyle/>
          <a:p>
            <a:r>
              <a:rPr lang="en-US" altLang="zh-CN" b="1" dirty="0"/>
              <a:t>Stronger——YOLO9000</a:t>
            </a:r>
            <a:endParaRPr lang="zh-CN" altLang="en-US" b="1" dirty="0"/>
          </a:p>
        </p:txBody>
      </p:sp>
      <p:sp>
        <p:nvSpPr>
          <p:cNvPr id="3" name="内容占位符 2">
            <a:extLst>
              <a:ext uri="{FF2B5EF4-FFF2-40B4-BE49-F238E27FC236}">
                <a16:creationId xmlns:a16="http://schemas.microsoft.com/office/drawing/2014/main" id="{CAF6222F-D6CD-4537-9827-3919DA7C34BD}"/>
              </a:ext>
            </a:extLst>
          </p:cNvPr>
          <p:cNvSpPr>
            <a:spLocks noGrp="1"/>
          </p:cNvSpPr>
          <p:nvPr>
            <p:ph idx="1"/>
          </p:nvPr>
        </p:nvSpPr>
        <p:spPr/>
        <p:txBody>
          <a:bodyPr/>
          <a:lstStyle/>
          <a:p>
            <a:pPr marL="514350" indent="-514350">
              <a:buFont typeface="Arial" panose="020B0604020202020204" pitchFamily="34" charset="0"/>
              <a:buAutoNum type="arabicPeriod"/>
            </a:pPr>
            <a:r>
              <a:rPr lang="en-US" altLang="zh-CN" dirty="0"/>
              <a:t>Joint classification and detection</a:t>
            </a:r>
          </a:p>
          <a:p>
            <a:pPr marL="514350" indent="-514350">
              <a:buAutoNum type="arabicPeriod"/>
            </a:pPr>
            <a:r>
              <a:rPr lang="en-US" altLang="zh-CN" dirty="0"/>
              <a:t>Hierarchical classification</a:t>
            </a:r>
          </a:p>
          <a:p>
            <a:pPr marL="514350" indent="-514350">
              <a:buAutoNum type="arabicPeriod"/>
            </a:pPr>
            <a:r>
              <a:rPr lang="en-US" altLang="zh-CN" dirty="0"/>
              <a:t>Dataset combination with WordTree</a:t>
            </a:r>
          </a:p>
        </p:txBody>
      </p:sp>
      <p:sp>
        <p:nvSpPr>
          <p:cNvPr id="4" name="文本框 3">
            <a:extLst>
              <a:ext uri="{FF2B5EF4-FFF2-40B4-BE49-F238E27FC236}">
                <a16:creationId xmlns:a16="http://schemas.microsoft.com/office/drawing/2014/main" id="{48686CC0-0565-4DE6-B6B5-FEEAC1B0FED5}"/>
              </a:ext>
            </a:extLst>
          </p:cNvPr>
          <p:cNvSpPr txBox="1"/>
          <p:nvPr/>
        </p:nvSpPr>
        <p:spPr>
          <a:xfrm>
            <a:off x="116840" y="6488668"/>
            <a:ext cx="12278360" cy="369332"/>
          </a:xfrm>
          <a:prstGeom prst="rect">
            <a:avLst/>
          </a:prstGeom>
          <a:noFill/>
        </p:spPr>
        <p:txBody>
          <a:bodyPr wrap="square" rtlCol="0">
            <a:spAutoFit/>
          </a:bodyPr>
          <a:lstStyle/>
          <a:p>
            <a:r>
              <a:rPr lang="en-US" altLang="zh-CN" dirty="0"/>
              <a:t>ref: http://openaccess.thecvf.com/content_cvpr_2017/papers/Redmon_YOLO9000_Better_Faster_CVPR_2017_paper.pdf</a:t>
            </a:r>
            <a:endParaRPr lang="zh-CN" altLang="en-US" dirty="0"/>
          </a:p>
        </p:txBody>
      </p:sp>
    </p:spTree>
    <p:extLst>
      <p:ext uri="{BB962C8B-B14F-4D97-AF65-F5344CB8AC3E}">
        <p14:creationId xmlns:p14="http://schemas.microsoft.com/office/powerpoint/2010/main" val="4482722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9BC7CC7D-FEE4-4E80-8483-DA2B8FF63899}"/>
              </a:ext>
            </a:extLst>
          </p:cNvPr>
          <p:cNvPicPr>
            <a:picLocks noGrp="1" noChangeAspect="1"/>
          </p:cNvPicPr>
          <p:nvPr>
            <p:ph idx="1"/>
          </p:nvPr>
        </p:nvPicPr>
        <p:blipFill>
          <a:blip r:embed="rId3"/>
          <a:stretch>
            <a:fillRect/>
          </a:stretch>
        </p:blipFill>
        <p:spPr>
          <a:xfrm>
            <a:off x="1826204" y="0"/>
            <a:ext cx="6333281" cy="6531913"/>
          </a:xfrm>
          <a:prstGeom prst="rect">
            <a:avLst/>
          </a:prstGeom>
        </p:spPr>
      </p:pic>
      <p:sp>
        <p:nvSpPr>
          <p:cNvPr id="5" name="文本框 4">
            <a:extLst>
              <a:ext uri="{FF2B5EF4-FFF2-40B4-BE49-F238E27FC236}">
                <a16:creationId xmlns:a16="http://schemas.microsoft.com/office/drawing/2014/main" id="{38BBD900-EEAA-48E3-A6EF-E844D8A303B1}"/>
              </a:ext>
            </a:extLst>
          </p:cNvPr>
          <p:cNvSpPr txBox="1"/>
          <p:nvPr/>
        </p:nvSpPr>
        <p:spPr>
          <a:xfrm>
            <a:off x="116840" y="6488668"/>
            <a:ext cx="12278360" cy="369332"/>
          </a:xfrm>
          <a:prstGeom prst="rect">
            <a:avLst/>
          </a:prstGeom>
          <a:noFill/>
        </p:spPr>
        <p:txBody>
          <a:bodyPr wrap="square" rtlCol="0">
            <a:spAutoFit/>
          </a:bodyPr>
          <a:lstStyle/>
          <a:p>
            <a:r>
              <a:rPr lang="en-US" altLang="zh-CN" dirty="0"/>
              <a:t>ref: http://openaccess.thecvf.com/content_cvpr_2017/papers/Redmon_YOLO9000_Better_Faster_CVPR_2017_paper.pdf</a:t>
            </a:r>
            <a:endParaRPr lang="zh-CN" altLang="en-US" dirty="0"/>
          </a:p>
        </p:txBody>
      </p:sp>
      <p:sp>
        <p:nvSpPr>
          <p:cNvPr id="7" name="标题 1">
            <a:extLst>
              <a:ext uri="{FF2B5EF4-FFF2-40B4-BE49-F238E27FC236}">
                <a16:creationId xmlns:a16="http://schemas.microsoft.com/office/drawing/2014/main" id="{41B27686-11C9-4592-B9B0-5F6CAE5EE44F}"/>
              </a:ext>
            </a:extLst>
          </p:cNvPr>
          <p:cNvSpPr>
            <a:spLocks noGrp="1"/>
          </p:cNvSpPr>
          <p:nvPr>
            <p:ph type="title"/>
          </p:nvPr>
        </p:nvSpPr>
        <p:spPr>
          <a:xfrm>
            <a:off x="340488" y="2603174"/>
            <a:ext cx="2495309" cy="1325563"/>
          </a:xfrm>
        </p:spPr>
        <p:txBody>
          <a:bodyPr/>
          <a:lstStyle/>
          <a:p>
            <a:r>
              <a:rPr lang="en-US" altLang="zh-CN" b="1" dirty="0"/>
              <a:t>Word Tree</a:t>
            </a:r>
            <a:endParaRPr lang="zh-CN" altLang="en-US" b="1" dirty="0"/>
          </a:p>
        </p:txBody>
      </p:sp>
      <p:pic>
        <p:nvPicPr>
          <p:cNvPr id="2050" name="Picture 2" descr="image_1csecrg0t145v1n9o1j2f1ppr1uvs9o.png-7.3kB">
            <a:extLst>
              <a:ext uri="{FF2B5EF4-FFF2-40B4-BE49-F238E27FC236}">
                <a16:creationId xmlns:a16="http://schemas.microsoft.com/office/drawing/2014/main" id="{44A378DB-57B5-4340-8B72-D35C57000A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9485" y="1191135"/>
            <a:ext cx="3936059" cy="4058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2334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B3E690-AD8C-486D-9410-FBFF13F254E2}"/>
              </a:ext>
            </a:extLst>
          </p:cNvPr>
          <p:cNvSpPr>
            <a:spLocks noGrp="1"/>
          </p:cNvSpPr>
          <p:nvPr>
            <p:ph type="title"/>
          </p:nvPr>
        </p:nvSpPr>
        <p:spPr>
          <a:xfrm>
            <a:off x="386787" y="40250"/>
            <a:ext cx="10515600" cy="1325563"/>
          </a:xfrm>
        </p:spPr>
        <p:txBody>
          <a:bodyPr/>
          <a:lstStyle/>
          <a:p>
            <a:r>
              <a:rPr lang="en-US" altLang="zh-CN" b="1" dirty="0"/>
              <a:t>ImageNet And WordTree</a:t>
            </a:r>
            <a:endParaRPr lang="zh-CN" altLang="en-US" b="1" dirty="0"/>
          </a:p>
        </p:txBody>
      </p:sp>
      <p:pic>
        <p:nvPicPr>
          <p:cNvPr id="4" name="内容占位符 3">
            <a:extLst>
              <a:ext uri="{FF2B5EF4-FFF2-40B4-BE49-F238E27FC236}">
                <a16:creationId xmlns:a16="http://schemas.microsoft.com/office/drawing/2014/main" id="{6EE52796-4975-4B48-B675-7082055B6BD5}"/>
              </a:ext>
            </a:extLst>
          </p:cNvPr>
          <p:cNvPicPr>
            <a:picLocks noGrp="1" noChangeAspect="1"/>
          </p:cNvPicPr>
          <p:nvPr>
            <p:ph idx="1"/>
          </p:nvPr>
        </p:nvPicPr>
        <p:blipFill>
          <a:blip r:embed="rId3"/>
          <a:stretch>
            <a:fillRect/>
          </a:stretch>
        </p:blipFill>
        <p:spPr>
          <a:xfrm>
            <a:off x="2723751" y="914929"/>
            <a:ext cx="6744497" cy="5758405"/>
          </a:xfrm>
          <a:prstGeom prst="rect">
            <a:avLst/>
          </a:prstGeom>
        </p:spPr>
      </p:pic>
      <p:sp>
        <p:nvSpPr>
          <p:cNvPr id="5" name="文本框 4">
            <a:extLst>
              <a:ext uri="{FF2B5EF4-FFF2-40B4-BE49-F238E27FC236}">
                <a16:creationId xmlns:a16="http://schemas.microsoft.com/office/drawing/2014/main" id="{2EA0FB95-5066-4CE0-AE75-0D93F04A2885}"/>
              </a:ext>
            </a:extLst>
          </p:cNvPr>
          <p:cNvSpPr txBox="1"/>
          <p:nvPr/>
        </p:nvSpPr>
        <p:spPr>
          <a:xfrm>
            <a:off x="116840" y="6488668"/>
            <a:ext cx="12278360" cy="369332"/>
          </a:xfrm>
          <a:prstGeom prst="rect">
            <a:avLst/>
          </a:prstGeom>
          <a:noFill/>
        </p:spPr>
        <p:txBody>
          <a:bodyPr wrap="square" rtlCol="0">
            <a:spAutoFit/>
          </a:bodyPr>
          <a:lstStyle/>
          <a:p>
            <a:r>
              <a:rPr lang="en-US" altLang="zh-CN" dirty="0"/>
              <a:t>ref: http://openaccess.thecvf.com/content_cvpr_2017/papers/Redmon_YOLO9000_Better_Faster_CVPR_2017_paper.pdf</a:t>
            </a:r>
            <a:endParaRPr lang="zh-CN" altLang="en-US" dirty="0"/>
          </a:p>
        </p:txBody>
      </p:sp>
    </p:spTree>
    <p:extLst>
      <p:ext uri="{BB962C8B-B14F-4D97-AF65-F5344CB8AC3E}">
        <p14:creationId xmlns:p14="http://schemas.microsoft.com/office/powerpoint/2010/main" val="39282265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367F9BE-425C-487F-8CDF-42150B79D275}"/>
              </a:ext>
            </a:extLst>
          </p:cNvPr>
          <p:cNvSpPr txBox="1"/>
          <p:nvPr/>
        </p:nvSpPr>
        <p:spPr>
          <a:xfrm>
            <a:off x="330200" y="2846110"/>
            <a:ext cx="2763520" cy="923330"/>
          </a:xfrm>
          <a:prstGeom prst="rect">
            <a:avLst/>
          </a:prstGeom>
          <a:noFill/>
        </p:spPr>
        <p:txBody>
          <a:bodyPr wrap="square" rtlCol="0">
            <a:spAutoFit/>
          </a:bodyPr>
          <a:lstStyle/>
          <a:p>
            <a:r>
              <a:rPr lang="en-US" altLang="zh-CN" sz="5400" dirty="0"/>
              <a:t>YOLOv1 </a:t>
            </a:r>
            <a:endParaRPr lang="zh-CN" altLang="en-US" sz="5400" dirty="0"/>
          </a:p>
        </p:txBody>
      </p:sp>
      <p:sp>
        <p:nvSpPr>
          <p:cNvPr id="5" name="箭头: 右 4">
            <a:extLst>
              <a:ext uri="{FF2B5EF4-FFF2-40B4-BE49-F238E27FC236}">
                <a16:creationId xmlns:a16="http://schemas.microsoft.com/office/drawing/2014/main" id="{082BCFDF-0E2C-418A-BC14-3098A42157ED}"/>
              </a:ext>
            </a:extLst>
          </p:cNvPr>
          <p:cNvSpPr/>
          <p:nvPr/>
        </p:nvSpPr>
        <p:spPr>
          <a:xfrm>
            <a:off x="3195320" y="2846110"/>
            <a:ext cx="1168400" cy="92333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5CF02E30-6ADD-4CF5-AE30-B554E2ECD1DA}"/>
              </a:ext>
            </a:extLst>
          </p:cNvPr>
          <p:cNvSpPr txBox="1"/>
          <p:nvPr/>
        </p:nvSpPr>
        <p:spPr>
          <a:xfrm>
            <a:off x="4607560" y="2846110"/>
            <a:ext cx="2763520" cy="923330"/>
          </a:xfrm>
          <a:prstGeom prst="rect">
            <a:avLst/>
          </a:prstGeom>
          <a:noFill/>
        </p:spPr>
        <p:txBody>
          <a:bodyPr wrap="square" rtlCol="0">
            <a:spAutoFit/>
          </a:bodyPr>
          <a:lstStyle/>
          <a:p>
            <a:r>
              <a:rPr lang="en-US" altLang="zh-CN" sz="5400" dirty="0"/>
              <a:t>YOLOv2 </a:t>
            </a:r>
            <a:endParaRPr lang="zh-CN" altLang="en-US" sz="5400" dirty="0"/>
          </a:p>
        </p:txBody>
      </p:sp>
      <p:sp>
        <p:nvSpPr>
          <p:cNvPr id="7" name="箭头: 右 6">
            <a:extLst>
              <a:ext uri="{FF2B5EF4-FFF2-40B4-BE49-F238E27FC236}">
                <a16:creationId xmlns:a16="http://schemas.microsoft.com/office/drawing/2014/main" id="{8A0616CF-E6EA-4678-80C6-07F9196616CE}"/>
              </a:ext>
            </a:extLst>
          </p:cNvPr>
          <p:cNvSpPr/>
          <p:nvPr/>
        </p:nvSpPr>
        <p:spPr>
          <a:xfrm>
            <a:off x="7371080" y="2846110"/>
            <a:ext cx="1168400" cy="92333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795DF2E-B377-4D12-849F-70A7E40683EB}"/>
              </a:ext>
            </a:extLst>
          </p:cNvPr>
          <p:cNvSpPr txBox="1"/>
          <p:nvPr/>
        </p:nvSpPr>
        <p:spPr>
          <a:xfrm>
            <a:off x="8783320" y="2846110"/>
            <a:ext cx="2763520" cy="923330"/>
          </a:xfrm>
          <a:prstGeom prst="rect">
            <a:avLst/>
          </a:prstGeom>
          <a:noFill/>
        </p:spPr>
        <p:txBody>
          <a:bodyPr wrap="square" rtlCol="0">
            <a:spAutoFit/>
          </a:bodyPr>
          <a:lstStyle/>
          <a:p>
            <a:r>
              <a:rPr lang="en-US" altLang="zh-CN" sz="5400" dirty="0"/>
              <a:t>YOLOv3 </a:t>
            </a:r>
            <a:endParaRPr lang="zh-CN" altLang="en-US" sz="5400" dirty="0"/>
          </a:p>
        </p:txBody>
      </p:sp>
    </p:spTree>
    <p:extLst>
      <p:ext uri="{BB962C8B-B14F-4D97-AF65-F5344CB8AC3E}">
        <p14:creationId xmlns:p14="http://schemas.microsoft.com/office/powerpoint/2010/main" val="30924352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5A1C6F-78B8-4BD3-AD41-10A88AA5AB9E}"/>
              </a:ext>
            </a:extLst>
          </p:cNvPr>
          <p:cNvSpPr>
            <a:spLocks noGrp="1"/>
          </p:cNvSpPr>
          <p:nvPr>
            <p:ph type="title"/>
          </p:nvPr>
        </p:nvSpPr>
        <p:spPr/>
        <p:txBody>
          <a:bodyPr/>
          <a:lstStyle/>
          <a:p>
            <a:r>
              <a:rPr lang="en-US" altLang="zh-CN" b="1" dirty="0"/>
              <a:t>New Features</a:t>
            </a:r>
            <a:endParaRPr lang="zh-CN" altLang="en-US" b="1" dirty="0"/>
          </a:p>
        </p:txBody>
      </p:sp>
      <p:sp>
        <p:nvSpPr>
          <p:cNvPr id="3" name="内容占位符 2">
            <a:extLst>
              <a:ext uri="{FF2B5EF4-FFF2-40B4-BE49-F238E27FC236}">
                <a16:creationId xmlns:a16="http://schemas.microsoft.com/office/drawing/2014/main" id="{17343A5F-994B-420F-820A-5E95D0535F64}"/>
              </a:ext>
            </a:extLst>
          </p:cNvPr>
          <p:cNvSpPr>
            <a:spLocks noGrp="1"/>
          </p:cNvSpPr>
          <p:nvPr>
            <p:ph idx="1"/>
          </p:nvPr>
        </p:nvSpPr>
        <p:spPr>
          <a:xfrm>
            <a:off x="838200" y="1508125"/>
            <a:ext cx="10515600" cy="4351338"/>
          </a:xfrm>
        </p:spPr>
        <p:txBody>
          <a:bodyPr/>
          <a:lstStyle/>
          <a:p>
            <a:r>
              <a:rPr lang="en-US" altLang="zh-CN" dirty="0"/>
              <a:t>Darknet-53: residual network and feature pyramid networks</a:t>
            </a:r>
          </a:p>
          <a:p>
            <a:pPr marL="0" indent="0">
              <a:buNone/>
            </a:pPr>
            <a:endParaRPr lang="zh-CN" altLang="en-US" dirty="0"/>
          </a:p>
        </p:txBody>
      </p:sp>
      <p:pic>
        <p:nvPicPr>
          <p:cNvPr id="5" name="图片 4">
            <a:extLst>
              <a:ext uri="{FF2B5EF4-FFF2-40B4-BE49-F238E27FC236}">
                <a16:creationId xmlns:a16="http://schemas.microsoft.com/office/drawing/2014/main" id="{139F80C1-E41D-4468-99FD-1A53B14B061E}"/>
              </a:ext>
            </a:extLst>
          </p:cNvPr>
          <p:cNvPicPr>
            <a:picLocks noChangeAspect="1"/>
          </p:cNvPicPr>
          <p:nvPr/>
        </p:nvPicPr>
        <p:blipFill>
          <a:blip r:embed="rId3"/>
          <a:stretch>
            <a:fillRect/>
          </a:stretch>
        </p:blipFill>
        <p:spPr>
          <a:xfrm>
            <a:off x="2022288" y="2003566"/>
            <a:ext cx="7337611" cy="4651234"/>
          </a:xfrm>
          <a:prstGeom prst="rect">
            <a:avLst/>
          </a:prstGeom>
        </p:spPr>
      </p:pic>
      <p:sp>
        <p:nvSpPr>
          <p:cNvPr id="6" name="文本框 5">
            <a:extLst>
              <a:ext uri="{FF2B5EF4-FFF2-40B4-BE49-F238E27FC236}">
                <a16:creationId xmlns:a16="http://schemas.microsoft.com/office/drawing/2014/main" id="{ED2D652E-9C9B-4CC7-9C57-C2E0084D0A28}"/>
              </a:ext>
            </a:extLst>
          </p:cNvPr>
          <p:cNvSpPr txBox="1"/>
          <p:nvPr/>
        </p:nvSpPr>
        <p:spPr>
          <a:xfrm>
            <a:off x="3063240" y="6492875"/>
            <a:ext cx="12278360" cy="369332"/>
          </a:xfrm>
          <a:prstGeom prst="rect">
            <a:avLst/>
          </a:prstGeom>
          <a:noFill/>
        </p:spPr>
        <p:txBody>
          <a:bodyPr wrap="square" rtlCol="0">
            <a:spAutoFit/>
          </a:bodyPr>
          <a:lstStyle/>
          <a:p>
            <a:r>
              <a:rPr lang="en-US" altLang="zh-CN" dirty="0"/>
              <a:t>ref: https://pjreddie.com/media/files/papers/YOLOv3.pdf</a:t>
            </a:r>
            <a:endParaRPr lang="zh-CN" altLang="en-US" dirty="0"/>
          </a:p>
        </p:txBody>
      </p:sp>
    </p:spTree>
    <p:extLst>
      <p:ext uri="{BB962C8B-B14F-4D97-AF65-F5344CB8AC3E}">
        <p14:creationId xmlns:p14="http://schemas.microsoft.com/office/powerpoint/2010/main" val="2895306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BC96F-143C-4143-B6AE-288321DD55BE}"/>
              </a:ext>
            </a:extLst>
          </p:cNvPr>
          <p:cNvSpPr>
            <a:spLocks noGrp="1"/>
          </p:cNvSpPr>
          <p:nvPr>
            <p:ph type="title"/>
          </p:nvPr>
        </p:nvSpPr>
        <p:spPr>
          <a:xfrm>
            <a:off x="0" y="19264"/>
            <a:ext cx="10515600" cy="1325563"/>
          </a:xfrm>
        </p:spPr>
        <p:txBody>
          <a:bodyPr/>
          <a:lstStyle/>
          <a:p>
            <a:r>
              <a:rPr lang="en-US" altLang="zh-CN" b="1" dirty="0"/>
              <a:t>The Problem YOLO Solved</a:t>
            </a:r>
            <a:endParaRPr lang="zh-CN" altLang="en-US" b="1" dirty="0"/>
          </a:p>
        </p:txBody>
      </p:sp>
      <p:pic>
        <p:nvPicPr>
          <p:cNvPr id="7" name="内容占位符 6">
            <a:extLst>
              <a:ext uri="{FF2B5EF4-FFF2-40B4-BE49-F238E27FC236}">
                <a16:creationId xmlns:a16="http://schemas.microsoft.com/office/drawing/2014/main" id="{0A147BE6-9E6F-4D55-9845-05626C5DF4F1}"/>
              </a:ext>
            </a:extLst>
          </p:cNvPr>
          <p:cNvPicPr>
            <a:picLocks noGrp="1" noChangeAspect="1"/>
          </p:cNvPicPr>
          <p:nvPr>
            <p:ph idx="1"/>
          </p:nvPr>
        </p:nvPicPr>
        <p:blipFill>
          <a:blip r:embed="rId3"/>
          <a:stretch>
            <a:fillRect/>
          </a:stretch>
        </p:blipFill>
        <p:spPr>
          <a:xfrm>
            <a:off x="3685590" y="1151787"/>
            <a:ext cx="3888112" cy="5100326"/>
          </a:xfrm>
          <a:prstGeom prst="rect">
            <a:avLst/>
          </a:prstGeom>
        </p:spPr>
      </p:pic>
      <p:sp>
        <p:nvSpPr>
          <p:cNvPr id="12" name="文本框 11">
            <a:extLst>
              <a:ext uri="{FF2B5EF4-FFF2-40B4-BE49-F238E27FC236}">
                <a16:creationId xmlns:a16="http://schemas.microsoft.com/office/drawing/2014/main" id="{D19BA3EC-DF09-48CF-92A5-5EEA49A9FC01}"/>
              </a:ext>
            </a:extLst>
          </p:cNvPr>
          <p:cNvSpPr txBox="1"/>
          <p:nvPr/>
        </p:nvSpPr>
        <p:spPr>
          <a:xfrm>
            <a:off x="976366" y="6500182"/>
            <a:ext cx="9306560" cy="338554"/>
          </a:xfrm>
          <a:prstGeom prst="rect">
            <a:avLst/>
          </a:prstGeom>
          <a:noFill/>
        </p:spPr>
        <p:txBody>
          <a:bodyPr wrap="square" rtlCol="0">
            <a:spAutoFit/>
          </a:bodyPr>
          <a:lstStyle/>
          <a:p>
            <a:pPr algn="ctr"/>
            <a:r>
              <a:rPr lang="en-US" altLang="zh-CN" sz="1600" dirty="0"/>
              <a:t>ref: cs231n_2018_lecture11</a:t>
            </a:r>
            <a:endParaRPr lang="zh-CN" altLang="en-US" sz="1600" dirty="0"/>
          </a:p>
        </p:txBody>
      </p:sp>
    </p:spTree>
    <p:extLst>
      <p:ext uri="{BB962C8B-B14F-4D97-AF65-F5344CB8AC3E}">
        <p14:creationId xmlns:p14="http://schemas.microsoft.com/office/powerpoint/2010/main" val="4158546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AF3650E-922E-42A2-BCBE-E7496F35C106}"/>
              </a:ext>
            </a:extLst>
          </p:cNvPr>
          <p:cNvSpPr>
            <a:spLocks noGrp="1"/>
          </p:cNvSpPr>
          <p:nvPr>
            <p:ph idx="1"/>
          </p:nvPr>
        </p:nvSpPr>
        <p:spPr>
          <a:xfrm>
            <a:off x="596900" y="1939925"/>
            <a:ext cx="10515600" cy="4351338"/>
          </a:xfrm>
        </p:spPr>
        <p:txBody>
          <a:bodyPr>
            <a:normAutofit/>
          </a:bodyPr>
          <a:lstStyle/>
          <a:p>
            <a:pPr marL="0" indent="0" algn="ctr">
              <a:buNone/>
            </a:pPr>
            <a:r>
              <a:rPr lang="en-US" altLang="zh-CN" sz="6600" dirty="0"/>
              <a:t>Questions?</a:t>
            </a:r>
          </a:p>
          <a:p>
            <a:pPr marL="0" indent="0" algn="ctr">
              <a:buNone/>
            </a:pPr>
            <a:endParaRPr lang="en-US" altLang="zh-CN" sz="6600" dirty="0"/>
          </a:p>
          <a:p>
            <a:pPr marL="0" indent="0" algn="ctr">
              <a:buNone/>
            </a:pPr>
            <a:r>
              <a:rPr lang="en-US" altLang="zh-CN" sz="6600" dirty="0"/>
              <a:t>Thanks!</a:t>
            </a:r>
            <a:endParaRPr lang="zh-CN" altLang="en-US" sz="6600" dirty="0"/>
          </a:p>
        </p:txBody>
      </p:sp>
    </p:spTree>
    <p:extLst>
      <p:ext uri="{BB962C8B-B14F-4D97-AF65-F5344CB8AC3E}">
        <p14:creationId xmlns:p14="http://schemas.microsoft.com/office/powerpoint/2010/main" val="3242506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A212C0-6874-4DFB-82F8-64CB91DFED1D}"/>
              </a:ext>
            </a:extLst>
          </p:cNvPr>
          <p:cNvSpPr>
            <a:spLocks noGrp="1"/>
          </p:cNvSpPr>
          <p:nvPr>
            <p:ph type="title"/>
          </p:nvPr>
        </p:nvSpPr>
        <p:spPr/>
        <p:txBody>
          <a:bodyPr/>
          <a:lstStyle/>
          <a:p>
            <a:r>
              <a:rPr lang="en-US" altLang="zh-CN" b="1" dirty="0"/>
              <a:t>YOLO</a:t>
            </a:r>
            <a:endParaRPr lang="zh-CN" altLang="en-US" b="1" dirty="0"/>
          </a:p>
        </p:txBody>
      </p:sp>
      <p:sp>
        <p:nvSpPr>
          <p:cNvPr id="3" name="内容占位符 2">
            <a:extLst>
              <a:ext uri="{FF2B5EF4-FFF2-40B4-BE49-F238E27FC236}">
                <a16:creationId xmlns:a16="http://schemas.microsoft.com/office/drawing/2014/main" id="{F4602E29-749F-4AF1-9930-B5A9B9085C42}"/>
              </a:ext>
            </a:extLst>
          </p:cNvPr>
          <p:cNvSpPr>
            <a:spLocks noGrp="1"/>
          </p:cNvSpPr>
          <p:nvPr>
            <p:ph idx="1"/>
          </p:nvPr>
        </p:nvSpPr>
        <p:spPr/>
        <p:txBody>
          <a:bodyPr/>
          <a:lstStyle/>
          <a:p>
            <a:r>
              <a:rPr lang="en-US" altLang="zh-CN" sz="2400" dirty="0"/>
              <a:t>YOLOv1—You Only Look Once: Unified, Real-Time Object Detection</a:t>
            </a:r>
          </a:p>
          <a:p>
            <a:r>
              <a:rPr lang="en-US" altLang="zh-CN" sz="2400" u="sng" dirty="0">
                <a:hlinkClick r:id="rId3"/>
              </a:rPr>
              <a:t>Joseph Redmon</a:t>
            </a:r>
            <a:r>
              <a:rPr lang="en-US" altLang="zh-CN" sz="2400" dirty="0"/>
              <a:t>, </a:t>
            </a:r>
            <a:r>
              <a:rPr lang="en-US" altLang="zh-CN" sz="2400" dirty="0">
                <a:hlinkClick r:id="rId4"/>
              </a:rPr>
              <a:t>Santosh </a:t>
            </a:r>
            <a:r>
              <a:rPr lang="en-US" altLang="zh-CN" sz="2400" dirty="0" err="1">
                <a:hlinkClick r:id="rId4"/>
              </a:rPr>
              <a:t>Divvala</a:t>
            </a:r>
            <a:r>
              <a:rPr lang="en-US" altLang="zh-CN" sz="2400" dirty="0"/>
              <a:t>, </a:t>
            </a:r>
            <a:r>
              <a:rPr lang="en-US" altLang="zh-CN" sz="2400" dirty="0">
                <a:hlinkClick r:id="rId5"/>
              </a:rPr>
              <a:t>Ross </a:t>
            </a:r>
            <a:r>
              <a:rPr lang="en-US" altLang="zh-CN" sz="2400" dirty="0" err="1">
                <a:hlinkClick r:id="rId5"/>
              </a:rPr>
              <a:t>Girshick</a:t>
            </a:r>
            <a:r>
              <a:rPr lang="en-US" altLang="zh-CN" sz="2400" dirty="0"/>
              <a:t>, </a:t>
            </a:r>
            <a:r>
              <a:rPr lang="en-US" altLang="zh-CN" sz="2400" dirty="0">
                <a:hlinkClick r:id="rId6"/>
              </a:rPr>
              <a:t>Ali Farhadi</a:t>
            </a:r>
            <a:endParaRPr lang="en-US" altLang="zh-CN" sz="2400" dirty="0"/>
          </a:p>
          <a:p>
            <a:r>
              <a:rPr lang="en-US" altLang="zh-CN" sz="2400" dirty="0"/>
              <a:t>YOLOv2—YOLO9000: Better, Faster, Stronger</a:t>
            </a:r>
          </a:p>
          <a:p>
            <a:r>
              <a:rPr lang="en-US" altLang="zh-CN" sz="2400" dirty="0"/>
              <a:t>YOLOv3—YOLOv3: An Incremental Improvement</a:t>
            </a:r>
          </a:p>
          <a:p>
            <a:r>
              <a:rPr lang="en-US" altLang="zh-CN" sz="2400" u="sng" dirty="0">
                <a:hlinkClick r:id="rId3"/>
              </a:rPr>
              <a:t>Joseph Redmon</a:t>
            </a:r>
            <a:r>
              <a:rPr lang="en-US" altLang="zh-CN" sz="2400" dirty="0"/>
              <a:t>, </a:t>
            </a:r>
            <a:r>
              <a:rPr lang="en-US" altLang="zh-CN" sz="2400" dirty="0">
                <a:hlinkClick r:id="rId6"/>
              </a:rPr>
              <a:t>Ali Farhadi</a:t>
            </a:r>
            <a:endParaRPr lang="en-US" altLang="zh-CN" sz="2400" dirty="0"/>
          </a:p>
          <a:p>
            <a:endParaRPr lang="zh-CN" altLang="en-US" sz="2000" dirty="0"/>
          </a:p>
        </p:txBody>
      </p:sp>
      <p:sp>
        <p:nvSpPr>
          <p:cNvPr id="4" name="文本框 3">
            <a:extLst>
              <a:ext uri="{FF2B5EF4-FFF2-40B4-BE49-F238E27FC236}">
                <a16:creationId xmlns:a16="http://schemas.microsoft.com/office/drawing/2014/main" id="{07D2ADD2-68E0-4A7B-8A89-3B9C035D1E60}"/>
              </a:ext>
            </a:extLst>
          </p:cNvPr>
          <p:cNvSpPr txBox="1"/>
          <p:nvPr/>
        </p:nvSpPr>
        <p:spPr>
          <a:xfrm>
            <a:off x="924560" y="6478171"/>
            <a:ext cx="10678160" cy="646331"/>
          </a:xfrm>
          <a:prstGeom prst="rect">
            <a:avLst/>
          </a:prstGeom>
          <a:noFill/>
        </p:spPr>
        <p:txBody>
          <a:bodyPr wrap="square" rtlCol="0">
            <a:spAutoFit/>
          </a:bodyPr>
          <a:lstStyle/>
          <a:p>
            <a:r>
              <a:rPr lang="en-US" altLang="zh-CN" dirty="0"/>
              <a:t>ref: </a:t>
            </a:r>
            <a:r>
              <a:rPr lang="en-US" altLang="zh-CN" dirty="0">
                <a:hlinkClick r:id="rId7"/>
              </a:rPr>
              <a:t>https://arxiv.org/abs/1506.02640</a:t>
            </a:r>
            <a:r>
              <a:rPr lang="en-US" altLang="zh-CN" dirty="0"/>
              <a:t>  </a:t>
            </a:r>
            <a:r>
              <a:rPr lang="en-US" altLang="zh-CN" dirty="0">
                <a:hlinkClick r:id="rId8"/>
              </a:rPr>
              <a:t>https://arxiv.org/abs/1612.08242</a:t>
            </a:r>
            <a:r>
              <a:rPr lang="en-US" altLang="zh-CN" dirty="0"/>
              <a:t> </a:t>
            </a:r>
            <a:r>
              <a:rPr lang="en-US" altLang="zh-CN" dirty="0">
                <a:hlinkClick r:id="rId9"/>
              </a:rPr>
              <a:t>https://arxiv.org/abs/1804.02767</a:t>
            </a:r>
            <a:r>
              <a:rPr lang="en-US" altLang="zh-CN" dirty="0"/>
              <a:t> </a:t>
            </a:r>
          </a:p>
          <a:p>
            <a:r>
              <a:rPr lang="en-US" altLang="zh-CN" dirty="0"/>
              <a:t>      </a:t>
            </a:r>
            <a:endParaRPr lang="zh-CN" altLang="en-US" dirty="0"/>
          </a:p>
        </p:txBody>
      </p:sp>
      <p:sp>
        <p:nvSpPr>
          <p:cNvPr id="5" name="文本框 4">
            <a:extLst>
              <a:ext uri="{FF2B5EF4-FFF2-40B4-BE49-F238E27FC236}">
                <a16:creationId xmlns:a16="http://schemas.microsoft.com/office/drawing/2014/main" id="{FEE18268-DEBA-4D37-B531-568158FC3044}"/>
              </a:ext>
            </a:extLst>
          </p:cNvPr>
          <p:cNvSpPr txBox="1"/>
          <p:nvPr/>
        </p:nvSpPr>
        <p:spPr>
          <a:xfrm>
            <a:off x="2164080" y="4464238"/>
            <a:ext cx="7325360" cy="584775"/>
          </a:xfrm>
          <a:prstGeom prst="rect">
            <a:avLst/>
          </a:prstGeom>
          <a:noFill/>
        </p:spPr>
        <p:txBody>
          <a:bodyPr wrap="square" rtlCol="0">
            <a:spAutoFit/>
          </a:bodyPr>
          <a:lstStyle/>
          <a:p>
            <a:pPr algn="ctr"/>
            <a:r>
              <a:rPr lang="en-US" altLang="zh-CN" sz="3200" b="1" dirty="0"/>
              <a:t>One-Stage method~</a:t>
            </a:r>
            <a:endParaRPr lang="zh-CN" altLang="en-US" sz="3200" b="1" dirty="0"/>
          </a:p>
        </p:txBody>
      </p:sp>
    </p:spTree>
    <p:extLst>
      <p:ext uri="{BB962C8B-B14F-4D97-AF65-F5344CB8AC3E}">
        <p14:creationId xmlns:p14="http://schemas.microsoft.com/office/powerpoint/2010/main" val="1155907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788CB8-10CF-4A6D-88C4-0589F7130940}"/>
              </a:ext>
            </a:extLst>
          </p:cNvPr>
          <p:cNvSpPr>
            <a:spLocks noGrp="1"/>
          </p:cNvSpPr>
          <p:nvPr>
            <p:ph type="title"/>
          </p:nvPr>
        </p:nvSpPr>
        <p:spPr>
          <a:xfrm>
            <a:off x="411480" y="243205"/>
            <a:ext cx="10515600" cy="1325563"/>
          </a:xfrm>
        </p:spPr>
        <p:txBody>
          <a:bodyPr/>
          <a:lstStyle/>
          <a:p>
            <a:r>
              <a:rPr lang="en-US" altLang="zh-CN" b="1" dirty="0"/>
              <a:t>YOLOv1</a:t>
            </a:r>
            <a:r>
              <a:rPr lang="zh-CN" altLang="en-US" b="1" dirty="0"/>
              <a:t> </a:t>
            </a:r>
            <a:r>
              <a:rPr lang="en-US" altLang="zh-CN" b="1" dirty="0"/>
              <a:t>Procedure</a:t>
            </a:r>
            <a:endParaRPr lang="zh-CN" altLang="en-US" b="1" dirty="0"/>
          </a:p>
        </p:txBody>
      </p:sp>
      <p:pic>
        <p:nvPicPr>
          <p:cNvPr id="4" name="内容占位符 3">
            <a:extLst>
              <a:ext uri="{FF2B5EF4-FFF2-40B4-BE49-F238E27FC236}">
                <a16:creationId xmlns:a16="http://schemas.microsoft.com/office/drawing/2014/main" id="{0DE9A8E5-8679-4194-8C21-1BD1CFEC32BE}"/>
              </a:ext>
            </a:extLst>
          </p:cNvPr>
          <p:cNvPicPr>
            <a:picLocks noGrp="1" noChangeAspect="1"/>
          </p:cNvPicPr>
          <p:nvPr>
            <p:ph idx="1"/>
          </p:nvPr>
        </p:nvPicPr>
        <p:blipFill>
          <a:blip r:embed="rId3"/>
          <a:stretch>
            <a:fillRect/>
          </a:stretch>
        </p:blipFill>
        <p:spPr>
          <a:xfrm>
            <a:off x="1879600" y="1158240"/>
            <a:ext cx="8184380" cy="5202555"/>
          </a:xfrm>
          <a:prstGeom prst="rect">
            <a:avLst/>
          </a:prstGeom>
        </p:spPr>
      </p:pic>
      <p:sp>
        <p:nvSpPr>
          <p:cNvPr id="5" name="文本框 4">
            <a:extLst>
              <a:ext uri="{FF2B5EF4-FFF2-40B4-BE49-F238E27FC236}">
                <a16:creationId xmlns:a16="http://schemas.microsoft.com/office/drawing/2014/main" id="{61136EF1-F145-4D6D-86CE-7FB937E3F8EA}"/>
              </a:ext>
            </a:extLst>
          </p:cNvPr>
          <p:cNvSpPr txBox="1"/>
          <p:nvPr/>
        </p:nvSpPr>
        <p:spPr>
          <a:xfrm>
            <a:off x="0" y="6488668"/>
            <a:ext cx="12791440" cy="369332"/>
          </a:xfrm>
          <a:prstGeom prst="rect">
            <a:avLst/>
          </a:prstGeom>
          <a:noFill/>
        </p:spPr>
        <p:txBody>
          <a:bodyPr wrap="square" rtlCol="0">
            <a:spAutoFit/>
          </a:bodyPr>
          <a:lstStyle/>
          <a:p>
            <a:r>
              <a:rPr lang="en-US" altLang="zh-CN" dirty="0" err="1"/>
              <a:t>ref:https</a:t>
            </a:r>
            <a:r>
              <a:rPr lang="en-US" altLang="zh-CN" dirty="0"/>
              <a:t>://www.cv-foundation.org/openaccess/content_cvpr_2016/papers/Redmon_You_Only_Look_CVPR_2016_paper.pdf</a:t>
            </a:r>
            <a:endParaRPr lang="zh-CN" altLang="en-US" dirty="0"/>
          </a:p>
        </p:txBody>
      </p:sp>
    </p:spTree>
    <p:extLst>
      <p:ext uri="{BB962C8B-B14F-4D97-AF65-F5344CB8AC3E}">
        <p14:creationId xmlns:p14="http://schemas.microsoft.com/office/powerpoint/2010/main" val="1614650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D7EA5A-0EA7-4CB6-AC4F-D1F292207A9F}"/>
              </a:ext>
            </a:extLst>
          </p:cNvPr>
          <p:cNvSpPr>
            <a:spLocks noGrp="1"/>
          </p:cNvSpPr>
          <p:nvPr>
            <p:ph type="title"/>
          </p:nvPr>
        </p:nvSpPr>
        <p:spPr>
          <a:xfrm>
            <a:off x="218440" y="132081"/>
            <a:ext cx="10515600" cy="1325563"/>
          </a:xfrm>
        </p:spPr>
        <p:txBody>
          <a:bodyPr/>
          <a:lstStyle/>
          <a:p>
            <a:r>
              <a:rPr lang="en-US" altLang="zh-CN" b="1" dirty="0"/>
              <a:t>YOLOv1 Architecture</a:t>
            </a:r>
            <a:endParaRPr lang="zh-CN" altLang="en-US" b="1" dirty="0"/>
          </a:p>
        </p:txBody>
      </p:sp>
      <p:pic>
        <p:nvPicPr>
          <p:cNvPr id="4" name="内容占位符 3">
            <a:extLst>
              <a:ext uri="{FF2B5EF4-FFF2-40B4-BE49-F238E27FC236}">
                <a16:creationId xmlns:a16="http://schemas.microsoft.com/office/drawing/2014/main" id="{0ECF5857-FC9B-45E2-BF9D-AF53AABA920A}"/>
              </a:ext>
            </a:extLst>
          </p:cNvPr>
          <p:cNvPicPr>
            <a:picLocks noGrp="1" noChangeAspect="1"/>
          </p:cNvPicPr>
          <p:nvPr>
            <p:ph idx="1"/>
          </p:nvPr>
        </p:nvPicPr>
        <p:blipFill>
          <a:blip r:embed="rId3"/>
          <a:stretch>
            <a:fillRect/>
          </a:stretch>
        </p:blipFill>
        <p:spPr>
          <a:xfrm>
            <a:off x="218440" y="1259840"/>
            <a:ext cx="11852686" cy="5110479"/>
          </a:xfrm>
          <a:prstGeom prst="rect">
            <a:avLst/>
          </a:prstGeom>
        </p:spPr>
      </p:pic>
      <p:sp>
        <p:nvSpPr>
          <p:cNvPr id="5" name="文本框 4">
            <a:extLst>
              <a:ext uri="{FF2B5EF4-FFF2-40B4-BE49-F238E27FC236}">
                <a16:creationId xmlns:a16="http://schemas.microsoft.com/office/drawing/2014/main" id="{5B02030F-C705-4F1E-BF28-0D5527AB0588}"/>
              </a:ext>
            </a:extLst>
          </p:cNvPr>
          <p:cNvSpPr txBox="1"/>
          <p:nvPr/>
        </p:nvSpPr>
        <p:spPr>
          <a:xfrm>
            <a:off x="7135383" y="1001982"/>
            <a:ext cx="4267200" cy="2246769"/>
          </a:xfrm>
          <a:prstGeom prst="rect">
            <a:avLst/>
          </a:prstGeom>
          <a:noFill/>
        </p:spPr>
        <p:txBody>
          <a:bodyPr wrap="square" rtlCol="0">
            <a:spAutoFit/>
          </a:bodyPr>
          <a:lstStyle/>
          <a:p>
            <a:r>
              <a:rPr lang="en-US" altLang="zh-CN" sz="2800" dirty="0"/>
              <a:t>24 convolutional layers</a:t>
            </a:r>
          </a:p>
          <a:p>
            <a:r>
              <a:rPr lang="en-US" altLang="zh-CN" sz="2800" dirty="0"/>
              <a:t>	         +</a:t>
            </a:r>
          </a:p>
          <a:p>
            <a:r>
              <a:rPr lang="en-US" altLang="zh-CN" sz="2800" dirty="0"/>
              <a:t>4 Maxpool layers</a:t>
            </a:r>
          </a:p>
          <a:p>
            <a:r>
              <a:rPr lang="en-US" altLang="zh-CN" sz="2800" dirty="0"/>
              <a:t>	         +</a:t>
            </a:r>
          </a:p>
          <a:p>
            <a:r>
              <a:rPr lang="en-US" altLang="zh-CN" sz="2800" dirty="0"/>
              <a:t>2 full connected layers</a:t>
            </a:r>
            <a:endParaRPr lang="zh-CN" altLang="en-US" sz="2800" dirty="0"/>
          </a:p>
        </p:txBody>
      </p:sp>
      <p:sp>
        <p:nvSpPr>
          <p:cNvPr id="6" name="文本框 5">
            <a:extLst>
              <a:ext uri="{FF2B5EF4-FFF2-40B4-BE49-F238E27FC236}">
                <a16:creationId xmlns:a16="http://schemas.microsoft.com/office/drawing/2014/main" id="{AD1065F1-C85A-4243-A4B0-10092D694F0C}"/>
              </a:ext>
            </a:extLst>
          </p:cNvPr>
          <p:cNvSpPr txBox="1"/>
          <p:nvPr/>
        </p:nvSpPr>
        <p:spPr>
          <a:xfrm>
            <a:off x="0" y="6488668"/>
            <a:ext cx="12791440" cy="369332"/>
          </a:xfrm>
          <a:prstGeom prst="rect">
            <a:avLst/>
          </a:prstGeom>
          <a:noFill/>
        </p:spPr>
        <p:txBody>
          <a:bodyPr wrap="square" rtlCol="0">
            <a:spAutoFit/>
          </a:bodyPr>
          <a:lstStyle/>
          <a:p>
            <a:r>
              <a:rPr lang="en-US" altLang="zh-CN" dirty="0" err="1"/>
              <a:t>ref:https</a:t>
            </a:r>
            <a:r>
              <a:rPr lang="en-US" altLang="zh-CN" dirty="0"/>
              <a:t>://www.cv-foundation.org/openaccess/content_cvpr_2016/papers/Redmon_You_Only_Look_CVPR_2016_paper.pdf</a:t>
            </a:r>
            <a:endParaRPr lang="zh-CN" altLang="en-US" dirty="0"/>
          </a:p>
        </p:txBody>
      </p:sp>
    </p:spTree>
    <p:extLst>
      <p:ext uri="{BB962C8B-B14F-4D97-AF65-F5344CB8AC3E}">
        <p14:creationId xmlns:p14="http://schemas.microsoft.com/office/powerpoint/2010/main" val="2259606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5D55E055-CA1C-4B1F-8D3A-0E19E79407C5}"/>
              </a:ext>
            </a:extLst>
          </p:cNvPr>
          <p:cNvPicPr>
            <a:picLocks noGrp="1" noChangeAspect="1"/>
          </p:cNvPicPr>
          <p:nvPr>
            <p:ph idx="1"/>
          </p:nvPr>
        </p:nvPicPr>
        <p:blipFill>
          <a:blip r:embed="rId3"/>
          <a:stretch>
            <a:fillRect/>
          </a:stretch>
        </p:blipFill>
        <p:spPr>
          <a:xfrm>
            <a:off x="128217" y="1676400"/>
            <a:ext cx="11904679" cy="3916269"/>
          </a:xfrm>
          <a:prstGeom prst="rect">
            <a:avLst/>
          </a:prstGeom>
        </p:spPr>
      </p:pic>
      <p:sp>
        <p:nvSpPr>
          <p:cNvPr id="4" name="标题 1">
            <a:extLst>
              <a:ext uri="{FF2B5EF4-FFF2-40B4-BE49-F238E27FC236}">
                <a16:creationId xmlns:a16="http://schemas.microsoft.com/office/drawing/2014/main" id="{C4DD03B4-AA22-4A7F-B29F-C34590AC1780}"/>
              </a:ext>
            </a:extLst>
          </p:cNvPr>
          <p:cNvSpPr>
            <a:spLocks noGrp="1"/>
          </p:cNvSpPr>
          <p:nvPr>
            <p:ph type="title"/>
          </p:nvPr>
        </p:nvSpPr>
        <p:spPr>
          <a:xfrm>
            <a:off x="187960" y="111125"/>
            <a:ext cx="10515600" cy="1325563"/>
          </a:xfrm>
        </p:spPr>
        <p:txBody>
          <a:bodyPr/>
          <a:lstStyle/>
          <a:p>
            <a:r>
              <a:rPr lang="en-US" altLang="zh-CN" b="1" dirty="0"/>
              <a:t>YOLOv1 Ground Truth</a:t>
            </a:r>
            <a:endParaRPr lang="zh-CN" altLang="en-US" b="1" dirty="0"/>
          </a:p>
        </p:txBody>
      </p:sp>
      <p:sp>
        <p:nvSpPr>
          <p:cNvPr id="6" name="文本框 5">
            <a:extLst>
              <a:ext uri="{FF2B5EF4-FFF2-40B4-BE49-F238E27FC236}">
                <a16:creationId xmlns:a16="http://schemas.microsoft.com/office/drawing/2014/main" id="{BBCBA860-169C-48A1-83F5-F09750BBA1C0}"/>
              </a:ext>
            </a:extLst>
          </p:cNvPr>
          <p:cNvSpPr txBox="1"/>
          <p:nvPr/>
        </p:nvSpPr>
        <p:spPr>
          <a:xfrm>
            <a:off x="4246880" y="6488668"/>
            <a:ext cx="5313680" cy="369332"/>
          </a:xfrm>
          <a:prstGeom prst="rect">
            <a:avLst/>
          </a:prstGeom>
          <a:noFill/>
        </p:spPr>
        <p:txBody>
          <a:bodyPr wrap="square" rtlCol="0">
            <a:spAutoFit/>
          </a:bodyPr>
          <a:lstStyle/>
          <a:p>
            <a:r>
              <a:rPr lang="en-US" altLang="zh-CN" dirty="0"/>
              <a:t>ref: </a:t>
            </a:r>
            <a:r>
              <a:rPr lang="en-US" altLang="zh-CN" dirty="0">
                <a:hlinkClick r:id="rId4"/>
              </a:rPr>
              <a:t>https://arxiv.org/abs/1506.02640</a:t>
            </a:r>
            <a:endParaRPr lang="zh-CN" altLang="en-US" dirty="0"/>
          </a:p>
        </p:txBody>
      </p:sp>
    </p:spTree>
    <p:extLst>
      <p:ext uri="{BB962C8B-B14F-4D97-AF65-F5344CB8AC3E}">
        <p14:creationId xmlns:p14="http://schemas.microsoft.com/office/powerpoint/2010/main" val="1019397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01D2AE-402A-482D-AC5A-05F37991A104}"/>
              </a:ext>
            </a:extLst>
          </p:cNvPr>
          <p:cNvSpPr>
            <a:spLocks noGrp="1"/>
          </p:cNvSpPr>
          <p:nvPr>
            <p:ph type="title"/>
          </p:nvPr>
        </p:nvSpPr>
        <p:spPr>
          <a:xfrm>
            <a:off x="370840" y="100965"/>
            <a:ext cx="10515600" cy="1325563"/>
          </a:xfrm>
        </p:spPr>
        <p:txBody>
          <a:bodyPr/>
          <a:lstStyle/>
          <a:p>
            <a:r>
              <a:rPr lang="en-US" altLang="zh-CN" b="1" dirty="0"/>
              <a:t>YOLOv1——Loss Function</a:t>
            </a:r>
            <a:endParaRPr lang="zh-CN" altLang="en-US" b="1" dirty="0"/>
          </a:p>
        </p:txBody>
      </p:sp>
      <p:pic>
        <p:nvPicPr>
          <p:cNvPr id="4" name="内容占位符 3">
            <a:extLst>
              <a:ext uri="{FF2B5EF4-FFF2-40B4-BE49-F238E27FC236}">
                <a16:creationId xmlns:a16="http://schemas.microsoft.com/office/drawing/2014/main" id="{BC9A586C-B4F7-4DEE-A111-A8B9A4E1181E}"/>
              </a:ext>
            </a:extLst>
          </p:cNvPr>
          <p:cNvPicPr>
            <a:picLocks noGrp="1" noChangeAspect="1"/>
          </p:cNvPicPr>
          <p:nvPr>
            <p:ph idx="1"/>
          </p:nvPr>
        </p:nvPicPr>
        <p:blipFill>
          <a:blip r:embed="rId3"/>
          <a:stretch>
            <a:fillRect/>
          </a:stretch>
        </p:blipFill>
        <p:spPr>
          <a:xfrm>
            <a:off x="2032000" y="1066800"/>
            <a:ext cx="7778432" cy="5185623"/>
          </a:xfrm>
          <a:prstGeom prst="rect">
            <a:avLst/>
          </a:prstGeom>
        </p:spPr>
      </p:pic>
      <p:sp>
        <p:nvSpPr>
          <p:cNvPr id="5" name="文本框 4">
            <a:extLst>
              <a:ext uri="{FF2B5EF4-FFF2-40B4-BE49-F238E27FC236}">
                <a16:creationId xmlns:a16="http://schemas.microsoft.com/office/drawing/2014/main" id="{6FAACA20-050A-456E-A0BC-C4C6C194B683}"/>
              </a:ext>
            </a:extLst>
          </p:cNvPr>
          <p:cNvSpPr txBox="1"/>
          <p:nvPr/>
        </p:nvSpPr>
        <p:spPr>
          <a:xfrm>
            <a:off x="0" y="6488668"/>
            <a:ext cx="12791440" cy="369332"/>
          </a:xfrm>
          <a:prstGeom prst="rect">
            <a:avLst/>
          </a:prstGeom>
          <a:noFill/>
        </p:spPr>
        <p:txBody>
          <a:bodyPr wrap="square" rtlCol="0">
            <a:spAutoFit/>
          </a:bodyPr>
          <a:lstStyle/>
          <a:p>
            <a:r>
              <a:rPr lang="en-US" altLang="zh-CN" dirty="0" err="1"/>
              <a:t>ref:https</a:t>
            </a:r>
            <a:r>
              <a:rPr lang="en-US" altLang="zh-CN" dirty="0"/>
              <a:t>://www.cv-foundation.org/openaccess/content_cvpr_2016/papers/Redmon_You_Only_Look_CVPR_2016_paper.pdf</a:t>
            </a:r>
            <a:endParaRPr lang="zh-CN" altLang="en-US" dirty="0"/>
          </a:p>
        </p:txBody>
      </p:sp>
    </p:spTree>
    <p:extLst>
      <p:ext uri="{BB962C8B-B14F-4D97-AF65-F5344CB8AC3E}">
        <p14:creationId xmlns:p14="http://schemas.microsoft.com/office/powerpoint/2010/main" val="1850425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20A851E-1B16-4E8A-937F-F9BF4EF9A0BC}"/>
              </a:ext>
            </a:extLst>
          </p:cNvPr>
          <p:cNvSpPr>
            <a:spLocks noGrp="1"/>
          </p:cNvSpPr>
          <p:nvPr>
            <p:ph idx="1"/>
          </p:nvPr>
        </p:nvSpPr>
        <p:spPr>
          <a:xfrm>
            <a:off x="2782747" y="2844197"/>
            <a:ext cx="10515600" cy="4351338"/>
          </a:xfrm>
        </p:spPr>
        <p:txBody>
          <a:bodyPr>
            <a:normAutofit/>
          </a:bodyPr>
          <a:lstStyle/>
          <a:p>
            <a:pPr marL="0" indent="0">
              <a:buNone/>
            </a:pPr>
            <a:r>
              <a:rPr lang="en-US" altLang="zh-CN" sz="6600" dirty="0"/>
              <a:t>How To Inference</a:t>
            </a:r>
            <a:r>
              <a:rPr lang="zh-CN" altLang="en-US" sz="6600" dirty="0"/>
              <a:t>？</a:t>
            </a:r>
          </a:p>
        </p:txBody>
      </p:sp>
    </p:spTree>
    <p:extLst>
      <p:ext uri="{BB962C8B-B14F-4D97-AF65-F5344CB8AC3E}">
        <p14:creationId xmlns:p14="http://schemas.microsoft.com/office/powerpoint/2010/main" val="243869775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3712</Words>
  <Application>Microsoft Office PowerPoint</Application>
  <PresentationFormat>宽屏</PresentationFormat>
  <Paragraphs>183</Paragraphs>
  <Slides>30</Slides>
  <Notes>28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30</vt:i4>
      </vt:variant>
    </vt:vector>
  </HeadingPairs>
  <TitlesOfParts>
    <vt:vector size="35" baseType="lpstr">
      <vt:lpstr>等线</vt:lpstr>
      <vt:lpstr>等线 Light</vt:lpstr>
      <vt:lpstr>Arial</vt:lpstr>
      <vt:lpstr>Cambria Math</vt:lpstr>
      <vt:lpstr>Office 主题​​</vt:lpstr>
      <vt:lpstr>智能信息处理与融合技术</vt:lpstr>
      <vt:lpstr>Background</vt:lpstr>
      <vt:lpstr>The Problem YOLO Solved</vt:lpstr>
      <vt:lpstr>YOLO</vt:lpstr>
      <vt:lpstr>YOLOv1 Procedure</vt:lpstr>
      <vt:lpstr>YOLOv1 Architecture</vt:lpstr>
      <vt:lpstr>YOLOv1 Ground Truth</vt:lpstr>
      <vt:lpstr>YOLOv1——Loss Function</vt:lpstr>
      <vt:lpstr>PowerPoint 演示文稿</vt:lpstr>
      <vt:lpstr>IOU——Intersection-over-Union </vt:lpstr>
      <vt:lpstr>NMS——Non-Maximum Suppression</vt:lpstr>
      <vt:lpstr>Advantages and disadvantages of YOLOv1</vt:lpstr>
      <vt:lpstr>PowerPoint 演示文稿</vt:lpstr>
      <vt:lpstr>PowerPoint 演示文稿</vt:lpstr>
      <vt:lpstr>Better</vt:lpstr>
      <vt:lpstr>Batch Normalization(BN) </vt:lpstr>
      <vt:lpstr>High Resolution Classifier </vt:lpstr>
      <vt:lpstr>Convolutional With Anchor Boxes + Direct Location Prediction</vt:lpstr>
      <vt:lpstr>Dimension Clusters</vt:lpstr>
      <vt:lpstr>Fine-Grained Features</vt:lpstr>
      <vt:lpstr>Multi-Scale Training</vt:lpstr>
      <vt:lpstr>Compare to YOLOv1</vt:lpstr>
      <vt:lpstr>YOLOv2 Loss Function</vt:lpstr>
      <vt:lpstr>Faster</vt:lpstr>
      <vt:lpstr>Stronger——YOLO9000</vt:lpstr>
      <vt:lpstr>Word Tree</vt:lpstr>
      <vt:lpstr>ImageNet And WordTree</vt:lpstr>
      <vt:lpstr>PowerPoint 演示文稿</vt:lpstr>
      <vt:lpstr>New Features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智能信息处理与融合技术</dc:title>
  <dc:creator>方 阳</dc:creator>
  <cp:lastModifiedBy>阳 方</cp:lastModifiedBy>
  <cp:revision>115</cp:revision>
  <dcterms:created xsi:type="dcterms:W3CDTF">2018-11-18T07:48:19Z</dcterms:created>
  <dcterms:modified xsi:type="dcterms:W3CDTF">2019-01-24T13:39:05Z</dcterms:modified>
</cp:coreProperties>
</file>