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7" r:id="rId3"/>
    <p:sldId id="256" r:id="rId4"/>
    <p:sldId id="298" r:id="rId5"/>
    <p:sldId id="299" r:id="rId6"/>
    <p:sldId id="300" r:id="rId7"/>
    <p:sldId id="303" r:id="rId8"/>
    <p:sldId id="305" r:id="rId9"/>
    <p:sldId id="304" r:id="rId10"/>
    <p:sldId id="306" r:id="rId11"/>
    <p:sldId id="301" r:id="rId12"/>
    <p:sldId id="307" r:id="rId13"/>
    <p:sldId id="308" r:id="rId14"/>
    <p:sldId id="309" r:id="rId15"/>
    <p:sldId id="302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7" autoAdjust="0"/>
  </p:normalViewPr>
  <p:slideViewPr>
    <p:cSldViewPr snapToGrid="0">
      <p:cViewPr varScale="1"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09CD-3636-4323-81D2-227D6848A6F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035C5-6FF1-4C74-849B-75DBF8EED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7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可以看作是</a:t>
            </a:r>
            <a:r>
              <a:rPr lang="en-US" altLang="zh-CN" dirty="0"/>
              <a:t>intrinsic image</a:t>
            </a:r>
            <a:r>
              <a:rPr lang="zh-CN" altLang="en-US" dirty="0"/>
              <a:t>算法，不过</a:t>
            </a:r>
            <a:r>
              <a:rPr lang="en-US" altLang="zh-CN" dirty="0"/>
              <a:t>shading</a:t>
            </a:r>
            <a:r>
              <a:rPr lang="zh-CN" altLang="en-US" dirty="0"/>
              <a:t>是</a:t>
            </a:r>
            <a:r>
              <a:rPr lang="en-US" altLang="zh-CN" dirty="0"/>
              <a:t>shape</a:t>
            </a:r>
            <a:r>
              <a:rPr lang="zh-CN" altLang="en-US" dirty="0"/>
              <a:t>和</a:t>
            </a:r>
            <a:r>
              <a:rPr lang="en-US" altLang="zh-CN" dirty="0"/>
              <a:t>Illumination</a:t>
            </a:r>
            <a:r>
              <a:rPr lang="zh-CN" altLang="en-US" dirty="0"/>
              <a:t>通过某种函数组合形成的，还可以被看作</a:t>
            </a:r>
            <a:r>
              <a:rPr lang="en-US" altLang="zh-CN" dirty="0"/>
              <a:t>SFS</a:t>
            </a:r>
            <a:r>
              <a:rPr lang="zh-CN" altLang="en-US" dirty="0"/>
              <a:t>，但</a:t>
            </a:r>
            <a:r>
              <a:rPr lang="en-US" altLang="zh-CN" dirty="0"/>
              <a:t>reflectance</a:t>
            </a:r>
            <a:r>
              <a:rPr lang="zh-CN" altLang="en-US" dirty="0"/>
              <a:t>和</a:t>
            </a:r>
            <a:r>
              <a:rPr lang="en-US" altLang="zh-CN" dirty="0"/>
              <a:t>illumination</a:t>
            </a:r>
            <a:r>
              <a:rPr lang="zh-CN" altLang="en-US" dirty="0"/>
              <a:t>是未知的</a:t>
            </a:r>
            <a:endParaRPr lang="en-US" altLang="zh-CN" dirty="0"/>
          </a:p>
          <a:p>
            <a:r>
              <a:rPr lang="zh-CN" altLang="en-US" dirty="0"/>
              <a:t>在自然深度图、反射率图和光照模型中，会出现非常强的统计规律，与自然图像中发现的规律相似。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许多这些本质图像算法的限制因素似乎是它们将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视为一种图像，忽略了这样一个事实，即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从结构上来说是某种形状和某种照明模型的产物。通过解决这个本质图像问题的超集，恢复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/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产生了比任何本质图像方法更好的结果。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形状的遮挡轮廓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包围形状轮廓的轮廓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是一种强大的形状解释线索，它通常控制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线索，并提出了算法来粗略估计给定轮廓信息的形状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在物体的遮挡轮廓上，表面与所有有利位置的光线相切。在正交投影下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，这意味着法线的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分量由图像中的轮廓决定。表面的闭合轮廓往往由分支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表面从有利位置与光线相切的点，如圆柱体的光滑面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和边缘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表面的突然不连续，如圆柱体的顶部或一张纸的边缘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我们提出了分支先验的“软”版本，它捕捉了我们期望看到的类似“分支”的行为，但是它可能被边缘或小分支违反。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因为光照是未知的，必须在推理过程中对其进行正则化。对光照的先验是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在训练集中对球面谐波光照进行多元高斯拟合。在推断过程中，强加的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是该模型下的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非标准化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负对数似然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0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log-reflectance image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depth-map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为球面谐波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S(Z,L)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是一个渲染引擎，它的作用是将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线性化一组表面法线，然后通过这些表面法线和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P(R), P(Z), P(L)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reflectance, 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的先验，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算法就是要在重构约束下，最大化三个先验的似然概率。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取负对数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根据重构约束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3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自然图像的反射图趋向于分段连续，这等效于反射图的变化趋向小而稀疏，作者在灰度反射平滑使用一个多元高斯尺度混合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(GSM)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，将每个反射率像素与其相邻像素之间的差值叠加在一起，在这个模型下使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的可能性最大化，它对应于最小化下面的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为从像素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到像素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$j$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$log-RGB$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$N(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是围绕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$c(\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\alpha, \sigma)$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为离散单变量的负对数似然混合高斯尺度，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$\alpha$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$\sigma$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4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高斯尺度混合模型以前曾被用于模拟自然图像中的重尾分布，用于去噪或图像修复。同样地，使用这个分布族给我们一个对数似然，它看起来像一个光滑的，重尾样条曲线，从</a:t>
            </a:r>
            <a:r>
              <a:rPr lang="en-US" altLang="zh-CN" dirty="0"/>
              <a:t>0</a:t>
            </a:r>
            <a:r>
              <a:rPr lang="zh-CN" altLang="en-US" dirty="0"/>
              <a:t>开始单调地递减。反射率变化的代价随变化幅度的增大而增大，但由于分布具有较重的尾部，小变化的影响是最强烈的（对应于</a:t>
            </a:r>
            <a:r>
              <a:rPr lang="en-US" altLang="zh-CN" dirty="0"/>
              <a:t>shading</a:t>
            </a:r>
            <a:r>
              <a:rPr lang="zh-CN" altLang="en-US" dirty="0"/>
              <a:t>的变化），大变化的影响是最微弱的。这与希望反射图大部分是平的，但偶尔变化很大吻合。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对反射率图像的期望是，在一张图像中有少量反射率，即用于绘制图像的调色板是小的。所以构建一个鼓励节俭的先验</a:t>
            </a:r>
            <a:r>
              <a:rPr lang="en-US" altLang="zh-CN" dirty="0"/>
              <a:t>——</a:t>
            </a:r>
            <a:r>
              <a:rPr lang="zh-CN" altLang="en-US" dirty="0"/>
              <a:t>即我们对场景反射率的表示是经济和有效的，或“稀疏的”。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只使用一个平滑的先验，如在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，允许反射率变化在不连通区域。在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中，只使用节俭的先验，鼓励反射率取少量的值，但不鼓励它形成大的分段常数区域。只有把这两个先验结合起来使用，如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我们的模型是否正确地支持正常的、类似于油漆的棋盘配置。这证明了我们对反射率的光滑性和节俭先验的重要性。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二次熵公式，使对数反射率的熵最小，从而鼓励节俭。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9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没有绝对先验，模型将乐于将图像中的灰色像素解释为在灰色照明下的灰色反射，或者像在极亮照明下的近似黑色反射，或者在黄色照明下的蓝色反射，等等。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绝对先验对于颜色恒常性是基本的，因为大多数基本的白平衡或自动对比度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亮度算法都可以被看作是将类似的成本最小化：灰色世界假设对非灰色的反射率进行惩罚，白色世界假设对非白色的反射率进行惩罚，基于色差的模型对位于以前可见反射率范围之外的反射率进行惩罚。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$f$</a:t>
            </a:r>
            <a:r>
              <a:rPr lang="zh-CN" altLang="en-US" dirty="0"/>
              <a:t>是我们的样条曲线，它决定了分配给每个反射率的非标准化负对数似然，</a:t>
            </a:r>
            <a:r>
              <a:rPr lang="en-US" altLang="zh-CN" dirty="0"/>
              <a:t>$n$</a:t>
            </a:r>
            <a:r>
              <a:rPr lang="zh-CN" altLang="en-US" dirty="0"/>
              <a:t>为对数反射率的一维直方图，</a:t>
            </a:r>
            <a:r>
              <a:rPr lang="en-US" altLang="zh-CN" dirty="0"/>
              <a:t>$\</a:t>
            </a:r>
            <a:r>
              <a:rPr lang="en-US" altLang="zh-CN" dirty="0" err="1"/>
              <a:t>mathbf</a:t>
            </a:r>
            <a:r>
              <a:rPr lang="en-US" altLang="zh-CN" dirty="0"/>
              <a:t>{f}^{\prime \prime}$</a:t>
            </a:r>
            <a:r>
              <a:rPr lang="zh-CN" altLang="en-US" dirty="0"/>
              <a:t>是样条函数的二阶偏导，</a:t>
            </a:r>
            <a:r>
              <a:rPr lang="en-US" altLang="zh-CN" dirty="0"/>
              <a:t>$\epsilon$</a:t>
            </a:r>
            <a:r>
              <a:rPr lang="zh-CN" altLang="en-US" dirty="0"/>
              <a:t>确保先验公式可微。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平滑度的假设是基于形状很少弯曲，通过最小化平均曲率的变化来建立模型。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上面图形是形状及其平均曲率的可视化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正，红色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负，白色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。平面和肥皂膜的平均曲率为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，球体和圆柱体的平均曲率为常数，形状弯曲时平均曲率变化。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我们假设形状的表面是各向同性的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同样可能面向任何方向，比如在球体中。然而，观察各向同性形状会产生偏差，因为观察到的表面更可能面向观察者，而不是垂直于观察者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中放置在球体上的红色标尺图形图钉所示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。我们通过在​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N^z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上施加先验来消除这种偏差，图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所示，它粗略地类似于我们的训练数据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$N_{x, y}^{z}(Z)$</a:t>
            </a:r>
            <a:r>
              <a:rPr lang="zh-CN" altLang="en-US" dirty="0"/>
              <a:t>是</a:t>
            </a:r>
            <a:r>
              <a:rPr lang="en-US" altLang="zh-CN" dirty="0"/>
              <a:t>Z</a:t>
            </a:r>
            <a:r>
              <a:rPr lang="zh-CN" altLang="en-US" dirty="0"/>
              <a:t>的表面法线在位置</a:t>
            </a:r>
            <a:r>
              <a:rPr lang="en-US" altLang="zh-CN" dirty="0"/>
              <a:t>$(</a:t>
            </a:r>
            <a:r>
              <a:rPr lang="en-US" altLang="zh-CN" dirty="0" err="1"/>
              <a:t>x,y</a:t>
            </a:r>
            <a:r>
              <a:rPr lang="en-US" altLang="zh-CN" dirty="0"/>
              <a:t>)$</a:t>
            </a:r>
            <a:r>
              <a:rPr lang="zh-CN" altLang="en-US" dirty="0"/>
              <a:t>上的</a:t>
            </a:r>
            <a:r>
              <a:rPr lang="en-US" altLang="zh-CN" dirty="0"/>
              <a:t>$z$</a:t>
            </a:r>
            <a:r>
              <a:rPr lang="zh-CN" altLang="en-US" dirty="0"/>
              <a:t>分量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6A47-FF56-41FB-AEDE-1DB3C5E15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D045B-CED0-4897-923E-1DF4A359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CD85-4D74-45DD-96A2-A078B634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C8549-8E6F-438D-A2F8-FC4E26FF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E3755-4837-482D-8C76-4D69D65D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8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966C-DF05-44E7-BB57-B1547B7C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47226-059E-4566-8CA0-E0B601A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DFFCC-BF25-4FCE-8C3E-8D22136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8144E-7063-4876-B6ED-70A74DCA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F75B7-A2E6-413B-B908-133E77F4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597B1-3144-4433-8CB9-F487B1FB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35072-4489-4B0A-87DE-CE0AFB7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18174-D90C-4F25-8C5C-74733E3F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706EA-3370-4107-8E66-83E8A7F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AA7A1-A323-4613-9657-C54053BC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0D2A-0BF7-4DCE-A74A-D9C0F500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68490-888A-4BA5-AF94-EAD9437E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4A3FD-242E-4DE7-8CBB-9E180B3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CF669-4EF3-463F-997F-0A3D19D5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85A9A-78CF-47FB-8023-1986E8D9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0FF0-1384-44FA-B4A1-75978CF9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D766C-EB7D-4760-9023-81C01BE8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2376-9513-43D9-A76F-1FC7F329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927CE-52B8-433D-AFC3-6B91426B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90D2B-DAFD-4435-A77A-31D18C08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6CE2-A3B3-49C4-A01F-4608C3B9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C0279-ECBA-4099-98C2-41074210F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7F59E-64BA-404A-8DB2-B425F465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55447-DB41-4CAB-BAD9-6BB2FB8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0A67D-EF2F-4C7B-BA85-E917E4C3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CD05B-E06D-45A9-802B-199D9550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19DDE-FF4B-4DED-956C-2D9DD69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F0656-5846-4AB9-BCC7-FE2DB0E6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18314-171D-48AF-9D39-8AA54A1F6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70668-9376-4FE5-BBFE-ECFB37E0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9D83B-96BA-435D-84EF-44E73454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1C1DF-84F8-421D-96F0-A4B281D0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D00EA0-E5B4-4E35-B94D-AA202BC8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1E4BE6-0096-4C89-88F7-BCC79E6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116B-FC12-4240-838A-9EAF9D6B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ACE14-4D15-4207-A38D-AC4DB5F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1E2FE-8B85-47CB-9723-C2A93B9F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10F95-6C20-4923-B15A-7FFD9025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A22E50-4077-46E4-9509-A529FF8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E77AC-2EB3-4194-9994-A9A4EA74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5E8C9-F5A0-4C7F-89CD-6A5D3F2B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4EF7-D69D-40F2-93A9-AFE6D6CB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AA083-0123-4BF6-92B5-1503C2CD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318D2-EFE0-401E-9670-E9CADD1E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A9D12-65DB-46C1-B1F1-7D3A5421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9CC85-E8BB-48ED-ABCB-207E2F5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D80A0-BC31-412B-82AB-7C3DCDF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B17E-8D86-4F27-BB24-09115DE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97DB37-384E-4459-9907-B8D1596F3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069DA-7F29-4F86-AC3D-8BC0E75B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FB73E-3629-4F6B-9612-2E306DA0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C840D-077F-46D7-BFD9-456D0DA7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B9F52-D892-4244-8977-1A3AFB02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4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E1A8D4-1B1D-4C51-8E75-DE15CA41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4FE12-395B-44DB-A4F4-F4A563170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C08B1-2BD4-4F3A-86F2-C493863D2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574-3AD8-48D7-AF76-411F1F40D4B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BB9F-1C31-4593-83F7-7140E254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A6F24-A4A0-4630-9965-06596EC4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5B7D-7986-4A6C-AE55-B2A986C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本质图像论文汇报（六）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E64-2CF4-446A-A701-DB1CEB2F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Reflectance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38B885-4666-4637-B531-C6C92595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614" y="2767263"/>
            <a:ext cx="8901797" cy="15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8BD39-01AB-4740-852D-65EA9E36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Shape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CD3BB-32BA-4DD6-A152-62C96078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Isotropy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Occluding Contour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C0F6-6F15-4D4C-8356-86157CFA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64F3EC-094A-432A-8A9E-3BB442E5A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9844" y="1381332"/>
            <a:ext cx="6752312" cy="2616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33E6F9-A0D4-4063-8633-8C45C1C88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69" y="3997371"/>
            <a:ext cx="6182259" cy="1248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A7120B-E618-4115-8B9C-2B7D243F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35" y="5246106"/>
            <a:ext cx="6479929" cy="10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0DD3-E1A8-4D58-9E8E-FF3BDE81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Isotropy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498A23-2E49-4A30-947B-1235CFED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2992" y="1690688"/>
            <a:ext cx="6866015" cy="3894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2DA7C0-67F1-4C3C-B03F-5CFC96D8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08" y="5693648"/>
            <a:ext cx="4134222" cy="9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8CCC-A9F3-462F-91C2-CDFA3AF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Occluding Contour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57C3A-2990-4162-BF1F-16185D431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6044" y="1431196"/>
            <a:ext cx="4368364" cy="4250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E6BA81-3369-41E2-909A-4289AB4A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39" y="5864621"/>
            <a:ext cx="5928350" cy="8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1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201EE-0C58-4DA3-AE9D-492453A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Illumination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0DCEEA-0A83-40C8-81A3-24EFED84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534" y="2939269"/>
            <a:ext cx="7714056" cy="14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E7EDFE-4009-4ECF-A6AA-BAF9F706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0028"/>
            <a:ext cx="12020568" cy="49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F6ECD5-DEC5-47CC-B009-64FB1E36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" y="839224"/>
            <a:ext cx="11910323" cy="49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E53D9A-421B-4448-AC76-6414F40E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6" y="1046747"/>
            <a:ext cx="11997248" cy="4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Shape, Illumination, and Reflectance from Shading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PAMI2015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0A6097-3619-4A0D-A333-8E18D3F8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8" y="2109298"/>
            <a:ext cx="10374443" cy="26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BE44-FAAA-49E7-85AE-3069FEFB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5E8DA-D879-447F-AC43-98D9BEF7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statistical regularities from natural images to the world that produced that natural image, first to use these statistical observations for recovering all such intrinsic scene properties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shape, reflectance, illumination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“complete” intrinsic images problem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formulated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into reflectance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269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8789-337D-4C3A-86DE-52CC6DB3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 Problem Formulation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F594ED-826F-4936-98DB-4987B1D8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5945" y="1990283"/>
            <a:ext cx="4400109" cy="1311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18475C-A0B1-4826-8FD4-93E7E432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466" y="4545663"/>
            <a:ext cx="6955068" cy="94098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F78302D-5CD8-4930-B1C7-7E66FF071CDD}"/>
              </a:ext>
            </a:extLst>
          </p:cNvPr>
          <p:cNvSpPr/>
          <p:nvPr/>
        </p:nvSpPr>
        <p:spPr>
          <a:xfrm>
            <a:off x="5874918" y="3301969"/>
            <a:ext cx="442162" cy="131168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4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EC08-222A-4A59-B2F0-159B3FD8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Reflectance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0FDF-E88C-4EFC-9A84-FF270B7E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Parsimony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Reflectance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63C5-0FCA-4C29-97F4-C040B7AE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Smoothness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AE3BD5-98AE-4C4D-ADF4-10E561F1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2126" y="2034031"/>
            <a:ext cx="6287747" cy="1154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D30057-4D29-4729-A119-0DAA428C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13" y="3669632"/>
            <a:ext cx="5665773" cy="12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3D15F-2748-4379-B3DE-2FD66107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Scale Mixtures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7FE43-FEF6-4F69-9EC4-6D75ED4B0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9632" y="1879390"/>
            <a:ext cx="4615030" cy="47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23E2-72DB-4730-A27F-EC6D39E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Parsimony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3CCB31-069A-43BA-ADD3-2FA0B9731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2321" y="1474793"/>
            <a:ext cx="8647342" cy="321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58CD1-426C-45DD-95B3-B8EDDE38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21" y="4974581"/>
            <a:ext cx="6139984" cy="16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2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1367</Words>
  <Application>Microsoft Office PowerPoint</Application>
  <PresentationFormat>宽屏</PresentationFormat>
  <Paragraphs>67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Times New Roman</vt:lpstr>
      <vt:lpstr>Office 主题​​</vt:lpstr>
      <vt:lpstr>本质图像论文汇报（六）</vt:lpstr>
      <vt:lpstr>Content</vt:lpstr>
      <vt:lpstr>PowerPoint 演示文稿</vt:lpstr>
      <vt:lpstr>Contributions</vt:lpstr>
      <vt:lpstr>SIRFS  Problem Formulation</vt:lpstr>
      <vt:lpstr>Priors on Reflectance</vt:lpstr>
      <vt:lpstr>Reflectance Smoothness</vt:lpstr>
      <vt:lpstr>Gaussian Scale Mixtures（GSM）</vt:lpstr>
      <vt:lpstr>Reflectance Parsimony</vt:lpstr>
      <vt:lpstr>Absolute Reflectance</vt:lpstr>
      <vt:lpstr>Priors on Shape</vt:lpstr>
      <vt:lpstr>Shape Smoothness</vt:lpstr>
      <vt:lpstr>Shape Surface Isotropy</vt:lpstr>
      <vt:lpstr>The Occluding Contour </vt:lpstr>
      <vt:lpstr>Priors on Illumination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本质图像论文汇报（六）</dc:title>
  <dc:creator>阳 方</dc:creator>
  <cp:lastModifiedBy>阳 方</cp:lastModifiedBy>
  <cp:revision>18</cp:revision>
  <dcterms:created xsi:type="dcterms:W3CDTF">2019-05-08T13:58:28Z</dcterms:created>
  <dcterms:modified xsi:type="dcterms:W3CDTF">2019-05-09T01:46:41Z</dcterms:modified>
</cp:coreProperties>
</file>