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97" r:id="rId3"/>
    <p:sldId id="256" r:id="rId4"/>
    <p:sldId id="298" r:id="rId5"/>
    <p:sldId id="302" r:id="rId6"/>
    <p:sldId id="299" r:id="rId7"/>
    <p:sldId id="300" r:id="rId8"/>
    <p:sldId id="303" r:id="rId9"/>
    <p:sldId id="301" r:id="rId10"/>
    <p:sldId id="30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40" autoAdjust="0"/>
  </p:normalViewPr>
  <p:slideViewPr>
    <p:cSldViewPr snapToGrid="0">
      <p:cViewPr varScale="1">
        <p:scale>
          <a:sx n="51" d="100"/>
          <a:sy n="51" d="100"/>
        </p:scale>
        <p:origin x="12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8E3DB-CF64-4628-B975-991DDE5DDF21}" type="datetimeFigureOut">
              <a:rPr lang="zh-CN" altLang="en-US" smtClean="0"/>
              <a:t>2019/11/12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3933F-8366-4807-9364-38437A1D1EDA}" type="slidenum">
              <a:rPr lang="zh-CN" altLang="en-US" smtClean="0"/>
              <a:t>‹#›</a:t>
            </a:fld>
            <a:endParaRPr lang="zh-CN" altLang="en-US"/>
          </a:p>
        </p:txBody>
      </p:sp>
    </p:spTree>
    <p:extLst>
      <p:ext uri="{BB962C8B-B14F-4D97-AF65-F5344CB8AC3E}">
        <p14:creationId xmlns:p14="http://schemas.microsoft.com/office/powerpoint/2010/main" val="3665302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为了防止亮处过平滑和暗处噪声，采用了一种基于光照的去噪策略。</a:t>
            </a:r>
            <a:endParaRPr lang="zh-CN" altLang="en-US" dirty="0"/>
          </a:p>
        </p:txBody>
      </p:sp>
      <p:sp>
        <p:nvSpPr>
          <p:cNvPr id="4" name="灯片编号占位符 3"/>
          <p:cNvSpPr>
            <a:spLocks noGrp="1"/>
          </p:cNvSpPr>
          <p:nvPr>
            <p:ph type="sldNum" sz="quarter" idx="5"/>
          </p:nvPr>
        </p:nvSpPr>
        <p:spPr/>
        <p:txBody>
          <a:bodyPr/>
          <a:lstStyle/>
          <a:p>
            <a:fld id="{0DC3933F-8366-4807-9364-38437A1D1EDA}" type="slidenum">
              <a:rPr lang="zh-CN" altLang="en-US" smtClean="0"/>
              <a:t>8</a:t>
            </a:fld>
            <a:endParaRPr lang="zh-CN" altLang="en-US"/>
          </a:p>
        </p:txBody>
      </p:sp>
    </p:spTree>
    <p:extLst>
      <p:ext uri="{BB962C8B-B14F-4D97-AF65-F5344CB8AC3E}">
        <p14:creationId xmlns:p14="http://schemas.microsoft.com/office/powerpoint/2010/main" val="749102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4850E-5C6C-4701-B6B8-95F7BDADCA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481F0A8-DCE3-456A-8098-1C79B38D1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414FE7C-E643-4CCB-AF94-FA8DB92BCD34}"/>
              </a:ext>
            </a:extLst>
          </p:cNvPr>
          <p:cNvSpPr>
            <a:spLocks noGrp="1"/>
          </p:cNvSpPr>
          <p:nvPr>
            <p:ph type="dt" sz="half" idx="10"/>
          </p:nvPr>
        </p:nvSpPr>
        <p:spPr/>
        <p:txBody>
          <a:bodyPr/>
          <a:lstStyle/>
          <a:p>
            <a:fld id="{6E60F757-C549-4AE6-8272-A5684680A6BC}"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76F3A652-C83B-4086-97AC-05F6FFD2F3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9E0640-0F14-433B-B044-DA298113A1BA}"/>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242949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0135E-4424-4275-ABA5-7443026CDD6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1C78B9-F6A0-48E3-895B-0AF80977315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8BDDC4-A2C3-47D8-A370-CCFDEA443D66}"/>
              </a:ext>
            </a:extLst>
          </p:cNvPr>
          <p:cNvSpPr>
            <a:spLocks noGrp="1"/>
          </p:cNvSpPr>
          <p:nvPr>
            <p:ph type="dt" sz="half" idx="10"/>
          </p:nvPr>
        </p:nvSpPr>
        <p:spPr/>
        <p:txBody>
          <a:bodyPr/>
          <a:lstStyle/>
          <a:p>
            <a:fld id="{6E60F757-C549-4AE6-8272-A5684680A6BC}"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D5602A92-EA1F-41C6-9325-8BA652B021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08BF73-D018-4873-BE94-4368B831D302}"/>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257233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7735398-2C49-4AF8-8857-8D71E9FD788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953F0-035B-4D8E-89C1-48303343F8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454269-B9FA-404C-876E-15A4B909DED0}"/>
              </a:ext>
            </a:extLst>
          </p:cNvPr>
          <p:cNvSpPr>
            <a:spLocks noGrp="1"/>
          </p:cNvSpPr>
          <p:nvPr>
            <p:ph type="dt" sz="half" idx="10"/>
          </p:nvPr>
        </p:nvSpPr>
        <p:spPr/>
        <p:txBody>
          <a:bodyPr/>
          <a:lstStyle/>
          <a:p>
            <a:fld id="{6E60F757-C549-4AE6-8272-A5684680A6BC}"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3E6F4FBE-200C-41F3-A062-96BA52C68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5AFA22-105C-43D9-9CF2-BBAE4D620CB6}"/>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244100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70E05-630F-4887-A4BB-6723716ABF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C86F91-8D89-47BF-A835-E6B85529C39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B9181F-F4FE-4E23-9825-85C52C55D182}"/>
              </a:ext>
            </a:extLst>
          </p:cNvPr>
          <p:cNvSpPr>
            <a:spLocks noGrp="1"/>
          </p:cNvSpPr>
          <p:nvPr>
            <p:ph type="dt" sz="half" idx="10"/>
          </p:nvPr>
        </p:nvSpPr>
        <p:spPr/>
        <p:txBody>
          <a:bodyPr/>
          <a:lstStyle/>
          <a:p>
            <a:fld id="{6E60F757-C549-4AE6-8272-A5684680A6BC}"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26A59C60-F5FD-41B3-BD82-87B5A43B92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1DBA9-5B9E-4C96-94FF-3BA826B69B2E}"/>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411494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AF4C2-30EF-4547-B2C5-0EF734A0C52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94C54E-A62B-4D61-B765-7E3CE450C4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0910238-4A9A-429C-BA2D-29ED8D27DB4A}"/>
              </a:ext>
            </a:extLst>
          </p:cNvPr>
          <p:cNvSpPr>
            <a:spLocks noGrp="1"/>
          </p:cNvSpPr>
          <p:nvPr>
            <p:ph type="dt" sz="half" idx="10"/>
          </p:nvPr>
        </p:nvSpPr>
        <p:spPr/>
        <p:txBody>
          <a:bodyPr/>
          <a:lstStyle/>
          <a:p>
            <a:fld id="{6E60F757-C549-4AE6-8272-A5684680A6BC}"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08A69C90-6FA1-4335-B824-F35A70E081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9969CD-EB5F-411F-8697-2233D0A57C21}"/>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268962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B76C1-D2F3-4351-8D62-13836A5679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3AFE53-05F8-48D2-BC10-CE4F02B08EC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CDC645F-6AE1-47AA-87E8-81B8B736DDB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0A729A5-6888-48B0-91E4-E22AFA8F7A36}"/>
              </a:ext>
            </a:extLst>
          </p:cNvPr>
          <p:cNvSpPr>
            <a:spLocks noGrp="1"/>
          </p:cNvSpPr>
          <p:nvPr>
            <p:ph type="dt" sz="half" idx="10"/>
          </p:nvPr>
        </p:nvSpPr>
        <p:spPr/>
        <p:txBody>
          <a:bodyPr/>
          <a:lstStyle/>
          <a:p>
            <a:fld id="{6E60F757-C549-4AE6-8272-A5684680A6BC}" type="datetimeFigureOut">
              <a:rPr lang="zh-CN" altLang="en-US" smtClean="0"/>
              <a:t>2019/11/12</a:t>
            </a:fld>
            <a:endParaRPr lang="zh-CN" altLang="en-US"/>
          </a:p>
        </p:txBody>
      </p:sp>
      <p:sp>
        <p:nvSpPr>
          <p:cNvPr id="6" name="页脚占位符 5">
            <a:extLst>
              <a:ext uri="{FF2B5EF4-FFF2-40B4-BE49-F238E27FC236}">
                <a16:creationId xmlns:a16="http://schemas.microsoft.com/office/drawing/2014/main" id="{CDF24DB3-1105-480C-9316-34EA6B8675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2CEFFA-720A-48F7-A8D9-28F7494A0CF6}"/>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20639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51484-6A33-49BC-A7BC-9922861BC0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7F58976-2FE8-492B-A4D9-C61189D9E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F03D3C-1D39-4152-969E-96C21252D6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C6B3BF-4539-4D0C-BCF0-DB00E11C45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392E91F-21C7-44BF-98D0-4EDD2226CE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F679D8-505F-42A2-AD45-5FE456D59C7A}"/>
              </a:ext>
            </a:extLst>
          </p:cNvPr>
          <p:cNvSpPr>
            <a:spLocks noGrp="1"/>
          </p:cNvSpPr>
          <p:nvPr>
            <p:ph type="dt" sz="half" idx="10"/>
          </p:nvPr>
        </p:nvSpPr>
        <p:spPr/>
        <p:txBody>
          <a:bodyPr/>
          <a:lstStyle/>
          <a:p>
            <a:fld id="{6E60F757-C549-4AE6-8272-A5684680A6BC}" type="datetimeFigureOut">
              <a:rPr lang="zh-CN" altLang="en-US" smtClean="0"/>
              <a:t>2019/11/12</a:t>
            </a:fld>
            <a:endParaRPr lang="zh-CN" altLang="en-US"/>
          </a:p>
        </p:txBody>
      </p:sp>
      <p:sp>
        <p:nvSpPr>
          <p:cNvPr id="8" name="页脚占位符 7">
            <a:extLst>
              <a:ext uri="{FF2B5EF4-FFF2-40B4-BE49-F238E27FC236}">
                <a16:creationId xmlns:a16="http://schemas.microsoft.com/office/drawing/2014/main" id="{1DDD808A-8722-459A-8CB9-DE63F5FAE4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6C031D-BAAA-4B79-AC81-043FE331E8E2}"/>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105729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4D69A-7D9A-432A-9164-054D7BB14B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88B41B-C3AB-42EF-8B1C-329A5BC70DD2}"/>
              </a:ext>
            </a:extLst>
          </p:cNvPr>
          <p:cNvSpPr>
            <a:spLocks noGrp="1"/>
          </p:cNvSpPr>
          <p:nvPr>
            <p:ph type="dt" sz="half" idx="10"/>
          </p:nvPr>
        </p:nvSpPr>
        <p:spPr/>
        <p:txBody>
          <a:bodyPr/>
          <a:lstStyle/>
          <a:p>
            <a:fld id="{6E60F757-C549-4AE6-8272-A5684680A6BC}" type="datetimeFigureOut">
              <a:rPr lang="zh-CN" altLang="en-US" smtClean="0"/>
              <a:t>2019/11/12</a:t>
            </a:fld>
            <a:endParaRPr lang="zh-CN" altLang="en-US"/>
          </a:p>
        </p:txBody>
      </p:sp>
      <p:sp>
        <p:nvSpPr>
          <p:cNvPr id="4" name="页脚占位符 3">
            <a:extLst>
              <a:ext uri="{FF2B5EF4-FFF2-40B4-BE49-F238E27FC236}">
                <a16:creationId xmlns:a16="http://schemas.microsoft.com/office/drawing/2014/main" id="{33938766-B4EA-4536-AD27-B14FE1FFB6E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F1F983D-0DD2-4EA6-9D8E-899C4BC27375}"/>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4756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6446359-3CEA-40FE-A7C6-F849C26C485C}"/>
              </a:ext>
            </a:extLst>
          </p:cNvPr>
          <p:cNvSpPr>
            <a:spLocks noGrp="1"/>
          </p:cNvSpPr>
          <p:nvPr>
            <p:ph type="dt" sz="half" idx="10"/>
          </p:nvPr>
        </p:nvSpPr>
        <p:spPr/>
        <p:txBody>
          <a:bodyPr/>
          <a:lstStyle/>
          <a:p>
            <a:fld id="{6E60F757-C549-4AE6-8272-A5684680A6BC}" type="datetimeFigureOut">
              <a:rPr lang="zh-CN" altLang="en-US" smtClean="0"/>
              <a:t>2019/11/12</a:t>
            </a:fld>
            <a:endParaRPr lang="zh-CN" altLang="en-US"/>
          </a:p>
        </p:txBody>
      </p:sp>
      <p:sp>
        <p:nvSpPr>
          <p:cNvPr id="3" name="页脚占位符 2">
            <a:extLst>
              <a:ext uri="{FF2B5EF4-FFF2-40B4-BE49-F238E27FC236}">
                <a16:creationId xmlns:a16="http://schemas.microsoft.com/office/drawing/2014/main" id="{42B52835-5C3D-4DFB-8ED4-FD05EA4554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7EF2B2-07F4-4A80-B804-BFE3A0E68A08}"/>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197860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E414E-EBF1-4630-A0C0-DA81081A55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266271-FFFF-47DB-8557-A05F4D168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D2F487A-1C8A-482E-A2A4-118A887C0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9DE74B-32C8-4347-A6DE-A45A728245B4}"/>
              </a:ext>
            </a:extLst>
          </p:cNvPr>
          <p:cNvSpPr>
            <a:spLocks noGrp="1"/>
          </p:cNvSpPr>
          <p:nvPr>
            <p:ph type="dt" sz="half" idx="10"/>
          </p:nvPr>
        </p:nvSpPr>
        <p:spPr/>
        <p:txBody>
          <a:bodyPr/>
          <a:lstStyle/>
          <a:p>
            <a:fld id="{6E60F757-C549-4AE6-8272-A5684680A6BC}" type="datetimeFigureOut">
              <a:rPr lang="zh-CN" altLang="en-US" smtClean="0"/>
              <a:t>2019/11/12</a:t>
            </a:fld>
            <a:endParaRPr lang="zh-CN" altLang="en-US"/>
          </a:p>
        </p:txBody>
      </p:sp>
      <p:sp>
        <p:nvSpPr>
          <p:cNvPr id="6" name="页脚占位符 5">
            <a:extLst>
              <a:ext uri="{FF2B5EF4-FFF2-40B4-BE49-F238E27FC236}">
                <a16:creationId xmlns:a16="http://schemas.microsoft.com/office/drawing/2014/main" id="{D24C6F55-F537-447A-A05D-E1C319A946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5BA6AC-EB4C-4056-B185-DB5A7D76890B}"/>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364647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2DEFD-1ACB-431B-A5C9-0824BE3D46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353563F-AE10-4B44-B8A1-7996C4E79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2681C7-5409-4A0C-A7F5-13EA50BF0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FEA5C2-8E5C-4F90-B422-2E6BA39A7962}"/>
              </a:ext>
            </a:extLst>
          </p:cNvPr>
          <p:cNvSpPr>
            <a:spLocks noGrp="1"/>
          </p:cNvSpPr>
          <p:nvPr>
            <p:ph type="dt" sz="half" idx="10"/>
          </p:nvPr>
        </p:nvSpPr>
        <p:spPr/>
        <p:txBody>
          <a:bodyPr/>
          <a:lstStyle/>
          <a:p>
            <a:fld id="{6E60F757-C549-4AE6-8272-A5684680A6BC}" type="datetimeFigureOut">
              <a:rPr lang="zh-CN" altLang="en-US" smtClean="0"/>
              <a:t>2019/11/12</a:t>
            </a:fld>
            <a:endParaRPr lang="zh-CN" altLang="en-US"/>
          </a:p>
        </p:txBody>
      </p:sp>
      <p:sp>
        <p:nvSpPr>
          <p:cNvPr id="6" name="页脚占位符 5">
            <a:extLst>
              <a:ext uri="{FF2B5EF4-FFF2-40B4-BE49-F238E27FC236}">
                <a16:creationId xmlns:a16="http://schemas.microsoft.com/office/drawing/2014/main" id="{873E0A41-03A3-465D-950F-440F36CEBD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738435-A411-4F47-AA03-76A801DB31A3}"/>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15691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FA8066-FC5C-4E5F-86BD-4D6CAED20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FC04325-F166-47F4-AAA7-51FD3A3749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61CCE9-1A47-41BA-A38A-BB3D778FE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0F757-C549-4AE6-8272-A5684680A6BC}"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F375155C-1FD4-4294-BC94-121B899E77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BC5F973-FA9A-4A3C-A11C-0C4951BDC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4140094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15B7D-7986-4A6C-AE55-B2A986C74C84}"/>
              </a:ext>
            </a:extLst>
          </p:cNvPr>
          <p:cNvSpPr>
            <a:spLocks noGrp="1"/>
          </p:cNvSpPr>
          <p:nvPr>
            <p:ph type="ctrTitle"/>
          </p:nvPr>
        </p:nvSpPr>
        <p:spPr/>
        <p:txBody>
          <a:bodyPr/>
          <a:lstStyle/>
          <a:p>
            <a:r>
              <a:rPr lang="zh-CN" altLang="en-US">
                <a:latin typeface="楷体" panose="02010609060101010101" pitchFamily="49" charset="-122"/>
                <a:ea typeface="楷体" panose="02010609060101010101" pitchFamily="49" charset="-122"/>
              </a:rPr>
              <a:t>本征像</a:t>
            </a:r>
            <a:r>
              <a:rPr lang="zh-CN" altLang="en-US" dirty="0">
                <a:latin typeface="楷体" panose="02010609060101010101" pitchFamily="49" charset="-122"/>
                <a:ea typeface="楷体" panose="02010609060101010101" pitchFamily="49" charset="-122"/>
              </a:rPr>
              <a:t>论文汇报（五）</a:t>
            </a:r>
            <a:endParaRPr lang="zh-CN" altLang="en-US" dirty="0"/>
          </a:p>
        </p:txBody>
      </p:sp>
      <p:sp>
        <p:nvSpPr>
          <p:cNvPr id="5" name="副标题 2">
            <a:extLst>
              <a:ext uri="{FF2B5EF4-FFF2-40B4-BE49-F238E27FC236}">
                <a16:creationId xmlns:a16="http://schemas.microsoft.com/office/drawing/2014/main" id="{D8E5E310-63D4-4376-BF3D-6FF9E417F6A0}"/>
              </a:ext>
            </a:extLst>
          </p:cNvPr>
          <p:cNvSpPr>
            <a:spLocks noGrp="1"/>
          </p:cNvSpPr>
          <p:nvPr>
            <p:ph type="subTitle" idx="1"/>
          </p:nvPr>
        </p:nvSpPr>
        <p:spPr>
          <a:xfrm>
            <a:off x="1087120" y="5075238"/>
            <a:ext cx="9144000" cy="1655762"/>
          </a:xfrm>
        </p:spPr>
        <p:txBody>
          <a:bodyPr/>
          <a:lstStyle/>
          <a:p>
            <a:r>
              <a:rPr lang="zh-CN" altLang="en-US" dirty="0">
                <a:latin typeface="楷体" panose="02010609060101010101" pitchFamily="49" charset="-122"/>
                <a:ea typeface="楷体" panose="02010609060101010101" pitchFamily="49" charset="-122"/>
              </a:rPr>
              <a:t>汇报人：方阳</a:t>
            </a:r>
          </a:p>
          <a:p>
            <a:endParaRPr lang="zh-CN" altLang="en-US" dirty="0"/>
          </a:p>
        </p:txBody>
      </p:sp>
    </p:spTree>
    <p:extLst>
      <p:ext uri="{BB962C8B-B14F-4D97-AF65-F5344CB8AC3E}">
        <p14:creationId xmlns:p14="http://schemas.microsoft.com/office/powerpoint/2010/main" val="382111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A2AB30D-2DE8-4BB8-8B91-DF6B3EBCA0DC}"/>
              </a:ext>
            </a:extLst>
          </p:cNvPr>
          <p:cNvPicPr>
            <a:picLocks noGrp="1" noChangeAspect="1"/>
          </p:cNvPicPr>
          <p:nvPr>
            <p:ph idx="1"/>
          </p:nvPr>
        </p:nvPicPr>
        <p:blipFill>
          <a:blip r:embed="rId2"/>
          <a:stretch>
            <a:fillRect/>
          </a:stretch>
        </p:blipFill>
        <p:spPr>
          <a:xfrm>
            <a:off x="1450475" y="0"/>
            <a:ext cx="8782095" cy="6792919"/>
          </a:xfrm>
          <a:prstGeom prst="rect">
            <a:avLst/>
          </a:prstGeom>
        </p:spPr>
      </p:pic>
      <p:sp>
        <p:nvSpPr>
          <p:cNvPr id="5" name="矩形 4">
            <a:extLst>
              <a:ext uri="{FF2B5EF4-FFF2-40B4-BE49-F238E27FC236}">
                <a16:creationId xmlns:a16="http://schemas.microsoft.com/office/drawing/2014/main" id="{E9F83FD9-9A61-45B8-BC1F-424039F5102B}"/>
              </a:ext>
            </a:extLst>
          </p:cNvPr>
          <p:cNvSpPr/>
          <p:nvPr/>
        </p:nvSpPr>
        <p:spPr>
          <a:xfrm>
            <a:off x="10232570" y="3244334"/>
            <a:ext cx="209621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LIME, MEF, DICM.</a:t>
            </a:r>
            <a:endParaRPr lang="zh-CN" altLang="en-US" dirty="0"/>
          </a:p>
        </p:txBody>
      </p:sp>
    </p:spTree>
    <p:extLst>
      <p:ext uri="{BB962C8B-B14F-4D97-AF65-F5344CB8AC3E}">
        <p14:creationId xmlns:p14="http://schemas.microsoft.com/office/powerpoint/2010/main" val="325065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EB0FF-CE34-4919-82B9-3594367C002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Content</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A3C86A4-4327-4F40-85BB-4BC69125D51A}"/>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Deep </a:t>
            </a:r>
            <a:r>
              <a:rPr lang="en-US" altLang="zh-CN" dirty="0" err="1">
                <a:latin typeface="Times New Roman" panose="02020603050405020304" pitchFamily="18" charset="0"/>
                <a:cs typeface="Times New Roman" panose="02020603050405020304" pitchFamily="18" charset="0"/>
              </a:rPr>
              <a:t>Retinex</a:t>
            </a:r>
            <a:r>
              <a:rPr lang="en-US" altLang="zh-CN" dirty="0">
                <a:latin typeface="Times New Roman" panose="02020603050405020304" pitchFamily="18" charset="0"/>
                <a:cs typeface="Times New Roman" panose="02020603050405020304" pitchFamily="18" charset="0"/>
              </a:rPr>
              <a:t> Decomposition for Low-Light Enhancement</a:t>
            </a:r>
          </a:p>
          <a:p>
            <a:pPr marL="0" indent="0">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BMVC2018</a:t>
            </a:r>
            <a:r>
              <a:rPr lang="zh-CN" altLang="en-US" sz="2400"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09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DCF7793-C091-43D5-B480-98D98F9F6480}"/>
              </a:ext>
            </a:extLst>
          </p:cNvPr>
          <p:cNvPicPr>
            <a:picLocks noChangeAspect="1"/>
          </p:cNvPicPr>
          <p:nvPr/>
        </p:nvPicPr>
        <p:blipFill>
          <a:blip r:embed="rId2"/>
          <a:stretch>
            <a:fillRect/>
          </a:stretch>
        </p:blipFill>
        <p:spPr>
          <a:xfrm>
            <a:off x="623793" y="923278"/>
            <a:ext cx="10682679" cy="4891596"/>
          </a:xfrm>
          <a:prstGeom prst="rect">
            <a:avLst/>
          </a:prstGeom>
        </p:spPr>
      </p:pic>
    </p:spTree>
    <p:extLst>
      <p:ext uri="{BB962C8B-B14F-4D97-AF65-F5344CB8AC3E}">
        <p14:creationId xmlns:p14="http://schemas.microsoft.com/office/powerpoint/2010/main" val="264672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B9569-F531-4D72-A5D4-AE7B840D7B5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p>
        </p:txBody>
      </p:sp>
      <p:sp>
        <p:nvSpPr>
          <p:cNvPr id="3" name="内容占位符 2">
            <a:extLst>
              <a:ext uri="{FF2B5EF4-FFF2-40B4-BE49-F238E27FC236}">
                <a16:creationId xmlns:a16="http://schemas.microsoft.com/office/drawing/2014/main" id="{4C46C34A-4449-4B6C-958D-92B060FF5FAC}"/>
              </a:ext>
            </a:extLst>
          </p:cNvPr>
          <p:cNvSpPr>
            <a:spLocks noGrp="1"/>
          </p:cNvSpPr>
          <p:nvPr>
            <p:ph idx="1"/>
          </p:nvPr>
        </p:nvSpPr>
        <p:spPr/>
        <p:txBody>
          <a:bodyPr>
            <a:normAutofit lnSpcReduction="10000"/>
          </a:bodyPr>
          <a:lstStyle/>
          <a:p>
            <a:r>
              <a:rPr lang="en-US" altLang="zh-CN" dirty="0">
                <a:latin typeface="Times New Roman" panose="02020603050405020304" pitchFamily="18" charset="0"/>
                <a:cs typeface="Times New Roman" panose="02020603050405020304" pitchFamily="18" charset="0"/>
              </a:rPr>
              <a:t>We build a large scale dataset with paired low/normal-light images captured in real scenes. As far as we know, it is the first attempt in the low-light enhancement field.</a:t>
            </a:r>
          </a:p>
          <a:p>
            <a:r>
              <a:rPr lang="en-US" altLang="zh-CN" dirty="0">
                <a:latin typeface="Times New Roman" panose="02020603050405020304" pitchFamily="18" charset="0"/>
                <a:cs typeface="Times New Roman" panose="02020603050405020304" pitchFamily="18" charset="0"/>
              </a:rPr>
              <a:t>We construct a deep-learning image decomposition based on </a:t>
            </a:r>
            <a:r>
              <a:rPr lang="en-US" altLang="zh-CN" dirty="0" err="1">
                <a:latin typeface="Times New Roman" panose="02020603050405020304" pitchFamily="18" charset="0"/>
                <a:cs typeface="Times New Roman" panose="02020603050405020304" pitchFamily="18" charset="0"/>
              </a:rPr>
              <a:t>Retinex</a:t>
            </a:r>
            <a:r>
              <a:rPr lang="en-US" altLang="zh-CN" dirty="0">
                <a:latin typeface="Times New Roman" panose="02020603050405020304" pitchFamily="18" charset="0"/>
                <a:cs typeface="Times New Roman" panose="02020603050405020304" pitchFamily="18" charset="0"/>
              </a:rPr>
              <a:t> model. The decomposition network is end-to-end trained with the successive low-light enhancement network, thus the framework is by nature good at light condition adjustment.</a:t>
            </a:r>
          </a:p>
          <a:p>
            <a:r>
              <a:rPr lang="en-US" altLang="zh-CN" dirty="0">
                <a:latin typeface="Times New Roman" panose="02020603050405020304" pitchFamily="18" charset="0"/>
                <a:cs typeface="Times New Roman" panose="02020603050405020304" pitchFamily="18" charset="0"/>
              </a:rPr>
              <a:t>We propose a structure-aware total variation constraint for deep image decomposition. By mitigating the effect of total variation at the places where gradients are strong, the constraint successfully smooths the illumination map and retains the main structures.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03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03085-9819-4FF1-9CA2-A4C18B36E2A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LOL dataset</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63FB4AF0-1CB5-473B-B5B1-FCE3978C2D8D}"/>
              </a:ext>
            </a:extLst>
          </p:cNvPr>
          <p:cNvPicPr>
            <a:picLocks noGrp="1" noChangeAspect="1"/>
          </p:cNvPicPr>
          <p:nvPr>
            <p:ph idx="1"/>
          </p:nvPr>
        </p:nvPicPr>
        <p:blipFill>
          <a:blip r:embed="rId2"/>
          <a:stretch>
            <a:fillRect/>
          </a:stretch>
        </p:blipFill>
        <p:spPr>
          <a:xfrm>
            <a:off x="583008" y="2428176"/>
            <a:ext cx="10770792" cy="2872211"/>
          </a:xfrm>
          <a:prstGeom prst="rect">
            <a:avLst/>
          </a:prstGeom>
        </p:spPr>
      </p:pic>
      <p:sp>
        <p:nvSpPr>
          <p:cNvPr id="5" name="矩形 4">
            <a:extLst>
              <a:ext uri="{FF2B5EF4-FFF2-40B4-BE49-F238E27FC236}">
                <a16:creationId xmlns:a16="http://schemas.microsoft.com/office/drawing/2014/main" id="{1D1F87F1-2005-4F13-A833-530C85FA0802}"/>
              </a:ext>
            </a:extLst>
          </p:cNvPr>
          <p:cNvSpPr/>
          <p:nvPr/>
        </p:nvSpPr>
        <p:spPr>
          <a:xfrm>
            <a:off x="1730828" y="1828599"/>
            <a:ext cx="9481458" cy="461665"/>
          </a:xfrm>
          <a:prstGeom prst="rect">
            <a:avLst/>
          </a:prstGeom>
        </p:spPr>
        <p:txBody>
          <a:bodyPr wrap="squar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500 image pairs: 485 pairs for training and another 15 ones for evaluation.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786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373E0-F54F-415D-A03F-08821135CA1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Model Architecture</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2DB3D554-C3F0-4881-A446-07D31C42D595}"/>
              </a:ext>
            </a:extLst>
          </p:cNvPr>
          <p:cNvPicPr>
            <a:picLocks noGrp="1" noChangeAspect="1"/>
          </p:cNvPicPr>
          <p:nvPr>
            <p:ph idx="1"/>
          </p:nvPr>
        </p:nvPicPr>
        <p:blipFill>
          <a:blip r:embed="rId2"/>
          <a:stretch>
            <a:fillRect/>
          </a:stretch>
        </p:blipFill>
        <p:spPr>
          <a:xfrm>
            <a:off x="566618" y="1597773"/>
            <a:ext cx="11058763" cy="4889358"/>
          </a:xfrm>
          <a:prstGeom prst="rect">
            <a:avLst/>
          </a:prstGeom>
        </p:spPr>
      </p:pic>
    </p:spTree>
    <p:extLst>
      <p:ext uri="{BB962C8B-B14F-4D97-AF65-F5344CB8AC3E}">
        <p14:creationId xmlns:p14="http://schemas.microsoft.com/office/powerpoint/2010/main" val="170828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2BFAB-E8E3-46B3-B1BF-79AD48814C1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Structure-aware total variation constraint</a:t>
            </a:r>
            <a:endParaRPr lang="zh-CN" altLang="en-US" dirty="0"/>
          </a:p>
        </p:txBody>
      </p:sp>
      <p:pic>
        <p:nvPicPr>
          <p:cNvPr id="4" name="内容占位符 3">
            <a:extLst>
              <a:ext uri="{FF2B5EF4-FFF2-40B4-BE49-F238E27FC236}">
                <a16:creationId xmlns:a16="http://schemas.microsoft.com/office/drawing/2014/main" id="{488C9152-A54A-4D8C-8EFD-1CB8613ADCB8}"/>
              </a:ext>
            </a:extLst>
          </p:cNvPr>
          <p:cNvPicPr>
            <a:picLocks noGrp="1" noChangeAspect="1"/>
          </p:cNvPicPr>
          <p:nvPr>
            <p:ph idx="1"/>
          </p:nvPr>
        </p:nvPicPr>
        <p:blipFill>
          <a:blip r:embed="rId2"/>
          <a:stretch>
            <a:fillRect/>
          </a:stretch>
        </p:blipFill>
        <p:spPr>
          <a:xfrm>
            <a:off x="2373772" y="3275861"/>
            <a:ext cx="7029598" cy="1058889"/>
          </a:xfrm>
          <a:prstGeom prst="rect">
            <a:avLst/>
          </a:prstGeom>
        </p:spPr>
      </p:pic>
      <p:sp>
        <p:nvSpPr>
          <p:cNvPr id="5" name="矩形 4">
            <a:extLst>
              <a:ext uri="{FF2B5EF4-FFF2-40B4-BE49-F238E27FC236}">
                <a16:creationId xmlns:a16="http://schemas.microsoft.com/office/drawing/2014/main" id="{69F4823E-01F2-4C76-8072-086405F45FB0}"/>
              </a:ext>
            </a:extLst>
          </p:cNvPr>
          <p:cNvSpPr/>
          <p:nvPr/>
        </p:nvSpPr>
        <p:spPr>
          <a:xfrm>
            <a:off x="892028" y="1492398"/>
            <a:ext cx="9993085"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directly using TV(Total variation) as loss function fails at regions where the image has strong structures or where lightness changes drastically. It is due to the uniform reduction for gradient of illumination map regardless of whether the region is of textual details or strong boundaries. In other words, TV loss is structure-blindness.</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D166BBD-D5BB-49C5-A7D0-CA2A6C7DF104}"/>
                  </a:ext>
                </a:extLst>
              </p:cNvPr>
              <p:cNvSpPr/>
              <p:nvPr/>
            </p:nvSpPr>
            <p:spPr>
              <a:xfrm>
                <a:off x="892028" y="4719271"/>
                <a:ext cx="10515600" cy="707886"/>
              </a:xfrm>
              <a:prstGeom prst="rect">
                <a:avLst/>
              </a:prstGeom>
            </p:spPr>
            <p:txBody>
              <a:bodyPr wrap="square">
                <a:spAutoFit/>
              </a:bodyPr>
              <a:lstStyle/>
              <a:p>
                <a14:m>
                  <m:oMath xmlns:m="http://schemas.openxmlformats.org/officeDocument/2006/math">
                    <m:sSub>
                      <m:sSubPr>
                        <m:ctrlPr>
                          <a:rPr lang="en-US" altLang="zh-CN" sz="2000" b="0" i="1" u="none" strike="noStrike" baseline="0" smtClean="0">
                            <a:latin typeface="Cambria Math" panose="02040503050406030204" pitchFamily="18" charset="0"/>
                            <a:cs typeface="Times New Roman" panose="02020603050405020304" pitchFamily="18" charset="0"/>
                          </a:rPr>
                        </m:ctrlPr>
                      </m:sSubPr>
                      <m:e>
                        <m:r>
                          <a:rPr lang="en-US" altLang="zh-CN" sz="2000" b="0" i="1" u="none" strike="noStrike" baseline="0" smtClean="0">
                            <a:latin typeface="Cambria Math" panose="02040503050406030204" pitchFamily="18" charset="0"/>
                            <a:cs typeface="Times New Roman" panose="02020603050405020304" pitchFamily="18" charset="0"/>
                          </a:rPr>
                          <m:t>𝐿</m:t>
                        </m:r>
                      </m:e>
                      <m:sub>
                        <m:r>
                          <a:rPr lang="en-US" altLang="zh-CN" sz="2000" b="0" i="1" u="none" strike="noStrike" baseline="0" smtClean="0">
                            <a:latin typeface="Cambria Math" panose="02040503050406030204" pitchFamily="18" charset="0"/>
                            <a:cs typeface="Times New Roman" panose="02020603050405020304" pitchFamily="18" charset="0"/>
                          </a:rPr>
                          <m:t>𝑖𝑠</m:t>
                        </m:r>
                      </m:sub>
                    </m:sSub>
                  </m:oMath>
                </a14:m>
                <a:r>
                  <a:rPr lang="en-US" altLang="zh-CN" sz="2000" b="0" i="0" u="none" strike="noStrike" baseline="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loosens the constraint for smoothness where the gradient of reflectance is steep, in other</a:t>
                </a:r>
              </a:p>
              <a:p>
                <a:r>
                  <a:rPr lang="en-US" altLang="zh-CN" sz="2000" dirty="0">
                    <a:latin typeface="Times New Roman" panose="02020603050405020304" pitchFamily="18" charset="0"/>
                    <a:cs typeface="Times New Roman" panose="02020603050405020304" pitchFamily="18" charset="0"/>
                  </a:rPr>
                  <a:t>words, where image structures locate and where the illumination should be discontinuous</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0D166BBD-D5BB-49C5-A7D0-CA2A6C7DF104}"/>
                  </a:ext>
                </a:extLst>
              </p:cNvPr>
              <p:cNvSpPr>
                <a:spLocks noRot="1" noChangeAspect="1" noMove="1" noResize="1" noEditPoints="1" noAdjustHandles="1" noChangeArrowheads="1" noChangeShapeType="1" noTextEdit="1"/>
              </p:cNvSpPr>
              <p:nvPr/>
            </p:nvSpPr>
            <p:spPr>
              <a:xfrm>
                <a:off x="892028" y="4719271"/>
                <a:ext cx="10515600" cy="707886"/>
              </a:xfrm>
              <a:prstGeom prst="rect">
                <a:avLst/>
              </a:prstGeom>
              <a:blipFill>
                <a:blip r:embed="rId3"/>
                <a:stretch>
                  <a:fillRect l="-580" t="-4310"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194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1B7C8-70D7-4805-86EA-B4040797548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Denoising Operation</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599565C5-F985-4CD6-B9D5-148C4A059849}"/>
              </a:ext>
            </a:extLst>
          </p:cNvPr>
          <p:cNvPicPr>
            <a:picLocks noGrp="1" noChangeAspect="1"/>
          </p:cNvPicPr>
          <p:nvPr>
            <p:ph idx="1"/>
          </p:nvPr>
        </p:nvPicPr>
        <p:blipFill>
          <a:blip r:embed="rId3"/>
          <a:stretch>
            <a:fillRect/>
          </a:stretch>
        </p:blipFill>
        <p:spPr>
          <a:xfrm>
            <a:off x="424542" y="1434997"/>
            <a:ext cx="4680191" cy="3988005"/>
          </a:xfrm>
          <a:prstGeom prst="rect">
            <a:avLst/>
          </a:prstGeom>
        </p:spPr>
      </p:pic>
      <p:pic>
        <p:nvPicPr>
          <p:cNvPr id="6" name="图片 5">
            <a:extLst>
              <a:ext uri="{FF2B5EF4-FFF2-40B4-BE49-F238E27FC236}">
                <a16:creationId xmlns:a16="http://schemas.microsoft.com/office/drawing/2014/main" id="{CECDB18D-9633-4DC6-B890-6605C7662671}"/>
              </a:ext>
            </a:extLst>
          </p:cNvPr>
          <p:cNvPicPr>
            <a:picLocks noChangeAspect="1"/>
          </p:cNvPicPr>
          <p:nvPr/>
        </p:nvPicPr>
        <p:blipFill>
          <a:blip r:embed="rId4"/>
          <a:stretch>
            <a:fillRect/>
          </a:stretch>
        </p:blipFill>
        <p:spPr>
          <a:xfrm>
            <a:off x="5608252" y="1672082"/>
            <a:ext cx="6178868" cy="1060505"/>
          </a:xfrm>
          <a:prstGeom prst="rect">
            <a:avLst/>
          </a:prstGeom>
        </p:spPr>
      </p:pic>
      <p:pic>
        <p:nvPicPr>
          <p:cNvPr id="8" name="图片 7">
            <a:extLst>
              <a:ext uri="{FF2B5EF4-FFF2-40B4-BE49-F238E27FC236}">
                <a16:creationId xmlns:a16="http://schemas.microsoft.com/office/drawing/2014/main" id="{CD08E4BE-7755-4F8E-93F8-5B7FF11D7AB6}"/>
              </a:ext>
            </a:extLst>
          </p:cNvPr>
          <p:cNvPicPr>
            <a:picLocks noChangeAspect="1"/>
          </p:cNvPicPr>
          <p:nvPr/>
        </p:nvPicPr>
        <p:blipFill>
          <a:blip r:embed="rId5"/>
          <a:stretch>
            <a:fillRect/>
          </a:stretch>
        </p:blipFill>
        <p:spPr>
          <a:xfrm>
            <a:off x="5309787" y="3428999"/>
            <a:ext cx="6775798" cy="1543129"/>
          </a:xfrm>
          <a:prstGeom prst="rect">
            <a:avLst/>
          </a:prstGeom>
        </p:spPr>
      </p:pic>
      <p:pic>
        <p:nvPicPr>
          <p:cNvPr id="9" name="图片 8">
            <a:extLst>
              <a:ext uri="{FF2B5EF4-FFF2-40B4-BE49-F238E27FC236}">
                <a16:creationId xmlns:a16="http://schemas.microsoft.com/office/drawing/2014/main" id="{673D434D-AF0C-4084-AD16-20D58F9BB0E7}"/>
              </a:ext>
            </a:extLst>
          </p:cNvPr>
          <p:cNvPicPr>
            <a:picLocks noChangeAspect="1"/>
          </p:cNvPicPr>
          <p:nvPr/>
        </p:nvPicPr>
        <p:blipFill>
          <a:blip r:embed="rId6"/>
          <a:stretch>
            <a:fillRect/>
          </a:stretch>
        </p:blipFill>
        <p:spPr>
          <a:xfrm>
            <a:off x="2149664" y="5423002"/>
            <a:ext cx="8180879" cy="1439229"/>
          </a:xfrm>
          <a:prstGeom prst="rect">
            <a:avLst/>
          </a:prstGeom>
        </p:spPr>
      </p:pic>
    </p:spTree>
    <p:extLst>
      <p:ext uri="{BB962C8B-B14F-4D97-AF65-F5344CB8AC3E}">
        <p14:creationId xmlns:p14="http://schemas.microsoft.com/office/powerpoint/2010/main" val="348059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004CB-B473-4E16-8386-97AB3C8ABA79}"/>
              </a:ext>
            </a:extLst>
          </p:cNvPr>
          <p:cNvSpPr>
            <a:spLocks noGrp="1"/>
          </p:cNvSpPr>
          <p:nvPr>
            <p:ph type="title"/>
          </p:nvPr>
        </p:nvSpPr>
        <p:spPr>
          <a:xfrm>
            <a:off x="838200" y="365125"/>
            <a:ext cx="10515600" cy="1325563"/>
          </a:xfrm>
        </p:spPr>
        <p:txBody>
          <a:bodyPr/>
          <a:lstStyle/>
          <a:p>
            <a:r>
              <a:rPr lang="en-US" altLang="zh-CN" dirty="0"/>
              <a:t>Experiment</a:t>
            </a:r>
            <a:endParaRPr lang="zh-CN" altLang="en-US" dirty="0"/>
          </a:p>
        </p:txBody>
      </p:sp>
      <p:sp>
        <p:nvSpPr>
          <p:cNvPr id="5" name="矩形 4">
            <a:extLst>
              <a:ext uri="{FF2B5EF4-FFF2-40B4-BE49-F238E27FC236}">
                <a16:creationId xmlns:a16="http://schemas.microsoft.com/office/drawing/2014/main" id="{CE07E764-8441-4468-9CE1-9B2F18F34323}"/>
              </a:ext>
            </a:extLst>
          </p:cNvPr>
          <p:cNvSpPr/>
          <p:nvPr/>
        </p:nvSpPr>
        <p:spPr>
          <a:xfrm>
            <a:off x="838200" y="1690688"/>
            <a:ext cx="7768279"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Trained on 485 real-case image pairs as well as 1000 synthetic ones</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Tested on  LOL, LIME, MEF, DICM.</a:t>
            </a:r>
            <a:endParaRPr lang="zh-CN" altLang="en-US"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5F9AE0B-CD6A-4612-84E4-85FE5CD63EFF}"/>
              </a:ext>
            </a:extLst>
          </p:cNvPr>
          <p:cNvPicPr>
            <a:picLocks noChangeAspect="1"/>
          </p:cNvPicPr>
          <p:nvPr/>
        </p:nvPicPr>
        <p:blipFill>
          <a:blip r:embed="rId2"/>
          <a:stretch>
            <a:fillRect/>
          </a:stretch>
        </p:blipFill>
        <p:spPr>
          <a:xfrm>
            <a:off x="838200" y="3016251"/>
            <a:ext cx="9600497" cy="2963861"/>
          </a:xfrm>
          <a:prstGeom prst="rect">
            <a:avLst/>
          </a:prstGeom>
        </p:spPr>
      </p:pic>
    </p:spTree>
    <p:extLst>
      <p:ext uri="{BB962C8B-B14F-4D97-AF65-F5344CB8AC3E}">
        <p14:creationId xmlns:p14="http://schemas.microsoft.com/office/powerpoint/2010/main" val="6869295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299</Words>
  <Application>Microsoft Office PowerPoint</Application>
  <PresentationFormat>宽屏</PresentationFormat>
  <Paragraphs>24</Paragraphs>
  <Slides>10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等线 Light</vt:lpstr>
      <vt:lpstr>楷体</vt:lpstr>
      <vt:lpstr>Arial</vt:lpstr>
      <vt:lpstr>Cambria Math</vt:lpstr>
      <vt:lpstr>Times New Roman</vt:lpstr>
      <vt:lpstr>Office 主题​​</vt:lpstr>
      <vt:lpstr>本征像论文汇报（五）</vt:lpstr>
      <vt:lpstr>Content</vt:lpstr>
      <vt:lpstr>PowerPoint 演示文稿</vt:lpstr>
      <vt:lpstr>Contributions</vt:lpstr>
      <vt:lpstr>LOL dataset</vt:lpstr>
      <vt:lpstr>Model Architecture</vt:lpstr>
      <vt:lpstr>Structure-aware total variation constraint</vt:lpstr>
      <vt:lpstr>Denoising Operation</vt:lpstr>
      <vt:lpstr>Experiment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阳 方</dc:creator>
  <cp:lastModifiedBy>阳 方</cp:lastModifiedBy>
  <cp:revision>11</cp:revision>
  <dcterms:created xsi:type="dcterms:W3CDTF">2019-04-24T07:48:53Z</dcterms:created>
  <dcterms:modified xsi:type="dcterms:W3CDTF">2019-11-12T11:57:55Z</dcterms:modified>
</cp:coreProperties>
</file>