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71" r:id="rId9"/>
    <p:sldId id="263" r:id="rId10"/>
    <p:sldId id="268" r:id="rId11"/>
    <p:sldId id="264" r:id="rId12"/>
    <p:sldId id="269" r:id="rId13"/>
    <p:sldId id="270" r:id="rId14"/>
    <p:sldId id="272" r:id="rId15"/>
    <p:sldId id="267" r:id="rId16"/>
    <p:sldId id="273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79" autoAdjust="0"/>
  </p:normalViewPr>
  <p:slideViewPr>
    <p:cSldViewPr snapToGrid="0">
      <p:cViewPr varScale="1">
        <p:scale>
          <a:sx n="53" d="100"/>
          <a:sy n="53" d="100"/>
        </p:scale>
        <p:origin x="11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56423-783D-45AD-8496-E779C12AFFB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AE775-6214-45BF-BBF7-B0DB67E7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7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如果有这样一种网络，指定一个高级目标，比如“使输出与现实难以区分”，然后自动学习一个适合于满足这个目标的损失函数，这将是非常可取的。幸运的是，这正是生成对抗网络所做的事情。</a:t>
            </a:r>
            <a:r>
              <a:rPr lang="en-US" altLang="zh-CN" dirty="0"/>
              <a:t>GAN</a:t>
            </a:r>
            <a:r>
              <a:rPr lang="zh-CN" altLang="en-US" dirty="0"/>
              <a:t>学习一个损失，试图分类输出图像是真实的或假的，同时训练一个生成模型，以减少这种损失。模糊的图像是不能容忍的，因为它们看起来明显是假的。</a:t>
            </a:r>
            <a:r>
              <a:rPr lang="en-US" altLang="zh-CN" dirty="0"/>
              <a:t>GAN</a:t>
            </a:r>
            <a:r>
              <a:rPr lang="zh-CN" altLang="en-US" dirty="0"/>
              <a:t>是一种从失败吸取教训，自动学习</a:t>
            </a:r>
            <a:r>
              <a:rPr lang="en-US" altLang="zh-CN" dirty="0"/>
              <a:t>loss</a:t>
            </a:r>
            <a:r>
              <a:rPr lang="zh-CN" altLang="en-US" dirty="0"/>
              <a:t>的网络。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开始伪造者和鉴别者的水平都不高，但是鉴别者还是比较容易鉴别出伪造者伪造出来的艺术画。但随着伪造者对伪造技术的学习后，其伪造的艺术画会让鉴别者识别错误；或者随着鉴别者对鉴别技术的学习后，能够很简单的鉴别出伪造者伪造的艺术画。这是一个双方不断学习的技术，以达到最高的伪造和鉴别水平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56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7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刚出来，虽然引起了一波人的兴趣，但依然还处于试错阶段，包括模型架构、稳定性、收敛性等问题都依然在探索中。而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的出现，为解决这一系列问题奠定了坚实的基础。</a:t>
            </a:r>
            <a:r>
              <a:rPr lang="zh-CN" altLang="en-US" dirty="0"/>
              <a:t>它提出了一种生成器和判别器的架构，这个架构能极大地稳定</a:t>
            </a:r>
            <a:r>
              <a:rPr lang="en-US" altLang="zh-CN" dirty="0"/>
              <a:t>GAN</a:t>
            </a:r>
            <a:r>
              <a:rPr lang="zh-CN" altLang="en-US" dirty="0"/>
              <a:t>的训练，以至于它在相当长的一段时间内都成为了</a:t>
            </a:r>
            <a:r>
              <a:rPr lang="en-US" altLang="zh-CN" dirty="0"/>
              <a:t>GAN</a:t>
            </a:r>
            <a:r>
              <a:rPr lang="zh-CN" altLang="en-US" dirty="0"/>
              <a:t>的标准架构。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、卷积和反卷积的卷积核大小为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、卷积和反卷积的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一般都取为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、对于判别器来说，第一层卷积后一般不用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，而后面都是“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Conv2D+BN+LeakyReLU”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的组合模式，直到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、对于生成器来说，第一层是全连接，然后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reshape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大小，然后是“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Conv2D+BN+ReLU”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的组合模式，最后一层卷积则不用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，改用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激活；相应地，输入图片都要通过除以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然后乘以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，来缩放到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5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Georgia" panose="02040502050405020303" pitchFamily="18" charset="0"/>
              </a:rPr>
              <a:t>棋盘效应不是反卷积的问题，而是</a:t>
            </a:r>
            <a:r>
              <a:rPr lang="en-US" altLang="zh-CN" b="0" i="0" dirty="0">
                <a:effectLst/>
                <a:latin typeface="Georgia" panose="02040502050405020303" pitchFamily="18" charset="0"/>
              </a:rPr>
              <a:t>stride &gt; 1</a:t>
            </a:r>
            <a:r>
              <a:rPr lang="zh-CN" altLang="en-US" b="0" i="0" dirty="0">
                <a:effectLst/>
                <a:latin typeface="Georgia" panose="02040502050405020303" pitchFamily="18" charset="0"/>
              </a:rPr>
              <a:t>的固有毛病，这导致了卷积无法“各项同性”地覆盖整张图片，而出现了交错效应。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2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对于分类问题来说，自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出现以来，已经没有很大的突破，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的强大，学者们自然也就会考虑到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的应用。目前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上主流的生成器和判别器架构确实变成了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8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首次将生成人脸的分辨率提升到了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1024x1024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，可以说是很大的突破，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提出了一种渐进式的训练策略，直接学习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1024x1024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是一件很困难的事，符合人类学习习惯，从易到难，先从低分辨率的像素开始学习，然后慢慢加大难度，提高分辨率，在有很好的基础后学习更难的。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当然，可能在学习到更难的一层是，由于最高层因为权重比较差的初始化，导致原来训练的进度功亏一篑，模型不得不从新开始学习，如此一来就没有充分利用以前学习的成果，甚至还可能误导。</a:t>
            </a:r>
            <a:r>
              <a:rPr lang="en-US" altLang="zh-CN" dirty="0"/>
              <a:t>GAN</a:t>
            </a:r>
            <a:r>
              <a:rPr lang="zh-CN" altLang="en-US" dirty="0"/>
              <a:t>的训练不稳定，这样的突变有时候是致命的。所以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</a:t>
            </a:r>
            <a:r>
              <a:rPr lang="zh-CN" altLang="en-US" dirty="0"/>
              <a:t>对训练的稳定性来说至关重要。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56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SA-GAN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中引入了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让生成器和判别器可以自动学习图像中的重要目标，让我们知道需要学习的任务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在图像中的哪些部分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提高生成图片的质量。卷积网络的局部感受野的限制，如果要生成大范围相关（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Long-range dependency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区域，就会出现问题。比如在生成人脸图片时，是非常注重细节的，以左右眼举例，只要左右眼有一点点不对称，就会显得生成的人脸特别不真实。但是因为一般的卷积核很难覆盖很大的区域。采用全连接层来获取全局信息，参数量太大计算量太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g(x)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的输出的特征图的长和宽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一个向量，然后进行转置相乘，经过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产生的特征图相乘得到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特征图。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 Score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36.8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52.52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0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是无条件的，是因为参数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β,γ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纯粹由梯度下降得到，不依赖于输入。相应地，如果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β,γ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依赖于某个输入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，那么就称为条件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SELF-MOD</a:t>
            </a:r>
            <a:r>
              <a:rPr lang="zh-CN" altLang="en-US" dirty="0"/>
              <a:t>考虑到</a:t>
            </a:r>
            <a:r>
              <a:rPr lang="en-US" altLang="zh-CN" dirty="0" err="1"/>
              <a:t>cGAN</a:t>
            </a:r>
            <a:r>
              <a:rPr lang="zh-CN" altLang="en-US" dirty="0"/>
              <a:t>训练的稳定性更好，但是一般情况下</a:t>
            </a:r>
            <a:r>
              <a:rPr lang="en-US" altLang="zh-CN" dirty="0"/>
              <a:t>GAN</a:t>
            </a:r>
            <a:r>
              <a:rPr lang="zh-CN" altLang="en-US" dirty="0"/>
              <a:t>并没有标签</a:t>
            </a:r>
            <a:r>
              <a:rPr lang="en-US" altLang="zh-CN" dirty="0"/>
              <a:t>c</a:t>
            </a:r>
            <a:r>
              <a:rPr lang="zh-CN" altLang="en-US" dirty="0"/>
              <a:t>可用，那怎么办呢？干脆以噪声</a:t>
            </a:r>
            <a:r>
              <a:rPr lang="en-US" altLang="zh-CN" dirty="0"/>
              <a:t>z</a:t>
            </a:r>
            <a:r>
              <a:rPr lang="zh-CN" altLang="en-US" dirty="0"/>
              <a:t>自身为标签好了！更快收敛，更好的性能。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BigGAN</a:t>
            </a:r>
            <a:r>
              <a:rPr lang="zh-CN" altLang="en-US" dirty="0"/>
              <a:t>模型改动不是很大，但最后的结果确是好的出奇，生成了非常高清地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自然场景图片，在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 Score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竟然比当前最好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多分，主要就是暴力出奇迹。这里地暴力凸显在两点，一点在于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batchsize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，另一点是将通道数。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推测增大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batchsize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为每批次覆盖更多内容的结果，文章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为生成和判别两个网络提供更好的梯度。增大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、还会带来在更少的时间训练出更好性能的模型，但增大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也会使得模型在训练上稳定性下降。在实验上单提高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还受到限制，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在每层的通道数也做了相应增加 ，当通道增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％，大约两倍于个模型中的参数量。将会对性能有很大地提升，文章认为模型的容量相对于数据集的复杂性而增加。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共享嵌入与分层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潜在空间</a:t>
            </a:r>
            <a:r>
              <a:rPr lang="zh-CN" altLang="en-US" dirty="0"/>
              <a:t>：将噪声向量</a:t>
            </a:r>
            <a:r>
              <a:rPr lang="en-US" altLang="zh-CN" dirty="0"/>
              <a:t>z</a:t>
            </a:r>
            <a:r>
              <a:rPr lang="zh-CN" altLang="en-US" dirty="0"/>
              <a:t>通过 </a:t>
            </a:r>
            <a:r>
              <a:rPr lang="en-US" altLang="zh-CN" dirty="0"/>
              <a:t>split </a:t>
            </a:r>
            <a:r>
              <a:rPr lang="zh-CN" altLang="en-US" dirty="0"/>
              <a:t>等分成多块，文章认为潜在空间可以影响不同分辨率以及不同层次结构的特征，然后</a:t>
            </a:r>
            <a:r>
              <a:rPr lang="en-US" altLang="zh-CN" dirty="0"/>
              <a:t>z</a:t>
            </a:r>
            <a:r>
              <a:rPr lang="zh-CN" altLang="en-US" dirty="0"/>
              <a:t>和条件标签 </a:t>
            </a:r>
            <a:r>
              <a:rPr lang="en-US" altLang="zh-CN" dirty="0"/>
              <a:t>c </a:t>
            </a:r>
            <a:r>
              <a:rPr lang="zh-CN" altLang="en-US" dirty="0"/>
              <a:t>连接后一起送入到生成网络的各个层中，对于生成网络的每一个残差块又可以进一步展开为右图的结构。可以看到噪声向量 </a:t>
            </a:r>
            <a:r>
              <a:rPr lang="en-US" altLang="zh-CN" dirty="0"/>
              <a:t>z </a:t>
            </a:r>
            <a:r>
              <a:rPr lang="zh-CN" altLang="en-US" dirty="0"/>
              <a:t>的块和条件标签</a:t>
            </a:r>
            <a:r>
              <a:rPr lang="en-US" altLang="zh-CN" dirty="0"/>
              <a:t>c</a:t>
            </a:r>
            <a:r>
              <a:rPr lang="zh-CN" altLang="en-US" dirty="0"/>
              <a:t>在残差块下是通过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  <a:r>
              <a:rPr lang="zh-CN" altLang="en-US" dirty="0"/>
              <a:t>操作后送入</a:t>
            </a:r>
            <a:r>
              <a:rPr lang="en-US" altLang="zh-CN" dirty="0" err="1"/>
              <a:t>BatchNorm</a:t>
            </a:r>
            <a:r>
              <a:rPr lang="zh-CN" altLang="en-US" dirty="0"/>
              <a:t>层，这种嵌入方式就是共享嵌入，线性投影到每个层的 </a:t>
            </a:r>
            <a:r>
              <a:rPr lang="en-US" altLang="zh-CN" dirty="0"/>
              <a:t>bias </a:t>
            </a:r>
            <a:r>
              <a:rPr lang="zh-CN" altLang="en-US" dirty="0"/>
              <a:t>和 </a:t>
            </a:r>
            <a:r>
              <a:rPr lang="en-US" altLang="zh-CN" dirty="0"/>
              <a:t>weight</a:t>
            </a:r>
            <a:r>
              <a:rPr lang="zh-CN" altLang="en-US" dirty="0"/>
              <a:t>。共享嵌入与传统嵌入的差别是，传统嵌入为每个嵌入分别设置一个层，而共享嵌入是将 </a:t>
            </a:r>
            <a:r>
              <a:rPr lang="en-US" altLang="zh-CN" dirty="0"/>
              <a:t>z </a:t>
            </a:r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的连接一并传入所有 </a:t>
            </a:r>
            <a:r>
              <a:rPr lang="en-US" altLang="zh-CN" dirty="0" err="1"/>
              <a:t>BatchNorm</a:t>
            </a:r>
            <a:r>
              <a:rPr lang="zh-CN" altLang="en-US" dirty="0"/>
              <a:t>。共享嵌入提高了</a:t>
            </a:r>
            <a:r>
              <a:rPr lang="en-US" altLang="zh-CN" dirty="0"/>
              <a:t>37%</a:t>
            </a:r>
            <a:r>
              <a:rPr lang="zh-CN" altLang="en-US" dirty="0"/>
              <a:t>的训练速度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，分层潜在空间对模型有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4%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的提升，对训练速度有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的提升。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截断先验：在对先验分布</a:t>
            </a:r>
            <a:r>
              <a:rPr lang="en-US" altLang="zh-CN" dirty="0"/>
              <a:t>z</a:t>
            </a:r>
            <a:r>
              <a:rPr lang="zh-CN" altLang="en-US" dirty="0"/>
              <a:t>采样的过程中，通过设置阈值的方式来截断 </a:t>
            </a:r>
            <a:r>
              <a:rPr lang="en-US" altLang="zh-CN" dirty="0"/>
              <a:t>z </a:t>
            </a:r>
            <a:r>
              <a:rPr lang="zh-CN" altLang="en-US" dirty="0"/>
              <a:t>的采样，其中超出范围值的采样，被重新采样以落入该范围内。这个阈值可根据生成质量指标</a:t>
            </a:r>
            <a:r>
              <a:rPr lang="en-US" altLang="zh-CN" dirty="0"/>
              <a:t>IS</a:t>
            </a:r>
            <a:r>
              <a:rPr lang="zh-CN" altLang="en-US" dirty="0"/>
              <a:t>和</a:t>
            </a:r>
            <a:r>
              <a:rPr lang="en-US" altLang="zh-CN" dirty="0"/>
              <a:t>FID</a:t>
            </a:r>
            <a:r>
              <a:rPr lang="zh-CN" altLang="en-US" dirty="0"/>
              <a:t>决定。 实验的结果着阈值的下降生成质量会越来好，但是由于采样范围变窄，就会造成生成样本单一化， 多样性不足问题。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截断技巧可以提高图像的质量，但对于大模型而言，嵌入截断噪声会导致饱和伪影，为了抵消这种情况，文章提出了一种正交正则化，让权重矩阵为正交矩阵，这样权重之间的干扰就会非常低，那些因为截断而消失的权重对结果就不会有太大的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5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映射网络的目标是将输入向量编码为中间向量，中间向量的不同元素控制不同的视觉特征。这是一个非常重要的过程，因为使用输入向量来控制视觉特征的能力是非常有限的，因为它必须遵循训练数据的概率密度。例如，如果黑头发的人的图像在数据集中更常见，那么更多的输入值将会被映射到该特征上。因此，该模型无法将部分输入（向量中的元素）映射到特征上，这一现象被称为特征纠缠。然而，通过使用另一个神经网络，该模型可以生成一个不必遵循训练数据分布的向量，并且可以减少特征之间的相关性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将所有条件BN换成AdaIN；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、取消顶部的噪声输入，换成一个可训练的常数向量；</a:t>
            </a:r>
            <a:r>
              <a:rPr lang="zh-CN" altLang="en-US" dirty="0"/>
              <a:t>图像特征是由 </a:t>
            </a:r>
            <a:r>
              <a:rPr lang="en-US" altLang="zh-CN" dirty="0"/>
              <a:t>ⱳ </a:t>
            </a:r>
            <a:r>
              <a:rPr lang="zh-CN" altLang="en-US" dirty="0"/>
              <a:t>和 </a:t>
            </a:r>
            <a:r>
              <a:rPr lang="en-US" altLang="zh-CN" dirty="0" err="1"/>
              <a:t>AdaIN</a:t>
            </a:r>
            <a:r>
              <a:rPr lang="en-US" altLang="zh-CN" dirty="0"/>
              <a:t> </a:t>
            </a:r>
            <a:r>
              <a:rPr lang="zh-CN" altLang="en-US" dirty="0"/>
              <a:t>控制的，因此可以忽略初始输入， 并用常量值替代。文章没有解释它为什么能提高性能，但一个保险的假设是它减少了特征纠缠，对于网络在只使用 </a:t>
            </a:r>
            <a:r>
              <a:rPr lang="en-US" altLang="zh-CN" dirty="0"/>
              <a:t>ⱳ </a:t>
            </a:r>
            <a:r>
              <a:rPr lang="zh-CN" altLang="en-US" dirty="0"/>
              <a:t>而不依赖于纠缠输入向量的情况下更容易学习。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/>
              <a:t>人们的脸上有许多小的特征，可以看作是随机的，例如：雀斑、发髻线的准确位置、皱 纹、使图像更逼真的特征以及各种增加输出的变化。将这些小特征插入 </a:t>
            </a:r>
            <a:r>
              <a:rPr lang="en-US" altLang="zh-CN" dirty="0"/>
              <a:t>GAN </a:t>
            </a:r>
            <a:r>
              <a:rPr lang="zh-CN" altLang="en-US" dirty="0"/>
              <a:t>图像的常用方法是在输入向量中添加随机噪声。然而，在许多情况下，由于上述特征的纠缠现象，控制噪 声的影响是很复杂的，从而会导致图像的其它特征受到影响。</a:t>
            </a:r>
            <a:r>
              <a:rPr lang="en-US" altLang="zh-CN" dirty="0"/>
              <a:t>StyleGAN </a:t>
            </a:r>
            <a:r>
              <a:rPr lang="zh-CN" altLang="en-US" dirty="0"/>
              <a:t>中的噪声以类似于 </a:t>
            </a:r>
            <a:r>
              <a:rPr lang="en-US" altLang="zh-CN" dirty="0" err="1"/>
              <a:t>AdaIN</a:t>
            </a:r>
            <a:r>
              <a:rPr lang="en-US" altLang="zh-CN" dirty="0"/>
              <a:t> </a:t>
            </a:r>
            <a:r>
              <a:rPr lang="zh-CN" altLang="en-US" dirty="0"/>
              <a:t>机制的方式添加，在 </a:t>
            </a:r>
            <a:r>
              <a:rPr lang="en-US" altLang="zh-CN" dirty="0" err="1"/>
              <a:t>AdaIN</a:t>
            </a:r>
            <a:r>
              <a:rPr lang="en-US" altLang="zh-CN" dirty="0"/>
              <a:t> </a:t>
            </a:r>
            <a:r>
              <a:rPr lang="zh-CN" altLang="en-US" dirty="0"/>
              <a:t>模块之前向每个通道 添加一个缩放过的噪声，并稍微改变其操作的分辨率级别特征的视觉表达方式。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9079-9589-4425-A5C4-51E2E2B0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73D79-A372-4EB5-8918-D7235E47A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11C79-1117-4972-AAEB-41306835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CDE5A-B8C5-4D02-8A91-B48B3FD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E8509-B57F-454E-BC72-21D6E769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8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F16F4-1E2D-445D-AD5A-0BF17863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948727-3601-4DA4-B118-995EAB4A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74C8C-FDC7-47B8-9E13-CC2E918D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629FE-1D33-4A56-A5CB-EC43005F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49C5B-8749-4119-A956-FAE3BE3C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3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118FA-5DF6-44DE-BFC8-DB8A4A4A0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26071-7024-49A5-8F8C-3D6E3B76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2E795-2374-4F1D-9D08-FFDEBA1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73130-54AB-4681-83C2-F60D128F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CE1BB-6A7F-4104-BED6-984CFD23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38AF-1DF7-42C7-A3A8-E88BF956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6E7DB-30D7-4304-A3E5-16C7F992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11ECA-FDD5-43D5-B4F7-27D42EE2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CF32D-EA53-4899-91EE-6E0A877C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40D70-2D3F-4801-A475-27967720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7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5C34-6EF1-4147-8334-396106D6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6D500-2983-4746-84AE-2558A413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B1921-4698-49FC-A282-73875760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8AA3A-1AD3-43CF-ABD6-73FC1482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329A7-E286-420B-91F5-A055FA03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E6F2-2332-44BB-85C4-8A94ABFF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3DC80-5061-49CA-B52E-B827C73A0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55837-F2BE-4D44-B5FF-C0D3483C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DB876-08FB-432D-A702-19C0FEC4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B5C77-4B12-471B-BCFC-DF2C67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4C5BA-BBC8-4058-929B-287A892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AD5FB-EE5F-49D8-B7D1-0F674018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9721F-4DBD-4883-9CCB-15F2511C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263C2-86BE-409D-8E33-9F33C99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AB4AF9-2EA6-409D-9B60-462848FDC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C06DAC-F0AA-4DA2-A99E-8CF214B48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EBE61-BFED-4782-9173-1350A438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EC3C62-D940-4A6F-8683-77575029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7675A-7D73-4738-A51B-B8C88844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56666-1A5D-4C12-A8A9-83D10506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7B3DD-7C21-46E9-85D7-46E9CE57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8ED21-AC41-4511-BDCE-C4BDE263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63A4F-410F-4143-8BC4-9EF542E8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114A1-F417-48FD-A09A-B94B05B5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50B64-6A68-46CA-AD87-1F2B330D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21FFC-38E2-4BB9-8F86-CB6316CD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1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5DF80-A33B-472D-8259-08D12D0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C6008-94FA-4835-8084-CAE10A54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98DA0-23C1-4815-93C3-5BA55BBA6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351004-E6F9-49F2-A0C2-93052E5C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499D8-1713-482F-92C5-91B20084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0D4A5-7747-4C57-8FC5-30BE55F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7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6775-F612-488D-9836-12B69DB1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C9AC0-48C4-4C5C-8FAC-519B54AE9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74DA82-9947-4084-954D-F23C8170F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91B0C-433B-415F-B357-CB844F30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F666F-B07E-4515-9128-F7BD0F78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9140B-B565-4DA1-83EB-858CF07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771E00-55E1-460B-A546-699DD3BC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3C616-E703-46B2-A3EE-460C2446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8DFED-D7A6-4F04-B4D7-B5446A12A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8C57-D4C9-4B8D-BD15-8C981D0B5A8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B704B-ED78-4317-96C9-4841601A5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947BC-0BC4-47C9-AD49-85D09571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6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5.08318.pdf" TargetMode="External"/><Relationship Id="rId13" Type="http://schemas.openxmlformats.org/officeDocument/2006/relationships/hyperlink" Target="https://arxiv.org/pdf/1511.06434.pdf" TargetMode="External"/><Relationship Id="rId18" Type="http://schemas.openxmlformats.org/officeDocument/2006/relationships/hyperlink" Target="https://kexue.fm/archives/6409" TargetMode="External"/><Relationship Id="rId3" Type="http://schemas.openxmlformats.org/officeDocument/2006/relationships/hyperlink" Target="https://distill.pub/2016/deconv-checkerboard/" TargetMode="External"/><Relationship Id="rId7" Type="http://schemas.openxmlformats.org/officeDocument/2006/relationships/hyperlink" Target="http://www.gwylab.com/note-gans.html" TargetMode="External"/><Relationship Id="rId12" Type="http://schemas.openxmlformats.org/officeDocument/2006/relationships/hyperlink" Target="https://arxiv.org/pdf/1710.10196.pdf" TargetMode="External"/><Relationship Id="rId17" Type="http://schemas.openxmlformats.org/officeDocument/2006/relationships/hyperlink" Target="https://arxiv.org/abs/1703.10593" TargetMode="External"/><Relationship Id="rId2" Type="http://schemas.openxmlformats.org/officeDocument/2006/relationships/hyperlink" Target="http://speech.ee.ntu.edu.tw/~tlkagk/courses_MLDS18.html" TargetMode="External"/><Relationship Id="rId16" Type="http://schemas.openxmlformats.org/officeDocument/2006/relationships/hyperlink" Target="https://arxiv.org/abs/1611.070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5.05396.pdf" TargetMode="External"/><Relationship Id="rId11" Type="http://schemas.openxmlformats.org/officeDocument/2006/relationships/hyperlink" Target="https://arxiv.org/abs/1809.11096" TargetMode="External"/><Relationship Id="rId5" Type="http://schemas.openxmlformats.org/officeDocument/2006/relationships/hyperlink" Target="https://blog.csdn.net/mx54039q/article/details/80896054" TargetMode="External"/><Relationship Id="rId15" Type="http://schemas.openxmlformats.org/officeDocument/2006/relationships/hyperlink" Target="https://arxiv.org/pdf/1711.09020.pdf" TargetMode="External"/><Relationship Id="rId10" Type="http://schemas.openxmlformats.org/officeDocument/2006/relationships/hyperlink" Target="https://arxiv.org/pdf/1810.01365.pdf" TargetMode="External"/><Relationship Id="rId19" Type="http://schemas.openxmlformats.org/officeDocument/2006/relationships/hyperlink" Target="https://arxiv.org/abs/1903.01931" TargetMode="External"/><Relationship Id="rId4" Type="http://schemas.openxmlformats.org/officeDocument/2006/relationships/hyperlink" Target="https://kexue.fm/archives/6549" TargetMode="External"/><Relationship Id="rId9" Type="http://schemas.openxmlformats.org/officeDocument/2006/relationships/hyperlink" Target="https://arxiv.org/pdf/1812.04948.pdf" TargetMode="External"/><Relationship Id="rId14" Type="http://schemas.openxmlformats.org/officeDocument/2006/relationships/hyperlink" Target="https://becominghuman.ai/understanding-and-building-generative-adversarial-networks-gans-8de7c1dc0e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83B-4387-4FE1-B5B7-38D97A12A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6184F-6CD1-4E54-9CC8-B42C92A0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汇报人：方阳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0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C8569-B54A-4DDD-895B-C4793D6F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35675-429C-47F3-A67C-6188331A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" y="2057371"/>
            <a:ext cx="11594014" cy="3197970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682568-0387-4531-9F03-B639C806C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12230" y="1359539"/>
            <a:ext cx="8331086" cy="53540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0E590F-5D79-45CB-9066-F2A4296DE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754" y="643246"/>
            <a:ext cx="3562533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978A3-74EE-4C21-8E62-B13AAF54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88682D-ABAB-4154-8C72-1D8F527F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76" y="294855"/>
            <a:ext cx="5305719" cy="6563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2DD83A-D4A7-44A8-A11E-567A879A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871" y="147427"/>
            <a:ext cx="7993642" cy="65631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B527DC-8DC2-4B05-A885-08E416C41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31" y="101510"/>
            <a:ext cx="10977682" cy="66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92B4-6FA4-4E1E-A0C7-74CA17A9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Image-to-Image —— Pixel-to-Pixel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9A1314-4038-47A0-8B51-796F701C1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463" y="1804736"/>
            <a:ext cx="11459303" cy="41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7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22399-28BB-4F70-AB44-A416A157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Image-to-Image —— CycleGAN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FF6151-67AA-41FB-95F4-CB13EB6B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99" y="1430668"/>
            <a:ext cx="8688600" cy="5427332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786EE5-7BC6-45EB-9313-9C3F94004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87079"/>
            <a:ext cx="12192000" cy="45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2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8458A-6659-4174-9404-41FACB6A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Image-to-Image —— StarGAN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53C260-E5DD-4761-BD18-D2E7E305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3" y="2131032"/>
            <a:ext cx="8421086" cy="4361843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E263FF-B51A-45C0-BF48-3085CA2D9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347" y="1690688"/>
            <a:ext cx="11567305" cy="46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79907-8268-4120-9B5B-AF3AB8D7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07EB267-BAAF-4BBA-976D-0792E913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7" y="1912149"/>
            <a:ext cx="12079705" cy="32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0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28853-AE1E-49F7-8597-81FE0BDD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O-GAN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E5C8EC1-56AE-4286-85B8-877B49FC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7085"/>
            <a:ext cx="11220303" cy="1636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73E136-A5EE-43BA-9ECA-5EF8D2E1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43" y="4379496"/>
            <a:ext cx="9374079" cy="12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1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EF104-7DF0-41B3-9455-018475D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11946-15A5-489F-BBC1-EC0AF49A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7285" cy="5200817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http://speech.ee.ntu.edu.tw/~tlkagk/courses_MLDS18.html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>
                <a:hlinkClick r:id="rId3"/>
              </a:rPr>
              <a:t>https://distill.pub/2016/deconv-checkerboard/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>
                <a:hlinkClick r:id="rId4"/>
              </a:rPr>
              <a:t>https://kexue.fm/archives/6549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hlinkClick r:id="rId5"/>
              </a:rPr>
              <a:t>https://blog.csdn.net/mx54039q/article/details/80896054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>
                <a:hlinkClick r:id="rId6"/>
              </a:rPr>
              <a:t>https://arxiv.org/pdf/1605.05396.pdf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en-US" altLang="zh-CN" dirty="0">
                <a:hlinkClick r:id="rId7"/>
              </a:rPr>
              <a:t> http://www.gwylab.com/note-gans.html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>
                <a:hlinkClick r:id="rId8"/>
              </a:rPr>
              <a:t>https://arxiv.org/pdf/1805.08318.pdf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en-US" altLang="zh-CN" dirty="0">
                <a:hlinkClick r:id="rId9"/>
              </a:rPr>
              <a:t>https://arxiv.org/pdf/1812.04948.pdf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en-US" altLang="zh-CN" dirty="0">
                <a:hlinkClick r:id="rId10"/>
              </a:rPr>
              <a:t>https://arxiv.org/pdf/1810.01365.pdf</a:t>
            </a:r>
            <a:endParaRPr lang="en-US" altLang="zh-CN" dirty="0"/>
          </a:p>
          <a:p>
            <a:r>
              <a:rPr lang="en-US" altLang="zh-CN" dirty="0"/>
              <a:t>10. </a:t>
            </a:r>
            <a:r>
              <a:rPr lang="en-US" altLang="zh-CN" dirty="0">
                <a:hlinkClick r:id="rId11"/>
              </a:rPr>
              <a:t>https://arxiv.org/abs/1809.11096</a:t>
            </a:r>
            <a:endParaRPr lang="en-US" altLang="zh-CN" dirty="0"/>
          </a:p>
          <a:p>
            <a:r>
              <a:rPr lang="en-US" altLang="zh-CN" dirty="0"/>
              <a:t>11. </a:t>
            </a:r>
            <a:r>
              <a:rPr lang="en-US" altLang="zh-CN" dirty="0">
                <a:hlinkClick r:id="rId12"/>
              </a:rPr>
              <a:t>https://arxiv.org/pdf/1710.10196.pdf</a:t>
            </a:r>
            <a:endParaRPr lang="en-US" altLang="zh-CN" dirty="0"/>
          </a:p>
          <a:p>
            <a:r>
              <a:rPr lang="en-US" altLang="zh-CN" dirty="0"/>
              <a:t>12. </a:t>
            </a:r>
            <a:r>
              <a:rPr lang="en-US" altLang="zh-CN" dirty="0">
                <a:hlinkClick r:id="rId8"/>
              </a:rPr>
              <a:t>https://arxiv.org/pdf/1805.08318.pdf</a:t>
            </a:r>
            <a:endParaRPr lang="en-US" altLang="zh-CN" dirty="0"/>
          </a:p>
          <a:p>
            <a:r>
              <a:rPr lang="en-US" altLang="zh-CN" dirty="0"/>
              <a:t>13.</a:t>
            </a:r>
            <a:r>
              <a:rPr lang="en-US" altLang="zh-CN" dirty="0">
                <a:hlinkClick r:id="rId13"/>
              </a:rPr>
              <a:t> https://arxiv.org/pdf/1511.06434.pdf</a:t>
            </a:r>
            <a:endParaRPr lang="en-US" altLang="zh-CN" dirty="0"/>
          </a:p>
          <a:p>
            <a:r>
              <a:rPr lang="en-US" altLang="zh-CN" dirty="0"/>
              <a:t>14. </a:t>
            </a:r>
            <a:r>
              <a:rPr lang="en-US" altLang="zh-CN" dirty="0">
                <a:hlinkClick r:id="rId14"/>
              </a:rPr>
              <a:t>https://becominghuman.ai/understanding-and-building-generative-adversarial-networks-gans-8de7c1dc0e25</a:t>
            </a:r>
            <a:endParaRPr lang="en-US" altLang="zh-CN" dirty="0"/>
          </a:p>
          <a:p>
            <a:r>
              <a:rPr lang="en-US" altLang="zh-CN" dirty="0"/>
              <a:t>15. </a:t>
            </a:r>
            <a:r>
              <a:rPr lang="en-US" altLang="zh-CN" dirty="0">
                <a:hlinkClick r:id="rId15"/>
              </a:rPr>
              <a:t>https://arxiv.org/pdf/1711.09020.pdf</a:t>
            </a:r>
            <a:endParaRPr lang="en-US" altLang="zh-CN" dirty="0"/>
          </a:p>
          <a:p>
            <a:r>
              <a:rPr lang="en-US" altLang="zh-CN" dirty="0"/>
              <a:t>16.</a:t>
            </a:r>
            <a:r>
              <a:rPr lang="en-US" altLang="zh-CN" dirty="0">
                <a:hlinkClick r:id="rId16"/>
              </a:rPr>
              <a:t> https://arxiv.org/abs/1611.07004</a:t>
            </a:r>
            <a:endParaRPr lang="en-US" altLang="zh-CN" dirty="0"/>
          </a:p>
          <a:p>
            <a:r>
              <a:rPr lang="en-US" altLang="zh-CN" dirty="0"/>
              <a:t>17. </a:t>
            </a:r>
            <a:r>
              <a:rPr lang="en-US" altLang="zh-CN" dirty="0">
                <a:hlinkClick r:id="rId17"/>
              </a:rPr>
              <a:t>https://arxiv.org/abs/1703.10593</a:t>
            </a:r>
            <a:endParaRPr lang="en-US" altLang="zh-CN" dirty="0"/>
          </a:p>
          <a:p>
            <a:r>
              <a:rPr lang="en-US" altLang="zh-CN" dirty="0"/>
              <a:t>18. </a:t>
            </a:r>
            <a:r>
              <a:rPr lang="en-US" altLang="zh-CN" dirty="0">
                <a:hlinkClick r:id="rId18"/>
              </a:rPr>
              <a:t>https://kexue.fm/archives/6409</a:t>
            </a:r>
            <a:endParaRPr lang="en-US" altLang="zh-CN" dirty="0"/>
          </a:p>
          <a:p>
            <a:r>
              <a:rPr lang="en-US" altLang="zh-CN" dirty="0"/>
              <a:t>19. </a:t>
            </a:r>
            <a:r>
              <a:rPr lang="en-US" altLang="zh-CN" dirty="0">
                <a:hlinkClick r:id="rId19"/>
              </a:rPr>
              <a:t>https://arxiv.org/abs/1903.01931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73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2A80-4FE1-4A66-9FC5-212A4F70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C0AE5-D5E1-4ADA-979E-33BE2E05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8843" cy="466725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9600" dirty="0"/>
              <a:t>GAN</a:t>
            </a:r>
          </a:p>
          <a:p>
            <a:r>
              <a:rPr lang="en-US" altLang="zh-CN" sz="9600" dirty="0"/>
              <a:t>DCGAN</a:t>
            </a:r>
          </a:p>
          <a:p>
            <a:r>
              <a:rPr lang="en-US" altLang="zh-CN" sz="9600" dirty="0"/>
              <a:t>ResNet + GAN</a:t>
            </a:r>
          </a:p>
          <a:p>
            <a:r>
              <a:rPr lang="en-US" altLang="zh-CN" sz="9600" dirty="0"/>
              <a:t>PGGAN</a:t>
            </a:r>
          </a:p>
          <a:p>
            <a:r>
              <a:rPr lang="en-US" altLang="zh-CN" sz="9600" dirty="0"/>
              <a:t>SAGAN</a:t>
            </a:r>
          </a:p>
          <a:p>
            <a:r>
              <a:rPr lang="en-US" altLang="zh-CN" sz="9600" dirty="0"/>
              <a:t>SMGAN</a:t>
            </a:r>
          </a:p>
          <a:p>
            <a:r>
              <a:rPr lang="en-US" altLang="zh-CN" sz="9600" dirty="0"/>
              <a:t>BigGAN</a:t>
            </a:r>
          </a:p>
          <a:p>
            <a:r>
              <a:rPr lang="en-US" altLang="zh-CN" sz="9600" dirty="0"/>
              <a:t>StyleGAN</a:t>
            </a:r>
          </a:p>
          <a:p>
            <a:r>
              <a:rPr lang="en-US" altLang="zh-CN" sz="9600" dirty="0"/>
              <a:t>Pix-to-Pix</a:t>
            </a:r>
          </a:p>
          <a:p>
            <a:r>
              <a:rPr lang="en-US" altLang="zh-CN" sz="9600" dirty="0"/>
              <a:t>CycleGAN</a:t>
            </a:r>
          </a:p>
          <a:p>
            <a:r>
              <a:rPr lang="en-US" altLang="zh-CN" sz="9600" dirty="0"/>
              <a:t>StarGAN</a:t>
            </a:r>
          </a:p>
          <a:p>
            <a:r>
              <a:rPr lang="en-US" altLang="zh-CN" sz="9600" dirty="0"/>
              <a:t>Text-to-Image</a:t>
            </a:r>
          </a:p>
          <a:p>
            <a:r>
              <a:rPr lang="en-US" altLang="zh-CN" sz="9600" dirty="0"/>
              <a:t>O-GAN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58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E3131-FC9E-4D41-B7E0-B78ECB26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280903"/>
            <a:ext cx="11999495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GAN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Generative Adversarial Nets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030" name="Picture 6" descr="gan1">
            <a:extLst>
              <a:ext uri="{FF2B5EF4-FFF2-40B4-BE49-F238E27FC236}">
                <a16:creationId xmlns:a16="http://schemas.microsoft.com/office/drawing/2014/main" id="{BBE8C924-586F-4E9B-B427-9214E2F5E4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2" r="1404" b="8942"/>
          <a:stretch/>
        </p:blipFill>
        <p:spPr bwMode="auto">
          <a:xfrm>
            <a:off x="124984" y="1311441"/>
            <a:ext cx="11942031" cy="464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3BD26A-848C-4FD5-9586-0655D6D11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720" y="5751095"/>
            <a:ext cx="10206295" cy="9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1A445-5033-4B63-83FA-83B93C9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DCGANçå¤å«å¨æ¶æ(å·¦ï¼åçæå¨æ¶æï¼å³ï¼">
            <a:extLst>
              <a:ext uri="{FF2B5EF4-FFF2-40B4-BE49-F238E27FC236}">
                <a16:creationId xmlns:a16="http://schemas.microsoft.com/office/drawing/2014/main" id="{54B68043-BF4F-4216-9F1A-408F58B1F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10" y="218012"/>
            <a:ext cx="5678700" cy="6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9B15C9-A446-4293-ABBE-E715D37285F5}"/>
              </a:ext>
            </a:extLst>
          </p:cNvPr>
          <p:cNvSpPr/>
          <p:nvPr/>
        </p:nvSpPr>
        <p:spPr>
          <a:xfrm>
            <a:off x="232610" y="1690688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、生成器和判别器均不采用池化层，而采用（带步长的）的卷积层；其中判别器采用普通卷积（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Conv2D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），而生成器采用反卷积（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DeConv2D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、在生成器和判别器上均使用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Batch Normalization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、在生成器除输出层外的所有层上使用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RelU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激活函数，而输出层使用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Tanh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激活函数；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、在判别器的所有层上使用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LeakyReLU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激活函数；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、卷积层之后不使用全连接层；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、判别器的最后一个卷积层之后也不用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Global Pooling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，而是直接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Flatten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7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23D4-0C80-4FC7-AE96-43C5E74F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" y="292935"/>
            <a:ext cx="11782926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DCGAN Problem —— Checkerboard Artifacts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kexue.fm/usr/uploads/2019/04/1524490736.png">
            <a:extLst>
              <a:ext uri="{FF2B5EF4-FFF2-40B4-BE49-F238E27FC236}">
                <a16:creationId xmlns:a16="http://schemas.microsoft.com/office/drawing/2014/main" id="{DB98048D-0A2D-402A-B098-881D639127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31" y="1186736"/>
            <a:ext cx="7952633" cy="362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E21E9B-0165-4A4B-8526-8B4E56C16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" y="4776678"/>
            <a:ext cx="4975656" cy="18323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727773-F5DD-463D-AC48-A6F21E4E4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136" y="4688747"/>
            <a:ext cx="7147028" cy="18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åºäºResNetçå¤å«å¨æ¶æ(å·¦ï¼åçæå¨æ¶æï¼å³ï¼ï¼ä¸­é´æ¯åä¸ªResBlockçç»æ">
            <a:extLst>
              <a:ext uri="{FF2B5EF4-FFF2-40B4-BE49-F238E27FC236}">
                <a16:creationId xmlns:a16="http://schemas.microsoft.com/office/drawing/2014/main" id="{231BD149-EBFF-438A-BBC5-09EC5109E1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37" y="26153"/>
            <a:ext cx="8101263" cy="68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78F993-C9B5-428C-8E8B-9C1CD84A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+ 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6D542-1DAB-4E39-BACA-DA0CCD6E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4567"/>
            <a:ext cx="5221704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1、不管在判别器还是生成器，均去除了反卷积，只保留了普通卷积层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2、卷积核的大小通常统一使用3*3的，卷积之间构成残差块；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3、通过AvgPooling2D和UpSampling2D来实现上/下采样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4、由于已经有残差，所以激活函数可以统一使用ReLU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5、通过增加ResBlock的卷积层数，可以同时增加网络的非线性能力和深度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6、在GAN中，模型的初始化一般要比常规分类模型的初始化更小，因此稳定起见，有些模型干脆将其改为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x+α×f(x)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，其中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是一个小于1的数，比如0.1，这样能获得更好的稳定性；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7、有些作者认为BN不适合GAN，有时候会直接移除掉，或者用LayerNorm等代替。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49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A9E04-6E65-412F-8CF3-053C7EBD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PGGAN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Growing GAN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8CC592-B799-4AA2-85C9-D4EA186CF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8184" y="1310100"/>
            <a:ext cx="9015809" cy="5375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748271-A47E-4E6F-8D30-45893EBD5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36" y="1310099"/>
            <a:ext cx="10936907" cy="53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4C680-B096-4161-BAEF-D52620E2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SAGAN (Self-Attention GAN)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183D52-4145-4D4D-A81D-AD0CB2BC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541" y="1540042"/>
            <a:ext cx="11376966" cy="4644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166432-9175-48AB-AA80-3AB6DB8FE6A9}"/>
              </a:ext>
            </a:extLst>
          </p:cNvPr>
          <p:cNvSpPr txBox="1"/>
          <p:nvPr/>
        </p:nvSpPr>
        <p:spPr>
          <a:xfrm>
            <a:off x="3785937" y="6334780"/>
            <a:ext cx="435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Not-Local Module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5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A7B55-C6A0-4003-A3F5-B1C7CD52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SMGAN(Self-Modulation GAN)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kexue.fm/usr/uploads/2019/04/710995338.png">
            <a:extLst>
              <a:ext uri="{FF2B5EF4-FFF2-40B4-BE49-F238E27FC236}">
                <a16:creationId xmlns:a16="http://schemas.microsoft.com/office/drawing/2014/main" id="{EC944CCF-EF27-40D7-870A-1C5C3FD50C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08" y="152483"/>
            <a:ext cx="3428207" cy="65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37E3CF-07D7-468E-B4A5-C692A27F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660" y="2038476"/>
            <a:ext cx="4027848" cy="10112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2B45B-DBEF-4879-B91A-991C27689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975" y="3049722"/>
            <a:ext cx="5561854" cy="10112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66AED4-36F6-46D0-A259-E1F5EABD9DD7}"/>
              </a:ext>
            </a:extLst>
          </p:cNvPr>
          <p:cNvSpPr txBox="1"/>
          <p:nvPr/>
        </p:nvSpPr>
        <p:spPr>
          <a:xfrm>
            <a:off x="990600" y="4024401"/>
            <a:ext cx="255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BN: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0E8595-2384-4A0D-92E5-D4DFE4EF62CF}"/>
              </a:ext>
            </a:extLst>
          </p:cNvPr>
          <p:cNvSpPr txBox="1"/>
          <p:nvPr/>
        </p:nvSpPr>
        <p:spPr>
          <a:xfrm>
            <a:off x="990600" y="1832316"/>
            <a:ext cx="255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BN: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36AEDC-6BE8-4D80-ADDC-416B87923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13" y="4486066"/>
            <a:ext cx="542275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2458</Words>
  <Application>Microsoft Office PowerPoint</Application>
  <PresentationFormat>宽屏</PresentationFormat>
  <Paragraphs>130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黑体</vt:lpstr>
      <vt:lpstr>Arial</vt:lpstr>
      <vt:lpstr>Georgia</vt:lpstr>
      <vt:lpstr>Times New Roman</vt:lpstr>
      <vt:lpstr>Office 主题​​</vt:lpstr>
      <vt:lpstr>GANs</vt:lpstr>
      <vt:lpstr>Content</vt:lpstr>
      <vt:lpstr>Standard GAN（ Generative Adversarial Nets）</vt:lpstr>
      <vt:lpstr>DCGAN</vt:lpstr>
      <vt:lpstr>DCGAN Problem —— Checkerboard Artifacts</vt:lpstr>
      <vt:lpstr>ResNet + GAN</vt:lpstr>
      <vt:lpstr>PGGAN（Progressive Growing GAN）</vt:lpstr>
      <vt:lpstr>SAGAN (Self-Attention GAN) </vt:lpstr>
      <vt:lpstr>SMGAN(Self-Modulation GAN)</vt:lpstr>
      <vt:lpstr>BigGAN</vt:lpstr>
      <vt:lpstr>StyleGAN</vt:lpstr>
      <vt:lpstr>Image-to-Image —— Pixel-to-Pixel </vt:lpstr>
      <vt:lpstr>Image-to-Image —— CycleGAN</vt:lpstr>
      <vt:lpstr>Image-to-Image —— StarGAN</vt:lpstr>
      <vt:lpstr>Text-to-Image</vt:lpstr>
      <vt:lpstr>O-GAN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阳 方</dc:creator>
  <cp:lastModifiedBy>阳 方</cp:lastModifiedBy>
  <cp:revision>69</cp:revision>
  <dcterms:created xsi:type="dcterms:W3CDTF">2019-06-05T02:22:23Z</dcterms:created>
  <dcterms:modified xsi:type="dcterms:W3CDTF">2019-06-11T13:04:24Z</dcterms:modified>
</cp:coreProperties>
</file>