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6" r:id="rId2"/>
    <p:sldId id="260" r:id="rId3"/>
    <p:sldId id="263" r:id="rId4"/>
    <p:sldId id="264" r:id="rId5"/>
    <p:sldId id="257" r:id="rId6"/>
    <p:sldId id="259" r:id="rId7"/>
    <p:sldId id="261" r:id="rId8"/>
    <p:sldId id="265" r:id="rId9"/>
    <p:sldId id="266" r:id="rId10"/>
    <p:sldId id="258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7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A7AFC0B7-5BB8-0641-9A8E-E2417D0E2869}" type="datetimeFigureOut">
              <a:rPr kumimoji="1" lang="zh-CN" altLang="en-US" smtClean="0"/>
              <a:t>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B125364A-7678-7345-80F6-5C98A7792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yelp-dataset/yelp-dataset/data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MACS 30200</a:t>
            </a:r>
          </a:p>
          <a:p>
            <a:r>
              <a:rPr kumimoji="1" lang="en-US" altLang="zh-CN" dirty="0" err="1" smtClean="0"/>
              <a:t>Fangfang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Wan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Restaurant attributes and HOW They affect yelp ratings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74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Computational tools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Computational methods: Mainly Python</a:t>
            </a:r>
          </a:p>
          <a:p>
            <a:pPr lvl="1"/>
            <a:r>
              <a:rPr kumimoji="1" lang="en-US" altLang="zh-CN" dirty="0" smtClean="0"/>
              <a:t>Linear Regression</a:t>
            </a:r>
          </a:p>
          <a:p>
            <a:pPr lvl="1"/>
            <a:r>
              <a:rPr kumimoji="1" lang="en-US" altLang="zh-CN" dirty="0" smtClean="0"/>
              <a:t>Tree-based methods</a:t>
            </a:r>
          </a:p>
          <a:p>
            <a:pPr lvl="1"/>
            <a:r>
              <a:rPr kumimoji="1" lang="en-US" altLang="zh-CN" dirty="0" smtClean="0"/>
              <a:t>Web scraping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83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48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5621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it’s interesting?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We can see what makes a restaurant highly rated – valuable for restaurant owners</a:t>
            </a:r>
          </a:p>
          <a:p>
            <a:r>
              <a:rPr kumimoji="1" lang="en-US" altLang="zh-CN" dirty="0" smtClean="0"/>
              <a:t>We can see if a rating is fair in our own perspective – valuable for guests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6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Screenshot from Yelp</a:t>
            </a:r>
            <a:endParaRPr kumimoji="1" lang="zh-CN" altLang="en-US" dirty="0"/>
          </a:p>
        </p:txBody>
      </p:sp>
      <p:pic>
        <p:nvPicPr>
          <p:cNvPr id="4" name="图片 3" descr="屏幕快照 2018-04-02 下午9.3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083"/>
            <a:ext cx="6265331" cy="3524249"/>
          </a:xfrm>
          <a:prstGeom prst="rect">
            <a:avLst/>
          </a:prstGeom>
        </p:spPr>
      </p:pic>
      <p:pic>
        <p:nvPicPr>
          <p:cNvPr id="6" name="图片 5" descr="屏幕快照 2018-04-02 下午9.37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57" y="582083"/>
            <a:ext cx="5100547" cy="51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8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Add evidence to business researches</a:t>
            </a:r>
          </a:p>
          <a:p>
            <a:r>
              <a:rPr kumimoji="1" lang="en-US" altLang="zh-CN" dirty="0" smtClean="0"/>
              <a:t>Provide guidance on how to improve Yelp rating for restaurants, and then revenue (Luca, 2016)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15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Literature 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Luca, M. (2016). Reviews, reputation, and revenue: The case of </a:t>
            </a:r>
            <a:r>
              <a:rPr kumimoji="1" lang="en-US" altLang="zh-CN" dirty="0" err="1" smtClean="0"/>
              <a:t>Yelp.com</a:t>
            </a:r>
            <a:endParaRPr kumimoji="1" lang="en-US" altLang="zh-CN" dirty="0"/>
          </a:p>
          <a:p>
            <a:r>
              <a:rPr lang="en-US" altLang="zh-CN" dirty="0" smtClean="0"/>
              <a:t>Byers, J. W., </a:t>
            </a:r>
            <a:r>
              <a:rPr lang="en-US" altLang="zh-CN" dirty="0" err="1" smtClean="0"/>
              <a:t>Mitzenmacher</a:t>
            </a:r>
            <a:r>
              <a:rPr lang="en-US" altLang="zh-CN" dirty="0" smtClean="0"/>
              <a:t>, M., &amp; </a:t>
            </a:r>
            <a:r>
              <a:rPr lang="en-US" altLang="zh-CN" dirty="0" err="1" smtClean="0"/>
              <a:t>Zervas</a:t>
            </a:r>
            <a:r>
              <a:rPr lang="en-US" altLang="zh-CN" dirty="0" smtClean="0"/>
              <a:t>, G. (2012, June). The </a:t>
            </a:r>
            <a:r>
              <a:rPr lang="en-US" altLang="zh-CN" dirty="0" err="1" smtClean="0"/>
              <a:t>groupon</a:t>
            </a:r>
            <a:r>
              <a:rPr lang="en-US" altLang="zh-CN" dirty="0" smtClean="0"/>
              <a:t> effect on yelp ratings: a root cause analysis. In </a:t>
            </a:r>
            <a:r>
              <a:rPr lang="en-US" altLang="zh-CN" i="1" dirty="0" smtClean="0"/>
              <a:t>Proceedings of the 13th ACM conference on electronic commerce</a:t>
            </a:r>
            <a:r>
              <a:rPr lang="en-US" altLang="zh-CN" dirty="0" smtClean="0"/>
              <a:t> (pp. 248-265). ACM.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998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en-US" altLang="zh-CN" sz="1800" dirty="0" smtClean="0"/>
              <a:t>Web scraping from Yelp html.</a:t>
            </a:r>
          </a:p>
          <a:p>
            <a:pPr>
              <a:buFontTx/>
              <a:buChar char="-"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图片 6" descr="屏幕快照 2018-04-03 下午4.2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4" y="2042582"/>
            <a:ext cx="3424715" cy="4624918"/>
          </a:xfrm>
          <a:prstGeom prst="rect">
            <a:avLst/>
          </a:prstGeom>
        </p:spPr>
      </p:pic>
      <p:pic>
        <p:nvPicPr>
          <p:cNvPr id="8" name="图片 7" descr="屏幕快照 2018-04-03 下午4.25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0" y="264292"/>
            <a:ext cx="2592917" cy="65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450" y="1671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Data Plot (all business</a:t>
            </a:r>
            <a:r>
              <a:rPr kumimoji="1" lang="en-US" altLang="zh-CN" dirty="0" smtClean="0"/>
              <a:t>es</a:t>
            </a:r>
            <a:r>
              <a:rPr kumimoji="1" lang="en-US" altLang="zh-CN" dirty="0" smtClean="0"/>
              <a:t> in IL as an example. Data from </a:t>
            </a:r>
            <a:r>
              <a:rPr kumimoji="1" lang="en-US" altLang="zh-CN" dirty="0" smtClean="0">
                <a:hlinkClick r:id="rId2"/>
              </a:rPr>
              <a:t>https://www.kaggle.com/yelp-dataset/yelp-dataset/data</a:t>
            </a:r>
            <a:r>
              <a:rPr kumimoji="1" lang="en-US" altLang="zh-CN" dirty="0" smtClean="0"/>
              <a:t>) </a:t>
            </a:r>
            <a:endParaRPr kumimoji="1" lang="zh-CN" altLang="en-US" dirty="0"/>
          </a:p>
        </p:txBody>
      </p:sp>
      <p:pic>
        <p:nvPicPr>
          <p:cNvPr id="4" name="内容占位符 3" descr="屏幕快照 2018-04-03 下午4.10.15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540" b="-109540"/>
          <a:stretch/>
        </p:blipFill>
        <p:spPr>
          <a:xfrm>
            <a:off x="748919" y="3194050"/>
            <a:ext cx="6263365" cy="3293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981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Not exactly a theory in strict sense – </a:t>
            </a:r>
          </a:p>
          <a:p>
            <a:pPr marL="0" indent="0">
              <a:buNone/>
            </a:pPr>
            <a:r>
              <a:rPr kumimoji="1" lang="en-US" altLang="zh-CN" dirty="0" smtClean="0"/>
              <a:t>How do restaurant owners’ behaviors affect Yelp rating? </a:t>
            </a:r>
          </a:p>
          <a:p>
            <a:pPr marL="0" indent="0">
              <a:buNone/>
            </a:pPr>
            <a:r>
              <a:rPr lang="en-US" altLang="zh-CN" sz="1800" dirty="0"/>
              <a:t>Byers, J. W., </a:t>
            </a:r>
            <a:r>
              <a:rPr lang="en-US" altLang="zh-CN" sz="1800" dirty="0" err="1"/>
              <a:t>Mitzenmacher</a:t>
            </a:r>
            <a:r>
              <a:rPr lang="en-US" altLang="zh-CN" sz="1800" dirty="0"/>
              <a:t>, M., &amp; </a:t>
            </a:r>
            <a:r>
              <a:rPr lang="en-US" altLang="zh-CN" sz="1800" dirty="0" err="1"/>
              <a:t>Zervas</a:t>
            </a:r>
            <a:r>
              <a:rPr lang="en-US" altLang="zh-CN" sz="1800" dirty="0"/>
              <a:t>, G. (2012, June). The </a:t>
            </a:r>
            <a:r>
              <a:rPr lang="en-US" altLang="zh-CN" sz="1800" dirty="0" err="1"/>
              <a:t>groupon</a:t>
            </a:r>
            <a:r>
              <a:rPr lang="en-US" altLang="zh-CN" sz="1800" dirty="0"/>
              <a:t> effect on yelp ratings: a root cause analysis. In </a:t>
            </a:r>
            <a:r>
              <a:rPr lang="en-US" altLang="zh-CN" sz="1800" i="1" dirty="0"/>
              <a:t>Proceedings of the 13th ACM conference on electronic commerce</a:t>
            </a:r>
            <a:r>
              <a:rPr lang="en-US" altLang="zh-CN" sz="1800" dirty="0"/>
              <a:t> (pp. 248-265). ACM.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54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Model and Tentative 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Model:</a:t>
            </a:r>
          </a:p>
          <a:p>
            <a:pPr lvl="1"/>
            <a:r>
              <a:rPr kumimoji="1" lang="en-US" altLang="zh-CN" dirty="0" smtClean="0"/>
              <a:t>Decision tree</a:t>
            </a:r>
          </a:p>
          <a:p>
            <a:pPr lvl="1"/>
            <a:r>
              <a:rPr kumimoji="1" lang="en-US" altLang="zh-CN" dirty="0" smtClean="0"/>
              <a:t>Linear regression</a:t>
            </a:r>
          </a:p>
          <a:p>
            <a:pPr lvl="1"/>
            <a:r>
              <a:rPr kumimoji="1" lang="en-US" altLang="zh-CN" dirty="0" smtClean="0"/>
              <a:t>X: attributes of a restaurant (price level, parking, accept Apple Pay, etc.)  y: Yelp rating of a restaurant</a:t>
            </a:r>
            <a:endParaRPr kumimoji="1" lang="en-US" altLang="zh-CN" dirty="0" smtClean="0"/>
          </a:p>
          <a:p>
            <a:r>
              <a:rPr kumimoji="1" lang="en-US" altLang="zh-CN" dirty="0" smtClean="0"/>
              <a:t>Tentative results:</a:t>
            </a:r>
          </a:p>
          <a:p>
            <a:pPr lvl="1"/>
            <a:r>
              <a:rPr kumimoji="1" lang="en-US" altLang="zh-CN" dirty="0" smtClean="0"/>
              <a:t>Restaurants that offer parking, with higher price level, offer alcohol, etc. may have higher Yelp ratings.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6123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3147</TotalTime>
  <Words>301</Words>
  <Application>Microsoft Macintosh PowerPoint</Application>
  <PresentationFormat>全屏显示(4:3)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Soho</vt:lpstr>
      <vt:lpstr>Restaurant attributes and HOW They affect yelp ratings</vt:lpstr>
      <vt:lpstr>Why it’s interesting?</vt:lpstr>
      <vt:lpstr>Example</vt:lpstr>
      <vt:lpstr>Contribution</vt:lpstr>
      <vt:lpstr>Literature Review</vt:lpstr>
      <vt:lpstr>Data</vt:lpstr>
      <vt:lpstr>Data Plot (all businesses in IL as an example. Data from https://www.kaggle.com/yelp-dataset/yelp-dataset/data) </vt:lpstr>
      <vt:lpstr>Theory</vt:lpstr>
      <vt:lpstr>Model and Tentative results</vt:lpstr>
      <vt:lpstr>Computational tools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Rating and Restaurant Revenue</dc:title>
  <dc:creator>方方 万</dc:creator>
  <cp:lastModifiedBy>方方 万</cp:lastModifiedBy>
  <cp:revision>20</cp:revision>
  <dcterms:created xsi:type="dcterms:W3CDTF">2018-04-01T23:24:36Z</dcterms:created>
  <dcterms:modified xsi:type="dcterms:W3CDTF">2018-04-04T03:52:02Z</dcterms:modified>
</cp:coreProperties>
</file>