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15" r:id="rId2"/>
    <p:sldId id="1145" r:id="rId3"/>
    <p:sldId id="1170" r:id="rId4"/>
    <p:sldId id="1156" r:id="rId5"/>
    <p:sldId id="1160" r:id="rId6"/>
    <p:sldId id="1161" r:id="rId7"/>
    <p:sldId id="1181" r:id="rId8"/>
    <p:sldId id="1185" r:id="rId9"/>
    <p:sldId id="1186" r:id="rId10"/>
    <p:sldId id="1187" r:id="rId11"/>
    <p:sldId id="1188" r:id="rId12"/>
    <p:sldId id="1182" r:id="rId13"/>
    <p:sldId id="1183" r:id="rId14"/>
    <p:sldId id="1184" r:id="rId15"/>
    <p:sldId id="1162" r:id="rId16"/>
    <p:sldId id="1171" r:id="rId17"/>
    <p:sldId id="1163" r:id="rId18"/>
    <p:sldId id="1164" r:id="rId19"/>
    <p:sldId id="1166" r:id="rId20"/>
    <p:sldId id="1167" r:id="rId21"/>
    <p:sldId id="1165" r:id="rId22"/>
    <p:sldId id="1169" r:id="rId23"/>
    <p:sldId id="1172" r:id="rId24"/>
    <p:sldId id="1189" r:id="rId25"/>
    <p:sldId id="1173" r:id="rId26"/>
    <p:sldId id="1190" r:id="rId27"/>
    <p:sldId id="1174" r:id="rId28"/>
    <p:sldId id="1191" r:id="rId29"/>
    <p:sldId id="1175" r:id="rId30"/>
    <p:sldId id="1193" r:id="rId31"/>
    <p:sldId id="1176" r:id="rId32"/>
    <p:sldId id="1192" r:id="rId33"/>
    <p:sldId id="1178" r:id="rId34"/>
    <p:sldId id="1177" r:id="rId35"/>
    <p:sldId id="1194" r:id="rId36"/>
    <p:sldId id="1179" r:id="rId37"/>
    <p:sldId id="1195" r:id="rId38"/>
    <p:sldId id="1180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025" userDrawn="1">
          <p15:clr>
            <a:srgbClr val="A4A3A4"/>
          </p15:clr>
        </p15:guide>
        <p15:guide id="10" pos="7469" userDrawn="1">
          <p15:clr>
            <a:srgbClr val="A4A3A4"/>
          </p15:clr>
        </p15:guide>
        <p15:guide id="11" pos="5655" userDrawn="1">
          <p15:clr>
            <a:srgbClr val="A4A3A4"/>
          </p15:clr>
        </p15:guide>
        <p15:guide id="1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  <p:cmAuthor id="1" name="Fang Hempton" initials="FH" lastIdx="2" clrIdx="1">
    <p:extLst>
      <p:ext uri="{19B8F6BF-5375-455C-9EA6-DF929625EA0E}">
        <p15:presenceInfo xmlns:p15="http://schemas.microsoft.com/office/powerpoint/2012/main" userId="92744a09d344c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EE"/>
    <a:srgbClr val="0033CC"/>
    <a:srgbClr val="000099"/>
    <a:srgbClr val="990000"/>
    <a:srgbClr val="FF9900"/>
    <a:srgbClr val="FFFF00"/>
    <a:srgbClr val="006600"/>
    <a:srgbClr val="99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8" autoAdjust="0"/>
    <p:restoredTop sz="81781" autoAdjust="0"/>
  </p:normalViewPr>
  <p:slideViewPr>
    <p:cSldViewPr>
      <p:cViewPr varScale="1">
        <p:scale>
          <a:sx n="133" d="100"/>
          <a:sy n="133" d="100"/>
        </p:scale>
        <p:origin x="1578" y="120"/>
      </p:cViewPr>
      <p:guideLst>
        <p:guide orient="horz" pos="2160"/>
        <p:guide orient="horz" pos="119"/>
        <p:guide orient="horz" pos="1480"/>
        <p:guide orient="horz" pos="4156"/>
        <p:guide orient="horz" pos="2840"/>
        <p:guide orient="horz" pos="799"/>
        <p:guide orient="horz" pos="3521"/>
        <p:guide pos="3840"/>
        <p:guide pos="2025"/>
        <p:guide pos="7469"/>
        <p:guide pos="5655"/>
        <p:guide pos="211"/>
      </p:guideLst>
    </p:cSldViewPr>
  </p:slideViewPr>
  <p:outlineViewPr>
    <p:cViewPr>
      <p:scale>
        <a:sx n="33" d="100"/>
        <a:sy n="33" d="100"/>
      </p:scale>
      <p:origin x="29" y="8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68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Hempton" userId="92744a09d344c47f" providerId="LiveId" clId="{6FAE8567-6733-4AAB-814E-9AE978C71810}"/>
    <pc:docChg chg="undo custSel addSld modSld">
      <pc:chgData name="Fang Hempton" userId="92744a09d344c47f" providerId="LiveId" clId="{6FAE8567-6733-4AAB-814E-9AE978C71810}" dt="2020-12-01T13:52:31.248" v="269" actId="14100"/>
      <pc:docMkLst>
        <pc:docMk/>
      </pc:docMkLst>
      <pc:sldChg chg="addSp delSp">
        <pc:chgData name="Fang Hempton" userId="92744a09d344c47f" providerId="LiveId" clId="{6FAE8567-6733-4AAB-814E-9AE978C71810}" dt="2020-12-01T13:31:26.904" v="1" actId="478"/>
        <pc:sldMkLst>
          <pc:docMk/>
          <pc:sldMk cId="1497985173" sldId="1172"/>
        </pc:sldMkLst>
        <pc:spChg chg="add del">
          <ac:chgData name="Fang Hempton" userId="92744a09d344c47f" providerId="LiveId" clId="{6FAE8567-6733-4AAB-814E-9AE978C71810}" dt="2020-12-01T13:31:26.904" v="1" actId="478"/>
          <ac:spMkLst>
            <pc:docMk/>
            <pc:sldMk cId="1497985173" sldId="1172"/>
            <ac:spMk id="3" creationId="{8BB2AD8B-EC1D-4994-9E74-57582BD29B72}"/>
          </ac:spMkLst>
        </pc:spChg>
      </pc:sldChg>
      <pc:sldChg chg="addSp delSp mod">
        <pc:chgData name="Fang Hempton" userId="92744a09d344c47f" providerId="LiveId" clId="{6FAE8567-6733-4AAB-814E-9AE978C71810}" dt="2020-12-01T13:34:52.262" v="44" actId="478"/>
        <pc:sldMkLst>
          <pc:docMk/>
          <pc:sldMk cId="274276069" sldId="1173"/>
        </pc:sldMkLst>
        <pc:picChg chg="add del">
          <ac:chgData name="Fang Hempton" userId="92744a09d344c47f" providerId="LiveId" clId="{6FAE8567-6733-4AAB-814E-9AE978C71810}" dt="2020-12-01T13:34:52.262" v="44" actId="478"/>
          <ac:picMkLst>
            <pc:docMk/>
            <pc:sldMk cId="274276069" sldId="1173"/>
            <ac:picMk id="3" creationId="{EC77C6AA-2BF4-4669-8292-1A96B4250183}"/>
          </ac:picMkLst>
        </pc:picChg>
      </pc:sldChg>
      <pc:sldChg chg="addSp delSp modSp mod">
        <pc:chgData name="Fang Hempton" userId="92744a09d344c47f" providerId="LiveId" clId="{6FAE8567-6733-4AAB-814E-9AE978C71810}" dt="2020-12-01T13:41:42.018" v="106" actId="478"/>
        <pc:sldMkLst>
          <pc:docMk/>
          <pc:sldMk cId="4099207599" sldId="1175"/>
        </pc:sldMkLst>
        <pc:picChg chg="add del mod">
          <ac:chgData name="Fang Hempton" userId="92744a09d344c47f" providerId="LiveId" clId="{6FAE8567-6733-4AAB-814E-9AE978C71810}" dt="2020-12-01T13:40:52.669" v="90" actId="21"/>
          <ac:picMkLst>
            <pc:docMk/>
            <pc:sldMk cId="4099207599" sldId="1175"/>
            <ac:picMk id="3" creationId="{2D211C06-8523-4211-99E3-14BA39EFC3A2}"/>
          </ac:picMkLst>
        </pc:picChg>
        <pc:picChg chg="add del mod">
          <ac:chgData name="Fang Hempton" userId="92744a09d344c47f" providerId="LiveId" clId="{6FAE8567-6733-4AAB-814E-9AE978C71810}" dt="2020-12-01T13:41:42.018" v="106" actId="478"/>
          <ac:picMkLst>
            <pc:docMk/>
            <pc:sldMk cId="4099207599" sldId="1175"/>
            <ac:picMk id="11" creationId="{F49B938A-38BC-4B4D-9532-90A63D87D1CE}"/>
          </ac:picMkLst>
        </pc:picChg>
        <pc:picChg chg="add del mod">
          <ac:chgData name="Fang Hempton" userId="92744a09d344c47f" providerId="LiveId" clId="{6FAE8567-6733-4AAB-814E-9AE978C71810}" dt="2020-12-01T13:40:49.534" v="86" actId="478"/>
          <ac:picMkLst>
            <pc:docMk/>
            <pc:sldMk cId="4099207599" sldId="1175"/>
            <ac:picMk id="13" creationId="{D87569C8-FBFD-4815-BDEB-6D6814672966}"/>
          </ac:picMkLst>
        </pc:picChg>
      </pc:sldChg>
      <pc:sldChg chg="addSp delSp modSp mod">
        <pc:chgData name="Fang Hempton" userId="92744a09d344c47f" providerId="LiveId" clId="{6FAE8567-6733-4AAB-814E-9AE978C71810}" dt="2020-12-01T13:41:02.193" v="94" actId="478"/>
        <pc:sldMkLst>
          <pc:docMk/>
          <pc:sldMk cId="2040003081" sldId="1176"/>
        </pc:sldMkLst>
        <pc:picChg chg="add del mod">
          <ac:chgData name="Fang Hempton" userId="92744a09d344c47f" providerId="LiveId" clId="{6FAE8567-6733-4AAB-814E-9AE978C71810}" dt="2020-12-01T13:41:02.193" v="94" actId="478"/>
          <ac:picMkLst>
            <pc:docMk/>
            <pc:sldMk cId="2040003081" sldId="1176"/>
            <ac:picMk id="13" creationId="{7AFA9F27-7453-41F7-9D1E-A0C7C1F43DE4}"/>
          </ac:picMkLst>
        </pc:picChg>
      </pc:sldChg>
      <pc:sldChg chg="addSp delSp modSp add mod addCm delCm">
        <pc:chgData name="Fang Hempton" userId="92744a09d344c47f" providerId="LiveId" clId="{6FAE8567-6733-4AAB-814E-9AE978C71810}" dt="2020-12-01T13:34:00.934" v="41" actId="1076"/>
        <pc:sldMkLst>
          <pc:docMk/>
          <pc:sldMk cId="3494940883" sldId="1189"/>
        </pc:sldMkLst>
        <pc:spChg chg="add del mod">
          <ac:chgData name="Fang Hempton" userId="92744a09d344c47f" providerId="LiveId" clId="{6FAE8567-6733-4AAB-814E-9AE978C71810}" dt="2020-12-01T13:31:44.394" v="5" actId="478"/>
          <ac:spMkLst>
            <pc:docMk/>
            <pc:sldMk cId="3494940883" sldId="1189"/>
            <ac:spMk id="3" creationId="{ADDFBAEB-D5FB-4DD0-A1E6-558A3ACF2685}"/>
          </ac:spMkLst>
        </pc:spChg>
        <pc:spChg chg="del">
          <ac:chgData name="Fang Hempton" userId="92744a09d344c47f" providerId="LiveId" clId="{6FAE8567-6733-4AAB-814E-9AE978C71810}" dt="2020-12-01T13:31:42.071" v="4" actId="478"/>
          <ac:spMkLst>
            <pc:docMk/>
            <pc:sldMk cId="3494940883" sldId="1189"/>
            <ac:spMk id="11" creationId="{695A6D66-FCC0-4995-9F5A-32A126FC677C}"/>
          </ac:spMkLst>
        </pc:spChg>
        <pc:spChg chg="del">
          <ac:chgData name="Fang Hempton" userId="92744a09d344c47f" providerId="LiveId" clId="{6FAE8567-6733-4AAB-814E-9AE978C71810}" dt="2020-12-01T13:31:40.413" v="3" actId="478"/>
          <ac:spMkLst>
            <pc:docMk/>
            <pc:sldMk cId="3494940883" sldId="1189"/>
            <ac:spMk id="14" creationId="{6B093B53-3F6F-4E23-ACD1-F1227C486C91}"/>
          </ac:spMkLst>
        </pc:spChg>
        <pc:picChg chg="add del mod">
          <ac:chgData name="Fang Hempton" userId="92744a09d344c47f" providerId="LiveId" clId="{6FAE8567-6733-4AAB-814E-9AE978C71810}" dt="2020-12-01T13:32:09.880" v="9" actId="21"/>
          <ac:picMkLst>
            <pc:docMk/>
            <pc:sldMk cId="3494940883" sldId="1189"/>
            <ac:picMk id="4" creationId="{BD804BE7-227A-4D22-B29E-1E021A1A8401}"/>
          </ac:picMkLst>
        </pc:picChg>
        <pc:picChg chg="add mod modCrop">
          <ac:chgData name="Fang Hempton" userId="92744a09d344c47f" providerId="LiveId" clId="{6FAE8567-6733-4AAB-814E-9AE978C71810}" dt="2020-12-01T13:34:00.934" v="41" actId="1076"/>
          <ac:picMkLst>
            <pc:docMk/>
            <pc:sldMk cId="3494940883" sldId="1189"/>
            <ac:picMk id="5" creationId="{4B4E9735-ACDC-4B85-9DC5-5195E884933C}"/>
          </ac:picMkLst>
        </pc:picChg>
        <pc:picChg chg="add mod modCrop">
          <ac:chgData name="Fang Hempton" userId="92744a09d344c47f" providerId="LiveId" clId="{6FAE8567-6733-4AAB-814E-9AE978C71810}" dt="2020-12-01T13:33:57.575" v="39" actId="14100"/>
          <ac:picMkLst>
            <pc:docMk/>
            <pc:sldMk cId="3494940883" sldId="1189"/>
            <ac:picMk id="6" creationId="{B702FAC0-30B5-4320-A6A7-EE6963B2EED3}"/>
          </ac:picMkLst>
        </pc:picChg>
        <pc:picChg chg="add del mod">
          <ac:chgData name="Fang Hempton" userId="92744a09d344c47f" providerId="LiveId" clId="{6FAE8567-6733-4AAB-814E-9AE978C71810}" dt="2020-12-01T13:32:12.598" v="11" actId="21"/>
          <ac:picMkLst>
            <pc:docMk/>
            <pc:sldMk cId="3494940883" sldId="1189"/>
            <ac:picMk id="13" creationId="{592DE9B6-785D-445A-BCEA-68987E825061}"/>
          </ac:picMkLst>
        </pc:picChg>
        <pc:picChg chg="mod">
          <ac:chgData name="Fang Hempton" userId="92744a09d344c47f" providerId="LiveId" clId="{6FAE8567-6733-4AAB-814E-9AE978C71810}" dt="2020-12-01T13:32:30.687" v="17" actId="1076"/>
          <ac:picMkLst>
            <pc:docMk/>
            <pc:sldMk cId="3494940883" sldId="1189"/>
            <ac:picMk id="17410" creationId="{01BF5323-843A-458E-9DAB-F25A4195A483}"/>
          </ac:picMkLst>
        </pc:picChg>
      </pc:sldChg>
      <pc:sldChg chg="addSp delSp modSp add mod delAnim modAnim">
        <pc:chgData name="Fang Hempton" userId="92744a09d344c47f" providerId="LiveId" clId="{6FAE8567-6733-4AAB-814E-9AE978C71810}" dt="2020-12-01T13:49:47.052" v="216" actId="478"/>
        <pc:sldMkLst>
          <pc:docMk/>
          <pc:sldMk cId="1681419030" sldId="1190"/>
        </pc:sldMkLst>
        <pc:spChg chg="add del mod">
          <ac:chgData name="Fang Hempton" userId="92744a09d344c47f" providerId="LiveId" clId="{6FAE8567-6733-4AAB-814E-9AE978C71810}" dt="2020-12-01T13:35:05.114" v="50" actId="478"/>
          <ac:spMkLst>
            <pc:docMk/>
            <pc:sldMk cId="1681419030" sldId="1190"/>
            <ac:spMk id="5" creationId="{5E7A8376-D039-47A7-B7A9-6C369F920E33}"/>
          </ac:spMkLst>
        </pc:spChg>
        <pc:spChg chg="del">
          <ac:chgData name="Fang Hempton" userId="92744a09d344c47f" providerId="LiveId" clId="{6FAE8567-6733-4AAB-814E-9AE978C71810}" dt="2020-12-01T13:35:03.507" v="49" actId="478"/>
          <ac:spMkLst>
            <pc:docMk/>
            <pc:sldMk cId="1681419030" sldId="1190"/>
            <ac:spMk id="11" creationId="{695A6D66-FCC0-4995-9F5A-32A126FC677C}"/>
          </ac:spMkLst>
        </pc:spChg>
        <pc:spChg chg="del">
          <ac:chgData name="Fang Hempton" userId="92744a09d344c47f" providerId="LiveId" clId="{6FAE8567-6733-4AAB-814E-9AE978C71810}" dt="2020-12-01T13:35:01.263" v="48" actId="478"/>
          <ac:spMkLst>
            <pc:docMk/>
            <pc:sldMk cId="1681419030" sldId="1190"/>
            <ac:spMk id="14" creationId="{6B093B53-3F6F-4E23-ACD1-F1227C486C91}"/>
          </ac:spMkLst>
        </pc:spChg>
        <pc:spChg chg="add mod">
          <ac:chgData name="Fang Hempton" userId="92744a09d344c47f" providerId="LiveId" clId="{6FAE8567-6733-4AAB-814E-9AE978C71810}" dt="2020-12-01T13:48:51.176" v="197" actId="1076"/>
          <ac:spMkLst>
            <pc:docMk/>
            <pc:sldMk cId="1681419030" sldId="1190"/>
            <ac:spMk id="15" creationId="{61BE0734-BDAF-4ADF-8988-222DD11FA2D8}"/>
          </ac:spMkLst>
        </pc:spChg>
        <pc:spChg chg="add mod">
          <ac:chgData name="Fang Hempton" userId="92744a09d344c47f" providerId="LiveId" clId="{6FAE8567-6733-4AAB-814E-9AE978C71810}" dt="2020-12-01T13:48:56.193" v="199" actId="1076"/>
          <ac:spMkLst>
            <pc:docMk/>
            <pc:sldMk cId="1681419030" sldId="1190"/>
            <ac:spMk id="16" creationId="{D2B8B8E2-C41D-4492-952D-ED5960FF99B5}"/>
          </ac:spMkLst>
        </pc:spChg>
        <pc:spChg chg="add mod">
          <ac:chgData name="Fang Hempton" userId="92744a09d344c47f" providerId="LiveId" clId="{6FAE8567-6733-4AAB-814E-9AE978C71810}" dt="2020-12-01T13:49:02.112" v="201" actId="1076"/>
          <ac:spMkLst>
            <pc:docMk/>
            <pc:sldMk cId="1681419030" sldId="1190"/>
            <ac:spMk id="17" creationId="{81005EAF-051D-427C-A172-0ED67749DE38}"/>
          </ac:spMkLst>
        </pc:spChg>
        <pc:spChg chg="add del mod">
          <ac:chgData name="Fang Hempton" userId="92744a09d344c47f" providerId="LiveId" clId="{6FAE8567-6733-4AAB-814E-9AE978C71810}" dt="2020-12-01T13:49:46.439" v="215" actId="478"/>
          <ac:spMkLst>
            <pc:docMk/>
            <pc:sldMk cId="1681419030" sldId="1190"/>
            <ac:spMk id="18" creationId="{BBA9A6AB-0FF3-4560-BC2F-65AB23E54ECF}"/>
          </ac:spMkLst>
        </pc:spChg>
        <pc:spChg chg="add del mod">
          <ac:chgData name="Fang Hempton" userId="92744a09d344c47f" providerId="LiveId" clId="{6FAE8567-6733-4AAB-814E-9AE978C71810}" dt="2020-12-01T13:49:47.052" v="216" actId="478"/>
          <ac:spMkLst>
            <pc:docMk/>
            <pc:sldMk cId="1681419030" sldId="1190"/>
            <ac:spMk id="19" creationId="{2C61FF47-6906-4B48-AD0D-83A5A5DDF209}"/>
          </ac:spMkLst>
        </pc:spChg>
        <pc:picChg chg="mod">
          <ac:chgData name="Fang Hempton" userId="92744a09d344c47f" providerId="LiveId" clId="{6FAE8567-6733-4AAB-814E-9AE978C71810}" dt="2020-12-01T13:35:25.410" v="59" actId="1076"/>
          <ac:picMkLst>
            <pc:docMk/>
            <pc:sldMk cId="1681419030" sldId="1190"/>
            <ac:picMk id="3" creationId="{EC77C6AA-2BF4-4669-8292-1A96B4250183}"/>
          </ac:picMkLst>
        </pc:picChg>
        <pc:picChg chg="del">
          <ac:chgData name="Fang Hempton" userId="92744a09d344c47f" providerId="LiveId" clId="{6FAE8567-6733-4AAB-814E-9AE978C71810}" dt="2020-12-01T13:34:59.274" v="47" actId="478"/>
          <ac:picMkLst>
            <pc:docMk/>
            <pc:sldMk cId="1681419030" sldId="1190"/>
            <ac:picMk id="4" creationId="{76057E95-FCC0-470E-AE97-61BE3705C088}"/>
          </ac:picMkLst>
        </pc:picChg>
        <pc:picChg chg="add mod">
          <ac:chgData name="Fang Hempton" userId="92744a09d344c47f" providerId="LiveId" clId="{6FAE8567-6733-4AAB-814E-9AE978C71810}" dt="2020-12-01T13:35:45.944" v="64" actId="1076"/>
          <ac:picMkLst>
            <pc:docMk/>
            <pc:sldMk cId="1681419030" sldId="1190"/>
            <ac:picMk id="6" creationId="{F928C569-C959-4F51-B084-563465F04F09}"/>
          </ac:picMkLst>
        </pc:picChg>
        <pc:picChg chg="add mod">
          <ac:chgData name="Fang Hempton" userId="92744a09d344c47f" providerId="LiveId" clId="{6FAE8567-6733-4AAB-814E-9AE978C71810}" dt="2020-12-01T13:35:50.167" v="65" actId="1076"/>
          <ac:picMkLst>
            <pc:docMk/>
            <pc:sldMk cId="1681419030" sldId="1190"/>
            <ac:picMk id="13" creationId="{AA78E505-8005-4014-AA37-783F67DD0AF1}"/>
          </ac:picMkLst>
        </pc:picChg>
      </pc:sldChg>
      <pc:sldChg chg="addSp delSp modSp add mod modAnim">
        <pc:chgData name="Fang Hempton" userId="92744a09d344c47f" providerId="LiveId" clId="{6FAE8567-6733-4AAB-814E-9AE978C71810}" dt="2020-12-01T13:49:30.233" v="211" actId="1076"/>
        <pc:sldMkLst>
          <pc:docMk/>
          <pc:sldMk cId="1882846666" sldId="1191"/>
        </pc:sldMkLst>
        <pc:spChg chg="mod">
          <ac:chgData name="Fang Hempton" userId="92744a09d344c47f" providerId="LiveId" clId="{6FAE8567-6733-4AAB-814E-9AE978C71810}" dt="2020-12-01T13:45:20.225" v="139" actId="20577"/>
          <ac:spMkLst>
            <pc:docMk/>
            <pc:sldMk cId="1882846666" sldId="1191"/>
            <ac:spMk id="2" creationId="{55CC158F-0C10-7B4F-935A-8942E567A73C}"/>
          </ac:spMkLst>
        </pc:spChg>
        <pc:spChg chg="add mod">
          <ac:chgData name="Fang Hempton" userId="92744a09d344c47f" providerId="LiveId" clId="{6FAE8567-6733-4AAB-814E-9AE978C71810}" dt="2020-12-01T13:49:26.912" v="209" actId="14100"/>
          <ac:spMkLst>
            <pc:docMk/>
            <pc:sldMk cId="1882846666" sldId="1191"/>
            <ac:spMk id="11" creationId="{94577E87-1B72-4DD0-AA54-EB3E5BAF50EF}"/>
          </ac:spMkLst>
        </pc:spChg>
        <pc:spChg chg="del mod">
          <ac:chgData name="Fang Hempton" userId="92744a09d344c47f" providerId="LiveId" clId="{6FAE8567-6733-4AAB-814E-9AE978C71810}" dt="2020-12-01T13:45:18.315" v="138" actId="478"/>
          <ac:spMkLst>
            <pc:docMk/>
            <pc:sldMk cId="1882846666" sldId="1191"/>
            <ac:spMk id="12" creationId="{DCDB4F47-8B25-4AC2-8DAB-E513524DBA02}"/>
          </ac:spMkLst>
        </pc:spChg>
        <pc:spChg chg="add mod">
          <ac:chgData name="Fang Hempton" userId="92744a09d344c47f" providerId="LiveId" clId="{6FAE8567-6733-4AAB-814E-9AE978C71810}" dt="2020-12-01T13:49:30.233" v="211" actId="1076"/>
          <ac:spMkLst>
            <pc:docMk/>
            <pc:sldMk cId="1882846666" sldId="1191"/>
            <ac:spMk id="13" creationId="{D2406FD8-5C46-47D3-A2DE-919889DDEC85}"/>
          </ac:spMkLst>
        </pc:spChg>
        <pc:spChg chg="del">
          <ac:chgData name="Fang Hempton" userId="92744a09d344c47f" providerId="LiveId" clId="{6FAE8567-6733-4AAB-814E-9AE978C71810}" dt="2020-12-01T13:37:08.958" v="67" actId="478"/>
          <ac:spMkLst>
            <pc:docMk/>
            <pc:sldMk cId="1882846666" sldId="1191"/>
            <ac:spMk id="14" creationId="{6B093B53-3F6F-4E23-ACD1-F1227C486C91}"/>
          </ac:spMkLst>
        </pc:spChg>
        <pc:picChg chg="add del mod">
          <ac:chgData name="Fang Hempton" userId="92744a09d344c47f" providerId="LiveId" clId="{6FAE8567-6733-4AAB-814E-9AE978C71810}" dt="2020-12-01T13:40:41.373" v="81" actId="21"/>
          <ac:picMkLst>
            <pc:docMk/>
            <pc:sldMk cId="1882846666" sldId="1191"/>
            <ac:picMk id="3" creationId="{487D75F0-511E-4276-9D9C-AA158F77E2FD}"/>
          </ac:picMkLst>
        </pc:picChg>
        <pc:picChg chg="add mod">
          <ac:chgData name="Fang Hempton" userId="92744a09d344c47f" providerId="LiveId" clId="{6FAE8567-6733-4AAB-814E-9AE978C71810}" dt="2020-12-01T13:43:03.071" v="121" actId="1076"/>
          <ac:picMkLst>
            <pc:docMk/>
            <pc:sldMk cId="1882846666" sldId="1191"/>
            <ac:picMk id="4" creationId="{740813FF-EDC8-4899-9624-60080F090C17}"/>
          </ac:picMkLst>
        </pc:picChg>
        <pc:picChg chg="mod">
          <ac:chgData name="Fang Hempton" userId="92744a09d344c47f" providerId="LiveId" clId="{6FAE8567-6733-4AAB-814E-9AE978C71810}" dt="2020-12-01T13:44:57.511" v="122" actId="1076"/>
          <ac:picMkLst>
            <pc:docMk/>
            <pc:sldMk cId="1882846666" sldId="1191"/>
            <ac:picMk id="5" creationId="{52ECAF5C-D9BD-4407-A179-5E2D38ABD1C3}"/>
          </ac:picMkLst>
        </pc:picChg>
      </pc:sldChg>
      <pc:sldChg chg="addSp delSp modSp add mod modAnim">
        <pc:chgData name="Fang Hempton" userId="92744a09d344c47f" providerId="LiveId" clId="{6FAE8567-6733-4AAB-814E-9AE978C71810}" dt="2020-12-01T13:50:45.211" v="238" actId="1076"/>
        <pc:sldMkLst>
          <pc:docMk/>
          <pc:sldMk cId="2769245055" sldId="1192"/>
        </pc:sldMkLst>
        <pc:spChg chg="del">
          <ac:chgData name="Fang Hempton" userId="92744a09d344c47f" providerId="LiveId" clId="{6FAE8567-6733-4AAB-814E-9AE978C71810}" dt="2020-12-01T13:41:08.419" v="97" actId="478"/>
          <ac:spMkLst>
            <pc:docMk/>
            <pc:sldMk cId="2769245055" sldId="1192"/>
            <ac:spMk id="14" creationId="{6B093B53-3F6F-4E23-ACD1-F1227C486C91}"/>
          </ac:spMkLst>
        </pc:spChg>
        <pc:spChg chg="add mod">
          <ac:chgData name="Fang Hempton" userId="92744a09d344c47f" providerId="LiveId" clId="{6FAE8567-6733-4AAB-814E-9AE978C71810}" dt="2020-12-01T13:50:44.520" v="237" actId="14100"/>
          <ac:spMkLst>
            <pc:docMk/>
            <pc:sldMk cId="2769245055" sldId="1192"/>
            <ac:spMk id="15" creationId="{87F9D820-FEBC-4E74-B8AC-C7FF25BFEBBB}"/>
          </ac:spMkLst>
        </pc:spChg>
        <pc:spChg chg="add mod">
          <ac:chgData name="Fang Hempton" userId="92744a09d344c47f" providerId="LiveId" clId="{6FAE8567-6733-4AAB-814E-9AE978C71810}" dt="2020-12-01T13:50:36.120" v="234" actId="14100"/>
          <ac:spMkLst>
            <pc:docMk/>
            <pc:sldMk cId="2769245055" sldId="1192"/>
            <ac:spMk id="16" creationId="{38B3B9A1-F6F9-46AB-80EE-0761D6AE499B}"/>
          </ac:spMkLst>
        </pc:spChg>
        <pc:spChg chg="add mod">
          <ac:chgData name="Fang Hempton" userId="92744a09d344c47f" providerId="LiveId" clId="{6FAE8567-6733-4AAB-814E-9AE978C71810}" dt="2020-12-01T13:50:38.184" v="235" actId="14100"/>
          <ac:spMkLst>
            <pc:docMk/>
            <pc:sldMk cId="2769245055" sldId="1192"/>
            <ac:spMk id="17" creationId="{1DF538D1-8A06-4125-97C6-EEEA39C1780A}"/>
          </ac:spMkLst>
        </pc:spChg>
        <pc:spChg chg="add mod">
          <ac:chgData name="Fang Hempton" userId="92744a09d344c47f" providerId="LiveId" clId="{6FAE8567-6733-4AAB-814E-9AE978C71810}" dt="2020-12-01T13:50:24.344" v="228" actId="14100"/>
          <ac:spMkLst>
            <pc:docMk/>
            <pc:sldMk cId="2769245055" sldId="1192"/>
            <ac:spMk id="18" creationId="{2E610A5E-E75E-40FA-9C37-764B07DFEABC}"/>
          </ac:spMkLst>
        </pc:spChg>
        <pc:picChg chg="mod">
          <ac:chgData name="Fang Hempton" userId="92744a09d344c47f" providerId="LiveId" clId="{6FAE8567-6733-4AAB-814E-9AE978C71810}" dt="2020-12-01T13:45:55.511" v="145" actId="1076"/>
          <ac:picMkLst>
            <pc:docMk/>
            <pc:sldMk cId="2769245055" sldId="1192"/>
            <ac:picMk id="5" creationId="{84432D29-0AA4-48D8-A434-368DAE7C3104}"/>
          </ac:picMkLst>
        </pc:picChg>
        <pc:picChg chg="del mod">
          <ac:chgData name="Fang Hempton" userId="92744a09d344c47f" providerId="LiveId" clId="{6FAE8567-6733-4AAB-814E-9AE978C71810}" dt="2020-12-01T13:45:50.750" v="143" actId="478"/>
          <ac:picMkLst>
            <pc:docMk/>
            <pc:sldMk cId="2769245055" sldId="1192"/>
            <ac:picMk id="11" creationId="{C719E588-CE0D-4FAD-A554-E8FE3290180A}"/>
          </ac:picMkLst>
        </pc:picChg>
        <pc:picChg chg="mod">
          <ac:chgData name="Fang Hempton" userId="92744a09d344c47f" providerId="LiveId" clId="{6FAE8567-6733-4AAB-814E-9AE978C71810}" dt="2020-12-01T13:50:45.211" v="238" actId="1076"/>
          <ac:picMkLst>
            <pc:docMk/>
            <pc:sldMk cId="2769245055" sldId="1192"/>
            <ac:picMk id="13" creationId="{7AFA9F27-7453-41F7-9D1E-A0C7C1F43DE4}"/>
          </ac:picMkLst>
        </pc:picChg>
      </pc:sldChg>
      <pc:sldChg chg="addSp delSp modSp add mod modAnim">
        <pc:chgData name="Fang Hempton" userId="92744a09d344c47f" providerId="LiveId" clId="{6FAE8567-6733-4AAB-814E-9AE978C71810}" dt="2020-12-01T13:49:43.824" v="214" actId="14100"/>
        <pc:sldMkLst>
          <pc:docMk/>
          <pc:sldMk cId="3231673426" sldId="1193"/>
        </pc:sldMkLst>
        <pc:spChg chg="add mod">
          <ac:chgData name="Fang Hempton" userId="92744a09d344c47f" providerId="LiveId" clId="{6FAE8567-6733-4AAB-814E-9AE978C71810}" dt="2020-12-01T13:49:43.824" v="214" actId="14100"/>
          <ac:spMkLst>
            <pc:docMk/>
            <pc:sldMk cId="3231673426" sldId="1193"/>
            <ac:spMk id="13" creationId="{B38A6E0A-3AF7-497A-8C89-195FA547891C}"/>
          </ac:spMkLst>
        </pc:spChg>
        <pc:spChg chg="del">
          <ac:chgData name="Fang Hempton" userId="92744a09d344c47f" providerId="LiveId" clId="{6FAE8567-6733-4AAB-814E-9AE978C71810}" dt="2020-12-01T13:41:44.251" v="107" actId="478"/>
          <ac:spMkLst>
            <pc:docMk/>
            <pc:sldMk cId="3231673426" sldId="1193"/>
            <ac:spMk id="14" creationId="{6B093B53-3F6F-4E23-ACD1-F1227C486C91}"/>
          </ac:spMkLst>
        </pc:spChg>
        <pc:picChg chg="del">
          <ac:chgData name="Fang Hempton" userId="92744a09d344c47f" providerId="LiveId" clId="{6FAE8567-6733-4AAB-814E-9AE978C71810}" dt="2020-12-01T13:41:51.750" v="111" actId="478"/>
          <ac:picMkLst>
            <pc:docMk/>
            <pc:sldMk cId="3231673426" sldId="1193"/>
            <ac:picMk id="7" creationId="{5E7F5974-78BD-40ED-8928-B6B52B92DF66}"/>
          </ac:picMkLst>
        </pc:picChg>
        <pc:picChg chg="mod">
          <ac:chgData name="Fang Hempton" userId="92744a09d344c47f" providerId="LiveId" clId="{6FAE8567-6733-4AAB-814E-9AE978C71810}" dt="2020-12-01T13:41:59.727" v="113" actId="1076"/>
          <ac:picMkLst>
            <pc:docMk/>
            <pc:sldMk cId="3231673426" sldId="1193"/>
            <ac:picMk id="11" creationId="{F49B938A-38BC-4B4D-9532-90A63D87D1CE}"/>
          </ac:picMkLst>
        </pc:picChg>
        <pc:picChg chg="mod">
          <ac:chgData name="Fang Hempton" userId="92744a09d344c47f" providerId="LiveId" clId="{6FAE8567-6733-4AAB-814E-9AE978C71810}" dt="2020-12-01T13:41:54.327" v="112" actId="1076"/>
          <ac:picMkLst>
            <pc:docMk/>
            <pc:sldMk cId="3231673426" sldId="1193"/>
            <ac:picMk id="23554" creationId="{6EC5AD80-CCCC-455E-80BA-7472291A3579}"/>
          </ac:picMkLst>
        </pc:picChg>
      </pc:sldChg>
      <pc:sldChg chg="addSp delSp modSp add mod modAnim">
        <pc:chgData name="Fang Hempton" userId="92744a09d344c47f" providerId="LiveId" clId="{6FAE8567-6733-4AAB-814E-9AE978C71810}" dt="2020-12-01T13:51:31.848" v="255" actId="14100"/>
        <pc:sldMkLst>
          <pc:docMk/>
          <pc:sldMk cId="921281863" sldId="1194"/>
        </pc:sldMkLst>
        <pc:spChg chg="add mod">
          <ac:chgData name="Fang Hempton" userId="92744a09d344c47f" providerId="LiveId" clId="{6FAE8567-6733-4AAB-814E-9AE978C71810}" dt="2020-12-01T13:51:31.848" v="255" actId="14100"/>
          <ac:spMkLst>
            <pc:docMk/>
            <pc:sldMk cId="921281863" sldId="1194"/>
            <ac:spMk id="11" creationId="{ED37831A-E66E-43FA-81DB-EEDA76C2843E}"/>
          </ac:spMkLst>
        </pc:spChg>
        <pc:spChg chg="del">
          <ac:chgData name="Fang Hempton" userId="92744a09d344c47f" providerId="LiveId" clId="{6FAE8567-6733-4AAB-814E-9AE978C71810}" dt="2020-12-01T13:46:14.333" v="154" actId="478"/>
          <ac:spMkLst>
            <pc:docMk/>
            <pc:sldMk cId="921281863" sldId="1194"/>
            <ac:spMk id="14" creationId="{6B093B53-3F6F-4E23-ACD1-F1227C486C91}"/>
          </ac:spMkLst>
        </pc:spChg>
        <pc:picChg chg="del">
          <ac:chgData name="Fang Hempton" userId="92744a09d344c47f" providerId="LiveId" clId="{6FAE8567-6733-4AAB-814E-9AE978C71810}" dt="2020-12-01T13:46:15.810" v="155" actId="478"/>
          <ac:picMkLst>
            <pc:docMk/>
            <pc:sldMk cId="921281863" sldId="1194"/>
            <ac:picMk id="3" creationId="{ECEC1567-C4FA-4EDE-B0C5-AB504AF7548F}"/>
          </ac:picMkLst>
        </pc:picChg>
        <pc:picChg chg="add del mod">
          <ac:chgData name="Fang Hempton" userId="92744a09d344c47f" providerId="LiveId" clId="{6FAE8567-6733-4AAB-814E-9AE978C71810}" dt="2020-12-01T13:47:05.729" v="167" actId="21"/>
          <ac:picMkLst>
            <pc:docMk/>
            <pc:sldMk cId="921281863" sldId="1194"/>
            <ac:picMk id="4" creationId="{98C24EE2-682B-485D-AB8B-F4477C112D73}"/>
          </ac:picMkLst>
        </pc:picChg>
        <pc:picChg chg="add mod">
          <ac:chgData name="Fang Hempton" userId="92744a09d344c47f" providerId="LiveId" clId="{6FAE8567-6733-4AAB-814E-9AE978C71810}" dt="2020-12-01T13:47:23.401" v="170" actId="1076"/>
          <ac:picMkLst>
            <pc:docMk/>
            <pc:sldMk cId="921281863" sldId="1194"/>
            <ac:picMk id="5" creationId="{6C10CB09-7334-4B46-A3D5-8E2CBB580D33}"/>
          </ac:picMkLst>
        </pc:picChg>
        <pc:picChg chg="add mod">
          <ac:chgData name="Fang Hempton" userId="92744a09d344c47f" providerId="LiveId" clId="{6FAE8567-6733-4AAB-814E-9AE978C71810}" dt="2020-12-01T13:46:25.936" v="159" actId="1076"/>
          <ac:picMkLst>
            <pc:docMk/>
            <pc:sldMk cId="921281863" sldId="1194"/>
            <ac:picMk id="8" creationId="{25350282-4B39-4523-9644-D741671EB0DE}"/>
          </ac:picMkLst>
        </pc:picChg>
        <pc:picChg chg="del">
          <ac:chgData name="Fang Hempton" userId="92744a09d344c47f" providerId="LiveId" clId="{6FAE8567-6733-4AAB-814E-9AE978C71810}" dt="2020-12-01T13:46:13.333" v="153" actId="478"/>
          <ac:picMkLst>
            <pc:docMk/>
            <pc:sldMk cId="921281863" sldId="1194"/>
            <ac:picMk id="26626" creationId="{8387BB5D-F2CC-491E-BC39-9B61A715FDFF}"/>
          </ac:picMkLst>
        </pc:picChg>
      </pc:sldChg>
      <pc:sldChg chg="addSp delSp modSp add mod modAnim">
        <pc:chgData name="Fang Hempton" userId="92744a09d344c47f" providerId="LiveId" clId="{6FAE8567-6733-4AAB-814E-9AE978C71810}" dt="2020-12-01T13:52:31.248" v="269" actId="14100"/>
        <pc:sldMkLst>
          <pc:docMk/>
          <pc:sldMk cId="993277754" sldId="1195"/>
        </pc:sldMkLst>
        <pc:spChg chg="add mod">
          <ac:chgData name="Fang Hempton" userId="92744a09d344c47f" providerId="LiveId" clId="{6FAE8567-6733-4AAB-814E-9AE978C71810}" dt="2020-12-01T13:52:31.248" v="269" actId="14100"/>
          <ac:spMkLst>
            <pc:docMk/>
            <pc:sldMk cId="993277754" sldId="1195"/>
            <ac:spMk id="11" creationId="{B637541D-17B9-4C67-950C-96BC17714BD7}"/>
          </ac:spMkLst>
        </pc:spChg>
        <pc:spChg chg="del">
          <ac:chgData name="Fang Hempton" userId="92744a09d344c47f" providerId="LiveId" clId="{6FAE8567-6733-4AAB-814E-9AE978C71810}" dt="2020-12-01T13:51:42.083" v="256" actId="478"/>
          <ac:spMkLst>
            <pc:docMk/>
            <pc:sldMk cId="993277754" sldId="1195"/>
            <ac:spMk id="14" creationId="{6B093B53-3F6F-4E23-ACD1-F1227C486C91}"/>
          </ac:spMkLst>
        </pc:spChg>
        <pc:picChg chg="add mod">
          <ac:chgData name="Fang Hempton" userId="92744a09d344c47f" providerId="LiveId" clId="{6FAE8567-6733-4AAB-814E-9AE978C71810}" dt="2020-12-01T13:52:27.259" v="267" actId="1076"/>
          <ac:picMkLst>
            <pc:docMk/>
            <pc:sldMk cId="993277754" sldId="1195"/>
            <ac:picMk id="3" creationId="{FD269B8C-E17D-4AEE-A0C0-D890149B2E5F}"/>
          </ac:picMkLst>
        </pc:picChg>
        <pc:picChg chg="del">
          <ac:chgData name="Fang Hempton" userId="92744a09d344c47f" providerId="LiveId" clId="{6FAE8567-6733-4AAB-814E-9AE978C71810}" dt="2020-12-01T13:52:06.118" v="259" actId="478"/>
          <ac:picMkLst>
            <pc:docMk/>
            <pc:sldMk cId="993277754" sldId="1195"/>
            <ac:picMk id="4" creationId="{FED28039-A9F8-47CA-AE41-16B11548BA66}"/>
          </ac:picMkLst>
        </pc:picChg>
        <pc:picChg chg="mod">
          <ac:chgData name="Fang Hempton" userId="92744a09d344c47f" providerId="LiveId" clId="{6FAE8567-6733-4AAB-814E-9AE978C71810}" dt="2020-12-01T13:52:10.232" v="260" actId="1076"/>
          <ac:picMkLst>
            <pc:docMk/>
            <pc:sldMk cId="993277754" sldId="1195"/>
            <ac:picMk id="7170" creationId="{90913DBA-182E-46F7-8AAA-42D5A50432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  <a:pPr>
                <a:defRPr/>
              </a:pPr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  <a:pPr>
                <a:defRPr/>
              </a:pPr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Arial" charset="0"/>
              </a:rPr>
              <a:t>大家好，在开始此次学习班之前，我们还是先互相认识一下彼此。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我先来介绍一下，这位是巩立铜师兄，他会帮助我们规划学习进度，解答我们的问题。  大家有什么不懂的都可以去问巩师兄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然后自我介绍一下，我是</a:t>
            </a:r>
            <a:r>
              <a:rPr lang="en-US" altLang="zh-CN" dirty="0">
                <a:latin typeface="Arial" charset="0"/>
              </a:rPr>
              <a:t>2021</a:t>
            </a:r>
            <a:r>
              <a:rPr lang="zh-CN" altLang="en-US" dirty="0">
                <a:latin typeface="Arial" charset="0"/>
              </a:rPr>
              <a:t>届的学硕，我叫房海鹏，非常荣幸能与大家一同参与这个学习班，共同进步。希望我们不仅可以在前期打好基础，更希望以后我们的学习班可以延续下去，在后期可以结合各个领域的最新发展与思路，运用到自身的科研工作中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下面来请其他同学简要介绍一下：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en-US" altLang="zh-CN" dirty="0">
                <a:latin typeface="Arial" charset="0"/>
              </a:rPr>
              <a:t>OK</a:t>
            </a:r>
            <a:r>
              <a:rPr lang="zh-CN" altLang="en-US" dirty="0">
                <a:latin typeface="Arial" charset="0"/>
              </a:rPr>
              <a:t>，今天我要讲的主要是卷积神经网络，因为很多内容都是我自己的观点，所以如果有不对的或者没讲清楚的地方，希望大家可以打断我，我们共同讨论。</a:t>
            </a:r>
            <a:endParaRPr lang="en-US" altLang="zh-CN" dirty="0">
              <a:latin typeface="Arial" charset="0"/>
            </a:endParaRPr>
          </a:p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4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8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3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6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3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36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指模型在训练数据集上表现出的误差，后者指模型在任意一个测试数据样本上表现出的误差的期望，并常常通过测试数据集上的误差来近似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4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6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0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9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我们将从神经网络开始讲起，然后介绍卷积神经网络的基本构成，最后是卷积神经网络的典型模型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47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8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5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88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03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60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84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77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14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94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6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80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47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3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55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2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43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26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900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5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在没有神经网络之前，人们想要发现数字之间的关系，往往是通过拟合的方式，在这个过程中，</a:t>
            </a:r>
            <a:r>
              <a:rPr lang="en-US" altLang="zh-CN" dirty="0"/>
              <a:t>x</a:t>
            </a:r>
            <a:r>
              <a:rPr lang="zh-CN" altLang="en-US" dirty="0"/>
              <a:t>的各个因素可以理解为特征，</a:t>
            </a:r>
            <a:r>
              <a:rPr lang="en-US" altLang="zh-CN" dirty="0"/>
              <a:t>x</a:t>
            </a:r>
            <a:r>
              <a:rPr lang="zh-CN" altLang="en-US" dirty="0"/>
              <a:t>的系数是特征的权重，而</a:t>
            </a:r>
            <a:r>
              <a:rPr lang="en-US" altLang="zh-CN" dirty="0"/>
              <a:t>y</a:t>
            </a:r>
            <a:r>
              <a:rPr lang="zh-CN" altLang="en-US" dirty="0"/>
              <a:t>是我们想要的结果。</a:t>
            </a:r>
            <a:endParaRPr lang="en-US" altLang="zh-CN" dirty="0"/>
          </a:p>
          <a:p>
            <a:r>
              <a:rPr lang="zh-CN" altLang="en-US" dirty="0"/>
              <a:t>后来，出现了如图所示的神经网络，为什么出现？</a:t>
            </a:r>
            <a:endParaRPr lang="en-US" altLang="zh-CN" dirty="0"/>
          </a:p>
          <a:p>
            <a:r>
              <a:rPr lang="zh-CN" altLang="en-US" dirty="0"/>
              <a:t>因为之前拟合的方式太简单了，人们发现，当数据之间不是明显的线性或者乘除，拟合已经解决不了问题，需要更复杂的结构来表示。</a:t>
            </a:r>
            <a:endParaRPr lang="en-US" altLang="zh-CN" dirty="0"/>
          </a:p>
          <a:p>
            <a:r>
              <a:rPr lang="zh-CN" altLang="en-US" dirty="0"/>
              <a:t>因此，便出现了人工神经网络，它模仿动物神经网络的行为特征，通过调节大量节点之间的相互关系，实现了一个复杂的关系。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那么，我们来思考一下，我们已经有了神经网络，该如何去设计输入层、隐藏层与输出层。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5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首先，我们考虑一个问题，输入输出的样本是什么？</a:t>
            </a:r>
            <a:endParaRPr lang="en-US" altLang="zh-CN" dirty="0"/>
          </a:p>
          <a:p>
            <a:r>
              <a:rPr lang="zh-CN" altLang="en-US" dirty="0"/>
              <a:t>我们来考虑两个例子，在</a:t>
            </a:r>
            <a:r>
              <a:rPr lang="en-US" altLang="zh-CN" dirty="0"/>
              <a:t>Kaggle</a:t>
            </a:r>
            <a:r>
              <a:rPr lang="zh-CN" altLang="en-US" dirty="0"/>
              <a:t>房价预测问题当中，输入是一组特征值，而输出是一个结果，因此，在设计中，输入层神经元个数应该等于特征的个数，而输出层的神经元个数为一。</a:t>
            </a:r>
            <a:endParaRPr lang="en-US" altLang="zh-CN" dirty="0"/>
          </a:p>
          <a:p>
            <a:r>
              <a:rPr lang="zh-CN" altLang="en-US" dirty="0"/>
              <a:t>在举一个图片分类的问题，他对应的是</a:t>
            </a:r>
            <a:r>
              <a:rPr lang="en-US" altLang="zh-CN" dirty="0" err="1"/>
              <a:t>Softmax</a:t>
            </a:r>
            <a:r>
              <a:rPr lang="zh-CN" altLang="en-US" dirty="0"/>
              <a:t>回归，即输入是一组图像的特征值，如何将这个特征值矩阵输入到网络中，一种是整合为一个向量，因此输入层神经元的个数等于像素点的个数，一种是通过卷积的方式，这个我们后面再讲。</a:t>
            </a:r>
            <a:endParaRPr lang="en-US" altLang="zh-CN" dirty="0"/>
          </a:p>
          <a:p>
            <a:r>
              <a:rPr lang="zh-CN" altLang="en-US" dirty="0"/>
              <a:t>这里的分类问题，输出是一个类别，我们可以通过一个值来判断，当然因为类别之间是不存在线性关系的，所以我们来分别判断其属于某个类的概率，因此输出层神经元的个数等于类别的个数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其次，怎样设计隐藏层？</a:t>
            </a:r>
            <a:endParaRPr lang="en-US" altLang="zh-CN" dirty="0"/>
          </a:p>
          <a:p>
            <a:r>
              <a:rPr lang="zh-CN" altLang="en-US" dirty="0"/>
              <a:t>首先，对于单隐藏层，其可以将我们输入的特征通过一些结合手段，抽到成一个更高维度的特征，这个特征具有更广的表征能力。</a:t>
            </a:r>
            <a:endParaRPr lang="en-US" altLang="zh-CN" dirty="0"/>
          </a:p>
          <a:p>
            <a:r>
              <a:rPr lang="zh-CN" altLang="en-US" dirty="0"/>
              <a:t>而对于多隐藏层，相当于一层一层变成了更高维度的特征。</a:t>
            </a:r>
            <a:endParaRPr lang="en-US" altLang="zh-CN" dirty="0"/>
          </a:p>
          <a:p>
            <a:r>
              <a:rPr lang="zh-CN" altLang="en-US" dirty="0"/>
              <a:t>因此，我们想要什么样的特征表达方法，我们就设计什么样的隐藏层。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5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那么，隐藏层具体该怎么设计？</a:t>
            </a:r>
            <a:endParaRPr lang="en-US" altLang="zh-CN" dirty="0"/>
          </a:p>
          <a:p>
            <a:r>
              <a:rPr lang="zh-CN" altLang="en-US" dirty="0"/>
              <a:t>我们来举一个简单的例子。我们希望根据身高，体重等信息，来判断一个人是彭于晏，我，还是路人。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中，特征被抽象成了身材匀称程度、身型、五官协调程度等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中，特征被抽象成了帅气程度、身材好坏等。</a:t>
            </a:r>
            <a:endParaRPr lang="en-US" altLang="zh-CN" dirty="0"/>
          </a:p>
          <a:p>
            <a:r>
              <a:rPr lang="zh-CN" altLang="en-US" dirty="0"/>
              <a:t>因此，可以看到，通过两层后的特征就足以判断我们的结果。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所以，隐藏层是不是越多越好呢？</a:t>
            </a:r>
            <a:endParaRPr lang="en-US" altLang="zh-CN" dirty="0"/>
          </a:p>
          <a:p>
            <a:r>
              <a:rPr lang="zh-CN" altLang="en-US" dirty="0"/>
              <a:t>大部分情况下是的，因为可以得到更多特征。不过会出现参数过多、或者分类效果的增强越来越不明显。比如上面的例子，添加更多隐藏层并不能显著提高模型的准确率。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其次，我认为，在某些情况下，隐藏层也不是越多越好，比如存在一个一次关系，</a:t>
            </a:r>
            <a:r>
              <a:rPr lang="zh-CN" altLang="en-US" sz="1200" dirty="0">
                <a:latin typeface="Helvetica" pitchFamily="2" charset="0"/>
                <a:ea typeface="微软雅黑" pitchFamily="34" charset="-122"/>
              </a:rPr>
              <a:t>如果加上二次项，只有学习到二次项的参数为</a:t>
            </a:r>
            <a:r>
              <a:rPr lang="en-US" altLang="zh-CN" sz="1200" dirty="0">
                <a:latin typeface="Helvetica" pitchFamily="2" charset="0"/>
                <a:ea typeface="微软雅黑" pitchFamily="34" charset="-122"/>
              </a:rPr>
              <a:t>0</a:t>
            </a:r>
            <a:r>
              <a:rPr lang="zh-CN" altLang="en-US" sz="1200" dirty="0">
                <a:latin typeface="Helvetica" pitchFamily="2" charset="0"/>
                <a:ea typeface="微软雅黑" pitchFamily="34" charset="-122"/>
              </a:rPr>
              <a:t>时效果才好，因此这一层无用且需要更多的学习样本。</a:t>
            </a:r>
            <a:endParaRPr lang="en-US" altLang="zh-CN" sz="1200" dirty="0">
              <a:latin typeface="Helvetica" pitchFamily="2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6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那么，设计好的网络，如何运用训练？</a:t>
            </a:r>
            <a:endParaRPr lang="en-US" altLang="zh-CN" dirty="0"/>
          </a:p>
          <a:p>
            <a:r>
              <a:rPr lang="zh-CN" altLang="en-US" dirty="0"/>
              <a:t>这里我们把例子变得更简单，使模型变为</a:t>
            </a:r>
            <a:r>
              <a:rPr lang="en-US" altLang="zh-CN" dirty="0"/>
              <a:t>y = x1w1+x2w2+b</a:t>
            </a:r>
            <a:r>
              <a:rPr lang="zh-CN" altLang="en-US" dirty="0"/>
              <a:t>来讨论</a:t>
            </a:r>
            <a:endParaRPr lang="en-US" altLang="zh-CN" dirty="0"/>
          </a:p>
          <a:p>
            <a:r>
              <a:rPr lang="zh-CN" altLang="en-US" dirty="0"/>
              <a:t>首先，随机初始化</a:t>
            </a:r>
            <a:r>
              <a:rPr lang="en-US" altLang="zh-CN" dirty="0"/>
              <a:t>w1 w2 </a:t>
            </a:r>
            <a:r>
              <a:rPr lang="zh-CN" altLang="en-US" dirty="0"/>
              <a:t>与 </a:t>
            </a:r>
            <a:r>
              <a:rPr lang="en-US" altLang="zh-CN" dirty="0"/>
              <a:t>b</a:t>
            </a:r>
            <a:r>
              <a:rPr lang="zh-CN" altLang="en-US" dirty="0"/>
              <a:t>，然后读取数据、正向传播，正向传播就是沿着网络向前计算。</a:t>
            </a:r>
            <a:endParaRPr lang="en-US" altLang="zh-CN" dirty="0"/>
          </a:p>
          <a:p>
            <a:r>
              <a:rPr lang="zh-CN" altLang="en-US" dirty="0"/>
              <a:t>然后定义</a:t>
            </a:r>
            <a:r>
              <a:rPr lang="en-US" altLang="zh-CN" dirty="0"/>
              <a:t>loss</a:t>
            </a:r>
            <a:r>
              <a:rPr lang="zh-CN" altLang="en-US" dirty="0"/>
              <a:t>，计算梯度，反向传播。  简要说一下梯度的含义。梯度意味是</a:t>
            </a:r>
            <a:r>
              <a:rPr lang="en-US" altLang="zh-CN" dirty="0"/>
              <a:t>loss</a:t>
            </a:r>
            <a:r>
              <a:rPr lang="zh-CN" altLang="en-US" dirty="0"/>
              <a:t>对某个参数的偏导，就是在某个参数方向的变化。</a:t>
            </a:r>
            <a:endParaRPr lang="en-US" altLang="zh-CN" dirty="0"/>
          </a:p>
          <a:p>
            <a:r>
              <a:rPr lang="zh-CN" altLang="en-US" dirty="0"/>
              <a:t>之后，我们定义学习率与优化函数，即如何根据梯度计算更新参数。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1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3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218" y="2349500"/>
            <a:ext cx="5761567" cy="10431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1194" y="4508500"/>
            <a:ext cx="5755591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2724-FD10-4A72-BDFD-B27D4C0890DF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E9B4-F8BE-45B6-B08C-7191E9BA4C74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CF6D-9F01-432E-A028-4C874F463449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624418" y="1214439"/>
            <a:ext cx="11262783" cy="539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D13-632C-4211-9321-01F2B307AB15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3902-9632-4ADE-A52C-43F743FF03E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8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4" y="4508500"/>
            <a:ext cx="11523133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434" y="2326714"/>
            <a:ext cx="11523133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713C-D651-483F-A59C-CBA35E735DAE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1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3" y="1268414"/>
            <a:ext cx="57615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562" y="1280448"/>
            <a:ext cx="5742004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303F-C235-45D7-B560-615C8BE5B07E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6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433" y="1268954"/>
            <a:ext cx="5761567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4" y="1844825"/>
            <a:ext cx="5761567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10876" y="1268414"/>
            <a:ext cx="5746691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1" y="1844824"/>
            <a:ext cx="5761567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BD78-615C-42E5-A323-856A08359CE8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DD-A4DC-4183-AD2F-06005E142F51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CD5-0358-4B07-AA9D-F51FDFEE5942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678" y="188913"/>
            <a:ext cx="2877540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5218" y="188914"/>
            <a:ext cx="8642349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4435" y="1282206"/>
            <a:ext cx="2880784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5E32-0271-47BA-86B4-791D18225060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C4C-2283-4416-85B2-9319499E14F3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4434" y="188913"/>
            <a:ext cx="1152313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434" y="1268414"/>
            <a:ext cx="1152313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215218" y="6669088"/>
            <a:ext cx="2880783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45A41-D8A8-4AC4-9808-1A4D8E9D7057}" type="datetimeFigureOut">
              <a:rPr lang="zh-CN" altLang="en-US"/>
              <a:pPr>
                <a:defRPr/>
              </a:pPr>
              <a:t>2020/12/1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0" y="6669088"/>
            <a:ext cx="2880784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6784" y="6669088"/>
            <a:ext cx="3215216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grpSp>
        <p:nvGrpSpPr>
          <p:cNvPr id="1031" name="组合 6"/>
          <p:cNvGrpSpPr>
            <a:grpSpLocks/>
          </p:cNvGrpSpPr>
          <p:nvPr/>
        </p:nvGrpSpPr>
        <p:grpSpPr bwMode="auto">
          <a:xfrm>
            <a:off x="9647767" y="6381751"/>
            <a:ext cx="2497667" cy="404813"/>
            <a:chOff x="6084168" y="6350588"/>
            <a:chExt cx="2209800" cy="507412"/>
          </a:xfrm>
        </p:grpSpPr>
        <p:pic>
          <p:nvPicPr>
            <p:cNvPr id="1032" name="Picture 20" descr="D:\计算所\PPT的模板\logo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350588"/>
              <a:ext cx="609600" cy="50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6" descr="D:\计算所\PPT的模板\logo－zi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68" y="6350588"/>
              <a:ext cx="14478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7" descr="D:\计算所\PPT的模板\logo－Y-H-1.gif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46168" y="6731588"/>
              <a:ext cx="14478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 descr="C:\Users\maxiaying\Desktop\截图06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67" y="253778"/>
            <a:ext cx="1928284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4814219" y="4908447"/>
            <a:ext cx="2217886" cy="68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2020.12.2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2800" b="1" u="sng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800" b="1" u="sng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5560" y="2168521"/>
            <a:ext cx="7488832" cy="11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5200"/>
              </a:lnSpc>
            </a:pP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</a:p>
          <a:p>
            <a:pPr algn="ctr">
              <a:lnSpc>
                <a:spcPts val="5200"/>
              </a:lnSpc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动手学深度学习</a:t>
            </a: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1876426" y="3429000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6462CF1D-0FCB-DE40-A888-48F59EFC2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010" y="4005064"/>
            <a:ext cx="2736304" cy="68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u="sng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柯芷莹、房海鹏</a:t>
            </a:r>
            <a:endParaRPr lang="zh-CN" altLang="en-US" sz="2800" b="1" u="sng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C074606-DF51-4B5F-A377-DFBE48F8DBDC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1D6130-0902-4182-9CF0-1171C5EB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激活函数？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10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23392" y="1328569"/>
            <a:ext cx="1116124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常见激活函数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ReLU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3E346BD7-553F-4EBD-A21E-F0A547A38292}"/>
              </a:ext>
            </a:extLst>
          </p:cNvPr>
          <p:cNvSpPr txBox="1"/>
          <p:nvPr/>
        </p:nvSpPr>
        <p:spPr>
          <a:xfrm>
            <a:off x="6902961" y="4013500"/>
            <a:ext cx="3567941" cy="10772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B56280-7A27-464C-8B78-532ACAF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152" y="4027329"/>
            <a:ext cx="3224130" cy="156191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不以</a:t>
            </a:r>
            <a:r>
              <a:rPr lang="en-US" altLang="zh-CN" sz="2000" b="1" dirty="0">
                <a:solidFill>
                  <a:srgbClr val="0202EE"/>
                </a:solidFill>
              </a:rPr>
              <a:t>0</a:t>
            </a:r>
            <a:r>
              <a:rPr lang="zh-CN" altLang="en-US" sz="2000" b="1" dirty="0">
                <a:solidFill>
                  <a:srgbClr val="0202EE"/>
                </a:solidFill>
              </a:rPr>
              <a:t>为中心</a:t>
            </a:r>
            <a:endParaRPr lang="en-US" altLang="zh-CN" sz="20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神经元不可逆转的死亡</a:t>
            </a:r>
            <a:endParaRPr lang="en-US" altLang="zh-CN" sz="2000" b="1" dirty="0">
              <a:solidFill>
                <a:srgbClr val="0202EE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FC68CAE-A375-48DB-BDFC-CEEB081EDAB3}"/>
              </a:ext>
            </a:extLst>
          </p:cNvPr>
          <p:cNvSpPr txBox="1">
            <a:spLocks/>
          </p:cNvSpPr>
          <p:nvPr/>
        </p:nvSpPr>
        <p:spPr bwMode="auto">
          <a:xfrm>
            <a:off x="6294438" y="2762595"/>
            <a:ext cx="4410074" cy="63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解决了梯度消失与指数计算的问题</a:t>
            </a:r>
            <a:endParaRPr lang="en-US" altLang="zh-CN" sz="2000" b="1" dirty="0">
              <a:solidFill>
                <a:srgbClr val="0202EE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FF3938-264C-4AC4-A773-BF8E32E5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630182"/>
            <a:ext cx="44100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激活函数？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11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23392" y="1328569"/>
            <a:ext cx="1116124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常见激活函数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Leaky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ReLU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1E8C0B-DE8D-4F7A-869C-2A3073AF3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722383"/>
            <a:ext cx="2664296" cy="19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AA1BE33-9866-45D9-A5EA-F78736F6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207143"/>
            <a:ext cx="2376264" cy="19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85924FD-B137-482E-84D3-65AA5477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52" y="2306973"/>
            <a:ext cx="68865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2B0CDDC-1679-46D9-BDB7-449CAF7D71CE}"/>
              </a:ext>
            </a:extLst>
          </p:cNvPr>
          <p:cNvSpPr txBox="1"/>
          <p:nvPr/>
        </p:nvSpPr>
        <p:spPr>
          <a:xfrm>
            <a:off x="620640" y="4343859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RReLU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99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训练误差与泛化误差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12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37364" y="1412776"/>
            <a:ext cx="11075260" cy="336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</a:rPr>
              <a:t>什么是训练误差与泛化误差？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 训练误差：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模型在训练数据集上表现出的误差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 泛化误差：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模型在任意一个测试数据样本上表现出的误差的期望，并常常通过测试数据集上的误差来近似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训练误差越低泛化误差一定越低吗？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欠拟合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时：越来越低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过拟合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时：不一定越来越低（比如猫狗分类器，对于右边这个猫，我们希望模型识别“猫脸”便认定为猫，假设训练后的模型只认为同时具备“猫脸”和“有毛”才认定为猫，此时模型的泛化误差反而增大）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如何应对过拟合？ 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zh-CN" altLang="en-US" b="1" dirty="0">
                <a:solidFill>
                  <a:srgbClr val="0000FF"/>
                </a:solidFill>
              </a:rPr>
              <a:t>获取更多数据</a:t>
            </a:r>
            <a:r>
              <a:rPr lang="zh-CN" altLang="en-US" b="1" dirty="0">
                <a:solidFill>
                  <a:srgbClr val="FF0000"/>
                </a:solidFill>
              </a:rPr>
              <a:t>、“限制网络能力”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D8F4B9-ACEC-4015-971E-8F2E092E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84" y="2333304"/>
            <a:ext cx="1224136" cy="122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FFD8F4-9183-4B17-AB13-FF62C4EB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6" y="4764520"/>
            <a:ext cx="5366724" cy="18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7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如何应对过拟合？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13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37364" y="1412776"/>
            <a:ext cx="11075260" cy="4574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-apple-system"/>
              </a:rPr>
              <a:t>权重衰减</a:t>
            </a:r>
            <a:endParaRPr lang="en-US" altLang="zh-CN" sz="2800" b="1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 设置一个惩罚项加到</a:t>
            </a:r>
            <a:r>
              <a:rPr lang="en-US" altLang="zh-CN" dirty="0">
                <a:solidFill>
                  <a:srgbClr val="0202EE"/>
                </a:solidFill>
                <a:latin typeface="-apple-system"/>
              </a:rPr>
              <a:t>loss</a:t>
            </a: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上（参数值越大则惩罚项越大）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梯度增大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参数变小</a:t>
            </a:r>
            <a:endParaRPr lang="en-US" altLang="zh-CN" dirty="0">
              <a:solidFill>
                <a:srgbClr val="0202E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202E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202E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原理：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）从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模型的复杂度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上解释：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更小的权值</a:t>
            </a:r>
            <a:r>
              <a:rPr lang="en-US" altLang="zh-CN" sz="1600" dirty="0">
                <a:solidFill>
                  <a:srgbClr val="0202EE"/>
                </a:solidFill>
                <a:latin typeface="-apple-system"/>
              </a:rPr>
              <a:t>w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，从某种意义上说，表示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网络的复杂度更低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，对数据的拟合更好（这个法则也叫做奥卡姆剃刀），而在实际应用中，也验证了这一点，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L2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正则化的效果往往好于未经正则化的效果。</a:t>
            </a:r>
            <a:endParaRPr lang="en-US" altLang="zh-CN" sz="16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）从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数学方面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的解释：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过拟合的时候，拟合函数的系数往往非常大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，为什么？如上图所示，过拟合，就是拟合函数需要顾忌每一个点，最终形成的拟合函数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波动很大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。在某些很小的区间里，函数值的变化很剧烈。这就意味着函数在某些小区间里的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导数值（绝对值）非常大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，由于自变量值可大可小，所以只有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系数足够大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，才能保证导数值很大。而正则化是通过约束参数的范数使其不要太大，所以可以在一定程度上减少过拟合情况。</a:t>
            </a:r>
            <a:r>
              <a:rPr lang="zh-CN" altLang="en-US" sz="1600" dirty="0">
                <a:solidFill>
                  <a:srgbClr val="0202EE"/>
                </a:solidFill>
                <a:latin typeface="-apple-system"/>
              </a:rPr>
              <a:t> </a:t>
            </a:r>
            <a:endParaRPr lang="en-US" altLang="zh-CN" sz="1600" dirty="0">
              <a:solidFill>
                <a:srgbClr val="0202EE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FD1F9-F0EB-4F5E-9DC2-927F5A51C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2636912"/>
            <a:ext cx="3228571" cy="64761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D87742-B729-4052-913F-9C4D8457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46" y="1365794"/>
            <a:ext cx="2332478" cy="21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3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如何应对过拟合？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14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28112" y="1124744"/>
            <a:ext cx="11075260" cy="5820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-apple-system"/>
              </a:rPr>
              <a:t>丢弃法</a:t>
            </a:r>
            <a:endParaRPr lang="en-US" altLang="zh-CN" sz="2800" b="1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202EE"/>
                </a:solidFill>
                <a:latin typeface="-apple-system"/>
              </a:rPr>
              <a:t> 以一定概率随机丢弃部分隐藏神经元</a:t>
            </a:r>
            <a:endParaRPr lang="en-US" altLang="zh-CN" dirty="0">
              <a:solidFill>
                <a:srgbClr val="0202E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原理：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取平均的作用： </a:t>
            </a:r>
            <a:endParaRPr lang="en-US" altLang="zh-CN" b="0" i="0" dirty="0">
              <a:solidFill>
                <a:srgbClr val="0000FF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正常模型（无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dropout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）、相同的训练数据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-&gt;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训练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5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个不同的神经网络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，一般会得到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5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个不同的结果，此时我们可以采用 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5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个结果取均值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”或者“多数取胜的投票策略”去决定最终结果。这种“综合起来取平均”的策略通常可以有效防止过拟合问题。因为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不同的网络可能产生不同的过拟合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，取平均则有可能让一些“相反的”拟合互相抵消。</a:t>
            </a:r>
            <a:endParaRPr lang="en-US" altLang="zh-CN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dropout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掉不同的隐藏神经元就类似在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训练不同的网络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（随机删掉一半隐藏神经元导致网络结构已经不同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，整个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dropout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过程就相当于 对很多个不同的神经网络取平均。而不同的网络产生不同的过拟合，一些互为“反向”的拟合相互抵消就可以达到整体上减少过拟合。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减少神经元之间复杂的共适应关系：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因为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dropout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程序导致两个神经元不一定每次都在一个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dropout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网络中出现。（这样权值的更新不再依赖于有固定关系的隐含节点的共同作用，阻止了某些特征仅仅在其它特定特征下才有效果的情况）。 迫使网络去学习更加鲁棒的特征 （这些特征在其它的神经元的随机子集中也存在）。换句话说假如我们的神经网络是在做出某种预测，它不应该对一些特定的线索片段太过敏感，即使丢失特定的线索，它也应该可以从众多其它线索中学习一些共同的模式（鲁棒性）。（这个角度看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dropout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就有点像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L1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L2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正则，减少权重使得网络对丢失特定神经元连接的鲁棒性提高）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16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为什么？怎么做？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15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1E482-DF47-42C1-B9DF-1A09A467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11233248" cy="374441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学习率与优化函数怎么设计？     第八章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梯度衰减与爆炸如何解决</a:t>
            </a:r>
            <a:r>
              <a:rPr lang="en-US" altLang="zh-CN" sz="2400" b="1" dirty="0">
                <a:solidFill>
                  <a:srgbClr val="0202EE"/>
                </a:solidFill>
              </a:rPr>
              <a:t>?   </a:t>
            </a:r>
            <a:r>
              <a:rPr lang="zh-CN" altLang="en-US" sz="2400" b="1" dirty="0">
                <a:solidFill>
                  <a:srgbClr val="0202EE"/>
                </a:solidFill>
              </a:rPr>
              <a:t>  激活函数、批量归一化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为什么随机初始化模型参数？    一样的参数、一样的梯度 </a:t>
            </a:r>
            <a:r>
              <a:rPr lang="en-US" altLang="zh-CN" sz="2400" b="1" dirty="0">
                <a:solidFill>
                  <a:srgbClr val="0202EE"/>
                </a:solidFill>
              </a:rPr>
              <a:t>-&gt;</a:t>
            </a:r>
            <a:r>
              <a:rPr lang="zh-CN" altLang="en-US" sz="2400" b="1" dirty="0">
                <a:solidFill>
                  <a:srgbClr val="0202EE"/>
                </a:solidFill>
              </a:rPr>
              <a:t>没作用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隐藏层的神经元单元数？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。。。</a:t>
            </a:r>
            <a:endParaRPr lang="en-US" altLang="zh-CN" sz="2800" b="1" dirty="0">
              <a:solidFill>
                <a:srgbClr val="0202EE"/>
              </a:solidFill>
            </a:endParaRPr>
          </a:p>
          <a:p>
            <a:pPr lvl="0"/>
            <a:endParaRPr lang="en-US" altLang="zh-CN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2F8AF2-CB35-4A8F-B6DF-B97D6856023F}"/>
              </a:ext>
            </a:extLst>
          </p:cNvPr>
          <p:cNvSpPr txBox="1"/>
          <p:nvPr/>
        </p:nvSpPr>
        <p:spPr>
          <a:xfrm>
            <a:off x="649808" y="5877272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https://www.cnblogs.com/ocean1100/articles/9034008.html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99A33D-575A-471C-BA2F-9C9E18F4A3A5}"/>
              </a:ext>
            </a:extLst>
          </p:cNvPr>
          <p:cNvSpPr txBox="1">
            <a:spLocks/>
          </p:cNvSpPr>
          <p:nvPr/>
        </p:nvSpPr>
        <p:spPr bwMode="auto">
          <a:xfrm>
            <a:off x="623392" y="5419815"/>
            <a:ext cx="11233248" cy="17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带你跨过神经网络训练常见的</a:t>
            </a:r>
            <a:r>
              <a:rPr lang="en-US" altLang="zh-CN" sz="2400" b="1" dirty="0">
                <a:solidFill>
                  <a:srgbClr val="FF0000"/>
                </a:solidFill>
              </a:rPr>
              <a:t>37</a:t>
            </a:r>
            <a:r>
              <a:rPr lang="zh-CN" altLang="en-US" sz="2400" b="1" dirty="0">
                <a:solidFill>
                  <a:srgbClr val="FF0000"/>
                </a:solidFill>
              </a:rPr>
              <a:t>个坑</a:t>
            </a:r>
            <a:r>
              <a:rPr lang="en-US" altLang="zh-CN" sz="2400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722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5560" y="2600569"/>
            <a:ext cx="7488832" cy="11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52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1876426" y="4221088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bject 6">
            <a:extLst>
              <a:ext uri="{FF2B5EF4-FFF2-40B4-BE49-F238E27FC236}">
                <a16:creationId xmlns:a16="http://schemas.microsoft.com/office/drawing/2014/main" id="{2C074606-DF51-4B5F-A377-DFBE48F8DBDC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16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1D6130-0902-4182-9CF0-1171C5EB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什么是卷积神经网络？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17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64B9AC-729D-4AFD-93D7-39BA75CBC7A5}"/>
              </a:ext>
            </a:extLst>
          </p:cNvPr>
          <p:cNvSpPr txBox="1"/>
          <p:nvPr/>
        </p:nvSpPr>
        <p:spPr>
          <a:xfrm>
            <a:off x="623392" y="1604699"/>
            <a:ext cx="11312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 algn="just"/>
            <a:r>
              <a:rPr lang="zh-CN" alt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卷积神经网络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Convolutional Neural Networks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）是一种深度学习模型或类似于人工神经网络的多层感知器，常用来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分析视觉图像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。卷积神经网络的创始人是着名的计算机科学家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Yann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，目前在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工作，他是第一个通过卷积神经网络在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MNIST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数据集上解决手写数字问题的人。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07C85-9354-46E8-84D9-068C7B928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586897"/>
            <a:ext cx="7620000" cy="34861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049AA6-7E0C-4347-92DC-8B70B59D03B5}"/>
              </a:ext>
            </a:extLst>
          </p:cNvPr>
          <p:cNvSpPr txBox="1"/>
          <p:nvPr/>
        </p:nvSpPr>
        <p:spPr>
          <a:xfrm>
            <a:off x="1055440" y="2939848"/>
            <a:ext cx="3096344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数据输入层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 Input layer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卷积计算层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 CONV layer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激励层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ReLU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layer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池化层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 Pooling layer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全连接层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 FC layer</a:t>
            </a:r>
          </a:p>
        </p:txBody>
      </p:sp>
    </p:spTree>
    <p:extLst>
      <p:ext uri="{BB962C8B-B14F-4D97-AF65-F5344CB8AC3E}">
        <p14:creationId xmlns:p14="http://schemas.microsoft.com/office/powerpoint/2010/main" val="7063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二维卷积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18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54844-DD38-432F-95BC-2802FEED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80" y="2194076"/>
            <a:ext cx="3593913" cy="14401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239124-564C-4841-B895-03B34F216553}"/>
              </a:ext>
            </a:extLst>
          </p:cNvPr>
          <p:cNvSpPr txBox="1"/>
          <p:nvPr/>
        </p:nvSpPr>
        <p:spPr>
          <a:xfrm>
            <a:off x="1127448" y="1423007"/>
            <a:ext cx="4200784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 i="0" dirty="0">
                <a:solidFill>
                  <a:srgbClr val="0202EE"/>
                </a:solidFill>
                <a:effectLst/>
                <a:latin typeface="-apple-system"/>
              </a:rPr>
              <a:t>卷积</a:t>
            </a:r>
            <a:r>
              <a:rPr lang="zh-CN" altLang="en-US" b="1" dirty="0">
                <a:solidFill>
                  <a:srgbClr val="0202EE"/>
                </a:solidFill>
                <a:latin typeface="-apple-system"/>
              </a:rPr>
              <a:t>核、</a:t>
            </a:r>
            <a:r>
              <a:rPr lang="zh-CN" altLang="en-US" b="1" i="0" dirty="0">
                <a:solidFill>
                  <a:srgbClr val="0202EE"/>
                </a:solidFill>
                <a:effectLst/>
                <a:latin typeface="-apple-system"/>
              </a:rPr>
              <a:t>互相关运算、填充、步幅</a:t>
            </a:r>
            <a:endParaRPr lang="en-US" altLang="zh-CN" b="1" i="0" dirty="0">
              <a:solidFill>
                <a:srgbClr val="0202EE"/>
              </a:solidFill>
              <a:effectLst/>
              <a:latin typeface="-apple-system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C4534F-3D24-4A3F-B219-BC77429D7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5"/>
          <a:stretch/>
        </p:blipFill>
        <p:spPr>
          <a:xfrm>
            <a:off x="2279576" y="3779482"/>
            <a:ext cx="1296144" cy="2426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14E1C41-F8BD-4A19-876D-D8EA05A2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448" y="4165680"/>
            <a:ext cx="3593913" cy="10993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6FF0AFA-32DB-4ED5-8A0E-9571073E0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755" y="3846920"/>
            <a:ext cx="4834239" cy="23878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28B054A-17B8-42CC-8343-F89F315E4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4072" y="1485379"/>
            <a:ext cx="5040560" cy="2280580"/>
          </a:xfrm>
          <a:prstGeom prst="rect">
            <a:avLst/>
          </a:prstGeom>
        </p:spPr>
      </p:pic>
      <p:sp>
        <p:nvSpPr>
          <p:cNvPr id="22" name="文本框 34">
            <a:extLst>
              <a:ext uri="{FF2B5EF4-FFF2-40B4-BE49-F238E27FC236}">
                <a16:creationId xmlns:a16="http://schemas.microsoft.com/office/drawing/2014/main" id="{6F8B58C8-42BA-48EE-BF97-61780729D356}"/>
              </a:ext>
            </a:extLst>
          </p:cNvPr>
          <p:cNvSpPr txBox="1"/>
          <p:nvPr/>
        </p:nvSpPr>
        <p:spPr>
          <a:xfrm>
            <a:off x="1160680" y="6014593"/>
            <a:ext cx="3720506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结合相邻位置的特征</a:t>
            </a:r>
            <a:endParaRPr lang="en-US" altLang="zh-CN" sz="28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360C0C1-C613-43E7-A2C3-F24C1032B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294" y="5444289"/>
            <a:ext cx="5424920" cy="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/>
              <a:t>1×1</a:t>
            </a:r>
            <a:r>
              <a:rPr lang="zh-CN" altLang="en-US" dirty="0"/>
              <a:t>卷积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19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0E9BEE-C6B7-491F-85CD-14ED2D668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208816"/>
            <a:ext cx="7228571" cy="31142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90D927-80C3-4CBA-865C-E32343FB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805" y="2505819"/>
            <a:ext cx="2808312" cy="252028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降维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升维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跨通道信息交互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增加非线性特性</a:t>
            </a:r>
            <a:endParaRPr lang="en-US" altLang="zh-CN" sz="2400" b="1" dirty="0">
              <a:solidFill>
                <a:srgbClr val="0202EE"/>
              </a:solidFill>
            </a:endParaRPr>
          </a:p>
        </p:txBody>
      </p:sp>
      <p:sp>
        <p:nvSpPr>
          <p:cNvPr id="12" name="文本框 34">
            <a:extLst>
              <a:ext uri="{FF2B5EF4-FFF2-40B4-BE49-F238E27FC236}">
                <a16:creationId xmlns:a16="http://schemas.microsoft.com/office/drawing/2014/main" id="{13A96316-4482-4BC6-8E5E-46207B70ECE1}"/>
              </a:ext>
            </a:extLst>
          </p:cNvPr>
          <p:cNvSpPr txBox="1"/>
          <p:nvPr/>
        </p:nvSpPr>
        <p:spPr>
          <a:xfrm>
            <a:off x="8328248" y="2505819"/>
            <a:ext cx="2919869" cy="25545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文本框 34">
            <a:extLst>
              <a:ext uri="{FF2B5EF4-FFF2-40B4-BE49-F238E27FC236}">
                <a16:creationId xmlns:a16="http://schemas.microsoft.com/office/drawing/2014/main" id="{29478E50-7CE3-4258-8F33-2B9BDDCCB896}"/>
              </a:ext>
            </a:extLst>
          </p:cNvPr>
          <p:cNvSpPr txBox="1"/>
          <p:nvPr/>
        </p:nvSpPr>
        <p:spPr>
          <a:xfrm>
            <a:off x="2001884" y="5801791"/>
            <a:ext cx="4183554" cy="52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结合同一位置的不同特征</a:t>
            </a:r>
            <a:endParaRPr lang="en-US" altLang="zh-CN" sz="28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1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1D89B-110A-4896-9266-822FBEFF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49" y="1299819"/>
            <a:ext cx="4567840" cy="3353318"/>
          </a:xfrm>
        </p:spPr>
        <p:txBody>
          <a:bodyPr/>
          <a:lstStyle/>
          <a:p>
            <a:r>
              <a:rPr lang="zh-CN" altLang="en-US" sz="2800" dirty="0"/>
              <a:t>神经网络</a:t>
            </a:r>
            <a:endParaRPr lang="en-US" altLang="zh-CN" sz="2800" dirty="0"/>
          </a:p>
          <a:p>
            <a:r>
              <a:rPr lang="zh-CN" altLang="en-US" sz="2800" dirty="0"/>
              <a:t>卷积神经定义及基本架构</a:t>
            </a:r>
            <a:endParaRPr lang="en-US" altLang="zh-CN" sz="2800" dirty="0"/>
          </a:p>
          <a:p>
            <a:r>
              <a:rPr lang="zh-CN" altLang="en-US" sz="2800" dirty="0"/>
              <a:t>网络构成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数据输入层 </a:t>
            </a:r>
            <a:r>
              <a:rPr lang="en-US" altLang="zh-CN" sz="2400" dirty="0"/>
              <a:t>/ Input layer</a:t>
            </a:r>
          </a:p>
          <a:p>
            <a:pPr lvl="1"/>
            <a:r>
              <a:rPr lang="zh-CN" altLang="en-US" sz="2400" dirty="0"/>
              <a:t>卷积计算层 </a:t>
            </a:r>
            <a:r>
              <a:rPr lang="en-US" altLang="zh-CN" sz="2400" dirty="0"/>
              <a:t>/ CONV layer</a:t>
            </a:r>
          </a:p>
          <a:p>
            <a:pPr lvl="1"/>
            <a:r>
              <a:rPr lang="en-US" altLang="zh-CN" sz="2400" dirty="0" err="1"/>
              <a:t>ReLU</a:t>
            </a:r>
            <a:r>
              <a:rPr lang="zh-CN" altLang="en-US" sz="2400" dirty="0"/>
              <a:t>激励层 </a:t>
            </a:r>
            <a:r>
              <a:rPr lang="en-US" altLang="zh-CN" sz="2400" dirty="0"/>
              <a:t>/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layer</a:t>
            </a:r>
          </a:p>
          <a:p>
            <a:pPr lvl="1"/>
            <a:r>
              <a:rPr lang="zh-CN" altLang="en-US" sz="2400" dirty="0"/>
              <a:t>池化层 </a:t>
            </a:r>
            <a:r>
              <a:rPr lang="en-US" altLang="zh-CN" sz="2400" dirty="0"/>
              <a:t>/ Pooling layer</a:t>
            </a:r>
          </a:p>
          <a:p>
            <a:pPr lvl="1"/>
            <a:r>
              <a:rPr lang="zh-CN" altLang="en-US" sz="2400" dirty="0"/>
              <a:t>全连接层 </a:t>
            </a:r>
            <a:r>
              <a:rPr lang="en-US" altLang="zh-CN" sz="2400" dirty="0"/>
              <a:t>/ FC layer</a:t>
            </a:r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93CCA7E-BFA2-47F6-9308-56A07F46855E}"/>
              </a:ext>
            </a:extLst>
          </p:cNvPr>
          <p:cNvSpPr txBox="1">
            <a:spLocks/>
          </p:cNvSpPr>
          <p:nvPr/>
        </p:nvSpPr>
        <p:spPr bwMode="auto">
          <a:xfrm>
            <a:off x="6311639" y="1299819"/>
            <a:ext cx="4464881" cy="356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典型模型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LeNet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AlexNet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VGGNet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NiN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GoogLeNet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ResNet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DenseNet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CD5FC3C-2468-4B04-BDF0-D1E369B95415}"/>
              </a:ext>
            </a:extLst>
          </p:cNvPr>
          <p:cNvSpPr txBox="1">
            <a:spLocks/>
          </p:cNvSpPr>
          <p:nvPr/>
        </p:nvSpPr>
        <p:spPr bwMode="auto">
          <a:xfrm>
            <a:off x="520049" y="5013176"/>
            <a:ext cx="4968552" cy="58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卷积神经网络优缺点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5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池化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20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42F2A-B12A-45B4-8758-8ED24E2F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852" y="1403478"/>
            <a:ext cx="5809524" cy="2800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5A6D66-FCC0-4995-9F5A-32A126F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4214674"/>
            <a:ext cx="2952328" cy="2096868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特征不变性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特征降维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防止过拟合</a:t>
            </a:r>
            <a:endParaRPr lang="en-US" altLang="zh-CN" sz="2400" b="1" dirty="0">
              <a:solidFill>
                <a:srgbClr val="0202EE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202EE"/>
                </a:solidFill>
              </a:rPr>
              <a:t>最大池化、平均池化</a:t>
            </a:r>
            <a:endParaRPr lang="en-US" altLang="zh-CN" sz="2400" b="1" dirty="0">
              <a:solidFill>
                <a:srgbClr val="0202EE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974A5-DCB7-4045-AAC0-9D2E18583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24" y="1935536"/>
            <a:ext cx="5740075" cy="4376006"/>
          </a:xfrm>
          <a:prstGeom prst="rect">
            <a:avLst/>
          </a:prstGeom>
        </p:spPr>
      </p:pic>
      <p:sp>
        <p:nvSpPr>
          <p:cNvPr id="13" name="文本框 34">
            <a:extLst>
              <a:ext uri="{FF2B5EF4-FFF2-40B4-BE49-F238E27FC236}">
                <a16:creationId xmlns:a16="http://schemas.microsoft.com/office/drawing/2014/main" id="{54ED01EB-E83E-4773-8ACE-E1EBCDC7F29D}"/>
              </a:ext>
            </a:extLst>
          </p:cNvPr>
          <p:cNvSpPr txBox="1"/>
          <p:nvPr/>
        </p:nvSpPr>
        <p:spPr>
          <a:xfrm>
            <a:off x="7724039" y="4213986"/>
            <a:ext cx="2319150" cy="20621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4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卷积神经网络特点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21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1B9A59-FD60-4F66-B8FC-5784D4E1B890}"/>
              </a:ext>
            </a:extLst>
          </p:cNvPr>
          <p:cNvSpPr txBox="1"/>
          <p:nvPr/>
        </p:nvSpPr>
        <p:spPr>
          <a:xfrm>
            <a:off x="623392" y="1519881"/>
            <a:ext cx="11312346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局部连接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——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感受野</a:t>
            </a:r>
          </a:p>
          <a:p>
            <a:pPr lvl="1"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局部连接会大大</a:t>
            </a:r>
            <a:r>
              <a:rPr lang="zh-CN" altLang="en-US" sz="2000" b="1" dirty="0">
                <a:solidFill>
                  <a:srgbClr val="0202EE"/>
                </a:solidFill>
                <a:latin typeface="-apple-system"/>
              </a:rPr>
              <a:t>减少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网络的</a:t>
            </a:r>
            <a:r>
              <a:rPr lang="zh-CN" altLang="en-US" sz="2000" b="1" i="0" dirty="0">
                <a:solidFill>
                  <a:srgbClr val="0202EE"/>
                </a:solidFill>
                <a:effectLst/>
                <a:latin typeface="-apple-system"/>
              </a:rPr>
              <a:t>参数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。在处理图像这样的高维度输入时，让每个神经元都与前一层中的所有神经元全连接是不现实的。</a:t>
            </a:r>
            <a:r>
              <a:rPr lang="zh-CN" altLang="en-US" sz="2000" b="0" i="0" dirty="0">
                <a:effectLst/>
                <a:latin typeface="-apple-system"/>
              </a:rPr>
              <a:t>让</a:t>
            </a:r>
            <a:r>
              <a:rPr lang="zh-CN" altLang="en-US" sz="2000" b="1" dirty="0">
                <a:solidFill>
                  <a:srgbClr val="0202EE"/>
                </a:solidFill>
                <a:latin typeface="-apple-system"/>
              </a:rPr>
              <a:t>每个神经元只与输入数据的一个局部区域连接</a:t>
            </a:r>
            <a:r>
              <a:rPr lang="zh-CN" altLang="en-US" sz="2000" b="0" i="0" dirty="0">
                <a:effectLst/>
                <a:latin typeface="-apple-system"/>
              </a:rPr>
              <a:t>，该连接的空间大小叫做神经元的感受野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，它的尺寸是一个超参数，其实就是滤波器的空间尺寸。 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权值共享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——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卷积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在卷积层中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使用参数共享是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用来控制参数的数量。每个滤波器与上一层局部连接，同时每个滤波器的所有局部连接都使用同样的参数，此举会同样</a:t>
            </a:r>
            <a:r>
              <a:rPr lang="zh-CN" altLang="en-US" sz="2000" b="1" dirty="0">
                <a:solidFill>
                  <a:srgbClr val="0202EE"/>
                </a:solidFill>
                <a:latin typeface="-apple-system"/>
              </a:rPr>
              <a:t>大大减少网络的参数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空间或时间上的下采样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——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池化 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pooling</a:t>
            </a:r>
            <a:endParaRPr lang="zh-CN" altLang="en-US" sz="2000" dirty="0">
              <a:solidFill>
                <a:srgbClr val="333333"/>
              </a:solidFill>
              <a:latin typeface="-apple-system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它的作用是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逐渐</a:t>
            </a:r>
            <a:r>
              <a:rPr lang="zh-CN" altLang="en-US" sz="2000" b="1" dirty="0">
                <a:solidFill>
                  <a:srgbClr val="0202EE"/>
                </a:solidFill>
                <a:latin typeface="-apple-system"/>
              </a:rPr>
              <a:t>降低数据的空间尺寸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，这样的话就能减少网络中参数的数量，使得计算资源耗费变少，也能有效控制过拟合。</a:t>
            </a:r>
          </a:p>
        </p:txBody>
      </p:sp>
    </p:spTree>
    <p:extLst>
      <p:ext uri="{BB962C8B-B14F-4D97-AF65-F5344CB8AC3E}">
        <p14:creationId xmlns:p14="http://schemas.microsoft.com/office/powerpoint/2010/main" val="427483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5560" y="2600569"/>
            <a:ext cx="7488832" cy="11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52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典型模型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1876426" y="4221088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bject 6">
            <a:extLst>
              <a:ext uri="{FF2B5EF4-FFF2-40B4-BE49-F238E27FC236}">
                <a16:creationId xmlns:a16="http://schemas.microsoft.com/office/drawing/2014/main" id="{2C074606-DF51-4B5F-A377-DFBE48F8DBDC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22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1D6130-0902-4182-9CF0-1171C5EB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0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 err="1"/>
              <a:t>LeNet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23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5A6D66-FCC0-4995-9F5A-32A126F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4364087"/>
            <a:ext cx="10513168" cy="64908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为什么：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原网络邻近的</a:t>
            </a:r>
            <a:r>
              <a:rPr lang="zh-CN" altLang="en-US" sz="2000" b="1" dirty="0">
                <a:solidFill>
                  <a:srgbClr val="0202E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像素相距较远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、尺寸大</a:t>
            </a:r>
            <a:r>
              <a:rPr lang="zh-CN" altLang="en-US" sz="2000" b="1" dirty="0">
                <a:solidFill>
                  <a:srgbClr val="0202E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1BF5323-843A-458E-9DAB-F25A4195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9" y="1386886"/>
            <a:ext cx="10400061" cy="287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623392" y="4917965"/>
            <a:ext cx="10513168" cy="168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怎么做：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原特征提取不合理、参数多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二维卷积操作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二维卷积带来大量特征，如何利用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1×1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卷积提取高纬度特征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特征太多，如何选择有用特征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池化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49798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 err="1"/>
              <a:t>LeNet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24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1BF5323-843A-458E-9DAB-F25A4195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25" y="1298194"/>
            <a:ext cx="8296375" cy="22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4E9735-ACDC-4B85-9DC5-5195E88493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8" t="9830" r="3416" b="11136"/>
          <a:stretch/>
        </p:blipFill>
        <p:spPr>
          <a:xfrm>
            <a:off x="467049" y="4018738"/>
            <a:ext cx="6259751" cy="2296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02FAC0-30B5-4320-A6A7-EE6963B2EE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86" r="8620"/>
          <a:stretch/>
        </p:blipFill>
        <p:spPr>
          <a:xfrm>
            <a:off x="6726800" y="4252235"/>
            <a:ext cx="5419725" cy="16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0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 err="1"/>
              <a:t>AlexNet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25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5A6D66-FCC0-4995-9F5A-32A126F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4268876"/>
            <a:ext cx="10513168" cy="64908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为什么：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Lenet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效果差、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硬件的提升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623392" y="4772733"/>
            <a:ext cx="11568608" cy="168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怎么做：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横向纵向扩大网络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层网络结构，且采用不同大小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二维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的卷积核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sigmoid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计算复杂，输出极接近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时的梯度几乎为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，反向传播无法继续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ReLU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参数复杂、样本少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引入丢弃法、 大量的图像增广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57E95-FCC0-470E-AE97-61BE3705C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55" y="1298194"/>
            <a:ext cx="8761490" cy="3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 err="1"/>
              <a:t>AlexNet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26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77C6AA-2BF4-4669-8292-1A96B4250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2" y="2817727"/>
            <a:ext cx="6752322" cy="34295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78E505-8005-4014-AA37-783F67DD0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53" y="1150530"/>
            <a:ext cx="4956809" cy="1710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28C569-C959-4F51-B084-563465F0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096" y="3365969"/>
            <a:ext cx="5488707" cy="2160240"/>
          </a:xfrm>
          <a:prstGeom prst="rect">
            <a:avLst/>
          </a:prstGeom>
        </p:spPr>
      </p:pic>
      <p:sp>
        <p:nvSpPr>
          <p:cNvPr id="15" name="文本框 34">
            <a:extLst>
              <a:ext uri="{FF2B5EF4-FFF2-40B4-BE49-F238E27FC236}">
                <a16:creationId xmlns:a16="http://schemas.microsoft.com/office/drawing/2014/main" id="{61BE0734-BDAF-4ADF-8988-222DD11FA2D8}"/>
              </a:ext>
            </a:extLst>
          </p:cNvPr>
          <p:cNvSpPr txBox="1"/>
          <p:nvPr/>
        </p:nvSpPr>
        <p:spPr>
          <a:xfrm>
            <a:off x="939388" y="2996637"/>
            <a:ext cx="4296869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文本框 34">
            <a:extLst>
              <a:ext uri="{FF2B5EF4-FFF2-40B4-BE49-F238E27FC236}">
                <a16:creationId xmlns:a16="http://schemas.microsoft.com/office/drawing/2014/main" id="{D2B8B8E2-C41D-4492-952D-ED5960FF99B5}"/>
              </a:ext>
            </a:extLst>
          </p:cNvPr>
          <p:cNvSpPr txBox="1"/>
          <p:nvPr/>
        </p:nvSpPr>
        <p:spPr>
          <a:xfrm>
            <a:off x="939388" y="3706050"/>
            <a:ext cx="4296869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81005EAF-051D-427C-A172-0ED67749DE38}"/>
              </a:ext>
            </a:extLst>
          </p:cNvPr>
          <p:cNvSpPr txBox="1"/>
          <p:nvPr/>
        </p:nvSpPr>
        <p:spPr>
          <a:xfrm>
            <a:off x="939388" y="4469577"/>
            <a:ext cx="4296869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4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/>
              <a:t>VGG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27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577917" y="4106511"/>
            <a:ext cx="11568608" cy="220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是什么：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规则复杂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VGG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连续使用数个相同的填充为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、窗口形状为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的卷积层后接上一个步幅为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、窗口形状为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2×2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的最大池化层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为什么</a:t>
            </a:r>
            <a:r>
              <a:rPr lang="en-US" altLang="zh-CN" sz="2400" b="1" dirty="0">
                <a:solidFill>
                  <a:srgbClr val="FF0000"/>
                </a:solidFill>
              </a:rPr>
              <a:t>?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复杂的结构提取更多特征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“合理”的方式组合特征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CAF5C-D9BD-4407-A179-5E2D38ABD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82" y="1477611"/>
            <a:ext cx="752483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/>
              <a:t>VGG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28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CAF5C-D9BD-4407-A179-5E2D38ABD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6" y="1251205"/>
            <a:ext cx="6239286" cy="2179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0813FF-EDC8-4899-9624-60080F090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272" y="3465991"/>
            <a:ext cx="8743455" cy="3004876"/>
          </a:xfrm>
          <a:prstGeom prst="rect">
            <a:avLst/>
          </a:prstGeom>
        </p:spPr>
      </p:pic>
      <p:sp>
        <p:nvSpPr>
          <p:cNvPr id="11" name="文本框 34">
            <a:extLst>
              <a:ext uri="{FF2B5EF4-FFF2-40B4-BE49-F238E27FC236}">
                <a16:creationId xmlns:a16="http://schemas.microsoft.com/office/drawing/2014/main" id="{94577E87-1B72-4DD0-AA54-EB3E5BAF50EF}"/>
              </a:ext>
            </a:extLst>
          </p:cNvPr>
          <p:cNvSpPr txBox="1"/>
          <p:nvPr/>
        </p:nvSpPr>
        <p:spPr>
          <a:xfrm>
            <a:off x="2855640" y="4622569"/>
            <a:ext cx="7416824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文本框 34">
            <a:extLst>
              <a:ext uri="{FF2B5EF4-FFF2-40B4-BE49-F238E27FC236}">
                <a16:creationId xmlns:a16="http://schemas.microsoft.com/office/drawing/2014/main" id="{D2406FD8-5C46-47D3-A2DE-919889DDEC85}"/>
              </a:ext>
            </a:extLst>
          </p:cNvPr>
          <p:cNvSpPr txBox="1"/>
          <p:nvPr/>
        </p:nvSpPr>
        <p:spPr>
          <a:xfrm>
            <a:off x="2855640" y="5248164"/>
            <a:ext cx="7416824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8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altLang="zh-CN" dirty="0" err="1"/>
              <a:t>iN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29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577917" y="4650668"/>
            <a:ext cx="11568608" cy="166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是什么：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串联多个由卷积层和“全连接”层构成的小网络来构建一个深层网络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（新思路）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为什么</a:t>
            </a:r>
            <a:r>
              <a:rPr lang="en-US" altLang="zh-CN" sz="2400" b="1" dirty="0">
                <a:solidFill>
                  <a:srgbClr val="FF0000"/>
                </a:solidFill>
              </a:rPr>
              <a:t>?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跨通道信息交互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避免过拟合：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全连接输出层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输出通道数等于标签类别数的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块和全局平均池化层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EC5AD80-CCCC-455E-80BA-7472291A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7" y="1988840"/>
            <a:ext cx="6858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F5974-78BD-40ED-8928-B6B52B92D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917" y="1988840"/>
            <a:ext cx="4248472" cy="22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5560" y="2600569"/>
            <a:ext cx="7488832" cy="11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52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1876426" y="4221088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bject 6">
            <a:extLst>
              <a:ext uri="{FF2B5EF4-FFF2-40B4-BE49-F238E27FC236}">
                <a16:creationId xmlns:a16="http://schemas.microsoft.com/office/drawing/2014/main" id="{2C074606-DF51-4B5F-A377-DFBE48F8DBDC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1D6130-0902-4182-9CF0-1171C5EB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4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altLang="zh-CN" dirty="0" err="1"/>
              <a:t>iN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30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EC5AD80-CCCC-455E-80BA-7472291A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4749"/>
            <a:ext cx="6858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B938A-38BC-4B4D-9532-90A63D87D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418" y="3817828"/>
            <a:ext cx="8737080" cy="2304591"/>
          </a:xfrm>
          <a:prstGeom prst="rect">
            <a:avLst/>
          </a:prstGeom>
        </p:spPr>
      </p:pic>
      <p:sp>
        <p:nvSpPr>
          <p:cNvPr id="13" name="文本框 34">
            <a:extLst>
              <a:ext uri="{FF2B5EF4-FFF2-40B4-BE49-F238E27FC236}">
                <a16:creationId xmlns:a16="http://schemas.microsoft.com/office/drawing/2014/main" id="{B38A6E0A-3AF7-497A-8C89-195FA547891C}"/>
              </a:ext>
            </a:extLst>
          </p:cNvPr>
          <p:cNvSpPr txBox="1"/>
          <p:nvPr/>
        </p:nvSpPr>
        <p:spPr>
          <a:xfrm>
            <a:off x="1967488" y="4609967"/>
            <a:ext cx="6720800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6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altLang="zh-CN" dirty="0" err="1"/>
              <a:t>oogLeNet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31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600654" y="3844660"/>
            <a:ext cx="11568608" cy="255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是什么：</a:t>
            </a:r>
            <a:r>
              <a:rPr lang="en-US" altLang="zh-CN" sz="2000" b="1" dirty="0">
                <a:solidFill>
                  <a:srgbClr val="FF0000"/>
                </a:solidFill>
              </a:rPr>
              <a:t>Inception </a:t>
            </a:r>
            <a:r>
              <a:rPr lang="zh-CN" altLang="en-US" sz="2000" b="1" dirty="0">
                <a:solidFill>
                  <a:srgbClr val="FF0000"/>
                </a:solidFill>
              </a:rPr>
              <a:t>块 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结合不同感受野的特征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(2:4:1:1)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1×1(1) 3×3(2) 5×5(2)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3×3(2)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五个模块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一：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1×64×7×7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二：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64×64×1×1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64×192×3×3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三：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Inception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四：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Inception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五：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Inception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为什么：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一定程度上解决了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参数太多、训练较慢、梯度消失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的问题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优化了特征的组合方法，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使部分低级特征保留下来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32D29-0AA4-48D8-A434-368DAE7C3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100090"/>
            <a:ext cx="6204575" cy="18251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19E588-CE0D-4FAD-A554-E8FE32901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68" y="2215885"/>
            <a:ext cx="4191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03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altLang="zh-CN" dirty="0" err="1"/>
              <a:t>oogLeNet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32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DB4F47-8B25-4AC2-8DAB-E513524DBA02}"/>
              </a:ext>
            </a:extLst>
          </p:cNvPr>
          <p:cNvSpPr txBox="1">
            <a:spLocks/>
          </p:cNvSpPr>
          <p:nvPr/>
        </p:nvSpPr>
        <p:spPr bwMode="auto">
          <a:xfrm>
            <a:off x="1991544" y="576462"/>
            <a:ext cx="29523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202EE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32D29-0AA4-48D8-A434-368DAE7C3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70" y="1298194"/>
            <a:ext cx="6204575" cy="18251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FA9F27-7453-41F7-9D1E-A0C7C1F43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544" y="1623665"/>
            <a:ext cx="7876912" cy="4679354"/>
          </a:xfrm>
          <a:prstGeom prst="rect">
            <a:avLst/>
          </a:prstGeom>
        </p:spPr>
      </p:pic>
      <p:sp>
        <p:nvSpPr>
          <p:cNvPr id="15" name="文本框 34">
            <a:extLst>
              <a:ext uri="{FF2B5EF4-FFF2-40B4-BE49-F238E27FC236}">
                <a16:creationId xmlns:a16="http://schemas.microsoft.com/office/drawing/2014/main" id="{87F9D820-FEBC-4E74-B8AC-C7FF25BFEBBB}"/>
              </a:ext>
            </a:extLst>
          </p:cNvPr>
          <p:cNvSpPr txBox="1"/>
          <p:nvPr/>
        </p:nvSpPr>
        <p:spPr>
          <a:xfrm>
            <a:off x="2651536" y="2244371"/>
            <a:ext cx="2436352" cy="4395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文本框 34">
            <a:extLst>
              <a:ext uri="{FF2B5EF4-FFF2-40B4-BE49-F238E27FC236}">
                <a16:creationId xmlns:a16="http://schemas.microsoft.com/office/drawing/2014/main" id="{38B3B9A1-F6F9-46AB-80EE-0761D6AE499B}"/>
              </a:ext>
            </a:extLst>
          </p:cNvPr>
          <p:cNvSpPr txBox="1"/>
          <p:nvPr/>
        </p:nvSpPr>
        <p:spPr>
          <a:xfrm>
            <a:off x="2639616" y="2983178"/>
            <a:ext cx="3744416" cy="4395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1DF538D1-8A06-4125-97C6-EEEA39C1780A}"/>
              </a:ext>
            </a:extLst>
          </p:cNvPr>
          <p:cNvSpPr txBox="1"/>
          <p:nvPr/>
        </p:nvSpPr>
        <p:spPr>
          <a:xfrm>
            <a:off x="2651536" y="4054968"/>
            <a:ext cx="3744416" cy="4395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文本框 34">
            <a:extLst>
              <a:ext uri="{FF2B5EF4-FFF2-40B4-BE49-F238E27FC236}">
                <a16:creationId xmlns:a16="http://schemas.microsoft.com/office/drawing/2014/main" id="{2E610A5E-E75E-40FA-9C37-764B07DFEABC}"/>
              </a:ext>
            </a:extLst>
          </p:cNvPr>
          <p:cNvSpPr txBox="1"/>
          <p:nvPr/>
        </p:nvSpPr>
        <p:spPr>
          <a:xfrm>
            <a:off x="2651536" y="5231044"/>
            <a:ext cx="4092536" cy="4395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2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批量归一化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33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D277BC0-BB42-4E4C-8388-BBA45433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54" y="1556792"/>
            <a:ext cx="4886808" cy="40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691CF6-6C9F-4A5B-AA85-83B83B3203EA}"/>
              </a:ext>
            </a:extLst>
          </p:cNvPr>
          <p:cNvSpPr txBox="1">
            <a:spLocks/>
          </p:cNvSpPr>
          <p:nvPr/>
        </p:nvSpPr>
        <p:spPr bwMode="auto">
          <a:xfrm>
            <a:off x="623392" y="5683010"/>
            <a:ext cx="10513168" cy="64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为什么：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靠近输出层变化幅度太大导致数值抖动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-&gt;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批量归一化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108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altLang="zh-CN" dirty="0" err="1"/>
              <a:t>esNet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34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623392" y="4617405"/>
            <a:ext cx="11312346" cy="177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是什么：</a:t>
            </a:r>
            <a:r>
              <a:rPr lang="en-US" altLang="zh-CN" sz="2000" b="1" dirty="0" err="1">
                <a:solidFill>
                  <a:srgbClr val="FF0000"/>
                </a:solidFill>
              </a:rPr>
              <a:t>ResNet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块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首先有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个有相同输出通道数的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卷积层。每个卷积层后接一个批量归一化层和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ReLU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激活函数。然后将原输入通过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1×1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改变通道直接加在最后的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ReLU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激活函数前。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在输出通道数为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、步幅为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7×7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卷积层后接步幅为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的最大池化层。然后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个由多个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ResNet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块构成的模块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为什么：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残差映射也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易于捕捉恒等映射的细微波动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C1567-C4FA-4EDE-B0C5-AB504AF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288" y="1484784"/>
            <a:ext cx="3737798" cy="3248504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8387BB5D-F2CC-491E-BC39-9B61A715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08" y="1412776"/>
            <a:ext cx="6581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49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altLang="zh-CN" dirty="0" err="1"/>
              <a:t>esNet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35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5350282-4B39-4523-9644-D741671E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340768"/>
            <a:ext cx="5419726" cy="23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10CB09-7334-4B46-A3D5-8E2CBB58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275" y="1522753"/>
            <a:ext cx="7943449" cy="4486412"/>
          </a:xfrm>
          <a:prstGeom prst="rect">
            <a:avLst/>
          </a:prstGeom>
        </p:spPr>
      </p:pic>
      <p:sp>
        <p:nvSpPr>
          <p:cNvPr id="11" name="文本框 34">
            <a:extLst>
              <a:ext uri="{FF2B5EF4-FFF2-40B4-BE49-F238E27FC236}">
                <a16:creationId xmlns:a16="http://schemas.microsoft.com/office/drawing/2014/main" id="{ED37831A-E66E-43FA-81DB-EEDA76C2843E}"/>
              </a:ext>
            </a:extLst>
          </p:cNvPr>
          <p:cNvSpPr txBox="1"/>
          <p:nvPr/>
        </p:nvSpPr>
        <p:spPr>
          <a:xfrm>
            <a:off x="2783632" y="5724411"/>
            <a:ext cx="1656184" cy="3077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2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 err="1"/>
              <a:t>DenseNet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36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93B53-3F6F-4E23-ACD1-F1227C486C91}"/>
              </a:ext>
            </a:extLst>
          </p:cNvPr>
          <p:cNvSpPr txBox="1">
            <a:spLocks/>
          </p:cNvSpPr>
          <p:nvPr/>
        </p:nvSpPr>
        <p:spPr bwMode="auto">
          <a:xfrm>
            <a:off x="623392" y="4829410"/>
            <a:ext cx="11312346" cy="177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是什么：</a:t>
            </a:r>
            <a:r>
              <a:rPr lang="en-US" altLang="zh-CN" sz="2000" b="1" dirty="0" err="1">
                <a:solidFill>
                  <a:srgbClr val="FF0000"/>
                </a:solidFill>
              </a:rPr>
              <a:t>DenseNet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块</a:t>
            </a:r>
            <a:r>
              <a:rPr lang="en-US" altLang="zh-CN" sz="2000" b="1" dirty="0">
                <a:solidFill>
                  <a:srgbClr val="FF0000"/>
                </a:solidFill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稠密块（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dense block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）和过渡层（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transition layer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为什么：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使部分低级特征保留下来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28039-A9F8-47CA-AE41-16B11548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1595318"/>
            <a:ext cx="6696744" cy="256615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913DBA-182E-46F7-8AAA-42D5A504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484784"/>
            <a:ext cx="4437112" cy="30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32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en-US" altLang="zh-CN" dirty="0" err="1"/>
              <a:t>DenseNet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37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913DBA-182E-46F7-8AAA-42D5A504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246864"/>
            <a:ext cx="4437112" cy="30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269B8C-E17D-4AEE-A0C0-D890149B2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00" y="1298194"/>
            <a:ext cx="9001000" cy="4983828"/>
          </a:xfrm>
          <a:prstGeom prst="rect">
            <a:avLst/>
          </a:prstGeom>
        </p:spPr>
      </p:pic>
      <p:sp>
        <p:nvSpPr>
          <p:cNvPr id="11" name="文本框 34">
            <a:extLst>
              <a:ext uri="{FF2B5EF4-FFF2-40B4-BE49-F238E27FC236}">
                <a16:creationId xmlns:a16="http://schemas.microsoft.com/office/drawing/2014/main" id="{B637541D-17B9-4C67-950C-96BC17714BD7}"/>
              </a:ext>
            </a:extLst>
          </p:cNvPr>
          <p:cNvSpPr txBox="1"/>
          <p:nvPr/>
        </p:nvSpPr>
        <p:spPr>
          <a:xfrm>
            <a:off x="2783632" y="5638937"/>
            <a:ext cx="3096344" cy="3077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2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5560" y="2536573"/>
            <a:ext cx="7488832" cy="11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52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1876426" y="4005064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bject 6">
            <a:extLst>
              <a:ext uri="{FF2B5EF4-FFF2-40B4-BE49-F238E27FC236}">
                <a16:creationId xmlns:a16="http://schemas.microsoft.com/office/drawing/2014/main" id="{2C074606-DF51-4B5F-A377-DFBE48F8DBDC}"/>
              </a:ext>
            </a:extLst>
          </p:cNvPr>
          <p:cNvSpPr txBox="1">
            <a:spLocks/>
          </p:cNvSpPr>
          <p:nvPr/>
        </p:nvSpPr>
        <p:spPr>
          <a:xfrm>
            <a:off x="6038057" y="6315723"/>
            <a:ext cx="59837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A</a:t>
            </a:r>
            <a:r>
              <a:rPr lang="en-US" altLang="zh-CN" dirty="0"/>
              <a:t>uthor:</a:t>
            </a:r>
            <a:r>
              <a:rPr lang="zh-CN" altLang="en-US" dirty="0"/>
              <a:t>房海鹏，视觉内容分析组，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38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1D6130-0902-4182-9CF0-1171C5EB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19F1BE7D-A107-40A1-822D-25855E09EC32}"/>
              </a:ext>
            </a:extLst>
          </p:cNvPr>
          <p:cNvSpPr txBox="1">
            <a:spLocks/>
          </p:cNvSpPr>
          <p:nvPr/>
        </p:nvSpPr>
        <p:spPr>
          <a:xfrm>
            <a:off x="6096000" y="5963694"/>
            <a:ext cx="59837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 References:</a:t>
            </a:r>
            <a:r>
              <a:rPr lang="en-US" altLang="zh-CN" dirty="0"/>
              <a:t>《</a:t>
            </a:r>
            <a:r>
              <a:rPr lang="zh-CN" altLang="en-US" dirty="0"/>
              <a:t>动手学深度学习</a:t>
            </a:r>
            <a:r>
              <a:rPr lang="en-US" altLang="zh-CN" dirty="0"/>
              <a:t>》— </a:t>
            </a:r>
            <a:r>
              <a:rPr lang="zh-CN" altLang="en-US" dirty="0"/>
              <a:t>李沐</a:t>
            </a:r>
            <a:endParaRPr dirty="0">
              <a:solidFill>
                <a:srgbClr val="FF4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什么是神经网络？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4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5998B2-3686-4A75-B862-1E63B99BF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95" y="2562241"/>
            <a:ext cx="8445210" cy="35354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5725EC8-0EF5-4534-BB01-8C82692DF8E3}"/>
              </a:ext>
            </a:extLst>
          </p:cNvPr>
          <p:cNvSpPr txBox="1"/>
          <p:nvPr/>
        </p:nvSpPr>
        <p:spPr>
          <a:xfrm>
            <a:off x="623392" y="1604699"/>
            <a:ext cx="11312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 algn="just"/>
            <a:r>
              <a:rPr lang="zh-CN" altLang="en-US" b="1" i="0" dirty="0">
                <a:solidFill>
                  <a:srgbClr val="0202EE"/>
                </a:solidFill>
                <a:effectLst/>
                <a:latin typeface="arial" panose="020B0604020202020204" pitchFamily="34" charset="0"/>
              </a:rPr>
              <a:t>人工神经网络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Artificial Neural Networks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，简写为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ANNs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）也简称为神经网络（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NNs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）或称作连接模型（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Connection 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），它是一种</a:t>
            </a:r>
            <a:r>
              <a:rPr lang="zh-CN" altLang="en-US" b="1" dirty="0">
                <a:solidFill>
                  <a:srgbClr val="0202EE"/>
                </a:solidFill>
                <a:latin typeface="arial" panose="020B0604020202020204" pitchFamily="34" charset="0"/>
              </a:rPr>
              <a:t>模仿动物神经网络行为特征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，进行分布式并行信息处理的算法数学模型。这种网络依靠系统的复杂程度，通过</a:t>
            </a:r>
            <a:r>
              <a:rPr lang="zh-CN" altLang="en-US" b="1" dirty="0">
                <a:solidFill>
                  <a:srgbClr val="0202EE"/>
                </a:solidFill>
                <a:latin typeface="arial" panose="020B0604020202020204" pitchFamily="34" charset="0"/>
              </a:rPr>
              <a:t>调整内部大量节点之间相互连接的关系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，从而达到处理信息的目的。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89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怎么设计？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5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1E482-DF47-42C1-B9DF-1A09A467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11233248" cy="2448271"/>
          </a:xfrm>
        </p:spPr>
        <p:txBody>
          <a:bodyPr/>
          <a:lstStyle/>
          <a:p>
            <a:pPr lvl="0"/>
            <a:r>
              <a:rPr lang="zh-CN" altLang="en-US" b="1" dirty="0">
                <a:solidFill>
                  <a:srgbClr val="0202EE"/>
                </a:solidFill>
              </a:rPr>
              <a:t>输入与输出的样本是什么？</a:t>
            </a:r>
            <a:endParaRPr lang="en-US" altLang="zh-CN" b="1" dirty="0">
              <a:solidFill>
                <a:srgbClr val="0202EE"/>
              </a:solidFill>
            </a:endParaRPr>
          </a:p>
          <a:p>
            <a:pPr marL="0" lvl="0" indent="0">
              <a:buNone/>
            </a:pPr>
            <a:r>
              <a:rPr lang="zh-CN" altLang="en-US" sz="2000" b="1" dirty="0"/>
              <a:t>线性回归：输入具有正负相关性的特征值，根据特征值输出一个结果。</a:t>
            </a:r>
            <a:r>
              <a:rPr lang="en-US" altLang="zh-CN" sz="2000" b="1" dirty="0"/>
              <a:t>Examples-Kaggle</a:t>
            </a:r>
            <a:r>
              <a:rPr lang="zh-CN" altLang="en-US" sz="2000" b="1" dirty="0"/>
              <a:t>房价预测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err="1"/>
              <a:t>Softmax</a:t>
            </a:r>
            <a:r>
              <a:rPr lang="zh-CN" altLang="en-US" sz="2000" b="1" dirty="0"/>
              <a:t>回归：输入不具有明显正负相关性的特征矩阵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图片的像素值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，输出不具有线性关系的结果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图片的分类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Examples  -  </a:t>
            </a:r>
            <a:r>
              <a:rPr lang="en-US" altLang="zh-CN" sz="2000" b="1" dirty="0" err="1"/>
              <a:t>KagFashion</a:t>
            </a:r>
            <a:r>
              <a:rPr lang="en-US" altLang="zh-CN" sz="2000" b="1" dirty="0"/>
              <a:t>-MNIST</a:t>
            </a:r>
            <a:r>
              <a:rPr lang="zh-CN" altLang="en-US" sz="2000" b="1" dirty="0"/>
              <a:t>图片分类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lvl="0" indent="0">
              <a:buNone/>
            </a:pPr>
            <a:endParaRPr lang="en-US" altLang="zh-CN" sz="2000" b="1" dirty="0">
              <a:solidFill>
                <a:srgbClr val="0202EE"/>
              </a:solidFill>
            </a:endParaRPr>
          </a:p>
        </p:txBody>
      </p:sp>
      <p:sp>
        <p:nvSpPr>
          <p:cNvPr id="8" name="文本框 34">
            <a:extLst>
              <a:ext uri="{FF2B5EF4-FFF2-40B4-BE49-F238E27FC236}">
                <a16:creationId xmlns:a16="http://schemas.microsoft.com/office/drawing/2014/main" id="{8EF4B0D4-91F4-4404-937B-D01E0132018D}"/>
              </a:ext>
            </a:extLst>
          </p:cNvPr>
          <p:cNvSpPr txBox="1"/>
          <p:nvPr/>
        </p:nvSpPr>
        <p:spPr>
          <a:xfrm>
            <a:off x="2711624" y="3234466"/>
            <a:ext cx="6768752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输入输出的格式的决定了输入输出层 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3D799C-827F-4611-8485-F69B534EE8B8}"/>
              </a:ext>
            </a:extLst>
          </p:cNvPr>
          <p:cNvSpPr txBox="1">
            <a:spLocks/>
          </p:cNvSpPr>
          <p:nvPr/>
        </p:nvSpPr>
        <p:spPr bwMode="auto">
          <a:xfrm>
            <a:off x="623392" y="3983631"/>
            <a:ext cx="11233248" cy="17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202EE"/>
                </a:solidFill>
              </a:rPr>
              <a:t>怎样设计隐藏层？</a:t>
            </a:r>
            <a:endParaRPr lang="en-US" altLang="zh-CN" b="1" dirty="0">
              <a:solidFill>
                <a:srgbClr val="0202EE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zh-CN" altLang="en-US" sz="2000" b="1" dirty="0"/>
              <a:t>单隐藏层：输入数据的特征，抽象到另一个维度空间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多隐藏层：输入数据的特征，重构为新的特征，再将新的特征组合重构为更高级的特征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202EE"/>
                </a:solidFill>
              </a:rPr>
              <a:t>并非越多越好：</a:t>
            </a:r>
            <a:endParaRPr lang="en-US" altLang="zh-CN" sz="2000" b="1" dirty="0">
              <a:solidFill>
                <a:srgbClr val="0202EE"/>
              </a:solidFill>
            </a:endParaRPr>
          </a:p>
        </p:txBody>
      </p:sp>
      <p:sp>
        <p:nvSpPr>
          <p:cNvPr id="12" name="文本框 34">
            <a:extLst>
              <a:ext uri="{FF2B5EF4-FFF2-40B4-BE49-F238E27FC236}">
                <a16:creationId xmlns:a16="http://schemas.microsoft.com/office/drawing/2014/main" id="{364FA6AB-99B3-45F9-9E93-9631509FF731}"/>
              </a:ext>
            </a:extLst>
          </p:cNvPr>
          <p:cNvSpPr txBox="1"/>
          <p:nvPr/>
        </p:nvSpPr>
        <p:spPr>
          <a:xfrm>
            <a:off x="2711624" y="5584885"/>
            <a:ext cx="6768752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特征的表达形式的决定了隐藏层设计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8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隐藏层怎么设计？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6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8DD0E8-901D-4383-81C0-EFDD16E8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64448"/>
            <a:ext cx="4536504" cy="46030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5474552" y="1762516"/>
            <a:ext cx="60948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Helvetica" pitchFamily="2" charset="0"/>
                <a:ea typeface="微软雅黑" pitchFamily="34" charset="-122"/>
              </a:rPr>
              <a:t>为什么设计多层隐藏层？</a:t>
            </a:r>
            <a:endParaRPr lang="en-US" altLang="zh-CN" b="1" dirty="0">
              <a:solidFill>
                <a:srgbClr val="FF0000"/>
              </a:solidFill>
              <a:latin typeface="Helvetica" pitchFamily="2" charset="0"/>
              <a:ea typeface="微软雅黑" pitchFamily="34" charset="-122"/>
            </a:endParaRPr>
          </a:p>
          <a:p>
            <a:pPr algn="l"/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输入特征</a:t>
            </a:r>
            <a:r>
              <a:rPr lang="en-US" altLang="zh-CN" sz="1600" b="1" dirty="0">
                <a:latin typeface="Helvetica" pitchFamily="2" charset="0"/>
                <a:ea typeface="微软雅黑" pitchFamily="34" charset="-122"/>
              </a:rPr>
              <a:t>: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身高、体重、胸围、腿长、脸长等等一些外貌特征</a:t>
            </a:r>
            <a:endParaRPr lang="en-US" altLang="zh-CN" sz="1600" dirty="0">
              <a:latin typeface="Helvetica" pitchFamily="2" charset="0"/>
              <a:ea typeface="微软雅黑" pitchFamily="34" charset="-122"/>
            </a:endParaRPr>
          </a:p>
          <a:p>
            <a:pPr algn="l"/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输出三类</a:t>
            </a:r>
            <a:r>
              <a:rPr lang="en-US" altLang="zh-CN" sz="1600" b="1" dirty="0">
                <a:latin typeface="Helvetica" pitchFamily="2" charset="0"/>
                <a:ea typeface="微软雅黑" pitchFamily="34" charset="-122"/>
              </a:rPr>
              <a:t>: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帅气如彭于晏，我，路人。</a:t>
            </a:r>
            <a:br>
              <a:rPr lang="zh-CN" altLang="en-US" sz="1600" b="1" dirty="0">
                <a:latin typeface="Helvetica" pitchFamily="2" charset="0"/>
                <a:ea typeface="微软雅黑" pitchFamily="34" charset="-122"/>
              </a:rPr>
            </a:br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隐藏层</a:t>
            </a:r>
            <a:r>
              <a:rPr lang="en-US" altLang="zh-CN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H1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：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身高体重腿长这些特征，在</a:t>
            </a:r>
            <a:r>
              <a:rPr lang="en-US" altLang="zh-CN" sz="1600" dirty="0">
                <a:latin typeface="Helvetica" pitchFamily="2" charset="0"/>
                <a:ea typeface="微软雅黑" pitchFamily="34" charset="-122"/>
              </a:rPr>
              <a:t>H1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中表达的特征就是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身材匀称程度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，胸围，腰围，臀围这些可能表达的特征是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身型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，脸长和其他的一些长表达的特征就是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五官协调程度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。</a:t>
            </a:r>
            <a:br>
              <a:rPr lang="zh-CN" altLang="en-US" sz="1600" b="1" dirty="0">
                <a:latin typeface="Helvetica" pitchFamily="2" charset="0"/>
                <a:ea typeface="微软雅黑" pitchFamily="34" charset="-122"/>
              </a:rPr>
            </a:br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隐藏层</a:t>
            </a:r>
            <a:r>
              <a:rPr lang="en-US" altLang="zh-CN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H2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：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划分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帅气程度，身材好坏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了，然后根据这些结果，分出了三个类。</a:t>
            </a:r>
            <a:br>
              <a:rPr lang="zh-CN" altLang="en-US" sz="2000" b="1" dirty="0">
                <a:latin typeface="Helvetica" pitchFamily="2" charset="0"/>
                <a:ea typeface="微软雅黑" pitchFamily="34" charset="-122"/>
              </a:rPr>
            </a:br>
            <a:endParaRPr lang="en-US" altLang="zh-CN" sz="2000" b="1" dirty="0">
              <a:latin typeface="Helvetica" pitchFamily="2" charset="0"/>
              <a:ea typeface="微软雅黑" pitchFamily="34" charset="-122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latin typeface="Helvetica" pitchFamily="2" charset="0"/>
                <a:ea typeface="微软雅黑" pitchFamily="34" charset="-122"/>
              </a:rPr>
              <a:t>隐藏层越多越好？</a:t>
            </a:r>
            <a:br>
              <a:rPr lang="zh-CN" altLang="en-US" sz="2000" b="1" dirty="0">
                <a:latin typeface="Helvetica" pitchFamily="2" charset="0"/>
                <a:ea typeface="微软雅黑" pitchFamily="34" charset="-122"/>
              </a:rPr>
            </a:br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大部分情况理论上越多越好：（因为可以得到更多特征）</a:t>
            </a:r>
            <a:endParaRPr lang="en-US" altLang="zh-CN" sz="1600" b="1" dirty="0">
              <a:solidFill>
                <a:srgbClr val="0202EE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层数越多</a:t>
            </a:r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参数会爆炸式增多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到了一定层数，再往深了加隐藏层，</a:t>
            </a:r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分类效果的增强会越来越不明显</a:t>
            </a:r>
            <a:r>
              <a:rPr lang="zh-CN" altLang="en-US" sz="1600" b="1" dirty="0">
                <a:latin typeface="Helvetica" pitchFamily="2" charset="0"/>
                <a:ea typeface="微软雅黑" pitchFamily="34" charset="-122"/>
              </a:rPr>
              <a:t>。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上面那个例子，两层足以划分人是有多帅，再加几层是要得到什么特征呢？这些特征对划分没有什么提升了。</a:t>
            </a:r>
            <a:endParaRPr lang="en-US" altLang="zh-CN" sz="1600" dirty="0">
              <a:latin typeface="Helvetica" pitchFamily="2" charset="0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rgbClr val="0202EE"/>
                </a:solidFill>
                <a:latin typeface="Helvetica" pitchFamily="2" charset="0"/>
                <a:ea typeface="微软雅黑" pitchFamily="34" charset="-122"/>
              </a:rPr>
              <a:t>在某些情况下理论上不是越多越好：</a:t>
            </a:r>
            <a:endParaRPr lang="en-US" altLang="zh-CN" sz="1600" b="1" dirty="0">
              <a:solidFill>
                <a:srgbClr val="0202EE"/>
              </a:solidFill>
              <a:latin typeface="Helvetica" pitchFamily="2" charset="0"/>
              <a:ea typeface="微软雅黑" pitchFamily="34" charset="-122"/>
            </a:endParaRPr>
          </a:p>
          <a:p>
            <a:r>
              <a:rPr lang="en-US" altLang="zh-CN" sz="1600" dirty="0">
                <a:latin typeface="Helvetica" pitchFamily="2" charset="0"/>
                <a:ea typeface="微软雅黑" pitchFamily="34" charset="-122"/>
              </a:rPr>
              <a:t>      </a:t>
            </a:r>
            <a:r>
              <a:rPr lang="en-US" altLang="zh-CN" sz="1600" dirty="0" err="1">
                <a:latin typeface="Helvetica" pitchFamily="2" charset="0"/>
                <a:ea typeface="微软雅黑" pitchFamily="34" charset="-122"/>
              </a:rPr>
              <a:t>xy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为一次关系，如果加上二次项</a:t>
            </a:r>
            <a:r>
              <a:rPr lang="en-US" altLang="zh-CN" sz="1600" dirty="0">
                <a:latin typeface="Helvetica" pitchFamily="2" charset="0"/>
                <a:ea typeface="微软雅黑" pitchFamily="34" charset="-122"/>
              </a:rPr>
              <a:t>x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方，只有学习到二次项的参数为</a:t>
            </a:r>
            <a:r>
              <a:rPr lang="en-US" altLang="zh-CN" sz="1600" dirty="0">
                <a:latin typeface="Helvetica" pitchFamily="2" charset="0"/>
                <a:ea typeface="微软雅黑" pitchFamily="34" charset="-122"/>
              </a:rPr>
              <a:t>0</a:t>
            </a:r>
            <a:r>
              <a:rPr lang="zh-CN" altLang="en-US" sz="1600" dirty="0">
                <a:latin typeface="Helvetica" pitchFamily="2" charset="0"/>
                <a:ea typeface="微软雅黑" pitchFamily="34" charset="-122"/>
              </a:rPr>
              <a:t>时效果才好，因此这一层无用且需要更多的学习样本。</a:t>
            </a:r>
            <a:endParaRPr lang="zh-CN" altLang="en-US" sz="1600" b="1" dirty="0">
              <a:solidFill>
                <a:srgbClr val="0202EE"/>
              </a:solidFill>
              <a:latin typeface="Helvetica" pitchFamily="2" charset="0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A8DA3E-AD8C-457E-9FD2-C0443D5B7EE2}"/>
              </a:ext>
            </a:extLst>
          </p:cNvPr>
          <p:cNvSpPr txBox="1"/>
          <p:nvPr/>
        </p:nvSpPr>
        <p:spPr>
          <a:xfrm>
            <a:off x="695400" y="1412776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Helvetica" pitchFamily="2" charset="0"/>
                <a:ea typeface="微软雅黑" pitchFamily="34" charset="-122"/>
              </a:rPr>
              <a:t>怎样设计隐藏层、设计几层隐藏层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如何训练？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7</a:t>
            </a:fld>
            <a:endParaRPr dirty="0">
              <a:solidFill>
                <a:srgbClr val="FF4018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8DD0E8-901D-4383-81C0-EFDD16E8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64448"/>
            <a:ext cx="4536504" cy="46030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5445864" y="1412776"/>
            <a:ext cx="60948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定义模型并初始化模型参数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读取数据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正向传播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定义并计算</a:t>
            </a:r>
            <a:r>
              <a:rPr lang="en-US" altLang="zh-CN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loss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反向传播，计算梯度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定义学习率、优化函数，根据梯度更新参数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A72372-D5C6-4FDC-955A-4C14992C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600" y="1797592"/>
            <a:ext cx="3123809" cy="466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EAF7ED-29EF-435E-8E83-A66A044F5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072" y="3487242"/>
            <a:ext cx="3570303" cy="484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462DD8-19BA-43F3-8F7D-CF88363C4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81" y="5197620"/>
            <a:ext cx="5012871" cy="1345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BFFE2C-388F-4598-AF3F-DD39C867B8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881" y="4325409"/>
            <a:ext cx="1380877" cy="6041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9D9204-9518-4510-805E-C233765C0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347" y="4325409"/>
            <a:ext cx="1386764" cy="6041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19DF3F-E3F2-4154-8E10-FDA02EE601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3981" y="4325410"/>
            <a:ext cx="1572539" cy="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2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激活函数？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8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23392" y="1328569"/>
            <a:ext cx="1116124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为什么使用激活函数？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不使用激活函数的话，神经网络的每层都只是做线性变换，多层输入叠加后也还是线性变换。因为线性模型的表达能力通常不够，所以这时候就体现了激活函数的作用了，</a:t>
            </a:r>
            <a:r>
              <a:rPr lang="zh-CN" altLang="en-US" b="0" i="0" dirty="0">
                <a:solidFill>
                  <a:srgbClr val="3366FF"/>
                </a:solidFill>
                <a:effectLst/>
                <a:latin typeface="PingFang SC"/>
              </a:rPr>
              <a:t>激活函数可以引入非线性因素</a:t>
            </a:r>
            <a:r>
              <a:rPr lang="zh-CN" altLang="en-US" b="1" i="0" dirty="0">
                <a:solidFill>
                  <a:srgbClr val="3366FF"/>
                </a:solidFill>
                <a:effectLst/>
                <a:latin typeface="PingFang SC"/>
              </a:rPr>
              <a:t>。</a:t>
            </a:r>
            <a:endParaRPr lang="en-US" altLang="zh-CN" b="1" i="0" dirty="0">
              <a:solidFill>
                <a:srgbClr val="3366FF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常见激活函数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Sigmoid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D8DB3B-4827-4C48-96D7-73477D09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32533"/>
            <a:ext cx="2171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6C7AD47-FCF9-4267-B812-606D8DE18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11" y="2687995"/>
            <a:ext cx="2358012" cy="15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98BA714-5FCE-4BD3-B264-EDF73285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70" y="2607458"/>
            <a:ext cx="2730575" cy="18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4">
            <a:extLst>
              <a:ext uri="{FF2B5EF4-FFF2-40B4-BE49-F238E27FC236}">
                <a16:creationId xmlns:a16="http://schemas.microsoft.com/office/drawing/2014/main" id="{3E346BD7-553F-4EBD-A21E-F0A547A38292}"/>
              </a:ext>
            </a:extLst>
          </p:cNvPr>
          <p:cNvSpPr txBox="1"/>
          <p:nvPr/>
        </p:nvSpPr>
        <p:spPr>
          <a:xfrm>
            <a:off x="1654197" y="4562369"/>
            <a:ext cx="2919869" cy="15696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B56280-7A27-464C-8B78-532ACAF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4497786"/>
            <a:ext cx="2808312" cy="157197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饱和使梯度消失</a:t>
            </a:r>
            <a:endParaRPr lang="en-US" altLang="zh-CN" sz="20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不以</a:t>
            </a:r>
            <a:r>
              <a:rPr lang="en-US" altLang="zh-CN" sz="2000" b="1" dirty="0">
                <a:solidFill>
                  <a:srgbClr val="0202EE"/>
                </a:solidFill>
              </a:rPr>
              <a:t>0</a:t>
            </a:r>
            <a:r>
              <a:rPr lang="zh-CN" altLang="en-US" sz="2000" b="1" dirty="0">
                <a:solidFill>
                  <a:srgbClr val="0202EE"/>
                </a:solidFill>
              </a:rPr>
              <a:t>为中心</a:t>
            </a:r>
            <a:endParaRPr lang="en-US" altLang="zh-CN" sz="20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指数计算耗资源</a:t>
            </a:r>
            <a:endParaRPr lang="en-US" altLang="zh-CN" sz="2000" b="1" dirty="0">
              <a:solidFill>
                <a:srgbClr val="0202EE"/>
              </a:solidFill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FA7BD0-97D9-472A-A38C-DC06E491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94" y="4417568"/>
            <a:ext cx="4856209" cy="24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15046"/>
            <a:ext cx="11523133" cy="901149"/>
          </a:xfrm>
        </p:spPr>
        <p:txBody>
          <a:bodyPr/>
          <a:lstStyle/>
          <a:p>
            <a:r>
              <a:rPr lang="zh-CN" altLang="en-US" dirty="0"/>
              <a:t>激活函数？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559794-54C6-489D-A231-F6037B6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13" y="397045"/>
            <a:ext cx="54197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B2E174F-F6BC-4CA5-B078-86A27353E2E3}"/>
              </a:ext>
            </a:extLst>
          </p:cNvPr>
          <p:cNvSpPr txBox="1">
            <a:spLocks/>
          </p:cNvSpPr>
          <p:nvPr/>
        </p:nvSpPr>
        <p:spPr>
          <a:xfrm>
            <a:off x="7752184" y="6315723"/>
            <a:ext cx="418355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dirty="0"/>
              <a:t>© </a:t>
            </a:r>
            <a:r>
              <a:rPr lang="zh-CN" altLang="en-US" dirty="0"/>
              <a:t>视觉内容分析组，</a:t>
            </a:r>
            <a:r>
              <a:rPr lang="en-US" dirty="0"/>
              <a:t>MCG </a:t>
            </a:r>
            <a:r>
              <a:rPr lang="en-US" altLang="zh-CN" dirty="0"/>
              <a:t>of ICT </a:t>
            </a:r>
            <a:r>
              <a:rPr lang="en-US" dirty="0"/>
              <a:t>2020 |</a:t>
            </a:r>
            <a:r>
              <a:rPr lang="en-US" spc="-70" dirty="0"/>
              <a:t> </a:t>
            </a:r>
            <a:fld id="{81D60167-4931-47E6-BA6A-407CBD079E47}" type="slidenum">
              <a:rPr smtClean="0">
                <a:solidFill>
                  <a:srgbClr val="FF4018"/>
                </a:solidFill>
              </a:rPr>
              <a:pPr marL="12700">
                <a:spcBef>
                  <a:spcPts val="105"/>
                </a:spcBef>
              </a:pPr>
              <a:t>9</a:t>
            </a:fld>
            <a:endParaRPr dirty="0">
              <a:solidFill>
                <a:srgbClr val="FF4018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4A5EC-B226-4E71-83B5-0D9CCF6F00AC}"/>
              </a:ext>
            </a:extLst>
          </p:cNvPr>
          <p:cNvSpPr txBox="1"/>
          <p:nvPr/>
        </p:nvSpPr>
        <p:spPr>
          <a:xfrm>
            <a:off x="623392" y="1328569"/>
            <a:ext cx="1116124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Helvetica" pitchFamily="2" charset="0"/>
                <a:ea typeface="微软雅黑" pitchFamily="34" charset="-122"/>
              </a:rPr>
              <a:t>常见激活函数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tanh</a:t>
            </a:r>
            <a:endParaRPr lang="en-US" altLang="zh-CN" b="1" dirty="0">
              <a:solidFill>
                <a:srgbClr val="0000FF"/>
              </a:solidFill>
              <a:latin typeface="Helvetica" pitchFamily="2" charset="0"/>
              <a:ea typeface="微软雅黑" pitchFamily="34" charset="-122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3E346BD7-553F-4EBD-A21E-F0A547A38292}"/>
              </a:ext>
            </a:extLst>
          </p:cNvPr>
          <p:cNvSpPr txBox="1"/>
          <p:nvPr/>
        </p:nvSpPr>
        <p:spPr>
          <a:xfrm>
            <a:off x="7568619" y="3828348"/>
            <a:ext cx="2919869" cy="10772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B56280-7A27-464C-8B78-532ACAF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398" y="3789040"/>
            <a:ext cx="2808312" cy="157197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饱和使梯度消失</a:t>
            </a:r>
            <a:endParaRPr lang="en-US" altLang="zh-CN" sz="20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指数计算耗资源</a:t>
            </a:r>
            <a:endParaRPr lang="en-US" altLang="zh-CN" sz="2000" b="1" dirty="0">
              <a:solidFill>
                <a:srgbClr val="0202EE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188806-1F93-4350-927F-C9C32C335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212976"/>
            <a:ext cx="4253086" cy="263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4C16A4-6388-456D-B7BE-CF34E024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1991748"/>
            <a:ext cx="3377487" cy="85249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FC68CAE-A375-48DB-BDFC-CEEB081EDAB3}"/>
              </a:ext>
            </a:extLst>
          </p:cNvPr>
          <p:cNvSpPr txBox="1">
            <a:spLocks/>
          </p:cNvSpPr>
          <p:nvPr/>
        </p:nvSpPr>
        <p:spPr bwMode="auto">
          <a:xfrm>
            <a:off x="6960096" y="2577443"/>
            <a:ext cx="3744416" cy="15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" pitchFamily="2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202EE"/>
                </a:solidFill>
              </a:rPr>
              <a:t>解决了不以</a:t>
            </a:r>
            <a:r>
              <a:rPr lang="en-US" altLang="zh-CN" sz="2000" b="1" dirty="0">
                <a:solidFill>
                  <a:srgbClr val="0202EE"/>
                </a:solidFill>
              </a:rPr>
              <a:t>0</a:t>
            </a:r>
            <a:r>
              <a:rPr lang="zh-CN" altLang="en-US" sz="2000" b="1" dirty="0">
                <a:solidFill>
                  <a:srgbClr val="0202EE"/>
                </a:solidFill>
              </a:rPr>
              <a:t>为中心的问题</a:t>
            </a:r>
            <a:endParaRPr lang="en-US" altLang="zh-CN" sz="2000" b="1" dirty="0">
              <a:solidFill>
                <a:srgbClr val="020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37242</TotalTime>
  <Words>3755</Words>
  <Application>Microsoft Office PowerPoint</Application>
  <PresentationFormat>宽屏</PresentationFormat>
  <Paragraphs>308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-apple-system</vt:lpstr>
      <vt:lpstr>PingFang SC</vt:lpstr>
      <vt:lpstr>黑体</vt:lpstr>
      <vt:lpstr>宋体</vt:lpstr>
      <vt:lpstr>微软雅黑</vt:lpstr>
      <vt:lpstr>Arial</vt:lpstr>
      <vt:lpstr>Arial</vt:lpstr>
      <vt:lpstr>Calibri</vt:lpstr>
      <vt:lpstr>Helvetica</vt:lpstr>
      <vt:lpstr>Tahoma</vt:lpstr>
      <vt:lpstr>Wingdings</vt:lpstr>
      <vt:lpstr>Office 主题​​</vt:lpstr>
      <vt:lpstr>PowerPoint 演示文稿</vt:lpstr>
      <vt:lpstr>目录</vt:lpstr>
      <vt:lpstr>PowerPoint 演示文稿</vt:lpstr>
      <vt:lpstr>什么是神经网络？</vt:lpstr>
      <vt:lpstr>怎么设计？</vt:lpstr>
      <vt:lpstr>隐藏层怎么设计？</vt:lpstr>
      <vt:lpstr>如何训练？</vt:lpstr>
      <vt:lpstr>激活函数？</vt:lpstr>
      <vt:lpstr>激活函数？</vt:lpstr>
      <vt:lpstr>激活函数？</vt:lpstr>
      <vt:lpstr>激活函数？</vt:lpstr>
      <vt:lpstr>训练误差与泛化误差</vt:lpstr>
      <vt:lpstr>如何应对过拟合？</vt:lpstr>
      <vt:lpstr>如何应对过拟合？</vt:lpstr>
      <vt:lpstr>为什么？怎么做？</vt:lpstr>
      <vt:lpstr>PowerPoint 演示文稿</vt:lpstr>
      <vt:lpstr>什么是卷积神经网络？</vt:lpstr>
      <vt:lpstr>二维卷积</vt:lpstr>
      <vt:lpstr>1×1卷积</vt:lpstr>
      <vt:lpstr>池化</vt:lpstr>
      <vt:lpstr>卷积神经网络特点</vt:lpstr>
      <vt:lpstr>PowerPoint 演示文稿</vt:lpstr>
      <vt:lpstr>LeNet</vt:lpstr>
      <vt:lpstr>LeNet</vt:lpstr>
      <vt:lpstr>AlexNet</vt:lpstr>
      <vt:lpstr>AlexNet</vt:lpstr>
      <vt:lpstr>VGG</vt:lpstr>
      <vt:lpstr>VGG</vt:lpstr>
      <vt:lpstr>NiN</vt:lpstr>
      <vt:lpstr>NiN</vt:lpstr>
      <vt:lpstr>GoogLeNet</vt:lpstr>
      <vt:lpstr>GoogLeNet</vt:lpstr>
      <vt:lpstr>批量归一化</vt:lpstr>
      <vt:lpstr>ResNet</vt:lpstr>
      <vt:lpstr>ResNet</vt:lpstr>
      <vt:lpstr>DenseNet</vt:lpstr>
      <vt:lpstr>DenseNet</vt:lpstr>
      <vt:lpstr>PowerPoint 演示文稿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Fang Hempton</cp:lastModifiedBy>
  <cp:revision>1967</cp:revision>
  <dcterms:created xsi:type="dcterms:W3CDTF">2012-05-10T04:43:50Z</dcterms:created>
  <dcterms:modified xsi:type="dcterms:W3CDTF">2020-12-01T13:52:48Z</dcterms:modified>
</cp:coreProperties>
</file>