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handoutMasterIdLst>
    <p:handoutMasterId r:id="rId50"/>
  </p:handoutMasterIdLst>
  <p:sldIdLst>
    <p:sldId id="382" r:id="rId2"/>
    <p:sldId id="2304" r:id="rId3"/>
    <p:sldId id="2305" r:id="rId4"/>
    <p:sldId id="2306" r:id="rId5"/>
    <p:sldId id="2303" r:id="rId6"/>
    <p:sldId id="2298" r:id="rId7"/>
    <p:sldId id="2294" r:id="rId8"/>
    <p:sldId id="2296" r:id="rId9"/>
    <p:sldId id="2297" r:id="rId10"/>
    <p:sldId id="2301" r:id="rId11"/>
    <p:sldId id="2299" r:id="rId12"/>
    <p:sldId id="2295" r:id="rId13"/>
    <p:sldId id="2302" r:id="rId14"/>
    <p:sldId id="2312" r:id="rId15"/>
    <p:sldId id="2316" r:id="rId16"/>
    <p:sldId id="2318" r:id="rId17"/>
    <p:sldId id="2317" r:id="rId18"/>
    <p:sldId id="2319" r:id="rId19"/>
    <p:sldId id="2314" r:id="rId20"/>
    <p:sldId id="2315" r:id="rId21"/>
    <p:sldId id="2320" r:id="rId22"/>
    <p:sldId id="2322" r:id="rId23"/>
    <p:sldId id="2323" r:id="rId24"/>
    <p:sldId id="2326" r:id="rId25"/>
    <p:sldId id="2327" r:id="rId26"/>
    <p:sldId id="2328" r:id="rId27"/>
    <p:sldId id="2330" r:id="rId28"/>
    <p:sldId id="2324" r:id="rId29"/>
    <p:sldId id="2329" r:id="rId30"/>
    <p:sldId id="2333" r:id="rId31"/>
    <p:sldId id="2334" r:id="rId32"/>
    <p:sldId id="2335" r:id="rId33"/>
    <p:sldId id="2332" r:id="rId34"/>
    <p:sldId id="2336" r:id="rId35"/>
    <p:sldId id="2338" r:id="rId36"/>
    <p:sldId id="2339" r:id="rId37"/>
    <p:sldId id="2341" r:id="rId38"/>
    <p:sldId id="2342" r:id="rId39"/>
    <p:sldId id="2345" r:id="rId40"/>
    <p:sldId id="2343" r:id="rId41"/>
    <p:sldId id="2344" r:id="rId42"/>
    <p:sldId id="2308" r:id="rId43"/>
    <p:sldId id="2300" r:id="rId44"/>
    <p:sldId id="2309" r:id="rId45"/>
    <p:sldId id="2310" r:id="rId46"/>
    <p:sldId id="2311" r:id="rId47"/>
    <p:sldId id="2321" r:id="rId48"/>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A7B"/>
    <a:srgbClr val="D6A300"/>
    <a:srgbClr val="990033"/>
    <a:srgbClr val="E9ADAB"/>
    <a:srgbClr val="3333FF"/>
    <a:srgbClr val="A7001D"/>
    <a:srgbClr val="800000"/>
    <a:srgbClr val="660033"/>
    <a:srgbClr val="6600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87084" autoAdjust="0"/>
  </p:normalViewPr>
  <p:slideViewPr>
    <p:cSldViewPr>
      <p:cViewPr varScale="1">
        <p:scale>
          <a:sx n="59" d="100"/>
          <a:sy n="59" d="100"/>
        </p:scale>
        <p:origin x="1500" y="48"/>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79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2022/9/11</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2022/9/11</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2</a:t>
            </a:fld>
            <a:endParaRPr lang="zh-CN" altLang="en-US"/>
          </a:p>
        </p:txBody>
      </p:sp>
    </p:spTree>
    <p:extLst>
      <p:ext uri="{BB962C8B-B14F-4D97-AF65-F5344CB8AC3E}">
        <p14:creationId xmlns:p14="http://schemas.microsoft.com/office/powerpoint/2010/main" val="214548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30</a:t>
            </a:fld>
            <a:endParaRPr lang="zh-CN" altLang="en-US"/>
          </a:p>
        </p:txBody>
      </p:sp>
    </p:spTree>
    <p:extLst>
      <p:ext uri="{BB962C8B-B14F-4D97-AF65-F5344CB8AC3E}">
        <p14:creationId xmlns:p14="http://schemas.microsoft.com/office/powerpoint/2010/main" val="3033618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31</a:t>
            </a:fld>
            <a:endParaRPr lang="zh-CN" altLang="en-US"/>
          </a:p>
        </p:txBody>
      </p:sp>
    </p:spTree>
    <p:extLst>
      <p:ext uri="{BB962C8B-B14F-4D97-AF65-F5344CB8AC3E}">
        <p14:creationId xmlns:p14="http://schemas.microsoft.com/office/powerpoint/2010/main" val="203285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32</a:t>
            </a:fld>
            <a:endParaRPr lang="zh-CN" altLang="en-US"/>
          </a:p>
        </p:txBody>
      </p:sp>
    </p:spTree>
    <p:extLst>
      <p:ext uri="{BB962C8B-B14F-4D97-AF65-F5344CB8AC3E}">
        <p14:creationId xmlns:p14="http://schemas.microsoft.com/office/powerpoint/2010/main" val="50433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33</a:t>
            </a:fld>
            <a:endParaRPr lang="zh-CN" altLang="en-US"/>
          </a:p>
        </p:txBody>
      </p:sp>
    </p:spTree>
    <p:extLst>
      <p:ext uri="{BB962C8B-B14F-4D97-AF65-F5344CB8AC3E}">
        <p14:creationId xmlns:p14="http://schemas.microsoft.com/office/powerpoint/2010/main" val="2986219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34</a:t>
            </a:fld>
            <a:endParaRPr lang="zh-CN" altLang="en-US"/>
          </a:p>
        </p:txBody>
      </p:sp>
    </p:spTree>
    <p:extLst>
      <p:ext uri="{BB962C8B-B14F-4D97-AF65-F5344CB8AC3E}">
        <p14:creationId xmlns:p14="http://schemas.microsoft.com/office/powerpoint/2010/main" val="2620394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35</a:t>
            </a:fld>
            <a:endParaRPr lang="zh-CN" altLang="en-US"/>
          </a:p>
        </p:txBody>
      </p:sp>
    </p:spTree>
    <p:extLst>
      <p:ext uri="{BB962C8B-B14F-4D97-AF65-F5344CB8AC3E}">
        <p14:creationId xmlns:p14="http://schemas.microsoft.com/office/powerpoint/2010/main" val="3343672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36</a:t>
            </a:fld>
            <a:endParaRPr lang="zh-CN" altLang="en-US"/>
          </a:p>
        </p:txBody>
      </p:sp>
    </p:spTree>
    <p:extLst>
      <p:ext uri="{BB962C8B-B14F-4D97-AF65-F5344CB8AC3E}">
        <p14:creationId xmlns:p14="http://schemas.microsoft.com/office/powerpoint/2010/main" val="546447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37</a:t>
            </a:fld>
            <a:endParaRPr lang="zh-CN" altLang="en-US"/>
          </a:p>
        </p:txBody>
      </p:sp>
    </p:spTree>
    <p:extLst>
      <p:ext uri="{BB962C8B-B14F-4D97-AF65-F5344CB8AC3E}">
        <p14:creationId xmlns:p14="http://schemas.microsoft.com/office/powerpoint/2010/main" val="3453371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38</a:t>
            </a:fld>
            <a:endParaRPr lang="zh-CN" altLang="en-US"/>
          </a:p>
        </p:txBody>
      </p:sp>
    </p:spTree>
    <p:extLst>
      <p:ext uri="{BB962C8B-B14F-4D97-AF65-F5344CB8AC3E}">
        <p14:creationId xmlns:p14="http://schemas.microsoft.com/office/powerpoint/2010/main" val="3333223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39</a:t>
            </a:fld>
            <a:endParaRPr lang="zh-CN" altLang="en-US"/>
          </a:p>
        </p:txBody>
      </p:sp>
    </p:spTree>
    <p:extLst>
      <p:ext uri="{BB962C8B-B14F-4D97-AF65-F5344CB8AC3E}">
        <p14:creationId xmlns:p14="http://schemas.microsoft.com/office/powerpoint/2010/main" val="199698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22</a:t>
            </a:fld>
            <a:endParaRPr lang="zh-CN" altLang="en-US"/>
          </a:p>
        </p:txBody>
      </p:sp>
    </p:spTree>
    <p:extLst>
      <p:ext uri="{BB962C8B-B14F-4D97-AF65-F5344CB8AC3E}">
        <p14:creationId xmlns:p14="http://schemas.microsoft.com/office/powerpoint/2010/main" val="737096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40</a:t>
            </a:fld>
            <a:endParaRPr lang="zh-CN" altLang="en-US"/>
          </a:p>
        </p:txBody>
      </p:sp>
    </p:spTree>
    <p:extLst>
      <p:ext uri="{BB962C8B-B14F-4D97-AF65-F5344CB8AC3E}">
        <p14:creationId xmlns:p14="http://schemas.microsoft.com/office/powerpoint/2010/main" val="3901105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41</a:t>
            </a:fld>
            <a:endParaRPr lang="zh-CN" altLang="en-US"/>
          </a:p>
        </p:txBody>
      </p:sp>
    </p:spTree>
    <p:extLst>
      <p:ext uri="{BB962C8B-B14F-4D97-AF65-F5344CB8AC3E}">
        <p14:creationId xmlns:p14="http://schemas.microsoft.com/office/powerpoint/2010/main" val="1478362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44</a:t>
            </a:fld>
            <a:endParaRPr lang="zh-CN" altLang="en-US"/>
          </a:p>
        </p:txBody>
      </p:sp>
    </p:spTree>
    <p:extLst>
      <p:ext uri="{BB962C8B-B14F-4D97-AF65-F5344CB8AC3E}">
        <p14:creationId xmlns:p14="http://schemas.microsoft.com/office/powerpoint/2010/main" val="167239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23</a:t>
            </a:fld>
            <a:endParaRPr lang="zh-CN" altLang="en-US"/>
          </a:p>
        </p:txBody>
      </p:sp>
    </p:spTree>
    <p:extLst>
      <p:ext uri="{BB962C8B-B14F-4D97-AF65-F5344CB8AC3E}">
        <p14:creationId xmlns:p14="http://schemas.microsoft.com/office/powerpoint/2010/main" val="262628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24</a:t>
            </a:fld>
            <a:endParaRPr lang="zh-CN" altLang="en-US"/>
          </a:p>
        </p:txBody>
      </p:sp>
    </p:spTree>
    <p:extLst>
      <p:ext uri="{BB962C8B-B14F-4D97-AF65-F5344CB8AC3E}">
        <p14:creationId xmlns:p14="http://schemas.microsoft.com/office/powerpoint/2010/main" val="4103052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25</a:t>
            </a:fld>
            <a:endParaRPr lang="zh-CN" altLang="en-US"/>
          </a:p>
        </p:txBody>
      </p:sp>
    </p:spTree>
    <p:extLst>
      <p:ext uri="{BB962C8B-B14F-4D97-AF65-F5344CB8AC3E}">
        <p14:creationId xmlns:p14="http://schemas.microsoft.com/office/powerpoint/2010/main" val="383099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26</a:t>
            </a:fld>
            <a:endParaRPr lang="zh-CN" altLang="en-US"/>
          </a:p>
        </p:txBody>
      </p:sp>
    </p:spTree>
    <p:extLst>
      <p:ext uri="{BB962C8B-B14F-4D97-AF65-F5344CB8AC3E}">
        <p14:creationId xmlns:p14="http://schemas.microsoft.com/office/powerpoint/2010/main" val="3284342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27</a:t>
            </a:fld>
            <a:endParaRPr lang="zh-CN" altLang="en-US"/>
          </a:p>
        </p:txBody>
      </p:sp>
    </p:spTree>
    <p:extLst>
      <p:ext uri="{BB962C8B-B14F-4D97-AF65-F5344CB8AC3E}">
        <p14:creationId xmlns:p14="http://schemas.microsoft.com/office/powerpoint/2010/main" val="3050876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28</a:t>
            </a:fld>
            <a:endParaRPr lang="zh-CN" altLang="en-US"/>
          </a:p>
        </p:txBody>
      </p:sp>
    </p:spTree>
    <p:extLst>
      <p:ext uri="{BB962C8B-B14F-4D97-AF65-F5344CB8AC3E}">
        <p14:creationId xmlns:p14="http://schemas.microsoft.com/office/powerpoint/2010/main" val="264403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7DECCF1-2EC0-46C0-963C-8EB7ABF184E3}" type="slidenum">
              <a:rPr lang="zh-CN" altLang="en-US" smtClean="0"/>
              <a:pPr>
                <a:defRPr/>
              </a:pPr>
              <a:t>29</a:t>
            </a:fld>
            <a:endParaRPr lang="zh-CN" altLang="en-US"/>
          </a:p>
        </p:txBody>
      </p:sp>
    </p:spTree>
    <p:extLst>
      <p:ext uri="{BB962C8B-B14F-4D97-AF65-F5344CB8AC3E}">
        <p14:creationId xmlns:p14="http://schemas.microsoft.com/office/powerpoint/2010/main" val="3863336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0F6A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F6A7B"/>
              </a:solidFill>
            </a:endParaRPr>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2022/9/11</a:t>
            </a:fld>
            <a:endParaRPr lang="zh-CN" altLang="en-US" dirty="0"/>
          </a:p>
        </p:txBody>
      </p:sp>
      <p:sp>
        <p:nvSpPr>
          <p:cNvPr id="9" name="页脚占位符 4"/>
          <p:cNvSpPr>
            <a:spLocks noGrp="1"/>
          </p:cNvSpPr>
          <p:nvPr>
            <p:ph type="ftr" sz="quarter" idx="11"/>
          </p:nvPr>
        </p:nvSpPr>
        <p:spPr/>
        <p:txBody>
          <a:bodyPr/>
          <a:lstStyle>
            <a:lvl1pPr>
              <a:defRPr/>
            </a:lvl1pPr>
          </a:lstStyle>
          <a:p>
            <a:pPr>
              <a:defRPr/>
            </a:pPr>
            <a:endParaRPr lang="zh-CN" altLang="en-US" dirty="0"/>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dirty="0"/>
          </a:p>
        </p:txBody>
      </p:sp>
      <p:sp>
        <p:nvSpPr>
          <p:cNvPr id="11" name="TextBox 10"/>
          <p:cNvSpPr txBox="1"/>
          <p:nvPr userDrawn="1"/>
        </p:nvSpPr>
        <p:spPr>
          <a:xfrm>
            <a:off x="571472" y="742874"/>
            <a:ext cx="6592816" cy="400110"/>
          </a:xfrm>
          <a:prstGeom prst="rect">
            <a:avLst/>
          </a:prstGeom>
          <a:noFill/>
        </p:spPr>
        <p:txBody>
          <a:bodyPr wrap="square" rtlCol="0">
            <a:spAutoFit/>
          </a:bodyPr>
          <a:lstStyle/>
          <a:p>
            <a:r>
              <a:rPr lang="zh-CN" altLang="en-US" sz="2000" b="1" dirty="0">
                <a:solidFill>
                  <a:srgbClr val="0F6A7B"/>
                </a:solidFill>
                <a:latin typeface="+mn-ea"/>
                <a:ea typeface="+mn-ea"/>
              </a:rPr>
              <a:t>学术论文规范与论文撰写</a:t>
            </a:r>
            <a:r>
              <a:rPr lang="en-US" altLang="zh-CN" sz="2000" b="1" dirty="0">
                <a:solidFill>
                  <a:srgbClr val="0F6A7B"/>
                </a:solidFill>
                <a:latin typeface="+mn-ea"/>
                <a:ea typeface="+mn-ea"/>
              </a:rPr>
              <a:t>——2022</a:t>
            </a:r>
            <a:r>
              <a:rPr lang="zh-CN" altLang="en-US" sz="2000" b="1" dirty="0">
                <a:solidFill>
                  <a:srgbClr val="0F6A7B"/>
                </a:solidFill>
                <a:latin typeface="+mn-ea"/>
                <a:ea typeface="+mn-ea"/>
              </a:rPr>
              <a:t>年秋季学期博士生课程</a:t>
            </a:r>
            <a:endParaRPr lang="en-US" altLang="zh-CN" sz="2000" b="1" dirty="0">
              <a:solidFill>
                <a:srgbClr val="0F6A7B"/>
              </a:solidFill>
              <a:latin typeface="+mn-ea"/>
              <a:ea typeface="+mn-ea"/>
            </a:endParaRPr>
          </a:p>
        </p:txBody>
      </p:sp>
      <p:pic>
        <p:nvPicPr>
          <p:cNvPr id="14" name="图片 13">
            <a:extLst>
              <a:ext uri="{FF2B5EF4-FFF2-40B4-BE49-F238E27FC236}">
                <a16:creationId xmlns:a16="http://schemas.microsoft.com/office/drawing/2014/main" id="{99D0BB58-19B0-4B68-ACFE-0962066538C9}"/>
              </a:ext>
            </a:extLst>
          </p:cNvPr>
          <p:cNvPicPr>
            <a:picLocks noChangeAspect="1"/>
          </p:cNvPicPr>
          <p:nvPr userDrawn="1"/>
        </p:nvPicPr>
        <p:blipFill>
          <a:blip r:embed="rId2"/>
          <a:stretch>
            <a:fillRect/>
          </a:stretch>
        </p:blipFill>
        <p:spPr>
          <a:xfrm>
            <a:off x="6715125" y="6180567"/>
            <a:ext cx="1671730" cy="53734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marL="285750" indent="-285750">
              <a:spcBef>
                <a:spcPts val="1800"/>
              </a:spcBef>
              <a:buClr>
                <a:srgbClr val="0F6A7B"/>
              </a:buClr>
              <a:buFont typeface="Wingdings" panose="05000000000000000000" pitchFamily="2" charset="2"/>
              <a:buChar char="u"/>
              <a:defRPr sz="1800" baseline="0">
                <a:solidFill>
                  <a:schemeClr val="tx1"/>
                </a:solidFill>
                <a:latin typeface="Arial" pitchFamily="34" charset="0"/>
                <a:ea typeface="宋体" pitchFamily="2" charset="-122"/>
              </a:defRPr>
            </a:lvl1pPr>
            <a:lvl2pPr>
              <a:buClr>
                <a:srgbClr val="0F6A7B"/>
              </a:buClr>
              <a:defRPr sz="1600" baseline="0">
                <a:ea typeface="宋体" pitchFamily="2" charset="-122"/>
              </a:defRPr>
            </a:lvl2pPr>
            <a:lvl3pPr>
              <a:defRPr sz="1600" baseline="0">
                <a:solidFill>
                  <a:schemeClr val="tx1"/>
                </a:solidFill>
                <a:ea typeface="宋体" pitchFamily="2" charset="-122"/>
              </a:defRPr>
            </a:lvl3pPr>
            <a:lvl4pPr>
              <a:defRPr sz="1600">
                <a:solidFill>
                  <a:schemeClr val="tx1"/>
                </a:solidFill>
              </a:defRPr>
            </a:lvl4pPr>
            <a:lvl5pPr>
              <a:defRPr sz="1600">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2022/9/11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6703271" y="6357938"/>
            <a:ext cx="2133600" cy="365125"/>
          </a:xfrm>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buClr>
                <a:srgbClr val="0F6A7B"/>
              </a:buClr>
              <a:defRPr sz="1800">
                <a:solidFill>
                  <a:schemeClr val="tx1"/>
                </a:solidFill>
              </a:defRPr>
            </a:lvl1pPr>
            <a:lvl2pPr>
              <a:buClr>
                <a:srgbClr val="0F6A7B"/>
              </a:buClr>
              <a:defRPr sz="16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buClr>
                <a:srgbClr val="0F6A7B"/>
              </a:buClr>
              <a:defRPr sz="1800">
                <a:solidFill>
                  <a:schemeClr val="tx1"/>
                </a:solidFill>
              </a:defRPr>
            </a:lvl1pPr>
            <a:lvl2pPr>
              <a:buClr>
                <a:srgbClr val="0F6A7B"/>
              </a:buClr>
              <a:defRPr sz="16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2022/9/11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0F6A7B"/>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0F6A7B"/>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2022/9/11</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buClr>
                <a:srgbClr val="0F6A7B"/>
              </a:buClr>
              <a:defRPr sz="2000" b="1">
                <a:solidFill>
                  <a:schemeClr val="tx1"/>
                </a:solidFill>
                <a:latin typeface="Times New Roman" pitchFamily="18" charset="0"/>
              </a:defRPr>
            </a:lvl1pPr>
            <a:lvl2pPr>
              <a:buClr>
                <a:srgbClr val="0F6A7B"/>
              </a:buCl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2022/9/11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2022/9/11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2022/9/11</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2022/9/11</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solidFill>
            <a:srgbClr val="0F6A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0F6A7B"/>
              </a:solidFill>
            </a:endParaRPr>
          </a:p>
        </p:txBody>
      </p:sp>
      <p:cxnSp>
        <p:nvCxnSpPr>
          <p:cNvPr id="8" name="直接连接符 7"/>
          <p:cNvCxnSpPr/>
          <p:nvPr userDrawn="1"/>
        </p:nvCxnSpPr>
        <p:spPr>
          <a:xfrm rot="10800000">
            <a:off x="928688" y="1000125"/>
            <a:ext cx="7786687" cy="1588"/>
          </a:xfrm>
          <a:prstGeom prst="line">
            <a:avLst/>
          </a:prstGeom>
          <a:ln w="19050">
            <a:solidFill>
              <a:srgbClr val="0F6A7B"/>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学术论文规范与论文撰写</a:t>
            </a:r>
            <a:r>
              <a:rPr lang="en-US" altLang="zh-CN" sz="1200" baseline="0" dirty="0">
                <a:solidFill>
                  <a:schemeClr val="bg1"/>
                </a:solidFill>
                <a:latin typeface="Times New Roman" pitchFamily="18" charset="0"/>
                <a:ea typeface="宋体" pitchFamily="2" charset="-122"/>
              </a:rPr>
              <a:t>——2002</a:t>
            </a:r>
            <a:r>
              <a:rPr lang="zh-CN" altLang="en-US" sz="1200" baseline="0" dirty="0">
                <a:solidFill>
                  <a:schemeClr val="bg1"/>
                </a:solidFill>
                <a:latin typeface="Times New Roman" pitchFamily="18" charset="0"/>
                <a:ea typeface="宋体" pitchFamily="2" charset="-122"/>
              </a:rPr>
              <a:t>年秋博士</a:t>
            </a:r>
          </a:p>
        </p:txBody>
      </p:sp>
      <p:pic>
        <p:nvPicPr>
          <p:cNvPr id="12" name="图片 11">
            <a:extLst>
              <a:ext uri="{FF2B5EF4-FFF2-40B4-BE49-F238E27FC236}">
                <a16:creationId xmlns:a16="http://schemas.microsoft.com/office/drawing/2014/main" id="{5A5F8F17-CD82-4921-8DDA-FAEF64ADD84B}"/>
              </a:ext>
            </a:extLst>
          </p:cNvPr>
          <p:cNvPicPr>
            <a:picLocks noChangeAspect="1"/>
          </p:cNvPicPr>
          <p:nvPr userDrawn="1"/>
        </p:nvPicPr>
        <p:blipFill>
          <a:blip r:embed="rId9"/>
          <a:stretch>
            <a:fillRect/>
          </a:stretch>
        </p:blipFill>
        <p:spPr>
          <a:xfrm>
            <a:off x="6715125" y="6180567"/>
            <a:ext cx="1671730" cy="537341"/>
          </a:xfrm>
          <a:prstGeom prst="rect">
            <a:avLst/>
          </a:prstGeom>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Lst>
  <p:hf hdr="0" ftr="0" dt="0"/>
  <p:txStyles>
    <p:titleStyle>
      <a:lvl1pPr algn="l" rtl="0" eaLnBrk="0" fontAlgn="base" hangingPunct="0">
        <a:spcBef>
          <a:spcPct val="0"/>
        </a:spcBef>
        <a:spcAft>
          <a:spcPct val="0"/>
        </a:spcAft>
        <a:defRPr sz="2400" b="0" kern="1200" baseline="0">
          <a:solidFill>
            <a:srgbClr val="0F6A7B"/>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ts val="1800"/>
        </a:spcBef>
        <a:spcAft>
          <a:spcPct val="0"/>
        </a:spcAft>
        <a:buClr>
          <a:srgbClr val="A7001D"/>
        </a:buClr>
        <a:buSzPct val="75000"/>
        <a:buFont typeface="Wingdings" pitchFamily="2" charset="2"/>
        <a:buChar char="u"/>
        <a:defRPr sz="18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Clr>
          <a:srgbClr val="A7001D"/>
        </a:buClr>
        <a:buFont typeface="Wingdings" panose="05000000000000000000" pitchFamily="2" charset="2"/>
        <a:buChar char="Ø"/>
        <a:defRPr sz="16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cejournal.com.cn/CN/Y2022/V1/I1/4" TargetMode="External"/><Relationship Id="rId2" Type="http://schemas.openxmlformats.org/officeDocument/2006/relationships/hyperlink" Target="http://www.cnki.com.cn/Article/CJFDTOTAL-GLSJ201712009.ht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5.xml.rels><?xml version="1.0" encoding="UTF-8" standalone="yes"?>
<Relationships xmlns="http://schemas.openxmlformats.org/package/2006/relationships"><Relationship Id="rId3" Type="http://schemas.openxmlformats.org/officeDocument/2006/relationships/hyperlink" Target="https://dataverse.harvard.edu/dataverse/qje" TargetMode="External"/><Relationship Id="rId2" Type="http://schemas.openxmlformats.org/officeDocument/2006/relationships/slide" Target="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hyperlink" Target="https://dataverse.harvard.edu/dataverse/restat" TargetMode="External"/><Relationship Id="rId2" Type="http://schemas.openxmlformats.org/officeDocument/2006/relationships/slide" Target="slide3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3600" dirty="0"/>
              <a:t>第</a:t>
            </a:r>
            <a:r>
              <a:rPr lang="en-US" altLang="zh-CN" sz="3600" dirty="0"/>
              <a:t>1</a:t>
            </a:r>
            <a:r>
              <a:rPr lang="zh-CN" altLang="en-US" sz="3600" dirty="0"/>
              <a:t>课</a:t>
            </a:r>
            <a:br>
              <a:rPr lang="en-US" altLang="zh-CN" sz="3600" dirty="0"/>
            </a:br>
            <a:r>
              <a:rPr lang="zh-CN" altLang="en-US" sz="3600" dirty="0"/>
              <a:t>数据与代码管理</a:t>
            </a:r>
            <a:endParaRPr lang="zh-CN" altLang="en-US" sz="4000" dirty="0"/>
          </a:p>
        </p:txBody>
      </p:sp>
      <p:sp>
        <p:nvSpPr>
          <p:cNvPr id="4099" name="副标题 2"/>
          <p:cNvSpPr>
            <a:spLocks noGrp="1"/>
          </p:cNvSpPr>
          <p:nvPr>
            <p:ph type="subTitle" idx="1"/>
          </p:nvPr>
        </p:nvSpPr>
        <p:spPr>
          <a:xfrm>
            <a:off x="827088" y="3356992"/>
            <a:ext cx="7993062" cy="1857375"/>
          </a:xfrm>
        </p:spPr>
        <p:txBody>
          <a:bodyPr/>
          <a:lstStyle/>
          <a:p>
            <a:pPr eaLnBrk="1" hangingPunct="1"/>
            <a:endParaRPr lang="en-US" altLang="zh-CN" dirty="0">
              <a:latin typeface="Arial" pitchFamily="34" charset="0"/>
            </a:endParaRPr>
          </a:p>
          <a:p>
            <a:pPr eaLnBrk="1" hangingPunct="1"/>
            <a:r>
              <a:rPr lang="zh-CN" altLang="en-US" sz="2400" dirty="0">
                <a:latin typeface="黑体" panose="02010609060101010101" pitchFamily="49" charset="-122"/>
                <a:ea typeface="黑体" panose="02010609060101010101" pitchFamily="49" charset="-122"/>
              </a:rPr>
              <a:t>陈方豪 助理教授</a:t>
            </a:r>
            <a:endParaRPr lang="en-US" altLang="zh-CN"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经济学院 特区港澳经济研究所</a:t>
            </a:r>
            <a:endParaRPr lang="en-US" altLang="zh-CN" sz="2400" dirty="0">
              <a:latin typeface="黑体" panose="02010609060101010101" pitchFamily="49" charset="-122"/>
              <a:ea typeface="黑体" panose="02010609060101010101" pitchFamily="49" charset="-122"/>
            </a:endParaRPr>
          </a:p>
          <a:p>
            <a:pPr eaLnBrk="1" hangingPunct="1"/>
            <a:r>
              <a:rPr lang="en-US" altLang="zh-CN" sz="1800" dirty="0">
                <a:latin typeface="黑体" panose="02010609060101010101" pitchFamily="49" charset="-122"/>
                <a:ea typeface="黑体" panose="02010609060101010101" pitchFamily="49" charset="-122"/>
              </a:rPr>
              <a:t>2022</a:t>
            </a:r>
            <a:r>
              <a:rPr lang="zh-CN" altLang="en-US" sz="1800"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9</a:t>
            </a:r>
            <a:r>
              <a:rPr lang="zh-CN" altLang="en-US" sz="1800" dirty="0">
                <a:latin typeface="黑体" panose="02010609060101010101" pitchFamily="49" charset="-122"/>
                <a:ea typeface="黑体" panose="02010609060101010101" pitchFamily="49" charset="-122"/>
              </a:rPr>
              <a:t>月</a:t>
            </a:r>
            <a:r>
              <a:rPr lang="en-US" altLang="zh-CN" sz="1800" dirty="0">
                <a:latin typeface="黑体" panose="02010609060101010101" pitchFamily="49" charset="-122"/>
                <a:ea typeface="黑体" panose="02010609060101010101" pitchFamily="49" charset="-122"/>
              </a:rPr>
              <a:t>14</a:t>
            </a:r>
            <a:r>
              <a:rPr lang="zh-CN" altLang="en-US" sz="1800" dirty="0">
                <a:latin typeface="黑体" panose="02010609060101010101" pitchFamily="49" charset="-122"/>
                <a:ea typeface="黑体" panose="02010609060101010101" pitchFamily="49" charset="-122"/>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90712-311B-4E64-A825-52E8E595791F}"/>
              </a:ext>
            </a:extLst>
          </p:cNvPr>
          <p:cNvSpPr>
            <a:spLocks noGrp="1"/>
          </p:cNvSpPr>
          <p:nvPr>
            <p:ph type="title"/>
          </p:nvPr>
        </p:nvSpPr>
        <p:spPr>
          <a:xfrm>
            <a:off x="928688" y="-54429"/>
            <a:ext cx="7758112" cy="928688"/>
          </a:xfrm>
        </p:spPr>
        <p:txBody>
          <a:bodyPr/>
          <a:lstStyle/>
          <a:p>
            <a:r>
              <a:rPr lang="en-US" altLang="zh-CN" dirty="0"/>
              <a:t>Workflow</a:t>
            </a:r>
            <a:r>
              <a:rPr lang="zh-CN" altLang="en-US" dirty="0"/>
              <a:t>的重要性：华为与</a:t>
            </a:r>
            <a:r>
              <a:rPr lang="en-US" altLang="zh-CN" dirty="0"/>
              <a:t>IBM</a:t>
            </a:r>
            <a:endParaRPr lang="zh-CN" altLang="en-US" dirty="0"/>
          </a:p>
        </p:txBody>
      </p:sp>
      <p:sp>
        <p:nvSpPr>
          <p:cNvPr id="3" name="内容占位符 2">
            <a:extLst>
              <a:ext uri="{FF2B5EF4-FFF2-40B4-BE49-F238E27FC236}">
                <a16:creationId xmlns:a16="http://schemas.microsoft.com/office/drawing/2014/main" id="{65308E72-B635-4EFD-83E3-FE579C667198}"/>
              </a:ext>
            </a:extLst>
          </p:cNvPr>
          <p:cNvSpPr>
            <a:spLocks noGrp="1"/>
          </p:cNvSpPr>
          <p:nvPr>
            <p:ph idx="1"/>
          </p:nvPr>
        </p:nvSpPr>
        <p:spPr/>
        <p:txBody>
          <a:bodyPr/>
          <a:lstStyle/>
          <a:p>
            <a:r>
              <a:rPr lang="zh-CN" altLang="en-US" dirty="0"/>
              <a:t>华为引进</a:t>
            </a:r>
            <a:r>
              <a:rPr lang="en-US" altLang="zh-CN" dirty="0"/>
              <a:t>IBM</a:t>
            </a:r>
            <a:r>
              <a:rPr lang="zh-CN" altLang="en-US" dirty="0"/>
              <a:t>的管理流程：痛苦但有效</a:t>
            </a: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F85A995C-A2AF-4416-B9F6-3252F6323D9D}"/>
              </a:ext>
            </a:extLst>
          </p:cNvPr>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a:p>
        </p:txBody>
      </p:sp>
      <p:pic>
        <p:nvPicPr>
          <p:cNvPr id="6" name="图片 5">
            <a:extLst>
              <a:ext uri="{FF2B5EF4-FFF2-40B4-BE49-F238E27FC236}">
                <a16:creationId xmlns:a16="http://schemas.microsoft.com/office/drawing/2014/main" id="{F5B5DCD1-DCC4-4315-BE3C-A0139071E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844824"/>
            <a:ext cx="5601368" cy="4155341"/>
          </a:xfrm>
          <a:prstGeom prst="rect">
            <a:avLst/>
          </a:prstGeom>
        </p:spPr>
      </p:pic>
    </p:spTree>
    <p:extLst>
      <p:ext uri="{BB962C8B-B14F-4D97-AF65-F5344CB8AC3E}">
        <p14:creationId xmlns:p14="http://schemas.microsoft.com/office/powerpoint/2010/main" val="2622205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90712-311B-4E64-A825-52E8E595791F}"/>
              </a:ext>
            </a:extLst>
          </p:cNvPr>
          <p:cNvSpPr>
            <a:spLocks noGrp="1"/>
          </p:cNvSpPr>
          <p:nvPr>
            <p:ph type="title"/>
          </p:nvPr>
        </p:nvSpPr>
        <p:spPr/>
        <p:txBody>
          <a:bodyPr/>
          <a:lstStyle/>
          <a:p>
            <a:r>
              <a:rPr lang="zh-CN" altLang="en-US" dirty="0"/>
              <a:t>本节课你将会学习到：</a:t>
            </a:r>
          </a:p>
        </p:txBody>
      </p:sp>
      <p:sp>
        <p:nvSpPr>
          <p:cNvPr id="3" name="内容占位符 2">
            <a:extLst>
              <a:ext uri="{FF2B5EF4-FFF2-40B4-BE49-F238E27FC236}">
                <a16:creationId xmlns:a16="http://schemas.microsoft.com/office/drawing/2014/main" id="{65308E72-B635-4EFD-83E3-FE579C667198}"/>
              </a:ext>
            </a:extLst>
          </p:cNvPr>
          <p:cNvSpPr>
            <a:spLocks noGrp="1"/>
          </p:cNvSpPr>
          <p:nvPr>
            <p:ph idx="1"/>
          </p:nvPr>
        </p:nvSpPr>
        <p:spPr/>
        <p:txBody>
          <a:bodyPr/>
          <a:lstStyle/>
          <a:p>
            <a:endParaRPr lang="en-US" altLang="zh-CN" dirty="0"/>
          </a:p>
          <a:p>
            <a:r>
              <a:rPr lang="zh-CN" altLang="en-US" dirty="0"/>
              <a:t>基于</a:t>
            </a:r>
            <a:r>
              <a:rPr lang="en-US" altLang="zh-CN" dirty="0"/>
              <a:t>STATA</a:t>
            </a:r>
            <a:r>
              <a:rPr lang="zh-CN" altLang="en-US" dirty="0"/>
              <a:t>的高效代码与数据管理</a:t>
            </a:r>
            <a:r>
              <a:rPr lang="en-US" altLang="zh-CN" dirty="0"/>
              <a:t>workflow</a:t>
            </a:r>
          </a:p>
          <a:p>
            <a:pPr lvl="1"/>
            <a:r>
              <a:rPr lang="zh-CN" altLang="en-US" dirty="0">
                <a:hlinkClick r:id="rId2" action="ppaction://hlinksldjump"/>
              </a:rPr>
              <a:t>为什么选择</a:t>
            </a:r>
            <a:r>
              <a:rPr lang="en-US" altLang="zh-CN" dirty="0">
                <a:hlinkClick r:id="rId2" action="ppaction://hlinksldjump"/>
              </a:rPr>
              <a:t>STATA? </a:t>
            </a:r>
            <a:endParaRPr lang="en-US" altLang="zh-CN" dirty="0"/>
          </a:p>
          <a:p>
            <a:pPr lvl="1"/>
            <a:r>
              <a:rPr lang="zh-CN" altLang="en-US" dirty="0"/>
              <a:t>虽以</a:t>
            </a:r>
            <a:r>
              <a:rPr lang="en-US" altLang="zh-CN" dirty="0"/>
              <a:t>STATA</a:t>
            </a:r>
            <a:r>
              <a:rPr lang="zh-CN" altLang="en-US" dirty="0"/>
              <a:t>为例，但原则通用于所有数据处理分析软件</a:t>
            </a:r>
            <a:endParaRPr lang="en-US" altLang="zh-CN" dirty="0"/>
          </a:p>
          <a:p>
            <a:r>
              <a:rPr lang="zh-CN" altLang="en-US" dirty="0"/>
              <a:t>进一步提高</a:t>
            </a:r>
            <a:endParaRPr lang="en-US" altLang="zh-CN" dirty="0"/>
          </a:p>
          <a:p>
            <a:pPr lvl="1"/>
            <a:r>
              <a:rPr lang="zh-CN" altLang="en-US" dirty="0"/>
              <a:t>学习资料</a:t>
            </a:r>
            <a:endParaRPr lang="en-US" altLang="zh-CN" dirty="0"/>
          </a:p>
          <a:p>
            <a:pPr lvl="2"/>
            <a:r>
              <a:rPr lang="zh-CN" altLang="en-US" dirty="0"/>
              <a:t>计量方法：</a:t>
            </a:r>
            <a:r>
              <a:rPr lang="en-US" altLang="zh-CN" dirty="0"/>
              <a:t>《</a:t>
            </a:r>
            <a:r>
              <a:rPr lang="zh-CN" altLang="en-US" dirty="0"/>
              <a:t>高级计量经济学及</a:t>
            </a:r>
            <a:r>
              <a:rPr lang="en-US" altLang="zh-CN" dirty="0"/>
              <a:t>Stata</a:t>
            </a:r>
            <a:r>
              <a:rPr lang="zh-CN" altLang="en-US" dirty="0"/>
              <a:t>运用</a:t>
            </a:r>
            <a:r>
              <a:rPr lang="en-US" altLang="zh-CN" dirty="0"/>
              <a:t>》</a:t>
            </a:r>
            <a:r>
              <a:rPr lang="zh-CN" altLang="en-US" dirty="0"/>
              <a:t>（陈强）</a:t>
            </a:r>
            <a:endParaRPr lang="en-US" altLang="zh-CN" dirty="0"/>
          </a:p>
          <a:p>
            <a:pPr lvl="2"/>
            <a:r>
              <a:rPr lang="zh-CN" altLang="en-US" dirty="0"/>
              <a:t>规范与技巧：</a:t>
            </a:r>
            <a:r>
              <a:rPr lang="en-US" altLang="zh-CN" dirty="0">
                <a:hlinkClick r:id="rId3" action="ppaction://hlinksldjump"/>
              </a:rPr>
              <a:t>Replication File</a:t>
            </a:r>
            <a:endParaRPr lang="en-US" altLang="zh-CN" dirty="0"/>
          </a:p>
          <a:p>
            <a:pPr lvl="2"/>
            <a:r>
              <a:rPr lang="zh-CN" altLang="en-US" dirty="0"/>
              <a:t>公众号：连玉君、爬虫俱乐部</a:t>
            </a:r>
            <a:endParaRPr lang="en-US" altLang="zh-CN" dirty="0"/>
          </a:p>
          <a:p>
            <a:pPr lvl="1"/>
            <a:r>
              <a:rPr lang="zh-CN" altLang="en-US" dirty="0"/>
              <a:t>日常积累：百度</a:t>
            </a:r>
            <a:r>
              <a:rPr lang="en-US" altLang="zh-CN" dirty="0"/>
              <a:t>+</a:t>
            </a:r>
            <a:r>
              <a:rPr lang="zh-CN" altLang="en-US" dirty="0"/>
              <a:t>好记性不如烂笔头</a:t>
            </a:r>
            <a:r>
              <a:rPr lang="en-US" altLang="zh-CN" dirty="0"/>
              <a:t>+</a:t>
            </a:r>
            <a:r>
              <a:rPr lang="zh-CN" altLang="en-US" dirty="0"/>
              <a:t>建立模板</a:t>
            </a:r>
            <a:endParaRPr lang="en-US" altLang="zh-CN" dirty="0"/>
          </a:p>
          <a:p>
            <a:pPr lvl="1"/>
            <a:r>
              <a:rPr lang="zh-CN" altLang="en-US" dirty="0"/>
              <a:t>探索（</a:t>
            </a:r>
            <a:r>
              <a:rPr lang="en-US" altLang="zh-CN" dirty="0"/>
              <a:t>exploratory</a:t>
            </a:r>
            <a:r>
              <a:rPr lang="zh-CN" altLang="en-US" dirty="0"/>
              <a:t>）阶段的小技巧</a:t>
            </a:r>
          </a:p>
          <a:p>
            <a:pPr lvl="2"/>
            <a:r>
              <a:rPr lang="en-US" altLang="zh-CN" dirty="0"/>
              <a:t>if 1==0{} ctrl+/ /**// global / </a:t>
            </a:r>
            <a:r>
              <a:rPr lang="zh-CN" altLang="en-US" dirty="0"/>
              <a:t>批量回归</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F85A995C-A2AF-4416-B9F6-3252F6323D9D}"/>
              </a:ext>
            </a:extLst>
          </p:cNvPr>
          <p:cNvSpPr>
            <a:spLocks noGrp="1"/>
          </p:cNvSpPr>
          <p:nvPr>
            <p:ph type="sldNum" sz="quarter" idx="12"/>
          </p:nvPr>
        </p:nvSpPr>
        <p:spPr/>
        <p:txBody>
          <a:bodyPr/>
          <a:lstStyle/>
          <a:p>
            <a:pPr>
              <a:defRPr/>
            </a:pPr>
            <a:fld id="{DF4C29A2-310B-4614-9E82-82EDFD340A49}" type="slidenum">
              <a:rPr lang="zh-CN" altLang="en-US" smtClean="0"/>
              <a:pPr>
                <a:defRPr/>
              </a:pPr>
              <a:t>11</a:t>
            </a:fld>
            <a:endParaRPr lang="zh-CN" altLang="en-US"/>
          </a:p>
        </p:txBody>
      </p:sp>
    </p:spTree>
    <p:extLst>
      <p:ext uri="{BB962C8B-B14F-4D97-AF65-F5344CB8AC3E}">
        <p14:creationId xmlns:p14="http://schemas.microsoft.com/office/powerpoint/2010/main" val="56293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0413B-E118-45C0-A779-79B9BBA5EF18}"/>
              </a:ext>
            </a:extLst>
          </p:cNvPr>
          <p:cNvSpPr>
            <a:spLocks noGrp="1"/>
          </p:cNvSpPr>
          <p:nvPr>
            <p:ph type="title"/>
          </p:nvPr>
        </p:nvSpPr>
        <p:spPr/>
        <p:txBody>
          <a:bodyPr/>
          <a:lstStyle/>
          <a:p>
            <a:r>
              <a:rPr lang="zh-CN" altLang="en-US" dirty="0"/>
              <a:t>三原则</a:t>
            </a:r>
          </a:p>
        </p:txBody>
      </p:sp>
      <p:sp>
        <p:nvSpPr>
          <p:cNvPr id="3" name="内容占位符 2">
            <a:extLst>
              <a:ext uri="{FF2B5EF4-FFF2-40B4-BE49-F238E27FC236}">
                <a16:creationId xmlns:a16="http://schemas.microsoft.com/office/drawing/2014/main" id="{88B7B6C6-FBE9-4FC3-A3CE-9F0F1A0D9048}"/>
              </a:ext>
            </a:extLst>
          </p:cNvPr>
          <p:cNvSpPr>
            <a:spLocks noGrp="1"/>
          </p:cNvSpPr>
          <p:nvPr>
            <p:ph idx="1"/>
          </p:nvPr>
        </p:nvSpPr>
        <p:spPr/>
        <p:txBody>
          <a:bodyPr/>
          <a:lstStyle/>
          <a:p>
            <a:r>
              <a:rPr lang="zh-CN" altLang="en-US" dirty="0"/>
              <a:t>可理解性（</a:t>
            </a:r>
            <a:r>
              <a:rPr lang="en-US" altLang="zh-CN" dirty="0"/>
              <a:t>understandable</a:t>
            </a:r>
            <a:r>
              <a:rPr lang="zh-CN" altLang="en-US" dirty="0"/>
              <a:t>）</a:t>
            </a:r>
            <a:endParaRPr lang="en-US" altLang="zh-CN" dirty="0"/>
          </a:p>
          <a:p>
            <a:pPr lvl="1"/>
            <a:r>
              <a:rPr lang="zh-CN" altLang="en-US" dirty="0"/>
              <a:t>分门别类建立文件夹</a:t>
            </a:r>
            <a:endParaRPr lang="en-US" altLang="zh-CN" dirty="0"/>
          </a:p>
          <a:p>
            <a:pPr lvl="1"/>
            <a:r>
              <a:rPr lang="zh-CN" altLang="en-US" dirty="0"/>
              <a:t>所有文件名都应是</a:t>
            </a:r>
            <a:r>
              <a:rPr lang="en-US" altLang="zh-CN" dirty="0"/>
              <a:t>self-explanatory</a:t>
            </a:r>
          </a:p>
          <a:p>
            <a:pPr lvl="1"/>
            <a:r>
              <a:rPr lang="zh-CN" altLang="en-US" dirty="0"/>
              <a:t>代码分区、缩进、分行</a:t>
            </a:r>
            <a:endParaRPr lang="en-US" altLang="zh-CN" dirty="0"/>
          </a:p>
          <a:p>
            <a:pPr lvl="1"/>
            <a:r>
              <a:rPr lang="zh-CN" altLang="en-US" dirty="0"/>
              <a:t>重要的步骤、意义不明的位置有注释</a:t>
            </a:r>
            <a:endParaRPr lang="en-US" altLang="zh-CN" dirty="0"/>
          </a:p>
          <a:p>
            <a:r>
              <a:rPr lang="zh-CN" altLang="en-US" dirty="0"/>
              <a:t>可追溯性（</a:t>
            </a:r>
            <a:r>
              <a:rPr lang="en-US" altLang="zh-CN" dirty="0"/>
              <a:t>trackable</a:t>
            </a:r>
            <a:r>
              <a:rPr lang="zh-CN" altLang="en-US" dirty="0"/>
              <a:t>）</a:t>
            </a:r>
            <a:endParaRPr lang="en-US" altLang="zh-CN" dirty="0"/>
          </a:p>
          <a:p>
            <a:pPr lvl="1"/>
            <a:r>
              <a:rPr lang="zh-CN" altLang="en-US" dirty="0"/>
              <a:t>以代码记录下所有操作，避免人工操作记录丢失</a:t>
            </a:r>
            <a:endParaRPr lang="en-US" altLang="zh-CN" dirty="0"/>
          </a:p>
          <a:p>
            <a:pPr lvl="1"/>
            <a:r>
              <a:rPr lang="zh-CN" altLang="en-US" dirty="0"/>
              <a:t>记录下所有的</a:t>
            </a:r>
            <a:r>
              <a:rPr lang="en-US" altLang="zh-CN" dirty="0"/>
              <a:t>input/output flow</a:t>
            </a:r>
            <a:r>
              <a:rPr lang="zh-CN" altLang="en-US" dirty="0"/>
              <a:t>，分门别类保存</a:t>
            </a:r>
            <a:endParaRPr lang="en-US" altLang="zh-CN" dirty="0"/>
          </a:p>
          <a:p>
            <a:pPr lvl="1"/>
            <a:r>
              <a:rPr lang="zh-CN" altLang="en-US" dirty="0"/>
              <a:t>版本管理（</a:t>
            </a:r>
            <a:r>
              <a:rPr lang="en-US" altLang="zh-CN" dirty="0"/>
              <a:t>version control</a:t>
            </a:r>
            <a:r>
              <a:rPr lang="zh-CN" altLang="en-US" dirty="0"/>
              <a:t>）</a:t>
            </a:r>
            <a:endParaRPr lang="en-US" altLang="zh-CN" dirty="0"/>
          </a:p>
          <a:p>
            <a:r>
              <a:rPr lang="zh-CN" altLang="en-US" dirty="0"/>
              <a:t>可分享性（</a:t>
            </a:r>
            <a:r>
              <a:rPr lang="en-US" altLang="zh-CN" dirty="0"/>
              <a:t>replicable</a:t>
            </a:r>
            <a:r>
              <a:rPr lang="zh-CN" altLang="en-US" dirty="0"/>
              <a:t>）</a:t>
            </a:r>
            <a:endParaRPr lang="en-US" altLang="zh-CN" dirty="0"/>
          </a:p>
          <a:p>
            <a:pPr lvl="1"/>
            <a:r>
              <a:rPr lang="zh-CN" altLang="en-US" dirty="0"/>
              <a:t>只需更改根目录即可让他人复制整个项目</a:t>
            </a:r>
            <a:endParaRPr lang="en-US" altLang="zh-CN" dirty="0"/>
          </a:p>
          <a:p>
            <a:pPr lvl="1"/>
            <a:r>
              <a:rPr lang="en-US" altLang="zh-CN" dirty="0"/>
              <a:t>Readme</a:t>
            </a:r>
          </a:p>
          <a:p>
            <a:pPr lvl="1"/>
            <a:r>
              <a:rPr lang="zh-CN" altLang="en-US" dirty="0"/>
              <a:t>变量标签（</a:t>
            </a:r>
            <a:r>
              <a:rPr lang="en-US" altLang="zh-CN" dirty="0"/>
              <a:t>label</a:t>
            </a:r>
            <a:r>
              <a:rPr lang="zh-CN" altLang="en-US" dirty="0"/>
              <a:t>）</a:t>
            </a:r>
          </a:p>
        </p:txBody>
      </p:sp>
      <p:sp>
        <p:nvSpPr>
          <p:cNvPr id="4" name="灯片编号占位符 3">
            <a:extLst>
              <a:ext uri="{FF2B5EF4-FFF2-40B4-BE49-F238E27FC236}">
                <a16:creationId xmlns:a16="http://schemas.microsoft.com/office/drawing/2014/main" id="{FC6FAA83-BC53-4084-9E69-7951ECEAABB9}"/>
              </a:ext>
            </a:extLst>
          </p:cNvPr>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spTree>
    <p:extLst>
      <p:ext uri="{BB962C8B-B14F-4D97-AF65-F5344CB8AC3E}">
        <p14:creationId xmlns:p14="http://schemas.microsoft.com/office/powerpoint/2010/main" val="207906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0413B-E118-45C0-A779-79B9BBA5EF18}"/>
              </a:ext>
            </a:extLst>
          </p:cNvPr>
          <p:cNvSpPr>
            <a:spLocks noGrp="1"/>
          </p:cNvSpPr>
          <p:nvPr>
            <p:ph type="title"/>
          </p:nvPr>
        </p:nvSpPr>
        <p:spPr/>
        <p:txBody>
          <a:bodyPr/>
          <a:lstStyle/>
          <a:p>
            <a:r>
              <a:rPr lang="zh-CN" altLang="en-US" dirty="0"/>
              <a:t>六个步骤</a:t>
            </a:r>
          </a:p>
        </p:txBody>
      </p:sp>
      <p:sp>
        <p:nvSpPr>
          <p:cNvPr id="3" name="内容占位符 2">
            <a:extLst>
              <a:ext uri="{FF2B5EF4-FFF2-40B4-BE49-F238E27FC236}">
                <a16:creationId xmlns:a16="http://schemas.microsoft.com/office/drawing/2014/main" id="{88B7B6C6-FBE9-4FC3-A3CE-9F0F1A0D9048}"/>
              </a:ext>
            </a:extLst>
          </p:cNvPr>
          <p:cNvSpPr>
            <a:spLocks noGrp="1"/>
          </p:cNvSpPr>
          <p:nvPr>
            <p:ph idx="1"/>
          </p:nvPr>
        </p:nvSpPr>
        <p:spPr/>
        <p:txBody>
          <a:bodyPr/>
          <a:lstStyle/>
          <a:p>
            <a:r>
              <a:rPr lang="en-US" altLang="zh-CN" dirty="0"/>
              <a:t>1. </a:t>
            </a:r>
            <a:r>
              <a:rPr lang="zh-CN" altLang="en-US" dirty="0"/>
              <a:t>建立文件夹</a:t>
            </a:r>
            <a:endParaRPr lang="en-US" altLang="zh-CN" dirty="0"/>
          </a:p>
          <a:p>
            <a:r>
              <a:rPr lang="en-US" altLang="zh-CN" dirty="0"/>
              <a:t>2. </a:t>
            </a:r>
            <a:r>
              <a:rPr lang="zh-CN" altLang="en-US" dirty="0"/>
              <a:t>规范命名文件</a:t>
            </a:r>
            <a:endParaRPr lang="en-US" altLang="zh-CN" dirty="0"/>
          </a:p>
          <a:p>
            <a:r>
              <a:rPr lang="en-US" altLang="zh-CN" dirty="0"/>
              <a:t>3. </a:t>
            </a:r>
            <a:r>
              <a:rPr lang="zh-CN" altLang="en-US" dirty="0"/>
              <a:t>建立分工的</a:t>
            </a:r>
            <a:r>
              <a:rPr lang="en-US" altLang="zh-CN" dirty="0"/>
              <a:t>do</a:t>
            </a:r>
            <a:r>
              <a:rPr lang="zh-CN" altLang="en-US" dirty="0"/>
              <a:t>文件群</a:t>
            </a:r>
            <a:endParaRPr lang="en-US" altLang="zh-CN" dirty="0"/>
          </a:p>
          <a:p>
            <a:r>
              <a:rPr lang="en-US" altLang="zh-CN" dirty="0"/>
              <a:t>4. </a:t>
            </a:r>
            <a:r>
              <a:rPr lang="zh-CN" altLang="en-US" dirty="0"/>
              <a:t>使用相对路径控制</a:t>
            </a:r>
            <a:r>
              <a:rPr lang="en-US" altLang="zh-CN" dirty="0"/>
              <a:t>input/output flow</a:t>
            </a:r>
          </a:p>
          <a:p>
            <a:r>
              <a:rPr lang="en-US" altLang="zh-CN" dirty="0"/>
              <a:t>5. </a:t>
            </a:r>
            <a:r>
              <a:rPr lang="zh-CN" altLang="en-US" dirty="0"/>
              <a:t>建立良好的代码风格</a:t>
            </a:r>
            <a:endParaRPr lang="en-US" altLang="zh-CN" dirty="0"/>
          </a:p>
          <a:p>
            <a:r>
              <a:rPr lang="en-US" altLang="zh-CN" dirty="0"/>
              <a:t>6. </a:t>
            </a:r>
            <a:r>
              <a:rPr lang="zh-CN" altLang="en-US" dirty="0"/>
              <a:t>在 </a:t>
            </a:r>
            <a:r>
              <a:rPr lang="en-US" altLang="zh-CN" dirty="0"/>
              <a:t>do</a:t>
            </a:r>
            <a:r>
              <a:rPr lang="zh-CN" altLang="en-US" dirty="0"/>
              <a:t>文件之间建立连接 </a:t>
            </a:r>
          </a:p>
        </p:txBody>
      </p:sp>
      <p:sp>
        <p:nvSpPr>
          <p:cNvPr id="4" name="灯片编号占位符 3">
            <a:extLst>
              <a:ext uri="{FF2B5EF4-FFF2-40B4-BE49-F238E27FC236}">
                <a16:creationId xmlns:a16="http://schemas.microsoft.com/office/drawing/2014/main" id="{FC6FAA83-BC53-4084-9E69-7951ECEAABB9}"/>
              </a:ext>
            </a:extLst>
          </p:cNvPr>
          <p:cNvSpPr>
            <a:spLocks noGrp="1"/>
          </p:cNvSpPr>
          <p:nvPr>
            <p:ph type="sldNum" sz="quarter" idx="12"/>
          </p:nvPr>
        </p:nvSpPr>
        <p:spPr/>
        <p:txBody>
          <a:bodyPr/>
          <a:lstStyle/>
          <a:p>
            <a:pPr>
              <a:defRPr/>
            </a:pPr>
            <a:fld id="{DF4C29A2-310B-4614-9E82-82EDFD340A49}" type="slidenum">
              <a:rPr lang="zh-CN" altLang="en-US" smtClean="0"/>
              <a:pPr>
                <a:defRPr/>
              </a:pPr>
              <a:t>13</a:t>
            </a:fld>
            <a:endParaRPr lang="zh-CN" altLang="en-US"/>
          </a:p>
        </p:txBody>
      </p:sp>
    </p:spTree>
    <p:extLst>
      <p:ext uri="{BB962C8B-B14F-4D97-AF65-F5344CB8AC3E}">
        <p14:creationId xmlns:p14="http://schemas.microsoft.com/office/powerpoint/2010/main" val="3160497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35C5C-4258-492D-A9D4-4D3A05A29BAE}"/>
              </a:ext>
            </a:extLst>
          </p:cNvPr>
          <p:cNvSpPr>
            <a:spLocks noGrp="1"/>
          </p:cNvSpPr>
          <p:nvPr>
            <p:ph type="title"/>
          </p:nvPr>
        </p:nvSpPr>
        <p:spPr/>
        <p:txBody>
          <a:bodyPr/>
          <a:lstStyle/>
          <a:p>
            <a:r>
              <a:rPr lang="en-US" altLang="zh-CN" dirty="0"/>
              <a:t>1. </a:t>
            </a:r>
            <a:r>
              <a:rPr lang="zh-CN" altLang="en-US" dirty="0"/>
              <a:t>建立文件夹：个人的模板</a:t>
            </a:r>
          </a:p>
        </p:txBody>
      </p:sp>
      <p:sp>
        <p:nvSpPr>
          <p:cNvPr id="4" name="灯片编号占位符 3">
            <a:extLst>
              <a:ext uri="{FF2B5EF4-FFF2-40B4-BE49-F238E27FC236}">
                <a16:creationId xmlns:a16="http://schemas.microsoft.com/office/drawing/2014/main" id="{2D3D4FA2-4109-457A-9889-89FDB8D3C3CD}"/>
              </a:ext>
            </a:extLst>
          </p:cNvPr>
          <p:cNvSpPr>
            <a:spLocks noGrp="1"/>
          </p:cNvSpPr>
          <p:nvPr>
            <p:ph type="sldNum" sz="quarter" idx="12"/>
          </p:nvPr>
        </p:nvSpPr>
        <p:spPr/>
        <p:txBody>
          <a:bodyPr/>
          <a:lstStyle/>
          <a:p>
            <a:pPr>
              <a:defRPr/>
            </a:pPr>
            <a:fld id="{DF4C29A2-310B-4614-9E82-82EDFD340A49}" type="slidenum">
              <a:rPr lang="zh-CN" altLang="en-US" smtClean="0"/>
              <a:pPr>
                <a:defRPr/>
              </a:pPr>
              <a:t>14</a:t>
            </a:fld>
            <a:endParaRPr lang="zh-CN" altLang="en-US"/>
          </a:p>
        </p:txBody>
      </p:sp>
      <p:sp>
        <p:nvSpPr>
          <p:cNvPr id="8" name="内容占位符 7">
            <a:extLst>
              <a:ext uri="{FF2B5EF4-FFF2-40B4-BE49-F238E27FC236}">
                <a16:creationId xmlns:a16="http://schemas.microsoft.com/office/drawing/2014/main" id="{5D904704-9203-4DF0-A050-9CE67CF4B63E}"/>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1600" dirty="0"/>
              <a:t>文件命名：尽量使用英文；不使用空格和特殊符号；用“</a:t>
            </a:r>
            <a:r>
              <a:rPr lang="en-US" altLang="zh-CN" sz="1600" dirty="0"/>
              <a:t>_</a:t>
            </a:r>
            <a:r>
              <a:rPr lang="zh-CN" altLang="en-US" sz="1600" dirty="0"/>
              <a:t>”不用“</a:t>
            </a:r>
            <a:r>
              <a:rPr lang="en-US" altLang="zh-CN" sz="1600" dirty="0"/>
              <a:t>-</a:t>
            </a:r>
            <a:r>
              <a:rPr lang="zh-CN" altLang="en-US" sz="1600" dirty="0"/>
              <a:t>”</a:t>
            </a:r>
            <a:endParaRPr lang="en-US" altLang="zh-CN" sz="1600" dirty="0"/>
          </a:p>
          <a:p>
            <a:r>
              <a:rPr lang="zh-CN" altLang="en-US" sz="1600" dirty="0"/>
              <a:t>大写字母开头的文件夹用来放置需要手动操作的文件</a:t>
            </a:r>
            <a:endParaRPr lang="en-US" altLang="zh-CN" sz="1600" dirty="0"/>
          </a:p>
          <a:p>
            <a:r>
              <a:rPr lang="zh-CN" altLang="en-US" sz="1600" dirty="0"/>
              <a:t>小写字母开头的文件夹用来放置代码自动化操作产生的文件</a:t>
            </a:r>
            <a:endParaRPr lang="en-US" altLang="zh-CN" sz="1600" dirty="0"/>
          </a:p>
          <a:p>
            <a:endParaRPr lang="en-US" altLang="zh-CN" sz="1600" dirty="0"/>
          </a:p>
          <a:p>
            <a:endParaRPr lang="en-US" altLang="zh-CN" dirty="0"/>
          </a:p>
        </p:txBody>
      </p:sp>
      <p:pic>
        <p:nvPicPr>
          <p:cNvPr id="12" name="图片 11">
            <a:extLst>
              <a:ext uri="{FF2B5EF4-FFF2-40B4-BE49-F238E27FC236}">
                <a16:creationId xmlns:a16="http://schemas.microsoft.com/office/drawing/2014/main" id="{651581A3-CA7C-43FA-961B-811ADEF20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217885"/>
            <a:ext cx="6083613" cy="3524431"/>
          </a:xfrm>
          <a:prstGeom prst="rect">
            <a:avLst/>
          </a:prstGeom>
        </p:spPr>
      </p:pic>
    </p:spTree>
    <p:extLst>
      <p:ext uri="{BB962C8B-B14F-4D97-AF65-F5344CB8AC3E}">
        <p14:creationId xmlns:p14="http://schemas.microsoft.com/office/powerpoint/2010/main" val="14336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35C5C-4258-492D-A9D4-4D3A05A29BAE}"/>
              </a:ext>
            </a:extLst>
          </p:cNvPr>
          <p:cNvSpPr>
            <a:spLocks noGrp="1"/>
          </p:cNvSpPr>
          <p:nvPr>
            <p:ph type="title"/>
          </p:nvPr>
        </p:nvSpPr>
        <p:spPr/>
        <p:txBody>
          <a:bodyPr/>
          <a:lstStyle/>
          <a:p>
            <a:r>
              <a:rPr lang="en-US" altLang="zh-CN" dirty="0"/>
              <a:t>1. </a:t>
            </a:r>
            <a:r>
              <a:rPr lang="zh-CN" altLang="en-US" dirty="0"/>
              <a:t>建立文件夹：个人的模板</a:t>
            </a:r>
          </a:p>
        </p:txBody>
      </p:sp>
      <p:sp>
        <p:nvSpPr>
          <p:cNvPr id="4" name="灯片编号占位符 3">
            <a:extLst>
              <a:ext uri="{FF2B5EF4-FFF2-40B4-BE49-F238E27FC236}">
                <a16:creationId xmlns:a16="http://schemas.microsoft.com/office/drawing/2014/main" id="{2D3D4FA2-4109-457A-9889-89FDB8D3C3CD}"/>
              </a:ext>
            </a:extLst>
          </p:cNvPr>
          <p:cNvSpPr>
            <a:spLocks noGrp="1"/>
          </p:cNvSpPr>
          <p:nvPr>
            <p:ph type="sldNum" sz="quarter" idx="12"/>
          </p:nvPr>
        </p:nvSpPr>
        <p:spPr/>
        <p:txBody>
          <a:bodyPr/>
          <a:lstStyle/>
          <a:p>
            <a:pPr>
              <a:defRPr/>
            </a:pPr>
            <a:fld id="{DF4C29A2-310B-4614-9E82-82EDFD340A49}" type="slidenum">
              <a:rPr lang="zh-CN" altLang="en-US" smtClean="0"/>
              <a:pPr>
                <a:defRPr/>
              </a:pPr>
              <a:t>15</a:t>
            </a:fld>
            <a:endParaRPr lang="zh-CN" altLang="en-US"/>
          </a:p>
        </p:txBody>
      </p:sp>
      <p:sp>
        <p:nvSpPr>
          <p:cNvPr id="8" name="内容占位符 7">
            <a:extLst>
              <a:ext uri="{FF2B5EF4-FFF2-40B4-BE49-F238E27FC236}">
                <a16:creationId xmlns:a16="http://schemas.microsoft.com/office/drawing/2014/main" id="{5D904704-9203-4DF0-A050-9CE67CF4B63E}"/>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1600" dirty="0" err="1"/>
              <a:t>Crude_Data</a:t>
            </a:r>
            <a:r>
              <a:rPr lang="zh-CN" altLang="en-US" sz="1600" dirty="0"/>
              <a:t>：一些需要手动处理或尚未电子化的数据，例如网上下载的原始档案</a:t>
            </a:r>
            <a:endParaRPr lang="en-US" altLang="zh-CN" sz="1600" dirty="0"/>
          </a:p>
          <a:p>
            <a:r>
              <a:rPr lang="en-US" altLang="zh-CN" sz="1600" dirty="0"/>
              <a:t>Documentation</a:t>
            </a:r>
            <a:r>
              <a:rPr lang="zh-CN" altLang="en-US" sz="1600" dirty="0"/>
              <a:t>：背景文件、阶段性结果整理、技术性参考资料、和合作者的讨论</a:t>
            </a:r>
            <a:endParaRPr lang="en-US" altLang="zh-CN" sz="1600" dirty="0"/>
          </a:p>
          <a:p>
            <a:r>
              <a:rPr lang="en-US" altLang="zh-CN" sz="1600" dirty="0"/>
              <a:t>Draft</a:t>
            </a:r>
            <a:r>
              <a:rPr lang="zh-CN" altLang="en-US" sz="1600" dirty="0"/>
              <a:t>：论文的文稿（初始稿，修改稿，定稿）</a:t>
            </a:r>
            <a:endParaRPr lang="en-US" altLang="zh-CN" sz="1600" dirty="0"/>
          </a:p>
          <a:p>
            <a:endParaRPr lang="en-US" altLang="zh-CN" dirty="0"/>
          </a:p>
        </p:txBody>
      </p:sp>
      <p:pic>
        <p:nvPicPr>
          <p:cNvPr id="12" name="图片 11">
            <a:extLst>
              <a:ext uri="{FF2B5EF4-FFF2-40B4-BE49-F238E27FC236}">
                <a16:creationId xmlns:a16="http://schemas.microsoft.com/office/drawing/2014/main" id="{651581A3-CA7C-43FA-961B-811ADEF20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217885"/>
            <a:ext cx="6083613" cy="3524431"/>
          </a:xfrm>
          <a:prstGeom prst="rect">
            <a:avLst/>
          </a:prstGeom>
        </p:spPr>
      </p:pic>
    </p:spTree>
    <p:extLst>
      <p:ext uri="{BB962C8B-B14F-4D97-AF65-F5344CB8AC3E}">
        <p14:creationId xmlns:p14="http://schemas.microsoft.com/office/powerpoint/2010/main" val="1510147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35C5C-4258-492D-A9D4-4D3A05A29BAE}"/>
              </a:ext>
            </a:extLst>
          </p:cNvPr>
          <p:cNvSpPr>
            <a:spLocks noGrp="1"/>
          </p:cNvSpPr>
          <p:nvPr>
            <p:ph type="title"/>
          </p:nvPr>
        </p:nvSpPr>
        <p:spPr/>
        <p:txBody>
          <a:bodyPr/>
          <a:lstStyle/>
          <a:p>
            <a:r>
              <a:rPr lang="en-US" altLang="zh-CN" dirty="0"/>
              <a:t>1. </a:t>
            </a:r>
            <a:r>
              <a:rPr lang="zh-CN" altLang="en-US" dirty="0"/>
              <a:t>建立文件夹：个人的模板</a:t>
            </a:r>
          </a:p>
        </p:txBody>
      </p:sp>
      <p:sp>
        <p:nvSpPr>
          <p:cNvPr id="4" name="灯片编号占位符 3">
            <a:extLst>
              <a:ext uri="{FF2B5EF4-FFF2-40B4-BE49-F238E27FC236}">
                <a16:creationId xmlns:a16="http://schemas.microsoft.com/office/drawing/2014/main" id="{2D3D4FA2-4109-457A-9889-89FDB8D3C3CD}"/>
              </a:ext>
            </a:extLst>
          </p:cNvPr>
          <p:cNvSpPr>
            <a:spLocks noGrp="1"/>
          </p:cNvSpPr>
          <p:nvPr>
            <p:ph type="sldNum" sz="quarter" idx="12"/>
          </p:nvPr>
        </p:nvSpPr>
        <p:spPr/>
        <p:txBody>
          <a:bodyPr/>
          <a:lstStyle/>
          <a:p>
            <a:pPr>
              <a:defRPr/>
            </a:pPr>
            <a:fld id="{DF4C29A2-310B-4614-9E82-82EDFD340A49}" type="slidenum">
              <a:rPr lang="zh-CN" altLang="en-US" smtClean="0"/>
              <a:pPr>
                <a:defRPr/>
              </a:pPr>
              <a:t>16</a:t>
            </a:fld>
            <a:endParaRPr lang="zh-CN" altLang="en-US"/>
          </a:p>
        </p:txBody>
      </p:sp>
      <p:sp>
        <p:nvSpPr>
          <p:cNvPr id="8" name="内容占位符 7">
            <a:extLst>
              <a:ext uri="{FF2B5EF4-FFF2-40B4-BE49-F238E27FC236}">
                <a16:creationId xmlns:a16="http://schemas.microsoft.com/office/drawing/2014/main" id="{5D904704-9203-4DF0-A050-9CE67CF4B63E}"/>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1600" dirty="0" err="1"/>
              <a:t>GIS_Data</a:t>
            </a:r>
            <a:r>
              <a:rPr lang="zh-CN" altLang="en-US" sz="1600" dirty="0"/>
              <a:t>：一些地理信息的数据，可能会涉及到其他鼠标流软件如</a:t>
            </a:r>
            <a:r>
              <a:rPr lang="en-US" altLang="zh-CN" sz="1600" dirty="0"/>
              <a:t>ArcGIS</a:t>
            </a:r>
          </a:p>
          <a:p>
            <a:r>
              <a:rPr lang="en-US" altLang="zh-CN" sz="1600" dirty="0"/>
              <a:t>Literature</a:t>
            </a:r>
            <a:r>
              <a:rPr lang="zh-CN" altLang="en-US" sz="1600" dirty="0"/>
              <a:t>：文献</a:t>
            </a:r>
            <a:endParaRPr lang="en-US" altLang="zh-CN" sz="1600" dirty="0"/>
          </a:p>
          <a:p>
            <a:r>
              <a:rPr lang="en-US" altLang="zh-CN" sz="1600" dirty="0"/>
              <a:t>Presentations</a:t>
            </a:r>
            <a:r>
              <a:rPr lang="zh-CN" altLang="en-US" sz="1600" dirty="0"/>
              <a:t>：开会时用于展示的</a:t>
            </a:r>
            <a:r>
              <a:rPr lang="en-US" altLang="zh-CN" sz="1600" dirty="0"/>
              <a:t>PPT</a:t>
            </a:r>
            <a:endParaRPr lang="en-US" altLang="zh-CN" dirty="0"/>
          </a:p>
        </p:txBody>
      </p:sp>
      <p:pic>
        <p:nvPicPr>
          <p:cNvPr id="12" name="图片 11">
            <a:extLst>
              <a:ext uri="{FF2B5EF4-FFF2-40B4-BE49-F238E27FC236}">
                <a16:creationId xmlns:a16="http://schemas.microsoft.com/office/drawing/2014/main" id="{651581A3-CA7C-43FA-961B-811ADEF20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217885"/>
            <a:ext cx="6083613" cy="3524431"/>
          </a:xfrm>
          <a:prstGeom prst="rect">
            <a:avLst/>
          </a:prstGeom>
        </p:spPr>
      </p:pic>
    </p:spTree>
    <p:extLst>
      <p:ext uri="{BB962C8B-B14F-4D97-AF65-F5344CB8AC3E}">
        <p14:creationId xmlns:p14="http://schemas.microsoft.com/office/powerpoint/2010/main" val="46817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35C5C-4258-492D-A9D4-4D3A05A29BAE}"/>
              </a:ext>
            </a:extLst>
          </p:cNvPr>
          <p:cNvSpPr>
            <a:spLocks noGrp="1"/>
          </p:cNvSpPr>
          <p:nvPr>
            <p:ph type="title"/>
          </p:nvPr>
        </p:nvSpPr>
        <p:spPr/>
        <p:txBody>
          <a:bodyPr/>
          <a:lstStyle/>
          <a:p>
            <a:r>
              <a:rPr lang="en-US" altLang="zh-CN" dirty="0"/>
              <a:t>1. </a:t>
            </a:r>
            <a:r>
              <a:rPr lang="zh-CN" altLang="en-US" dirty="0"/>
              <a:t>建立文件夹：个人的模板</a:t>
            </a:r>
          </a:p>
        </p:txBody>
      </p:sp>
      <p:sp>
        <p:nvSpPr>
          <p:cNvPr id="4" name="灯片编号占位符 3">
            <a:extLst>
              <a:ext uri="{FF2B5EF4-FFF2-40B4-BE49-F238E27FC236}">
                <a16:creationId xmlns:a16="http://schemas.microsoft.com/office/drawing/2014/main" id="{2D3D4FA2-4109-457A-9889-89FDB8D3C3CD}"/>
              </a:ext>
            </a:extLst>
          </p:cNvPr>
          <p:cNvSpPr>
            <a:spLocks noGrp="1"/>
          </p:cNvSpPr>
          <p:nvPr>
            <p:ph type="sldNum" sz="quarter" idx="12"/>
          </p:nvPr>
        </p:nvSpPr>
        <p:spPr/>
        <p:txBody>
          <a:bodyPr/>
          <a:lstStyle/>
          <a:p>
            <a:pPr>
              <a:defRPr/>
            </a:pPr>
            <a:fld id="{DF4C29A2-310B-4614-9E82-82EDFD340A49}" type="slidenum">
              <a:rPr lang="zh-CN" altLang="en-US" smtClean="0"/>
              <a:pPr>
                <a:defRPr/>
              </a:pPr>
              <a:t>17</a:t>
            </a:fld>
            <a:endParaRPr lang="zh-CN" altLang="en-US"/>
          </a:p>
        </p:txBody>
      </p:sp>
      <p:sp>
        <p:nvSpPr>
          <p:cNvPr id="8" name="内容占位符 7">
            <a:extLst>
              <a:ext uri="{FF2B5EF4-FFF2-40B4-BE49-F238E27FC236}">
                <a16:creationId xmlns:a16="http://schemas.microsoft.com/office/drawing/2014/main" id="{5D904704-9203-4DF0-A050-9CE67CF4B63E}"/>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1600" dirty="0" err="1"/>
              <a:t>dofiles</a:t>
            </a:r>
            <a:r>
              <a:rPr lang="zh-CN" altLang="en-US" sz="1600" dirty="0"/>
              <a:t>：存放</a:t>
            </a:r>
            <a:r>
              <a:rPr lang="en-US" altLang="zh-CN" sz="1600" dirty="0"/>
              <a:t>do</a:t>
            </a:r>
            <a:r>
              <a:rPr lang="zh-CN" altLang="en-US" sz="1600" dirty="0"/>
              <a:t>文件   </a:t>
            </a:r>
            <a:endParaRPr lang="en-US" altLang="zh-CN" sz="1600" dirty="0"/>
          </a:p>
          <a:p>
            <a:r>
              <a:rPr lang="en-US" altLang="zh-CN" sz="1600" dirty="0"/>
              <a:t>figures</a:t>
            </a:r>
            <a:r>
              <a:rPr lang="zh-CN" altLang="en-US" sz="1600" dirty="0"/>
              <a:t>：存放图片</a:t>
            </a:r>
            <a:endParaRPr lang="en-US" altLang="zh-CN" sz="1600" dirty="0"/>
          </a:p>
          <a:p>
            <a:r>
              <a:rPr lang="en-US" altLang="zh-CN" sz="1600" dirty="0"/>
              <a:t>tables</a:t>
            </a:r>
            <a:r>
              <a:rPr lang="zh-CN" altLang="en-US" sz="1600" dirty="0"/>
              <a:t>：存放表格</a:t>
            </a:r>
            <a:endParaRPr lang="en-US" altLang="zh-CN" sz="1600" dirty="0"/>
          </a:p>
          <a:p>
            <a:r>
              <a:rPr lang="en-US" altLang="zh-CN" sz="1600" dirty="0"/>
              <a:t>logfiles: </a:t>
            </a:r>
            <a:r>
              <a:rPr lang="zh-CN" altLang="en-US" sz="1600" dirty="0"/>
              <a:t>存放日志文件</a:t>
            </a:r>
            <a:endParaRPr lang="en-US" altLang="zh-CN" sz="1600" dirty="0"/>
          </a:p>
          <a:p>
            <a:pPr marL="0" indent="0">
              <a:buNone/>
            </a:pPr>
            <a:endParaRPr lang="en-US" altLang="zh-CN" sz="1600" dirty="0"/>
          </a:p>
        </p:txBody>
      </p:sp>
      <p:pic>
        <p:nvPicPr>
          <p:cNvPr id="12" name="图片 11">
            <a:extLst>
              <a:ext uri="{FF2B5EF4-FFF2-40B4-BE49-F238E27FC236}">
                <a16:creationId xmlns:a16="http://schemas.microsoft.com/office/drawing/2014/main" id="{651581A3-CA7C-43FA-961B-811ADEF20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217885"/>
            <a:ext cx="6083613" cy="3524431"/>
          </a:xfrm>
          <a:prstGeom prst="rect">
            <a:avLst/>
          </a:prstGeom>
        </p:spPr>
      </p:pic>
    </p:spTree>
    <p:extLst>
      <p:ext uri="{BB962C8B-B14F-4D97-AF65-F5344CB8AC3E}">
        <p14:creationId xmlns:p14="http://schemas.microsoft.com/office/powerpoint/2010/main" val="182202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35C5C-4258-492D-A9D4-4D3A05A29BAE}"/>
              </a:ext>
            </a:extLst>
          </p:cNvPr>
          <p:cNvSpPr>
            <a:spLocks noGrp="1"/>
          </p:cNvSpPr>
          <p:nvPr>
            <p:ph type="title"/>
          </p:nvPr>
        </p:nvSpPr>
        <p:spPr/>
        <p:txBody>
          <a:bodyPr/>
          <a:lstStyle/>
          <a:p>
            <a:r>
              <a:rPr lang="en-US" altLang="zh-CN" dirty="0"/>
              <a:t>1. </a:t>
            </a:r>
            <a:r>
              <a:rPr lang="zh-CN" altLang="en-US" dirty="0"/>
              <a:t>建立文件夹：个人的模板</a:t>
            </a:r>
          </a:p>
        </p:txBody>
      </p:sp>
      <p:sp>
        <p:nvSpPr>
          <p:cNvPr id="4" name="灯片编号占位符 3">
            <a:extLst>
              <a:ext uri="{FF2B5EF4-FFF2-40B4-BE49-F238E27FC236}">
                <a16:creationId xmlns:a16="http://schemas.microsoft.com/office/drawing/2014/main" id="{2D3D4FA2-4109-457A-9889-89FDB8D3C3CD}"/>
              </a:ext>
            </a:extLst>
          </p:cNvPr>
          <p:cNvSpPr>
            <a:spLocks noGrp="1"/>
          </p:cNvSpPr>
          <p:nvPr>
            <p:ph type="sldNum" sz="quarter" idx="12"/>
          </p:nvPr>
        </p:nvSpPr>
        <p:spPr/>
        <p:txBody>
          <a:bodyPr/>
          <a:lstStyle/>
          <a:p>
            <a:pPr>
              <a:defRPr/>
            </a:pPr>
            <a:fld id="{DF4C29A2-310B-4614-9E82-82EDFD340A49}" type="slidenum">
              <a:rPr lang="zh-CN" altLang="en-US" smtClean="0"/>
              <a:pPr>
                <a:defRPr/>
              </a:pPr>
              <a:t>18</a:t>
            </a:fld>
            <a:endParaRPr lang="zh-CN" altLang="en-US"/>
          </a:p>
        </p:txBody>
      </p:sp>
      <p:sp>
        <p:nvSpPr>
          <p:cNvPr id="8" name="内容占位符 7">
            <a:extLst>
              <a:ext uri="{FF2B5EF4-FFF2-40B4-BE49-F238E27FC236}">
                <a16:creationId xmlns:a16="http://schemas.microsoft.com/office/drawing/2014/main" id="{5D904704-9203-4DF0-A050-9CE67CF4B63E}"/>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sz="1600" dirty="0"/>
              <a:t>以</a:t>
            </a:r>
            <a:r>
              <a:rPr lang="en-US" altLang="zh-CN" sz="1600" dirty="0" err="1"/>
              <a:t>dta</a:t>
            </a:r>
            <a:r>
              <a:rPr lang="zh-CN" altLang="en-US" sz="1600" dirty="0"/>
              <a:t>格式存放数据于如下文件夹：</a:t>
            </a:r>
            <a:endParaRPr lang="en-US" altLang="zh-CN" sz="1600" dirty="0"/>
          </a:p>
          <a:p>
            <a:r>
              <a:rPr lang="en-US" altLang="zh-CN" sz="1600" dirty="0" err="1"/>
              <a:t>raw_data</a:t>
            </a:r>
            <a:r>
              <a:rPr lang="zh-CN" altLang="en-US" sz="1600" dirty="0"/>
              <a:t>：原始数据文件</a:t>
            </a:r>
            <a:endParaRPr lang="en-US" altLang="zh-CN" sz="1600" dirty="0"/>
          </a:p>
          <a:p>
            <a:r>
              <a:rPr lang="en-US" altLang="zh-CN" sz="1600" dirty="0" err="1"/>
              <a:t>temp_data</a:t>
            </a:r>
            <a:r>
              <a:rPr lang="zh-CN" altLang="en-US" sz="1600" dirty="0"/>
              <a:t>：所有中间步骤产生的数据文件</a:t>
            </a:r>
            <a:endParaRPr lang="en-US" altLang="zh-CN" sz="1600" dirty="0"/>
          </a:p>
          <a:p>
            <a:r>
              <a:rPr lang="en-US" altLang="zh-CN" sz="1600" dirty="0" err="1"/>
              <a:t>working_data</a:t>
            </a:r>
            <a:r>
              <a:rPr lang="zh-CN" altLang="en-US" sz="1600" dirty="0"/>
              <a:t>：最后用于进行回归分析的数据文件</a:t>
            </a:r>
            <a:endParaRPr lang="en-US" altLang="zh-CN" sz="1600" dirty="0"/>
          </a:p>
          <a:p>
            <a:pPr marL="0" indent="0">
              <a:buNone/>
            </a:pPr>
            <a:endParaRPr lang="en-US" altLang="zh-CN" sz="1600" dirty="0"/>
          </a:p>
        </p:txBody>
      </p:sp>
      <p:pic>
        <p:nvPicPr>
          <p:cNvPr id="12" name="图片 11">
            <a:extLst>
              <a:ext uri="{FF2B5EF4-FFF2-40B4-BE49-F238E27FC236}">
                <a16:creationId xmlns:a16="http://schemas.microsoft.com/office/drawing/2014/main" id="{651581A3-CA7C-43FA-961B-811ADEF20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217885"/>
            <a:ext cx="6083613" cy="3524431"/>
          </a:xfrm>
          <a:prstGeom prst="rect">
            <a:avLst/>
          </a:prstGeom>
        </p:spPr>
      </p:pic>
    </p:spTree>
    <p:extLst>
      <p:ext uri="{BB962C8B-B14F-4D97-AF65-F5344CB8AC3E}">
        <p14:creationId xmlns:p14="http://schemas.microsoft.com/office/powerpoint/2010/main" val="2203455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1. </a:t>
            </a:r>
            <a:r>
              <a:rPr lang="zh-CN" altLang="en-US" dirty="0"/>
              <a:t>建立文件夹：管理小项目</a:t>
            </a:r>
          </a:p>
        </p:txBody>
      </p:sp>
      <p:pic>
        <p:nvPicPr>
          <p:cNvPr id="6" name="内容占位符 5">
            <a:extLst>
              <a:ext uri="{FF2B5EF4-FFF2-40B4-BE49-F238E27FC236}">
                <a16:creationId xmlns:a16="http://schemas.microsoft.com/office/drawing/2014/main" id="{82C8765A-D9C4-4885-92E7-C6F1DF268A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813" y="1196752"/>
            <a:ext cx="7945058" cy="4464495"/>
          </a:xfrm>
        </p:spPr>
      </p:pic>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19</a:t>
            </a:fld>
            <a:endParaRPr lang="zh-CN" altLang="en-US"/>
          </a:p>
        </p:txBody>
      </p:sp>
    </p:spTree>
    <p:extLst>
      <p:ext uri="{BB962C8B-B14F-4D97-AF65-F5344CB8AC3E}">
        <p14:creationId xmlns:p14="http://schemas.microsoft.com/office/powerpoint/2010/main" val="227524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869C4-5075-4846-BBFE-3C6AE2B758AB}"/>
              </a:ext>
            </a:extLst>
          </p:cNvPr>
          <p:cNvSpPr>
            <a:spLocks noGrp="1"/>
          </p:cNvSpPr>
          <p:nvPr>
            <p:ph type="title"/>
          </p:nvPr>
        </p:nvSpPr>
        <p:spPr/>
        <p:txBody>
          <a:bodyPr/>
          <a:lstStyle/>
          <a:p>
            <a:r>
              <a:rPr lang="zh-CN" altLang="en-US" dirty="0"/>
              <a:t>自我介绍</a:t>
            </a:r>
          </a:p>
        </p:txBody>
      </p:sp>
      <p:sp>
        <p:nvSpPr>
          <p:cNvPr id="3" name="内容占位符 2">
            <a:extLst>
              <a:ext uri="{FF2B5EF4-FFF2-40B4-BE49-F238E27FC236}">
                <a16:creationId xmlns:a16="http://schemas.microsoft.com/office/drawing/2014/main" id="{4B824467-9C0E-4D4C-8DDF-A2B50EE8EA44}"/>
              </a:ext>
            </a:extLst>
          </p:cNvPr>
          <p:cNvSpPr>
            <a:spLocks noGrp="1"/>
          </p:cNvSpPr>
          <p:nvPr>
            <p:ph idx="1"/>
          </p:nvPr>
        </p:nvSpPr>
        <p:spPr/>
        <p:txBody>
          <a:bodyPr/>
          <a:lstStyle/>
          <a:p>
            <a:r>
              <a:rPr lang="zh-CN" altLang="en-US" dirty="0"/>
              <a:t>教育背景</a:t>
            </a:r>
            <a:endParaRPr lang="en-US" altLang="zh-CN" dirty="0"/>
          </a:p>
          <a:p>
            <a:pPr lvl="1"/>
            <a:r>
              <a:rPr lang="en-US" altLang="zh-CN" dirty="0"/>
              <a:t>2017/09-2022/06  </a:t>
            </a:r>
            <a:r>
              <a:rPr lang="zh-CN" altLang="en-US" dirty="0"/>
              <a:t>北京大学 国家发展研究院 经济学博士</a:t>
            </a:r>
            <a:endParaRPr lang="en-US" altLang="zh-CN" dirty="0"/>
          </a:p>
          <a:p>
            <a:pPr lvl="1"/>
            <a:r>
              <a:rPr lang="en-US" altLang="zh-CN" dirty="0"/>
              <a:t>2019/12-2020/04  </a:t>
            </a:r>
            <a:r>
              <a:rPr lang="zh-CN" altLang="en-US" dirty="0"/>
              <a:t>多伦多大学 经济系 访问学者</a:t>
            </a:r>
            <a:endParaRPr lang="en-US" altLang="zh-CN" dirty="0"/>
          </a:p>
          <a:p>
            <a:pPr lvl="1"/>
            <a:r>
              <a:rPr lang="en-US" altLang="zh-CN" dirty="0"/>
              <a:t>2013/09-2017/06  </a:t>
            </a:r>
            <a:r>
              <a:rPr lang="zh-CN" altLang="en-US" dirty="0"/>
              <a:t>西南财经大学 经济与管理研究院 经济学学士</a:t>
            </a:r>
            <a:endParaRPr lang="en-US" altLang="zh-CN" dirty="0"/>
          </a:p>
          <a:p>
            <a:pPr lvl="1"/>
            <a:r>
              <a:rPr lang="en-US" altLang="zh-CN" dirty="0"/>
              <a:t>2016/08-2016/12  </a:t>
            </a:r>
            <a:r>
              <a:rPr lang="zh-CN" altLang="en-US" dirty="0"/>
              <a:t>德州农工大学 经济系 交换生</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A399E392-9BAB-4EE7-A66F-DCF8ACED3264}"/>
              </a:ext>
            </a:extLst>
          </p:cNvPr>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pic>
        <p:nvPicPr>
          <p:cNvPr id="1028" name="Picture 4" descr="查看源图像">
            <a:extLst>
              <a:ext uri="{FF2B5EF4-FFF2-40B4-BE49-F238E27FC236}">
                <a16:creationId xmlns:a16="http://schemas.microsoft.com/office/drawing/2014/main" id="{6A7C1D07-45F0-4FC3-8E68-6374E9BEDE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3651480"/>
            <a:ext cx="1719074" cy="1719074"/>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AA49D2DF-37D5-464A-AA24-6FC553158017}"/>
              </a:ext>
            </a:extLst>
          </p:cNvPr>
          <p:cNvPicPr>
            <a:picLocks noChangeAspect="1"/>
          </p:cNvPicPr>
          <p:nvPr/>
        </p:nvPicPr>
        <p:blipFill>
          <a:blip r:embed="rId4"/>
          <a:stretch>
            <a:fillRect/>
          </a:stretch>
        </p:blipFill>
        <p:spPr>
          <a:xfrm>
            <a:off x="2653176" y="3710917"/>
            <a:ext cx="2009775" cy="1600200"/>
          </a:xfrm>
          <a:prstGeom prst="rect">
            <a:avLst/>
          </a:prstGeom>
        </p:spPr>
      </p:pic>
      <p:pic>
        <p:nvPicPr>
          <p:cNvPr id="1032" name="Picture 8" descr="查看源图像">
            <a:extLst>
              <a:ext uri="{FF2B5EF4-FFF2-40B4-BE49-F238E27FC236}">
                <a16:creationId xmlns:a16="http://schemas.microsoft.com/office/drawing/2014/main" id="{BA1FF14A-8369-43E4-8821-19C7A941D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7744" y="3627518"/>
            <a:ext cx="1719074" cy="171907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BB6F2609-9729-4874-A37E-EAB277177331}"/>
              </a:ext>
            </a:extLst>
          </p:cNvPr>
          <p:cNvPicPr>
            <a:picLocks noChangeAspect="1"/>
          </p:cNvPicPr>
          <p:nvPr/>
        </p:nvPicPr>
        <p:blipFill>
          <a:blip r:embed="rId6"/>
          <a:stretch>
            <a:fillRect/>
          </a:stretch>
        </p:blipFill>
        <p:spPr>
          <a:xfrm>
            <a:off x="6582024" y="4004967"/>
            <a:ext cx="2447700" cy="1012099"/>
          </a:xfrm>
          <a:prstGeom prst="rect">
            <a:avLst/>
          </a:prstGeom>
        </p:spPr>
      </p:pic>
    </p:spTree>
    <p:extLst>
      <p:ext uri="{BB962C8B-B14F-4D97-AF65-F5344CB8AC3E}">
        <p14:creationId xmlns:p14="http://schemas.microsoft.com/office/powerpoint/2010/main" val="259009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1. </a:t>
            </a:r>
            <a:r>
              <a:rPr lang="zh-CN" altLang="en-US" dirty="0"/>
              <a:t>建立文件夹：管理大项目</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20</a:t>
            </a:fld>
            <a:endParaRPr lang="zh-CN" altLang="en-US"/>
          </a:p>
        </p:txBody>
      </p:sp>
      <p:pic>
        <p:nvPicPr>
          <p:cNvPr id="8" name="内容占位符 7">
            <a:extLst>
              <a:ext uri="{FF2B5EF4-FFF2-40B4-BE49-F238E27FC236}">
                <a16:creationId xmlns:a16="http://schemas.microsoft.com/office/drawing/2014/main" id="{3A4FC699-C9CA-471C-A827-B997A72C3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628800"/>
            <a:ext cx="8568952" cy="4176464"/>
          </a:xfrm>
        </p:spPr>
      </p:pic>
    </p:spTree>
    <p:extLst>
      <p:ext uri="{BB962C8B-B14F-4D97-AF65-F5344CB8AC3E}">
        <p14:creationId xmlns:p14="http://schemas.microsoft.com/office/powerpoint/2010/main" val="3899269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2. </a:t>
            </a:r>
            <a:r>
              <a:rPr lang="zh-CN" altLang="en-US" dirty="0"/>
              <a:t>规范命名文件</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21</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lang="zh-CN" altLang="en-US" dirty="0"/>
              <a:t>命名格式</a:t>
            </a:r>
            <a:r>
              <a:rPr lang="zh-CN" altLang="en-US" dirty="0">
                <a:sym typeface="Wingdings" panose="05000000000000000000" pitchFamily="2" charset="2"/>
              </a:rPr>
              <a:t>：（序号）</a:t>
            </a:r>
            <a:r>
              <a:rPr lang="en-US" altLang="zh-CN" dirty="0">
                <a:sym typeface="Wingdings" panose="05000000000000000000" pitchFamily="2" charset="2"/>
              </a:rPr>
              <a:t>_</a:t>
            </a:r>
            <a:r>
              <a:rPr lang="zh-CN" altLang="en-US" b="1" dirty="0">
                <a:solidFill>
                  <a:schemeClr val="accent6"/>
                </a:solidFill>
              </a:rPr>
              <a:t>功能</a:t>
            </a:r>
            <a:r>
              <a:rPr lang="en-US" altLang="zh-CN" dirty="0"/>
              <a:t>_</a:t>
            </a:r>
            <a:r>
              <a:rPr lang="zh-CN" altLang="en-US" dirty="0"/>
              <a:t>（作者）</a:t>
            </a:r>
            <a:r>
              <a:rPr lang="en-US" altLang="zh-CN" dirty="0"/>
              <a:t>_</a:t>
            </a:r>
            <a:r>
              <a:rPr lang="zh-CN" altLang="en-US" dirty="0"/>
              <a:t>（版本）</a:t>
            </a:r>
            <a:r>
              <a:rPr lang="en-US" altLang="zh-CN" dirty="0"/>
              <a:t>_</a:t>
            </a:r>
            <a:r>
              <a:rPr lang="en-US" altLang="zh-CN" b="1" dirty="0" err="1">
                <a:solidFill>
                  <a:schemeClr val="accent6"/>
                </a:solidFill>
              </a:rPr>
              <a:t>yymmdd</a:t>
            </a:r>
            <a:endParaRPr lang="en-US" altLang="zh-CN" b="1" dirty="0">
              <a:solidFill>
                <a:schemeClr val="accent6"/>
              </a:solidFill>
            </a:endParaRPr>
          </a:p>
          <a:p>
            <a:pPr lvl="1"/>
            <a:r>
              <a:rPr lang="zh-CN" altLang="en-US" dirty="0"/>
              <a:t>“序号”</a:t>
            </a:r>
            <a:r>
              <a:rPr lang="zh-CN" altLang="en-US" dirty="0">
                <a:sym typeface="Wingdings" panose="05000000000000000000" pitchFamily="2" charset="2"/>
              </a:rPr>
              <a:t>：</a:t>
            </a:r>
            <a:r>
              <a:rPr lang="zh-CN" altLang="en-US" dirty="0">
                <a:sym typeface="Wingdings" panose="05000000000000000000" pitchFamily="2" charset="2"/>
                <a:hlinkClick r:id="rId2" action="ppaction://hlinksldjump"/>
              </a:rPr>
              <a:t>对文件按一定顺序排列</a:t>
            </a:r>
            <a:r>
              <a:rPr lang="zh-CN" altLang="en-US" dirty="0">
                <a:sym typeface="Wingdings" panose="05000000000000000000" pitchFamily="2" charset="2"/>
              </a:rPr>
              <a:t>（不必需）</a:t>
            </a:r>
            <a:endParaRPr lang="en-US" altLang="zh-CN" dirty="0"/>
          </a:p>
          <a:p>
            <a:pPr lvl="1"/>
            <a:r>
              <a:rPr lang="zh-CN" altLang="en-US" dirty="0"/>
              <a:t>“功能”：应是</a:t>
            </a:r>
            <a:r>
              <a:rPr lang="en-US" altLang="zh-CN" dirty="0"/>
              <a:t>self-explanatory</a:t>
            </a:r>
            <a:r>
              <a:rPr lang="zh-CN" altLang="en-US" dirty="0"/>
              <a:t>，不会产生歧义</a:t>
            </a:r>
            <a:endParaRPr kumimoji="1" lang="en-US" altLang="zh-CN" dirty="0"/>
          </a:p>
          <a:p>
            <a:pPr lvl="2"/>
            <a:r>
              <a:rPr kumimoji="1" lang="en-US" altLang="zh-CN" strike="sngStrike" dirty="0"/>
              <a:t>ESIEC_datacleaning_partA_FanghaoChen_190917.do </a:t>
            </a:r>
            <a:r>
              <a:rPr kumimoji="1" lang="en-US" altLang="zh-CN" dirty="0"/>
              <a:t>-&gt;  clean_partA_cfh_190917.do</a:t>
            </a:r>
            <a:endParaRPr lang="en-US" altLang="zh-CN" dirty="0"/>
          </a:p>
          <a:p>
            <a:pPr lvl="1"/>
            <a:r>
              <a:rPr lang="zh-CN" altLang="en-US" dirty="0"/>
              <a:t>“作者”：用于记录合作项目中不同作者的操作痕迹</a:t>
            </a:r>
            <a:endParaRPr lang="en-US" altLang="zh-CN" dirty="0"/>
          </a:p>
          <a:p>
            <a:pPr lvl="1"/>
            <a:r>
              <a:rPr lang="zh-CN" altLang="en-US" dirty="0"/>
              <a:t>“版本”：补充的说明（例如投稿时有时要求删去作者信息）</a:t>
            </a:r>
            <a:endParaRPr lang="en-US" altLang="zh-CN" dirty="0"/>
          </a:p>
          <a:p>
            <a:pPr lvl="1"/>
            <a:r>
              <a:rPr lang="zh-CN" altLang="en-US" dirty="0"/>
              <a:t>“</a:t>
            </a:r>
            <a:r>
              <a:rPr lang="en-US" altLang="zh-CN" dirty="0" err="1"/>
              <a:t>yymmdd</a:t>
            </a:r>
            <a:r>
              <a:rPr lang="zh-CN" altLang="en-US" dirty="0"/>
              <a:t>”：版本管理（</a:t>
            </a:r>
            <a:r>
              <a:rPr lang="en-US" altLang="zh-CN" dirty="0"/>
              <a:t>version control</a:t>
            </a:r>
            <a:r>
              <a:rPr lang="zh-CN" altLang="en-US" dirty="0"/>
              <a:t>）</a:t>
            </a:r>
            <a:endParaRPr lang="en-US" altLang="zh-CN" dirty="0"/>
          </a:p>
          <a:p>
            <a:pPr lvl="2"/>
            <a:r>
              <a:rPr lang="en-US" altLang="zh-CN" strike="sngStrike" dirty="0"/>
              <a:t>Draft_v5.docx </a:t>
            </a:r>
            <a:r>
              <a:rPr lang="zh-CN" altLang="en-US" dirty="0"/>
              <a:t>→ </a:t>
            </a:r>
            <a:r>
              <a:rPr lang="en-US" altLang="zh-CN" dirty="0"/>
              <a:t>Draft_220914.docx</a:t>
            </a:r>
          </a:p>
          <a:p>
            <a:pPr lvl="2"/>
            <a:r>
              <a:rPr lang="zh-CN" altLang="en-US" dirty="0"/>
              <a:t>不同类型的文件通过相同的日期后缀进行对应，保证可追溯</a:t>
            </a:r>
            <a:endParaRPr lang="en-US" altLang="zh-CN" dirty="0"/>
          </a:p>
          <a:p>
            <a:pPr lvl="3"/>
            <a:r>
              <a:rPr lang="en-US" altLang="zh-CN" dirty="0"/>
              <a:t>Draft_220914.docx</a:t>
            </a:r>
            <a:r>
              <a:rPr lang="zh-CN" altLang="en-US" dirty="0"/>
              <a:t>，</a:t>
            </a:r>
            <a:r>
              <a:rPr lang="en-US" altLang="zh-CN" dirty="0"/>
              <a:t>main_220914.do</a:t>
            </a:r>
          </a:p>
          <a:p>
            <a:r>
              <a:rPr lang="zh-CN" altLang="en-US" dirty="0"/>
              <a:t>上述原则对所有文件（文稿、图片、表格</a:t>
            </a:r>
            <a:r>
              <a:rPr lang="en-US" altLang="zh-CN" dirty="0"/>
              <a:t>……</a:t>
            </a:r>
            <a:r>
              <a:rPr lang="zh-CN" altLang="en-US" dirty="0"/>
              <a:t>）都适用</a:t>
            </a:r>
            <a:endParaRPr lang="en-US" altLang="zh-CN" dirty="0"/>
          </a:p>
          <a:p>
            <a:r>
              <a:rPr lang="zh-CN" altLang="en-US" dirty="0"/>
              <a:t>同样适用于变量命名：</a:t>
            </a:r>
            <a:endParaRPr lang="en-US" altLang="zh-CN" dirty="0"/>
          </a:p>
          <a:p>
            <a:pPr lvl="1"/>
            <a:r>
              <a:rPr kumimoji="1" lang="en-US" altLang="zh-CN" dirty="0"/>
              <a:t>rename age35  ShareDoctor_age35</a:t>
            </a:r>
            <a:endParaRPr lang="en-US" altLang="zh-CN" dirty="0"/>
          </a:p>
          <a:p>
            <a:endParaRPr lang="en-US" altLang="zh-CN" dirty="0"/>
          </a:p>
        </p:txBody>
      </p:sp>
    </p:spTree>
    <p:extLst>
      <p:ext uri="{BB962C8B-B14F-4D97-AF65-F5344CB8AC3E}">
        <p14:creationId xmlns:p14="http://schemas.microsoft.com/office/powerpoint/2010/main" val="1871012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3. </a:t>
            </a:r>
            <a:r>
              <a:rPr lang="zh-CN" altLang="en-US" dirty="0"/>
              <a:t>建立分工的</a:t>
            </a:r>
            <a:r>
              <a:rPr lang="en-US" altLang="zh-CN" dirty="0"/>
              <a:t>do</a:t>
            </a:r>
            <a:r>
              <a:rPr lang="zh-CN" altLang="en-US" dirty="0"/>
              <a:t>文件群</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22</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lang="zh-CN" altLang="en-US" strike="sngStrike" dirty="0"/>
              <a:t>把所有代码写在一个</a:t>
            </a:r>
            <a:r>
              <a:rPr lang="en-US" altLang="zh-CN" strike="sngStrike" dirty="0"/>
              <a:t>do</a:t>
            </a:r>
            <a:r>
              <a:rPr lang="zh-CN" altLang="en-US" strike="sngStrike" dirty="0"/>
              <a:t>文件里</a:t>
            </a:r>
            <a:endParaRPr lang="en-US" altLang="zh-CN" strike="sngStrike" dirty="0"/>
          </a:p>
          <a:p>
            <a:pPr lvl="1"/>
            <a:r>
              <a:rPr lang="zh-CN" altLang="en-US" dirty="0"/>
              <a:t>内容庞杂</a:t>
            </a:r>
            <a:endParaRPr lang="en-US" altLang="zh-CN" dirty="0"/>
          </a:p>
          <a:p>
            <a:pPr lvl="1"/>
            <a:r>
              <a:rPr lang="en-US" altLang="zh-CN" dirty="0"/>
              <a:t>debug </a:t>
            </a:r>
            <a:r>
              <a:rPr lang="zh-CN" altLang="en-US" dirty="0"/>
              <a:t>费时费力</a:t>
            </a:r>
            <a:endParaRPr lang="en-US" altLang="zh-CN" dirty="0"/>
          </a:p>
          <a:p>
            <a:r>
              <a:rPr lang="zh-CN" altLang="en-US" dirty="0"/>
              <a:t>按照</a:t>
            </a:r>
            <a:r>
              <a:rPr lang="zh-CN" altLang="en-US" b="1" dirty="0">
                <a:solidFill>
                  <a:schemeClr val="accent6"/>
                </a:solidFill>
              </a:rPr>
              <a:t>功能</a:t>
            </a:r>
            <a:r>
              <a:rPr lang="zh-CN" altLang="en-US" dirty="0"/>
              <a:t>将代码拆分成一个文件群，存放于</a:t>
            </a:r>
            <a:r>
              <a:rPr lang="en-US" altLang="zh-CN" dirty="0" err="1"/>
              <a:t>dofiles</a:t>
            </a:r>
            <a:r>
              <a:rPr lang="zh-CN" altLang="en-US" dirty="0"/>
              <a:t>文件夹下：</a:t>
            </a:r>
            <a:endParaRPr lang="en-US" altLang="zh-CN" dirty="0"/>
          </a:p>
          <a:p>
            <a:pPr lvl="1"/>
            <a:r>
              <a:rPr lang="en-US" altLang="zh-CN" dirty="0"/>
              <a:t>00_main_220914.do    </a:t>
            </a:r>
            <a:r>
              <a:rPr lang="zh-CN" altLang="en-US" b="1" dirty="0">
                <a:solidFill>
                  <a:schemeClr val="accent6"/>
                </a:solidFill>
              </a:rPr>
              <a:t>→</a:t>
            </a:r>
            <a:r>
              <a:rPr lang="en-US" altLang="zh-CN" b="1" dirty="0">
                <a:solidFill>
                  <a:schemeClr val="accent6"/>
                </a:solidFill>
              </a:rPr>
              <a:t>220914</a:t>
            </a:r>
            <a:r>
              <a:rPr lang="zh-CN" altLang="en-US" b="1" dirty="0">
                <a:solidFill>
                  <a:schemeClr val="accent6"/>
                </a:solidFill>
              </a:rPr>
              <a:t>这个版本所有结果可由运行该文件一键生成</a:t>
            </a:r>
            <a:endParaRPr lang="en-US" altLang="zh-CN" b="1" dirty="0">
              <a:solidFill>
                <a:schemeClr val="accent6"/>
              </a:solidFill>
            </a:endParaRPr>
          </a:p>
          <a:p>
            <a:pPr lvl="1"/>
            <a:r>
              <a:rPr lang="en-US" altLang="zh-CN" dirty="0"/>
              <a:t>01_setup_220914.do   </a:t>
            </a:r>
            <a:r>
              <a:rPr lang="zh-CN" altLang="en-US" b="1" dirty="0">
                <a:solidFill>
                  <a:schemeClr val="accent6"/>
                </a:solidFill>
              </a:rPr>
              <a:t>→数据清理</a:t>
            </a:r>
            <a:endParaRPr lang="en-US" altLang="zh-CN" b="1" dirty="0">
              <a:solidFill>
                <a:schemeClr val="accent6"/>
              </a:solidFill>
            </a:endParaRPr>
          </a:p>
          <a:p>
            <a:pPr lvl="2"/>
            <a:r>
              <a:rPr lang="en-US" altLang="zh-CN" dirty="0"/>
              <a:t>011_setup_custom_220913.do</a:t>
            </a:r>
          </a:p>
          <a:p>
            <a:pPr lvl="2"/>
            <a:r>
              <a:rPr lang="en-US" altLang="zh-CN" dirty="0"/>
              <a:t>012_setup_citystats_220910.do</a:t>
            </a:r>
          </a:p>
          <a:p>
            <a:pPr lvl="1"/>
            <a:r>
              <a:rPr lang="en-US" altLang="zh-CN" dirty="0"/>
              <a:t>02_merge_220914.do  </a:t>
            </a:r>
            <a:r>
              <a:rPr lang="zh-CN" altLang="en-US" b="1" dirty="0">
                <a:solidFill>
                  <a:schemeClr val="accent6"/>
                </a:solidFill>
              </a:rPr>
              <a:t>→ 整合清理后的数据组成用于分析的数据</a:t>
            </a:r>
            <a:endParaRPr lang="en-US" altLang="zh-CN" b="1" dirty="0">
              <a:solidFill>
                <a:schemeClr val="accent6"/>
              </a:solidFill>
            </a:endParaRPr>
          </a:p>
          <a:p>
            <a:pPr lvl="1"/>
            <a:r>
              <a:rPr lang="en-US" altLang="zh-CN" dirty="0"/>
              <a:t>03_tables_220914.do   </a:t>
            </a:r>
            <a:r>
              <a:rPr lang="zh-CN" altLang="en-US" b="1" dirty="0">
                <a:solidFill>
                  <a:schemeClr val="accent6"/>
                </a:solidFill>
              </a:rPr>
              <a:t>→ 输出表格</a:t>
            </a:r>
            <a:endParaRPr lang="en-US" altLang="zh-CN" b="1" dirty="0">
              <a:solidFill>
                <a:schemeClr val="accent6"/>
              </a:solidFill>
            </a:endParaRPr>
          </a:p>
          <a:p>
            <a:pPr lvl="2"/>
            <a:r>
              <a:rPr lang="en-US" altLang="zh-CN" dirty="0"/>
              <a:t>031_tables_sumstat_220911.do</a:t>
            </a:r>
          </a:p>
          <a:p>
            <a:pPr lvl="2"/>
            <a:r>
              <a:rPr lang="en-US" altLang="zh-CN" dirty="0"/>
              <a:t>032_tables_cityreg_220911.do</a:t>
            </a:r>
          </a:p>
          <a:p>
            <a:pPr lvl="2"/>
            <a:r>
              <a:rPr lang="en-US" altLang="zh-CN" dirty="0"/>
              <a:t>032_tables_firmreg_220912.do</a:t>
            </a:r>
          </a:p>
          <a:p>
            <a:pPr lvl="1"/>
            <a:r>
              <a:rPr lang="en-US" altLang="zh-CN" dirty="0"/>
              <a:t>04_figures_220914.do </a:t>
            </a:r>
            <a:r>
              <a:rPr lang="zh-CN" altLang="en-US" b="1" dirty="0">
                <a:solidFill>
                  <a:schemeClr val="accent6"/>
                </a:solidFill>
              </a:rPr>
              <a:t>→ 输出图片</a:t>
            </a:r>
            <a:endParaRPr lang="en-US" altLang="zh-CN" b="1" dirty="0">
              <a:solidFill>
                <a:schemeClr val="accent6"/>
              </a:solidFill>
            </a:endParaRPr>
          </a:p>
          <a:p>
            <a:r>
              <a:rPr lang="zh-CN" altLang="en-US" dirty="0"/>
              <a:t>严格遵照功能切分代码。例如，生成变量</a:t>
            </a:r>
            <a:r>
              <a:rPr lang="en-US" altLang="zh-CN" dirty="0"/>
              <a:t>/</a:t>
            </a:r>
            <a:r>
              <a:rPr lang="zh-CN" altLang="en-US" dirty="0"/>
              <a:t>打标签的工作统一放在</a:t>
            </a:r>
            <a:r>
              <a:rPr lang="en-US" altLang="zh-CN" dirty="0"/>
              <a:t>setup</a:t>
            </a:r>
            <a:r>
              <a:rPr lang="zh-CN" altLang="en-US" dirty="0"/>
              <a:t>与</a:t>
            </a:r>
            <a:r>
              <a:rPr lang="en-US" altLang="zh-CN" dirty="0"/>
              <a:t>merge</a:t>
            </a:r>
            <a:r>
              <a:rPr lang="zh-CN" altLang="en-US" dirty="0"/>
              <a:t>中完成</a:t>
            </a:r>
            <a:endParaRPr lang="en-US" altLang="zh-CN" dirty="0"/>
          </a:p>
          <a:p>
            <a:pPr lvl="1"/>
            <a:endParaRPr lang="en-US" altLang="zh-CN" dirty="0"/>
          </a:p>
        </p:txBody>
      </p:sp>
    </p:spTree>
    <p:extLst>
      <p:ext uri="{BB962C8B-B14F-4D97-AF65-F5344CB8AC3E}">
        <p14:creationId xmlns:p14="http://schemas.microsoft.com/office/powerpoint/2010/main" val="3700129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4.</a:t>
            </a:r>
            <a:r>
              <a:rPr lang="zh-CN" altLang="en-US" dirty="0"/>
              <a:t>使用相对路径控制</a:t>
            </a:r>
            <a:r>
              <a:rPr lang="en-US" altLang="zh-CN" dirty="0"/>
              <a:t>input/output flow</a:t>
            </a:r>
            <a:endParaRPr lang="zh-CN" altLang="en-US" dirty="0"/>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23</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固定每一个</a:t>
            </a:r>
            <a:r>
              <a:rPr kumimoji="1" lang="en-US" altLang="zh-CN" dirty="0"/>
              <a:t>do</a:t>
            </a:r>
            <a:r>
              <a:rPr kumimoji="1" lang="zh-CN" altLang="en-US" dirty="0"/>
              <a:t>文件的开头，以宏（</a:t>
            </a:r>
            <a:r>
              <a:rPr kumimoji="1" lang="en-US" altLang="zh-CN" dirty="0"/>
              <a:t>global</a:t>
            </a:r>
            <a:r>
              <a:rPr kumimoji="1" lang="zh-CN" altLang="en-US" dirty="0"/>
              <a:t>）来控制输入输出</a:t>
            </a:r>
            <a:endParaRPr kumimoji="1" lang="en-US" altLang="zh-CN" dirty="0"/>
          </a:p>
          <a:p>
            <a:pPr marL="0" indent="0">
              <a:buNone/>
            </a:pPr>
            <a:endParaRPr kumimoji="1" lang="en-US" altLang="zh-CN" dirty="0"/>
          </a:p>
        </p:txBody>
      </p:sp>
      <p:pic>
        <p:nvPicPr>
          <p:cNvPr id="10" name="图片 9">
            <a:extLst>
              <a:ext uri="{FF2B5EF4-FFF2-40B4-BE49-F238E27FC236}">
                <a16:creationId xmlns:a16="http://schemas.microsoft.com/office/drawing/2014/main" id="{62092197-D62D-4A86-9FA7-0CC15EA02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12" y="1800142"/>
            <a:ext cx="7554322" cy="4437170"/>
          </a:xfrm>
          <a:prstGeom prst="rect">
            <a:avLst/>
          </a:prstGeom>
        </p:spPr>
      </p:pic>
    </p:spTree>
    <p:extLst>
      <p:ext uri="{BB962C8B-B14F-4D97-AF65-F5344CB8AC3E}">
        <p14:creationId xmlns:p14="http://schemas.microsoft.com/office/powerpoint/2010/main" val="183804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4.</a:t>
            </a:r>
            <a:r>
              <a:rPr lang="zh-CN" altLang="en-US" dirty="0"/>
              <a:t>使用相对路径控制</a:t>
            </a:r>
            <a:r>
              <a:rPr lang="en-US" altLang="zh-CN" dirty="0"/>
              <a:t>input/output flow</a:t>
            </a:r>
            <a:endParaRPr lang="zh-CN" altLang="en-US" dirty="0"/>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24</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固定每一个</a:t>
            </a:r>
            <a:r>
              <a:rPr kumimoji="1" lang="en-US" altLang="zh-CN" dirty="0"/>
              <a:t>do</a:t>
            </a:r>
            <a:r>
              <a:rPr kumimoji="1" lang="zh-CN" altLang="en-US" dirty="0"/>
              <a:t>文件的开头，以宏（</a:t>
            </a:r>
            <a:r>
              <a:rPr kumimoji="1" lang="en-US" altLang="zh-CN" dirty="0"/>
              <a:t>global</a:t>
            </a:r>
            <a:r>
              <a:rPr kumimoji="1" lang="zh-CN" altLang="en-US" dirty="0"/>
              <a:t>）来控制输入输出</a:t>
            </a:r>
            <a:endParaRPr kumimoji="1" lang="en-US" altLang="zh-CN" dirty="0"/>
          </a:p>
          <a:p>
            <a:pPr marL="0" indent="0">
              <a:buNone/>
            </a:pPr>
            <a:endParaRPr kumimoji="1" lang="en-US" altLang="zh-CN" dirty="0"/>
          </a:p>
        </p:txBody>
      </p:sp>
      <p:pic>
        <p:nvPicPr>
          <p:cNvPr id="10" name="图片 9">
            <a:extLst>
              <a:ext uri="{FF2B5EF4-FFF2-40B4-BE49-F238E27FC236}">
                <a16:creationId xmlns:a16="http://schemas.microsoft.com/office/drawing/2014/main" id="{62092197-D62D-4A86-9FA7-0CC15EA02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12" y="1800142"/>
            <a:ext cx="7554322" cy="4437170"/>
          </a:xfrm>
          <a:prstGeom prst="rect">
            <a:avLst/>
          </a:prstGeom>
        </p:spPr>
      </p:pic>
      <p:cxnSp>
        <p:nvCxnSpPr>
          <p:cNvPr id="6" name="直接箭头连接符 5">
            <a:extLst>
              <a:ext uri="{FF2B5EF4-FFF2-40B4-BE49-F238E27FC236}">
                <a16:creationId xmlns:a16="http://schemas.microsoft.com/office/drawing/2014/main" id="{B90E67EF-E95A-4584-8539-1F5C3D81F7AC}"/>
              </a:ext>
            </a:extLst>
          </p:cNvPr>
          <p:cNvCxnSpPr/>
          <p:nvPr/>
        </p:nvCxnSpPr>
        <p:spPr>
          <a:xfrm flipV="1">
            <a:off x="3275856" y="3284984"/>
            <a:ext cx="1800200" cy="79208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752AB15-9D46-4592-8FC1-525F58D0F695}"/>
              </a:ext>
            </a:extLst>
          </p:cNvPr>
          <p:cNvSpPr txBox="1"/>
          <p:nvPr/>
        </p:nvSpPr>
        <p:spPr>
          <a:xfrm>
            <a:off x="5580112" y="2708920"/>
            <a:ext cx="2016224" cy="1200329"/>
          </a:xfrm>
          <a:prstGeom prst="rect">
            <a:avLst/>
          </a:prstGeom>
          <a:noFill/>
        </p:spPr>
        <p:txBody>
          <a:bodyPr wrap="square" rtlCol="0">
            <a:spAutoFit/>
          </a:bodyPr>
          <a:lstStyle/>
          <a:p>
            <a:r>
              <a:rPr lang="zh-CN" altLang="en-US" dirty="0">
                <a:solidFill>
                  <a:schemeClr val="accent6"/>
                </a:solidFill>
              </a:rPr>
              <a:t>团队成员只需要修改</a:t>
            </a:r>
            <a:r>
              <a:rPr lang="en-US" altLang="zh-CN" dirty="0">
                <a:solidFill>
                  <a:schemeClr val="accent6"/>
                </a:solidFill>
              </a:rPr>
              <a:t>root</a:t>
            </a:r>
            <a:r>
              <a:rPr lang="zh-CN" altLang="en-US" dirty="0">
                <a:solidFill>
                  <a:schemeClr val="accent6"/>
                </a:solidFill>
              </a:rPr>
              <a:t>这里的路径就可以复制你的结果</a:t>
            </a:r>
          </a:p>
        </p:txBody>
      </p:sp>
      <p:sp>
        <p:nvSpPr>
          <p:cNvPr id="8" name="矩形 7">
            <a:extLst>
              <a:ext uri="{FF2B5EF4-FFF2-40B4-BE49-F238E27FC236}">
                <a16:creationId xmlns:a16="http://schemas.microsoft.com/office/drawing/2014/main" id="{C34D1300-22F0-4C48-8219-5FAF8C8E2681}"/>
              </a:ext>
            </a:extLst>
          </p:cNvPr>
          <p:cNvSpPr/>
          <p:nvPr/>
        </p:nvSpPr>
        <p:spPr>
          <a:xfrm>
            <a:off x="1043608" y="4077072"/>
            <a:ext cx="6840760" cy="360040"/>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1978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4.</a:t>
            </a:r>
            <a:r>
              <a:rPr lang="zh-CN" altLang="en-US" dirty="0"/>
              <a:t>使用相对路径控制</a:t>
            </a:r>
            <a:r>
              <a:rPr lang="en-US" altLang="zh-CN" dirty="0"/>
              <a:t>input/output flow</a:t>
            </a:r>
            <a:endParaRPr lang="zh-CN" altLang="en-US" dirty="0"/>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25</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固定每一个</a:t>
            </a:r>
            <a:r>
              <a:rPr kumimoji="1" lang="en-US" altLang="zh-CN" dirty="0"/>
              <a:t>do</a:t>
            </a:r>
            <a:r>
              <a:rPr kumimoji="1" lang="zh-CN" altLang="en-US" dirty="0"/>
              <a:t>文件的开头，以宏（</a:t>
            </a:r>
            <a:r>
              <a:rPr kumimoji="1" lang="en-US" altLang="zh-CN" dirty="0"/>
              <a:t>global</a:t>
            </a:r>
            <a:r>
              <a:rPr kumimoji="1" lang="zh-CN" altLang="en-US" dirty="0"/>
              <a:t>）来控制输入输出</a:t>
            </a:r>
            <a:endParaRPr kumimoji="1" lang="en-US" altLang="zh-CN" dirty="0"/>
          </a:p>
          <a:p>
            <a:pPr marL="0" indent="0">
              <a:buNone/>
            </a:pPr>
            <a:endParaRPr kumimoji="1" lang="en-US" altLang="zh-CN" dirty="0"/>
          </a:p>
        </p:txBody>
      </p:sp>
      <p:pic>
        <p:nvPicPr>
          <p:cNvPr id="10" name="图片 9">
            <a:extLst>
              <a:ext uri="{FF2B5EF4-FFF2-40B4-BE49-F238E27FC236}">
                <a16:creationId xmlns:a16="http://schemas.microsoft.com/office/drawing/2014/main" id="{62092197-D62D-4A86-9FA7-0CC15EA02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12" y="1800142"/>
            <a:ext cx="7554322" cy="4437170"/>
          </a:xfrm>
          <a:prstGeom prst="rect">
            <a:avLst/>
          </a:prstGeom>
        </p:spPr>
      </p:pic>
      <p:cxnSp>
        <p:nvCxnSpPr>
          <p:cNvPr id="6" name="直接箭头连接符 5">
            <a:extLst>
              <a:ext uri="{FF2B5EF4-FFF2-40B4-BE49-F238E27FC236}">
                <a16:creationId xmlns:a16="http://schemas.microsoft.com/office/drawing/2014/main" id="{B90E67EF-E95A-4584-8539-1F5C3D81F7AC}"/>
              </a:ext>
            </a:extLst>
          </p:cNvPr>
          <p:cNvCxnSpPr>
            <a:cxnSpLocks/>
          </p:cNvCxnSpPr>
          <p:nvPr/>
        </p:nvCxnSpPr>
        <p:spPr>
          <a:xfrm>
            <a:off x="4245941" y="4797152"/>
            <a:ext cx="1152128"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A775F58-FA18-40CA-998B-0B3117B5C47A}"/>
              </a:ext>
            </a:extLst>
          </p:cNvPr>
          <p:cNvSpPr txBox="1"/>
          <p:nvPr/>
        </p:nvSpPr>
        <p:spPr>
          <a:xfrm>
            <a:off x="5545456" y="4336343"/>
            <a:ext cx="2016224" cy="646331"/>
          </a:xfrm>
          <a:prstGeom prst="rect">
            <a:avLst/>
          </a:prstGeom>
          <a:noFill/>
        </p:spPr>
        <p:txBody>
          <a:bodyPr wrap="square" rtlCol="0">
            <a:spAutoFit/>
          </a:bodyPr>
          <a:lstStyle/>
          <a:p>
            <a:r>
              <a:rPr lang="zh-CN" altLang="en-US" dirty="0">
                <a:solidFill>
                  <a:schemeClr val="accent6"/>
                </a:solidFill>
              </a:rPr>
              <a:t>通过宏来建立和文件夹之间的联系</a:t>
            </a:r>
          </a:p>
        </p:txBody>
      </p:sp>
      <p:sp>
        <p:nvSpPr>
          <p:cNvPr id="12" name="矩形 11">
            <a:extLst>
              <a:ext uri="{FF2B5EF4-FFF2-40B4-BE49-F238E27FC236}">
                <a16:creationId xmlns:a16="http://schemas.microsoft.com/office/drawing/2014/main" id="{0E7E36F2-896A-43F4-AF5F-02995379EBFE}"/>
              </a:ext>
            </a:extLst>
          </p:cNvPr>
          <p:cNvSpPr/>
          <p:nvPr/>
        </p:nvSpPr>
        <p:spPr>
          <a:xfrm>
            <a:off x="1043608" y="4437112"/>
            <a:ext cx="3312368" cy="1224135"/>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936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4.</a:t>
            </a:r>
            <a:r>
              <a:rPr lang="zh-CN" altLang="en-US" dirty="0"/>
              <a:t>使用相对路径控制</a:t>
            </a:r>
            <a:r>
              <a:rPr lang="en-US" altLang="zh-CN" dirty="0"/>
              <a:t>input/output flow</a:t>
            </a:r>
            <a:endParaRPr lang="zh-CN" altLang="en-US" dirty="0"/>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26</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固定每一个</a:t>
            </a:r>
            <a:r>
              <a:rPr kumimoji="1" lang="en-US" altLang="zh-CN" dirty="0"/>
              <a:t>do</a:t>
            </a:r>
            <a:r>
              <a:rPr kumimoji="1" lang="zh-CN" altLang="en-US" dirty="0"/>
              <a:t>文件的开头，以宏（</a:t>
            </a:r>
            <a:r>
              <a:rPr kumimoji="1" lang="en-US" altLang="zh-CN" dirty="0"/>
              <a:t>global</a:t>
            </a:r>
            <a:r>
              <a:rPr kumimoji="1" lang="zh-CN" altLang="en-US" dirty="0"/>
              <a:t>）来控制输入输出</a:t>
            </a:r>
            <a:endParaRPr kumimoji="1" lang="en-US" altLang="zh-CN" dirty="0"/>
          </a:p>
          <a:p>
            <a:pPr marL="0" indent="0">
              <a:buNone/>
            </a:pPr>
            <a:endParaRPr kumimoji="1" lang="en-US" altLang="zh-CN" dirty="0"/>
          </a:p>
        </p:txBody>
      </p:sp>
      <p:pic>
        <p:nvPicPr>
          <p:cNvPr id="10" name="图片 9">
            <a:extLst>
              <a:ext uri="{FF2B5EF4-FFF2-40B4-BE49-F238E27FC236}">
                <a16:creationId xmlns:a16="http://schemas.microsoft.com/office/drawing/2014/main" id="{62092197-D62D-4A86-9FA7-0CC15EA02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12" y="1800142"/>
            <a:ext cx="7554322" cy="4437170"/>
          </a:xfrm>
          <a:prstGeom prst="rect">
            <a:avLst/>
          </a:prstGeom>
        </p:spPr>
      </p:pic>
      <p:cxnSp>
        <p:nvCxnSpPr>
          <p:cNvPr id="6" name="直接箭头连接符 5">
            <a:extLst>
              <a:ext uri="{FF2B5EF4-FFF2-40B4-BE49-F238E27FC236}">
                <a16:creationId xmlns:a16="http://schemas.microsoft.com/office/drawing/2014/main" id="{B90E67EF-E95A-4584-8539-1F5C3D81F7AC}"/>
              </a:ext>
            </a:extLst>
          </p:cNvPr>
          <p:cNvCxnSpPr>
            <a:cxnSpLocks/>
          </p:cNvCxnSpPr>
          <p:nvPr/>
        </p:nvCxnSpPr>
        <p:spPr>
          <a:xfrm flipV="1">
            <a:off x="4788024" y="4797152"/>
            <a:ext cx="610045" cy="72008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A775F58-FA18-40CA-998B-0B3117B5C47A}"/>
              </a:ext>
            </a:extLst>
          </p:cNvPr>
          <p:cNvSpPr txBox="1"/>
          <p:nvPr/>
        </p:nvSpPr>
        <p:spPr>
          <a:xfrm>
            <a:off x="5545456" y="4336343"/>
            <a:ext cx="2016224" cy="1200329"/>
          </a:xfrm>
          <a:prstGeom prst="rect">
            <a:avLst/>
          </a:prstGeom>
          <a:noFill/>
        </p:spPr>
        <p:txBody>
          <a:bodyPr wrap="square" rtlCol="0">
            <a:spAutoFit/>
          </a:bodyPr>
          <a:lstStyle/>
          <a:p>
            <a:r>
              <a:rPr lang="zh-CN" altLang="en-US" dirty="0">
                <a:solidFill>
                  <a:schemeClr val="accent6"/>
                </a:solidFill>
              </a:rPr>
              <a:t>日志文件和</a:t>
            </a:r>
            <a:r>
              <a:rPr lang="en-US" altLang="zh-CN" dirty="0">
                <a:solidFill>
                  <a:schemeClr val="accent6"/>
                </a:solidFill>
              </a:rPr>
              <a:t>do</a:t>
            </a:r>
            <a:r>
              <a:rPr lang="zh-CN" altLang="en-US" dirty="0">
                <a:solidFill>
                  <a:schemeClr val="accent6"/>
                </a:solidFill>
              </a:rPr>
              <a:t>命名保持一致，用于做</a:t>
            </a:r>
            <a:r>
              <a:rPr lang="en-US" altLang="zh-CN" dirty="0">
                <a:solidFill>
                  <a:schemeClr val="accent6"/>
                </a:solidFill>
              </a:rPr>
              <a:t>version control</a:t>
            </a:r>
            <a:r>
              <a:rPr lang="zh-CN" altLang="en-US" dirty="0">
                <a:solidFill>
                  <a:schemeClr val="accent6"/>
                </a:solidFill>
              </a:rPr>
              <a:t>，保持可追溯性</a:t>
            </a:r>
          </a:p>
        </p:txBody>
      </p:sp>
      <p:sp>
        <p:nvSpPr>
          <p:cNvPr id="12" name="矩形 11">
            <a:extLst>
              <a:ext uri="{FF2B5EF4-FFF2-40B4-BE49-F238E27FC236}">
                <a16:creationId xmlns:a16="http://schemas.microsoft.com/office/drawing/2014/main" id="{0E7E36F2-896A-43F4-AF5F-02995379EBFE}"/>
              </a:ext>
            </a:extLst>
          </p:cNvPr>
          <p:cNvSpPr/>
          <p:nvPr/>
        </p:nvSpPr>
        <p:spPr>
          <a:xfrm>
            <a:off x="927990" y="5661247"/>
            <a:ext cx="5012161" cy="288033"/>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1096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4.</a:t>
            </a:r>
            <a:r>
              <a:rPr lang="zh-CN" altLang="en-US" dirty="0"/>
              <a:t>使用相对路径控制</a:t>
            </a:r>
            <a:r>
              <a:rPr lang="en-US" altLang="zh-CN" dirty="0"/>
              <a:t>input/output flow</a:t>
            </a:r>
            <a:endParaRPr lang="zh-CN" altLang="en-US" dirty="0"/>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27</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读取文件：</a:t>
            </a:r>
            <a:endParaRPr kumimoji="1" lang="en-US" altLang="zh-CN" dirty="0"/>
          </a:p>
          <a:p>
            <a:pPr lvl="1"/>
            <a:r>
              <a:rPr kumimoji="1" lang="en-US" altLang="zh-CN" dirty="0"/>
              <a:t>use $</a:t>
            </a:r>
            <a:r>
              <a:rPr kumimoji="1" lang="en-US" altLang="zh-CN" dirty="0" err="1"/>
              <a:t>raw_data</a:t>
            </a:r>
            <a:r>
              <a:rPr kumimoji="1" lang="en-US" altLang="zh-CN" dirty="0"/>
              <a:t>/</a:t>
            </a:r>
            <a:r>
              <a:rPr kumimoji="1" lang="en-US" altLang="zh-CN" dirty="0" err="1"/>
              <a:t>custom.dta</a:t>
            </a:r>
            <a:r>
              <a:rPr kumimoji="1" lang="en-US" altLang="zh-CN" dirty="0"/>
              <a:t>, clear</a:t>
            </a:r>
          </a:p>
          <a:p>
            <a:r>
              <a:rPr kumimoji="1" lang="zh-CN" altLang="en-US" dirty="0"/>
              <a:t>生成中间数据：</a:t>
            </a:r>
            <a:endParaRPr kumimoji="1" lang="en-US" altLang="zh-CN" dirty="0"/>
          </a:p>
          <a:p>
            <a:pPr lvl="1"/>
            <a:r>
              <a:rPr kumimoji="1" lang="en-US" altLang="zh-CN" dirty="0"/>
              <a:t>save $</a:t>
            </a:r>
            <a:r>
              <a:rPr kumimoji="1" lang="en-US" altLang="zh-CN" dirty="0" err="1"/>
              <a:t>temp_data</a:t>
            </a:r>
            <a:r>
              <a:rPr kumimoji="1" lang="en-US" altLang="zh-CN" dirty="0"/>
              <a:t>/</a:t>
            </a:r>
            <a:r>
              <a:rPr kumimoji="1" lang="en-US" altLang="zh-CN" dirty="0" err="1"/>
              <a:t>firm_export</a:t>
            </a:r>
            <a:r>
              <a:rPr kumimoji="1" lang="en-US" altLang="zh-CN" dirty="0"/>
              <a:t>, replace  </a:t>
            </a:r>
          </a:p>
          <a:p>
            <a:r>
              <a:rPr kumimoji="1" lang="zh-CN" altLang="en-US" dirty="0"/>
              <a:t>生成最终数据：</a:t>
            </a:r>
            <a:endParaRPr kumimoji="1" lang="en-US" altLang="zh-CN" dirty="0"/>
          </a:p>
          <a:p>
            <a:pPr lvl="1"/>
            <a:r>
              <a:rPr kumimoji="1" lang="en-US" altLang="zh-CN" dirty="0"/>
              <a:t>save $</a:t>
            </a:r>
            <a:r>
              <a:rPr kumimoji="1" lang="en-US" altLang="zh-CN" dirty="0" err="1"/>
              <a:t>working_data</a:t>
            </a:r>
            <a:r>
              <a:rPr kumimoji="1" lang="en-US" altLang="zh-CN" dirty="0"/>
              <a:t>/</a:t>
            </a:r>
            <a:r>
              <a:rPr kumimoji="1" lang="en-US" altLang="zh-CN" dirty="0" err="1"/>
              <a:t>firm.dta</a:t>
            </a:r>
            <a:r>
              <a:rPr kumimoji="1" lang="en-US" altLang="zh-CN" dirty="0"/>
              <a:t>, replace </a:t>
            </a:r>
          </a:p>
          <a:p>
            <a:r>
              <a:rPr kumimoji="1" lang="zh-CN" altLang="en-US" dirty="0"/>
              <a:t>输出表格：</a:t>
            </a:r>
            <a:endParaRPr kumimoji="1" lang="en-US" altLang="zh-CN" dirty="0"/>
          </a:p>
          <a:p>
            <a:pPr lvl="1"/>
            <a:r>
              <a:rPr kumimoji="1" lang="en-US" altLang="zh-CN" dirty="0"/>
              <a:t>outreg2  using $tables/baseline_ols_220914.xls, replace</a:t>
            </a:r>
          </a:p>
          <a:p>
            <a:r>
              <a:rPr kumimoji="1" lang="zh-CN" altLang="en-US" dirty="0"/>
              <a:t>输出图片</a:t>
            </a:r>
            <a:r>
              <a:rPr kumimoji="1" lang="en-US" altLang="zh-CN" dirty="0"/>
              <a:t>:</a:t>
            </a:r>
          </a:p>
          <a:p>
            <a:pPr lvl="1"/>
            <a:r>
              <a:rPr kumimoji="1" lang="en-US" altLang="zh-CN" dirty="0"/>
              <a:t>graph export $figures/220622/exportdumumy_vs_firmage.png, replace</a:t>
            </a:r>
          </a:p>
        </p:txBody>
      </p:sp>
    </p:spTree>
    <p:extLst>
      <p:ext uri="{BB962C8B-B14F-4D97-AF65-F5344CB8AC3E}">
        <p14:creationId xmlns:p14="http://schemas.microsoft.com/office/powerpoint/2010/main" val="4084692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4.</a:t>
            </a:r>
            <a:r>
              <a:rPr lang="zh-CN" altLang="en-US" dirty="0"/>
              <a:t>使用相对路径控制</a:t>
            </a:r>
            <a:r>
              <a:rPr lang="en-US" altLang="zh-CN" dirty="0"/>
              <a:t>input/output flow</a:t>
            </a:r>
            <a:endParaRPr lang="zh-CN" altLang="en-US" dirty="0"/>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28</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读取文件：</a:t>
            </a:r>
            <a:endParaRPr kumimoji="1" lang="en-US" altLang="zh-CN" dirty="0"/>
          </a:p>
          <a:p>
            <a:pPr lvl="1"/>
            <a:r>
              <a:rPr kumimoji="1" lang="en-US" altLang="zh-CN" dirty="0"/>
              <a:t>use $</a:t>
            </a:r>
            <a:r>
              <a:rPr kumimoji="1" lang="en-US" altLang="zh-CN" dirty="0" err="1"/>
              <a:t>raw_data</a:t>
            </a:r>
            <a:r>
              <a:rPr kumimoji="1" lang="en-US" altLang="zh-CN" dirty="0"/>
              <a:t>/</a:t>
            </a:r>
            <a:r>
              <a:rPr kumimoji="1" lang="en-US" altLang="zh-CN" dirty="0" err="1"/>
              <a:t>custom.dta</a:t>
            </a:r>
            <a:r>
              <a:rPr kumimoji="1" lang="en-US" altLang="zh-CN" dirty="0"/>
              <a:t>, clear</a:t>
            </a:r>
          </a:p>
          <a:p>
            <a:r>
              <a:rPr kumimoji="1" lang="zh-CN" altLang="en-US" dirty="0"/>
              <a:t>生成中间数据：</a:t>
            </a:r>
            <a:endParaRPr kumimoji="1" lang="en-US" altLang="zh-CN" dirty="0"/>
          </a:p>
          <a:p>
            <a:pPr lvl="1"/>
            <a:r>
              <a:rPr kumimoji="1" lang="en-US" altLang="zh-CN" dirty="0"/>
              <a:t>save $</a:t>
            </a:r>
            <a:r>
              <a:rPr kumimoji="1" lang="en-US" altLang="zh-CN" dirty="0" err="1"/>
              <a:t>temp_data</a:t>
            </a:r>
            <a:r>
              <a:rPr kumimoji="1" lang="en-US" altLang="zh-CN" dirty="0"/>
              <a:t>/</a:t>
            </a:r>
            <a:r>
              <a:rPr kumimoji="1" lang="en-US" altLang="zh-CN" dirty="0" err="1"/>
              <a:t>firm_export</a:t>
            </a:r>
            <a:r>
              <a:rPr kumimoji="1" lang="en-US" altLang="zh-CN" dirty="0"/>
              <a:t>, replace  </a:t>
            </a:r>
          </a:p>
          <a:p>
            <a:r>
              <a:rPr kumimoji="1" lang="zh-CN" altLang="en-US" dirty="0"/>
              <a:t>生成最终数据：</a:t>
            </a:r>
            <a:endParaRPr kumimoji="1" lang="en-US" altLang="zh-CN" dirty="0"/>
          </a:p>
          <a:p>
            <a:pPr lvl="1"/>
            <a:r>
              <a:rPr kumimoji="1" lang="en-US" altLang="zh-CN" dirty="0"/>
              <a:t>save $</a:t>
            </a:r>
            <a:r>
              <a:rPr kumimoji="1" lang="en-US" altLang="zh-CN" dirty="0" err="1"/>
              <a:t>working_data</a:t>
            </a:r>
            <a:r>
              <a:rPr kumimoji="1" lang="en-US" altLang="zh-CN" dirty="0"/>
              <a:t>/</a:t>
            </a:r>
            <a:r>
              <a:rPr kumimoji="1" lang="en-US" altLang="zh-CN" dirty="0" err="1"/>
              <a:t>firm.dta</a:t>
            </a:r>
            <a:r>
              <a:rPr kumimoji="1" lang="en-US" altLang="zh-CN" dirty="0"/>
              <a:t>, replace </a:t>
            </a:r>
          </a:p>
          <a:p>
            <a:r>
              <a:rPr kumimoji="1" lang="zh-CN" altLang="en-US" dirty="0"/>
              <a:t>输出表格：</a:t>
            </a:r>
            <a:endParaRPr kumimoji="1" lang="en-US" altLang="zh-CN" dirty="0"/>
          </a:p>
          <a:p>
            <a:pPr lvl="1"/>
            <a:r>
              <a:rPr kumimoji="1" lang="en-US" altLang="zh-CN" dirty="0"/>
              <a:t>outreg2  using $tables/baseline_ols_220914.xls, replace</a:t>
            </a:r>
          </a:p>
          <a:p>
            <a:r>
              <a:rPr kumimoji="1" lang="zh-CN" altLang="en-US" dirty="0"/>
              <a:t>输出图片</a:t>
            </a:r>
            <a:r>
              <a:rPr kumimoji="1" lang="en-US" altLang="zh-CN" dirty="0"/>
              <a:t>:</a:t>
            </a:r>
          </a:p>
          <a:p>
            <a:pPr lvl="1"/>
            <a:r>
              <a:rPr kumimoji="1" lang="en-US" altLang="zh-CN" dirty="0"/>
              <a:t>graph export $figures/220622/exportdumumy_vs_firmage.png, replace</a:t>
            </a:r>
          </a:p>
          <a:p>
            <a:pPr marL="0" indent="0">
              <a:buNone/>
            </a:pPr>
            <a:endParaRPr kumimoji="1" lang="en-US" altLang="zh-CN" dirty="0"/>
          </a:p>
        </p:txBody>
      </p:sp>
      <p:cxnSp>
        <p:nvCxnSpPr>
          <p:cNvPr id="7" name="直接箭头连接符 6">
            <a:extLst>
              <a:ext uri="{FF2B5EF4-FFF2-40B4-BE49-F238E27FC236}">
                <a16:creationId xmlns:a16="http://schemas.microsoft.com/office/drawing/2014/main" id="{C24F6CA7-5EBA-4960-A034-62CA5CFF5E91}"/>
              </a:ext>
            </a:extLst>
          </p:cNvPr>
          <p:cNvCxnSpPr>
            <a:cxnSpLocks/>
          </p:cNvCxnSpPr>
          <p:nvPr/>
        </p:nvCxnSpPr>
        <p:spPr>
          <a:xfrm flipV="1">
            <a:off x="6370344" y="1675262"/>
            <a:ext cx="610045" cy="72008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6F4F25A-C22B-46A8-9B18-1E2D915C0E58}"/>
              </a:ext>
            </a:extLst>
          </p:cNvPr>
          <p:cNvSpPr txBox="1"/>
          <p:nvPr/>
        </p:nvSpPr>
        <p:spPr>
          <a:xfrm>
            <a:off x="7127776" y="1214453"/>
            <a:ext cx="2016224" cy="1754326"/>
          </a:xfrm>
          <a:prstGeom prst="rect">
            <a:avLst/>
          </a:prstGeom>
          <a:noFill/>
        </p:spPr>
        <p:txBody>
          <a:bodyPr wrap="square" rtlCol="0">
            <a:spAutoFit/>
          </a:bodyPr>
          <a:lstStyle/>
          <a:p>
            <a:r>
              <a:rPr lang="zh-CN" altLang="en-US" dirty="0">
                <a:solidFill>
                  <a:schemeClr val="accent6"/>
                </a:solidFill>
              </a:rPr>
              <a:t>数据不做</a:t>
            </a:r>
            <a:r>
              <a:rPr lang="en-US" altLang="zh-CN" dirty="0">
                <a:solidFill>
                  <a:schemeClr val="accent6"/>
                </a:solidFill>
              </a:rPr>
              <a:t>version control</a:t>
            </a:r>
            <a:r>
              <a:rPr lang="zh-CN" altLang="en-US" dirty="0">
                <a:solidFill>
                  <a:schemeClr val="accent6"/>
                </a:solidFill>
              </a:rPr>
              <a:t>，节省空间。利用</a:t>
            </a:r>
            <a:r>
              <a:rPr lang="en-US" altLang="zh-CN" dirty="0">
                <a:solidFill>
                  <a:schemeClr val="accent6"/>
                </a:solidFill>
              </a:rPr>
              <a:t>replace </a:t>
            </a:r>
            <a:r>
              <a:rPr lang="zh-CN" altLang="en-US" dirty="0">
                <a:solidFill>
                  <a:schemeClr val="accent6"/>
                </a:solidFill>
              </a:rPr>
              <a:t>来自动覆盖更新结果（用</a:t>
            </a:r>
            <a:r>
              <a:rPr lang="en-US" altLang="zh-CN" dirty="0">
                <a:solidFill>
                  <a:schemeClr val="accent6"/>
                </a:solidFill>
              </a:rPr>
              <a:t>do</a:t>
            </a:r>
            <a:r>
              <a:rPr lang="zh-CN" altLang="en-US" dirty="0">
                <a:solidFill>
                  <a:schemeClr val="accent6"/>
                </a:solidFill>
              </a:rPr>
              <a:t>文件来控制数据版本）</a:t>
            </a:r>
          </a:p>
        </p:txBody>
      </p:sp>
      <p:sp>
        <p:nvSpPr>
          <p:cNvPr id="9" name="矩形 8">
            <a:extLst>
              <a:ext uri="{FF2B5EF4-FFF2-40B4-BE49-F238E27FC236}">
                <a16:creationId xmlns:a16="http://schemas.microsoft.com/office/drawing/2014/main" id="{140AF190-1D36-43F5-933C-DC000060CAD5}"/>
              </a:ext>
            </a:extLst>
          </p:cNvPr>
          <p:cNvSpPr/>
          <p:nvPr/>
        </p:nvSpPr>
        <p:spPr>
          <a:xfrm>
            <a:off x="937781" y="1357298"/>
            <a:ext cx="5285176" cy="2359734"/>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0389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4.</a:t>
            </a:r>
            <a:r>
              <a:rPr lang="zh-CN" altLang="en-US" dirty="0"/>
              <a:t>使用相对路径控制</a:t>
            </a:r>
            <a:r>
              <a:rPr lang="en-US" altLang="zh-CN" dirty="0"/>
              <a:t>input/output flow</a:t>
            </a:r>
            <a:endParaRPr lang="zh-CN" altLang="en-US" dirty="0"/>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29</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读取文件：</a:t>
            </a:r>
            <a:endParaRPr kumimoji="1" lang="en-US" altLang="zh-CN" dirty="0"/>
          </a:p>
          <a:p>
            <a:pPr lvl="1"/>
            <a:r>
              <a:rPr kumimoji="1" lang="en-US" altLang="zh-CN" dirty="0"/>
              <a:t>use $</a:t>
            </a:r>
            <a:r>
              <a:rPr kumimoji="1" lang="en-US" altLang="zh-CN" dirty="0" err="1"/>
              <a:t>raw_data</a:t>
            </a:r>
            <a:r>
              <a:rPr kumimoji="1" lang="en-US" altLang="zh-CN" dirty="0"/>
              <a:t>/</a:t>
            </a:r>
            <a:r>
              <a:rPr kumimoji="1" lang="en-US" altLang="zh-CN" dirty="0" err="1"/>
              <a:t>custom.dta</a:t>
            </a:r>
            <a:r>
              <a:rPr kumimoji="1" lang="en-US" altLang="zh-CN" dirty="0"/>
              <a:t>, clear</a:t>
            </a:r>
          </a:p>
          <a:p>
            <a:r>
              <a:rPr kumimoji="1" lang="zh-CN" altLang="en-US" dirty="0"/>
              <a:t>生成中间数据：</a:t>
            </a:r>
            <a:endParaRPr kumimoji="1" lang="en-US" altLang="zh-CN" dirty="0"/>
          </a:p>
          <a:p>
            <a:pPr lvl="1"/>
            <a:r>
              <a:rPr kumimoji="1" lang="en-US" altLang="zh-CN" dirty="0"/>
              <a:t>save $</a:t>
            </a:r>
            <a:r>
              <a:rPr kumimoji="1" lang="en-US" altLang="zh-CN" dirty="0" err="1"/>
              <a:t>temp_data</a:t>
            </a:r>
            <a:r>
              <a:rPr kumimoji="1" lang="en-US" altLang="zh-CN" dirty="0"/>
              <a:t>/</a:t>
            </a:r>
            <a:r>
              <a:rPr kumimoji="1" lang="en-US" altLang="zh-CN" dirty="0" err="1"/>
              <a:t>firm_export</a:t>
            </a:r>
            <a:r>
              <a:rPr kumimoji="1" lang="en-US" altLang="zh-CN" dirty="0"/>
              <a:t>, replace  </a:t>
            </a:r>
          </a:p>
          <a:p>
            <a:r>
              <a:rPr kumimoji="1" lang="zh-CN" altLang="en-US" dirty="0"/>
              <a:t>生成最终数据：</a:t>
            </a:r>
            <a:endParaRPr kumimoji="1" lang="en-US" altLang="zh-CN" dirty="0"/>
          </a:p>
          <a:p>
            <a:pPr lvl="1"/>
            <a:r>
              <a:rPr kumimoji="1" lang="en-US" altLang="zh-CN" dirty="0"/>
              <a:t>save $</a:t>
            </a:r>
            <a:r>
              <a:rPr kumimoji="1" lang="en-US" altLang="zh-CN" dirty="0" err="1"/>
              <a:t>working_data</a:t>
            </a:r>
            <a:r>
              <a:rPr kumimoji="1" lang="en-US" altLang="zh-CN" dirty="0"/>
              <a:t>/</a:t>
            </a:r>
            <a:r>
              <a:rPr kumimoji="1" lang="en-US" altLang="zh-CN" dirty="0" err="1"/>
              <a:t>firm.dta</a:t>
            </a:r>
            <a:r>
              <a:rPr kumimoji="1" lang="en-US" altLang="zh-CN" dirty="0"/>
              <a:t>, replace </a:t>
            </a:r>
          </a:p>
          <a:p>
            <a:r>
              <a:rPr kumimoji="1" lang="zh-CN" altLang="en-US" dirty="0"/>
              <a:t>输出表格：</a:t>
            </a:r>
            <a:endParaRPr kumimoji="1" lang="en-US" altLang="zh-CN" dirty="0"/>
          </a:p>
          <a:p>
            <a:pPr lvl="1"/>
            <a:r>
              <a:rPr kumimoji="1" lang="en-US" altLang="zh-CN" dirty="0"/>
              <a:t>outreg2  using $tables/baseline_ols_220914.xls, replace</a:t>
            </a:r>
          </a:p>
          <a:p>
            <a:r>
              <a:rPr kumimoji="1" lang="zh-CN" altLang="en-US" dirty="0"/>
              <a:t>输出图片</a:t>
            </a:r>
            <a:r>
              <a:rPr kumimoji="1" lang="en-US" altLang="zh-CN" dirty="0"/>
              <a:t>:</a:t>
            </a:r>
          </a:p>
          <a:p>
            <a:pPr lvl="1"/>
            <a:r>
              <a:rPr kumimoji="1" lang="en-US" altLang="zh-CN" dirty="0"/>
              <a:t>graph export $figures/220622/exportdumumy_vs_firmage.png, replace</a:t>
            </a:r>
          </a:p>
          <a:p>
            <a:pPr marL="0" indent="0">
              <a:buNone/>
            </a:pPr>
            <a:endParaRPr kumimoji="1" lang="en-US" altLang="zh-CN" dirty="0"/>
          </a:p>
        </p:txBody>
      </p:sp>
      <p:cxnSp>
        <p:nvCxnSpPr>
          <p:cNvPr id="7" name="直接箭头连接符 6">
            <a:extLst>
              <a:ext uri="{FF2B5EF4-FFF2-40B4-BE49-F238E27FC236}">
                <a16:creationId xmlns:a16="http://schemas.microsoft.com/office/drawing/2014/main" id="{C24F6CA7-5EBA-4960-A034-62CA5CFF5E91}"/>
              </a:ext>
            </a:extLst>
          </p:cNvPr>
          <p:cNvCxnSpPr>
            <a:cxnSpLocks/>
          </p:cNvCxnSpPr>
          <p:nvPr/>
        </p:nvCxnSpPr>
        <p:spPr>
          <a:xfrm flipV="1">
            <a:off x="6394102" y="3246415"/>
            <a:ext cx="610045" cy="72008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6F4F25A-C22B-46A8-9B18-1E2D915C0E58}"/>
              </a:ext>
            </a:extLst>
          </p:cNvPr>
          <p:cNvSpPr txBox="1"/>
          <p:nvPr/>
        </p:nvSpPr>
        <p:spPr>
          <a:xfrm>
            <a:off x="7105172" y="1556792"/>
            <a:ext cx="2016224" cy="2031325"/>
          </a:xfrm>
          <a:prstGeom prst="rect">
            <a:avLst/>
          </a:prstGeom>
          <a:noFill/>
        </p:spPr>
        <p:txBody>
          <a:bodyPr wrap="square" rtlCol="0">
            <a:spAutoFit/>
          </a:bodyPr>
          <a:lstStyle/>
          <a:p>
            <a:r>
              <a:rPr lang="zh-CN" altLang="en-US" dirty="0">
                <a:solidFill>
                  <a:schemeClr val="accent6"/>
                </a:solidFill>
              </a:rPr>
              <a:t>表格和图片仍然做</a:t>
            </a:r>
            <a:r>
              <a:rPr lang="en-US" altLang="zh-CN" dirty="0">
                <a:solidFill>
                  <a:schemeClr val="accent6"/>
                </a:solidFill>
              </a:rPr>
              <a:t>version control</a:t>
            </a:r>
            <a:r>
              <a:rPr lang="zh-CN" altLang="en-US" dirty="0">
                <a:solidFill>
                  <a:schemeClr val="accent6"/>
                </a:solidFill>
              </a:rPr>
              <a:t>（便于结果的迭代和追溯）。其产出和主</a:t>
            </a:r>
            <a:r>
              <a:rPr lang="en-US" altLang="zh-CN" dirty="0">
                <a:solidFill>
                  <a:schemeClr val="accent6"/>
                </a:solidFill>
              </a:rPr>
              <a:t>do</a:t>
            </a:r>
            <a:r>
              <a:rPr lang="zh-CN" altLang="en-US" dirty="0">
                <a:solidFill>
                  <a:schemeClr val="accent6"/>
                </a:solidFill>
              </a:rPr>
              <a:t>文件</a:t>
            </a:r>
            <a:r>
              <a:rPr lang="en-US" altLang="zh-CN" dirty="0">
                <a:solidFill>
                  <a:schemeClr val="accent6"/>
                </a:solidFill>
              </a:rPr>
              <a:t>main_yymmdd.do</a:t>
            </a:r>
            <a:r>
              <a:rPr lang="zh-CN" altLang="en-US" dirty="0">
                <a:solidFill>
                  <a:schemeClr val="accent6"/>
                </a:solidFill>
              </a:rPr>
              <a:t>对应。</a:t>
            </a:r>
          </a:p>
        </p:txBody>
      </p:sp>
      <p:sp>
        <p:nvSpPr>
          <p:cNvPr id="9" name="矩形 8">
            <a:extLst>
              <a:ext uri="{FF2B5EF4-FFF2-40B4-BE49-F238E27FC236}">
                <a16:creationId xmlns:a16="http://schemas.microsoft.com/office/drawing/2014/main" id="{140AF190-1D36-43F5-933C-DC000060CAD5}"/>
              </a:ext>
            </a:extLst>
          </p:cNvPr>
          <p:cNvSpPr/>
          <p:nvPr/>
        </p:nvSpPr>
        <p:spPr>
          <a:xfrm>
            <a:off x="982574" y="4077072"/>
            <a:ext cx="7405850" cy="1224136"/>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561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D522F-B001-44B5-BAF8-A290D268D287}"/>
              </a:ext>
            </a:extLst>
          </p:cNvPr>
          <p:cNvSpPr>
            <a:spLocks noGrp="1"/>
          </p:cNvSpPr>
          <p:nvPr>
            <p:ph type="title"/>
          </p:nvPr>
        </p:nvSpPr>
        <p:spPr>
          <a:xfrm>
            <a:off x="928688" y="0"/>
            <a:ext cx="7758112" cy="928688"/>
          </a:xfrm>
        </p:spPr>
        <p:txBody>
          <a:bodyPr/>
          <a:lstStyle/>
          <a:p>
            <a:r>
              <a:rPr lang="zh-CN" altLang="en-US" dirty="0"/>
              <a:t>研究领域</a:t>
            </a:r>
          </a:p>
        </p:txBody>
      </p:sp>
      <p:sp>
        <p:nvSpPr>
          <p:cNvPr id="3" name="内容占位符 2">
            <a:extLst>
              <a:ext uri="{FF2B5EF4-FFF2-40B4-BE49-F238E27FC236}">
                <a16:creationId xmlns:a16="http://schemas.microsoft.com/office/drawing/2014/main" id="{1961EE14-FD0D-4CED-94CB-2835D5B7997A}"/>
              </a:ext>
            </a:extLst>
          </p:cNvPr>
          <p:cNvSpPr>
            <a:spLocks noGrp="1"/>
          </p:cNvSpPr>
          <p:nvPr>
            <p:ph idx="1"/>
          </p:nvPr>
        </p:nvSpPr>
        <p:spPr/>
        <p:txBody>
          <a:bodyPr/>
          <a:lstStyle/>
          <a:p>
            <a:r>
              <a:rPr lang="zh-CN" altLang="en-US"/>
              <a:t>产业经济学、城市与区域经济学、国际</a:t>
            </a:r>
            <a:r>
              <a:rPr lang="zh-CN" altLang="en-US" dirty="0"/>
              <a:t>经济学</a:t>
            </a:r>
            <a:endParaRPr lang="en-US" altLang="zh-CN" dirty="0"/>
          </a:p>
          <a:p>
            <a:r>
              <a:rPr lang="zh-CN" altLang="en-US" dirty="0"/>
              <a:t>开放经济下的产业变迁</a:t>
            </a:r>
            <a:r>
              <a:rPr lang="en-US" altLang="zh-CN" dirty="0"/>
              <a:t>, </a:t>
            </a:r>
            <a:r>
              <a:rPr lang="zh-CN" altLang="en-US" dirty="0"/>
              <a:t>特别是中国的产业发展与中国不断深化参与的国际贸易与跨国投资之间的关系。</a:t>
            </a:r>
            <a:endParaRPr lang="en-US" altLang="zh-CN" dirty="0"/>
          </a:p>
          <a:p>
            <a:r>
              <a:rPr lang="zh-CN" altLang="en-US" dirty="0"/>
              <a:t>“研究外企入华、理解本土产业、服务中企出海”</a:t>
            </a:r>
            <a:endParaRPr lang="en-US" altLang="zh-CN" dirty="0"/>
          </a:p>
          <a:p>
            <a:r>
              <a:rPr lang="zh-CN" altLang="en-US" dirty="0"/>
              <a:t>关键词：华人华侨、出海（国际贸易、</a:t>
            </a:r>
            <a:r>
              <a:rPr lang="en-US" altLang="zh-CN" dirty="0"/>
              <a:t>FDI</a:t>
            </a:r>
            <a:r>
              <a:rPr lang="zh-CN" altLang="en-US" dirty="0"/>
              <a:t>）、产业</a:t>
            </a:r>
            <a:endParaRPr lang="en-US" altLang="zh-CN" dirty="0"/>
          </a:p>
          <a:p>
            <a:pPr marL="0" indent="0">
              <a:buNone/>
            </a:pPr>
            <a:endParaRPr lang="zh-CN" altLang="en-US" sz="2000" dirty="0"/>
          </a:p>
        </p:txBody>
      </p:sp>
      <p:sp>
        <p:nvSpPr>
          <p:cNvPr id="4" name="灯片编号占位符 3">
            <a:extLst>
              <a:ext uri="{FF2B5EF4-FFF2-40B4-BE49-F238E27FC236}">
                <a16:creationId xmlns:a16="http://schemas.microsoft.com/office/drawing/2014/main" id="{EBC37F88-BB97-4A42-85A9-35D57DB108F7}"/>
              </a:ext>
            </a:extLst>
          </p:cNvPr>
          <p:cNvSpPr>
            <a:spLocks noGrp="1"/>
          </p:cNvSpPr>
          <p:nvPr>
            <p:ph type="sldNum" sz="quarter" idx="12"/>
          </p:nvPr>
        </p:nvSpPr>
        <p:spPr/>
        <p:txBody>
          <a:bodyPr/>
          <a:lstStyle/>
          <a:p>
            <a:pPr>
              <a:defRPr/>
            </a:pPr>
            <a:r>
              <a:rPr lang="en-US" altLang="zh-CN" dirty="0"/>
              <a:t>3</a:t>
            </a:r>
            <a:endParaRPr lang="zh-CN" altLang="en-US" dirty="0"/>
          </a:p>
        </p:txBody>
      </p:sp>
      <p:pic>
        <p:nvPicPr>
          <p:cNvPr id="1026" name="Picture 2" descr="查看源图像">
            <a:extLst>
              <a:ext uri="{FF2B5EF4-FFF2-40B4-BE49-F238E27FC236}">
                <a16:creationId xmlns:a16="http://schemas.microsoft.com/office/drawing/2014/main" id="{019BB22E-10ED-4595-B2FF-D7147AF36F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4813" y="4179134"/>
            <a:ext cx="2056317" cy="1263420"/>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9A02BDA4-56EB-496E-90B0-C9BC27919076}"/>
              </a:ext>
            </a:extLst>
          </p:cNvPr>
          <p:cNvSpPr/>
          <p:nvPr/>
        </p:nvSpPr>
        <p:spPr>
          <a:xfrm>
            <a:off x="5811047" y="4671218"/>
            <a:ext cx="774973" cy="360040"/>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descr="地球, 世界, 行星, 蓝色星球, 地图, 土地, 大陆, 水, 领域, 剪出">
            <a:extLst>
              <a:ext uri="{FF2B5EF4-FFF2-40B4-BE49-F238E27FC236}">
                <a16:creationId xmlns:a16="http://schemas.microsoft.com/office/drawing/2014/main" id="{6566E76E-9B53-4DD1-ABEB-4D4898A5D8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8987" y="3825205"/>
            <a:ext cx="21240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地球, 世界, 透明度, 透明的, 地球仪, 行星, 领域, 全球的, 蓝色的, 地图, 3D, 世界地球仪">
            <a:extLst>
              <a:ext uri="{FF2B5EF4-FFF2-40B4-BE49-F238E27FC236}">
                <a16:creationId xmlns:a16="http://schemas.microsoft.com/office/drawing/2014/main" id="{E3E950D0-BE7F-4260-919B-7B8660D7D0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881" y="3887012"/>
            <a:ext cx="1846828" cy="1846828"/>
          </a:xfrm>
          <a:prstGeom prst="rect">
            <a:avLst/>
          </a:prstGeom>
          <a:noFill/>
          <a:extLst>
            <a:ext uri="{909E8E84-426E-40DD-AFC4-6F175D3DCCD1}">
              <a14:hiddenFill xmlns:a14="http://schemas.microsoft.com/office/drawing/2010/main">
                <a:solidFill>
                  <a:srgbClr val="FFFFFF"/>
                </a:solidFill>
              </a14:hiddenFill>
            </a:ext>
          </a:extLst>
        </p:spPr>
      </p:pic>
      <p:sp>
        <p:nvSpPr>
          <p:cNvPr id="12" name="箭头: 右 11">
            <a:extLst>
              <a:ext uri="{FF2B5EF4-FFF2-40B4-BE49-F238E27FC236}">
                <a16:creationId xmlns:a16="http://schemas.microsoft.com/office/drawing/2014/main" id="{489C149C-E12E-41CB-ADFD-2848FCDA0866}"/>
              </a:ext>
            </a:extLst>
          </p:cNvPr>
          <p:cNvSpPr/>
          <p:nvPr/>
        </p:nvSpPr>
        <p:spPr>
          <a:xfrm>
            <a:off x="2739923" y="4630824"/>
            <a:ext cx="774973" cy="360040"/>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7245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5.</a:t>
            </a:r>
            <a:r>
              <a:rPr lang="zh-CN" altLang="en-US" dirty="0"/>
              <a:t>建立良好的代码风格</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30</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代码的分区分级</a:t>
            </a:r>
            <a:endParaRPr kumimoji="1" lang="en-US" altLang="zh-CN" dirty="0"/>
          </a:p>
          <a:p>
            <a:r>
              <a:rPr kumimoji="1" lang="zh-CN" altLang="en-US" dirty="0"/>
              <a:t>不要吝啬空行和缩进</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lvl="1"/>
            <a:endParaRPr kumimoji="1" lang="en-US" altLang="zh-CN" dirty="0"/>
          </a:p>
          <a:p>
            <a:endParaRPr kumimoji="1" lang="en-US" altLang="zh-CN" dirty="0"/>
          </a:p>
          <a:p>
            <a:endParaRPr kumimoji="1" lang="en-US" altLang="zh-CN" dirty="0"/>
          </a:p>
          <a:p>
            <a:endParaRPr kumimoji="1" lang="en-US" altLang="zh-CN" dirty="0"/>
          </a:p>
        </p:txBody>
      </p:sp>
      <p:pic>
        <p:nvPicPr>
          <p:cNvPr id="12" name="图片 11">
            <a:extLst>
              <a:ext uri="{FF2B5EF4-FFF2-40B4-BE49-F238E27FC236}">
                <a16:creationId xmlns:a16="http://schemas.microsoft.com/office/drawing/2014/main" id="{7A876109-1305-4A56-8BD8-684685849314}"/>
              </a:ext>
            </a:extLst>
          </p:cNvPr>
          <p:cNvPicPr>
            <a:picLocks noChangeAspect="1"/>
          </p:cNvPicPr>
          <p:nvPr/>
        </p:nvPicPr>
        <p:blipFill>
          <a:blip r:embed="rId3"/>
          <a:stretch>
            <a:fillRect/>
          </a:stretch>
        </p:blipFill>
        <p:spPr>
          <a:xfrm>
            <a:off x="876232" y="2418621"/>
            <a:ext cx="7810568" cy="3939317"/>
          </a:xfrm>
          <a:prstGeom prst="rect">
            <a:avLst/>
          </a:prstGeom>
        </p:spPr>
      </p:pic>
    </p:spTree>
    <p:extLst>
      <p:ext uri="{BB962C8B-B14F-4D97-AF65-F5344CB8AC3E}">
        <p14:creationId xmlns:p14="http://schemas.microsoft.com/office/powerpoint/2010/main" val="2709085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5.</a:t>
            </a:r>
            <a:r>
              <a:rPr lang="zh-CN" altLang="en-US" dirty="0"/>
              <a:t>建立良好的代码风格</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31</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缩进</a:t>
            </a:r>
            <a:endParaRPr kumimoji="1" lang="en-US" altLang="zh-CN" dirty="0"/>
          </a:p>
          <a:p>
            <a:endParaRPr kumimoji="1" lang="en-US" altLang="zh-CN" dirty="0"/>
          </a:p>
          <a:p>
            <a:pPr marL="0" indent="0">
              <a:buNone/>
            </a:pPr>
            <a:endParaRPr kumimoji="1" lang="en-US" altLang="zh-CN" dirty="0"/>
          </a:p>
          <a:p>
            <a:endParaRPr kumimoji="1" lang="en-US" altLang="zh-CN" dirty="0"/>
          </a:p>
          <a:p>
            <a:endParaRPr kumimoji="1" lang="en-US" altLang="zh-CN" dirty="0"/>
          </a:p>
          <a:p>
            <a:r>
              <a:rPr kumimoji="1" lang="zh-CN" altLang="en-US" dirty="0"/>
              <a:t>分行</a:t>
            </a:r>
            <a:endParaRPr kumimoji="1" lang="en-US" altLang="zh-CN" dirty="0"/>
          </a:p>
          <a:p>
            <a:pPr marL="0" indent="0">
              <a:buNone/>
            </a:pP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lvl="1"/>
            <a:endParaRPr kumimoji="1" lang="en-US" altLang="zh-CN" dirty="0"/>
          </a:p>
          <a:p>
            <a:endParaRPr kumimoji="1" lang="en-US" altLang="zh-CN" dirty="0"/>
          </a:p>
          <a:p>
            <a:endParaRPr kumimoji="1" lang="en-US" altLang="zh-CN" dirty="0"/>
          </a:p>
          <a:p>
            <a:endParaRPr kumimoji="1" lang="en-US" altLang="zh-CN" dirty="0"/>
          </a:p>
        </p:txBody>
      </p:sp>
      <p:pic>
        <p:nvPicPr>
          <p:cNvPr id="7" name="图片 6">
            <a:extLst>
              <a:ext uri="{FF2B5EF4-FFF2-40B4-BE49-F238E27FC236}">
                <a16:creationId xmlns:a16="http://schemas.microsoft.com/office/drawing/2014/main" id="{6CD13521-D9FD-446B-A0D6-B53E61D12253}"/>
              </a:ext>
            </a:extLst>
          </p:cNvPr>
          <p:cNvPicPr>
            <a:picLocks noChangeAspect="1"/>
          </p:cNvPicPr>
          <p:nvPr/>
        </p:nvPicPr>
        <p:blipFill>
          <a:blip r:embed="rId3"/>
          <a:stretch>
            <a:fillRect/>
          </a:stretch>
        </p:blipFill>
        <p:spPr>
          <a:xfrm>
            <a:off x="1403648" y="1700808"/>
            <a:ext cx="7559527" cy="2139167"/>
          </a:xfrm>
          <a:prstGeom prst="rect">
            <a:avLst/>
          </a:prstGeom>
        </p:spPr>
      </p:pic>
      <p:pic>
        <p:nvPicPr>
          <p:cNvPr id="8" name="图片 7">
            <a:extLst>
              <a:ext uri="{FF2B5EF4-FFF2-40B4-BE49-F238E27FC236}">
                <a16:creationId xmlns:a16="http://schemas.microsoft.com/office/drawing/2014/main" id="{22E5DE34-83FB-4298-A573-61AA74CE13D8}"/>
              </a:ext>
            </a:extLst>
          </p:cNvPr>
          <p:cNvPicPr>
            <a:picLocks noChangeAspect="1"/>
          </p:cNvPicPr>
          <p:nvPr/>
        </p:nvPicPr>
        <p:blipFill>
          <a:blip r:embed="rId4"/>
          <a:stretch>
            <a:fillRect/>
          </a:stretch>
        </p:blipFill>
        <p:spPr>
          <a:xfrm>
            <a:off x="1547664" y="4286470"/>
            <a:ext cx="6851104" cy="2428464"/>
          </a:xfrm>
          <a:prstGeom prst="rect">
            <a:avLst/>
          </a:prstGeom>
        </p:spPr>
      </p:pic>
    </p:spTree>
    <p:extLst>
      <p:ext uri="{BB962C8B-B14F-4D97-AF65-F5344CB8AC3E}">
        <p14:creationId xmlns:p14="http://schemas.microsoft.com/office/powerpoint/2010/main" val="328184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5.</a:t>
            </a:r>
            <a:r>
              <a:rPr lang="zh-CN" altLang="en-US" dirty="0"/>
              <a:t>建立良好的代码风格</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32</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注释：</a:t>
            </a:r>
            <a:r>
              <a:rPr lang="zh-CN" altLang="en-US" dirty="0"/>
              <a:t>重要的步骤、意义不明的位置有注释</a:t>
            </a:r>
            <a:endParaRPr lang="en-US" altLang="zh-CN" dirty="0"/>
          </a:p>
          <a:p>
            <a:pPr lvl="1"/>
            <a:r>
              <a:rPr lang="zh-CN" altLang="en-US" dirty="0"/>
              <a:t>利于自己，也利于团队</a:t>
            </a:r>
            <a:endParaRPr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lvl="1"/>
            <a:endParaRPr kumimoji="1" lang="en-US" altLang="zh-CN" dirty="0"/>
          </a:p>
          <a:p>
            <a:endParaRPr kumimoji="1" lang="en-US" altLang="zh-CN" dirty="0"/>
          </a:p>
          <a:p>
            <a:endParaRPr kumimoji="1" lang="en-US" altLang="zh-CN" dirty="0"/>
          </a:p>
          <a:p>
            <a:endParaRPr kumimoji="1" lang="en-US" altLang="zh-CN" dirty="0"/>
          </a:p>
        </p:txBody>
      </p:sp>
      <p:pic>
        <p:nvPicPr>
          <p:cNvPr id="3" name="图片 2">
            <a:extLst>
              <a:ext uri="{FF2B5EF4-FFF2-40B4-BE49-F238E27FC236}">
                <a16:creationId xmlns:a16="http://schemas.microsoft.com/office/drawing/2014/main" id="{6343F7AA-7DCC-4C11-9D33-73B3EB07A7DC}"/>
              </a:ext>
            </a:extLst>
          </p:cNvPr>
          <p:cNvPicPr>
            <a:picLocks noChangeAspect="1"/>
          </p:cNvPicPr>
          <p:nvPr/>
        </p:nvPicPr>
        <p:blipFill>
          <a:blip r:embed="rId3"/>
          <a:stretch>
            <a:fillRect/>
          </a:stretch>
        </p:blipFill>
        <p:spPr>
          <a:xfrm>
            <a:off x="641577" y="3849069"/>
            <a:ext cx="7943423" cy="2363127"/>
          </a:xfrm>
          <a:prstGeom prst="rect">
            <a:avLst/>
          </a:prstGeom>
        </p:spPr>
      </p:pic>
      <p:pic>
        <p:nvPicPr>
          <p:cNvPr id="7" name="图片 6">
            <a:extLst>
              <a:ext uri="{FF2B5EF4-FFF2-40B4-BE49-F238E27FC236}">
                <a16:creationId xmlns:a16="http://schemas.microsoft.com/office/drawing/2014/main" id="{204650F8-F9D0-4A10-BCC5-64FDA7875C15}"/>
              </a:ext>
            </a:extLst>
          </p:cNvPr>
          <p:cNvPicPr>
            <a:picLocks noChangeAspect="1"/>
          </p:cNvPicPr>
          <p:nvPr/>
        </p:nvPicPr>
        <p:blipFill>
          <a:blip r:embed="rId4"/>
          <a:stretch>
            <a:fillRect/>
          </a:stretch>
        </p:blipFill>
        <p:spPr>
          <a:xfrm>
            <a:off x="878334" y="2183671"/>
            <a:ext cx="7786687" cy="1095375"/>
          </a:xfrm>
          <a:prstGeom prst="rect">
            <a:avLst/>
          </a:prstGeom>
        </p:spPr>
      </p:pic>
      <p:sp>
        <p:nvSpPr>
          <p:cNvPr id="8" name="箭头: 下 7">
            <a:extLst>
              <a:ext uri="{FF2B5EF4-FFF2-40B4-BE49-F238E27FC236}">
                <a16:creationId xmlns:a16="http://schemas.microsoft.com/office/drawing/2014/main" id="{487F0709-4F79-471B-A3F5-9BE927394A2B}"/>
              </a:ext>
            </a:extLst>
          </p:cNvPr>
          <p:cNvSpPr/>
          <p:nvPr/>
        </p:nvSpPr>
        <p:spPr>
          <a:xfrm>
            <a:off x="4211960" y="3400516"/>
            <a:ext cx="216024" cy="360040"/>
          </a:xfrm>
          <a:prstGeom prst="downArrow">
            <a:avLst/>
          </a:prstGeom>
          <a:solidFill>
            <a:srgbClr val="0F6A7B"/>
          </a:solidFill>
          <a:ln>
            <a:solidFill>
              <a:srgbClr val="0F6A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6630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6.</a:t>
            </a:r>
            <a:r>
              <a:rPr lang="zh-CN" altLang="en-US" dirty="0"/>
              <a:t>在 </a:t>
            </a:r>
            <a:r>
              <a:rPr lang="en-US" altLang="zh-CN" dirty="0"/>
              <a:t>do</a:t>
            </a:r>
            <a:r>
              <a:rPr lang="zh-CN" altLang="en-US" dirty="0"/>
              <a:t>文件之间建立连接 </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33</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用</a:t>
            </a:r>
            <a:r>
              <a:rPr kumimoji="1" lang="en-US" altLang="zh-CN" dirty="0"/>
              <a:t>00_main_yymmdd.do</a:t>
            </a:r>
            <a:r>
              <a:rPr kumimoji="1" lang="zh-CN" altLang="en-US" dirty="0"/>
              <a:t>记录下来所有文件的运行顺序，一键生成结果</a:t>
            </a:r>
            <a:endParaRPr kumimoji="1" lang="en-US" altLang="zh-CN" dirty="0"/>
          </a:p>
          <a:p>
            <a:r>
              <a:rPr kumimoji="1" lang="en-US" altLang="zh-CN" dirty="0" err="1"/>
              <a:t>yymmdd</a:t>
            </a:r>
            <a:r>
              <a:rPr kumimoji="1" lang="en-US" altLang="zh-CN" dirty="0"/>
              <a:t> </a:t>
            </a:r>
            <a:r>
              <a:rPr kumimoji="1" lang="zh-CN" altLang="en-US" dirty="0"/>
              <a:t>代表结果的版本，和其他图表、文稿等文件相对应，便于追溯</a:t>
            </a:r>
            <a:endParaRPr kumimoji="1" lang="en-US" altLang="zh-CN" dirty="0"/>
          </a:p>
          <a:p>
            <a:endParaRPr kumimoji="1" lang="en-US" altLang="zh-CN" dirty="0"/>
          </a:p>
        </p:txBody>
      </p:sp>
      <p:pic>
        <p:nvPicPr>
          <p:cNvPr id="6" name="图片 5">
            <a:extLst>
              <a:ext uri="{FF2B5EF4-FFF2-40B4-BE49-F238E27FC236}">
                <a16:creationId xmlns:a16="http://schemas.microsoft.com/office/drawing/2014/main" id="{7FFB37C5-2CF0-417F-B04E-B811DF33E8F5}"/>
              </a:ext>
            </a:extLst>
          </p:cNvPr>
          <p:cNvPicPr>
            <a:picLocks noChangeAspect="1"/>
          </p:cNvPicPr>
          <p:nvPr/>
        </p:nvPicPr>
        <p:blipFill>
          <a:blip r:embed="rId3"/>
          <a:stretch>
            <a:fillRect/>
          </a:stretch>
        </p:blipFill>
        <p:spPr>
          <a:xfrm>
            <a:off x="842936" y="2231445"/>
            <a:ext cx="7843864" cy="3867309"/>
          </a:xfrm>
          <a:prstGeom prst="rect">
            <a:avLst/>
          </a:prstGeom>
        </p:spPr>
      </p:pic>
    </p:spTree>
    <p:extLst>
      <p:ext uri="{BB962C8B-B14F-4D97-AF65-F5344CB8AC3E}">
        <p14:creationId xmlns:p14="http://schemas.microsoft.com/office/powerpoint/2010/main" val="3162664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en-US" altLang="zh-CN" dirty="0"/>
              <a:t>6.</a:t>
            </a:r>
            <a:r>
              <a:rPr lang="zh-CN" altLang="en-US" dirty="0"/>
              <a:t>在 </a:t>
            </a:r>
            <a:r>
              <a:rPr lang="en-US" altLang="zh-CN" dirty="0"/>
              <a:t>do</a:t>
            </a:r>
            <a:r>
              <a:rPr lang="zh-CN" altLang="en-US" dirty="0"/>
              <a:t>文件之间建立连接 </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34</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endParaRPr kumimoji="1" lang="en-US" altLang="zh-CN" dirty="0"/>
          </a:p>
          <a:p>
            <a:endParaRPr kumimoji="1" lang="en-US" altLang="zh-CN" dirty="0"/>
          </a:p>
          <a:p>
            <a:r>
              <a:rPr kumimoji="1" lang="zh-CN" altLang="en-US" dirty="0"/>
              <a:t>每个文件都应该能够独立运行！</a:t>
            </a:r>
            <a:endParaRPr kumimoji="1" lang="en-US" altLang="zh-CN" dirty="0"/>
          </a:p>
          <a:p>
            <a:pPr lvl="1"/>
            <a:r>
              <a:rPr kumimoji="1" lang="zh-CN" altLang="en-US" dirty="0"/>
              <a:t>便于</a:t>
            </a:r>
            <a:r>
              <a:rPr kumimoji="1" lang="en-US" altLang="zh-CN" dirty="0"/>
              <a:t>debug</a:t>
            </a:r>
            <a:r>
              <a:rPr kumimoji="1" lang="zh-CN" altLang="en-US" dirty="0"/>
              <a:t>阶段微调设定</a:t>
            </a:r>
            <a:endParaRPr kumimoji="1" lang="en-US" altLang="zh-CN" dirty="0"/>
          </a:p>
          <a:p>
            <a:r>
              <a:rPr kumimoji="1" lang="zh-CN" altLang="en-US" dirty="0"/>
              <a:t>撰写</a:t>
            </a:r>
            <a:r>
              <a:rPr kumimoji="1" lang="en-US" altLang="zh-CN" dirty="0"/>
              <a:t>readme</a:t>
            </a:r>
            <a:r>
              <a:rPr kumimoji="1" lang="zh-CN" altLang="en-US" dirty="0"/>
              <a:t>文件</a:t>
            </a:r>
            <a:endParaRPr kumimoji="1" lang="en-US" altLang="zh-CN" dirty="0"/>
          </a:p>
          <a:p>
            <a:pPr lvl="1"/>
            <a:r>
              <a:rPr kumimoji="1" lang="zh-CN" altLang="en-US" dirty="0"/>
              <a:t>打包给别人的时候，告诉别人从何下手</a:t>
            </a:r>
            <a:endParaRPr kumimoji="1" lang="en-US" altLang="zh-CN" dirty="0"/>
          </a:p>
          <a:p>
            <a:pPr lvl="1"/>
            <a:r>
              <a:rPr kumimoji="1" lang="zh-CN" altLang="en-US" dirty="0"/>
              <a:t>理解重要文件的功能与意义</a:t>
            </a:r>
            <a:endParaRPr kumimoji="1" lang="en-US" altLang="zh-CN" dirty="0"/>
          </a:p>
          <a:p>
            <a:pPr lvl="1"/>
            <a:r>
              <a:rPr kumimoji="1" lang="zh-CN" altLang="en-US" dirty="0"/>
              <a:t>文件与文件之间是如何关联起来的</a:t>
            </a:r>
            <a:endParaRPr kumimoji="1" lang="en-US" altLang="zh-CN" dirty="0"/>
          </a:p>
        </p:txBody>
      </p:sp>
    </p:spTree>
    <p:extLst>
      <p:ext uri="{BB962C8B-B14F-4D97-AF65-F5344CB8AC3E}">
        <p14:creationId xmlns:p14="http://schemas.microsoft.com/office/powerpoint/2010/main" val="3378229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zh-CN" altLang="en-US" dirty="0"/>
              <a:t>进一步提高：学习资料</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35</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endParaRPr kumimoji="1" lang="en-US" altLang="zh-CN" dirty="0"/>
          </a:p>
          <a:p>
            <a:endParaRPr kumimoji="1" lang="en-US" altLang="zh-CN" dirty="0"/>
          </a:p>
          <a:p>
            <a:r>
              <a:rPr kumimoji="1" lang="zh-CN" altLang="en-US" dirty="0"/>
              <a:t>计量方法及代码实现：</a:t>
            </a:r>
            <a:endParaRPr kumimoji="1" lang="en-US" altLang="zh-CN" dirty="0"/>
          </a:p>
          <a:p>
            <a:pPr lvl="1"/>
            <a:r>
              <a:rPr kumimoji="1" lang="en-US" altLang="zh-CN" dirty="0"/>
              <a:t>《</a:t>
            </a:r>
            <a:r>
              <a:rPr kumimoji="1" lang="zh-CN" altLang="en-US" dirty="0"/>
              <a:t>高级计量经济学及</a:t>
            </a:r>
            <a:r>
              <a:rPr kumimoji="1" lang="en-US" altLang="zh-CN" dirty="0"/>
              <a:t>Stata</a:t>
            </a:r>
            <a:r>
              <a:rPr kumimoji="1" lang="zh-CN" altLang="en-US" dirty="0"/>
              <a:t>运用</a:t>
            </a:r>
            <a:r>
              <a:rPr kumimoji="1" lang="en-US" altLang="zh-CN" dirty="0"/>
              <a:t>》</a:t>
            </a:r>
            <a:r>
              <a:rPr kumimoji="1" lang="zh-CN" altLang="en-US" dirty="0"/>
              <a:t>（陈强）</a:t>
            </a:r>
            <a:endParaRPr kumimoji="1" lang="en-US" altLang="zh-CN" dirty="0"/>
          </a:p>
          <a:p>
            <a:pPr lvl="1"/>
            <a:r>
              <a:rPr kumimoji="1" lang="en-US" altLang="zh-CN" dirty="0"/>
              <a:t>Stata Journal</a:t>
            </a:r>
          </a:p>
          <a:p>
            <a:pPr lvl="1"/>
            <a:r>
              <a:rPr kumimoji="1" lang="en-US" altLang="zh-CN" dirty="0"/>
              <a:t>Help</a:t>
            </a:r>
            <a:r>
              <a:rPr kumimoji="1" lang="zh-CN" altLang="en-US" dirty="0"/>
              <a:t>文件</a:t>
            </a:r>
            <a:r>
              <a:rPr kumimoji="1" lang="en-US" altLang="zh-CN" dirty="0"/>
              <a:t>/</a:t>
            </a:r>
            <a:r>
              <a:rPr kumimoji="1" lang="en-US" altLang="zh-CN" dirty="0" err="1"/>
              <a:t>ssc</a:t>
            </a:r>
            <a:r>
              <a:rPr kumimoji="1" lang="en-US" altLang="zh-CN" dirty="0"/>
              <a:t> new/</a:t>
            </a:r>
            <a:r>
              <a:rPr kumimoji="1" lang="en-US" altLang="zh-CN" dirty="0" err="1"/>
              <a:t>ssc</a:t>
            </a:r>
            <a:r>
              <a:rPr kumimoji="1" lang="en-US" altLang="zh-CN" dirty="0"/>
              <a:t> hot/</a:t>
            </a:r>
            <a:r>
              <a:rPr kumimoji="1" lang="en-US" altLang="zh-CN" dirty="0" err="1"/>
              <a:t>ssc</a:t>
            </a:r>
            <a:r>
              <a:rPr kumimoji="1" lang="en-US" altLang="zh-CN" dirty="0"/>
              <a:t> install </a:t>
            </a:r>
            <a:r>
              <a:rPr kumimoji="1" lang="en-US" altLang="zh-CN" dirty="0" err="1"/>
              <a:t>xxxxx</a:t>
            </a:r>
            <a:r>
              <a:rPr kumimoji="1" lang="en-US" altLang="zh-CN" dirty="0"/>
              <a:t>,</a:t>
            </a:r>
            <a:r>
              <a:rPr kumimoji="1" lang="zh-CN" altLang="en-US" dirty="0"/>
              <a:t> </a:t>
            </a:r>
            <a:r>
              <a:rPr kumimoji="1" lang="en-US" altLang="zh-CN" dirty="0"/>
              <a:t>replace</a:t>
            </a:r>
          </a:p>
          <a:p>
            <a:pPr lvl="1"/>
            <a:r>
              <a:rPr kumimoji="1" lang="zh-CN" altLang="en-US" dirty="0"/>
              <a:t>公众号：计量经济圈</a:t>
            </a:r>
            <a:endParaRPr kumimoji="1" lang="en-US" altLang="zh-CN" dirty="0"/>
          </a:p>
          <a:p>
            <a:r>
              <a:rPr kumimoji="1" lang="zh-CN" altLang="en-US" dirty="0"/>
              <a:t>规范与技巧：</a:t>
            </a:r>
            <a:endParaRPr kumimoji="1" lang="en-US" altLang="zh-CN" dirty="0"/>
          </a:p>
          <a:p>
            <a:pPr lvl="1"/>
            <a:r>
              <a:rPr kumimoji="1" lang="en-US" altLang="zh-CN" dirty="0">
                <a:hlinkClick r:id="rId3" action="ppaction://hlinksldjump"/>
              </a:rPr>
              <a:t>Replication File</a:t>
            </a:r>
            <a:endParaRPr kumimoji="1" lang="en-US" altLang="zh-CN" dirty="0"/>
          </a:p>
          <a:p>
            <a:pPr lvl="1"/>
            <a:r>
              <a:rPr kumimoji="1" lang="zh-CN" altLang="en-US" dirty="0"/>
              <a:t>公众号：连玉君、爬虫俱乐部</a:t>
            </a:r>
            <a:endParaRPr kumimoji="1" lang="en-US" altLang="zh-CN" dirty="0"/>
          </a:p>
        </p:txBody>
      </p:sp>
    </p:spTree>
    <p:extLst>
      <p:ext uri="{BB962C8B-B14F-4D97-AF65-F5344CB8AC3E}">
        <p14:creationId xmlns:p14="http://schemas.microsoft.com/office/powerpoint/2010/main" val="3147616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zh-CN" altLang="en-US" dirty="0"/>
              <a:t>进一步提高：日常积累</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36</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endParaRPr kumimoji="1" lang="en-US" altLang="zh-CN" dirty="0"/>
          </a:p>
          <a:p>
            <a:endParaRPr kumimoji="1" lang="en-US" altLang="zh-CN" dirty="0"/>
          </a:p>
          <a:p>
            <a:r>
              <a:rPr kumimoji="1" lang="zh-CN" altLang="en-US" dirty="0"/>
              <a:t>勤百度基本上可以解决</a:t>
            </a:r>
            <a:endParaRPr kumimoji="1" lang="en-US" altLang="zh-CN" dirty="0"/>
          </a:p>
          <a:p>
            <a:pPr lvl="1"/>
            <a:r>
              <a:rPr kumimoji="1" lang="en-US" altLang="zh-CN" dirty="0"/>
              <a:t>You</a:t>
            </a:r>
            <a:r>
              <a:rPr kumimoji="1" lang="zh-CN" altLang="en-US" dirty="0"/>
              <a:t> </a:t>
            </a:r>
            <a:r>
              <a:rPr kumimoji="1" lang="en-US" altLang="zh-CN" dirty="0"/>
              <a:t>are</a:t>
            </a:r>
            <a:r>
              <a:rPr kumimoji="1" lang="zh-CN" altLang="en-US" dirty="0"/>
              <a:t> </a:t>
            </a:r>
            <a:r>
              <a:rPr kumimoji="1" lang="en-US" altLang="zh-CN" dirty="0"/>
              <a:t>not</a:t>
            </a:r>
            <a:r>
              <a:rPr kumimoji="1" lang="zh-CN" altLang="en-US" dirty="0"/>
              <a:t> </a:t>
            </a:r>
            <a:r>
              <a:rPr kumimoji="1" lang="en-US" altLang="zh-CN" dirty="0"/>
              <a:t>alone</a:t>
            </a:r>
            <a:r>
              <a:rPr kumimoji="1" lang="zh-CN" altLang="en-US" dirty="0"/>
              <a:t> </a:t>
            </a:r>
            <a:r>
              <a:rPr kumimoji="1" lang="en-US" altLang="zh-CN" dirty="0"/>
              <a:t>in</a:t>
            </a:r>
            <a:r>
              <a:rPr kumimoji="1" lang="zh-CN" altLang="en-US" dirty="0"/>
              <a:t> </a:t>
            </a:r>
            <a:r>
              <a:rPr kumimoji="1" lang="en-US" altLang="zh-CN" dirty="0"/>
              <a:t>encountering</a:t>
            </a:r>
            <a:r>
              <a:rPr kumimoji="1" lang="zh-CN" altLang="en-US" dirty="0"/>
              <a:t> </a:t>
            </a:r>
            <a:r>
              <a:rPr kumimoji="1" lang="en-US" altLang="zh-CN" dirty="0"/>
              <a:t>any</a:t>
            </a:r>
            <a:r>
              <a:rPr kumimoji="1" lang="zh-CN" altLang="en-US" dirty="0"/>
              <a:t> </a:t>
            </a:r>
            <a:r>
              <a:rPr kumimoji="1" lang="en-US" altLang="zh-CN" dirty="0"/>
              <a:t>problems</a:t>
            </a:r>
          </a:p>
          <a:p>
            <a:r>
              <a:rPr kumimoji="1" lang="zh-CN" altLang="en-US" dirty="0"/>
              <a:t>好记性不如烂笔头：整理自己的应用笔记</a:t>
            </a:r>
            <a:endParaRPr kumimoji="1" lang="en-US" altLang="zh-CN" dirty="0"/>
          </a:p>
          <a:p>
            <a:r>
              <a:rPr kumimoji="1" lang="zh-CN" altLang="en-US" dirty="0"/>
              <a:t>建立模板</a:t>
            </a:r>
            <a:endParaRPr kumimoji="1" lang="en-US" altLang="zh-CN" dirty="0"/>
          </a:p>
          <a:p>
            <a:pPr lvl="1"/>
            <a:r>
              <a:rPr kumimoji="1" lang="en-US" altLang="zh-CN" dirty="0"/>
              <a:t>Sublime</a:t>
            </a:r>
            <a:r>
              <a:rPr kumimoji="1" lang="zh-CN" altLang="en-US" dirty="0"/>
              <a:t>的</a:t>
            </a:r>
            <a:r>
              <a:rPr kumimoji="1" lang="en-US" altLang="zh-CN" dirty="0"/>
              <a:t>Snippet</a:t>
            </a:r>
            <a:r>
              <a:rPr kumimoji="1" lang="zh-CN" altLang="en-US" dirty="0"/>
              <a:t>可以一键调用</a:t>
            </a:r>
            <a:r>
              <a:rPr kumimoji="1" lang="en-US" altLang="zh-CN" dirty="0"/>
              <a:t> </a:t>
            </a:r>
          </a:p>
        </p:txBody>
      </p:sp>
    </p:spTree>
    <p:extLst>
      <p:ext uri="{BB962C8B-B14F-4D97-AF65-F5344CB8AC3E}">
        <p14:creationId xmlns:p14="http://schemas.microsoft.com/office/powerpoint/2010/main" val="754617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zh-CN" altLang="en-US" dirty="0"/>
              <a:t>使用代码的两个阶段：</a:t>
            </a:r>
            <a:r>
              <a:rPr lang="en-US" altLang="zh-CN" dirty="0"/>
              <a:t>exploratory and explanatory</a:t>
            </a:r>
            <a:endParaRPr lang="zh-CN" altLang="en-US" dirty="0"/>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37</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endParaRPr kumimoji="1" lang="en-US" altLang="zh-CN" dirty="0"/>
          </a:p>
          <a:p>
            <a:endParaRPr kumimoji="1" lang="en-US" altLang="zh-CN" dirty="0"/>
          </a:p>
          <a:p>
            <a:r>
              <a:rPr kumimoji="1" lang="zh-CN" altLang="en-US" dirty="0"/>
              <a:t>在最终呈现结果之前，一个研究者必会经历一个探索阶段（</a:t>
            </a:r>
            <a:r>
              <a:rPr lang="en-US" altLang="zh-CN" dirty="0"/>
              <a:t> exploratory stage</a:t>
            </a:r>
            <a:r>
              <a:rPr lang="zh-CN" altLang="en-US" dirty="0"/>
              <a:t>）</a:t>
            </a:r>
            <a:r>
              <a:rPr kumimoji="1" lang="zh-CN" altLang="en-US" dirty="0"/>
              <a:t>，需要频繁修改与测试代码。</a:t>
            </a:r>
            <a:endParaRPr kumimoji="1" lang="en-US" altLang="zh-CN" dirty="0"/>
          </a:p>
          <a:p>
            <a:r>
              <a:rPr kumimoji="1" lang="zh-CN" altLang="en-US" dirty="0"/>
              <a:t>有一些小技巧可以服务于这个阶段，提高效率</a:t>
            </a:r>
            <a:endParaRPr kumimoji="1" lang="en-US" altLang="zh-CN" dirty="0"/>
          </a:p>
        </p:txBody>
      </p:sp>
    </p:spTree>
    <p:extLst>
      <p:ext uri="{BB962C8B-B14F-4D97-AF65-F5344CB8AC3E}">
        <p14:creationId xmlns:p14="http://schemas.microsoft.com/office/powerpoint/2010/main" val="1283606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zh-CN" altLang="en-US" dirty="0"/>
              <a:t>探索阶段的小技巧</a:t>
            </a:r>
            <a:r>
              <a:rPr lang="en-US" altLang="zh-CN" dirty="0"/>
              <a:t>1</a:t>
            </a:r>
            <a:r>
              <a:rPr lang="zh-CN" altLang="en-US" dirty="0"/>
              <a:t>：测试不同设定的代码</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38</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en-US" altLang="zh-CN" dirty="0"/>
              <a:t>If 1==0{</a:t>
            </a:r>
          </a:p>
          <a:p>
            <a:pPr marL="0" indent="0">
              <a:buNone/>
            </a:pPr>
            <a:r>
              <a:rPr kumimoji="1" lang="en-US" altLang="zh-CN" dirty="0"/>
              <a:t>&lt;</a:t>
            </a:r>
            <a:r>
              <a:rPr kumimoji="1" lang="zh-CN" altLang="en-US" dirty="0"/>
              <a:t>代码</a:t>
            </a:r>
            <a:r>
              <a:rPr kumimoji="1" lang="en-US" altLang="zh-CN" dirty="0"/>
              <a:t>&gt;	</a:t>
            </a:r>
          </a:p>
          <a:p>
            <a:pPr marL="0" indent="0">
              <a:buNone/>
            </a:pPr>
            <a:r>
              <a:rPr kumimoji="1" lang="en-US" altLang="zh-CN" dirty="0"/>
              <a:t>}</a:t>
            </a:r>
          </a:p>
          <a:p>
            <a:r>
              <a:rPr kumimoji="1" lang="zh-CN" altLang="en-US" dirty="0"/>
              <a:t>选定内容批量注释：</a:t>
            </a:r>
            <a:r>
              <a:rPr kumimoji="1" lang="en-US" altLang="zh-CN" dirty="0"/>
              <a:t>Ctrl+/ </a:t>
            </a:r>
          </a:p>
          <a:p>
            <a:r>
              <a:rPr kumimoji="1" lang="en-US" altLang="zh-CN" dirty="0"/>
              <a:t>/*</a:t>
            </a:r>
          </a:p>
          <a:p>
            <a:pPr marL="0" indent="0">
              <a:buNone/>
            </a:pPr>
            <a:r>
              <a:rPr kumimoji="1" lang="en-US" altLang="zh-CN" dirty="0"/>
              <a:t>&lt;</a:t>
            </a:r>
            <a:r>
              <a:rPr kumimoji="1" lang="zh-CN" altLang="en-US" dirty="0"/>
              <a:t>代码</a:t>
            </a:r>
            <a:r>
              <a:rPr kumimoji="1" lang="en-US" altLang="zh-CN" dirty="0"/>
              <a:t>&gt;	</a:t>
            </a:r>
          </a:p>
          <a:p>
            <a:pPr marL="0" indent="0">
              <a:buNone/>
            </a:pPr>
            <a:r>
              <a:rPr kumimoji="1" lang="en-US" altLang="zh-CN" dirty="0"/>
              <a:t>*/</a:t>
            </a:r>
          </a:p>
        </p:txBody>
      </p:sp>
    </p:spTree>
    <p:extLst>
      <p:ext uri="{BB962C8B-B14F-4D97-AF65-F5344CB8AC3E}">
        <p14:creationId xmlns:p14="http://schemas.microsoft.com/office/powerpoint/2010/main" val="2958683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zh-CN" altLang="en-US" dirty="0"/>
              <a:t>探索阶段的小技巧</a:t>
            </a:r>
            <a:r>
              <a:rPr lang="en-US" altLang="zh-CN" dirty="0"/>
              <a:t>1</a:t>
            </a:r>
            <a:r>
              <a:rPr lang="zh-CN" altLang="en-US" dirty="0"/>
              <a:t>：测试不同设定的代码</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39</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r>
              <a:rPr kumimoji="1" lang="zh-CN" altLang="en-US" dirty="0"/>
              <a:t>给代码设置开关</a:t>
            </a:r>
            <a:endParaRPr kumimoji="1" lang="en-US" altLang="zh-CN" dirty="0"/>
          </a:p>
          <a:p>
            <a:pPr marL="0" indent="0">
              <a:buNone/>
            </a:pPr>
            <a:r>
              <a:rPr kumimoji="1" lang="zh-CN" altLang="en-US" dirty="0"/>
              <a:t>*这三行是用来定义「开关」的</a:t>
            </a:r>
          </a:p>
          <a:p>
            <a:pPr marL="0" indent="0">
              <a:buNone/>
            </a:pPr>
            <a:r>
              <a:rPr kumimoji="1" lang="en-US" altLang="zh-CN" dirty="0"/>
              <a:t>local A     1  // </a:t>
            </a:r>
            <a:r>
              <a:rPr kumimoji="1" lang="zh-CN" altLang="en-US" dirty="0"/>
              <a:t>第 </a:t>
            </a:r>
            <a:r>
              <a:rPr kumimoji="1" lang="en-US" altLang="zh-CN" dirty="0"/>
              <a:t>1 </a:t>
            </a:r>
            <a:r>
              <a:rPr kumimoji="1" lang="zh-CN" altLang="en-US" dirty="0"/>
              <a:t>个开关</a:t>
            </a:r>
          </a:p>
          <a:p>
            <a:pPr marL="0" indent="0">
              <a:buNone/>
            </a:pPr>
            <a:r>
              <a:rPr kumimoji="1" lang="en-US" altLang="zh-CN" dirty="0"/>
              <a:t>local B     0   // </a:t>
            </a:r>
            <a:r>
              <a:rPr kumimoji="1" lang="zh-CN" altLang="en-US" dirty="0"/>
              <a:t>第 </a:t>
            </a:r>
            <a:r>
              <a:rPr kumimoji="1" lang="en-US" altLang="zh-CN" dirty="0"/>
              <a:t>2 </a:t>
            </a:r>
            <a:r>
              <a:rPr kumimoji="1" lang="zh-CN" altLang="en-US" dirty="0"/>
              <a:t>个开关</a:t>
            </a:r>
          </a:p>
          <a:p>
            <a:pPr marL="0" indent="0">
              <a:buNone/>
            </a:pPr>
            <a:r>
              <a:rPr kumimoji="1" lang="en-US" altLang="zh-CN" dirty="0"/>
              <a:t>if `A' == 1 {</a:t>
            </a:r>
          </a:p>
          <a:p>
            <a:pPr marL="0" indent="0">
              <a:buNone/>
            </a:pPr>
            <a:r>
              <a:rPr kumimoji="1" lang="en-US" altLang="zh-CN" dirty="0"/>
              <a:t>&lt;</a:t>
            </a:r>
            <a:r>
              <a:rPr kumimoji="1" lang="zh-CN" altLang="en-US" dirty="0"/>
              <a:t>第一种设定</a:t>
            </a:r>
            <a:r>
              <a:rPr kumimoji="1" lang="en-US" altLang="zh-CN" dirty="0"/>
              <a:t>&gt;</a:t>
            </a:r>
          </a:p>
          <a:p>
            <a:pPr marL="0" indent="0">
              <a:buNone/>
            </a:pPr>
            <a:r>
              <a:rPr kumimoji="1" lang="en-US" altLang="zh-CN" dirty="0"/>
              <a:t>}</a:t>
            </a:r>
          </a:p>
          <a:p>
            <a:pPr marL="0" indent="0">
              <a:buNone/>
            </a:pPr>
            <a:r>
              <a:rPr kumimoji="1" lang="en-US" altLang="zh-CN" dirty="0"/>
              <a:t>if `B' == 1 {</a:t>
            </a:r>
          </a:p>
          <a:p>
            <a:pPr marL="0" indent="0">
              <a:buNone/>
            </a:pPr>
            <a:r>
              <a:rPr kumimoji="1" lang="en-US" altLang="zh-CN" dirty="0"/>
              <a:t>&lt;</a:t>
            </a:r>
            <a:r>
              <a:rPr kumimoji="1" lang="zh-CN" altLang="en-US" dirty="0"/>
              <a:t>第二种设定</a:t>
            </a:r>
            <a:r>
              <a:rPr kumimoji="1" lang="en-US" altLang="zh-CN" dirty="0"/>
              <a:t>&gt;</a:t>
            </a:r>
          </a:p>
          <a:p>
            <a:pPr marL="0" indent="0">
              <a:buNone/>
            </a:pPr>
            <a:r>
              <a:rPr kumimoji="1" lang="en-US" altLang="zh-CN" dirty="0"/>
              <a:t>}</a:t>
            </a:r>
          </a:p>
        </p:txBody>
      </p:sp>
    </p:spTree>
    <p:extLst>
      <p:ext uri="{BB962C8B-B14F-4D97-AF65-F5344CB8AC3E}">
        <p14:creationId xmlns:p14="http://schemas.microsoft.com/office/powerpoint/2010/main" val="370999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D7196-41F9-4B2B-8971-9E53DFDFF26E}"/>
              </a:ext>
            </a:extLst>
          </p:cNvPr>
          <p:cNvSpPr>
            <a:spLocks noGrp="1"/>
          </p:cNvSpPr>
          <p:nvPr>
            <p:ph type="title"/>
          </p:nvPr>
        </p:nvSpPr>
        <p:spPr/>
        <p:txBody>
          <a:bodyPr/>
          <a:lstStyle/>
          <a:p>
            <a:r>
              <a:rPr lang="zh-CN" altLang="en-US" dirty="0"/>
              <a:t>发表与审稿</a:t>
            </a:r>
          </a:p>
        </p:txBody>
      </p:sp>
      <p:sp>
        <p:nvSpPr>
          <p:cNvPr id="3" name="内容占位符 2">
            <a:extLst>
              <a:ext uri="{FF2B5EF4-FFF2-40B4-BE49-F238E27FC236}">
                <a16:creationId xmlns:a16="http://schemas.microsoft.com/office/drawing/2014/main" id="{7C9F0A92-A160-4243-BB07-E6DC985C7C91}"/>
              </a:ext>
            </a:extLst>
          </p:cNvPr>
          <p:cNvSpPr>
            <a:spLocks noGrp="1"/>
          </p:cNvSpPr>
          <p:nvPr>
            <p:ph idx="1"/>
          </p:nvPr>
        </p:nvSpPr>
        <p:spPr/>
        <p:txBody>
          <a:bodyPr/>
          <a:lstStyle/>
          <a:p>
            <a:r>
              <a:rPr lang="zh-CN" altLang="en-US" dirty="0"/>
              <a:t>发表论文</a:t>
            </a:r>
            <a:endParaRPr lang="en-US" altLang="zh-CN" dirty="0"/>
          </a:p>
          <a:p>
            <a:pPr lvl="1"/>
            <a:r>
              <a:rPr lang="zh-CN" altLang="en-US" b="1" dirty="0">
                <a:hlinkClick r:id="rId2"/>
              </a:rPr>
              <a:t>个人所得税减免会增加劳动供给吗</a:t>
            </a:r>
            <a:r>
              <a:rPr lang="en-US" altLang="zh-CN" b="1" dirty="0">
                <a:hlinkClick r:id="rId2"/>
              </a:rPr>
              <a:t>?——</a:t>
            </a:r>
            <a:r>
              <a:rPr lang="zh-CN" altLang="en-US" b="1" dirty="0">
                <a:hlinkClick r:id="rId2"/>
              </a:rPr>
              <a:t>来自准自然实验的证据</a:t>
            </a:r>
            <a:br>
              <a:rPr lang="zh-CN" altLang="en-US" dirty="0"/>
            </a:br>
            <a:r>
              <a:rPr lang="zh-CN" altLang="en-US" dirty="0"/>
              <a:t>叶菁菁，吴燕，</a:t>
            </a:r>
            <a:r>
              <a:rPr lang="zh-CN" altLang="en-US" b="1" dirty="0"/>
              <a:t>陈方豪</a:t>
            </a:r>
            <a:r>
              <a:rPr lang="zh-CN" altLang="en-US" baseline="30000" dirty="0"/>
              <a:t>*</a:t>
            </a:r>
            <a:r>
              <a:rPr lang="zh-CN" altLang="en-US" dirty="0"/>
              <a:t>，王宇晴</a:t>
            </a:r>
            <a:br>
              <a:rPr lang="zh-CN" altLang="en-US" dirty="0"/>
            </a:br>
            <a:r>
              <a:rPr lang="en-US" altLang="zh-CN" b="1" dirty="0"/>
              <a:t>《</a:t>
            </a:r>
            <a:r>
              <a:rPr lang="zh-CN" altLang="en-US" b="1" dirty="0"/>
              <a:t>管理世界</a:t>
            </a:r>
            <a:r>
              <a:rPr lang="en-US" altLang="zh-CN" b="1" dirty="0"/>
              <a:t>》</a:t>
            </a:r>
            <a:r>
              <a:rPr lang="zh-CN" altLang="en-US" dirty="0"/>
              <a:t> </a:t>
            </a:r>
            <a:r>
              <a:rPr lang="en-US" altLang="zh-CN" dirty="0"/>
              <a:t>, 2017, 12: 20-32</a:t>
            </a:r>
          </a:p>
          <a:p>
            <a:pPr lvl="1"/>
            <a:r>
              <a:rPr lang="zh-CN" altLang="en-US" b="1" dirty="0">
                <a:hlinkClick r:id="rId3"/>
              </a:rPr>
              <a:t>以侨为侨：侨资企业与中国的外向型发展</a:t>
            </a:r>
            <a:br>
              <a:rPr lang="zh-CN" altLang="en-US" dirty="0"/>
            </a:br>
            <a:r>
              <a:rPr lang="zh-CN" altLang="en-US" b="1" dirty="0"/>
              <a:t>陈方豪</a:t>
            </a:r>
            <a:r>
              <a:rPr lang="zh-CN" altLang="en-US" baseline="30000" dirty="0"/>
              <a:t>*</a:t>
            </a:r>
            <a:r>
              <a:rPr lang="zh-CN" altLang="en-US" dirty="0"/>
              <a:t>，熊瑞驰</a:t>
            </a:r>
            <a:br>
              <a:rPr lang="zh-CN" altLang="en-US" dirty="0"/>
            </a:br>
            <a:r>
              <a:rPr lang="en-US" altLang="zh-CN" b="1" dirty="0"/>
              <a:t>《</a:t>
            </a:r>
            <a:r>
              <a:rPr lang="zh-CN" altLang="en-US" b="1" dirty="0"/>
              <a:t>中国经济学</a:t>
            </a:r>
            <a:r>
              <a:rPr lang="en-US" altLang="zh-CN" b="1" dirty="0"/>
              <a:t>》(</a:t>
            </a:r>
            <a:r>
              <a:rPr lang="zh-CN" altLang="en-US" b="1" dirty="0"/>
              <a:t>创刊号</a:t>
            </a:r>
            <a:r>
              <a:rPr lang="en-US" altLang="zh-CN" b="1" dirty="0"/>
              <a:t>)</a:t>
            </a:r>
            <a:r>
              <a:rPr lang="zh-CN" altLang="en-US" dirty="0"/>
              <a:t> </a:t>
            </a:r>
            <a:r>
              <a:rPr lang="en-US" altLang="zh-CN" dirty="0"/>
              <a:t>, 2022, 1: 118-158</a:t>
            </a:r>
          </a:p>
          <a:p>
            <a:pPr lvl="1"/>
            <a:r>
              <a:rPr lang="zh-CN" altLang="en-US" b="1" dirty="0"/>
              <a:t>突破城市发展的边界</a:t>
            </a:r>
            <a:r>
              <a:rPr lang="en-US" altLang="zh-CN" b="1" dirty="0"/>
              <a:t>: </a:t>
            </a:r>
            <a:r>
              <a:rPr lang="zh-CN" altLang="en-US" b="1" dirty="0"/>
              <a:t>撤县设区与城市内部协同发展</a:t>
            </a:r>
            <a:r>
              <a:rPr lang="zh-CN" altLang="en-US" dirty="0"/>
              <a:t> </a:t>
            </a:r>
            <a:br>
              <a:rPr lang="zh-CN" altLang="en-US" dirty="0"/>
            </a:br>
            <a:r>
              <a:rPr lang="zh-CN" altLang="en-US" b="1" dirty="0"/>
              <a:t>陈方豪</a:t>
            </a:r>
            <a:r>
              <a:rPr lang="zh-CN" altLang="en-US" baseline="30000" dirty="0"/>
              <a:t>*</a:t>
            </a:r>
            <a:r>
              <a:rPr lang="zh-CN" altLang="en-US" dirty="0"/>
              <a:t>，叶菁菁</a:t>
            </a:r>
            <a:br>
              <a:rPr lang="zh-CN" altLang="en-US" dirty="0"/>
            </a:br>
            <a:r>
              <a:rPr lang="en-US" altLang="zh-CN" b="1" dirty="0"/>
              <a:t>《</a:t>
            </a:r>
            <a:r>
              <a:rPr lang="zh-CN" altLang="en-US" b="1" dirty="0"/>
              <a:t>经济学</a:t>
            </a:r>
            <a:r>
              <a:rPr lang="en-US" altLang="zh-CN" b="1" dirty="0"/>
              <a:t>(</a:t>
            </a:r>
            <a:r>
              <a:rPr lang="zh-CN" altLang="en-US" b="1" dirty="0"/>
              <a:t>季刊</a:t>
            </a:r>
            <a:r>
              <a:rPr lang="en-US" altLang="zh-CN" b="1" dirty="0"/>
              <a:t>)》</a:t>
            </a:r>
            <a:r>
              <a:rPr lang="zh-CN" altLang="en-US" dirty="0"/>
              <a:t> </a:t>
            </a:r>
            <a:r>
              <a:rPr lang="en-US" altLang="zh-CN" dirty="0"/>
              <a:t>, Forthcoming</a:t>
            </a:r>
          </a:p>
          <a:p>
            <a:pPr lvl="1"/>
            <a:r>
              <a:rPr lang="zh-CN" altLang="en-US" b="1" dirty="0"/>
              <a:t>禀赋结构一致的技术调整</a:t>
            </a:r>
            <a:r>
              <a:rPr lang="en-US" altLang="zh-CN" b="1" dirty="0"/>
              <a:t>: </a:t>
            </a:r>
            <a:r>
              <a:rPr lang="zh-CN" altLang="en-US" b="1" dirty="0"/>
              <a:t>技术可转换性、人力资本与结构转型</a:t>
            </a:r>
            <a:r>
              <a:rPr lang="zh-CN" altLang="en-US" dirty="0"/>
              <a:t> </a:t>
            </a:r>
            <a:br>
              <a:rPr lang="zh-CN" altLang="en-US" dirty="0"/>
            </a:br>
            <a:r>
              <a:rPr lang="zh-CN" altLang="en-US" b="1" dirty="0"/>
              <a:t>陈方豪</a:t>
            </a:r>
            <a:r>
              <a:rPr lang="zh-CN" altLang="en-US" baseline="30000" dirty="0"/>
              <a:t>*</a:t>
            </a:r>
            <a:r>
              <a:rPr lang="zh-CN" altLang="en-US" dirty="0"/>
              <a:t>，樊仲琛</a:t>
            </a:r>
            <a:br>
              <a:rPr lang="zh-CN" altLang="en-US" dirty="0"/>
            </a:br>
            <a:r>
              <a:rPr lang="en-US" altLang="zh-CN" b="1" dirty="0"/>
              <a:t>《</a:t>
            </a:r>
            <a:r>
              <a:rPr lang="zh-CN" altLang="en-US" b="1" dirty="0"/>
              <a:t>经济学</a:t>
            </a:r>
            <a:r>
              <a:rPr lang="en-US" altLang="zh-CN" b="1" dirty="0"/>
              <a:t>(</a:t>
            </a:r>
            <a:r>
              <a:rPr lang="zh-CN" altLang="en-US" b="1" dirty="0"/>
              <a:t>季刊</a:t>
            </a:r>
            <a:r>
              <a:rPr lang="en-US" altLang="zh-CN" b="1" dirty="0"/>
              <a:t>)》</a:t>
            </a:r>
            <a:r>
              <a:rPr lang="zh-CN" altLang="en-US" dirty="0"/>
              <a:t> </a:t>
            </a:r>
            <a:r>
              <a:rPr lang="en-US" altLang="zh-CN" dirty="0"/>
              <a:t>, Forthcoming</a:t>
            </a:r>
          </a:p>
          <a:p>
            <a:r>
              <a:rPr lang="zh-CN" altLang="en-US" dirty="0"/>
              <a:t>审稿经历</a:t>
            </a:r>
            <a:endParaRPr lang="en-US" altLang="zh-CN" dirty="0"/>
          </a:p>
          <a:p>
            <a:pPr lvl="1"/>
            <a:r>
              <a:rPr lang="en-US" altLang="zh-CN" dirty="0"/>
              <a:t>China Economic Review</a:t>
            </a:r>
          </a:p>
          <a:p>
            <a:pPr lvl="1"/>
            <a:r>
              <a:rPr lang="en-US" altLang="zh-CN" dirty="0"/>
              <a:t>China and World Economy</a:t>
            </a:r>
          </a:p>
          <a:p>
            <a:pPr lvl="1"/>
            <a:r>
              <a:rPr lang="zh-CN" altLang="en-US" dirty="0"/>
              <a:t>经济学（季刊）</a:t>
            </a:r>
          </a:p>
          <a:p>
            <a:endParaRPr lang="zh-CN" altLang="en-US" dirty="0"/>
          </a:p>
        </p:txBody>
      </p:sp>
      <p:sp>
        <p:nvSpPr>
          <p:cNvPr id="4" name="灯片编号占位符 3">
            <a:extLst>
              <a:ext uri="{FF2B5EF4-FFF2-40B4-BE49-F238E27FC236}">
                <a16:creationId xmlns:a16="http://schemas.microsoft.com/office/drawing/2014/main" id="{0566BF0A-00ED-42AE-93B4-426212387AE9}"/>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spTree>
    <p:extLst>
      <p:ext uri="{BB962C8B-B14F-4D97-AF65-F5344CB8AC3E}">
        <p14:creationId xmlns:p14="http://schemas.microsoft.com/office/powerpoint/2010/main" val="535884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zh-CN" altLang="en-US" dirty="0"/>
              <a:t>探索阶段的小技巧</a:t>
            </a:r>
            <a:r>
              <a:rPr lang="en-US" altLang="zh-CN" dirty="0"/>
              <a:t>2</a:t>
            </a:r>
            <a:r>
              <a:rPr lang="zh-CN" altLang="en-US" dirty="0"/>
              <a:t>：用</a:t>
            </a:r>
            <a:r>
              <a:rPr lang="en-US" altLang="zh-CN" dirty="0"/>
              <a:t>global</a:t>
            </a:r>
            <a:r>
              <a:rPr lang="zh-CN" altLang="en-US" dirty="0"/>
              <a:t>设定变量组</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40</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endParaRPr kumimoji="1" lang="en-US" altLang="zh-CN" dirty="0"/>
          </a:p>
          <a:p>
            <a:pPr marL="0" indent="0">
              <a:buNone/>
            </a:pPr>
            <a:r>
              <a:rPr kumimoji="1" lang="en-US" altLang="zh-CN" dirty="0"/>
              <a:t>global </a:t>
            </a:r>
            <a:r>
              <a:rPr kumimoji="1" lang="en-US" altLang="zh-CN" dirty="0" err="1"/>
              <a:t>Control_Full</a:t>
            </a:r>
            <a:r>
              <a:rPr kumimoji="1" lang="en-US" altLang="zh-CN" dirty="0"/>
              <a:t> z1 z2 z3 </a:t>
            </a:r>
            <a:r>
              <a:rPr kumimoji="1" lang="en-US" altLang="zh-CN" dirty="0" err="1"/>
              <a:t>i.prov_id</a:t>
            </a:r>
            <a:endParaRPr kumimoji="1" lang="en-US" altLang="zh-CN" dirty="0"/>
          </a:p>
          <a:p>
            <a:pPr marL="0" indent="0">
              <a:buNone/>
            </a:pPr>
            <a:r>
              <a:rPr kumimoji="1" lang="en-US" altLang="zh-CN" dirty="0"/>
              <a:t>global </a:t>
            </a:r>
            <a:r>
              <a:rPr kumimoji="1" lang="en-US" altLang="zh-CN" dirty="0" err="1"/>
              <a:t>Control_WithoutProvFE</a:t>
            </a:r>
            <a:r>
              <a:rPr kumimoji="1" lang="en-US" altLang="zh-CN" dirty="0"/>
              <a:t> z1 z2 z3</a:t>
            </a:r>
          </a:p>
          <a:p>
            <a:pPr marL="0" indent="0">
              <a:buNone/>
            </a:pPr>
            <a:r>
              <a:rPr kumimoji="1" lang="en-US" altLang="zh-CN" dirty="0"/>
              <a:t>reg y x $</a:t>
            </a:r>
            <a:r>
              <a:rPr kumimoji="1" lang="en-US" altLang="zh-CN" dirty="0" err="1"/>
              <a:t>Control_Full</a:t>
            </a:r>
            <a:r>
              <a:rPr kumimoji="1" lang="en-US" altLang="zh-CN" dirty="0"/>
              <a:t> </a:t>
            </a:r>
          </a:p>
          <a:p>
            <a:pPr marL="0" indent="0">
              <a:buNone/>
            </a:pPr>
            <a:r>
              <a:rPr kumimoji="1" lang="en-US" altLang="zh-CN" dirty="0"/>
              <a:t>reg y x $</a:t>
            </a:r>
            <a:r>
              <a:rPr kumimoji="1" lang="en-US" altLang="zh-CN" dirty="0" err="1"/>
              <a:t>Control_WithoutProvFE</a:t>
            </a:r>
            <a:endParaRPr kumimoji="1" lang="en-US" altLang="zh-CN" dirty="0"/>
          </a:p>
        </p:txBody>
      </p:sp>
    </p:spTree>
    <p:extLst>
      <p:ext uri="{BB962C8B-B14F-4D97-AF65-F5344CB8AC3E}">
        <p14:creationId xmlns:p14="http://schemas.microsoft.com/office/powerpoint/2010/main" val="982234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D856-D14F-4FF7-9B6A-5BEED44710C8}"/>
              </a:ext>
            </a:extLst>
          </p:cNvPr>
          <p:cNvSpPr>
            <a:spLocks noGrp="1"/>
          </p:cNvSpPr>
          <p:nvPr>
            <p:ph type="title"/>
          </p:nvPr>
        </p:nvSpPr>
        <p:spPr/>
        <p:txBody>
          <a:bodyPr/>
          <a:lstStyle/>
          <a:p>
            <a:r>
              <a:rPr lang="zh-CN" altLang="en-US" dirty="0"/>
              <a:t>探索阶段的小技巧</a:t>
            </a:r>
            <a:r>
              <a:rPr lang="en-US" altLang="zh-CN" dirty="0"/>
              <a:t>3</a:t>
            </a:r>
            <a:r>
              <a:rPr lang="zh-CN" altLang="en-US" dirty="0"/>
              <a:t>：批量输出回归结果</a:t>
            </a:r>
          </a:p>
        </p:txBody>
      </p:sp>
      <p:sp>
        <p:nvSpPr>
          <p:cNvPr id="4" name="灯片编号占位符 3">
            <a:extLst>
              <a:ext uri="{FF2B5EF4-FFF2-40B4-BE49-F238E27FC236}">
                <a16:creationId xmlns:a16="http://schemas.microsoft.com/office/drawing/2014/main" id="{73932326-AF26-429F-B62D-82C8FE122C69}"/>
              </a:ext>
            </a:extLst>
          </p:cNvPr>
          <p:cNvSpPr>
            <a:spLocks noGrp="1"/>
          </p:cNvSpPr>
          <p:nvPr>
            <p:ph type="sldNum" sz="quarter" idx="12"/>
          </p:nvPr>
        </p:nvSpPr>
        <p:spPr/>
        <p:txBody>
          <a:bodyPr/>
          <a:lstStyle/>
          <a:p>
            <a:pPr>
              <a:defRPr/>
            </a:pPr>
            <a:fld id="{DF4C29A2-310B-4614-9E82-82EDFD340A49}" type="slidenum">
              <a:rPr lang="zh-CN" altLang="en-US" smtClean="0"/>
              <a:pPr>
                <a:defRPr/>
              </a:pPr>
              <a:t>41</a:t>
            </a:fld>
            <a:endParaRPr lang="zh-CN" altLang="en-US"/>
          </a:p>
        </p:txBody>
      </p:sp>
      <p:sp>
        <p:nvSpPr>
          <p:cNvPr id="5" name="内容占位符 4">
            <a:extLst>
              <a:ext uri="{FF2B5EF4-FFF2-40B4-BE49-F238E27FC236}">
                <a16:creationId xmlns:a16="http://schemas.microsoft.com/office/drawing/2014/main" id="{932808DF-CC4C-42B2-BE6B-8508B0F9A8F5}"/>
              </a:ext>
            </a:extLst>
          </p:cNvPr>
          <p:cNvSpPr>
            <a:spLocks noGrp="1"/>
          </p:cNvSpPr>
          <p:nvPr>
            <p:ph idx="1"/>
          </p:nvPr>
        </p:nvSpPr>
        <p:spPr/>
        <p:txBody>
          <a:bodyPr/>
          <a:lstStyle/>
          <a:p>
            <a:pPr marL="0" indent="0">
              <a:buNone/>
            </a:pPr>
            <a:r>
              <a:rPr kumimoji="1" lang="en-US" altLang="zh-CN" sz="1200" dirty="0"/>
              <a:t>global </a:t>
            </a:r>
            <a:r>
              <a:rPr kumimoji="1" lang="en-US" altLang="zh-CN" sz="1200" dirty="0" err="1"/>
              <a:t>Control_Full</a:t>
            </a:r>
            <a:r>
              <a:rPr kumimoji="1" lang="en-US" altLang="zh-CN" sz="1200" dirty="0"/>
              <a:t> z1 z2 z3 </a:t>
            </a:r>
            <a:r>
              <a:rPr kumimoji="1" lang="en-US" altLang="zh-CN" sz="1200" dirty="0" err="1"/>
              <a:t>i.prov_id</a:t>
            </a:r>
            <a:endParaRPr kumimoji="1" lang="en-US" altLang="zh-CN" sz="1200" dirty="0"/>
          </a:p>
          <a:p>
            <a:pPr marL="0" indent="0">
              <a:buNone/>
            </a:pPr>
            <a:r>
              <a:rPr kumimoji="1" lang="en-US" altLang="zh-CN" sz="1200" dirty="0"/>
              <a:t>global </a:t>
            </a:r>
            <a:r>
              <a:rPr kumimoji="1" lang="en-US" altLang="zh-CN" sz="1200" dirty="0" err="1"/>
              <a:t>Control_WithoutProvFE</a:t>
            </a:r>
            <a:r>
              <a:rPr kumimoji="1" lang="en-US" altLang="zh-CN" sz="1200" dirty="0"/>
              <a:t> z1 z2 z3</a:t>
            </a:r>
          </a:p>
          <a:p>
            <a:pPr marL="0" indent="0">
              <a:buNone/>
            </a:pPr>
            <a:r>
              <a:rPr kumimoji="1" lang="en-US" altLang="zh-CN" sz="1200" dirty="0"/>
              <a:t>local s=0</a:t>
            </a:r>
          </a:p>
          <a:p>
            <a:pPr marL="0" indent="0">
              <a:buNone/>
            </a:pPr>
            <a:r>
              <a:rPr kumimoji="1" lang="en-US" altLang="zh-CN" sz="1200" dirty="0"/>
              <a:t>foreach y of </a:t>
            </a:r>
            <a:r>
              <a:rPr kumimoji="1" lang="en-US" altLang="zh-CN" sz="1200" dirty="0" err="1"/>
              <a:t>varlist</a:t>
            </a:r>
            <a:r>
              <a:rPr kumimoji="1" lang="en-US" altLang="zh-CN" sz="1200" dirty="0"/>
              <a:t> y1 y2 y3{</a:t>
            </a:r>
          </a:p>
          <a:p>
            <a:pPr marL="457200" lvl="1" indent="0">
              <a:buNone/>
            </a:pPr>
            <a:r>
              <a:rPr kumimoji="1" lang="en-US" altLang="zh-CN" sz="1200" dirty="0"/>
              <a:t>foreach x of </a:t>
            </a:r>
            <a:r>
              <a:rPr kumimoji="1" lang="en-US" altLang="zh-CN" sz="1200" dirty="0" err="1"/>
              <a:t>varlist</a:t>
            </a:r>
            <a:r>
              <a:rPr kumimoji="1" lang="en-US" altLang="zh-CN" sz="1200" dirty="0"/>
              <a:t> x1 x2 x3{</a:t>
            </a:r>
          </a:p>
          <a:p>
            <a:pPr marL="457200" lvl="1" indent="0">
              <a:buNone/>
            </a:pPr>
            <a:endParaRPr kumimoji="1" lang="en-US" altLang="zh-CN" sz="1200" dirty="0"/>
          </a:p>
          <a:p>
            <a:pPr marL="857250" lvl="2" indent="0">
              <a:buNone/>
            </a:pPr>
            <a:r>
              <a:rPr kumimoji="1" lang="en-US" altLang="zh-CN" sz="1200" dirty="0"/>
              <a:t>Local s=`s’+1</a:t>
            </a:r>
          </a:p>
          <a:p>
            <a:pPr marL="857250" lvl="2" indent="0">
              <a:buNone/>
            </a:pPr>
            <a:r>
              <a:rPr kumimoji="1" lang="en-US" altLang="zh-CN" sz="1200" dirty="0"/>
              <a:t>reg `y’ x $</a:t>
            </a:r>
            <a:r>
              <a:rPr kumimoji="1" lang="en-US" altLang="zh-CN" sz="1200" dirty="0" err="1"/>
              <a:t>Control_Full</a:t>
            </a:r>
            <a:r>
              <a:rPr kumimoji="1" lang="en-US" altLang="zh-CN" sz="1200" dirty="0"/>
              <a:t> </a:t>
            </a:r>
          </a:p>
          <a:p>
            <a:pPr marL="857250" lvl="2" indent="0">
              <a:buNone/>
            </a:pPr>
            <a:r>
              <a:rPr kumimoji="1" lang="en-US" altLang="zh-CN" sz="1200" dirty="0" err="1"/>
              <a:t>est</a:t>
            </a:r>
            <a:r>
              <a:rPr kumimoji="1" lang="en-US" altLang="zh-CN" sz="1200" dirty="0"/>
              <a:t> store o`s’</a:t>
            </a:r>
          </a:p>
          <a:p>
            <a:pPr marL="857250" lvl="2" indent="0">
              <a:buNone/>
            </a:pPr>
            <a:endParaRPr kumimoji="1" lang="en-US" altLang="zh-CN" sz="1200" dirty="0"/>
          </a:p>
          <a:p>
            <a:pPr marL="857250" lvl="2" indent="0">
              <a:buNone/>
            </a:pPr>
            <a:r>
              <a:rPr kumimoji="1" lang="en-US" altLang="zh-CN" sz="1200" dirty="0"/>
              <a:t>Local s=`s’+1</a:t>
            </a:r>
          </a:p>
          <a:p>
            <a:pPr marL="857250" lvl="2" indent="0">
              <a:buNone/>
            </a:pPr>
            <a:r>
              <a:rPr kumimoji="1" lang="en-US" altLang="zh-CN" sz="1200" dirty="0"/>
              <a:t>reg `y’ x $</a:t>
            </a:r>
            <a:r>
              <a:rPr kumimoji="1" lang="en-US" altLang="zh-CN" sz="1200" dirty="0" err="1"/>
              <a:t>Control_WithoutProvFE</a:t>
            </a:r>
            <a:endParaRPr kumimoji="1" lang="en-US" altLang="zh-CN" sz="1200" dirty="0"/>
          </a:p>
          <a:p>
            <a:pPr marL="857250" lvl="2" indent="0">
              <a:buNone/>
            </a:pPr>
            <a:r>
              <a:rPr kumimoji="1" lang="en-US" altLang="zh-CN" sz="1200" dirty="0" err="1"/>
              <a:t>est</a:t>
            </a:r>
            <a:r>
              <a:rPr kumimoji="1" lang="en-US" altLang="zh-CN" sz="1200" dirty="0"/>
              <a:t> store o`s’</a:t>
            </a:r>
          </a:p>
          <a:p>
            <a:pPr marL="857250" lvl="2" indent="0">
              <a:buNone/>
            </a:pPr>
            <a:endParaRPr kumimoji="1" lang="en-US" altLang="zh-CN" sz="1200" dirty="0"/>
          </a:p>
          <a:p>
            <a:pPr marL="857250" lvl="2" indent="0">
              <a:buNone/>
            </a:pPr>
            <a:r>
              <a:rPr kumimoji="1" lang="en-US" altLang="zh-CN" sz="1200" dirty="0"/>
              <a:t>}</a:t>
            </a:r>
          </a:p>
          <a:p>
            <a:pPr marL="0" indent="0">
              <a:buNone/>
            </a:pPr>
            <a:r>
              <a:rPr kumimoji="1" lang="en-US" altLang="zh-CN" sz="1200" dirty="0"/>
              <a:t>}</a:t>
            </a:r>
          </a:p>
          <a:p>
            <a:pPr marL="0" indent="0">
              <a:buNone/>
            </a:pPr>
            <a:r>
              <a:rPr kumimoji="1" lang="en-US" altLang="zh-CN" sz="1200" dirty="0"/>
              <a:t>outreg2 [s*] using “$tables/reg_220914.xls", replace </a:t>
            </a:r>
          </a:p>
          <a:p>
            <a:pPr marL="0" indent="0">
              <a:buNone/>
            </a:pPr>
            <a:r>
              <a:rPr kumimoji="1" lang="en-US" altLang="zh-CN" sz="1200" dirty="0"/>
              <a:t>          \\\\ stats(</a:t>
            </a:r>
            <a:r>
              <a:rPr kumimoji="1" lang="en-US" altLang="zh-CN" sz="1200" dirty="0" err="1"/>
              <a:t>coef</a:t>
            </a:r>
            <a:r>
              <a:rPr kumimoji="1" lang="en-US" altLang="zh-CN" sz="1200" dirty="0"/>
              <a:t> se) level(95) </a:t>
            </a:r>
            <a:r>
              <a:rPr kumimoji="1" lang="en-US" altLang="zh-CN" sz="1200" dirty="0" err="1"/>
              <a:t>dec</a:t>
            </a:r>
            <a:r>
              <a:rPr kumimoji="1" lang="en-US" altLang="zh-CN" sz="1200" dirty="0"/>
              <a:t>(3)</a:t>
            </a:r>
          </a:p>
          <a:p>
            <a:pPr marL="0" indent="0">
              <a:buNone/>
            </a:pPr>
            <a:endParaRPr kumimoji="1" lang="en-US" altLang="zh-CN" sz="1400" dirty="0"/>
          </a:p>
        </p:txBody>
      </p:sp>
    </p:spTree>
    <p:extLst>
      <p:ext uri="{BB962C8B-B14F-4D97-AF65-F5344CB8AC3E}">
        <p14:creationId xmlns:p14="http://schemas.microsoft.com/office/powerpoint/2010/main" val="2618142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0F374-16F3-4C7C-ADA5-9C72E1E29FEF}"/>
              </a:ext>
            </a:extLst>
          </p:cNvPr>
          <p:cNvSpPr>
            <a:spLocks noGrp="1"/>
          </p:cNvSpPr>
          <p:nvPr>
            <p:ph type="title"/>
          </p:nvPr>
        </p:nvSpPr>
        <p:spPr/>
        <p:txBody>
          <a:bodyPr/>
          <a:lstStyle/>
          <a:p>
            <a:pPr algn="ctr"/>
            <a:r>
              <a:rPr lang="zh-CN" altLang="en-US" dirty="0"/>
              <a:t>参考资料</a:t>
            </a:r>
          </a:p>
        </p:txBody>
      </p:sp>
      <p:sp>
        <p:nvSpPr>
          <p:cNvPr id="3" name="内容占位符 2">
            <a:extLst>
              <a:ext uri="{FF2B5EF4-FFF2-40B4-BE49-F238E27FC236}">
                <a16:creationId xmlns:a16="http://schemas.microsoft.com/office/drawing/2014/main" id="{2E2BE732-1E66-4642-8044-0C424043D0DA}"/>
              </a:ext>
            </a:extLst>
          </p:cNvPr>
          <p:cNvSpPr>
            <a:spLocks noGrp="1"/>
          </p:cNvSpPr>
          <p:nvPr>
            <p:ph idx="1"/>
          </p:nvPr>
        </p:nvSpPr>
        <p:spPr/>
        <p:txBody>
          <a:bodyPr/>
          <a:lstStyle/>
          <a:p>
            <a:endParaRPr lang="en-US" altLang="zh-CN" dirty="0"/>
          </a:p>
          <a:p>
            <a:r>
              <a:rPr lang="en-US" altLang="zh-CN" dirty="0"/>
              <a:t>Matthew </a:t>
            </a:r>
            <a:r>
              <a:rPr lang="en-US" altLang="zh-CN" dirty="0" err="1"/>
              <a:t>Gentzkow</a:t>
            </a:r>
            <a:r>
              <a:rPr lang="en-US" altLang="zh-CN" dirty="0"/>
              <a:t>, Jesse </a:t>
            </a:r>
            <a:r>
              <a:rPr lang="en-US" altLang="zh-CN" dirty="0" err="1"/>
              <a:t>Sharpiro</a:t>
            </a:r>
            <a:r>
              <a:rPr lang="en-US" altLang="zh-CN" dirty="0"/>
              <a:t>., Code and Data for the Social Sciences: A Practitioner’s Guide, 2014.</a:t>
            </a:r>
            <a:endParaRPr lang="zh-CN" altLang="zh-CN" dirty="0"/>
          </a:p>
          <a:p>
            <a:r>
              <a:rPr lang="en-US" altLang="zh-CN" dirty="0" err="1"/>
              <a:t>Asjad</a:t>
            </a:r>
            <a:r>
              <a:rPr lang="en-US" altLang="zh-CN" dirty="0"/>
              <a:t> Naqvi, The Stata Workflow Guide, 2021.</a:t>
            </a:r>
            <a:endParaRPr lang="zh-CN" altLang="zh-CN" dirty="0"/>
          </a:p>
          <a:p>
            <a:endParaRPr lang="zh-CN" altLang="en-US" dirty="0"/>
          </a:p>
        </p:txBody>
      </p:sp>
      <p:sp>
        <p:nvSpPr>
          <p:cNvPr id="4" name="灯片编号占位符 3">
            <a:extLst>
              <a:ext uri="{FF2B5EF4-FFF2-40B4-BE49-F238E27FC236}">
                <a16:creationId xmlns:a16="http://schemas.microsoft.com/office/drawing/2014/main" id="{13F7783F-5FAD-48E2-8B7A-22AF66A6766B}"/>
              </a:ext>
            </a:extLst>
          </p:cNvPr>
          <p:cNvSpPr>
            <a:spLocks noGrp="1"/>
          </p:cNvSpPr>
          <p:nvPr>
            <p:ph type="sldNum" sz="quarter" idx="12"/>
          </p:nvPr>
        </p:nvSpPr>
        <p:spPr/>
        <p:txBody>
          <a:bodyPr/>
          <a:lstStyle/>
          <a:p>
            <a:pPr>
              <a:defRPr/>
            </a:pPr>
            <a:fld id="{DF4C29A2-310B-4614-9E82-82EDFD340A49}" type="slidenum">
              <a:rPr lang="zh-CN" altLang="en-US" smtClean="0"/>
              <a:pPr>
                <a:defRPr/>
              </a:pPr>
              <a:t>42</a:t>
            </a:fld>
            <a:endParaRPr lang="zh-CN" altLang="en-US"/>
          </a:p>
        </p:txBody>
      </p:sp>
    </p:spTree>
    <p:extLst>
      <p:ext uri="{BB962C8B-B14F-4D97-AF65-F5344CB8AC3E}">
        <p14:creationId xmlns:p14="http://schemas.microsoft.com/office/powerpoint/2010/main" val="343748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65A72-8A9D-4196-B23D-B2B264D42CB8}"/>
              </a:ext>
            </a:extLst>
          </p:cNvPr>
          <p:cNvSpPr>
            <a:spLocks noGrp="1"/>
          </p:cNvSpPr>
          <p:nvPr>
            <p:ph type="title"/>
          </p:nvPr>
        </p:nvSpPr>
        <p:spPr/>
        <p:txBody>
          <a:bodyPr/>
          <a:lstStyle/>
          <a:p>
            <a:pPr algn="ctr"/>
            <a:r>
              <a:rPr lang="zh-CN" altLang="en-US" sz="3200" dirty="0">
                <a:latin typeface="黑体" pitchFamily="49" charset="-122"/>
              </a:rPr>
              <a:t>谢 谢</a:t>
            </a:r>
            <a:endParaRPr lang="zh-CN" altLang="en-US" sz="3200" dirty="0"/>
          </a:p>
        </p:txBody>
      </p:sp>
      <p:sp>
        <p:nvSpPr>
          <p:cNvPr id="3" name="内容占位符 2">
            <a:extLst>
              <a:ext uri="{FF2B5EF4-FFF2-40B4-BE49-F238E27FC236}">
                <a16:creationId xmlns:a16="http://schemas.microsoft.com/office/drawing/2014/main" id="{987E6D95-4DF0-4B04-85B6-801EB2CAB874}"/>
              </a:ext>
            </a:extLst>
          </p:cNvPr>
          <p:cNvSpPr>
            <a:spLocks noGrp="1"/>
          </p:cNvSpPr>
          <p:nvPr>
            <p:ph idx="1"/>
          </p:nvPr>
        </p:nvSpPr>
        <p:spPr/>
        <p:txBody>
          <a:bodyPr/>
          <a:lstStyle/>
          <a:p>
            <a:r>
              <a:rPr lang="zh-CN" altLang="en-US" dirty="0"/>
              <a:t>陈方豪 助理教授</a:t>
            </a:r>
            <a:endParaRPr lang="en-US" altLang="zh-CN" dirty="0"/>
          </a:p>
          <a:p>
            <a:r>
              <a:rPr lang="zh-CN" altLang="en-US" dirty="0"/>
              <a:t>经济学院 特区港澳经济研究所</a:t>
            </a:r>
            <a:endParaRPr lang="en-US" altLang="zh-CN" dirty="0"/>
          </a:p>
          <a:p>
            <a:r>
              <a:rPr lang="en-US" altLang="zh-CN" dirty="0"/>
              <a:t>2022</a:t>
            </a:r>
            <a:r>
              <a:rPr lang="zh-CN" altLang="en-US" dirty="0"/>
              <a:t>年毕业于北京大学国家发展研究院，获经济学博士学位，多伦多大学访问学者；主要研究领域为产业经济学、城市经济学与国际经济学；现有学术论文发表或待刊于</a:t>
            </a:r>
            <a:r>
              <a:rPr lang="en-US" altLang="zh-CN" dirty="0"/>
              <a:t>《</a:t>
            </a:r>
            <a:r>
              <a:rPr lang="zh-CN" altLang="en-US" dirty="0"/>
              <a:t>管理世界</a:t>
            </a:r>
            <a:r>
              <a:rPr lang="en-US" altLang="zh-CN" dirty="0"/>
              <a:t>》</a:t>
            </a:r>
            <a:r>
              <a:rPr lang="zh-CN" altLang="en-US" dirty="0"/>
              <a:t>、</a:t>
            </a:r>
            <a:r>
              <a:rPr lang="en-US" altLang="zh-CN" dirty="0"/>
              <a:t>《</a:t>
            </a:r>
            <a:r>
              <a:rPr lang="zh-CN" altLang="en-US" dirty="0"/>
              <a:t>经济学（季刊）</a:t>
            </a:r>
            <a:r>
              <a:rPr lang="en-US" altLang="zh-CN" dirty="0"/>
              <a:t>》</a:t>
            </a:r>
            <a:r>
              <a:rPr lang="zh-CN" altLang="en-US" dirty="0"/>
              <a:t>、</a:t>
            </a:r>
            <a:r>
              <a:rPr lang="en-US" altLang="zh-CN" dirty="0"/>
              <a:t>《</a:t>
            </a:r>
            <a:r>
              <a:rPr lang="zh-CN" altLang="en-US" dirty="0"/>
              <a:t>中国经济学</a:t>
            </a:r>
            <a:r>
              <a:rPr lang="en-US" altLang="zh-CN" dirty="0"/>
              <a:t>》</a:t>
            </a:r>
            <a:r>
              <a:rPr lang="zh-CN" altLang="en-US" dirty="0"/>
              <a:t>等权威期刊。他的研究主线是开放经济下的产业变迁</a:t>
            </a:r>
            <a:r>
              <a:rPr lang="en-US" altLang="zh-CN" dirty="0"/>
              <a:t>, </a:t>
            </a:r>
            <a:r>
              <a:rPr lang="zh-CN" altLang="en-US" dirty="0"/>
              <a:t>尤其关注中国的产业发展与中国不断深化参与的国际贸易与跨国投资之间的关系。当前的研究重心为改革开放后作为先驱投资者的海外侨商在中国大陆投资的历史演变、决定因素与长期影响。</a:t>
            </a:r>
          </a:p>
          <a:p>
            <a:r>
              <a:rPr lang="zh-CN" altLang="en-US" dirty="0"/>
              <a:t>邮箱：</a:t>
            </a:r>
            <a:r>
              <a:rPr lang="en-US" altLang="zh-CN" dirty="0"/>
              <a:t>chenfanghao@jnu.edu.cn </a:t>
            </a:r>
            <a:r>
              <a:rPr lang="zh-CN" altLang="en-US" dirty="0"/>
              <a:t>或 </a:t>
            </a:r>
            <a:r>
              <a:rPr lang="en-US" altLang="zh-CN" dirty="0"/>
              <a:t>fhchen2017@nsd.pku.edu.cn</a:t>
            </a:r>
          </a:p>
          <a:p>
            <a:r>
              <a:rPr lang="zh-CN" altLang="en-US" dirty="0"/>
              <a:t>个人网页：</a:t>
            </a:r>
            <a:r>
              <a:rPr lang="en-US" altLang="zh-CN" dirty="0"/>
              <a:t>https://fanghaochen.github.io/homepage/</a:t>
            </a:r>
          </a:p>
          <a:p>
            <a:r>
              <a:rPr lang="zh-CN" altLang="en-US" dirty="0"/>
              <a:t>知乎号：</a:t>
            </a:r>
            <a:r>
              <a:rPr lang="en-US" altLang="zh-CN" dirty="0" err="1"/>
              <a:t>Chinhogo</a:t>
            </a:r>
            <a:endParaRPr lang="en-US" altLang="zh-CN" dirty="0"/>
          </a:p>
          <a:p>
            <a:endParaRPr lang="zh-CN" altLang="en-US" dirty="0"/>
          </a:p>
        </p:txBody>
      </p:sp>
      <p:sp>
        <p:nvSpPr>
          <p:cNvPr id="4" name="灯片编号占位符 3">
            <a:extLst>
              <a:ext uri="{FF2B5EF4-FFF2-40B4-BE49-F238E27FC236}">
                <a16:creationId xmlns:a16="http://schemas.microsoft.com/office/drawing/2014/main" id="{1519C6E7-8AF7-40F0-977A-E9019669514E}"/>
              </a:ext>
            </a:extLst>
          </p:cNvPr>
          <p:cNvSpPr>
            <a:spLocks noGrp="1"/>
          </p:cNvSpPr>
          <p:nvPr>
            <p:ph type="sldNum" sz="quarter" idx="12"/>
          </p:nvPr>
        </p:nvSpPr>
        <p:spPr/>
        <p:txBody>
          <a:bodyPr/>
          <a:lstStyle/>
          <a:p>
            <a:pPr>
              <a:defRPr/>
            </a:pPr>
            <a:fld id="{DF4C29A2-310B-4614-9E82-82EDFD340A49}" type="slidenum">
              <a:rPr lang="zh-CN" altLang="en-US" smtClean="0"/>
              <a:pPr>
                <a:defRPr/>
              </a:pPr>
              <a:t>43</a:t>
            </a:fld>
            <a:endParaRPr lang="zh-CN" altLang="en-US"/>
          </a:p>
        </p:txBody>
      </p:sp>
    </p:spTree>
    <p:extLst>
      <p:ext uri="{BB962C8B-B14F-4D97-AF65-F5344CB8AC3E}">
        <p14:creationId xmlns:p14="http://schemas.microsoft.com/office/powerpoint/2010/main" val="2913880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0413B-E118-45C0-A779-79B9BBA5EF18}"/>
              </a:ext>
            </a:extLst>
          </p:cNvPr>
          <p:cNvSpPr>
            <a:spLocks noGrp="1"/>
          </p:cNvSpPr>
          <p:nvPr>
            <p:ph type="title"/>
          </p:nvPr>
        </p:nvSpPr>
        <p:spPr/>
        <p:txBody>
          <a:bodyPr/>
          <a:lstStyle/>
          <a:p>
            <a:r>
              <a:rPr lang="zh-CN" altLang="en-US" dirty="0">
                <a:hlinkClick r:id="rId3" action="ppaction://hlinksldjump"/>
              </a:rPr>
              <a:t>为什么使用</a:t>
            </a:r>
            <a:r>
              <a:rPr lang="en-US" altLang="zh-CN" dirty="0">
                <a:hlinkClick r:id="rId3" action="ppaction://hlinksldjump"/>
              </a:rPr>
              <a:t>STATA</a:t>
            </a:r>
            <a:r>
              <a:rPr lang="zh-CN" altLang="en-US" dirty="0">
                <a:hlinkClick r:id="rId3" action="ppaction://hlinksldjump"/>
              </a:rPr>
              <a:t>？</a:t>
            </a:r>
            <a:endParaRPr lang="zh-CN" altLang="en-US" dirty="0"/>
          </a:p>
        </p:txBody>
      </p:sp>
      <p:sp>
        <p:nvSpPr>
          <p:cNvPr id="3" name="内容占位符 2">
            <a:extLst>
              <a:ext uri="{FF2B5EF4-FFF2-40B4-BE49-F238E27FC236}">
                <a16:creationId xmlns:a16="http://schemas.microsoft.com/office/drawing/2014/main" id="{88B7B6C6-FBE9-4FC3-A3CE-9F0F1A0D9048}"/>
              </a:ext>
            </a:extLst>
          </p:cNvPr>
          <p:cNvSpPr>
            <a:spLocks noGrp="1"/>
          </p:cNvSpPr>
          <p:nvPr>
            <p:ph idx="1"/>
          </p:nvPr>
        </p:nvSpPr>
        <p:spPr/>
        <p:txBody>
          <a:bodyPr/>
          <a:lstStyle/>
          <a:p>
            <a:r>
              <a:rPr lang="zh-CN" altLang="en-US" dirty="0"/>
              <a:t>消极的理由：已经成为应用微观计量的通用“语言”</a:t>
            </a:r>
            <a:endParaRPr lang="en-US" altLang="zh-CN" dirty="0"/>
          </a:p>
          <a:p>
            <a:pPr lvl="1"/>
            <a:r>
              <a:rPr lang="zh-CN" altLang="en-US" dirty="0"/>
              <a:t>经济学者分享的数据</a:t>
            </a:r>
            <a:r>
              <a:rPr lang="en-US" altLang="zh-CN" dirty="0"/>
              <a:t>/</a:t>
            </a:r>
            <a:r>
              <a:rPr lang="zh-CN" altLang="en-US" dirty="0"/>
              <a:t>代码基本以</a:t>
            </a:r>
            <a:r>
              <a:rPr lang="en-US" altLang="zh-CN" dirty="0"/>
              <a:t>STATA</a:t>
            </a:r>
            <a:r>
              <a:rPr lang="zh-CN" altLang="en-US" dirty="0"/>
              <a:t>的</a:t>
            </a:r>
            <a:r>
              <a:rPr lang="en-US" altLang="zh-CN" dirty="0" err="1"/>
              <a:t>dta</a:t>
            </a:r>
            <a:r>
              <a:rPr lang="zh-CN" altLang="en-US" dirty="0"/>
              <a:t>文件和</a:t>
            </a:r>
            <a:r>
              <a:rPr lang="en-US" altLang="zh-CN" dirty="0"/>
              <a:t>do</a:t>
            </a:r>
            <a:r>
              <a:rPr lang="zh-CN" altLang="en-US" dirty="0"/>
              <a:t>文件为主</a:t>
            </a:r>
            <a:endParaRPr lang="en-US" altLang="zh-CN" dirty="0"/>
          </a:p>
          <a:p>
            <a:r>
              <a:rPr lang="zh-CN" altLang="en-US" dirty="0"/>
              <a:t>积极的理由：真的很好用！</a:t>
            </a:r>
            <a:endParaRPr lang="en-US" altLang="zh-CN" dirty="0"/>
          </a:p>
          <a:p>
            <a:pPr lvl="1"/>
            <a:r>
              <a:rPr lang="zh-CN" altLang="en-US" dirty="0"/>
              <a:t>相比于鼠标流软件（如</a:t>
            </a:r>
            <a:r>
              <a:rPr lang="en-US" altLang="zh-CN" dirty="0"/>
              <a:t>SPSS</a:t>
            </a:r>
            <a:r>
              <a:rPr lang="zh-CN" altLang="en-US" dirty="0"/>
              <a:t>）：以代码控制操作，透明可追溯、灵活易修改</a:t>
            </a:r>
            <a:endParaRPr lang="en-US" altLang="zh-CN" dirty="0"/>
          </a:p>
          <a:p>
            <a:pPr lvl="1"/>
            <a:r>
              <a:rPr lang="zh-CN" altLang="en-US" dirty="0"/>
              <a:t>相比于一般的编程软件（如</a:t>
            </a:r>
            <a:r>
              <a:rPr lang="en-US" altLang="zh-CN" dirty="0"/>
              <a:t>Python/</a:t>
            </a:r>
            <a:r>
              <a:rPr lang="en-US" altLang="zh-CN" dirty="0" err="1"/>
              <a:t>matlab</a:t>
            </a:r>
            <a:r>
              <a:rPr lang="zh-CN" altLang="en-US" dirty="0"/>
              <a:t>）：</a:t>
            </a:r>
            <a:r>
              <a:rPr lang="en-US" altLang="zh-CN" dirty="0"/>
              <a:t>model-based</a:t>
            </a:r>
            <a:r>
              <a:rPr lang="zh-CN" altLang="en-US" dirty="0"/>
              <a:t>，代码简洁清晰，入门门槛低；围绕计量经济学核心的回归分析功能得到优化，功能全而强大</a:t>
            </a:r>
            <a:endParaRPr lang="en-US" altLang="zh-CN" dirty="0"/>
          </a:p>
        </p:txBody>
      </p:sp>
      <p:sp>
        <p:nvSpPr>
          <p:cNvPr id="4" name="灯片编号占位符 3">
            <a:extLst>
              <a:ext uri="{FF2B5EF4-FFF2-40B4-BE49-F238E27FC236}">
                <a16:creationId xmlns:a16="http://schemas.microsoft.com/office/drawing/2014/main" id="{FC6FAA83-BC53-4084-9E69-7951ECEAABB9}"/>
              </a:ext>
            </a:extLst>
          </p:cNvPr>
          <p:cNvSpPr>
            <a:spLocks noGrp="1"/>
          </p:cNvSpPr>
          <p:nvPr>
            <p:ph type="sldNum" sz="quarter" idx="12"/>
          </p:nvPr>
        </p:nvSpPr>
        <p:spPr>
          <a:xfrm>
            <a:off x="6703271" y="6357938"/>
            <a:ext cx="2133600" cy="365125"/>
          </a:xfrm>
        </p:spPr>
        <p:txBody>
          <a:bodyPr/>
          <a:lstStyle/>
          <a:p>
            <a:pPr>
              <a:defRPr/>
            </a:pPr>
            <a:fld id="{DF4C29A2-310B-4614-9E82-82EDFD340A49}" type="slidenum">
              <a:rPr lang="zh-CN" altLang="en-US" smtClean="0"/>
              <a:pPr>
                <a:defRPr/>
              </a:pPr>
              <a:t>44</a:t>
            </a:fld>
            <a:endParaRPr lang="zh-CN" altLang="en-US" dirty="0"/>
          </a:p>
        </p:txBody>
      </p:sp>
      <p:pic>
        <p:nvPicPr>
          <p:cNvPr id="1026" name="Picture 2" descr="查看源图像">
            <a:extLst>
              <a:ext uri="{FF2B5EF4-FFF2-40B4-BE49-F238E27FC236}">
                <a16:creationId xmlns:a16="http://schemas.microsoft.com/office/drawing/2014/main" id="{8196CE2A-5121-437E-B437-5EE2B57A9F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071" y="4014781"/>
            <a:ext cx="57150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13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642D4-C434-4C7C-9F6F-B593DE98F704}"/>
              </a:ext>
            </a:extLst>
          </p:cNvPr>
          <p:cNvSpPr>
            <a:spLocks noGrp="1"/>
          </p:cNvSpPr>
          <p:nvPr>
            <p:ph type="title"/>
          </p:nvPr>
        </p:nvSpPr>
        <p:spPr/>
        <p:txBody>
          <a:bodyPr/>
          <a:lstStyle/>
          <a:p>
            <a:r>
              <a:rPr lang="zh-CN" altLang="en-US" dirty="0">
                <a:hlinkClick r:id="rId2" action="ppaction://hlinksldjump"/>
              </a:rPr>
              <a:t>重要的学习资源：</a:t>
            </a:r>
            <a:r>
              <a:rPr lang="en-US" altLang="zh-CN" dirty="0">
                <a:hlinkClick r:id="rId2" action="ppaction://hlinksldjump"/>
              </a:rPr>
              <a:t>Replication File</a:t>
            </a:r>
            <a:endParaRPr lang="zh-CN" altLang="en-US" dirty="0"/>
          </a:p>
        </p:txBody>
      </p:sp>
      <p:sp>
        <p:nvSpPr>
          <p:cNvPr id="3" name="内容占位符 2">
            <a:extLst>
              <a:ext uri="{FF2B5EF4-FFF2-40B4-BE49-F238E27FC236}">
                <a16:creationId xmlns:a16="http://schemas.microsoft.com/office/drawing/2014/main" id="{2CD1E31B-0D3F-4A71-AE1B-4B165EB26137}"/>
              </a:ext>
            </a:extLst>
          </p:cNvPr>
          <p:cNvSpPr>
            <a:spLocks noGrp="1"/>
          </p:cNvSpPr>
          <p:nvPr>
            <p:ph idx="1"/>
          </p:nvPr>
        </p:nvSpPr>
        <p:spPr/>
        <p:txBody>
          <a:bodyPr/>
          <a:lstStyle/>
          <a:p>
            <a:r>
              <a:rPr lang="en-US" altLang="zh-CN" dirty="0">
                <a:hlinkClick r:id="rId3"/>
              </a:rPr>
              <a:t>https://dataverse.harvard.edu/dataverse/qje</a:t>
            </a:r>
            <a:endParaRPr lang="en-US" altLang="zh-CN" dirty="0"/>
          </a:p>
          <a:p>
            <a:endParaRPr lang="zh-CN" altLang="en-US" dirty="0"/>
          </a:p>
        </p:txBody>
      </p:sp>
      <p:sp>
        <p:nvSpPr>
          <p:cNvPr id="4" name="灯片编号占位符 3">
            <a:extLst>
              <a:ext uri="{FF2B5EF4-FFF2-40B4-BE49-F238E27FC236}">
                <a16:creationId xmlns:a16="http://schemas.microsoft.com/office/drawing/2014/main" id="{ABF32364-DDEF-4CEC-9721-63758F2D7899}"/>
              </a:ext>
            </a:extLst>
          </p:cNvPr>
          <p:cNvSpPr>
            <a:spLocks noGrp="1"/>
          </p:cNvSpPr>
          <p:nvPr>
            <p:ph type="sldNum" sz="quarter" idx="12"/>
          </p:nvPr>
        </p:nvSpPr>
        <p:spPr/>
        <p:txBody>
          <a:bodyPr/>
          <a:lstStyle/>
          <a:p>
            <a:pPr>
              <a:defRPr/>
            </a:pPr>
            <a:fld id="{DF4C29A2-310B-4614-9E82-82EDFD340A49}" type="slidenum">
              <a:rPr lang="zh-CN" altLang="en-US" smtClean="0"/>
              <a:pPr>
                <a:defRPr/>
              </a:pPr>
              <a:t>45</a:t>
            </a:fld>
            <a:endParaRPr lang="zh-CN" altLang="en-US"/>
          </a:p>
        </p:txBody>
      </p:sp>
      <p:pic>
        <p:nvPicPr>
          <p:cNvPr id="12" name="图片 11">
            <a:extLst>
              <a:ext uri="{FF2B5EF4-FFF2-40B4-BE49-F238E27FC236}">
                <a16:creationId xmlns:a16="http://schemas.microsoft.com/office/drawing/2014/main" id="{375B3E3D-5732-4774-A1BC-EF089C69EC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3590" y="1965870"/>
            <a:ext cx="7235095" cy="3263329"/>
          </a:xfrm>
          <a:prstGeom prst="rect">
            <a:avLst/>
          </a:prstGeom>
        </p:spPr>
      </p:pic>
    </p:spTree>
    <p:extLst>
      <p:ext uri="{BB962C8B-B14F-4D97-AF65-F5344CB8AC3E}">
        <p14:creationId xmlns:p14="http://schemas.microsoft.com/office/powerpoint/2010/main" val="3370388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AED4F-560E-4AE1-AC90-0C7C71D853EA}"/>
              </a:ext>
            </a:extLst>
          </p:cNvPr>
          <p:cNvSpPr>
            <a:spLocks noGrp="1"/>
          </p:cNvSpPr>
          <p:nvPr>
            <p:ph type="title"/>
          </p:nvPr>
        </p:nvSpPr>
        <p:spPr/>
        <p:txBody>
          <a:bodyPr/>
          <a:lstStyle/>
          <a:p>
            <a:r>
              <a:rPr lang="zh-CN" altLang="en-US" dirty="0">
                <a:hlinkClick r:id="rId2" action="ppaction://hlinksldjump"/>
              </a:rPr>
              <a:t>重要的学习资源：</a:t>
            </a:r>
            <a:r>
              <a:rPr lang="en-US" altLang="zh-CN" dirty="0">
                <a:hlinkClick r:id="rId2" action="ppaction://hlinksldjump"/>
              </a:rPr>
              <a:t>Replication File</a:t>
            </a:r>
            <a:endParaRPr lang="zh-CN" altLang="en-US" dirty="0"/>
          </a:p>
        </p:txBody>
      </p:sp>
      <p:sp>
        <p:nvSpPr>
          <p:cNvPr id="3" name="内容占位符 2">
            <a:extLst>
              <a:ext uri="{FF2B5EF4-FFF2-40B4-BE49-F238E27FC236}">
                <a16:creationId xmlns:a16="http://schemas.microsoft.com/office/drawing/2014/main" id="{52D8A98F-FCF9-4122-9C45-470AE8927545}"/>
              </a:ext>
            </a:extLst>
          </p:cNvPr>
          <p:cNvSpPr>
            <a:spLocks noGrp="1"/>
          </p:cNvSpPr>
          <p:nvPr>
            <p:ph idx="1"/>
          </p:nvPr>
        </p:nvSpPr>
        <p:spPr/>
        <p:txBody>
          <a:bodyPr/>
          <a:lstStyle/>
          <a:p>
            <a:r>
              <a:rPr lang="en-US" altLang="zh-CN" dirty="0">
                <a:hlinkClick r:id="rId3"/>
              </a:rPr>
              <a:t>https://dataverse.harvard.edu/dataverse/restat</a:t>
            </a:r>
            <a:endParaRPr lang="en-US" altLang="zh-CN" dirty="0"/>
          </a:p>
          <a:p>
            <a:endParaRPr lang="zh-CN" altLang="en-US" dirty="0"/>
          </a:p>
        </p:txBody>
      </p:sp>
      <p:sp>
        <p:nvSpPr>
          <p:cNvPr id="4" name="灯片编号占位符 3">
            <a:extLst>
              <a:ext uri="{FF2B5EF4-FFF2-40B4-BE49-F238E27FC236}">
                <a16:creationId xmlns:a16="http://schemas.microsoft.com/office/drawing/2014/main" id="{6469BF2A-AA2C-46B1-B95E-39C5FA993B2F}"/>
              </a:ext>
            </a:extLst>
          </p:cNvPr>
          <p:cNvSpPr>
            <a:spLocks noGrp="1"/>
          </p:cNvSpPr>
          <p:nvPr>
            <p:ph type="sldNum" sz="quarter" idx="12"/>
          </p:nvPr>
        </p:nvSpPr>
        <p:spPr/>
        <p:txBody>
          <a:bodyPr/>
          <a:lstStyle/>
          <a:p>
            <a:pPr>
              <a:defRPr/>
            </a:pPr>
            <a:fld id="{DF4C29A2-310B-4614-9E82-82EDFD340A49}" type="slidenum">
              <a:rPr lang="zh-CN" altLang="en-US" smtClean="0"/>
              <a:pPr>
                <a:defRPr/>
              </a:pPr>
              <a:t>46</a:t>
            </a:fld>
            <a:endParaRPr lang="zh-CN" altLang="en-US"/>
          </a:p>
        </p:txBody>
      </p:sp>
      <p:pic>
        <p:nvPicPr>
          <p:cNvPr id="6" name="图片 5">
            <a:extLst>
              <a:ext uri="{FF2B5EF4-FFF2-40B4-BE49-F238E27FC236}">
                <a16:creationId xmlns:a16="http://schemas.microsoft.com/office/drawing/2014/main" id="{02D2ADFE-4EAA-417A-A3FA-A17C74FF67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1934984"/>
            <a:ext cx="7884368" cy="3556178"/>
          </a:xfrm>
          <a:prstGeom prst="rect">
            <a:avLst/>
          </a:prstGeom>
        </p:spPr>
      </p:pic>
    </p:spTree>
    <p:extLst>
      <p:ext uri="{BB962C8B-B14F-4D97-AF65-F5344CB8AC3E}">
        <p14:creationId xmlns:p14="http://schemas.microsoft.com/office/powerpoint/2010/main" val="233051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CA667-13DD-42DA-9D59-DEF9450370A7}"/>
              </a:ext>
            </a:extLst>
          </p:cNvPr>
          <p:cNvSpPr>
            <a:spLocks noGrp="1"/>
          </p:cNvSpPr>
          <p:nvPr>
            <p:ph type="title"/>
          </p:nvPr>
        </p:nvSpPr>
        <p:spPr/>
        <p:txBody>
          <a:bodyPr/>
          <a:lstStyle/>
          <a:p>
            <a:r>
              <a:rPr lang="zh-CN" altLang="en-US" dirty="0">
                <a:sym typeface="Wingdings" panose="05000000000000000000" pitchFamily="2" charset="2"/>
                <a:hlinkClick r:id="rId2" action="ppaction://hlinksldjump"/>
              </a:rPr>
              <a:t>对文件按一定顺序排列</a:t>
            </a:r>
            <a:endParaRPr lang="zh-CN" altLang="en-US" dirty="0"/>
          </a:p>
        </p:txBody>
      </p:sp>
      <p:pic>
        <p:nvPicPr>
          <p:cNvPr id="6" name="内容占位符 5">
            <a:extLst>
              <a:ext uri="{FF2B5EF4-FFF2-40B4-BE49-F238E27FC236}">
                <a16:creationId xmlns:a16="http://schemas.microsoft.com/office/drawing/2014/main" id="{B7740AFA-1CA4-4A37-BC26-4DD3711A1A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7084" y="1844824"/>
            <a:ext cx="4241320" cy="3827906"/>
          </a:xfrm>
        </p:spPr>
      </p:pic>
      <p:sp>
        <p:nvSpPr>
          <p:cNvPr id="4" name="灯片编号占位符 3">
            <a:extLst>
              <a:ext uri="{FF2B5EF4-FFF2-40B4-BE49-F238E27FC236}">
                <a16:creationId xmlns:a16="http://schemas.microsoft.com/office/drawing/2014/main" id="{C6CED1E2-25DC-43F4-BE07-011076BEE747}"/>
              </a:ext>
            </a:extLst>
          </p:cNvPr>
          <p:cNvSpPr>
            <a:spLocks noGrp="1"/>
          </p:cNvSpPr>
          <p:nvPr>
            <p:ph type="sldNum" sz="quarter" idx="12"/>
          </p:nvPr>
        </p:nvSpPr>
        <p:spPr/>
        <p:txBody>
          <a:bodyPr/>
          <a:lstStyle/>
          <a:p>
            <a:pPr>
              <a:defRPr/>
            </a:pPr>
            <a:fld id="{DF4C29A2-310B-4614-9E82-82EDFD340A49}" type="slidenum">
              <a:rPr lang="zh-CN" altLang="en-US" smtClean="0"/>
              <a:pPr>
                <a:defRPr/>
              </a:pPr>
              <a:t>47</a:t>
            </a:fld>
            <a:endParaRPr lang="zh-CN" altLang="en-US"/>
          </a:p>
        </p:txBody>
      </p:sp>
    </p:spTree>
    <p:extLst>
      <p:ext uri="{BB962C8B-B14F-4D97-AF65-F5344CB8AC3E}">
        <p14:creationId xmlns:p14="http://schemas.microsoft.com/office/powerpoint/2010/main" val="384901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258D3-2182-4E4F-B833-AB705839DAA4}"/>
              </a:ext>
            </a:extLst>
          </p:cNvPr>
          <p:cNvSpPr>
            <a:spLocks noGrp="1"/>
          </p:cNvSpPr>
          <p:nvPr>
            <p:ph type="title"/>
          </p:nvPr>
        </p:nvSpPr>
        <p:spPr/>
        <p:txBody>
          <a:bodyPr/>
          <a:lstStyle/>
          <a:p>
            <a:r>
              <a:rPr lang="zh-CN" altLang="en-US" dirty="0"/>
              <a:t>两次课程的安排</a:t>
            </a:r>
          </a:p>
        </p:txBody>
      </p:sp>
      <p:sp>
        <p:nvSpPr>
          <p:cNvPr id="3" name="内容占位符 2">
            <a:extLst>
              <a:ext uri="{FF2B5EF4-FFF2-40B4-BE49-F238E27FC236}">
                <a16:creationId xmlns:a16="http://schemas.microsoft.com/office/drawing/2014/main" id="{8CA2CD60-2770-43A3-8895-EF344071B23C}"/>
              </a:ext>
            </a:extLst>
          </p:cNvPr>
          <p:cNvSpPr>
            <a:spLocks noGrp="1"/>
          </p:cNvSpPr>
          <p:nvPr>
            <p:ph idx="1"/>
          </p:nvPr>
        </p:nvSpPr>
        <p:spPr/>
        <p:txBody>
          <a:bodyPr/>
          <a:lstStyle/>
          <a:p>
            <a:endParaRPr lang="en-US" altLang="zh-CN" dirty="0"/>
          </a:p>
          <a:p>
            <a:r>
              <a:rPr lang="en-US" altLang="zh-CN" sz="2000" dirty="0"/>
              <a:t>9</a:t>
            </a:r>
            <a:r>
              <a:rPr lang="zh-CN" altLang="en-US" sz="2000" dirty="0"/>
              <a:t>月</a:t>
            </a:r>
            <a:r>
              <a:rPr lang="en-US" altLang="zh-CN" sz="2000" dirty="0"/>
              <a:t>14</a:t>
            </a:r>
            <a:r>
              <a:rPr lang="zh-CN" altLang="en-US" sz="2000" dirty="0"/>
              <a:t>日：务实</a:t>
            </a:r>
            <a:endParaRPr lang="en-US" altLang="zh-CN" sz="2000" dirty="0"/>
          </a:p>
          <a:p>
            <a:pPr lvl="1"/>
            <a:r>
              <a:rPr lang="zh-CN" altLang="en-US" sz="1800" dirty="0"/>
              <a:t>第</a:t>
            </a:r>
            <a:r>
              <a:rPr lang="en-US" altLang="zh-CN" sz="1800" dirty="0"/>
              <a:t>1</a:t>
            </a:r>
            <a:r>
              <a:rPr lang="zh-CN" altLang="en-US" sz="1800" dirty="0"/>
              <a:t>课：数据与代码管理</a:t>
            </a:r>
            <a:endParaRPr lang="en-US" altLang="zh-CN" sz="1800" dirty="0"/>
          </a:p>
          <a:p>
            <a:pPr lvl="1"/>
            <a:r>
              <a:rPr lang="zh-CN" altLang="en-US" sz="1800" dirty="0"/>
              <a:t>第</a:t>
            </a:r>
            <a:r>
              <a:rPr lang="en-US" altLang="zh-CN" sz="1800" dirty="0"/>
              <a:t>2</a:t>
            </a:r>
            <a:r>
              <a:rPr lang="zh-CN" altLang="en-US" sz="1800" dirty="0"/>
              <a:t>课：作图的原则与技巧</a:t>
            </a:r>
            <a:endParaRPr lang="en-US" altLang="zh-CN" sz="1800" dirty="0"/>
          </a:p>
          <a:p>
            <a:pPr lvl="1"/>
            <a:endParaRPr lang="en-US" altLang="zh-CN" sz="1800" dirty="0"/>
          </a:p>
          <a:p>
            <a:r>
              <a:rPr lang="en-US" altLang="zh-CN" sz="2000" dirty="0"/>
              <a:t>9</a:t>
            </a:r>
            <a:r>
              <a:rPr lang="zh-CN" altLang="en-US" sz="2000" dirty="0"/>
              <a:t>月</a:t>
            </a:r>
            <a:r>
              <a:rPr lang="en-US" altLang="zh-CN" sz="2000" dirty="0"/>
              <a:t>21</a:t>
            </a:r>
            <a:r>
              <a:rPr lang="zh-CN" altLang="en-US" sz="2000" dirty="0"/>
              <a:t>日：务虚</a:t>
            </a:r>
            <a:endParaRPr lang="en-US" altLang="zh-CN" sz="2000" dirty="0"/>
          </a:p>
          <a:p>
            <a:pPr lvl="1"/>
            <a:r>
              <a:rPr lang="zh-CN" altLang="en-US" sz="1800" dirty="0"/>
              <a:t>第</a:t>
            </a:r>
            <a:r>
              <a:rPr lang="en-US" altLang="zh-CN" sz="1800" dirty="0"/>
              <a:t>3</a:t>
            </a:r>
            <a:r>
              <a:rPr lang="zh-CN" altLang="en-US" sz="1800" dirty="0"/>
              <a:t>课：论文写作的心法与技法</a:t>
            </a:r>
            <a:endParaRPr lang="en-US" altLang="zh-CN" sz="1800" dirty="0"/>
          </a:p>
          <a:p>
            <a:pPr lvl="1"/>
            <a:r>
              <a:rPr lang="zh-CN" altLang="en-US" sz="1800" dirty="0"/>
              <a:t>第</a:t>
            </a:r>
            <a:r>
              <a:rPr lang="en-US" altLang="zh-CN" sz="1800" dirty="0"/>
              <a:t>4</a:t>
            </a:r>
            <a:r>
              <a:rPr lang="zh-CN" altLang="en-US" sz="1800" dirty="0"/>
              <a:t>课：以学术为业</a:t>
            </a:r>
            <a:endParaRPr lang="en-US" altLang="zh-CN" sz="1800" dirty="0"/>
          </a:p>
          <a:p>
            <a:pPr lvl="1"/>
            <a:endParaRPr lang="en-US" altLang="zh-CN" sz="1800" dirty="0"/>
          </a:p>
          <a:p>
            <a:pPr marL="0" indent="0">
              <a:buNone/>
            </a:pPr>
            <a:endParaRPr lang="en-US" altLang="zh-CN" sz="2000" dirty="0"/>
          </a:p>
        </p:txBody>
      </p:sp>
      <p:sp>
        <p:nvSpPr>
          <p:cNvPr id="4" name="灯片编号占位符 3">
            <a:extLst>
              <a:ext uri="{FF2B5EF4-FFF2-40B4-BE49-F238E27FC236}">
                <a16:creationId xmlns:a16="http://schemas.microsoft.com/office/drawing/2014/main" id="{E5F671A0-38C8-40FC-BCEB-35E66B6C6FEE}"/>
              </a:ext>
            </a:extLst>
          </p:cNvPr>
          <p:cNvSpPr>
            <a:spLocks noGrp="1"/>
          </p:cNvSpPr>
          <p:nvPr>
            <p:ph type="sldNum" sz="quarter" idx="12"/>
          </p:nvPr>
        </p:nvSpPr>
        <p:spPr/>
        <p:txBody>
          <a:bodyPr/>
          <a:lstStyle/>
          <a:p>
            <a:pPr>
              <a:defRPr/>
            </a:pPr>
            <a:fld id="{DF4C29A2-310B-4614-9E82-82EDFD340A49}" type="slidenum">
              <a:rPr lang="zh-CN" altLang="en-US" smtClean="0"/>
              <a:pPr>
                <a:defRPr/>
              </a:pPr>
              <a:t>5</a:t>
            </a:fld>
            <a:endParaRPr lang="zh-CN" altLang="en-US"/>
          </a:p>
        </p:txBody>
      </p:sp>
    </p:spTree>
    <p:extLst>
      <p:ext uri="{BB962C8B-B14F-4D97-AF65-F5344CB8AC3E}">
        <p14:creationId xmlns:p14="http://schemas.microsoft.com/office/powerpoint/2010/main" val="1507042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D5333-4111-4046-B814-DB6E8BD9A904}"/>
              </a:ext>
            </a:extLst>
          </p:cNvPr>
          <p:cNvSpPr>
            <a:spLocks noGrp="1"/>
          </p:cNvSpPr>
          <p:nvPr>
            <p:ph type="title"/>
          </p:nvPr>
        </p:nvSpPr>
        <p:spPr/>
        <p:txBody>
          <a:bodyPr/>
          <a:lstStyle/>
          <a:p>
            <a:r>
              <a:rPr lang="zh-CN" altLang="en-US" dirty="0"/>
              <a:t>实证研究的黄金时代</a:t>
            </a:r>
          </a:p>
        </p:txBody>
      </p:sp>
      <p:sp>
        <p:nvSpPr>
          <p:cNvPr id="4" name="灯片编号占位符 3">
            <a:extLst>
              <a:ext uri="{FF2B5EF4-FFF2-40B4-BE49-F238E27FC236}">
                <a16:creationId xmlns:a16="http://schemas.microsoft.com/office/drawing/2014/main" id="{A3112220-76EE-4396-9F9E-E6291266E448}"/>
              </a:ext>
            </a:extLst>
          </p:cNvPr>
          <p:cNvSpPr>
            <a:spLocks noGrp="1"/>
          </p:cNvSpPr>
          <p:nvPr>
            <p:ph type="sldNum" sz="quarter" idx="12"/>
          </p:nvPr>
        </p:nvSpPr>
        <p:spPr/>
        <p:txBody>
          <a:bodyPr/>
          <a:lstStyle/>
          <a:p>
            <a:pPr>
              <a:defRPr/>
            </a:pPr>
            <a:fld id="{DF4C29A2-310B-4614-9E82-82EDFD340A49}" type="slidenum">
              <a:rPr lang="zh-CN" altLang="en-US" smtClean="0"/>
              <a:pPr>
                <a:defRPr/>
              </a:pPr>
              <a:t>6</a:t>
            </a:fld>
            <a:endParaRPr lang="zh-CN" altLang="en-US"/>
          </a:p>
        </p:txBody>
      </p:sp>
      <p:sp>
        <p:nvSpPr>
          <p:cNvPr id="10" name="矩形 9">
            <a:extLst>
              <a:ext uri="{FF2B5EF4-FFF2-40B4-BE49-F238E27FC236}">
                <a16:creationId xmlns:a16="http://schemas.microsoft.com/office/drawing/2014/main" id="{7382AF1A-32C5-40C2-9FEC-CD5E94E9F362}"/>
              </a:ext>
            </a:extLst>
          </p:cNvPr>
          <p:cNvSpPr/>
          <p:nvPr/>
        </p:nvSpPr>
        <p:spPr>
          <a:xfrm>
            <a:off x="928688" y="4521894"/>
            <a:ext cx="7896225" cy="430887"/>
          </a:xfrm>
          <a:prstGeom prst="rect">
            <a:avLst/>
          </a:prstGeom>
        </p:spPr>
        <p:txBody>
          <a:bodyPr wrap="square">
            <a:spAutoFit/>
          </a:bodyPr>
          <a:lstStyle/>
          <a:p>
            <a:r>
              <a:rPr lang="en-US" altLang="zh-CN" sz="1100" dirty="0"/>
              <a:t>Joshua Angrist, Pierre </a:t>
            </a:r>
            <a:r>
              <a:rPr lang="en-US" altLang="zh-CN" sz="1100" dirty="0" err="1"/>
              <a:t>Azoulay</a:t>
            </a:r>
            <a:r>
              <a:rPr lang="en-US" altLang="zh-CN" sz="1100" dirty="0"/>
              <a:t>, Glenn Ellison, Ryan Hill, and Susan Feng Lu, “Economic Research Evolves: Fields and Style”, American Economic Review: Papers &amp; Proceedings 2017, 107(5): 293–297</a:t>
            </a:r>
            <a:endParaRPr lang="zh-CN" altLang="en-US" sz="1100" dirty="0"/>
          </a:p>
        </p:txBody>
      </p:sp>
      <p:pic>
        <p:nvPicPr>
          <p:cNvPr id="11" name="内容占位符 6">
            <a:extLst>
              <a:ext uri="{FF2B5EF4-FFF2-40B4-BE49-F238E27FC236}">
                <a16:creationId xmlns:a16="http://schemas.microsoft.com/office/drawing/2014/main" id="{17E7200B-D244-4F6A-8A9B-A7BAA08FEF74}"/>
              </a:ext>
            </a:extLst>
          </p:cNvPr>
          <p:cNvPicPr>
            <a:picLocks noChangeAspect="1"/>
          </p:cNvPicPr>
          <p:nvPr/>
        </p:nvPicPr>
        <p:blipFill>
          <a:blip r:embed="rId2"/>
          <a:stretch>
            <a:fillRect/>
          </a:stretch>
        </p:blipFill>
        <p:spPr bwMode="auto">
          <a:xfrm>
            <a:off x="690563" y="1240904"/>
            <a:ext cx="3829050" cy="3124200"/>
          </a:xfrm>
          <a:prstGeom prst="rect">
            <a:avLst/>
          </a:prstGeom>
          <a:noFill/>
          <a:ln w="9525">
            <a:noFill/>
            <a:miter lim="800000"/>
            <a:headEnd/>
            <a:tailEnd/>
          </a:ln>
        </p:spPr>
      </p:pic>
      <p:pic>
        <p:nvPicPr>
          <p:cNvPr id="12" name="内容占位符 7">
            <a:extLst>
              <a:ext uri="{FF2B5EF4-FFF2-40B4-BE49-F238E27FC236}">
                <a16:creationId xmlns:a16="http://schemas.microsoft.com/office/drawing/2014/main" id="{ACC7D3EC-57B5-43F0-9E66-EE8A07DF9E96}"/>
              </a:ext>
            </a:extLst>
          </p:cNvPr>
          <p:cNvPicPr>
            <a:picLocks noChangeAspect="1"/>
          </p:cNvPicPr>
          <p:nvPr/>
        </p:nvPicPr>
        <p:blipFill>
          <a:blip r:embed="rId3"/>
          <a:stretch>
            <a:fillRect/>
          </a:stretch>
        </p:blipFill>
        <p:spPr bwMode="auto">
          <a:xfrm>
            <a:off x="4810125" y="1293291"/>
            <a:ext cx="3876675" cy="3019425"/>
          </a:xfrm>
          <a:prstGeom prst="rect">
            <a:avLst/>
          </a:prstGeom>
          <a:noFill/>
          <a:ln w="9525">
            <a:noFill/>
            <a:miter lim="800000"/>
            <a:headEnd/>
            <a:tailEnd/>
          </a:ln>
        </p:spPr>
      </p:pic>
      <p:sp>
        <p:nvSpPr>
          <p:cNvPr id="20" name="矩形 19">
            <a:extLst>
              <a:ext uri="{FF2B5EF4-FFF2-40B4-BE49-F238E27FC236}">
                <a16:creationId xmlns:a16="http://schemas.microsoft.com/office/drawing/2014/main" id="{14AD66AE-D4D2-4DD0-938B-70C06DA3D2A3}"/>
              </a:ext>
            </a:extLst>
          </p:cNvPr>
          <p:cNvSpPr/>
          <p:nvPr/>
        </p:nvSpPr>
        <p:spPr>
          <a:xfrm>
            <a:off x="934988" y="5013176"/>
            <a:ext cx="7896225" cy="1200329"/>
          </a:xfrm>
          <a:prstGeom prst="rect">
            <a:avLst/>
          </a:prstGeom>
        </p:spPr>
        <p:txBody>
          <a:bodyPr wrap="square">
            <a:spAutoFit/>
          </a:bodyPr>
          <a:lstStyle/>
          <a:p>
            <a:pPr marL="285750" indent="-285750">
              <a:buClr>
                <a:srgbClr val="0F6A7B"/>
              </a:buClr>
              <a:buFont typeface="Wingdings" panose="05000000000000000000" pitchFamily="2" charset="2"/>
              <a:buChar char="u"/>
            </a:pPr>
            <a:r>
              <a:rPr lang="zh-CN" altLang="en-US" dirty="0"/>
              <a:t>实证（</a:t>
            </a:r>
            <a:r>
              <a:rPr lang="en-US" altLang="zh-CN" dirty="0"/>
              <a:t>empirical</a:t>
            </a:r>
            <a:r>
              <a:rPr lang="zh-CN" altLang="en-US" dirty="0"/>
              <a:t>）论文在数量和引用量上相对于其他类型都呈上升趋势</a:t>
            </a:r>
            <a:endParaRPr lang="en-US" altLang="zh-CN" dirty="0"/>
          </a:p>
          <a:p>
            <a:pPr marL="285750" indent="-285750">
              <a:buClr>
                <a:srgbClr val="0F6A7B"/>
              </a:buClr>
              <a:buFont typeface="Wingdings" panose="05000000000000000000" pitchFamily="2" charset="2"/>
              <a:buChar char="u"/>
            </a:pPr>
            <a:r>
              <a:rPr lang="zh-CN" altLang="en-US" dirty="0"/>
              <a:t>即使是理论（</a:t>
            </a:r>
            <a:r>
              <a:rPr lang="en-US" altLang="zh-CN" dirty="0"/>
              <a:t>theoretical</a:t>
            </a:r>
            <a:r>
              <a:rPr lang="zh-CN" altLang="en-US" dirty="0"/>
              <a:t>）论文也越来越经常被要求提供实证证据</a:t>
            </a:r>
            <a:endParaRPr lang="en-US" altLang="zh-CN" dirty="0"/>
          </a:p>
          <a:p>
            <a:pPr marL="285750" indent="-285750">
              <a:buClr>
                <a:srgbClr val="0F6A7B"/>
              </a:buClr>
              <a:buFont typeface="Wingdings" panose="05000000000000000000" pitchFamily="2" charset="2"/>
              <a:buChar char="u"/>
            </a:pPr>
            <a:r>
              <a:rPr lang="zh-CN" altLang="en-US" dirty="0"/>
              <a:t>计量（</a:t>
            </a:r>
            <a:r>
              <a:rPr lang="en-US" altLang="zh-CN" dirty="0"/>
              <a:t>econometrics</a:t>
            </a:r>
            <a:r>
              <a:rPr lang="zh-CN" altLang="en-US" dirty="0"/>
              <a:t>）论文根本上也是为了实证研究而服务</a:t>
            </a:r>
            <a:endParaRPr lang="en-US" altLang="zh-CN" dirty="0"/>
          </a:p>
          <a:p>
            <a:pPr marL="285750" indent="-285750">
              <a:buClr>
                <a:srgbClr val="0F6A7B"/>
              </a:buCl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249257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7BC9D-37A4-48AB-8C88-E9DD29EFB598}"/>
              </a:ext>
            </a:extLst>
          </p:cNvPr>
          <p:cNvSpPr>
            <a:spLocks noGrp="1"/>
          </p:cNvSpPr>
          <p:nvPr>
            <p:ph type="title"/>
          </p:nvPr>
        </p:nvSpPr>
        <p:spPr/>
        <p:txBody>
          <a:bodyPr/>
          <a:lstStyle/>
          <a:p>
            <a:r>
              <a:rPr lang="zh-CN" altLang="en-US" dirty="0"/>
              <a:t>数据分析是实证论文的核心部分</a:t>
            </a:r>
          </a:p>
        </p:txBody>
      </p:sp>
      <p:sp>
        <p:nvSpPr>
          <p:cNvPr id="3" name="内容占位符 2">
            <a:extLst>
              <a:ext uri="{FF2B5EF4-FFF2-40B4-BE49-F238E27FC236}">
                <a16:creationId xmlns:a16="http://schemas.microsoft.com/office/drawing/2014/main" id="{B4E330B0-CA7A-4F82-82AB-169A546CACB3}"/>
              </a:ext>
            </a:extLst>
          </p:cNvPr>
          <p:cNvSpPr>
            <a:spLocks noGrp="1"/>
          </p:cNvSpPr>
          <p:nvPr>
            <p:ph idx="1"/>
          </p:nvPr>
        </p:nvSpPr>
        <p:spPr/>
        <p:txBody>
          <a:bodyPr/>
          <a:lstStyle/>
          <a:p>
            <a:endParaRPr lang="en-US" altLang="zh-CN" dirty="0"/>
          </a:p>
          <a:p>
            <a:r>
              <a:rPr lang="zh-CN" altLang="en-US" dirty="0"/>
              <a:t>提出一个好的问题→</a:t>
            </a:r>
            <a:r>
              <a:rPr lang="zh-CN" altLang="en-US" b="1" dirty="0">
                <a:solidFill>
                  <a:schemeClr val="accent6"/>
                </a:solidFill>
              </a:rPr>
              <a:t>收集清理数据→统计分析</a:t>
            </a:r>
            <a:r>
              <a:rPr lang="zh-CN" altLang="en-US" dirty="0"/>
              <a:t>→最后才以论文形式呈现</a:t>
            </a:r>
            <a:endParaRPr lang="en-US" altLang="zh-CN" dirty="0"/>
          </a:p>
          <a:p>
            <a:r>
              <a:rPr lang="zh-CN" altLang="en-US" dirty="0"/>
              <a:t>根据参会人、审稿人的反馈，重新调整数据和代码，修改内容，循环往复</a:t>
            </a:r>
            <a:endParaRPr lang="en-US" altLang="zh-CN" dirty="0"/>
          </a:p>
          <a:p>
            <a:r>
              <a:rPr lang="en-US" altLang="zh-CN" b="1" dirty="0">
                <a:solidFill>
                  <a:schemeClr val="accent6"/>
                </a:solidFill>
              </a:rPr>
              <a:t>70%</a:t>
            </a:r>
            <a:r>
              <a:rPr lang="zh-CN" altLang="en-US" dirty="0"/>
              <a:t>以上的时间花费在撰写代码、清理数据、整理更新图表上面</a:t>
            </a:r>
            <a:endParaRPr lang="en-US" altLang="zh-CN" dirty="0"/>
          </a:p>
          <a:p>
            <a:r>
              <a:rPr lang="zh-CN" altLang="en-US" dirty="0"/>
              <a:t>提高数据分析的工作效率≈撰写整篇论文的工作效率</a:t>
            </a:r>
          </a:p>
        </p:txBody>
      </p:sp>
      <p:sp>
        <p:nvSpPr>
          <p:cNvPr id="4" name="灯片编号占位符 3">
            <a:extLst>
              <a:ext uri="{FF2B5EF4-FFF2-40B4-BE49-F238E27FC236}">
                <a16:creationId xmlns:a16="http://schemas.microsoft.com/office/drawing/2014/main" id="{9A2B9FCF-A1B4-429E-9466-90718BA11B91}"/>
              </a:ext>
            </a:extLst>
          </p:cNvPr>
          <p:cNvSpPr>
            <a:spLocks noGrp="1"/>
          </p:cNvSpPr>
          <p:nvPr>
            <p:ph type="sldNum" sz="quarter" idx="12"/>
          </p:nvPr>
        </p:nvSpPr>
        <p:spPr/>
        <p:txBody>
          <a:bodyPr/>
          <a:lstStyle/>
          <a:p>
            <a:pPr>
              <a:defRPr/>
            </a:pPr>
            <a:fld id="{DF4C29A2-310B-4614-9E82-82EDFD340A49}" type="slidenum">
              <a:rPr lang="zh-CN" altLang="en-US" smtClean="0"/>
              <a:pPr>
                <a:defRPr/>
              </a:pPr>
              <a:t>7</a:t>
            </a:fld>
            <a:endParaRPr lang="zh-CN" altLang="en-US"/>
          </a:p>
        </p:txBody>
      </p:sp>
    </p:spTree>
    <p:extLst>
      <p:ext uri="{BB962C8B-B14F-4D97-AF65-F5344CB8AC3E}">
        <p14:creationId xmlns:p14="http://schemas.microsoft.com/office/powerpoint/2010/main" val="47517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2C792-88FF-49AA-8563-A5D58585468B}"/>
              </a:ext>
            </a:extLst>
          </p:cNvPr>
          <p:cNvSpPr>
            <a:spLocks noGrp="1"/>
          </p:cNvSpPr>
          <p:nvPr>
            <p:ph type="title"/>
          </p:nvPr>
        </p:nvSpPr>
        <p:spPr/>
        <p:txBody>
          <a:bodyPr/>
          <a:lstStyle/>
          <a:p>
            <a:r>
              <a:rPr lang="zh-CN" altLang="en-US" dirty="0"/>
              <a:t>可是，你是否经常遇到以下情况？</a:t>
            </a:r>
          </a:p>
        </p:txBody>
      </p:sp>
      <p:sp>
        <p:nvSpPr>
          <p:cNvPr id="3" name="内容占位符 2">
            <a:extLst>
              <a:ext uri="{FF2B5EF4-FFF2-40B4-BE49-F238E27FC236}">
                <a16:creationId xmlns:a16="http://schemas.microsoft.com/office/drawing/2014/main" id="{20093478-D203-4B2B-8B87-7FAF0E0F9E24}"/>
              </a:ext>
            </a:extLst>
          </p:cNvPr>
          <p:cNvSpPr>
            <a:spLocks noGrp="1"/>
          </p:cNvSpPr>
          <p:nvPr>
            <p:ph idx="1"/>
          </p:nvPr>
        </p:nvSpPr>
        <p:spPr>
          <a:xfrm>
            <a:off x="928662" y="1357298"/>
            <a:ext cx="7908209" cy="4714875"/>
          </a:xfrm>
        </p:spPr>
        <p:txBody>
          <a:bodyPr/>
          <a:lstStyle/>
          <a:p>
            <a:r>
              <a:rPr lang="zh-CN" altLang="en-US" dirty="0"/>
              <a:t>打开很久没有动过的研究项目文件夹，面对一堆标题如 “</a:t>
            </a:r>
            <a:r>
              <a:rPr lang="en-US" altLang="zh-CN" dirty="0"/>
              <a:t>data.xlsx</a:t>
            </a:r>
            <a:r>
              <a:rPr lang="zh-CN" altLang="en-US" dirty="0"/>
              <a:t>”、 “结果</a:t>
            </a:r>
            <a:r>
              <a:rPr lang="en-US" altLang="zh-CN" dirty="0"/>
              <a:t>10.</a:t>
            </a:r>
            <a:r>
              <a:rPr lang="zh-CN" altLang="en-US" dirty="0"/>
              <a:t> </a:t>
            </a:r>
            <a:r>
              <a:rPr lang="en-US" altLang="zh-CN" dirty="0"/>
              <a:t>doc</a:t>
            </a:r>
            <a:r>
              <a:rPr lang="zh-CN" altLang="en-US" dirty="0"/>
              <a:t>”、“</a:t>
            </a:r>
            <a:r>
              <a:rPr lang="en-US" altLang="zh-CN" dirty="0"/>
              <a:t>results_</a:t>
            </a:r>
            <a:r>
              <a:rPr lang="zh-CN" altLang="en-US" dirty="0"/>
              <a:t>最终版</a:t>
            </a:r>
            <a:r>
              <a:rPr lang="en-US" altLang="zh-CN" dirty="0"/>
              <a:t>.</a:t>
            </a:r>
            <a:r>
              <a:rPr lang="zh-CN" altLang="en-US" dirty="0"/>
              <a:t> </a:t>
            </a:r>
            <a:r>
              <a:rPr lang="en-US" altLang="zh-CN" dirty="0" err="1"/>
              <a:t>dta</a:t>
            </a:r>
            <a:r>
              <a:rPr lang="zh-CN" altLang="en-US" dirty="0"/>
              <a:t>”等意义不明的文件们不知从何下手</a:t>
            </a:r>
            <a:r>
              <a:rPr lang="en-US" altLang="zh-CN" dirty="0"/>
              <a:t>……</a:t>
            </a:r>
          </a:p>
          <a:p>
            <a:r>
              <a:rPr lang="zh-CN" altLang="en-US" dirty="0"/>
              <a:t>好不容易找到了想要的文件，但已经彻底忘记自己是如何得到这个结果的；导师希望你更改之前的一个技术参数重新跑一遍结果，你不得不从头操作一遍数据</a:t>
            </a:r>
            <a:r>
              <a:rPr lang="en-US" altLang="zh-CN" dirty="0"/>
              <a:t>……</a:t>
            </a:r>
          </a:p>
          <a:p>
            <a:r>
              <a:rPr lang="zh-CN" altLang="en-US" dirty="0"/>
              <a:t>在开展一个项目的过程中产生了多个版本的结果，但你已经无法回忆起每个版本的结果的差异是在哪个环节产生的（样本、变量定义、模型设定</a:t>
            </a:r>
            <a:r>
              <a:rPr lang="en-US" altLang="zh-CN" dirty="0"/>
              <a:t>……</a:t>
            </a:r>
            <a:r>
              <a:rPr lang="zh-CN" altLang="en-US" dirty="0"/>
              <a:t>）</a:t>
            </a:r>
            <a:endParaRPr lang="en-US" altLang="zh-CN" dirty="0"/>
          </a:p>
          <a:p>
            <a:r>
              <a:rPr lang="zh-CN" altLang="en-US" dirty="0"/>
              <a:t>导师希望检查一遍你的代码，确保结果的准确性，但你分享给导师的文件导师却表示看不懂，完全无从下手</a:t>
            </a:r>
            <a:r>
              <a:rPr lang="en-US" altLang="zh-CN" dirty="0"/>
              <a:t>……</a:t>
            </a:r>
          </a:p>
          <a:p>
            <a:r>
              <a:rPr lang="en-US" altLang="zh-CN" dirty="0"/>
              <a:t>……</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B752B6CB-9DF7-4033-8973-F3ED19EE4AD8}"/>
              </a:ext>
            </a:extLst>
          </p:cNvPr>
          <p:cNvSpPr>
            <a:spLocks noGrp="1"/>
          </p:cNvSpPr>
          <p:nvPr>
            <p:ph type="sldNum" sz="quarter" idx="12"/>
          </p:nvPr>
        </p:nvSpPr>
        <p:spPr/>
        <p:txBody>
          <a:bodyPr/>
          <a:lstStyle/>
          <a:p>
            <a:pPr>
              <a:defRPr/>
            </a:pPr>
            <a:fld id="{DF4C29A2-310B-4614-9E82-82EDFD340A49}" type="slidenum">
              <a:rPr lang="zh-CN" altLang="en-US" smtClean="0"/>
              <a:pPr>
                <a:defRPr/>
              </a:pPr>
              <a:t>8</a:t>
            </a:fld>
            <a:endParaRPr lang="zh-CN" altLang="en-US"/>
          </a:p>
        </p:txBody>
      </p:sp>
    </p:spTree>
    <p:extLst>
      <p:ext uri="{BB962C8B-B14F-4D97-AF65-F5344CB8AC3E}">
        <p14:creationId xmlns:p14="http://schemas.microsoft.com/office/powerpoint/2010/main" val="219327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90712-311B-4E64-A825-52E8E595791F}"/>
              </a:ext>
            </a:extLst>
          </p:cNvPr>
          <p:cNvSpPr>
            <a:spLocks noGrp="1"/>
          </p:cNvSpPr>
          <p:nvPr>
            <p:ph type="title"/>
          </p:nvPr>
        </p:nvSpPr>
        <p:spPr>
          <a:xfrm>
            <a:off x="928688" y="-54429"/>
            <a:ext cx="7758112" cy="928688"/>
          </a:xfrm>
        </p:spPr>
        <p:txBody>
          <a:bodyPr/>
          <a:lstStyle/>
          <a:p>
            <a:r>
              <a:rPr lang="en-US" altLang="zh-CN" dirty="0"/>
              <a:t>Workflow</a:t>
            </a:r>
            <a:r>
              <a:rPr lang="zh-CN" altLang="en-US" dirty="0"/>
              <a:t>的重要性：华为与</a:t>
            </a:r>
            <a:r>
              <a:rPr lang="en-US" altLang="zh-CN" dirty="0"/>
              <a:t>IBM</a:t>
            </a:r>
            <a:endParaRPr lang="zh-CN" altLang="en-US" dirty="0"/>
          </a:p>
        </p:txBody>
      </p:sp>
      <p:sp>
        <p:nvSpPr>
          <p:cNvPr id="3" name="内容占位符 2">
            <a:extLst>
              <a:ext uri="{FF2B5EF4-FFF2-40B4-BE49-F238E27FC236}">
                <a16:creationId xmlns:a16="http://schemas.microsoft.com/office/drawing/2014/main" id="{65308E72-B635-4EFD-83E3-FE579C667198}"/>
              </a:ext>
            </a:extLst>
          </p:cNvPr>
          <p:cNvSpPr>
            <a:spLocks noGrp="1"/>
          </p:cNvSpPr>
          <p:nvPr>
            <p:ph idx="1"/>
          </p:nvPr>
        </p:nvSpPr>
        <p:spPr/>
        <p:txBody>
          <a:bodyPr/>
          <a:lstStyle/>
          <a:p>
            <a:r>
              <a:rPr lang="zh-CN" altLang="en-US" dirty="0"/>
              <a:t>华为引进</a:t>
            </a:r>
            <a:r>
              <a:rPr lang="en-US" altLang="zh-CN" dirty="0"/>
              <a:t>IBM</a:t>
            </a:r>
            <a:r>
              <a:rPr lang="zh-CN" altLang="en-US" dirty="0"/>
              <a:t>的管理流程：痛苦但有效</a:t>
            </a: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F85A995C-A2AF-4416-B9F6-3252F6323D9D}"/>
              </a:ext>
            </a:extLst>
          </p:cNvPr>
          <p:cNvSpPr>
            <a:spLocks noGrp="1"/>
          </p:cNvSpPr>
          <p:nvPr>
            <p:ph type="sldNum" sz="quarter" idx="12"/>
          </p:nvPr>
        </p:nvSpPr>
        <p:spPr/>
        <p:txBody>
          <a:bodyPr/>
          <a:lstStyle/>
          <a:p>
            <a:pPr>
              <a:defRPr/>
            </a:pPr>
            <a:fld id="{DF4C29A2-310B-4614-9E82-82EDFD340A49}" type="slidenum">
              <a:rPr lang="zh-CN" altLang="en-US" smtClean="0"/>
              <a:pPr>
                <a:defRPr/>
              </a:pPr>
              <a:t>9</a:t>
            </a:fld>
            <a:endParaRPr lang="zh-CN" altLang="en-US"/>
          </a:p>
        </p:txBody>
      </p:sp>
      <p:pic>
        <p:nvPicPr>
          <p:cNvPr id="8" name="图片 7">
            <a:extLst>
              <a:ext uri="{FF2B5EF4-FFF2-40B4-BE49-F238E27FC236}">
                <a16:creationId xmlns:a16="http://schemas.microsoft.com/office/drawing/2014/main" id="{16531420-B748-45EA-B781-E639A7CB0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606" y="1988840"/>
            <a:ext cx="5742231" cy="3960440"/>
          </a:xfrm>
          <a:prstGeom prst="rect">
            <a:avLst/>
          </a:prstGeom>
        </p:spPr>
      </p:pic>
    </p:spTree>
    <p:extLst>
      <p:ext uri="{BB962C8B-B14F-4D97-AF65-F5344CB8AC3E}">
        <p14:creationId xmlns:p14="http://schemas.microsoft.com/office/powerpoint/2010/main" val="1203179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16806</TotalTime>
  <Words>2940</Words>
  <Application>Microsoft Office PowerPoint</Application>
  <PresentationFormat>全屏显示(4:3)</PresentationFormat>
  <Paragraphs>430</Paragraphs>
  <Slides>47</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黑体</vt:lpstr>
      <vt:lpstr>楷体_GB2312</vt:lpstr>
      <vt:lpstr>宋体</vt:lpstr>
      <vt:lpstr>Arial</vt:lpstr>
      <vt:lpstr>Calibri</vt:lpstr>
      <vt:lpstr>Times New Roman</vt:lpstr>
      <vt:lpstr>Wingdings</vt:lpstr>
      <vt:lpstr>Office 主题</vt:lpstr>
      <vt:lpstr>第1课 数据与代码管理</vt:lpstr>
      <vt:lpstr>自我介绍</vt:lpstr>
      <vt:lpstr>研究领域</vt:lpstr>
      <vt:lpstr>发表与审稿</vt:lpstr>
      <vt:lpstr>两次课程的安排</vt:lpstr>
      <vt:lpstr>实证研究的黄金时代</vt:lpstr>
      <vt:lpstr>数据分析是实证论文的核心部分</vt:lpstr>
      <vt:lpstr>可是，你是否经常遇到以下情况？</vt:lpstr>
      <vt:lpstr>Workflow的重要性：华为与IBM</vt:lpstr>
      <vt:lpstr>Workflow的重要性：华为与IBM</vt:lpstr>
      <vt:lpstr>本节课你将会学习到：</vt:lpstr>
      <vt:lpstr>三原则</vt:lpstr>
      <vt:lpstr>六个步骤</vt:lpstr>
      <vt:lpstr>1. 建立文件夹：个人的模板</vt:lpstr>
      <vt:lpstr>1. 建立文件夹：个人的模板</vt:lpstr>
      <vt:lpstr>1. 建立文件夹：个人的模板</vt:lpstr>
      <vt:lpstr>1. 建立文件夹：个人的模板</vt:lpstr>
      <vt:lpstr>1. 建立文件夹：个人的模板</vt:lpstr>
      <vt:lpstr>1. 建立文件夹：管理小项目</vt:lpstr>
      <vt:lpstr>1. 建立文件夹：管理大项目</vt:lpstr>
      <vt:lpstr>2. 规范命名文件</vt:lpstr>
      <vt:lpstr>3. 建立分工的do文件群</vt:lpstr>
      <vt:lpstr>4.使用相对路径控制input/output flow</vt:lpstr>
      <vt:lpstr>4.使用相对路径控制input/output flow</vt:lpstr>
      <vt:lpstr>4.使用相对路径控制input/output flow</vt:lpstr>
      <vt:lpstr>4.使用相对路径控制input/output flow</vt:lpstr>
      <vt:lpstr>4.使用相对路径控制input/output flow</vt:lpstr>
      <vt:lpstr>4.使用相对路径控制input/output flow</vt:lpstr>
      <vt:lpstr>4.使用相对路径控制input/output flow</vt:lpstr>
      <vt:lpstr>5.建立良好的代码风格</vt:lpstr>
      <vt:lpstr>5.建立良好的代码风格</vt:lpstr>
      <vt:lpstr>5.建立良好的代码风格</vt:lpstr>
      <vt:lpstr>6.在 do文件之间建立连接 </vt:lpstr>
      <vt:lpstr>6.在 do文件之间建立连接 </vt:lpstr>
      <vt:lpstr>进一步提高：学习资料</vt:lpstr>
      <vt:lpstr>进一步提高：日常积累</vt:lpstr>
      <vt:lpstr>使用代码的两个阶段：exploratory and explanatory</vt:lpstr>
      <vt:lpstr>探索阶段的小技巧1：测试不同设定的代码</vt:lpstr>
      <vt:lpstr>探索阶段的小技巧1：测试不同设定的代码</vt:lpstr>
      <vt:lpstr>探索阶段的小技巧2：用global设定变量组</vt:lpstr>
      <vt:lpstr>探索阶段的小技巧3：批量输出回归结果</vt:lpstr>
      <vt:lpstr>参考资料</vt:lpstr>
      <vt:lpstr>谢 谢</vt:lpstr>
      <vt:lpstr>为什么使用STATA？</vt:lpstr>
      <vt:lpstr>重要的学习资源：Replication File</vt:lpstr>
      <vt:lpstr>重要的学习资源：Replication File</vt:lpstr>
      <vt:lpstr>对文件按一定顺序排列</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Fanghao陈方豪</cp:lastModifiedBy>
  <cp:revision>2028</cp:revision>
  <dcterms:created xsi:type="dcterms:W3CDTF">2011-05-10T08:48:38Z</dcterms:created>
  <dcterms:modified xsi:type="dcterms:W3CDTF">2022-09-11T07:27:37Z</dcterms:modified>
</cp:coreProperties>
</file>