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97" r:id="rId3"/>
    <p:sldId id="409" r:id="rId4"/>
    <p:sldId id="8671" r:id="rId5"/>
    <p:sldId id="8672" r:id="rId6"/>
    <p:sldId id="8673" r:id="rId7"/>
    <p:sldId id="8637" r:id="rId8"/>
    <p:sldId id="8676" r:id="rId9"/>
    <p:sldId id="8678" r:id="rId10"/>
    <p:sldId id="8691" r:id="rId11"/>
    <p:sldId id="410" r:id="rId12"/>
    <p:sldId id="8679" r:id="rId13"/>
    <p:sldId id="8688" r:id="rId14"/>
    <p:sldId id="8689" r:id="rId15"/>
    <p:sldId id="8692" r:id="rId16"/>
    <p:sldId id="8693" r:id="rId17"/>
    <p:sldId id="8680" r:id="rId18"/>
    <p:sldId id="8681" r:id="rId19"/>
    <p:sldId id="411" r:id="rId20"/>
    <p:sldId id="8682" r:id="rId21"/>
    <p:sldId id="8683" r:id="rId22"/>
    <p:sldId id="8684" r:id="rId23"/>
    <p:sldId id="8685" r:id="rId24"/>
    <p:sldId id="412" r:id="rId25"/>
    <p:sldId id="8686" r:id="rId26"/>
    <p:sldId id="8687" r:id="rId27"/>
    <p:sldId id="40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方 堃" initials="方" lastIdx="1" clrIdx="0">
    <p:extLst>
      <p:ext uri="{19B8F6BF-5375-455C-9EA6-DF929625EA0E}">
        <p15:presenceInfo xmlns:p15="http://schemas.microsoft.com/office/powerpoint/2012/main" userId="e9ec63587106b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varScale="1">
        <p:scale>
          <a:sx n="64" d="100"/>
          <a:sy n="64" d="100"/>
        </p:scale>
        <p:origin x="748" y="4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2020/11/13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95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最终呈现方式是什么？达到怎样的效果？</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17</a:t>
            </a:fld>
            <a:endParaRPr lang="zh-CN" altLang="en-US"/>
          </a:p>
        </p:txBody>
      </p:sp>
    </p:spTree>
    <p:extLst>
      <p:ext uri="{BB962C8B-B14F-4D97-AF65-F5344CB8AC3E}">
        <p14:creationId xmlns:p14="http://schemas.microsoft.com/office/powerpoint/2010/main" val="1052244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最终呈现方式是什么？达到怎样的效果？</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18</a:t>
            </a:fld>
            <a:endParaRPr lang="zh-CN" altLang="en-US"/>
          </a:p>
        </p:txBody>
      </p:sp>
    </p:spTree>
    <p:extLst>
      <p:ext uri="{BB962C8B-B14F-4D97-AF65-F5344CB8AC3E}">
        <p14:creationId xmlns:p14="http://schemas.microsoft.com/office/powerpoint/2010/main" val="319000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最终呈现方式是什么？达到怎样的效果？</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20</a:t>
            </a:fld>
            <a:endParaRPr lang="zh-CN" altLang="en-US"/>
          </a:p>
        </p:txBody>
      </p:sp>
    </p:spTree>
    <p:extLst>
      <p:ext uri="{BB962C8B-B14F-4D97-AF65-F5344CB8AC3E}">
        <p14:creationId xmlns:p14="http://schemas.microsoft.com/office/powerpoint/2010/main" val="358357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A2CAD8-F91A-409A-B778-AA74111763F6}" type="slidenum">
              <a:rPr lang="zh-CN" altLang="en-US" smtClean="0"/>
              <a:t>21</a:t>
            </a:fld>
            <a:endParaRPr lang="zh-CN" altLang="en-US"/>
          </a:p>
        </p:txBody>
      </p:sp>
    </p:spTree>
    <p:extLst>
      <p:ext uri="{BB962C8B-B14F-4D97-AF65-F5344CB8AC3E}">
        <p14:creationId xmlns:p14="http://schemas.microsoft.com/office/powerpoint/2010/main" val="1143617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A2CAD8-F91A-409A-B778-AA74111763F6}" type="slidenum">
              <a:rPr lang="zh-CN" altLang="en-US" smtClean="0"/>
              <a:t>22</a:t>
            </a:fld>
            <a:endParaRPr lang="zh-CN" altLang="en-US"/>
          </a:p>
        </p:txBody>
      </p:sp>
    </p:spTree>
    <p:extLst>
      <p:ext uri="{BB962C8B-B14F-4D97-AF65-F5344CB8AC3E}">
        <p14:creationId xmlns:p14="http://schemas.microsoft.com/office/powerpoint/2010/main" val="339968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A2CAD8-F91A-409A-B778-AA74111763F6}" type="slidenum">
              <a:rPr lang="zh-CN" altLang="en-US" smtClean="0"/>
              <a:t>23</a:t>
            </a:fld>
            <a:endParaRPr lang="zh-CN" altLang="en-US"/>
          </a:p>
        </p:txBody>
      </p:sp>
    </p:spTree>
    <p:extLst>
      <p:ext uri="{BB962C8B-B14F-4D97-AF65-F5344CB8AC3E}">
        <p14:creationId xmlns:p14="http://schemas.microsoft.com/office/powerpoint/2010/main" val="27823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A2CAD8-F91A-409A-B778-AA74111763F6}" type="slidenum">
              <a:rPr lang="zh-CN" altLang="en-US" smtClean="0"/>
              <a:t>25</a:t>
            </a:fld>
            <a:endParaRPr lang="zh-CN" altLang="en-US"/>
          </a:p>
        </p:txBody>
      </p:sp>
    </p:spTree>
    <p:extLst>
      <p:ext uri="{BB962C8B-B14F-4D97-AF65-F5344CB8AC3E}">
        <p14:creationId xmlns:p14="http://schemas.microsoft.com/office/powerpoint/2010/main" val="3361722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A2CAD8-F91A-409A-B778-AA74111763F6}" type="slidenum">
              <a:rPr lang="zh-CN" altLang="en-US" smtClean="0"/>
              <a:t>26</a:t>
            </a:fld>
            <a:endParaRPr lang="zh-CN" altLang="en-US"/>
          </a:p>
        </p:txBody>
      </p:sp>
    </p:spTree>
    <p:extLst>
      <p:ext uri="{BB962C8B-B14F-4D97-AF65-F5344CB8AC3E}">
        <p14:creationId xmlns:p14="http://schemas.microsoft.com/office/powerpoint/2010/main" val="263923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F51E2-6110-42B6-AD1C-2A061E700915}"/>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967AC-5B2E-4CE5-B02B-28F41E919F81}"/>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08C711-39DA-4EF0-8F62-5B958554AD34}"/>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47535A-CA5C-4FEB-8741-595DAEBF8813}"/>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A1F2D2F-B897-46FD-A83C-A03ED06B7A11}"/>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6315400-E657-44A6-9431-0775D1338014}"/>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6" name="页脚占位符 5">
            <a:extLst>
              <a:ext uri="{FF2B5EF4-FFF2-40B4-BE49-F238E27FC236}">
                <a16:creationId xmlns:a16="http://schemas.microsoft.com/office/drawing/2014/main"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908C43-40B8-47E0-BEE5-4D569B395DA2}"/>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8" name="页脚占位符 7">
            <a:extLst>
              <a:ext uri="{FF2B5EF4-FFF2-40B4-BE49-F238E27FC236}">
                <a16:creationId xmlns:a16="http://schemas.microsoft.com/office/drawing/2014/main"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
        <p:nvSpPr>
          <p:cNvPr id="11" name="矩形 10"/>
          <p:cNvSpPr/>
          <p:nvPr userDrawn="1"/>
        </p:nvSpPr>
        <p:spPr>
          <a:xfrm>
            <a:off x="8864085" y="638213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58656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DAC134-AFFB-4EBC-8577-3763C77156F6}"/>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4" name="页脚占位符 3">
            <a:extLst>
              <a:ext uri="{FF2B5EF4-FFF2-40B4-BE49-F238E27FC236}">
                <a16:creationId xmlns:a16="http://schemas.microsoft.com/office/drawing/2014/main"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8FB671-D110-4C75-BC20-D71012F4A82D}"/>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3" name="页脚占位符 2">
            <a:extLst>
              <a:ext uri="{FF2B5EF4-FFF2-40B4-BE49-F238E27FC236}">
                <a16:creationId xmlns:a16="http://schemas.microsoft.com/office/drawing/2014/main"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A3FB0E-9CF1-484B-B4E7-EDED727E82EA}"/>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6" name="页脚占位符 5">
            <a:extLst>
              <a:ext uri="{FF2B5EF4-FFF2-40B4-BE49-F238E27FC236}">
                <a16:creationId xmlns:a16="http://schemas.microsoft.com/office/drawing/2014/main"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7275C6-0447-48E4-871A-D2274E6D9624}"/>
              </a:ext>
            </a:extLst>
          </p:cNvPr>
          <p:cNvSpPr>
            <a:spLocks noGrp="1"/>
          </p:cNvSpPr>
          <p:nvPr>
            <p:ph type="dt" sz="half" idx="10"/>
          </p:nvPr>
        </p:nvSpPr>
        <p:spPr/>
        <p:txBody>
          <a:bodyPr/>
          <a:lstStyle/>
          <a:p>
            <a:fld id="{851456EF-EDA7-466D-90A9-97D47B7037CB}" type="datetimeFigureOut">
              <a:rPr lang="zh-CN" altLang="en-US" smtClean="0"/>
              <a:t>2020/11/13</a:t>
            </a:fld>
            <a:endParaRPr lang="zh-CN" altLang="en-US"/>
          </a:p>
        </p:txBody>
      </p:sp>
      <p:sp>
        <p:nvSpPr>
          <p:cNvPr id="6" name="页脚占位符 5">
            <a:extLst>
              <a:ext uri="{FF2B5EF4-FFF2-40B4-BE49-F238E27FC236}">
                <a16:creationId xmlns:a16="http://schemas.microsoft.com/office/drawing/2014/main"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6" name="TextBox 143">
            <a:extLst>
              <a:ext uri="{FF2B5EF4-FFF2-40B4-BE49-F238E27FC236}">
                <a16:creationId xmlns:a16="http://schemas.microsoft.com/office/drawing/2014/main" id="{3B741B6A-E6E4-425A-9A39-AEF7822FC915}"/>
              </a:ext>
            </a:extLst>
          </p:cNvPr>
          <p:cNvSpPr txBox="1"/>
          <p:nvPr/>
        </p:nvSpPr>
        <p:spPr>
          <a:xfrm>
            <a:off x="845952" y="1202852"/>
            <a:ext cx="7658856" cy="1323439"/>
          </a:xfrm>
          <a:prstGeom prst="rect">
            <a:avLst/>
          </a:prstGeom>
          <a:noFill/>
        </p:spPr>
        <p:txBody>
          <a:bodyPr wrap="square" rtlCol="0">
            <a:spAutoFit/>
          </a:bodyPr>
          <a:lstStyle/>
          <a:p>
            <a:r>
              <a:rPr lang="zh-CN" altLang="en-US" sz="4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rPr>
              <a:t>基于机器学习的电子商品评论大数据分析系统</a:t>
            </a:r>
            <a:endParaRPr lang="en-US" altLang="zh-CN" sz="4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6495A43-4BE5-4D4C-9FEA-EC7B2B1258AE}"/>
              </a:ext>
            </a:extLst>
          </p:cNvPr>
          <p:cNvGrpSpPr/>
          <p:nvPr/>
        </p:nvGrpSpPr>
        <p:grpSpPr>
          <a:xfrm>
            <a:off x="845952" y="4234694"/>
            <a:ext cx="292463" cy="292463"/>
            <a:chOff x="801291" y="3535885"/>
            <a:chExt cx="219347" cy="219347"/>
          </a:xfrm>
        </p:grpSpPr>
        <p:sp>
          <p:nvSpPr>
            <p:cNvPr id="8" name="Oval 10">
              <a:extLst>
                <a:ext uri="{FF2B5EF4-FFF2-40B4-BE49-F238E27FC236}">
                  <a16:creationId xmlns:a16="http://schemas.microsoft.com/office/drawing/2014/main" id="{7F7F3224-EA81-41F8-ABA0-4FF84B20B223}"/>
                </a:ext>
              </a:extLst>
            </p:cNvPr>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84586F4-4896-4BF3-A198-7A6ABBD357C9}"/>
                </a:ext>
              </a:extLst>
            </p:cNvPr>
            <p:cNvGrpSpPr/>
            <p:nvPr/>
          </p:nvGrpSpPr>
          <p:grpSpPr>
            <a:xfrm>
              <a:off x="860980" y="3583766"/>
              <a:ext cx="100336" cy="114060"/>
              <a:chOff x="860980" y="3583766"/>
              <a:chExt cx="100336" cy="114060"/>
            </a:xfrm>
          </p:grpSpPr>
          <p:sp>
            <p:nvSpPr>
              <p:cNvPr id="10" name="Freeform 12">
                <a:extLst>
                  <a:ext uri="{FF2B5EF4-FFF2-40B4-BE49-F238E27FC236}">
                    <a16:creationId xmlns:a16="http://schemas.microsoft.com/office/drawing/2014/main" id="{15F5F323-52F0-48CC-A6E1-DD139BD09D8B}"/>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Freeform 13">
                <a:extLst>
                  <a:ext uri="{FF2B5EF4-FFF2-40B4-BE49-F238E27FC236}">
                    <a16:creationId xmlns:a16="http://schemas.microsoft.com/office/drawing/2014/main" id="{3A7E6085-237D-478E-A06A-70A3BBA492C5}"/>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grpSp>
        <p:nvGrpSpPr>
          <p:cNvPr id="12" name="Group 14">
            <a:extLst>
              <a:ext uri="{FF2B5EF4-FFF2-40B4-BE49-F238E27FC236}">
                <a16:creationId xmlns:a16="http://schemas.microsoft.com/office/drawing/2014/main" id="{3F401FFB-A428-4604-B513-4C284BC2F803}"/>
              </a:ext>
            </a:extLst>
          </p:cNvPr>
          <p:cNvGrpSpPr>
            <a:grpSpLocks/>
          </p:cNvGrpSpPr>
          <p:nvPr/>
        </p:nvGrpSpPr>
        <p:grpSpPr bwMode="auto">
          <a:xfrm>
            <a:off x="5360360" y="4232743"/>
            <a:ext cx="292463" cy="292463"/>
            <a:chOff x="4248" y="3024"/>
            <a:chExt cx="600" cy="599"/>
          </a:xfrm>
        </p:grpSpPr>
        <p:sp>
          <p:nvSpPr>
            <p:cNvPr id="13" name="Oval 15">
              <a:extLst>
                <a:ext uri="{FF2B5EF4-FFF2-40B4-BE49-F238E27FC236}">
                  <a16:creationId xmlns:a16="http://schemas.microsoft.com/office/drawing/2014/main" id="{A963527B-5C1C-4583-B5AD-E26060990801}"/>
                </a:ext>
              </a:extLst>
            </p:cNvPr>
            <p:cNvSpPr>
              <a:spLocks noChangeArrowheads="1"/>
            </p:cNvSpPr>
            <p:nvPr/>
          </p:nvSpPr>
          <p:spPr bwMode="auto">
            <a:xfrm>
              <a:off x="4248" y="3024"/>
              <a:ext cx="600" cy="599"/>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Group 16">
              <a:extLst>
                <a:ext uri="{FF2B5EF4-FFF2-40B4-BE49-F238E27FC236}">
                  <a16:creationId xmlns:a16="http://schemas.microsoft.com/office/drawing/2014/main" id="{CA4F86EA-F1B3-4610-B246-6509058E7B51}"/>
                </a:ext>
              </a:extLst>
            </p:cNvPr>
            <p:cNvGrpSpPr>
              <a:grpSpLocks/>
            </p:cNvGrpSpPr>
            <p:nvPr/>
          </p:nvGrpSpPr>
          <p:grpSpPr bwMode="auto">
            <a:xfrm>
              <a:off x="4441" y="3144"/>
              <a:ext cx="215" cy="345"/>
              <a:chOff x="4441" y="3144"/>
              <a:chExt cx="215" cy="345"/>
            </a:xfrm>
          </p:grpSpPr>
          <p:sp>
            <p:nvSpPr>
              <p:cNvPr id="15" name="Freeform 17">
                <a:extLst>
                  <a:ext uri="{FF2B5EF4-FFF2-40B4-BE49-F238E27FC236}">
                    <a16:creationId xmlns:a16="http://schemas.microsoft.com/office/drawing/2014/main" id="{A30CA419-D97F-41DF-85A8-1A90532E25B4}"/>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Freeform 18">
                <a:extLst>
                  <a:ext uri="{FF2B5EF4-FFF2-40B4-BE49-F238E27FC236}">
                    <a16:creationId xmlns:a16="http://schemas.microsoft.com/office/drawing/2014/main" id="{9909A774-37C7-4A52-A033-C9505BD23397}"/>
                  </a:ext>
                </a:extLst>
              </p:cNvPr>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a:extLst>
              <a:ext uri="{FF2B5EF4-FFF2-40B4-BE49-F238E27FC236}">
                <a16:creationId xmlns:a16="http://schemas.microsoft.com/office/drawing/2014/main" id="{7A22F5A2-DC43-4BC8-B314-4E1F9B9A39BF}"/>
              </a:ext>
            </a:extLst>
          </p:cNvPr>
          <p:cNvSpPr txBox="1">
            <a:spLocks noChangeArrowheads="1"/>
          </p:cNvSpPr>
          <p:nvPr/>
        </p:nvSpPr>
        <p:spPr bwMode="auto">
          <a:xfrm>
            <a:off x="5563532" y="4204594"/>
            <a:ext cx="17411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日期：</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2020.11.4</a:t>
            </a:r>
          </a:p>
        </p:txBody>
      </p:sp>
      <p:sp>
        <p:nvSpPr>
          <p:cNvPr id="18" name="矩形 17">
            <a:extLst>
              <a:ext uri="{FF2B5EF4-FFF2-40B4-BE49-F238E27FC236}">
                <a16:creationId xmlns:a16="http://schemas.microsoft.com/office/drawing/2014/main" id="{32910785-5393-432A-8B19-FB68325EF70F}"/>
              </a:ext>
            </a:extLst>
          </p:cNvPr>
          <p:cNvSpPr/>
          <p:nvPr/>
        </p:nvSpPr>
        <p:spPr>
          <a:xfrm>
            <a:off x="1138230" y="4204594"/>
            <a:ext cx="32935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答辩人：陈庆港、方堃、陆谦益</a:t>
            </a:r>
          </a:p>
        </p:txBody>
      </p:sp>
      <p:sp>
        <p:nvSpPr>
          <p:cNvPr id="19" name="文本占位符 2">
            <a:extLst>
              <a:ext uri="{FF2B5EF4-FFF2-40B4-BE49-F238E27FC236}">
                <a16:creationId xmlns:a16="http://schemas.microsoft.com/office/drawing/2014/main" id="{72851D0E-B25B-4213-BD91-79B0BE2CC5FA}"/>
              </a:ext>
            </a:extLst>
          </p:cNvPr>
          <p:cNvSpPr txBox="1">
            <a:spLocks/>
          </p:cNvSpPr>
          <p:nvPr/>
        </p:nvSpPr>
        <p:spPr>
          <a:xfrm>
            <a:off x="1000407" y="2909631"/>
            <a:ext cx="6304307" cy="321755"/>
          </a:xfrm>
          <a:prstGeom prst="rect">
            <a:avLst/>
          </a:prstGeom>
          <a:noFill/>
        </p:spPr>
        <p:txBody>
          <a:bodyPr vert="horz" wrap="square" lIns="121920" tIns="60960" rIns="121920" bIns="6096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30000"/>
              </a:lnSpc>
              <a:buNone/>
            </a:pPr>
            <a:r>
              <a:rPr lang="en-US" sz="1100" b="0" dirty="0">
                <a:solidFill>
                  <a:schemeClr val="tx1">
                    <a:lumMod val="95000"/>
                    <a:lumOff val="5000"/>
                  </a:schemeClr>
                </a:solidFill>
                <a:effectLst/>
                <a:latin typeface="微软雅黑" panose="020B0503020204020204" pitchFamily="34" charset="-122"/>
                <a:ea typeface="微软雅黑" panose="020B0503020204020204" pitchFamily="34" charset="-122"/>
                <a:sym typeface="+mn-lt"/>
              </a:rPr>
              <a:t>Machine Learning-based e-commodity reviews big data analytics systems</a:t>
            </a:r>
          </a:p>
        </p:txBody>
      </p:sp>
    </p:spTree>
    <p:extLst>
      <p:ext uri="{BB962C8B-B14F-4D97-AF65-F5344CB8AC3E}">
        <p14:creationId xmlns:p14="http://schemas.microsoft.com/office/powerpoint/2010/main" val="3635463513"/>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选题依据</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Tree>
    <p:extLst>
      <p:ext uri="{BB962C8B-B14F-4D97-AF65-F5344CB8AC3E}">
        <p14:creationId xmlns:p14="http://schemas.microsoft.com/office/powerpoint/2010/main" val="4024907134"/>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选题依据</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4034672" cy="369332"/>
          </a:xfrm>
          <a:prstGeom prst="rect">
            <a:avLst/>
          </a:prstGeom>
          <a:noFill/>
        </p:spPr>
        <p:txBody>
          <a:bodyPr wrap="square" rtlCol="0">
            <a:spAutoFit/>
          </a:bodyPr>
          <a:lstStyle/>
          <a:p>
            <a:r>
              <a:rPr lang="en-US" altLang="zh-CN" dirty="0"/>
              <a:t>2.1 </a:t>
            </a:r>
            <a:r>
              <a:rPr lang="zh-CN" altLang="zh-CN" dirty="0"/>
              <a:t>需求分析</a:t>
            </a:r>
            <a:endParaRPr lang="zh-CN" altLang="en-US" dirty="0"/>
          </a:p>
        </p:txBody>
      </p:sp>
      <p:sp>
        <p:nvSpPr>
          <p:cNvPr id="6" name="文本框 5">
            <a:extLst>
              <a:ext uri="{FF2B5EF4-FFF2-40B4-BE49-F238E27FC236}">
                <a16:creationId xmlns:a16="http://schemas.microsoft.com/office/drawing/2014/main" id="{EE8BCB57-FD74-40E0-A353-764E6DA9A619}"/>
              </a:ext>
            </a:extLst>
          </p:cNvPr>
          <p:cNvSpPr txBox="1"/>
          <p:nvPr/>
        </p:nvSpPr>
        <p:spPr>
          <a:xfrm>
            <a:off x="2780908" y="2136737"/>
            <a:ext cx="8983744" cy="923330"/>
          </a:xfrm>
          <a:prstGeom prst="rect">
            <a:avLst/>
          </a:prstGeom>
          <a:noFill/>
        </p:spPr>
        <p:txBody>
          <a:bodyPr wrap="square" rtlCol="0">
            <a:spAutoFit/>
          </a:bodyPr>
          <a:lstStyle/>
          <a:p>
            <a:r>
              <a:rPr lang="en-US" altLang="zh-CN" dirty="0"/>
              <a:t>1. </a:t>
            </a:r>
            <a:r>
              <a:rPr lang="zh-CN" altLang="en-US" dirty="0"/>
              <a:t>一些热门商品的评论条 数就多达数十万乃至数百万条。虽然评论的数量越多其所包含的商品信息就越详 细，但用户无法短时间内阅读完全部评论来获取足够详细的商品信息，这就面临着信息过载问题。</a:t>
            </a:r>
          </a:p>
        </p:txBody>
      </p:sp>
      <p:sp>
        <p:nvSpPr>
          <p:cNvPr id="10" name="文本框 9">
            <a:extLst>
              <a:ext uri="{FF2B5EF4-FFF2-40B4-BE49-F238E27FC236}">
                <a16:creationId xmlns:a16="http://schemas.microsoft.com/office/drawing/2014/main" id="{D8BEAC52-43E0-4238-9349-6E0DA7B59979}"/>
              </a:ext>
            </a:extLst>
          </p:cNvPr>
          <p:cNvSpPr txBox="1"/>
          <p:nvPr/>
        </p:nvSpPr>
        <p:spPr>
          <a:xfrm>
            <a:off x="2780908" y="3156449"/>
            <a:ext cx="8983744" cy="1200329"/>
          </a:xfrm>
          <a:prstGeom prst="rect">
            <a:avLst/>
          </a:prstGeom>
          <a:noFill/>
        </p:spPr>
        <p:txBody>
          <a:bodyPr wrap="square" rtlCol="0">
            <a:spAutoFit/>
          </a:bodyPr>
          <a:lstStyle/>
          <a:p>
            <a:r>
              <a:rPr lang="en-US" altLang="zh-CN" dirty="0"/>
              <a:t>2. </a:t>
            </a:r>
            <a:r>
              <a:rPr lang="zh-CN" altLang="en-US" dirty="0"/>
              <a:t>虽然各大电商平台推出了一些措施，来改善该问题，如根据用 户为商品的打分情况将评论归纳分类为好评、中评和差评三类，但仍不能让用户在短时间内获取到直观且详细的商品信息。为了解决由于商品评论过多造成的问题，重点是如何从海量的评论中挖掘出有价值的信息，这时就需要引入情感分析的方法来对商品的评价进行处理。</a:t>
            </a:r>
          </a:p>
        </p:txBody>
      </p:sp>
    </p:spTree>
    <p:extLst>
      <p:ext uri="{BB962C8B-B14F-4D97-AF65-F5344CB8AC3E}">
        <p14:creationId xmlns:p14="http://schemas.microsoft.com/office/powerpoint/2010/main" val="211519805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选题依据</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4034672" cy="369332"/>
          </a:xfrm>
          <a:prstGeom prst="rect">
            <a:avLst/>
          </a:prstGeom>
          <a:noFill/>
        </p:spPr>
        <p:txBody>
          <a:bodyPr wrap="square" rtlCol="0">
            <a:spAutoFit/>
          </a:bodyPr>
          <a:lstStyle/>
          <a:p>
            <a:r>
              <a:rPr lang="en-US" altLang="zh-CN" dirty="0"/>
              <a:t>2.1 </a:t>
            </a:r>
            <a:r>
              <a:rPr lang="zh-CN" altLang="zh-CN" dirty="0"/>
              <a:t>需求分析</a:t>
            </a:r>
            <a:endParaRPr lang="zh-CN" altLang="en-US" dirty="0"/>
          </a:p>
        </p:txBody>
      </p:sp>
      <p:sp>
        <p:nvSpPr>
          <p:cNvPr id="6" name="文本框 5">
            <a:extLst>
              <a:ext uri="{FF2B5EF4-FFF2-40B4-BE49-F238E27FC236}">
                <a16:creationId xmlns:a16="http://schemas.microsoft.com/office/drawing/2014/main" id="{EE8BCB57-FD74-40E0-A353-764E6DA9A619}"/>
              </a:ext>
            </a:extLst>
          </p:cNvPr>
          <p:cNvSpPr txBox="1"/>
          <p:nvPr/>
        </p:nvSpPr>
        <p:spPr>
          <a:xfrm>
            <a:off x="2780908" y="2136737"/>
            <a:ext cx="8983744" cy="1200329"/>
          </a:xfrm>
          <a:prstGeom prst="rect">
            <a:avLst/>
          </a:prstGeom>
          <a:noFill/>
        </p:spPr>
        <p:txBody>
          <a:bodyPr wrap="square" rtlCol="0">
            <a:spAutoFit/>
          </a:bodyPr>
          <a:lstStyle/>
          <a:p>
            <a:r>
              <a:rPr lang="zh-CN" altLang="en-US" dirty="0"/>
              <a:t>        对于用户而言，通过分析评论信息，用户可以获 取到商品的客观评估信息，为用户进行购物决策时提供客观且全面的参考信息，避免出现电商欺骗等问题。</a:t>
            </a:r>
            <a:endParaRPr lang="en-US" altLang="zh-CN" dirty="0"/>
          </a:p>
          <a:p>
            <a:r>
              <a:rPr lang="en-US" altLang="zh-CN" dirty="0"/>
              <a:t>        </a:t>
            </a:r>
            <a:r>
              <a:rPr lang="zh-CN" altLang="en-US" dirty="0"/>
              <a:t>对于商家和厂家而言，通过情感分析技术，分析用户的意见反馈，获取其中的情感倾向，并对负面观点进行及时的改进，提升自己的行业竞争力。</a:t>
            </a:r>
          </a:p>
        </p:txBody>
      </p:sp>
      <p:sp>
        <p:nvSpPr>
          <p:cNvPr id="10" name="文本框 9">
            <a:extLst>
              <a:ext uri="{FF2B5EF4-FFF2-40B4-BE49-F238E27FC236}">
                <a16:creationId xmlns:a16="http://schemas.microsoft.com/office/drawing/2014/main" id="{D8BEAC52-43E0-4238-9349-6E0DA7B59979}"/>
              </a:ext>
            </a:extLst>
          </p:cNvPr>
          <p:cNvSpPr txBox="1"/>
          <p:nvPr/>
        </p:nvSpPr>
        <p:spPr>
          <a:xfrm>
            <a:off x="2780908" y="3649654"/>
            <a:ext cx="8983744" cy="646331"/>
          </a:xfrm>
          <a:prstGeom prst="rect">
            <a:avLst/>
          </a:prstGeom>
          <a:noFill/>
        </p:spPr>
        <p:txBody>
          <a:bodyPr wrap="square" rtlCol="0">
            <a:spAutoFit/>
          </a:bodyPr>
          <a:lstStyle/>
          <a:p>
            <a:r>
              <a:rPr lang="zh-CN" altLang="en-US" dirty="0"/>
              <a:t>        本文通过对情感分析方法的研究，设计并实现了基于情感分析的商品评价系统，以一种较为直观的方式为用户展现出商品的情感分析结果，为用户提供重要的参考消息。</a:t>
            </a:r>
          </a:p>
        </p:txBody>
      </p:sp>
    </p:spTree>
    <p:extLst>
      <p:ext uri="{BB962C8B-B14F-4D97-AF65-F5344CB8AC3E}">
        <p14:creationId xmlns:p14="http://schemas.microsoft.com/office/powerpoint/2010/main" val="1981680254"/>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选题依据</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4034672" cy="369332"/>
          </a:xfrm>
          <a:prstGeom prst="rect">
            <a:avLst/>
          </a:prstGeom>
          <a:noFill/>
        </p:spPr>
        <p:txBody>
          <a:bodyPr wrap="square" rtlCol="0">
            <a:spAutoFit/>
          </a:bodyPr>
          <a:lstStyle/>
          <a:p>
            <a:r>
              <a:rPr lang="en-US" altLang="zh-CN" dirty="0"/>
              <a:t>2.1 </a:t>
            </a:r>
            <a:r>
              <a:rPr lang="zh-CN" altLang="zh-CN" dirty="0"/>
              <a:t>需求分析</a:t>
            </a:r>
            <a:endParaRPr lang="zh-CN" altLang="en-US" dirty="0"/>
          </a:p>
        </p:txBody>
      </p:sp>
      <p:sp>
        <p:nvSpPr>
          <p:cNvPr id="6" name="文本框 5">
            <a:extLst>
              <a:ext uri="{FF2B5EF4-FFF2-40B4-BE49-F238E27FC236}">
                <a16:creationId xmlns:a16="http://schemas.microsoft.com/office/drawing/2014/main" id="{EE8BCB57-FD74-40E0-A353-764E6DA9A619}"/>
              </a:ext>
            </a:extLst>
          </p:cNvPr>
          <p:cNvSpPr txBox="1"/>
          <p:nvPr/>
        </p:nvSpPr>
        <p:spPr>
          <a:xfrm>
            <a:off x="2727097" y="1885056"/>
            <a:ext cx="9259493" cy="2862322"/>
          </a:xfrm>
          <a:prstGeom prst="rect">
            <a:avLst/>
          </a:prstGeom>
          <a:noFill/>
        </p:spPr>
        <p:txBody>
          <a:bodyPr wrap="square" rtlCol="0">
            <a:spAutoFit/>
          </a:bodyPr>
          <a:lstStyle/>
          <a:p>
            <a:r>
              <a:rPr lang="zh-CN" altLang="en-US" dirty="0"/>
              <a:t>        本系统从功能性和非功能性这两方面进行需求分析。</a:t>
            </a:r>
            <a:endParaRPr lang="en-US" altLang="zh-CN" dirty="0"/>
          </a:p>
          <a:p>
            <a:r>
              <a:rPr lang="zh-CN" altLang="en-US" dirty="0"/>
              <a:t>功能性需求分析</a:t>
            </a:r>
            <a:endParaRPr lang="en-US" altLang="zh-CN" dirty="0"/>
          </a:p>
          <a:p>
            <a:endParaRPr lang="en-US" altLang="zh-CN" dirty="0"/>
          </a:p>
          <a:p>
            <a:r>
              <a:rPr lang="zh-CN" altLang="en-US" dirty="0"/>
              <a:t>（</a:t>
            </a:r>
            <a:r>
              <a:rPr lang="en-US" altLang="zh-CN" dirty="0"/>
              <a:t>1</a:t>
            </a:r>
            <a:r>
              <a:rPr lang="zh-CN" altLang="en-US" dirty="0"/>
              <a:t>）商品的查询</a:t>
            </a:r>
            <a:endParaRPr lang="en-US" altLang="zh-CN" dirty="0"/>
          </a:p>
          <a:p>
            <a:r>
              <a:rPr lang="zh-CN" altLang="en-US" dirty="0"/>
              <a:t>该功能需要系统为用户提供商品的查询功能，并且在制定搜索策略时增加模糊查询的功能</a:t>
            </a:r>
            <a:endParaRPr lang="en-US" altLang="zh-CN" dirty="0"/>
          </a:p>
          <a:p>
            <a:r>
              <a:rPr lang="zh-CN" altLang="en-US" dirty="0"/>
              <a:t>（</a:t>
            </a:r>
            <a:r>
              <a:rPr lang="en-US" altLang="zh-CN" dirty="0"/>
              <a:t>2</a:t>
            </a:r>
            <a:r>
              <a:rPr lang="zh-CN" altLang="en-US" dirty="0"/>
              <a:t>）商品整体评价信息的查看</a:t>
            </a:r>
            <a:endParaRPr lang="en-US" altLang="zh-CN" dirty="0"/>
          </a:p>
          <a:p>
            <a:r>
              <a:rPr lang="zh-CN" altLang="en-US" dirty="0"/>
              <a:t>该功能要求系统能够为用户提供商品整体评价信息的查看功能</a:t>
            </a:r>
            <a:endParaRPr lang="en-US" altLang="zh-CN" dirty="0"/>
          </a:p>
          <a:p>
            <a:r>
              <a:rPr lang="zh-CN" altLang="en-US" dirty="0"/>
              <a:t>（</a:t>
            </a:r>
            <a:r>
              <a:rPr lang="en-US" altLang="zh-CN" dirty="0"/>
              <a:t>3</a:t>
            </a:r>
            <a:r>
              <a:rPr lang="zh-CN" altLang="en-US" dirty="0"/>
              <a:t>）商品特征评价信息</a:t>
            </a:r>
            <a:endParaRPr lang="en-US" altLang="zh-CN" dirty="0"/>
          </a:p>
          <a:p>
            <a:r>
              <a:rPr lang="zh-CN" altLang="en-US" dirty="0"/>
              <a:t>除了商品的整体评价信息，用户也对商品的特征感兴趣。这就要求系统能够挖掘出隐藏在商品评论中的商品特征，并对商品特征进行相应的处理</a:t>
            </a:r>
          </a:p>
        </p:txBody>
      </p:sp>
    </p:spTree>
    <p:extLst>
      <p:ext uri="{BB962C8B-B14F-4D97-AF65-F5344CB8AC3E}">
        <p14:creationId xmlns:p14="http://schemas.microsoft.com/office/powerpoint/2010/main" val="102834824"/>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选题依据</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4034672" cy="369332"/>
          </a:xfrm>
          <a:prstGeom prst="rect">
            <a:avLst/>
          </a:prstGeom>
          <a:noFill/>
        </p:spPr>
        <p:txBody>
          <a:bodyPr wrap="square" rtlCol="0">
            <a:spAutoFit/>
          </a:bodyPr>
          <a:lstStyle/>
          <a:p>
            <a:r>
              <a:rPr lang="en-US" altLang="zh-CN" dirty="0"/>
              <a:t>2.1 </a:t>
            </a:r>
            <a:r>
              <a:rPr lang="zh-CN" altLang="zh-CN" dirty="0"/>
              <a:t>需求分析</a:t>
            </a:r>
            <a:endParaRPr lang="zh-CN" altLang="en-US" dirty="0"/>
          </a:p>
        </p:txBody>
      </p:sp>
      <p:sp>
        <p:nvSpPr>
          <p:cNvPr id="6" name="文本框 5">
            <a:extLst>
              <a:ext uri="{FF2B5EF4-FFF2-40B4-BE49-F238E27FC236}">
                <a16:creationId xmlns:a16="http://schemas.microsoft.com/office/drawing/2014/main" id="{EE8BCB57-FD74-40E0-A353-764E6DA9A619}"/>
              </a:ext>
            </a:extLst>
          </p:cNvPr>
          <p:cNvSpPr txBox="1"/>
          <p:nvPr/>
        </p:nvSpPr>
        <p:spPr>
          <a:xfrm>
            <a:off x="2727097" y="1885056"/>
            <a:ext cx="9259493" cy="2308324"/>
          </a:xfrm>
          <a:prstGeom prst="rect">
            <a:avLst/>
          </a:prstGeom>
          <a:noFill/>
        </p:spPr>
        <p:txBody>
          <a:bodyPr wrap="square" rtlCol="0">
            <a:spAutoFit/>
          </a:bodyPr>
          <a:lstStyle/>
          <a:p>
            <a:r>
              <a:rPr lang="zh-CN" altLang="en-US" dirty="0"/>
              <a:t>        本系统从功能性和非功能性这两方面进行需求分析。</a:t>
            </a:r>
            <a:endParaRPr lang="en-US" altLang="zh-CN" dirty="0"/>
          </a:p>
          <a:p>
            <a:r>
              <a:rPr lang="zh-CN" altLang="en-US" dirty="0"/>
              <a:t>功能性需求分析</a:t>
            </a:r>
            <a:endParaRPr lang="en-US" altLang="zh-CN" dirty="0"/>
          </a:p>
          <a:p>
            <a:endParaRPr lang="en-US" altLang="zh-CN" dirty="0"/>
          </a:p>
          <a:p>
            <a:r>
              <a:rPr lang="zh-CN" altLang="en-US" dirty="0"/>
              <a:t>（</a:t>
            </a:r>
            <a:r>
              <a:rPr lang="en-US" altLang="zh-CN" dirty="0"/>
              <a:t>4</a:t>
            </a:r>
            <a:r>
              <a:rPr lang="zh-CN" altLang="en-US" dirty="0"/>
              <a:t>）商品信息的查看</a:t>
            </a:r>
            <a:endParaRPr lang="en-US" altLang="zh-CN" dirty="0"/>
          </a:p>
          <a:p>
            <a:r>
              <a:rPr lang="zh-CN" altLang="en-US" dirty="0"/>
              <a:t>提供商品的详细信息，如该商品的图片、产品参数、 商品的售价等，便于用户更加全面的掌握该商品的各项信息。</a:t>
            </a:r>
            <a:endParaRPr lang="en-US" altLang="zh-CN" dirty="0"/>
          </a:p>
          <a:p>
            <a:r>
              <a:rPr lang="zh-CN" altLang="en-US" dirty="0"/>
              <a:t>（</a:t>
            </a:r>
            <a:r>
              <a:rPr lang="en-US" altLang="zh-CN" dirty="0"/>
              <a:t>5</a:t>
            </a:r>
            <a:r>
              <a:rPr lang="zh-CN" altLang="en-US" dirty="0"/>
              <a:t>）商品对比功能</a:t>
            </a:r>
            <a:endParaRPr lang="en-US" altLang="zh-CN" dirty="0"/>
          </a:p>
          <a:p>
            <a:r>
              <a:rPr lang="zh-CN" altLang="en-US" dirty="0"/>
              <a:t>该功能需要系统能够为用户提供商品对比功能，用户可以自己输入需要对比的商品信息</a:t>
            </a:r>
          </a:p>
        </p:txBody>
      </p:sp>
    </p:spTree>
    <p:extLst>
      <p:ext uri="{BB962C8B-B14F-4D97-AF65-F5344CB8AC3E}">
        <p14:creationId xmlns:p14="http://schemas.microsoft.com/office/powerpoint/2010/main" val="2283178574"/>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选题依据</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4034672" cy="369332"/>
          </a:xfrm>
          <a:prstGeom prst="rect">
            <a:avLst/>
          </a:prstGeom>
          <a:noFill/>
        </p:spPr>
        <p:txBody>
          <a:bodyPr wrap="square" rtlCol="0">
            <a:spAutoFit/>
          </a:bodyPr>
          <a:lstStyle/>
          <a:p>
            <a:r>
              <a:rPr lang="en-US" altLang="zh-CN" dirty="0"/>
              <a:t>2.1 </a:t>
            </a:r>
            <a:r>
              <a:rPr lang="zh-CN" altLang="zh-CN" dirty="0"/>
              <a:t>需求分析</a:t>
            </a:r>
            <a:endParaRPr lang="zh-CN" altLang="en-US" dirty="0"/>
          </a:p>
        </p:txBody>
      </p:sp>
      <p:sp>
        <p:nvSpPr>
          <p:cNvPr id="6" name="文本框 5">
            <a:extLst>
              <a:ext uri="{FF2B5EF4-FFF2-40B4-BE49-F238E27FC236}">
                <a16:creationId xmlns:a16="http://schemas.microsoft.com/office/drawing/2014/main" id="{EE8BCB57-FD74-40E0-A353-764E6DA9A619}"/>
              </a:ext>
            </a:extLst>
          </p:cNvPr>
          <p:cNvSpPr txBox="1"/>
          <p:nvPr/>
        </p:nvSpPr>
        <p:spPr>
          <a:xfrm>
            <a:off x="2727097" y="1885056"/>
            <a:ext cx="9259493" cy="2862322"/>
          </a:xfrm>
          <a:prstGeom prst="rect">
            <a:avLst/>
          </a:prstGeom>
          <a:noFill/>
        </p:spPr>
        <p:txBody>
          <a:bodyPr wrap="square" rtlCol="0">
            <a:spAutoFit/>
          </a:bodyPr>
          <a:lstStyle/>
          <a:p>
            <a:r>
              <a:rPr lang="zh-CN" altLang="en-US" dirty="0"/>
              <a:t>非功能性需求分析</a:t>
            </a:r>
            <a:endParaRPr lang="en-US" altLang="zh-CN" dirty="0"/>
          </a:p>
          <a:p>
            <a:endParaRPr lang="en-US" altLang="zh-CN" dirty="0"/>
          </a:p>
          <a:p>
            <a:r>
              <a:rPr lang="zh-CN" altLang="en-US" dirty="0"/>
              <a:t>（</a:t>
            </a:r>
            <a:r>
              <a:rPr lang="en-US" altLang="zh-CN" dirty="0"/>
              <a:t>1</a:t>
            </a:r>
            <a:r>
              <a:rPr lang="zh-CN" altLang="en-US" dirty="0"/>
              <a:t>）可用性需求</a:t>
            </a:r>
            <a:endParaRPr lang="en-US" altLang="zh-CN" dirty="0"/>
          </a:p>
          <a:p>
            <a:r>
              <a:rPr lang="zh-CN" altLang="en-US" dirty="0"/>
              <a:t>要求系统有较好的可操作性，用户可以像浏览淘宝、京东等网站时那样不 需要复杂的操作就能够得到所需的信息</a:t>
            </a:r>
            <a:endParaRPr lang="en-US" altLang="zh-CN" dirty="0"/>
          </a:p>
          <a:p>
            <a:r>
              <a:rPr lang="zh-CN" altLang="en-US" dirty="0"/>
              <a:t>（</a:t>
            </a:r>
            <a:r>
              <a:rPr lang="en-US" altLang="zh-CN" dirty="0"/>
              <a:t>2</a:t>
            </a:r>
            <a:r>
              <a:rPr lang="zh-CN" altLang="en-US" dirty="0"/>
              <a:t>）性能需求</a:t>
            </a:r>
            <a:endParaRPr lang="en-US" altLang="zh-CN" dirty="0"/>
          </a:p>
          <a:p>
            <a:r>
              <a:rPr lang="zh-CN" altLang="en-US" dirty="0"/>
              <a:t>要求提高系统的运行速度，在用 户与系统进行交互时，避免系统的响应时间过长。</a:t>
            </a:r>
            <a:endParaRPr lang="en-US" altLang="zh-CN" dirty="0"/>
          </a:p>
          <a:p>
            <a:r>
              <a:rPr lang="zh-CN" altLang="en-US" dirty="0"/>
              <a:t>（</a:t>
            </a:r>
            <a:r>
              <a:rPr lang="en-US" altLang="zh-CN" dirty="0"/>
              <a:t>3</a:t>
            </a:r>
            <a:r>
              <a:rPr lang="zh-CN" altLang="en-US" dirty="0"/>
              <a:t>）系统可扩展性</a:t>
            </a:r>
            <a:endParaRPr lang="en-US" altLang="zh-CN" dirty="0"/>
          </a:p>
          <a:p>
            <a:r>
              <a:rPr lang="zh-CN" altLang="en-US" dirty="0"/>
              <a:t>系统可扩展性要求系统在进行开发过程中尽量保证系统的各个模块之间的 独立性，以保证系统在添加新模块时，通过修改少量或不修改原始代码就可完成。</a:t>
            </a:r>
          </a:p>
        </p:txBody>
      </p:sp>
    </p:spTree>
    <p:extLst>
      <p:ext uri="{BB962C8B-B14F-4D97-AF65-F5344CB8AC3E}">
        <p14:creationId xmlns:p14="http://schemas.microsoft.com/office/powerpoint/2010/main" val="1184598252"/>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选题依据</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4034672" cy="369332"/>
          </a:xfrm>
          <a:prstGeom prst="rect">
            <a:avLst/>
          </a:prstGeom>
          <a:noFill/>
        </p:spPr>
        <p:txBody>
          <a:bodyPr wrap="square" rtlCol="0">
            <a:spAutoFit/>
          </a:bodyPr>
          <a:lstStyle/>
          <a:p>
            <a:r>
              <a:rPr lang="en-US" altLang="zh-CN" dirty="0"/>
              <a:t>2.2 </a:t>
            </a:r>
            <a:r>
              <a:rPr lang="zh-CN" altLang="en-US" dirty="0"/>
              <a:t>用例图</a:t>
            </a:r>
          </a:p>
        </p:txBody>
      </p:sp>
      <p:pic>
        <p:nvPicPr>
          <p:cNvPr id="3" name="图片 2">
            <a:extLst>
              <a:ext uri="{FF2B5EF4-FFF2-40B4-BE49-F238E27FC236}">
                <a16:creationId xmlns:a16="http://schemas.microsoft.com/office/drawing/2014/main" id="{92265950-CC10-4C87-9194-B53B50AC8A6D}"/>
              </a:ext>
            </a:extLst>
          </p:cNvPr>
          <p:cNvPicPr>
            <a:picLocks noChangeAspect="1"/>
          </p:cNvPicPr>
          <p:nvPr/>
        </p:nvPicPr>
        <p:blipFill>
          <a:blip r:embed="rId2"/>
          <a:stretch>
            <a:fillRect/>
          </a:stretch>
        </p:blipFill>
        <p:spPr>
          <a:xfrm>
            <a:off x="5108203" y="122229"/>
            <a:ext cx="5387519" cy="4958730"/>
          </a:xfrm>
          <a:prstGeom prst="rect">
            <a:avLst/>
          </a:prstGeom>
        </p:spPr>
      </p:pic>
    </p:spTree>
    <p:extLst>
      <p:ext uri="{BB962C8B-B14F-4D97-AF65-F5344CB8AC3E}">
        <p14:creationId xmlns:p14="http://schemas.microsoft.com/office/powerpoint/2010/main" val="1673745338"/>
      </p:ext>
    </p:extLst>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选题依据</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1649690" cy="369332"/>
          </a:xfrm>
          <a:prstGeom prst="rect">
            <a:avLst/>
          </a:prstGeom>
          <a:noFill/>
        </p:spPr>
        <p:txBody>
          <a:bodyPr wrap="square" rtlCol="0">
            <a:spAutoFit/>
          </a:bodyPr>
          <a:lstStyle/>
          <a:p>
            <a:r>
              <a:rPr lang="en-US" altLang="zh-CN" dirty="0"/>
              <a:t>2.3 </a:t>
            </a:r>
            <a:r>
              <a:rPr lang="zh-CN" altLang="en-US" dirty="0"/>
              <a:t>系统框图</a:t>
            </a:r>
          </a:p>
        </p:txBody>
      </p:sp>
      <p:pic>
        <p:nvPicPr>
          <p:cNvPr id="1026" name="图片 1">
            <a:extLst>
              <a:ext uri="{FF2B5EF4-FFF2-40B4-BE49-F238E27FC236}">
                <a16:creationId xmlns:a16="http://schemas.microsoft.com/office/drawing/2014/main" id="{8A85F022-A69B-42BA-BA3F-0BA78EF01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980" y="45386"/>
            <a:ext cx="7811935" cy="520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269723"/>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选题依据</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1649690" cy="369332"/>
          </a:xfrm>
          <a:prstGeom prst="rect">
            <a:avLst/>
          </a:prstGeom>
          <a:noFill/>
        </p:spPr>
        <p:txBody>
          <a:bodyPr wrap="square" rtlCol="0">
            <a:spAutoFit/>
          </a:bodyPr>
          <a:lstStyle/>
          <a:p>
            <a:r>
              <a:rPr lang="en-US" altLang="zh-CN" dirty="0"/>
              <a:t>2.4 </a:t>
            </a:r>
            <a:r>
              <a:rPr lang="zh-CN" altLang="en-US" dirty="0"/>
              <a:t>模块介绍</a:t>
            </a:r>
          </a:p>
        </p:txBody>
      </p:sp>
      <p:sp>
        <p:nvSpPr>
          <p:cNvPr id="3" name="文本框 2">
            <a:extLst>
              <a:ext uri="{FF2B5EF4-FFF2-40B4-BE49-F238E27FC236}">
                <a16:creationId xmlns:a16="http://schemas.microsoft.com/office/drawing/2014/main" id="{2FA9A700-8DA7-4BC9-A63C-26DE8CAFA97C}"/>
              </a:ext>
            </a:extLst>
          </p:cNvPr>
          <p:cNvSpPr txBox="1"/>
          <p:nvPr/>
        </p:nvSpPr>
        <p:spPr>
          <a:xfrm>
            <a:off x="2094714" y="1873604"/>
            <a:ext cx="9822303" cy="3139321"/>
          </a:xfrm>
          <a:prstGeom prst="rect">
            <a:avLst/>
          </a:prstGeom>
          <a:noFill/>
        </p:spPr>
        <p:txBody>
          <a:bodyPr wrap="square" rtlCol="0">
            <a:spAutoFit/>
          </a:bodyPr>
          <a:lstStyle/>
          <a:p>
            <a:r>
              <a:rPr lang="en-US" altLang="zh-CN" dirty="0"/>
              <a:t>1. </a:t>
            </a:r>
            <a:r>
              <a:rPr lang="zh-CN" altLang="en-US" dirty="0"/>
              <a:t>数据采集模块。</a:t>
            </a:r>
            <a:endParaRPr lang="en-US" altLang="zh-CN" dirty="0"/>
          </a:p>
          <a:p>
            <a:r>
              <a:rPr lang="zh-CN" altLang="en-US" dirty="0"/>
              <a:t>       数据采集模块是通过网络爬虫对电商平台进行数据采 集，需要采集的数据包括商品的信息（图片、售价、参数等）和商品的评论数据以及对应的用户评分。</a:t>
            </a:r>
            <a:endParaRPr lang="en-US" altLang="zh-CN" dirty="0"/>
          </a:p>
          <a:p>
            <a:r>
              <a:rPr lang="en-US" altLang="zh-CN" dirty="0"/>
              <a:t>2.</a:t>
            </a:r>
            <a:r>
              <a:rPr lang="zh-CN" altLang="en-US" dirty="0"/>
              <a:t>数据预处理模块。</a:t>
            </a:r>
            <a:endParaRPr lang="en-US" altLang="zh-CN" dirty="0"/>
          </a:p>
          <a:p>
            <a:r>
              <a:rPr lang="en-US" altLang="zh-CN" dirty="0"/>
              <a:t>       </a:t>
            </a:r>
            <a:r>
              <a:rPr lang="zh-CN" altLang="en-US" dirty="0"/>
              <a:t>预处理模块是利用 </a:t>
            </a:r>
            <a:r>
              <a:rPr lang="en-US" altLang="zh-CN" dirty="0" err="1"/>
              <a:t>jieba</a:t>
            </a:r>
            <a:r>
              <a:rPr lang="en-US" altLang="zh-CN" dirty="0"/>
              <a:t> </a:t>
            </a:r>
            <a:r>
              <a:rPr lang="zh-CN" altLang="en-US" dirty="0"/>
              <a:t>分词和停用词词典对商品评论信息进行预处理操作。</a:t>
            </a:r>
            <a:endParaRPr lang="en-US" altLang="zh-CN" dirty="0"/>
          </a:p>
          <a:p>
            <a:r>
              <a:rPr lang="en-US" altLang="zh-CN" dirty="0"/>
              <a:t>3. </a:t>
            </a:r>
            <a:r>
              <a:rPr lang="zh-CN" altLang="en-US" dirty="0"/>
              <a:t>情感分析模块。</a:t>
            </a:r>
            <a:endParaRPr lang="en-US" altLang="zh-CN" dirty="0"/>
          </a:p>
          <a:p>
            <a:r>
              <a:rPr lang="en-US" altLang="zh-CN" dirty="0"/>
              <a:t>       </a:t>
            </a:r>
            <a:r>
              <a:rPr lang="zh-CN" altLang="en-US" dirty="0"/>
              <a:t>情感分析模块是使用本文设计的基于情感词典和基于 </a:t>
            </a:r>
            <a:r>
              <a:rPr lang="en-US" altLang="zh-CN" dirty="0"/>
              <a:t>SVM</a:t>
            </a:r>
            <a:r>
              <a:rPr lang="zh-CN" altLang="en-US" dirty="0"/>
              <a:t>这两种情感分析方法对商品的评论进行分析，得出评论的情感分析结果。</a:t>
            </a:r>
            <a:endParaRPr lang="en-US" altLang="zh-CN" dirty="0"/>
          </a:p>
          <a:p>
            <a:r>
              <a:rPr lang="en-US" altLang="zh-CN" dirty="0"/>
              <a:t>4. </a:t>
            </a:r>
            <a:r>
              <a:rPr lang="zh-CN" altLang="en-US" dirty="0"/>
              <a:t>商品特征分析模块。</a:t>
            </a:r>
            <a:endParaRPr lang="en-US" altLang="zh-CN" dirty="0"/>
          </a:p>
          <a:p>
            <a:r>
              <a:rPr lang="zh-CN" altLang="en-US" dirty="0"/>
              <a:t>       商品特征分析模块是通过本文构建的商品特征词典对包含有商品特征的评论进行识别分类，之后利用情感分析模块对分类后的商品评论进行分析，进而完成对商品特征的分析。</a:t>
            </a:r>
          </a:p>
        </p:txBody>
      </p:sp>
    </p:spTree>
    <p:extLst>
      <p:ext uri="{BB962C8B-B14F-4D97-AF65-F5344CB8AC3E}">
        <p14:creationId xmlns:p14="http://schemas.microsoft.com/office/powerpoint/2010/main" val="2206760805"/>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课题内容及具体方案</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03</a:t>
            </a:r>
            <a:endParaRPr lang="zh-CN" altLang="en-US" sz="4800" b="1" dirty="0">
              <a:solidFill>
                <a:schemeClr val="bg1"/>
              </a:solidFill>
            </a:endParaRPr>
          </a:p>
        </p:txBody>
      </p:sp>
    </p:spTree>
    <p:extLst>
      <p:ext uri="{BB962C8B-B14F-4D97-AF65-F5344CB8AC3E}">
        <p14:creationId xmlns:p14="http://schemas.microsoft.com/office/powerpoint/2010/main" val="303788825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3990BC-F5CA-4CCA-87D9-BE65C7A8D28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29206" y="0"/>
            <a:ext cx="4105154" cy="6858000"/>
          </a:xfrm>
          <a:prstGeom prst="rect">
            <a:avLst/>
          </a:prstGeom>
        </p:spPr>
      </p:pic>
      <p:grpSp>
        <p:nvGrpSpPr>
          <p:cNvPr id="5" name="Group 4"/>
          <p:cNvGrpSpPr/>
          <p:nvPr/>
        </p:nvGrpSpPr>
        <p:grpSpPr>
          <a:xfrm>
            <a:off x="9556166" y="802170"/>
            <a:ext cx="1296144" cy="854786"/>
            <a:chOff x="909706" y="699459"/>
            <a:chExt cx="1296144" cy="854786"/>
          </a:xfrm>
        </p:grpSpPr>
        <p:sp>
          <p:nvSpPr>
            <p:cNvPr id="23" name="TextBox 5"/>
            <p:cNvSpPr txBox="1"/>
            <p:nvPr/>
          </p:nvSpPr>
          <p:spPr>
            <a:xfrm>
              <a:off x="909706" y="1315012"/>
              <a:ext cx="1296144" cy="239233"/>
            </a:xfrm>
            <a:prstGeom prst="rect">
              <a:avLst/>
            </a:prstGeom>
            <a:noFill/>
          </p:spPr>
          <p:txBody>
            <a:bodyPr wrap="square" lIns="72000" tIns="0" rIns="72000" bIns="0" anchor="ctr" anchorCtr="1">
              <a:normAutofit/>
            </a:bodyPr>
            <a:lstStyle/>
            <a:p>
              <a:pPr algn="ctr"/>
              <a:r>
                <a:rPr lang="en-US" altLang="zh-CN" sz="1400">
                  <a:solidFill>
                    <a:schemeClr val="accent1"/>
                  </a:solidFill>
                </a:rPr>
                <a:t>CONTENTS</a:t>
              </a:r>
            </a:p>
          </p:txBody>
        </p:sp>
        <p:sp>
          <p:nvSpPr>
            <p:cNvPr id="24" name="TextBox 6"/>
            <p:cNvSpPr txBox="1"/>
            <p:nvPr/>
          </p:nvSpPr>
          <p:spPr>
            <a:xfrm>
              <a:off x="909706" y="699459"/>
              <a:ext cx="1296144" cy="615553"/>
            </a:xfrm>
            <a:prstGeom prst="rect">
              <a:avLst/>
            </a:prstGeom>
            <a:noFill/>
          </p:spPr>
          <p:txBody>
            <a:bodyPr wrap="square" lIns="0" tIns="0" rIns="0" bIns="0" anchor="ctr" anchorCtr="1">
              <a:normAutofit/>
            </a:bodyPr>
            <a:lstStyle/>
            <a:p>
              <a:pPr algn="ctr"/>
              <a:r>
                <a:rPr lang="zh-CN" altLang="en-US" sz="4000" b="1">
                  <a:solidFill>
                    <a:schemeClr val="accent1"/>
                  </a:solidFill>
                </a:rPr>
                <a:t>目录</a:t>
              </a:r>
            </a:p>
          </p:txBody>
        </p:sp>
      </p:grpSp>
      <p:grpSp>
        <p:nvGrpSpPr>
          <p:cNvPr id="2" name="组合 1"/>
          <p:cNvGrpSpPr/>
          <p:nvPr/>
        </p:nvGrpSpPr>
        <p:grpSpPr>
          <a:xfrm>
            <a:off x="5626752" y="1517671"/>
            <a:ext cx="4577486" cy="654632"/>
            <a:chOff x="5110587" y="1100049"/>
            <a:chExt cx="4577486" cy="769470"/>
          </a:xfrm>
        </p:grpSpPr>
        <p:sp>
          <p:nvSpPr>
            <p:cNvPr id="7" name="Freeform: Shape 10"/>
            <p:cNvSpPr>
              <a:spLocks/>
            </p:cNvSpPr>
            <p:nvPr/>
          </p:nvSpPr>
          <p:spPr bwMode="auto">
            <a:xfrm>
              <a:off x="5110587" y="1100049"/>
              <a:ext cx="674682" cy="769470"/>
            </a:xfrm>
            <a:prstGeom prst="ellipse">
              <a:avLst/>
            </a:prstGeom>
            <a:solidFill>
              <a:schemeClr val="accent1">
                <a:lumMod val="100000"/>
              </a:schemeClr>
            </a:solidFill>
            <a:ln w="28575">
              <a:noFill/>
            </a:ln>
          </p:spPr>
          <p:txBody>
            <a:bodyPr vert="horz" wrap="none" lIns="91440" tIns="45720" rIns="91440" bIns="45720" anchor="ctr" anchorCtr="1" compatLnSpc="1">
              <a:prstTxWarp prst="textNoShape">
                <a:avLst/>
              </a:prstTxWarp>
              <a:normAutofit fontScale="925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p>
          </p:txBody>
        </p:sp>
        <p:sp>
          <p:nvSpPr>
            <p:cNvPr id="21" name="TextBox 16"/>
            <p:cNvSpPr txBox="1"/>
            <p:nvPr/>
          </p:nvSpPr>
          <p:spPr>
            <a:xfrm>
              <a:off x="6122610" y="1294786"/>
              <a:ext cx="3565463" cy="345982"/>
            </a:xfrm>
            <a:prstGeom prst="rect">
              <a:avLst/>
            </a:prstGeom>
            <a:noFill/>
          </p:spPr>
          <p:txBody>
            <a:bodyPr wrap="none" lIns="0" tIns="0" rIns="0" bIns="0" anchor="b" anchorCtr="0">
              <a:normAutofit/>
            </a:bodyPr>
            <a:lstStyle/>
            <a:p>
              <a:pPr>
                <a:buFont typeface="Wingdings" panose="05000000000000000000" pitchFamily="2" charset="2"/>
                <a:buNone/>
              </a:pPr>
              <a:r>
                <a:rPr lang="zh-CN" altLang="en-US" sz="1800" dirty="0"/>
                <a:t>简况</a:t>
              </a:r>
            </a:p>
          </p:txBody>
        </p:sp>
      </p:grpSp>
      <p:grpSp>
        <p:nvGrpSpPr>
          <p:cNvPr id="27" name="组合 26"/>
          <p:cNvGrpSpPr/>
          <p:nvPr/>
        </p:nvGrpSpPr>
        <p:grpSpPr>
          <a:xfrm>
            <a:off x="5626752" y="2596753"/>
            <a:ext cx="4577486" cy="654632"/>
            <a:chOff x="5110587" y="2396193"/>
            <a:chExt cx="4577486" cy="769470"/>
          </a:xfrm>
        </p:grpSpPr>
        <p:sp>
          <p:nvSpPr>
            <p:cNvPr id="8" name="Freeform: Shape 11"/>
            <p:cNvSpPr>
              <a:spLocks/>
            </p:cNvSpPr>
            <p:nvPr/>
          </p:nvSpPr>
          <p:spPr bwMode="auto">
            <a:xfrm>
              <a:off x="5110587" y="2396193"/>
              <a:ext cx="674682" cy="769470"/>
            </a:xfrm>
            <a:prstGeom prst="ellipse">
              <a:avLst/>
            </a:prstGeom>
            <a:solidFill>
              <a:schemeClr val="accent2">
                <a:lumMod val="100000"/>
              </a:schemeClr>
            </a:solidFill>
            <a:ln w="28575">
              <a:noFill/>
            </a:ln>
          </p:spPr>
          <p:txBody>
            <a:bodyPr vert="horz" wrap="none" lIns="91440" tIns="45720" rIns="91440" bIns="45720" anchor="ctr" anchorCtr="1" compatLnSpc="1">
              <a:prstTxWarp prst="textNoShape">
                <a:avLst/>
              </a:prstTxWarp>
              <a:normAutofit fontScale="925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p>
          </p:txBody>
        </p:sp>
        <p:sp>
          <p:nvSpPr>
            <p:cNvPr id="19" name="TextBox 19"/>
            <p:cNvSpPr txBox="1"/>
            <p:nvPr/>
          </p:nvSpPr>
          <p:spPr>
            <a:xfrm>
              <a:off x="6122610" y="2607936"/>
              <a:ext cx="3565463" cy="345982"/>
            </a:xfrm>
            <a:prstGeom prst="rect">
              <a:avLst/>
            </a:prstGeom>
            <a:noFill/>
          </p:spPr>
          <p:txBody>
            <a:bodyPr wrap="none" lIns="0" tIns="0" rIns="0" bIns="0" anchor="b" anchorCtr="0">
              <a:normAutofit/>
            </a:bodyPr>
            <a:lstStyle/>
            <a:p>
              <a:r>
                <a:rPr lang="zh-CN" altLang="en-US" dirty="0"/>
                <a:t>选题依据</a:t>
              </a:r>
              <a:endParaRPr lang="zh-CN" altLang="en-US" b="1" dirty="0">
                <a:solidFill>
                  <a:schemeClr val="accent2">
                    <a:lumMod val="10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5626752" y="3639502"/>
            <a:ext cx="4577486" cy="654632"/>
            <a:chOff x="5110587" y="3692337"/>
            <a:chExt cx="4577486" cy="769470"/>
          </a:xfrm>
        </p:grpSpPr>
        <p:sp>
          <p:nvSpPr>
            <p:cNvPr id="9" name="Freeform: Shape 12"/>
            <p:cNvSpPr>
              <a:spLocks/>
            </p:cNvSpPr>
            <p:nvPr/>
          </p:nvSpPr>
          <p:spPr bwMode="auto">
            <a:xfrm>
              <a:off x="5110587" y="3692337"/>
              <a:ext cx="674682" cy="769470"/>
            </a:xfrm>
            <a:prstGeom prst="ellipse">
              <a:avLst/>
            </a:prstGeom>
            <a:solidFill>
              <a:schemeClr val="accent3">
                <a:lumMod val="100000"/>
              </a:schemeClr>
            </a:solidFill>
            <a:ln w="28575">
              <a:noFill/>
            </a:ln>
          </p:spPr>
          <p:txBody>
            <a:bodyPr vert="horz" wrap="none" lIns="91440" tIns="45720" rIns="91440" bIns="45720" anchor="ctr" anchorCtr="1" compatLnSpc="1">
              <a:prstTxWarp prst="textNoShape">
                <a:avLst/>
              </a:prstTxWarp>
              <a:normAutofit fontScale="925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p>
          </p:txBody>
        </p:sp>
        <p:sp>
          <p:nvSpPr>
            <p:cNvPr id="17" name="TextBox 22"/>
            <p:cNvSpPr txBox="1"/>
            <p:nvPr/>
          </p:nvSpPr>
          <p:spPr>
            <a:xfrm>
              <a:off x="6122610" y="3862932"/>
              <a:ext cx="3565463" cy="345982"/>
            </a:xfrm>
            <a:prstGeom prst="rect">
              <a:avLst/>
            </a:prstGeom>
            <a:noFill/>
          </p:spPr>
          <p:txBody>
            <a:bodyPr wrap="none" lIns="0" tIns="0" rIns="0" bIns="0" anchor="b" anchorCtr="0">
              <a:normAutofit/>
            </a:bodyPr>
            <a:lstStyle/>
            <a:p>
              <a:pPr>
                <a:spcBef>
                  <a:spcPct val="0"/>
                </a:spcBef>
                <a:buClrTx/>
                <a:buSzTx/>
                <a:buFontTx/>
                <a:buNone/>
              </a:pPr>
              <a:r>
                <a:rPr lang="zh-CN" altLang="en-US" sz="1800" dirty="0"/>
                <a:t>课题内容及具体方案</a:t>
              </a:r>
            </a:p>
          </p:txBody>
        </p:sp>
      </p:grpSp>
      <p:grpSp>
        <p:nvGrpSpPr>
          <p:cNvPr id="29" name="组合 28"/>
          <p:cNvGrpSpPr/>
          <p:nvPr/>
        </p:nvGrpSpPr>
        <p:grpSpPr>
          <a:xfrm>
            <a:off x="5626752" y="4768069"/>
            <a:ext cx="4577485" cy="654632"/>
            <a:chOff x="5110587" y="4988481"/>
            <a:chExt cx="4577485" cy="769470"/>
          </a:xfrm>
        </p:grpSpPr>
        <p:sp>
          <p:nvSpPr>
            <p:cNvPr id="10" name="Freeform: Shape 13"/>
            <p:cNvSpPr>
              <a:spLocks/>
            </p:cNvSpPr>
            <p:nvPr/>
          </p:nvSpPr>
          <p:spPr bwMode="auto">
            <a:xfrm>
              <a:off x="5110587" y="4988481"/>
              <a:ext cx="674682" cy="769470"/>
            </a:xfrm>
            <a:prstGeom prst="ellipse">
              <a:avLst/>
            </a:prstGeom>
            <a:solidFill>
              <a:schemeClr val="accent4">
                <a:lumMod val="100000"/>
              </a:schemeClr>
            </a:solidFill>
            <a:ln w="28575">
              <a:noFill/>
            </a:ln>
          </p:spPr>
          <p:txBody>
            <a:bodyPr vert="horz" wrap="none" lIns="91440" tIns="45720" rIns="91440" bIns="45720" anchor="ctr" anchorCtr="1" compatLnSpc="1">
              <a:prstTxWarp prst="textNoShape">
                <a:avLst/>
              </a:prstTxWarp>
              <a:normAutofit fontScale="92500" lnSpcReduction="20000"/>
            </a:bodyPr>
            <a:lstStyle/>
            <a:p>
              <a:pPr algn="ctr"/>
              <a:r>
                <a:rPr lang="en-US" altLang="zh-CN" sz="3200">
                  <a:solidFill>
                    <a:schemeClr val="bg1"/>
                  </a:solidFill>
                  <a:latin typeface="微软雅黑" panose="020B0503020204020204" pitchFamily="34" charset="-122"/>
                  <a:ea typeface="微软雅黑" panose="020B0503020204020204" pitchFamily="34" charset="-122"/>
                </a:rPr>
                <a:t>04</a:t>
              </a:r>
            </a:p>
          </p:txBody>
        </p:sp>
        <p:sp>
          <p:nvSpPr>
            <p:cNvPr id="15" name="TextBox 25"/>
            <p:cNvSpPr txBox="1"/>
            <p:nvPr/>
          </p:nvSpPr>
          <p:spPr>
            <a:xfrm>
              <a:off x="6122609" y="5200224"/>
              <a:ext cx="3565463" cy="345982"/>
            </a:xfrm>
            <a:prstGeom prst="rect">
              <a:avLst/>
            </a:prstGeom>
            <a:noFill/>
          </p:spPr>
          <p:txBody>
            <a:bodyPr wrap="none" lIns="0" tIns="0" rIns="0" bIns="0" anchor="b" anchorCtr="0">
              <a:normAutofit/>
            </a:bodyPr>
            <a:lstStyle/>
            <a:p>
              <a:r>
                <a:rPr lang="zh-CN" altLang="en-US" sz="1800" dirty="0">
                  <a:solidFill>
                    <a:schemeClr val="tx1"/>
                  </a:solidFill>
                </a:rPr>
                <a:t>工作进度的大致安排</a:t>
              </a:r>
              <a:endParaRPr lang="zh-CN" altLang="en-US" b="1" dirty="0">
                <a:solidFill>
                  <a:schemeClr val="accent4">
                    <a:lumMod val="10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59768555"/>
      </p:ext>
    </p:extLst>
  </p:cSld>
  <p:clrMapOvr>
    <a:masterClrMapping/>
  </p:clrMapOvr>
  <mc:AlternateContent xmlns:mc="http://schemas.openxmlformats.org/markup-compatibility/2006" xmlns:p14="http://schemas.microsoft.com/office/powerpoint/2010/main">
    <mc:Choice Requires="p14">
      <p:transition spd="slow" p14:dur="1250" advClick="0" advTm="4000">
        <p:pull/>
      </p:transition>
    </mc:Choice>
    <mc:Fallback xmlns="">
      <p:transition spd="slow" advClick="0" advTm="4000">
        <p:pull/>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1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1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1000">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1000">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14:bounceEnd="51000">
                                          <p:cBhvr additive="base">
                                            <p:cTn id="11" dur="1000" fill="hold"/>
                                            <p:tgtEl>
                                              <p:spTgt spid="27"/>
                                            </p:tgtEl>
                                            <p:attrNameLst>
                                              <p:attrName>ppt_x</p:attrName>
                                            </p:attrNameLst>
                                          </p:cBhvr>
                                          <p:tavLst>
                                            <p:tav tm="0">
                                              <p:val>
                                                <p:strVal val="#ppt_x"/>
                                              </p:val>
                                            </p:tav>
                                            <p:tav tm="100000">
                                              <p:val>
                                                <p:strVal val="#ppt_x"/>
                                              </p:val>
                                            </p:tav>
                                          </p:tavLst>
                                        </p:anim>
                                        <p:anim calcmode="lin" valueType="num" p14:bounceEnd="51000">
                                          <p:cBhvr additive="base">
                                            <p:cTn id="12" dur="10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1000">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14:bounceEnd="51000">
                                          <p:cBhvr additive="base">
                                            <p:cTn id="15" dur="1000" fill="hold"/>
                                            <p:tgtEl>
                                              <p:spTgt spid="28"/>
                                            </p:tgtEl>
                                            <p:attrNameLst>
                                              <p:attrName>ppt_x</p:attrName>
                                            </p:attrNameLst>
                                          </p:cBhvr>
                                          <p:tavLst>
                                            <p:tav tm="0">
                                              <p:val>
                                                <p:strVal val="#ppt_x"/>
                                              </p:val>
                                            </p:tav>
                                            <p:tav tm="100000">
                                              <p:val>
                                                <p:strVal val="#ppt_x"/>
                                              </p:val>
                                            </p:tav>
                                          </p:tavLst>
                                        </p:anim>
                                        <p:anim calcmode="lin" valueType="num" p14:bounceEnd="51000">
                                          <p:cBhvr additive="base">
                                            <p:cTn id="16" dur="10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1000">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14:bounceEnd="51000">
                                          <p:cBhvr additive="base">
                                            <p:cTn id="19" dur="1000" fill="hold"/>
                                            <p:tgtEl>
                                              <p:spTgt spid="29"/>
                                            </p:tgtEl>
                                            <p:attrNameLst>
                                              <p:attrName>ppt_x</p:attrName>
                                            </p:attrNameLst>
                                          </p:cBhvr>
                                          <p:tavLst>
                                            <p:tav tm="0">
                                              <p:val>
                                                <p:strVal val="#ppt_x"/>
                                              </p:val>
                                            </p:tav>
                                            <p:tav tm="100000">
                                              <p:val>
                                                <p:strVal val="#ppt_x"/>
                                              </p:val>
                                            </p:tav>
                                          </p:tavLst>
                                        </p:anim>
                                        <p:anim calcmode="lin" valueType="num" p14:bounceEnd="51000">
                                          <p:cBhvr additive="base">
                                            <p:cTn id="20"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ppt_x"/>
                                              </p:val>
                                            </p:tav>
                                            <p:tav tm="100000">
                                              <p:val>
                                                <p:strVal val="#ppt_x"/>
                                              </p:val>
                                            </p:tav>
                                          </p:tavLst>
                                        </p:anim>
                                        <p:anim calcmode="lin" valueType="num">
                                          <p:cBhvr additive="base">
                                            <p:cTn id="12" dur="10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ppt_x"/>
                                              </p:val>
                                            </p:tav>
                                            <p:tav tm="100000">
                                              <p:val>
                                                <p:strVal val="#ppt_x"/>
                                              </p:val>
                                            </p:tav>
                                          </p:tavLst>
                                        </p:anim>
                                        <p:anim calcmode="lin" valueType="num">
                                          <p:cBhvr additive="base">
                                            <p:cTn id="16" dur="10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000" fill="hold"/>
                                            <p:tgtEl>
                                              <p:spTgt spid="29"/>
                                            </p:tgtEl>
                                            <p:attrNameLst>
                                              <p:attrName>ppt_x</p:attrName>
                                            </p:attrNameLst>
                                          </p:cBhvr>
                                          <p:tavLst>
                                            <p:tav tm="0">
                                              <p:val>
                                                <p:strVal val="#ppt_x"/>
                                              </p:val>
                                            </p:tav>
                                            <p:tav tm="100000">
                                              <p:val>
                                                <p:strVal val="#ppt_x"/>
                                              </p:val>
                                            </p:tav>
                                          </p:tavLst>
                                        </p:anim>
                                        <p:anim calcmode="lin" valueType="num">
                                          <p:cBhvr additive="base">
                                            <p:cTn id="20"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课题内容及具体方案</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03</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1649690" cy="369332"/>
          </a:xfrm>
          <a:prstGeom prst="rect">
            <a:avLst/>
          </a:prstGeom>
          <a:noFill/>
        </p:spPr>
        <p:txBody>
          <a:bodyPr wrap="square" rtlCol="0">
            <a:spAutoFit/>
          </a:bodyPr>
          <a:lstStyle/>
          <a:p>
            <a:r>
              <a:rPr lang="en-US" altLang="zh-CN" dirty="0"/>
              <a:t>3.1 </a:t>
            </a:r>
            <a:r>
              <a:rPr lang="zh-CN" altLang="en-US" dirty="0"/>
              <a:t>开发环境</a:t>
            </a:r>
            <a:r>
              <a:rPr lang="en-US" altLang="zh-CN" dirty="0"/>
              <a:t> </a:t>
            </a:r>
            <a:endParaRPr lang="zh-CN" altLang="en-US" dirty="0"/>
          </a:p>
        </p:txBody>
      </p:sp>
      <p:sp>
        <p:nvSpPr>
          <p:cNvPr id="3" name="文本框 2">
            <a:extLst>
              <a:ext uri="{FF2B5EF4-FFF2-40B4-BE49-F238E27FC236}">
                <a16:creationId xmlns:a16="http://schemas.microsoft.com/office/drawing/2014/main" id="{2FA9A700-8DA7-4BC9-A63C-26DE8CAFA97C}"/>
              </a:ext>
            </a:extLst>
          </p:cNvPr>
          <p:cNvSpPr txBox="1"/>
          <p:nvPr/>
        </p:nvSpPr>
        <p:spPr>
          <a:xfrm>
            <a:off x="2932043" y="2326216"/>
            <a:ext cx="9857757" cy="1477328"/>
          </a:xfrm>
          <a:prstGeom prst="rect">
            <a:avLst/>
          </a:prstGeom>
          <a:noFill/>
        </p:spPr>
        <p:txBody>
          <a:bodyPr wrap="square" rtlCol="0">
            <a:spAutoFit/>
          </a:bodyPr>
          <a:lstStyle/>
          <a:p>
            <a:r>
              <a:rPr lang="zh-CN" altLang="en-US" dirty="0"/>
              <a:t>系统环境：</a:t>
            </a:r>
            <a:r>
              <a:rPr lang="en-US" altLang="zh-CN" dirty="0"/>
              <a:t>Windows 10 </a:t>
            </a:r>
            <a:r>
              <a:rPr lang="zh-CN" altLang="en-US" dirty="0"/>
              <a:t>操作系统</a:t>
            </a:r>
            <a:endParaRPr lang="en-US" altLang="zh-CN" dirty="0"/>
          </a:p>
          <a:p>
            <a:endParaRPr lang="en-US" altLang="zh-CN" dirty="0"/>
          </a:p>
          <a:p>
            <a:r>
              <a:rPr lang="zh-CN" altLang="en-US" dirty="0"/>
              <a:t>开发工具：</a:t>
            </a:r>
            <a:r>
              <a:rPr lang="en-US" altLang="zh-CN" dirty="0"/>
              <a:t>PyCharm2020</a:t>
            </a:r>
            <a:r>
              <a:rPr lang="zh-CN" altLang="en-US" dirty="0"/>
              <a:t>、 </a:t>
            </a:r>
            <a:r>
              <a:rPr lang="en-US" altLang="zh-CN" dirty="0" err="1"/>
              <a:t>VSCode</a:t>
            </a:r>
            <a:endParaRPr lang="en-US" altLang="zh-CN" dirty="0"/>
          </a:p>
          <a:p>
            <a:endParaRPr lang="en-US" altLang="zh-CN" dirty="0"/>
          </a:p>
          <a:p>
            <a:r>
              <a:rPr lang="zh-CN" altLang="en-US" dirty="0"/>
              <a:t>开发环境：</a:t>
            </a:r>
            <a:r>
              <a:rPr lang="en-US" altLang="zh-CN" dirty="0"/>
              <a:t>Anaconda3.7</a:t>
            </a:r>
            <a:r>
              <a:rPr lang="zh-CN" altLang="en-US" dirty="0"/>
              <a:t>、 </a:t>
            </a:r>
            <a:r>
              <a:rPr lang="en-US" altLang="zh-CN" dirty="0"/>
              <a:t>NodeJS</a:t>
            </a:r>
          </a:p>
        </p:txBody>
      </p:sp>
    </p:spTree>
    <p:extLst>
      <p:ext uri="{BB962C8B-B14F-4D97-AF65-F5344CB8AC3E}">
        <p14:creationId xmlns:p14="http://schemas.microsoft.com/office/powerpoint/2010/main" val="2845707070"/>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课题内容及具体方案</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03</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6" y="1504272"/>
            <a:ext cx="1649690" cy="369332"/>
          </a:xfrm>
          <a:prstGeom prst="rect">
            <a:avLst/>
          </a:prstGeom>
          <a:noFill/>
        </p:spPr>
        <p:txBody>
          <a:bodyPr wrap="square" rtlCol="0">
            <a:spAutoFit/>
          </a:bodyPr>
          <a:lstStyle/>
          <a:p>
            <a:r>
              <a:rPr lang="en-US" altLang="zh-CN" dirty="0"/>
              <a:t>3.2 </a:t>
            </a:r>
            <a:r>
              <a:rPr lang="zh-CN" altLang="en-US" dirty="0"/>
              <a:t>关键技术</a:t>
            </a:r>
          </a:p>
        </p:txBody>
      </p:sp>
      <p:sp>
        <p:nvSpPr>
          <p:cNvPr id="3" name="文本框 2">
            <a:extLst>
              <a:ext uri="{FF2B5EF4-FFF2-40B4-BE49-F238E27FC236}">
                <a16:creationId xmlns:a16="http://schemas.microsoft.com/office/drawing/2014/main" id="{2FA9A700-8DA7-4BC9-A63C-26DE8CAFA97C}"/>
              </a:ext>
            </a:extLst>
          </p:cNvPr>
          <p:cNvSpPr txBox="1"/>
          <p:nvPr/>
        </p:nvSpPr>
        <p:spPr>
          <a:xfrm>
            <a:off x="2932043" y="2326216"/>
            <a:ext cx="6589643" cy="2031325"/>
          </a:xfrm>
          <a:prstGeom prst="rect">
            <a:avLst/>
          </a:prstGeom>
          <a:noFill/>
        </p:spPr>
        <p:txBody>
          <a:bodyPr wrap="square" rtlCol="0">
            <a:spAutoFit/>
          </a:bodyPr>
          <a:lstStyle/>
          <a:p>
            <a:r>
              <a:rPr lang="zh-CN" altLang="en-US" dirty="0"/>
              <a:t>网络爬虫：采用</a:t>
            </a:r>
            <a:r>
              <a:rPr lang="en-US" altLang="zh-CN" dirty="0"/>
              <a:t>scrapy</a:t>
            </a:r>
            <a:r>
              <a:rPr lang="zh-CN" altLang="en-US" dirty="0"/>
              <a:t>框架</a:t>
            </a:r>
            <a:endParaRPr lang="en-US" altLang="zh-CN" dirty="0"/>
          </a:p>
          <a:p>
            <a:endParaRPr lang="en-US" altLang="zh-CN" dirty="0"/>
          </a:p>
          <a:p>
            <a:r>
              <a:rPr lang="zh-CN" altLang="en-US" dirty="0"/>
              <a:t>数据预处理：</a:t>
            </a:r>
            <a:r>
              <a:rPr lang="en-US" altLang="zh-CN" dirty="0"/>
              <a:t>Word2vec</a:t>
            </a:r>
            <a:r>
              <a:rPr lang="zh-CN" altLang="en-US" dirty="0"/>
              <a:t>词向量训练</a:t>
            </a:r>
            <a:endParaRPr lang="en-US" altLang="zh-CN" dirty="0"/>
          </a:p>
          <a:p>
            <a:endParaRPr lang="en-US" altLang="zh-CN" dirty="0"/>
          </a:p>
          <a:p>
            <a:r>
              <a:rPr lang="zh-CN" altLang="en-US" dirty="0"/>
              <a:t>文本分析：情感字典、 </a:t>
            </a:r>
            <a:r>
              <a:rPr lang="en-US" altLang="zh-CN" dirty="0"/>
              <a:t>SVM</a:t>
            </a:r>
          </a:p>
          <a:p>
            <a:endParaRPr lang="en-US" altLang="zh-CN" dirty="0"/>
          </a:p>
          <a:p>
            <a:r>
              <a:rPr lang="zh-CN" altLang="en-US" dirty="0"/>
              <a:t>系统实现： </a:t>
            </a:r>
            <a:r>
              <a:rPr lang="en-US" altLang="zh-CN" dirty="0"/>
              <a:t>Python Flask </a:t>
            </a:r>
            <a:r>
              <a:rPr lang="zh-CN" altLang="en-US" dirty="0"/>
              <a:t>与 </a:t>
            </a:r>
            <a:r>
              <a:rPr lang="en-US" altLang="zh-CN" dirty="0"/>
              <a:t>Vue </a:t>
            </a:r>
            <a:r>
              <a:rPr lang="zh-CN" altLang="en-US" dirty="0"/>
              <a:t>前后端分离</a:t>
            </a:r>
            <a:endParaRPr lang="en-US" altLang="zh-CN" dirty="0"/>
          </a:p>
        </p:txBody>
      </p:sp>
    </p:spTree>
    <p:extLst>
      <p:ext uri="{BB962C8B-B14F-4D97-AF65-F5344CB8AC3E}">
        <p14:creationId xmlns:p14="http://schemas.microsoft.com/office/powerpoint/2010/main" val="2381751182"/>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课题内容及具体方案</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03</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5" y="1504272"/>
            <a:ext cx="3333911" cy="369332"/>
          </a:xfrm>
          <a:prstGeom prst="rect">
            <a:avLst/>
          </a:prstGeom>
          <a:noFill/>
        </p:spPr>
        <p:txBody>
          <a:bodyPr wrap="square" rtlCol="0">
            <a:spAutoFit/>
          </a:bodyPr>
          <a:lstStyle/>
          <a:p>
            <a:r>
              <a:rPr lang="en-US" altLang="zh-CN" dirty="0"/>
              <a:t>3.3 </a:t>
            </a:r>
            <a:r>
              <a:rPr lang="zh-CN" altLang="en-US" dirty="0"/>
              <a:t>技术难点和特色分析</a:t>
            </a:r>
          </a:p>
        </p:txBody>
      </p:sp>
      <p:sp>
        <p:nvSpPr>
          <p:cNvPr id="3" name="文本框 2">
            <a:extLst>
              <a:ext uri="{FF2B5EF4-FFF2-40B4-BE49-F238E27FC236}">
                <a16:creationId xmlns:a16="http://schemas.microsoft.com/office/drawing/2014/main" id="{2FA9A700-8DA7-4BC9-A63C-26DE8CAFA97C}"/>
              </a:ext>
            </a:extLst>
          </p:cNvPr>
          <p:cNvSpPr txBox="1"/>
          <p:nvPr/>
        </p:nvSpPr>
        <p:spPr>
          <a:xfrm>
            <a:off x="2484782" y="2207732"/>
            <a:ext cx="8597348" cy="1200329"/>
          </a:xfrm>
          <a:prstGeom prst="rect">
            <a:avLst/>
          </a:prstGeom>
          <a:noFill/>
        </p:spPr>
        <p:txBody>
          <a:bodyPr wrap="square" rtlCol="0">
            <a:spAutoFit/>
          </a:bodyPr>
          <a:lstStyle/>
          <a:p>
            <a:r>
              <a:rPr lang="en-US" altLang="zh-CN" dirty="0"/>
              <a:t>        </a:t>
            </a:r>
            <a:r>
              <a:rPr lang="zh-CN" altLang="zh-CN" dirty="0"/>
              <a:t>基于机器学习的情感分析方法仍有诸多不足之处。在对分类模型进行训练时仍需要大量已标注的语料文本作为训练集对其进行训练，并且其分类的效果取决于训练集的质量。对于语料集的标注需要拥有专业知识的人员进行人工标注，既费时又费力</a:t>
            </a:r>
            <a:r>
              <a:rPr lang="zh-CN" altLang="en-US" dirty="0"/>
              <a:t>。</a:t>
            </a:r>
            <a:endParaRPr lang="en-US" altLang="zh-CN" dirty="0"/>
          </a:p>
        </p:txBody>
      </p:sp>
    </p:spTree>
    <p:extLst>
      <p:ext uri="{BB962C8B-B14F-4D97-AF65-F5344CB8AC3E}">
        <p14:creationId xmlns:p14="http://schemas.microsoft.com/office/powerpoint/2010/main" val="3918697535"/>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课题内容及具体方案</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03</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5" y="1504272"/>
            <a:ext cx="3333911" cy="369332"/>
          </a:xfrm>
          <a:prstGeom prst="rect">
            <a:avLst/>
          </a:prstGeom>
          <a:noFill/>
        </p:spPr>
        <p:txBody>
          <a:bodyPr wrap="square" rtlCol="0">
            <a:spAutoFit/>
          </a:bodyPr>
          <a:lstStyle/>
          <a:p>
            <a:r>
              <a:rPr lang="en-US" altLang="zh-CN" dirty="0"/>
              <a:t>3.4 </a:t>
            </a:r>
            <a:r>
              <a:rPr lang="zh-CN" altLang="en-US" dirty="0"/>
              <a:t>预期成果</a:t>
            </a:r>
          </a:p>
        </p:txBody>
      </p:sp>
      <p:sp>
        <p:nvSpPr>
          <p:cNvPr id="3" name="文本框 2">
            <a:extLst>
              <a:ext uri="{FF2B5EF4-FFF2-40B4-BE49-F238E27FC236}">
                <a16:creationId xmlns:a16="http://schemas.microsoft.com/office/drawing/2014/main" id="{2FA9A700-8DA7-4BC9-A63C-26DE8CAFA97C}"/>
              </a:ext>
            </a:extLst>
          </p:cNvPr>
          <p:cNvSpPr txBox="1"/>
          <p:nvPr/>
        </p:nvSpPr>
        <p:spPr>
          <a:xfrm>
            <a:off x="2484782" y="2207732"/>
            <a:ext cx="8597348" cy="923330"/>
          </a:xfrm>
          <a:prstGeom prst="rect">
            <a:avLst/>
          </a:prstGeom>
          <a:noFill/>
        </p:spPr>
        <p:txBody>
          <a:bodyPr wrap="square" rtlCol="0">
            <a:spAutoFit/>
          </a:bodyPr>
          <a:lstStyle/>
          <a:p>
            <a:pPr marL="342900" indent="-342900">
              <a:buAutoNum type="arabicPeriod"/>
            </a:pPr>
            <a:r>
              <a:rPr lang="zh-CN" altLang="en-US" dirty="0"/>
              <a:t>基于</a:t>
            </a:r>
            <a:r>
              <a:rPr lang="en-US" altLang="zh-CN" dirty="0"/>
              <a:t>SVM</a:t>
            </a:r>
            <a:r>
              <a:rPr lang="zh-CN" altLang="en-US" dirty="0"/>
              <a:t>和基于情感词典这两种情感分析方法的研究来设计与实现商品评价系统</a:t>
            </a:r>
            <a:endParaRPr lang="en-US" altLang="zh-CN" dirty="0"/>
          </a:p>
          <a:p>
            <a:pPr marL="342900" indent="-342900">
              <a:buAutoNum type="arabicPeriod"/>
            </a:pPr>
            <a:endParaRPr lang="en-US" altLang="zh-CN" dirty="0"/>
          </a:p>
          <a:p>
            <a:pPr marL="342900" indent="-342900">
              <a:buAutoNum type="arabicPeriod"/>
            </a:pPr>
            <a:r>
              <a:rPr lang="zh-CN" altLang="en-US" dirty="0"/>
              <a:t>最终文档</a:t>
            </a:r>
          </a:p>
        </p:txBody>
      </p:sp>
    </p:spTree>
    <p:extLst>
      <p:ext uri="{BB962C8B-B14F-4D97-AF65-F5344CB8AC3E}">
        <p14:creationId xmlns:p14="http://schemas.microsoft.com/office/powerpoint/2010/main" val="266754026"/>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工作进度的大致安排</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04</a:t>
            </a:r>
            <a:endParaRPr lang="zh-CN" altLang="en-US" sz="4800" b="1" dirty="0">
              <a:solidFill>
                <a:schemeClr val="bg1"/>
              </a:solidFill>
            </a:endParaRPr>
          </a:p>
        </p:txBody>
      </p:sp>
    </p:spTree>
    <p:extLst>
      <p:ext uri="{BB962C8B-B14F-4D97-AF65-F5344CB8AC3E}">
        <p14:creationId xmlns:p14="http://schemas.microsoft.com/office/powerpoint/2010/main" val="315931726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工作进度的大致安排</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04</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5" y="1504272"/>
            <a:ext cx="3333911" cy="369332"/>
          </a:xfrm>
          <a:prstGeom prst="rect">
            <a:avLst/>
          </a:prstGeom>
          <a:noFill/>
        </p:spPr>
        <p:txBody>
          <a:bodyPr wrap="square" rtlCol="0">
            <a:spAutoFit/>
          </a:bodyPr>
          <a:lstStyle/>
          <a:p>
            <a:r>
              <a:rPr lang="en-US" altLang="zh-CN" dirty="0"/>
              <a:t>4.1 </a:t>
            </a:r>
            <a:r>
              <a:rPr lang="zh-CN" altLang="en-US" dirty="0"/>
              <a:t>人员分工</a:t>
            </a:r>
          </a:p>
        </p:txBody>
      </p:sp>
      <p:sp>
        <p:nvSpPr>
          <p:cNvPr id="3" name="文本框 2">
            <a:extLst>
              <a:ext uri="{FF2B5EF4-FFF2-40B4-BE49-F238E27FC236}">
                <a16:creationId xmlns:a16="http://schemas.microsoft.com/office/drawing/2014/main" id="{2FA9A700-8DA7-4BC9-A63C-26DE8CAFA97C}"/>
              </a:ext>
            </a:extLst>
          </p:cNvPr>
          <p:cNvSpPr txBox="1"/>
          <p:nvPr/>
        </p:nvSpPr>
        <p:spPr>
          <a:xfrm>
            <a:off x="2639505" y="2179260"/>
            <a:ext cx="8597348" cy="1754326"/>
          </a:xfrm>
          <a:prstGeom prst="rect">
            <a:avLst/>
          </a:prstGeom>
          <a:noFill/>
        </p:spPr>
        <p:txBody>
          <a:bodyPr wrap="square" rtlCol="0">
            <a:spAutoFit/>
          </a:bodyPr>
          <a:lstStyle/>
          <a:p>
            <a:r>
              <a:rPr lang="en-US" altLang="zh-CN" dirty="0"/>
              <a:t>1. </a:t>
            </a:r>
            <a:r>
              <a:rPr lang="zh-CN" altLang="en-US" dirty="0"/>
              <a:t>数据的收集与预处理：陆谦益、方堃</a:t>
            </a:r>
            <a:endParaRPr lang="en-US" altLang="zh-CN" dirty="0"/>
          </a:p>
          <a:p>
            <a:r>
              <a:rPr lang="en-US" altLang="zh-CN" dirty="0"/>
              <a:t>2. </a:t>
            </a:r>
            <a:r>
              <a:rPr lang="zh-CN" altLang="en-US" dirty="0"/>
              <a:t>数据的清洗与处理：陆谦益、方堃</a:t>
            </a:r>
            <a:endParaRPr lang="en-US" altLang="zh-CN" dirty="0"/>
          </a:p>
          <a:p>
            <a:r>
              <a:rPr lang="en-US" altLang="zh-CN" dirty="0"/>
              <a:t>3. </a:t>
            </a:r>
            <a:r>
              <a:rPr lang="zh-CN" altLang="en-US" dirty="0"/>
              <a:t>基于</a:t>
            </a:r>
            <a:r>
              <a:rPr lang="en-US" altLang="zh-CN" dirty="0"/>
              <a:t>SVM</a:t>
            </a:r>
            <a:r>
              <a:rPr lang="zh-CN" altLang="en-US" dirty="0"/>
              <a:t>的文本处理：陈庆港、陆谦益、方堃</a:t>
            </a:r>
            <a:endParaRPr lang="en-US" altLang="zh-CN" dirty="0"/>
          </a:p>
          <a:p>
            <a:r>
              <a:rPr lang="en-US" altLang="zh-CN" dirty="0"/>
              <a:t>4. </a:t>
            </a:r>
            <a:r>
              <a:rPr lang="zh-CN" altLang="en-US" dirty="0"/>
              <a:t>基于情感字典的文本处理：陈庆港、陆谦益、方堃</a:t>
            </a:r>
            <a:endParaRPr lang="en-US" altLang="zh-CN" dirty="0"/>
          </a:p>
          <a:p>
            <a:r>
              <a:rPr lang="en-US" altLang="zh-CN" dirty="0"/>
              <a:t>5. </a:t>
            </a:r>
            <a:r>
              <a:rPr lang="zh-CN" altLang="en-US" dirty="0"/>
              <a:t>系统后台实现：陈庆港、陆谦益</a:t>
            </a:r>
            <a:endParaRPr lang="en-US" altLang="zh-CN" dirty="0"/>
          </a:p>
          <a:p>
            <a:r>
              <a:rPr lang="en-US" altLang="zh-CN" dirty="0"/>
              <a:t>6. </a:t>
            </a:r>
            <a:r>
              <a:rPr lang="zh-CN" altLang="en-US" dirty="0"/>
              <a:t>系统前台实现：方堃、陈庆港</a:t>
            </a:r>
            <a:endParaRPr lang="en-US" altLang="zh-CN" dirty="0"/>
          </a:p>
        </p:txBody>
      </p:sp>
    </p:spTree>
    <p:extLst>
      <p:ext uri="{BB962C8B-B14F-4D97-AF65-F5344CB8AC3E}">
        <p14:creationId xmlns:p14="http://schemas.microsoft.com/office/powerpoint/2010/main" val="271559668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320957" y="914400"/>
            <a:ext cx="5664724" cy="430887"/>
          </a:xfrm>
          <a:prstGeom prst="rect">
            <a:avLst/>
          </a:prstGeom>
        </p:spPr>
        <p:txBody>
          <a:bodyPr wrap="square" lIns="0" tIns="0" rIns="0" bIns="0">
            <a:spAutoFit/>
          </a:bodyPr>
          <a:lstStyle/>
          <a:p>
            <a:r>
              <a:rPr lang="zh-CN" altLang="en-US" sz="2800" dirty="0"/>
              <a:t>工作进度的大致安排</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752123F4-2D2F-446B-9912-DD92B079D03F}"/>
              </a:ext>
            </a:extLst>
          </p:cNvPr>
          <p:cNvSpPr/>
          <p:nvPr/>
        </p:nvSpPr>
        <p:spPr>
          <a:xfrm>
            <a:off x="778542" y="82283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04</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76C47A2-281C-4BF9-AF0A-16CE612D9F96}"/>
              </a:ext>
            </a:extLst>
          </p:cNvPr>
          <p:cNvSpPr txBox="1"/>
          <p:nvPr/>
        </p:nvSpPr>
        <p:spPr>
          <a:xfrm>
            <a:off x="2639505" y="1504272"/>
            <a:ext cx="3333911" cy="369332"/>
          </a:xfrm>
          <a:prstGeom prst="rect">
            <a:avLst/>
          </a:prstGeom>
          <a:noFill/>
        </p:spPr>
        <p:txBody>
          <a:bodyPr wrap="square" rtlCol="0">
            <a:spAutoFit/>
          </a:bodyPr>
          <a:lstStyle/>
          <a:p>
            <a:r>
              <a:rPr lang="en-US" altLang="zh-CN" dirty="0"/>
              <a:t>4.2  </a:t>
            </a:r>
            <a:r>
              <a:rPr lang="zh-CN" altLang="en-US" dirty="0"/>
              <a:t>进度安排</a:t>
            </a:r>
          </a:p>
        </p:txBody>
      </p:sp>
      <p:sp>
        <p:nvSpPr>
          <p:cNvPr id="3" name="文本框 2">
            <a:extLst>
              <a:ext uri="{FF2B5EF4-FFF2-40B4-BE49-F238E27FC236}">
                <a16:creationId xmlns:a16="http://schemas.microsoft.com/office/drawing/2014/main" id="{2FA9A700-8DA7-4BC9-A63C-26DE8CAFA97C}"/>
              </a:ext>
            </a:extLst>
          </p:cNvPr>
          <p:cNvSpPr txBox="1"/>
          <p:nvPr/>
        </p:nvSpPr>
        <p:spPr>
          <a:xfrm>
            <a:off x="2484782" y="2207732"/>
            <a:ext cx="5218044" cy="1477328"/>
          </a:xfrm>
          <a:prstGeom prst="rect">
            <a:avLst/>
          </a:prstGeom>
          <a:noFill/>
        </p:spPr>
        <p:txBody>
          <a:bodyPr wrap="square" rtlCol="0">
            <a:spAutoFit/>
          </a:bodyPr>
          <a:lstStyle/>
          <a:p>
            <a:r>
              <a:rPr lang="en-US" altLang="zh-CN" dirty="0"/>
              <a:t>11</a:t>
            </a:r>
            <a:r>
              <a:rPr lang="zh-CN" altLang="en-US" dirty="0"/>
              <a:t>月完成商品数据收集，</a:t>
            </a:r>
            <a:endParaRPr lang="en-US" altLang="zh-CN" dirty="0"/>
          </a:p>
          <a:p>
            <a:r>
              <a:rPr lang="en-US" altLang="zh-CN" dirty="0"/>
              <a:t>12</a:t>
            </a:r>
            <a:r>
              <a:rPr lang="zh-CN" altLang="en-US" dirty="0"/>
              <a:t>月份完成数据预处理，</a:t>
            </a:r>
            <a:endParaRPr lang="en-US" altLang="zh-CN" dirty="0"/>
          </a:p>
          <a:p>
            <a:r>
              <a:rPr lang="zh-CN" altLang="en-US" dirty="0"/>
              <a:t>来年</a:t>
            </a:r>
            <a:r>
              <a:rPr lang="en-US" altLang="zh-CN" dirty="0"/>
              <a:t>1</a:t>
            </a:r>
            <a:r>
              <a:rPr lang="zh-CN" altLang="en-US" dirty="0"/>
              <a:t>月和</a:t>
            </a:r>
            <a:r>
              <a:rPr lang="en-US" altLang="zh-CN" dirty="0"/>
              <a:t>2</a:t>
            </a:r>
            <a:r>
              <a:rPr lang="zh-CN" altLang="en-US" dirty="0"/>
              <a:t>月完成商品评论分析和特征分析，</a:t>
            </a:r>
            <a:endParaRPr lang="en-US" altLang="zh-CN" dirty="0"/>
          </a:p>
          <a:p>
            <a:r>
              <a:rPr lang="en-US" altLang="zh-CN" dirty="0"/>
              <a:t>3</a:t>
            </a:r>
            <a:r>
              <a:rPr lang="zh-CN" altLang="en-US" dirty="0"/>
              <a:t>月和</a:t>
            </a:r>
            <a:r>
              <a:rPr lang="en-US" altLang="zh-CN" dirty="0"/>
              <a:t>4</a:t>
            </a:r>
            <a:r>
              <a:rPr lang="zh-CN" altLang="en-US" dirty="0"/>
              <a:t>月完成商品系统设计与实现。</a:t>
            </a:r>
            <a:endParaRPr lang="en-US" altLang="zh-CN" dirty="0"/>
          </a:p>
          <a:p>
            <a:r>
              <a:rPr lang="en-US" altLang="zh-CN" dirty="0"/>
              <a:t>5</a:t>
            </a:r>
            <a:r>
              <a:rPr lang="zh-CN" altLang="en-US" dirty="0"/>
              <a:t>月完成测试和定稿。</a:t>
            </a:r>
          </a:p>
        </p:txBody>
      </p:sp>
    </p:spTree>
    <p:extLst>
      <p:ext uri="{BB962C8B-B14F-4D97-AF65-F5344CB8AC3E}">
        <p14:creationId xmlns:p14="http://schemas.microsoft.com/office/powerpoint/2010/main" val="1722897717"/>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6" name="TextBox 143">
            <a:extLst>
              <a:ext uri="{FF2B5EF4-FFF2-40B4-BE49-F238E27FC236}">
                <a16:creationId xmlns:a16="http://schemas.microsoft.com/office/drawing/2014/main" id="{3B741B6A-E6E4-425A-9A39-AEF7822FC915}"/>
              </a:ext>
            </a:extLst>
          </p:cNvPr>
          <p:cNvSpPr txBox="1"/>
          <p:nvPr/>
        </p:nvSpPr>
        <p:spPr>
          <a:xfrm>
            <a:off x="845950" y="2484060"/>
            <a:ext cx="7341208" cy="1015663"/>
          </a:xfrm>
          <a:prstGeom prst="rect">
            <a:avLst/>
          </a:prstGeom>
          <a:noFill/>
        </p:spPr>
        <p:txBody>
          <a:bodyPr wrap="square" rtlCol="0">
            <a:spAutoFit/>
          </a:bodyPr>
          <a:lstStyle/>
          <a:p>
            <a:r>
              <a:rPr lang="zh-CN" altLang="en-US"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rPr>
              <a:t>谢谢观看</a:t>
            </a:r>
            <a:endParaRPr lang="en-US" altLang="zh-CN"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2" name="Group 14">
            <a:extLst>
              <a:ext uri="{FF2B5EF4-FFF2-40B4-BE49-F238E27FC236}">
                <a16:creationId xmlns:a16="http://schemas.microsoft.com/office/drawing/2014/main" id="{3F401FFB-A428-4604-B513-4C284BC2F803}"/>
              </a:ext>
            </a:extLst>
          </p:cNvPr>
          <p:cNvGrpSpPr>
            <a:grpSpLocks/>
          </p:cNvGrpSpPr>
          <p:nvPr/>
        </p:nvGrpSpPr>
        <p:grpSpPr bwMode="auto">
          <a:xfrm>
            <a:off x="3326824" y="4250685"/>
            <a:ext cx="292463" cy="292463"/>
            <a:chOff x="4248" y="3024"/>
            <a:chExt cx="600" cy="599"/>
          </a:xfrm>
        </p:grpSpPr>
        <p:sp>
          <p:nvSpPr>
            <p:cNvPr id="13" name="Oval 15">
              <a:extLst>
                <a:ext uri="{FF2B5EF4-FFF2-40B4-BE49-F238E27FC236}">
                  <a16:creationId xmlns:a16="http://schemas.microsoft.com/office/drawing/2014/main" id="{A963527B-5C1C-4583-B5AD-E26060990801}"/>
                </a:ext>
              </a:extLst>
            </p:cNvPr>
            <p:cNvSpPr>
              <a:spLocks noChangeArrowheads="1"/>
            </p:cNvSpPr>
            <p:nvPr/>
          </p:nvSpPr>
          <p:spPr bwMode="auto">
            <a:xfrm>
              <a:off x="4248" y="3024"/>
              <a:ext cx="600" cy="599"/>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Group 16">
              <a:extLst>
                <a:ext uri="{FF2B5EF4-FFF2-40B4-BE49-F238E27FC236}">
                  <a16:creationId xmlns:a16="http://schemas.microsoft.com/office/drawing/2014/main" id="{CA4F86EA-F1B3-4610-B246-6509058E7B51}"/>
                </a:ext>
              </a:extLst>
            </p:cNvPr>
            <p:cNvGrpSpPr>
              <a:grpSpLocks/>
            </p:cNvGrpSpPr>
            <p:nvPr/>
          </p:nvGrpSpPr>
          <p:grpSpPr bwMode="auto">
            <a:xfrm>
              <a:off x="4441" y="3144"/>
              <a:ext cx="215" cy="345"/>
              <a:chOff x="4441" y="3144"/>
              <a:chExt cx="215" cy="345"/>
            </a:xfrm>
          </p:grpSpPr>
          <p:sp>
            <p:nvSpPr>
              <p:cNvPr id="15" name="Freeform 17">
                <a:extLst>
                  <a:ext uri="{FF2B5EF4-FFF2-40B4-BE49-F238E27FC236}">
                    <a16:creationId xmlns:a16="http://schemas.microsoft.com/office/drawing/2014/main" id="{A30CA419-D97F-41DF-85A8-1A90532E25B4}"/>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Freeform 18">
                <a:extLst>
                  <a:ext uri="{FF2B5EF4-FFF2-40B4-BE49-F238E27FC236}">
                    <a16:creationId xmlns:a16="http://schemas.microsoft.com/office/drawing/2014/main" id="{9909A774-37C7-4A52-A033-C9505BD23397}"/>
                  </a:ext>
                </a:extLst>
              </p:cNvPr>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a:extLst>
              <a:ext uri="{FF2B5EF4-FFF2-40B4-BE49-F238E27FC236}">
                <a16:creationId xmlns:a16="http://schemas.microsoft.com/office/drawing/2014/main" id="{7A22F5A2-DC43-4BC8-B314-4E1F9B9A39BF}"/>
              </a:ext>
            </a:extLst>
          </p:cNvPr>
          <p:cNvSpPr txBox="1">
            <a:spLocks noChangeArrowheads="1"/>
          </p:cNvSpPr>
          <p:nvPr/>
        </p:nvSpPr>
        <p:spPr bwMode="auto">
          <a:xfrm>
            <a:off x="3627752" y="4212251"/>
            <a:ext cx="17411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日期：</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2020.11.4</a:t>
            </a:r>
          </a:p>
        </p:txBody>
      </p:sp>
    </p:spTree>
    <p:extLst>
      <p:ext uri="{BB962C8B-B14F-4D97-AF65-F5344CB8AC3E}">
        <p14:creationId xmlns:p14="http://schemas.microsoft.com/office/powerpoint/2010/main" val="749076839"/>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1.1 </a:t>
            </a:r>
            <a:r>
              <a:rPr lang="zh-CN" altLang="zh-CN" dirty="0"/>
              <a:t>课题背景</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9" y="2503503"/>
            <a:ext cx="5183083" cy="1569660"/>
          </a:xfrm>
          <a:prstGeom prst="rect">
            <a:avLst/>
          </a:prstGeom>
          <a:noFill/>
        </p:spPr>
        <p:txBody>
          <a:bodyPr wrap="square" rtlCol="0">
            <a:spAutoFit/>
          </a:bodyPr>
          <a:lstStyle/>
          <a:p>
            <a:r>
              <a:rPr lang="zh-CN" altLang="zh-CN" sz="1600" dirty="0">
                <a:solidFill>
                  <a:srgbClr val="000000"/>
                </a:solidFill>
                <a:effectLst/>
                <a:ea typeface="宋体" panose="02010600030101010101" pitchFamily="2" charset="-122"/>
                <a:cs typeface="宋体" panose="02010600030101010101" pitchFamily="2" charset="-122"/>
              </a:rPr>
              <a:t>据</a:t>
            </a:r>
            <a:r>
              <a:rPr lang="en-US" altLang="zh-CN" sz="1600" dirty="0">
                <a:solidFill>
                  <a:srgbClr val="000000"/>
                </a:solidFill>
                <a:effectLst/>
                <a:latin typeface="Times New Roman" panose="02020603050405020304" pitchFamily="18" charset="0"/>
                <a:ea typeface="宋体" panose="02010600030101010101" pitchFamily="2" charset="-122"/>
              </a:rPr>
              <a:t>CNNIC </a:t>
            </a:r>
            <a:r>
              <a:rPr lang="zh-CN" altLang="zh-CN" sz="1600" dirty="0">
                <a:solidFill>
                  <a:srgbClr val="000000"/>
                </a:solidFill>
                <a:effectLst/>
                <a:ea typeface="宋体" panose="02010600030101010101" pitchFamily="2" charset="-122"/>
                <a:cs typeface="宋体" panose="02010600030101010101" pitchFamily="2" charset="-122"/>
              </a:rPr>
              <a:t>发表的《中国互联网络发展状况统计报告》统计显示，截至 </a:t>
            </a:r>
            <a:r>
              <a:rPr lang="en-US" altLang="zh-CN" sz="1600" dirty="0">
                <a:solidFill>
                  <a:srgbClr val="000000"/>
                </a:solidFill>
                <a:effectLst/>
                <a:latin typeface="Times New Roman" panose="02020603050405020304" pitchFamily="18" charset="0"/>
                <a:ea typeface="宋体" panose="02010600030101010101" pitchFamily="2" charset="-122"/>
              </a:rPr>
              <a:t>2019 </a:t>
            </a:r>
            <a:r>
              <a:rPr lang="zh-CN" altLang="zh-CN" sz="1600" dirty="0">
                <a:solidFill>
                  <a:srgbClr val="000000"/>
                </a:solidFill>
                <a:effectLst/>
                <a:ea typeface="宋体" panose="02010600030101010101" pitchFamily="2" charset="-122"/>
                <a:cs typeface="宋体" panose="02010600030101010101" pitchFamily="2" charset="-122"/>
              </a:rPr>
              <a:t>年 </a:t>
            </a:r>
            <a:r>
              <a:rPr lang="en-US" altLang="zh-CN" sz="1600" dirty="0">
                <a:solidFill>
                  <a:srgbClr val="000000"/>
                </a:solidFill>
                <a:effectLst/>
                <a:latin typeface="Times New Roman" panose="02020603050405020304" pitchFamily="18" charset="0"/>
                <a:ea typeface="宋体" panose="02010600030101010101" pitchFamily="2" charset="-122"/>
              </a:rPr>
              <a:t>6 </a:t>
            </a:r>
            <a:r>
              <a:rPr lang="zh-CN" altLang="zh-CN" sz="1600" dirty="0">
                <a:solidFill>
                  <a:srgbClr val="000000"/>
                </a:solidFill>
                <a:effectLst/>
                <a:ea typeface="宋体" panose="02010600030101010101" pitchFamily="2" charset="-122"/>
                <a:cs typeface="宋体" panose="02010600030101010101" pitchFamily="2" charset="-122"/>
              </a:rPr>
              <a:t>月，我国网民规模已达 </a:t>
            </a:r>
            <a:r>
              <a:rPr lang="en-US" altLang="zh-CN" sz="1600" dirty="0">
                <a:solidFill>
                  <a:srgbClr val="000000"/>
                </a:solidFill>
                <a:effectLst/>
                <a:latin typeface="Times New Roman" panose="02020603050405020304" pitchFamily="18" charset="0"/>
                <a:ea typeface="宋体" panose="02010600030101010101" pitchFamily="2" charset="-122"/>
              </a:rPr>
              <a:t>8.54 </a:t>
            </a:r>
            <a:r>
              <a:rPr lang="zh-CN" altLang="zh-CN" sz="1600" dirty="0">
                <a:solidFill>
                  <a:srgbClr val="000000"/>
                </a:solidFill>
                <a:effectLst/>
                <a:ea typeface="宋体" panose="02010600030101010101" pitchFamily="2" charset="-122"/>
                <a:cs typeface="宋体" panose="02010600030101010101" pitchFamily="2" charset="-122"/>
              </a:rPr>
              <a:t>亿，手机网民规模达 </a:t>
            </a:r>
            <a:r>
              <a:rPr lang="en-US" altLang="zh-CN" sz="1600" dirty="0">
                <a:solidFill>
                  <a:srgbClr val="000000"/>
                </a:solidFill>
                <a:effectLst/>
                <a:latin typeface="Times New Roman" panose="02020603050405020304" pitchFamily="18" charset="0"/>
                <a:ea typeface="宋体" panose="02010600030101010101" pitchFamily="2" charset="-122"/>
              </a:rPr>
              <a:t>8.47 </a:t>
            </a:r>
            <a:r>
              <a:rPr lang="zh-CN" altLang="zh-CN" sz="1600" dirty="0">
                <a:solidFill>
                  <a:srgbClr val="000000"/>
                </a:solidFill>
                <a:effectLst/>
                <a:ea typeface="宋体" panose="02010600030101010101" pitchFamily="2" charset="-122"/>
                <a:cs typeface="宋体" panose="02010600030101010101" pitchFamily="2" charset="-122"/>
              </a:rPr>
              <a:t>亿。庞大的网民规模为我国电子商务的发展提供了良好的环境，目前，我国的电子商务总体发展水平已走在世界前列，网络购物用户的规模已达到 </a:t>
            </a:r>
            <a:r>
              <a:rPr lang="en-US" altLang="zh-CN" sz="1600" dirty="0">
                <a:solidFill>
                  <a:srgbClr val="000000"/>
                </a:solidFill>
                <a:effectLst/>
                <a:latin typeface="Times New Roman" panose="02020603050405020304" pitchFamily="18" charset="0"/>
                <a:ea typeface="宋体" panose="02010600030101010101" pitchFamily="2" charset="-122"/>
              </a:rPr>
              <a:t>6.39</a:t>
            </a:r>
            <a:r>
              <a:rPr lang="zh-CN" altLang="zh-CN" sz="1600" dirty="0">
                <a:solidFill>
                  <a:srgbClr val="000000"/>
                </a:solidFill>
                <a:effectLst/>
                <a:ea typeface="宋体" panose="02010600030101010101" pitchFamily="2" charset="-122"/>
                <a:cs typeface="宋体" panose="02010600030101010101" pitchFamily="2" charset="-122"/>
              </a:rPr>
              <a:t>亿，网民使用率高达</a:t>
            </a:r>
            <a:r>
              <a:rPr lang="en-US" altLang="zh-CN" sz="1600" dirty="0">
                <a:solidFill>
                  <a:srgbClr val="000000"/>
                </a:solidFill>
                <a:effectLst/>
                <a:latin typeface="Times New Roman" panose="02020603050405020304" pitchFamily="18" charset="0"/>
                <a:ea typeface="宋体" panose="02010600030101010101" pitchFamily="2" charset="-122"/>
              </a:rPr>
              <a:t>74.8%</a:t>
            </a:r>
            <a:r>
              <a:rPr lang="zh-CN" altLang="zh-CN" sz="1600" dirty="0">
                <a:solidFill>
                  <a:srgbClr val="000000"/>
                </a:solidFill>
                <a:effectLst/>
                <a:ea typeface="宋体" panose="02010600030101010101" pitchFamily="2" charset="-122"/>
                <a:cs typeface="宋体" panose="02010600030101010101" pitchFamily="2" charset="-122"/>
              </a:rPr>
              <a:t>。</a:t>
            </a:r>
            <a:endParaRPr lang="zh-CN" altLang="en-US" sz="1600" dirty="0"/>
          </a:p>
        </p:txBody>
      </p:sp>
    </p:spTree>
    <p:extLst>
      <p:ext uri="{BB962C8B-B14F-4D97-AF65-F5344CB8AC3E}">
        <p14:creationId xmlns:p14="http://schemas.microsoft.com/office/powerpoint/2010/main" val="3450303638"/>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1.1 </a:t>
            </a:r>
            <a:r>
              <a:rPr lang="zh-CN" altLang="zh-CN" dirty="0"/>
              <a:t>课题背景</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9" y="2503503"/>
            <a:ext cx="5183083" cy="1569660"/>
          </a:xfrm>
          <a:prstGeom prst="rect">
            <a:avLst/>
          </a:prstGeom>
          <a:noFill/>
        </p:spPr>
        <p:txBody>
          <a:bodyPr wrap="square" rtlCol="0">
            <a:spAutoFit/>
          </a:bodyPr>
          <a:lstStyle/>
          <a:p>
            <a:r>
              <a:rPr lang="zh-CN" altLang="zh-CN" sz="1600" dirty="0">
                <a:solidFill>
                  <a:srgbClr val="000000"/>
                </a:solidFill>
                <a:effectLst/>
                <a:ea typeface="宋体" panose="02010600030101010101" pitchFamily="2" charset="-122"/>
                <a:cs typeface="宋体" panose="02010600030101010101" pitchFamily="2" charset="-122"/>
              </a:rPr>
              <a:t>商品的评论中往往包含着用户的意见反馈、使用体验等重要的信息</a:t>
            </a:r>
            <a:r>
              <a:rPr lang="zh-CN" altLang="en-US" sz="1600" dirty="0">
                <a:solidFill>
                  <a:srgbClr val="000000"/>
                </a:solidFill>
                <a:effectLst/>
                <a:ea typeface="宋体" panose="02010600030101010101" pitchFamily="2" charset="-122"/>
                <a:cs typeface="宋体" panose="02010600030101010101" pitchFamily="2" charset="-122"/>
              </a:rPr>
              <a:t>，因此用户在进行网上购物时，可以通过充 分查看商品的评论，来获取相应的商品信息，抵消不能直接接触商品的劣势</a:t>
            </a:r>
            <a:r>
              <a:rPr lang="zh-CN" altLang="en-US" sz="1600" dirty="0">
                <a:solidFill>
                  <a:srgbClr val="000000"/>
                </a:solidFill>
                <a:ea typeface="宋体" panose="02010600030101010101" pitchFamily="2" charset="-122"/>
                <a:cs typeface="宋体" panose="02010600030101010101" pitchFamily="2" charset="-122"/>
              </a:rPr>
              <a:t>，</a:t>
            </a:r>
            <a:r>
              <a:rPr lang="zh-CN" altLang="en-US" sz="1600" dirty="0">
                <a:solidFill>
                  <a:srgbClr val="000000"/>
                </a:solidFill>
                <a:effectLst/>
                <a:ea typeface="宋体" panose="02010600030101010101" pitchFamily="2" charset="-122"/>
                <a:cs typeface="宋体" panose="02010600030101010101" pitchFamily="2" charset="-122"/>
              </a:rPr>
              <a:t>避免在购物中出现错误的决策，使消费购物更趋于合理化。</a:t>
            </a:r>
          </a:p>
          <a:p>
            <a:endParaRPr lang="zh-CN" altLang="en-US" sz="1600" dirty="0"/>
          </a:p>
        </p:txBody>
      </p:sp>
    </p:spTree>
    <p:extLst>
      <p:ext uri="{BB962C8B-B14F-4D97-AF65-F5344CB8AC3E}">
        <p14:creationId xmlns:p14="http://schemas.microsoft.com/office/powerpoint/2010/main" val="322070161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9" y="2503503"/>
            <a:ext cx="5664724" cy="1323439"/>
          </a:xfrm>
          <a:prstGeom prst="rect">
            <a:avLst/>
          </a:prstGeom>
          <a:noFill/>
        </p:spPr>
        <p:txBody>
          <a:bodyPr wrap="square" rtlCol="0">
            <a:spAutoFit/>
          </a:bodyPr>
          <a:lstStyle/>
          <a:p>
            <a:pPr algn="l"/>
            <a:r>
              <a:rPr lang="en-US" altLang="zh-CN" sz="1600" kern="0" dirty="0">
                <a:solidFill>
                  <a:srgbClr val="000000"/>
                </a:solidFill>
                <a:latin typeface="Calibri" panose="020F0502020204030204" pitchFamily="34" charset="0"/>
                <a:ea typeface="宋体" panose="02010600030101010101" pitchFamily="2" charset="-122"/>
                <a:cs typeface="宋体" panose="02010600030101010101" pitchFamily="2" charset="-122"/>
              </a:rPr>
              <a:t>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通过对现有文献的研究，可以发现对于情感分析方法的研究大多集</a:t>
            </a:r>
            <a:r>
              <a:rPr lang="zh-CN" altLang="zh-CN" sz="1600" dirty="0">
                <a:solidFill>
                  <a:srgbClr val="000000"/>
                </a:solidFill>
                <a:effectLst/>
                <a:ea typeface="宋体" panose="02010600030101010101" pitchFamily="2" charset="-122"/>
                <a:cs typeface="宋体" panose="02010600030101010101" pitchFamily="2" charset="-122"/>
              </a:rPr>
              <a:t>中在情感词典和机器学习这两类上。基于机器学习的情感分析方法是利用训练集数据对机器学习中的分类模型进行训练，得到一个情感分类器，之后利用训练好的模型来对测试文本语料进行情感倾向的分类。</a:t>
            </a:r>
            <a:endParaRPr lang="zh-CN" altLang="en-US" sz="1600" dirty="0"/>
          </a:p>
        </p:txBody>
      </p:sp>
    </p:spTree>
    <p:extLst>
      <p:ext uri="{BB962C8B-B14F-4D97-AF65-F5344CB8AC3E}">
        <p14:creationId xmlns:p14="http://schemas.microsoft.com/office/powerpoint/2010/main" val="1986608606"/>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8" y="2032588"/>
            <a:ext cx="8672007" cy="584775"/>
          </a:xfrm>
          <a:prstGeom prst="rect">
            <a:avLst/>
          </a:prstGeom>
          <a:noFill/>
        </p:spPr>
        <p:txBody>
          <a:bodyPr wrap="square" rtlCol="0">
            <a:spAutoFit/>
          </a:bodyPr>
          <a:lstStyle/>
          <a:p>
            <a:pPr algn="l"/>
            <a:r>
              <a:rPr lang="en-US"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中文领域中李婷婷等人提出一种基于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SVM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和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CRF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的情感分析方法，并通过研究不同特征组合情况下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SVM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和 </a:t>
            </a:r>
            <a:r>
              <a:rPr lang="en-US" altLang="zh-CN"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CRF </a:t>
            </a:r>
            <a:r>
              <a:rPr lang="zh-CN" alt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的表现情况，</a:t>
            </a:r>
            <a:r>
              <a:rPr lang="zh-CN" altLang="zh-CN" sz="1600" dirty="0">
                <a:solidFill>
                  <a:srgbClr val="000000"/>
                </a:solidFill>
                <a:effectLst/>
                <a:ea typeface="宋体" panose="02010600030101010101" pitchFamily="2" charset="-122"/>
                <a:cs typeface="宋体" panose="02010600030101010101" pitchFamily="2" charset="-122"/>
              </a:rPr>
              <a:t>有效提高了这两种模型得准确率</a:t>
            </a:r>
            <a:r>
              <a:rPr lang="zh-CN" altLang="en-US" sz="1600" dirty="0">
                <a:solidFill>
                  <a:srgbClr val="000000"/>
                </a:solidFill>
                <a:effectLst/>
                <a:ea typeface="宋体" panose="02010600030101010101" pitchFamily="2" charset="-122"/>
                <a:cs typeface="宋体" panose="02010600030101010101" pitchFamily="2" charset="-122"/>
              </a:rPr>
              <a:t>。</a:t>
            </a:r>
            <a:endParaRPr lang="zh-CN" altLang="en-US" sz="1600" dirty="0"/>
          </a:p>
        </p:txBody>
      </p:sp>
      <p:sp>
        <p:nvSpPr>
          <p:cNvPr id="3" name="文本框 2">
            <a:extLst>
              <a:ext uri="{FF2B5EF4-FFF2-40B4-BE49-F238E27FC236}">
                <a16:creationId xmlns:a16="http://schemas.microsoft.com/office/drawing/2014/main" id="{AF033A2A-DB3F-473A-9CA7-D9E8E51B25B4}"/>
              </a:ext>
            </a:extLst>
          </p:cNvPr>
          <p:cNvSpPr txBox="1"/>
          <p:nvPr/>
        </p:nvSpPr>
        <p:spPr>
          <a:xfrm>
            <a:off x="2238649" y="2812341"/>
            <a:ext cx="8672006" cy="584775"/>
          </a:xfrm>
          <a:prstGeom prst="rect">
            <a:avLst/>
          </a:prstGeom>
          <a:noFill/>
        </p:spPr>
        <p:txBody>
          <a:bodyPr wrap="square" rtlCol="0">
            <a:spAutoFit/>
          </a:bodyPr>
          <a:lstStyle/>
          <a:p>
            <a:r>
              <a:rPr lang="zh-CN" altLang="en-US" sz="1600" dirty="0"/>
              <a:t>       刘勇等人针对传统随机森林算法在文本分类中出现的问题，提出了随机 森林算法的优化方法，通过对算法的投票机制和超参数进行优化，提高了随机森林算法在文本分类中的性能。</a:t>
            </a:r>
          </a:p>
        </p:txBody>
      </p:sp>
      <p:sp>
        <p:nvSpPr>
          <p:cNvPr id="6" name="文本框 5">
            <a:extLst>
              <a:ext uri="{FF2B5EF4-FFF2-40B4-BE49-F238E27FC236}">
                <a16:creationId xmlns:a16="http://schemas.microsoft.com/office/drawing/2014/main" id="{649A76B0-8DB0-4B14-B96C-8BCBDB9B0774}"/>
              </a:ext>
            </a:extLst>
          </p:cNvPr>
          <p:cNvSpPr txBox="1"/>
          <p:nvPr/>
        </p:nvSpPr>
        <p:spPr>
          <a:xfrm>
            <a:off x="2238649" y="3626529"/>
            <a:ext cx="8672006" cy="584775"/>
          </a:xfrm>
          <a:prstGeom prst="rect">
            <a:avLst/>
          </a:prstGeom>
          <a:noFill/>
        </p:spPr>
        <p:txBody>
          <a:bodyPr wrap="square" rtlCol="0">
            <a:spAutoFit/>
          </a:bodyPr>
          <a:lstStyle/>
          <a:p>
            <a:r>
              <a:rPr lang="zh-CN" altLang="en-US" sz="1600" dirty="0"/>
              <a:t>       张林等人为了提高机器学习在短文本中的表现，提出了一种短评论特征共现的特征筛选方法，并通过实验验证了该方法的有效性。</a:t>
            </a:r>
          </a:p>
        </p:txBody>
      </p:sp>
    </p:spTree>
    <p:extLst>
      <p:ext uri="{BB962C8B-B14F-4D97-AF65-F5344CB8AC3E}">
        <p14:creationId xmlns:p14="http://schemas.microsoft.com/office/powerpoint/2010/main" val="3776417402"/>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1"/>
          <p:cNvSpPr>
            <a:spLocks noEditPoints="1"/>
          </p:cNvSpPr>
          <p:nvPr/>
        </p:nvSpPr>
        <p:spPr bwMode="auto">
          <a:xfrm>
            <a:off x="5433360" y="1989285"/>
            <a:ext cx="2322401" cy="2317203"/>
          </a:xfrm>
          <a:custGeom>
            <a:avLst/>
            <a:gdLst>
              <a:gd name="T0" fmla="*/ 27 w 188"/>
              <a:gd name="T1" fmla="*/ 27 h 188"/>
              <a:gd name="T2" fmla="*/ 45 w 188"/>
              <a:gd name="T3" fmla="*/ 143 h 188"/>
              <a:gd name="T4" fmla="*/ 161 w 188"/>
              <a:gd name="T5" fmla="*/ 161 h 188"/>
              <a:gd name="T6" fmla="*/ 144 w 188"/>
              <a:gd name="T7" fmla="*/ 44 h 188"/>
              <a:gd name="T8" fmla="*/ 27 w 188"/>
              <a:gd name="T9" fmla="*/ 27 h 188"/>
              <a:gd name="T10" fmla="*/ 136 w 188"/>
              <a:gd name="T11" fmla="*/ 154 h 188"/>
              <a:gd name="T12" fmla="*/ 45 w 188"/>
              <a:gd name="T13" fmla="*/ 141 h 188"/>
              <a:gd name="T14" fmla="*/ 31 w 188"/>
              <a:gd name="T15" fmla="*/ 50 h 188"/>
              <a:gd name="T16" fmla="*/ 122 w 188"/>
              <a:gd name="T17" fmla="*/ 64 h 188"/>
              <a:gd name="T18" fmla="*/ 136 w 188"/>
              <a:gd name="T19" fmla="*/ 1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27" y="27"/>
                </a:moveTo>
                <a:cubicBezTo>
                  <a:pt x="0" y="54"/>
                  <a:pt x="8" y="106"/>
                  <a:pt x="45" y="143"/>
                </a:cubicBezTo>
                <a:cubicBezTo>
                  <a:pt x="81" y="180"/>
                  <a:pt x="134" y="188"/>
                  <a:pt x="161" y="161"/>
                </a:cubicBezTo>
                <a:cubicBezTo>
                  <a:pt x="188" y="133"/>
                  <a:pt x="180" y="81"/>
                  <a:pt x="144" y="44"/>
                </a:cubicBezTo>
                <a:cubicBezTo>
                  <a:pt x="107" y="7"/>
                  <a:pt x="54" y="0"/>
                  <a:pt x="27" y="27"/>
                </a:cubicBezTo>
                <a:close/>
                <a:moveTo>
                  <a:pt x="136" y="154"/>
                </a:moveTo>
                <a:cubicBezTo>
                  <a:pt x="114" y="176"/>
                  <a:pt x="74" y="169"/>
                  <a:pt x="45" y="141"/>
                </a:cubicBezTo>
                <a:cubicBezTo>
                  <a:pt x="16" y="112"/>
                  <a:pt x="10" y="71"/>
                  <a:pt x="31" y="50"/>
                </a:cubicBezTo>
                <a:cubicBezTo>
                  <a:pt x="53" y="29"/>
                  <a:pt x="93" y="35"/>
                  <a:pt x="122" y="64"/>
                </a:cubicBezTo>
                <a:cubicBezTo>
                  <a:pt x="151" y="92"/>
                  <a:pt x="157" y="133"/>
                  <a:pt x="136" y="154"/>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102"/>
          <p:cNvSpPr>
            <a:spLocks noEditPoints="1"/>
          </p:cNvSpPr>
          <p:nvPr/>
        </p:nvSpPr>
        <p:spPr bwMode="auto">
          <a:xfrm>
            <a:off x="4937032" y="3517210"/>
            <a:ext cx="2467876" cy="1927541"/>
          </a:xfrm>
          <a:custGeom>
            <a:avLst/>
            <a:gdLst>
              <a:gd name="T0" fmla="*/ 193 w 200"/>
              <a:gd name="T1" fmla="*/ 61 h 156"/>
              <a:gd name="T2" fmla="*/ 88 w 200"/>
              <a:gd name="T3" fmla="*/ 9 h 156"/>
              <a:gd name="T4" fmla="*/ 7 w 200"/>
              <a:gd name="T5" fmla="*/ 95 h 156"/>
              <a:gd name="T6" fmla="*/ 113 w 200"/>
              <a:gd name="T7" fmla="*/ 147 h 156"/>
              <a:gd name="T8" fmla="*/ 193 w 200"/>
              <a:gd name="T9" fmla="*/ 61 h 156"/>
              <a:gd name="T10" fmla="*/ 27 w 200"/>
              <a:gd name="T11" fmla="*/ 78 h 156"/>
              <a:gd name="T12" fmla="*/ 90 w 200"/>
              <a:gd name="T13" fmla="*/ 11 h 156"/>
              <a:gd name="T14" fmla="*/ 172 w 200"/>
              <a:gd name="T15" fmla="*/ 51 h 156"/>
              <a:gd name="T16" fmla="*/ 109 w 200"/>
              <a:gd name="T17" fmla="*/ 118 h 156"/>
              <a:gd name="T18" fmla="*/ 27 w 200"/>
              <a:gd name="T1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56">
                <a:moveTo>
                  <a:pt x="193" y="61"/>
                </a:moveTo>
                <a:cubicBezTo>
                  <a:pt x="186" y="23"/>
                  <a:pt x="139" y="0"/>
                  <a:pt x="88" y="9"/>
                </a:cubicBezTo>
                <a:cubicBezTo>
                  <a:pt x="36" y="18"/>
                  <a:pt x="0" y="57"/>
                  <a:pt x="7" y="95"/>
                </a:cubicBezTo>
                <a:cubicBezTo>
                  <a:pt x="14" y="133"/>
                  <a:pt x="61" y="156"/>
                  <a:pt x="113" y="147"/>
                </a:cubicBezTo>
                <a:cubicBezTo>
                  <a:pt x="164" y="138"/>
                  <a:pt x="200" y="99"/>
                  <a:pt x="193" y="61"/>
                </a:cubicBezTo>
                <a:close/>
                <a:moveTo>
                  <a:pt x="27" y="78"/>
                </a:moveTo>
                <a:cubicBezTo>
                  <a:pt x="22" y="48"/>
                  <a:pt x="50" y="18"/>
                  <a:pt x="90" y="11"/>
                </a:cubicBezTo>
                <a:cubicBezTo>
                  <a:pt x="130" y="4"/>
                  <a:pt x="167" y="22"/>
                  <a:pt x="172" y="51"/>
                </a:cubicBezTo>
                <a:cubicBezTo>
                  <a:pt x="177" y="81"/>
                  <a:pt x="149" y="111"/>
                  <a:pt x="109" y="118"/>
                </a:cubicBezTo>
                <a:cubicBezTo>
                  <a:pt x="69" y="125"/>
                  <a:pt x="32" y="107"/>
                  <a:pt x="27" y="78"/>
                </a:cubicBezTo>
                <a:close/>
              </a:path>
            </a:pathLst>
          </a:custGeom>
          <a:solidFill>
            <a:schemeClr val="accent1"/>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104"/>
          <p:cNvSpPr>
            <a:spLocks/>
          </p:cNvSpPr>
          <p:nvPr/>
        </p:nvSpPr>
        <p:spPr bwMode="auto">
          <a:xfrm>
            <a:off x="5530358" y="2153047"/>
            <a:ext cx="503968" cy="1023520"/>
          </a:xfrm>
          <a:custGeom>
            <a:avLst/>
            <a:gdLst>
              <a:gd name="T0" fmla="*/ 24 w 41"/>
              <a:gd name="T1" fmla="*/ 36 h 83"/>
              <a:gd name="T2" fmla="*/ 41 w 41"/>
              <a:gd name="T3" fmla="*/ 26 h 83"/>
              <a:gd name="T4" fmla="*/ 41 w 41"/>
              <a:gd name="T5" fmla="*/ 0 h 83"/>
              <a:gd name="T6" fmla="*/ 20 w 41"/>
              <a:gd name="T7" fmla="*/ 13 h 83"/>
              <a:gd name="T8" fmla="*/ 8 w 41"/>
              <a:gd name="T9" fmla="*/ 83 h 83"/>
              <a:gd name="T10" fmla="*/ 13 w 41"/>
              <a:gd name="T11" fmla="*/ 83 h 83"/>
              <a:gd name="T12" fmla="*/ 24 w 41"/>
              <a:gd name="T13" fmla="*/ 36 h 83"/>
            </a:gdLst>
            <a:ahLst/>
            <a:cxnLst>
              <a:cxn ang="0">
                <a:pos x="T0" y="T1"/>
              </a:cxn>
              <a:cxn ang="0">
                <a:pos x="T2" y="T3"/>
              </a:cxn>
              <a:cxn ang="0">
                <a:pos x="T4" y="T5"/>
              </a:cxn>
              <a:cxn ang="0">
                <a:pos x="T6" y="T7"/>
              </a:cxn>
              <a:cxn ang="0">
                <a:pos x="T8" y="T9"/>
              </a:cxn>
              <a:cxn ang="0">
                <a:pos x="T10" y="T11"/>
              </a:cxn>
              <a:cxn ang="0">
                <a:pos x="T12" y="T13"/>
              </a:cxn>
            </a:cxnLst>
            <a:rect l="0" t="0" r="r" b="b"/>
            <a:pathLst>
              <a:path w="41" h="83">
                <a:moveTo>
                  <a:pt x="24" y="36"/>
                </a:moveTo>
                <a:cubicBezTo>
                  <a:pt x="29" y="31"/>
                  <a:pt x="35" y="28"/>
                  <a:pt x="41" y="26"/>
                </a:cubicBezTo>
                <a:cubicBezTo>
                  <a:pt x="41" y="0"/>
                  <a:pt x="41" y="0"/>
                  <a:pt x="41" y="0"/>
                </a:cubicBezTo>
                <a:cubicBezTo>
                  <a:pt x="33" y="3"/>
                  <a:pt x="26" y="7"/>
                  <a:pt x="20" y="13"/>
                </a:cubicBezTo>
                <a:cubicBezTo>
                  <a:pt x="3" y="30"/>
                  <a:pt x="0" y="56"/>
                  <a:pt x="8" y="83"/>
                </a:cubicBezTo>
                <a:cubicBezTo>
                  <a:pt x="13" y="83"/>
                  <a:pt x="13" y="83"/>
                  <a:pt x="13" y="83"/>
                </a:cubicBezTo>
                <a:cubicBezTo>
                  <a:pt x="9" y="65"/>
                  <a:pt x="13" y="47"/>
                  <a:pt x="24" y="36"/>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14"/>
          <p:cNvSpPr>
            <a:spLocks noEditPoints="1"/>
          </p:cNvSpPr>
          <p:nvPr/>
        </p:nvSpPr>
        <p:spPr bwMode="auto">
          <a:xfrm>
            <a:off x="5895772" y="4217943"/>
            <a:ext cx="503539" cy="526387"/>
          </a:xfrm>
          <a:custGeom>
            <a:avLst/>
            <a:gdLst>
              <a:gd name="T0" fmla="*/ 161 w 485"/>
              <a:gd name="T1" fmla="*/ 500 h 507"/>
              <a:gd name="T2" fmla="*/ 7 w 485"/>
              <a:gd name="T3" fmla="*/ 338 h 507"/>
              <a:gd name="T4" fmla="*/ 2 w 485"/>
              <a:gd name="T5" fmla="*/ 308 h 507"/>
              <a:gd name="T6" fmla="*/ 15 w 485"/>
              <a:gd name="T7" fmla="*/ 280 h 507"/>
              <a:gd name="T8" fmla="*/ 254 w 485"/>
              <a:gd name="T9" fmla="*/ 30 h 507"/>
              <a:gd name="T10" fmla="*/ 295 w 485"/>
              <a:gd name="T11" fmla="*/ 9 h 507"/>
              <a:gd name="T12" fmla="*/ 364 w 485"/>
              <a:gd name="T13" fmla="*/ 2 h 507"/>
              <a:gd name="T14" fmla="*/ 420 w 485"/>
              <a:gd name="T15" fmla="*/ 22 h 507"/>
              <a:gd name="T16" fmla="*/ 463 w 485"/>
              <a:gd name="T17" fmla="*/ 68 h 507"/>
              <a:gd name="T18" fmla="*/ 482 w 485"/>
              <a:gd name="T19" fmla="*/ 126 h 507"/>
              <a:gd name="T20" fmla="*/ 475 w 485"/>
              <a:gd name="T21" fmla="*/ 198 h 507"/>
              <a:gd name="T22" fmla="*/ 456 w 485"/>
              <a:gd name="T23" fmla="*/ 241 h 507"/>
              <a:gd name="T24" fmla="*/ 217 w 485"/>
              <a:gd name="T25" fmla="*/ 492 h 507"/>
              <a:gd name="T26" fmla="*/ 190 w 485"/>
              <a:gd name="T27" fmla="*/ 506 h 507"/>
              <a:gd name="T28" fmla="*/ 161 w 485"/>
              <a:gd name="T29" fmla="*/ 500 h 507"/>
              <a:gd name="T30" fmla="*/ 376 w 485"/>
              <a:gd name="T31" fmla="*/ 65 h 507"/>
              <a:gd name="T32" fmla="*/ 330 w 485"/>
              <a:gd name="T33" fmla="*/ 113 h 507"/>
              <a:gd name="T34" fmla="*/ 376 w 485"/>
              <a:gd name="T35" fmla="*/ 161 h 507"/>
              <a:gd name="T36" fmla="*/ 422 w 485"/>
              <a:gd name="T37" fmla="*/ 113 h 507"/>
              <a:gd name="T38" fmla="*/ 376 w 485"/>
              <a:gd name="T39" fmla="*/ 6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5" h="507">
                <a:moveTo>
                  <a:pt x="161" y="500"/>
                </a:moveTo>
                <a:cubicBezTo>
                  <a:pt x="133" y="483"/>
                  <a:pt x="23" y="368"/>
                  <a:pt x="7" y="338"/>
                </a:cubicBezTo>
                <a:cubicBezTo>
                  <a:pt x="2" y="329"/>
                  <a:pt x="0" y="318"/>
                  <a:pt x="2" y="308"/>
                </a:cubicBezTo>
                <a:cubicBezTo>
                  <a:pt x="3" y="298"/>
                  <a:pt x="7" y="288"/>
                  <a:pt x="15" y="280"/>
                </a:cubicBezTo>
                <a:cubicBezTo>
                  <a:pt x="254" y="30"/>
                  <a:pt x="254" y="30"/>
                  <a:pt x="254" y="30"/>
                </a:cubicBezTo>
                <a:cubicBezTo>
                  <a:pt x="265" y="18"/>
                  <a:pt x="279" y="11"/>
                  <a:pt x="295" y="9"/>
                </a:cubicBezTo>
                <a:cubicBezTo>
                  <a:pt x="364" y="2"/>
                  <a:pt x="364" y="2"/>
                  <a:pt x="364" y="2"/>
                </a:cubicBezTo>
                <a:cubicBezTo>
                  <a:pt x="385" y="0"/>
                  <a:pt x="404" y="7"/>
                  <a:pt x="420" y="22"/>
                </a:cubicBezTo>
                <a:cubicBezTo>
                  <a:pt x="463" y="68"/>
                  <a:pt x="463" y="68"/>
                  <a:pt x="463" y="68"/>
                </a:cubicBezTo>
                <a:cubicBezTo>
                  <a:pt x="478" y="84"/>
                  <a:pt x="485" y="104"/>
                  <a:pt x="482" y="126"/>
                </a:cubicBezTo>
                <a:cubicBezTo>
                  <a:pt x="475" y="198"/>
                  <a:pt x="475" y="198"/>
                  <a:pt x="475" y="198"/>
                </a:cubicBezTo>
                <a:cubicBezTo>
                  <a:pt x="474" y="215"/>
                  <a:pt x="467" y="229"/>
                  <a:pt x="456" y="241"/>
                </a:cubicBezTo>
                <a:cubicBezTo>
                  <a:pt x="217" y="492"/>
                  <a:pt x="217" y="492"/>
                  <a:pt x="217" y="492"/>
                </a:cubicBezTo>
                <a:cubicBezTo>
                  <a:pt x="209" y="500"/>
                  <a:pt x="200" y="504"/>
                  <a:pt x="190" y="506"/>
                </a:cubicBezTo>
                <a:cubicBezTo>
                  <a:pt x="181" y="507"/>
                  <a:pt x="170" y="505"/>
                  <a:pt x="161" y="500"/>
                </a:cubicBezTo>
                <a:close/>
                <a:moveTo>
                  <a:pt x="376" y="65"/>
                </a:moveTo>
                <a:cubicBezTo>
                  <a:pt x="351" y="65"/>
                  <a:pt x="330" y="87"/>
                  <a:pt x="330" y="113"/>
                </a:cubicBezTo>
                <a:cubicBezTo>
                  <a:pt x="330" y="140"/>
                  <a:pt x="351" y="161"/>
                  <a:pt x="376" y="161"/>
                </a:cubicBezTo>
                <a:cubicBezTo>
                  <a:pt x="402" y="161"/>
                  <a:pt x="422" y="140"/>
                  <a:pt x="422" y="113"/>
                </a:cubicBezTo>
                <a:cubicBezTo>
                  <a:pt x="422" y="87"/>
                  <a:pt x="402" y="65"/>
                  <a:pt x="376" y="65"/>
                </a:cubicBezTo>
                <a:close/>
              </a:path>
            </a:pathLst>
          </a:custGeom>
          <a:solidFill>
            <a:schemeClr val="accent1"/>
          </a:solidFill>
          <a:ln>
            <a:noFill/>
          </a:ln>
        </p:spPr>
        <p:txBody>
          <a:bodyPr vert="horz" wrap="square" lIns="121882" tIns="60941" rIns="121882"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6"/>
          <p:cNvSpPr>
            <a:spLocks noEditPoints="1"/>
          </p:cNvSpPr>
          <p:nvPr/>
        </p:nvSpPr>
        <p:spPr bwMode="auto">
          <a:xfrm>
            <a:off x="6255736" y="3054377"/>
            <a:ext cx="477395" cy="394161"/>
          </a:xfrm>
          <a:custGeom>
            <a:avLst/>
            <a:gdLst>
              <a:gd name="T0" fmla="*/ 485 w 505"/>
              <a:gd name="T1" fmla="*/ 364 h 417"/>
              <a:gd name="T2" fmla="*/ 481 w 505"/>
              <a:gd name="T3" fmla="*/ 282 h 417"/>
              <a:gd name="T4" fmla="*/ 505 w 505"/>
              <a:gd name="T5" fmla="*/ 26 h 417"/>
              <a:gd name="T6" fmla="*/ 181 w 505"/>
              <a:gd name="T7" fmla="*/ 0 h 417"/>
              <a:gd name="T8" fmla="*/ 157 w 505"/>
              <a:gd name="T9" fmla="*/ 32 h 417"/>
              <a:gd name="T10" fmla="*/ 367 w 505"/>
              <a:gd name="T11" fmla="*/ 67 h 417"/>
              <a:gd name="T12" fmla="*/ 447 w 505"/>
              <a:gd name="T13" fmla="*/ 67 h 417"/>
              <a:gd name="T14" fmla="*/ 456 w 505"/>
              <a:gd name="T15" fmla="*/ 78 h 417"/>
              <a:gd name="T16" fmla="*/ 368 w 505"/>
              <a:gd name="T17" fmla="*/ 89 h 417"/>
              <a:gd name="T18" fmla="*/ 447 w 505"/>
              <a:gd name="T19" fmla="*/ 125 h 417"/>
              <a:gd name="T20" fmla="*/ 456 w 505"/>
              <a:gd name="T21" fmla="*/ 135 h 417"/>
              <a:gd name="T22" fmla="*/ 368 w 505"/>
              <a:gd name="T23" fmla="*/ 146 h 417"/>
              <a:gd name="T24" fmla="*/ 447 w 505"/>
              <a:gd name="T25" fmla="*/ 186 h 417"/>
              <a:gd name="T26" fmla="*/ 456 w 505"/>
              <a:gd name="T27" fmla="*/ 196 h 417"/>
              <a:gd name="T28" fmla="*/ 368 w 505"/>
              <a:gd name="T29" fmla="*/ 207 h 417"/>
              <a:gd name="T30" fmla="*/ 348 w 505"/>
              <a:gd name="T31" fmla="*/ 311 h 417"/>
              <a:gd name="T32" fmla="*/ 323 w 505"/>
              <a:gd name="T33" fmla="*/ 337 h 417"/>
              <a:gd name="T34" fmla="*/ 20 w 505"/>
              <a:gd name="T35" fmla="*/ 417 h 417"/>
              <a:gd name="T36" fmla="*/ 24 w 505"/>
              <a:gd name="T37" fmla="*/ 335 h 417"/>
              <a:gd name="T38" fmla="*/ 0 w 505"/>
              <a:gd name="T39" fmla="*/ 79 h 417"/>
              <a:gd name="T40" fmla="*/ 324 w 505"/>
              <a:gd name="T41" fmla="*/ 53 h 417"/>
              <a:gd name="T42" fmla="*/ 348 w 505"/>
              <a:gd name="T43" fmla="*/ 311 h 417"/>
              <a:gd name="T44" fmla="*/ 290 w 505"/>
              <a:gd name="T45" fmla="*/ 119 h 417"/>
              <a:gd name="T46" fmla="*/ 300 w 505"/>
              <a:gd name="T47" fmla="*/ 129 h 417"/>
              <a:gd name="T48" fmla="*/ 58 w 505"/>
              <a:gd name="T49" fmla="*/ 140 h 417"/>
              <a:gd name="T50" fmla="*/ 48 w 505"/>
              <a:gd name="T51" fmla="*/ 129 h 417"/>
              <a:gd name="T52" fmla="*/ 58 w 505"/>
              <a:gd name="T53" fmla="*/ 176 h 417"/>
              <a:gd name="T54" fmla="*/ 300 w 505"/>
              <a:gd name="T55" fmla="*/ 187 h 417"/>
              <a:gd name="T56" fmla="*/ 290 w 505"/>
              <a:gd name="T57" fmla="*/ 198 h 417"/>
              <a:gd name="T58" fmla="*/ 48 w 505"/>
              <a:gd name="T59" fmla="*/ 187 h 417"/>
              <a:gd name="T60" fmla="*/ 58 w 505"/>
              <a:gd name="T61" fmla="*/ 176 h 417"/>
              <a:gd name="T62" fmla="*/ 290 w 505"/>
              <a:gd name="T63" fmla="*/ 237 h 417"/>
              <a:gd name="T64" fmla="*/ 300 w 505"/>
              <a:gd name="T65" fmla="*/ 248 h 417"/>
              <a:gd name="T66" fmla="*/ 58 w 505"/>
              <a:gd name="T67" fmla="*/ 259 h 417"/>
              <a:gd name="T68" fmla="*/ 48 w 505"/>
              <a:gd name="T69" fmla="*/ 248 h 417"/>
              <a:gd name="T70" fmla="*/ 38 w 505"/>
              <a:gd name="T71" fmla="*/ 371 h 417"/>
              <a:gd name="T72" fmla="*/ 35 w 505"/>
              <a:gd name="T73" fmla="*/ 320 h 417"/>
              <a:gd name="T74" fmla="*/ 18 w 505"/>
              <a:gd name="T75" fmla="*/ 91 h 417"/>
              <a:gd name="T76" fmla="*/ 313 w 505"/>
              <a:gd name="T77" fmla="*/ 72 h 417"/>
              <a:gd name="T78" fmla="*/ 330 w 505"/>
              <a:gd name="T79" fmla="*/ 301 h 417"/>
              <a:gd name="T80" fmla="*/ 313 w 505"/>
              <a:gd name="T81" fmla="*/ 32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417">
                <a:moveTo>
                  <a:pt x="368" y="285"/>
                </a:moveTo>
                <a:cubicBezTo>
                  <a:pt x="426" y="288"/>
                  <a:pt x="448" y="325"/>
                  <a:pt x="485" y="364"/>
                </a:cubicBezTo>
                <a:cubicBezTo>
                  <a:pt x="486" y="336"/>
                  <a:pt x="486" y="310"/>
                  <a:pt x="480" y="282"/>
                </a:cubicBezTo>
                <a:cubicBezTo>
                  <a:pt x="481" y="282"/>
                  <a:pt x="481" y="282"/>
                  <a:pt x="481" y="282"/>
                </a:cubicBezTo>
                <a:cubicBezTo>
                  <a:pt x="494" y="282"/>
                  <a:pt x="505" y="270"/>
                  <a:pt x="505" y="256"/>
                </a:cubicBezTo>
                <a:cubicBezTo>
                  <a:pt x="505" y="200"/>
                  <a:pt x="505" y="82"/>
                  <a:pt x="505" y="26"/>
                </a:cubicBezTo>
                <a:cubicBezTo>
                  <a:pt x="505" y="12"/>
                  <a:pt x="494" y="0"/>
                  <a:pt x="481" y="0"/>
                </a:cubicBezTo>
                <a:cubicBezTo>
                  <a:pt x="381" y="0"/>
                  <a:pt x="281" y="0"/>
                  <a:pt x="181" y="0"/>
                </a:cubicBezTo>
                <a:cubicBezTo>
                  <a:pt x="168" y="0"/>
                  <a:pt x="157" y="12"/>
                  <a:pt x="157" y="26"/>
                </a:cubicBezTo>
                <a:cubicBezTo>
                  <a:pt x="157" y="32"/>
                  <a:pt x="157" y="32"/>
                  <a:pt x="157" y="32"/>
                </a:cubicBezTo>
                <a:cubicBezTo>
                  <a:pt x="328" y="32"/>
                  <a:pt x="328" y="32"/>
                  <a:pt x="328" y="32"/>
                </a:cubicBezTo>
                <a:cubicBezTo>
                  <a:pt x="348" y="32"/>
                  <a:pt x="364" y="47"/>
                  <a:pt x="367" y="67"/>
                </a:cubicBezTo>
                <a:cubicBezTo>
                  <a:pt x="368" y="67"/>
                  <a:pt x="368" y="67"/>
                  <a:pt x="368" y="67"/>
                </a:cubicBezTo>
                <a:cubicBezTo>
                  <a:pt x="447" y="67"/>
                  <a:pt x="447" y="67"/>
                  <a:pt x="447" y="67"/>
                </a:cubicBezTo>
                <a:cubicBezTo>
                  <a:pt x="452" y="67"/>
                  <a:pt x="456" y="72"/>
                  <a:pt x="456" y="78"/>
                </a:cubicBezTo>
                <a:cubicBezTo>
                  <a:pt x="456" y="78"/>
                  <a:pt x="456" y="78"/>
                  <a:pt x="456" y="78"/>
                </a:cubicBezTo>
                <a:cubicBezTo>
                  <a:pt x="456" y="84"/>
                  <a:pt x="452" y="89"/>
                  <a:pt x="447" y="89"/>
                </a:cubicBezTo>
                <a:cubicBezTo>
                  <a:pt x="368" y="89"/>
                  <a:pt x="368" y="89"/>
                  <a:pt x="368" y="89"/>
                </a:cubicBezTo>
                <a:cubicBezTo>
                  <a:pt x="368" y="125"/>
                  <a:pt x="368" y="125"/>
                  <a:pt x="368" y="125"/>
                </a:cubicBezTo>
                <a:cubicBezTo>
                  <a:pt x="447" y="125"/>
                  <a:pt x="447" y="125"/>
                  <a:pt x="447" y="125"/>
                </a:cubicBezTo>
                <a:cubicBezTo>
                  <a:pt x="452" y="125"/>
                  <a:pt x="456" y="129"/>
                  <a:pt x="456" y="135"/>
                </a:cubicBezTo>
                <a:cubicBezTo>
                  <a:pt x="456" y="135"/>
                  <a:pt x="456" y="135"/>
                  <a:pt x="456" y="135"/>
                </a:cubicBezTo>
                <a:cubicBezTo>
                  <a:pt x="456" y="141"/>
                  <a:pt x="452" y="146"/>
                  <a:pt x="447" y="146"/>
                </a:cubicBezTo>
                <a:cubicBezTo>
                  <a:pt x="368" y="146"/>
                  <a:pt x="368" y="146"/>
                  <a:pt x="368" y="146"/>
                </a:cubicBezTo>
                <a:cubicBezTo>
                  <a:pt x="368" y="186"/>
                  <a:pt x="368" y="186"/>
                  <a:pt x="368" y="186"/>
                </a:cubicBezTo>
                <a:cubicBezTo>
                  <a:pt x="447" y="186"/>
                  <a:pt x="447" y="186"/>
                  <a:pt x="447" y="186"/>
                </a:cubicBezTo>
                <a:cubicBezTo>
                  <a:pt x="452" y="186"/>
                  <a:pt x="456" y="190"/>
                  <a:pt x="456" y="196"/>
                </a:cubicBezTo>
                <a:cubicBezTo>
                  <a:pt x="456" y="196"/>
                  <a:pt x="456" y="196"/>
                  <a:pt x="456" y="196"/>
                </a:cubicBezTo>
                <a:cubicBezTo>
                  <a:pt x="456" y="202"/>
                  <a:pt x="452" y="207"/>
                  <a:pt x="447" y="207"/>
                </a:cubicBezTo>
                <a:cubicBezTo>
                  <a:pt x="368" y="207"/>
                  <a:pt x="368" y="207"/>
                  <a:pt x="368" y="207"/>
                </a:cubicBezTo>
                <a:cubicBezTo>
                  <a:pt x="368" y="285"/>
                  <a:pt x="368" y="285"/>
                  <a:pt x="368" y="285"/>
                </a:cubicBezTo>
                <a:close/>
                <a:moveTo>
                  <a:pt x="348" y="311"/>
                </a:moveTo>
                <a:cubicBezTo>
                  <a:pt x="348" y="318"/>
                  <a:pt x="346" y="325"/>
                  <a:pt x="341" y="330"/>
                </a:cubicBezTo>
                <a:cubicBezTo>
                  <a:pt x="336" y="335"/>
                  <a:pt x="330" y="337"/>
                  <a:pt x="323" y="337"/>
                </a:cubicBezTo>
                <a:cubicBezTo>
                  <a:pt x="229" y="334"/>
                  <a:pt x="109" y="320"/>
                  <a:pt x="49" y="386"/>
                </a:cubicBezTo>
                <a:cubicBezTo>
                  <a:pt x="39" y="397"/>
                  <a:pt x="29" y="407"/>
                  <a:pt x="20" y="417"/>
                </a:cubicBezTo>
                <a:cubicBezTo>
                  <a:pt x="19" y="389"/>
                  <a:pt x="19" y="363"/>
                  <a:pt x="25" y="335"/>
                </a:cubicBezTo>
                <a:cubicBezTo>
                  <a:pt x="24" y="335"/>
                  <a:pt x="24" y="335"/>
                  <a:pt x="24" y="335"/>
                </a:cubicBezTo>
                <a:cubicBezTo>
                  <a:pt x="11" y="335"/>
                  <a:pt x="0" y="323"/>
                  <a:pt x="0" y="309"/>
                </a:cubicBezTo>
                <a:cubicBezTo>
                  <a:pt x="0" y="79"/>
                  <a:pt x="0" y="79"/>
                  <a:pt x="0" y="79"/>
                </a:cubicBezTo>
                <a:cubicBezTo>
                  <a:pt x="0" y="65"/>
                  <a:pt x="11" y="53"/>
                  <a:pt x="24" y="53"/>
                </a:cubicBezTo>
                <a:cubicBezTo>
                  <a:pt x="124" y="53"/>
                  <a:pt x="224" y="53"/>
                  <a:pt x="324" y="53"/>
                </a:cubicBezTo>
                <a:cubicBezTo>
                  <a:pt x="337" y="53"/>
                  <a:pt x="348" y="65"/>
                  <a:pt x="348" y="79"/>
                </a:cubicBezTo>
                <a:cubicBezTo>
                  <a:pt x="348" y="136"/>
                  <a:pt x="348" y="255"/>
                  <a:pt x="348" y="311"/>
                </a:cubicBezTo>
                <a:close/>
                <a:moveTo>
                  <a:pt x="58" y="119"/>
                </a:moveTo>
                <a:cubicBezTo>
                  <a:pt x="290" y="119"/>
                  <a:pt x="290" y="119"/>
                  <a:pt x="290" y="119"/>
                </a:cubicBezTo>
                <a:cubicBezTo>
                  <a:pt x="295" y="119"/>
                  <a:pt x="300" y="124"/>
                  <a:pt x="300" y="129"/>
                </a:cubicBezTo>
                <a:cubicBezTo>
                  <a:pt x="300" y="129"/>
                  <a:pt x="300" y="129"/>
                  <a:pt x="300" y="129"/>
                </a:cubicBezTo>
                <a:cubicBezTo>
                  <a:pt x="300" y="135"/>
                  <a:pt x="295" y="140"/>
                  <a:pt x="290" y="140"/>
                </a:cubicBezTo>
                <a:cubicBezTo>
                  <a:pt x="58" y="140"/>
                  <a:pt x="58" y="140"/>
                  <a:pt x="58" y="140"/>
                </a:cubicBezTo>
                <a:cubicBezTo>
                  <a:pt x="53" y="140"/>
                  <a:pt x="48" y="135"/>
                  <a:pt x="48" y="129"/>
                </a:cubicBezTo>
                <a:cubicBezTo>
                  <a:pt x="48" y="129"/>
                  <a:pt x="48" y="129"/>
                  <a:pt x="48" y="129"/>
                </a:cubicBezTo>
                <a:cubicBezTo>
                  <a:pt x="48" y="124"/>
                  <a:pt x="53" y="119"/>
                  <a:pt x="58" y="119"/>
                </a:cubicBezTo>
                <a:close/>
                <a:moveTo>
                  <a:pt x="58" y="176"/>
                </a:moveTo>
                <a:cubicBezTo>
                  <a:pt x="290" y="176"/>
                  <a:pt x="290" y="176"/>
                  <a:pt x="290" y="176"/>
                </a:cubicBezTo>
                <a:cubicBezTo>
                  <a:pt x="295" y="176"/>
                  <a:pt x="300" y="181"/>
                  <a:pt x="300" y="187"/>
                </a:cubicBezTo>
                <a:cubicBezTo>
                  <a:pt x="300" y="187"/>
                  <a:pt x="300" y="187"/>
                  <a:pt x="300" y="187"/>
                </a:cubicBezTo>
                <a:cubicBezTo>
                  <a:pt x="300" y="193"/>
                  <a:pt x="295" y="198"/>
                  <a:pt x="290" y="198"/>
                </a:cubicBezTo>
                <a:cubicBezTo>
                  <a:pt x="58" y="198"/>
                  <a:pt x="58" y="198"/>
                  <a:pt x="58" y="198"/>
                </a:cubicBezTo>
                <a:cubicBezTo>
                  <a:pt x="53" y="198"/>
                  <a:pt x="48" y="193"/>
                  <a:pt x="48" y="187"/>
                </a:cubicBezTo>
                <a:cubicBezTo>
                  <a:pt x="48" y="187"/>
                  <a:pt x="48" y="187"/>
                  <a:pt x="48" y="187"/>
                </a:cubicBezTo>
                <a:cubicBezTo>
                  <a:pt x="48" y="181"/>
                  <a:pt x="53" y="176"/>
                  <a:pt x="58" y="176"/>
                </a:cubicBezTo>
                <a:close/>
                <a:moveTo>
                  <a:pt x="58" y="237"/>
                </a:moveTo>
                <a:cubicBezTo>
                  <a:pt x="290" y="237"/>
                  <a:pt x="290" y="237"/>
                  <a:pt x="290" y="237"/>
                </a:cubicBezTo>
                <a:cubicBezTo>
                  <a:pt x="295" y="237"/>
                  <a:pt x="300" y="242"/>
                  <a:pt x="300" y="248"/>
                </a:cubicBezTo>
                <a:cubicBezTo>
                  <a:pt x="300" y="248"/>
                  <a:pt x="300" y="248"/>
                  <a:pt x="300" y="248"/>
                </a:cubicBezTo>
                <a:cubicBezTo>
                  <a:pt x="300" y="254"/>
                  <a:pt x="295" y="259"/>
                  <a:pt x="290" y="259"/>
                </a:cubicBezTo>
                <a:cubicBezTo>
                  <a:pt x="58" y="259"/>
                  <a:pt x="58" y="259"/>
                  <a:pt x="58" y="259"/>
                </a:cubicBezTo>
                <a:cubicBezTo>
                  <a:pt x="53" y="259"/>
                  <a:pt x="48" y="254"/>
                  <a:pt x="48" y="248"/>
                </a:cubicBezTo>
                <a:cubicBezTo>
                  <a:pt x="48" y="248"/>
                  <a:pt x="48" y="248"/>
                  <a:pt x="48" y="248"/>
                </a:cubicBezTo>
                <a:cubicBezTo>
                  <a:pt x="48" y="242"/>
                  <a:pt x="53" y="237"/>
                  <a:pt x="58" y="237"/>
                </a:cubicBezTo>
                <a:close/>
                <a:moveTo>
                  <a:pt x="38" y="371"/>
                </a:moveTo>
                <a:cubicBezTo>
                  <a:pt x="39" y="352"/>
                  <a:pt x="43" y="338"/>
                  <a:pt x="48" y="320"/>
                </a:cubicBezTo>
                <a:cubicBezTo>
                  <a:pt x="35" y="320"/>
                  <a:pt x="35" y="320"/>
                  <a:pt x="35" y="320"/>
                </a:cubicBezTo>
                <a:cubicBezTo>
                  <a:pt x="25" y="320"/>
                  <a:pt x="18" y="312"/>
                  <a:pt x="18" y="301"/>
                </a:cubicBezTo>
                <a:cubicBezTo>
                  <a:pt x="18" y="91"/>
                  <a:pt x="18" y="91"/>
                  <a:pt x="18" y="91"/>
                </a:cubicBezTo>
                <a:cubicBezTo>
                  <a:pt x="18" y="81"/>
                  <a:pt x="25" y="72"/>
                  <a:pt x="35" y="72"/>
                </a:cubicBezTo>
                <a:cubicBezTo>
                  <a:pt x="128" y="72"/>
                  <a:pt x="220" y="72"/>
                  <a:pt x="313" y="72"/>
                </a:cubicBezTo>
                <a:cubicBezTo>
                  <a:pt x="323" y="72"/>
                  <a:pt x="330" y="81"/>
                  <a:pt x="330" y="91"/>
                </a:cubicBezTo>
                <a:cubicBezTo>
                  <a:pt x="330" y="140"/>
                  <a:pt x="330" y="252"/>
                  <a:pt x="330" y="301"/>
                </a:cubicBezTo>
                <a:cubicBezTo>
                  <a:pt x="330" y="306"/>
                  <a:pt x="329" y="311"/>
                  <a:pt x="325" y="314"/>
                </a:cubicBezTo>
                <a:cubicBezTo>
                  <a:pt x="322" y="318"/>
                  <a:pt x="318" y="320"/>
                  <a:pt x="313" y="320"/>
                </a:cubicBezTo>
                <a:cubicBezTo>
                  <a:pt x="227" y="318"/>
                  <a:pt x="83" y="308"/>
                  <a:pt x="38" y="371"/>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26">
            <a:extLst>
              <a:ext uri="{FF2B5EF4-FFF2-40B4-BE49-F238E27FC236}">
                <a16:creationId xmlns:a16="http://schemas.microsoft.com/office/drawing/2014/main" id="{BA81E0C0-F3B6-4E2B-814E-70C0E871CBA5}"/>
              </a:ext>
            </a:extLst>
          </p:cNvPr>
          <p:cNvSpPr/>
          <p:nvPr/>
        </p:nvSpPr>
        <p:spPr>
          <a:xfrm>
            <a:off x="7677155" y="2131842"/>
            <a:ext cx="3055947" cy="2301776"/>
          </a:xfrm>
          <a:prstGeom prst="rect">
            <a:avLst/>
          </a:prstGeom>
        </p:spPr>
        <p:txBody>
          <a:bodyPr wrap="square" lIns="91433" tIns="45716" rIns="91433" bIns="45716">
            <a:spAutoFit/>
          </a:bodyPr>
          <a:lstStyle/>
          <a:p>
            <a:pPr>
              <a:lnSpc>
                <a:spcPct val="130000"/>
              </a:lnSpc>
            </a:pPr>
            <a:r>
              <a:rPr lang="zh-CN" altLang="en-US" sz="1600" dirty="0">
                <a:solidFill>
                  <a:schemeClr val="bg2">
                    <a:lumMod val="10000"/>
                  </a:schemeClr>
                </a:solidFill>
                <a:latin typeface="微软雅黑" panose="020B0503020204020204" pitchFamily="34" charset="-122"/>
                <a:ea typeface="微软雅黑" panose="020B0503020204020204" pitchFamily="34" charset="-122"/>
              </a:rPr>
              <a:t>    对分类模型进行训练时仍需要大量已标注的 语料文本作为训练集对其进行训练，并且其分类的效果取决于训练集的质量。对于语料集的标注需要拥有专业知识的人员进行人工标注，既费时又费力</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616ADB29-8EBD-481D-A389-B82DB77FFB35}"/>
              </a:ext>
            </a:extLst>
          </p:cNvPr>
          <p:cNvSpPr/>
          <p:nvPr/>
        </p:nvSpPr>
        <p:spPr>
          <a:xfrm>
            <a:off x="7598550" y="1609637"/>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问题一</a:t>
            </a:r>
          </a:p>
        </p:txBody>
      </p:sp>
      <p:sp>
        <p:nvSpPr>
          <p:cNvPr id="20" name="矩形 19">
            <a:extLst>
              <a:ext uri="{FF2B5EF4-FFF2-40B4-BE49-F238E27FC236}">
                <a16:creationId xmlns:a16="http://schemas.microsoft.com/office/drawing/2014/main" id="{F096835D-A35C-4252-9C67-EA9240081549}"/>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1" name="文本框 20">
            <a:extLst>
              <a:ext uri="{FF2B5EF4-FFF2-40B4-BE49-F238E27FC236}">
                <a16:creationId xmlns:a16="http://schemas.microsoft.com/office/drawing/2014/main" id="{1B503056-F252-4371-A034-59DE9328432A}"/>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2" name="椭圆 21">
            <a:extLst>
              <a:ext uri="{FF2B5EF4-FFF2-40B4-BE49-F238E27FC236}">
                <a16:creationId xmlns:a16="http://schemas.microsoft.com/office/drawing/2014/main" id="{F88E5263-9212-4578-AFB0-6973DCE56473}"/>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19" name="矩形 18">
            <a:extLst>
              <a:ext uri="{FF2B5EF4-FFF2-40B4-BE49-F238E27FC236}">
                <a16:creationId xmlns:a16="http://schemas.microsoft.com/office/drawing/2014/main" id="{64DED24C-D599-44C0-A83A-CE963E595259}"/>
              </a:ext>
            </a:extLst>
          </p:cNvPr>
          <p:cNvSpPr/>
          <p:nvPr/>
        </p:nvSpPr>
        <p:spPr>
          <a:xfrm>
            <a:off x="3838770" y="2488950"/>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问题二</a:t>
            </a:r>
          </a:p>
        </p:txBody>
      </p:sp>
      <p:sp>
        <p:nvSpPr>
          <p:cNvPr id="23" name="矩形 22">
            <a:extLst>
              <a:ext uri="{FF2B5EF4-FFF2-40B4-BE49-F238E27FC236}">
                <a16:creationId xmlns:a16="http://schemas.microsoft.com/office/drawing/2014/main" id="{767553BA-EEA8-40FE-BBF3-B6F34E3C6FA3}"/>
              </a:ext>
            </a:extLst>
          </p:cNvPr>
          <p:cNvSpPr/>
          <p:nvPr/>
        </p:nvSpPr>
        <p:spPr>
          <a:xfrm>
            <a:off x="1881085" y="3023300"/>
            <a:ext cx="3055947" cy="1661601"/>
          </a:xfrm>
          <a:prstGeom prst="rect">
            <a:avLst/>
          </a:prstGeom>
        </p:spPr>
        <p:txBody>
          <a:bodyPr wrap="square" lIns="91433" tIns="45716" rIns="91433" bIns="45716">
            <a:spAutoFit/>
          </a:bodyPr>
          <a:lstStyle/>
          <a:p>
            <a:pPr>
              <a:lnSpc>
                <a:spcPct val="130000"/>
              </a:lnSpc>
            </a:pPr>
            <a:r>
              <a:rPr lang="zh-CN" altLang="en-US" sz="1600" dirty="0">
                <a:solidFill>
                  <a:schemeClr val="bg2">
                    <a:lumMod val="10000"/>
                  </a:schemeClr>
                </a:solidFill>
                <a:latin typeface="微软雅黑" panose="020B0503020204020204" pitchFamily="34" charset="-122"/>
                <a:ea typeface="微软雅黑" panose="020B0503020204020204" pitchFamily="34" charset="-122"/>
              </a:rPr>
              <a:t>    机器学习的在迁移到其他领域时表现效果较差，在原领域内往往能够取得不错的分 类效果，但当对其他领域的文本进行分类时就不能达到理想的效果。</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3273520"/>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250" fill="hold"/>
                                        <p:tgtEl>
                                          <p:spTgt spid="28"/>
                                        </p:tgtEl>
                                        <p:attrNameLst>
                                          <p:attrName>ppt_w</p:attrName>
                                        </p:attrNameLst>
                                      </p:cBhvr>
                                      <p:tavLst>
                                        <p:tav tm="0">
                                          <p:val>
                                            <p:fltVal val="0"/>
                                          </p:val>
                                        </p:tav>
                                        <p:tav tm="100000">
                                          <p:val>
                                            <p:strVal val="#ppt_w"/>
                                          </p:val>
                                        </p:tav>
                                      </p:tavLst>
                                    </p:anim>
                                    <p:anim calcmode="lin" valueType="num">
                                      <p:cBhvr>
                                        <p:cTn id="24" dur="250" fill="hold"/>
                                        <p:tgtEl>
                                          <p:spTgt spid="28"/>
                                        </p:tgtEl>
                                        <p:attrNameLst>
                                          <p:attrName>ppt_h</p:attrName>
                                        </p:attrNameLst>
                                      </p:cBhvr>
                                      <p:tavLst>
                                        <p:tav tm="0">
                                          <p:val>
                                            <p:fltVal val="0"/>
                                          </p:val>
                                        </p:tav>
                                        <p:tav tm="100000">
                                          <p:val>
                                            <p:strVal val="#ppt_h"/>
                                          </p:val>
                                        </p:tav>
                                      </p:tavLst>
                                    </p:anim>
                                    <p:animEffect transition="in" filter="fade">
                                      <p:cBhvr>
                                        <p:cTn id="25" dur="250"/>
                                        <p:tgtEl>
                                          <p:spTgt spid="28"/>
                                        </p:tgtEl>
                                      </p:cBhvr>
                                    </p:animEffect>
                                  </p:childTnLst>
                                </p:cTn>
                              </p:par>
                            </p:childTnLst>
                          </p:cTn>
                        </p:par>
                        <p:par>
                          <p:cTn id="26" fill="hold">
                            <p:stCondLst>
                              <p:cond delay="2250"/>
                            </p:stCondLst>
                            <p:childTnLst>
                              <p:par>
                                <p:cTn id="27" presetID="53" presetClass="entr" presetSubtype="16" fill="hold" grpId="0" nodeType="afterEffect">
                                  <p:stCondLst>
                                    <p:cond delay="0"/>
                                  </p:stCondLst>
                                  <p:iterate type="lt">
                                    <p:tmPct val="4054"/>
                                  </p:iterate>
                                  <p:childTnLst>
                                    <p:set>
                                      <p:cBhvr>
                                        <p:cTn id="28" dur="1" fill="hold">
                                          <p:stCondLst>
                                            <p:cond delay="0"/>
                                          </p:stCondLst>
                                        </p:cTn>
                                        <p:tgtEl>
                                          <p:spTgt spid="27"/>
                                        </p:tgtEl>
                                        <p:attrNameLst>
                                          <p:attrName>style.visibility</p:attrName>
                                        </p:attrNameLst>
                                      </p:cBhvr>
                                      <p:to>
                                        <p:strVal val="visible"/>
                                      </p:to>
                                    </p:set>
                                    <p:anim calcmode="lin" valueType="num">
                                      <p:cBhvr>
                                        <p:cTn id="29" dur="250" fill="hold"/>
                                        <p:tgtEl>
                                          <p:spTgt spid="27"/>
                                        </p:tgtEl>
                                        <p:attrNameLst>
                                          <p:attrName>ppt_w</p:attrName>
                                        </p:attrNameLst>
                                      </p:cBhvr>
                                      <p:tavLst>
                                        <p:tav tm="0">
                                          <p:val>
                                            <p:fltVal val="0"/>
                                          </p:val>
                                        </p:tav>
                                        <p:tav tm="100000">
                                          <p:val>
                                            <p:strVal val="#ppt_w"/>
                                          </p:val>
                                        </p:tav>
                                      </p:tavLst>
                                    </p:anim>
                                    <p:anim calcmode="lin" valueType="num">
                                      <p:cBhvr>
                                        <p:cTn id="30" dur="250" fill="hold"/>
                                        <p:tgtEl>
                                          <p:spTgt spid="27"/>
                                        </p:tgtEl>
                                        <p:attrNameLst>
                                          <p:attrName>ppt_h</p:attrName>
                                        </p:attrNameLst>
                                      </p:cBhvr>
                                      <p:tavLst>
                                        <p:tav tm="0">
                                          <p:val>
                                            <p:fltVal val="0"/>
                                          </p:val>
                                        </p:tav>
                                        <p:tav tm="100000">
                                          <p:val>
                                            <p:strVal val="#ppt_h"/>
                                          </p:val>
                                        </p:tav>
                                      </p:tavLst>
                                    </p:anim>
                                    <p:animEffect transition="in" filter="fade">
                                      <p:cBhvr>
                                        <p:cTn id="31" dur="250"/>
                                        <p:tgtEl>
                                          <p:spTgt spid="27"/>
                                        </p:tgtEl>
                                      </p:cBhvr>
                                    </p:animEffect>
                                  </p:childTnLst>
                                </p:cTn>
                              </p:par>
                            </p:childTnLst>
                          </p:cTn>
                        </p:par>
                        <p:par>
                          <p:cTn id="32" fill="hold">
                            <p:stCondLst>
                              <p:cond delay="3351"/>
                            </p:stCondLst>
                            <p:childTnLst>
                              <p:par>
                                <p:cTn id="33" presetID="23" presetClass="entr" presetSubtype="32"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strVal val="4*#ppt_w"/>
                                          </p:val>
                                        </p:tav>
                                        <p:tav tm="100000">
                                          <p:val>
                                            <p:strVal val="#ppt_w"/>
                                          </p:val>
                                        </p:tav>
                                      </p:tavLst>
                                    </p:anim>
                                    <p:anim calcmode="lin" valueType="num">
                                      <p:cBhvr>
                                        <p:cTn id="36" dur="500" fill="hold"/>
                                        <p:tgtEl>
                                          <p:spTgt spid="20"/>
                                        </p:tgtEl>
                                        <p:attrNameLst>
                                          <p:attrName>ppt_h</p:attrName>
                                        </p:attrNameLst>
                                      </p:cBhvr>
                                      <p:tavLst>
                                        <p:tav tm="0">
                                          <p:val>
                                            <p:strVal val="4*#ppt_h"/>
                                          </p:val>
                                        </p:tav>
                                        <p:tav tm="100000">
                                          <p:val>
                                            <p:strVal val="#ppt_h"/>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childTnLst>
                          </p:cTn>
                        </p:par>
                        <p:par>
                          <p:cTn id="41" fill="hold">
                            <p:stCondLst>
                              <p:cond delay="3851"/>
                            </p:stCondLst>
                            <p:childTnLst>
                              <p:par>
                                <p:cTn id="42" presetID="42"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par>
                          <p:cTn id="47" fill="hold">
                            <p:stCondLst>
                              <p:cond delay="4851"/>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childTnLst>
                          </p:cTn>
                        </p:par>
                        <p:par>
                          <p:cTn id="53" fill="hold">
                            <p:stCondLst>
                              <p:cond delay="5101"/>
                            </p:stCondLst>
                            <p:childTnLst>
                              <p:par>
                                <p:cTn id="54" presetID="53" presetClass="entr" presetSubtype="16" fill="hold" grpId="0" nodeType="afterEffect">
                                  <p:stCondLst>
                                    <p:cond delay="0"/>
                                  </p:stCondLst>
                                  <p:iterate type="lt">
                                    <p:tmPct val="4054"/>
                                  </p:iterate>
                                  <p:childTnLst>
                                    <p:set>
                                      <p:cBhvr>
                                        <p:cTn id="55" dur="1" fill="hold">
                                          <p:stCondLst>
                                            <p:cond delay="0"/>
                                          </p:stCondLst>
                                        </p:cTn>
                                        <p:tgtEl>
                                          <p:spTgt spid="23"/>
                                        </p:tgtEl>
                                        <p:attrNameLst>
                                          <p:attrName>style.visibility</p:attrName>
                                        </p:attrNameLst>
                                      </p:cBhvr>
                                      <p:to>
                                        <p:strVal val="visible"/>
                                      </p:to>
                                    </p:set>
                                    <p:anim calcmode="lin" valueType="num">
                                      <p:cBhvr>
                                        <p:cTn id="56" dur="250" fill="hold"/>
                                        <p:tgtEl>
                                          <p:spTgt spid="23"/>
                                        </p:tgtEl>
                                        <p:attrNameLst>
                                          <p:attrName>ppt_w</p:attrName>
                                        </p:attrNameLst>
                                      </p:cBhvr>
                                      <p:tavLst>
                                        <p:tav tm="0">
                                          <p:val>
                                            <p:fltVal val="0"/>
                                          </p:val>
                                        </p:tav>
                                        <p:tav tm="100000">
                                          <p:val>
                                            <p:strVal val="#ppt_w"/>
                                          </p:val>
                                        </p:tav>
                                      </p:tavLst>
                                    </p:anim>
                                    <p:anim calcmode="lin" valueType="num">
                                      <p:cBhvr>
                                        <p:cTn id="57" dur="250" fill="hold"/>
                                        <p:tgtEl>
                                          <p:spTgt spid="23"/>
                                        </p:tgtEl>
                                        <p:attrNameLst>
                                          <p:attrName>ppt_h</p:attrName>
                                        </p:attrNameLst>
                                      </p:cBhvr>
                                      <p:tavLst>
                                        <p:tav tm="0">
                                          <p:val>
                                            <p:fltVal val="0"/>
                                          </p:val>
                                        </p:tav>
                                        <p:tav tm="100000">
                                          <p:val>
                                            <p:strVal val="#ppt_h"/>
                                          </p:val>
                                        </p:tav>
                                      </p:tavLst>
                                    </p:anim>
                                    <p:animEffect transition="in" filter="fade">
                                      <p:cBhvr>
                                        <p:cTn id="58"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P spid="27" grpId="0"/>
      <p:bldP spid="28" grpId="0"/>
      <p:bldP spid="20" grpId="0"/>
      <p:bldP spid="21" grpId="0"/>
      <p:bldP spid="22" grpId="0" animBg="1"/>
      <p:bldP spid="19"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19CAE73-B669-428F-B4B6-EA659247F79E}"/>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2" name="文本框 21">
            <a:extLst>
              <a:ext uri="{FF2B5EF4-FFF2-40B4-BE49-F238E27FC236}">
                <a16:creationId xmlns:a16="http://schemas.microsoft.com/office/drawing/2014/main" id="{965CC3CD-DCCD-4080-BE9F-002E231B6B3B}"/>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C5DB627E-5AB5-4F01-AF1A-6DEC2AEE263B}"/>
              </a:ext>
            </a:extLst>
          </p:cNvPr>
          <p:cNvSpPr txBox="1"/>
          <p:nvPr/>
        </p:nvSpPr>
        <p:spPr>
          <a:xfrm>
            <a:off x="2238648" y="2032588"/>
            <a:ext cx="8672007" cy="2554545"/>
          </a:xfrm>
          <a:prstGeom prst="rect">
            <a:avLst/>
          </a:prstGeom>
          <a:noFill/>
        </p:spPr>
        <p:txBody>
          <a:bodyPr wrap="square" rtlCol="0">
            <a:spAutoFit/>
          </a:bodyPr>
          <a:lstStyle/>
          <a:p>
            <a:r>
              <a:rPr lang="zh-CN" altLang="en-US" sz="1600" kern="0" dirty="0">
                <a:solidFill>
                  <a:srgbClr val="000000"/>
                </a:solidFill>
                <a:latin typeface="Calibri" panose="020F0502020204030204" pitchFamily="34" charset="0"/>
                <a:ea typeface="宋体" panose="02010600030101010101" pitchFamily="2" charset="-122"/>
                <a:cs typeface="宋体" panose="02010600030101010101" pitchFamily="2" charset="-122"/>
              </a:rPr>
              <a:t>         基于情感词典的方法主要依赖于词典和规则，通过情感词典来识别文本中的 情感词，之后结合评分规则来分析该文本的情感倾向。基于情感词典方法的优点 是不需要耗费大量人工成本去构建高质量的训练集，其分类的准确率依赖于情感词典的完备程度，情感词典的覆盖程度越高，情感分析的结果也就越精确。</a:t>
            </a:r>
            <a:endParaRPr lang="en-US" altLang="zh-CN" sz="1600" kern="0" dirty="0">
              <a:solidFill>
                <a:srgbClr val="000000"/>
              </a:solidFill>
              <a:latin typeface="Calibri" panose="020F0502020204030204" pitchFamily="34" charset="0"/>
              <a:ea typeface="宋体" panose="02010600030101010101" pitchFamily="2" charset="-122"/>
              <a:cs typeface="宋体" panose="02010600030101010101" pitchFamily="2" charset="-122"/>
            </a:endParaRPr>
          </a:p>
          <a:p>
            <a:r>
              <a:rPr lang="zh-CN" altLang="en-US" sz="1600" dirty="0"/>
              <a:t>        在中文领域中，使用比较广泛的通用词典为台湾大学的 </a:t>
            </a:r>
            <a:r>
              <a:rPr lang="en-US" altLang="zh-CN" sz="1600" dirty="0"/>
              <a:t>NTUSD </a:t>
            </a:r>
            <a:r>
              <a:rPr lang="zh-CN" altLang="en-US" sz="1600" dirty="0"/>
              <a:t>简体中文情感极性词典、知网（</a:t>
            </a:r>
            <a:r>
              <a:rPr lang="en-US" altLang="zh-CN" sz="1600" dirty="0" err="1"/>
              <a:t>HowNet</a:t>
            </a:r>
            <a:r>
              <a:rPr lang="zh-CN" altLang="en-US" sz="1600" dirty="0"/>
              <a:t>）情感分析用词语集、大连理工大学情感词汇本体库等。</a:t>
            </a:r>
            <a:endParaRPr lang="en-US" altLang="zh-CN" sz="1600" dirty="0"/>
          </a:p>
          <a:p>
            <a:endParaRPr lang="en-US" altLang="zh-CN" sz="1600" dirty="0"/>
          </a:p>
          <a:p>
            <a:r>
              <a:rPr lang="zh-CN" altLang="en-US" sz="1600" dirty="0"/>
              <a:t>        刘亚桥等人提出了一种基于改进 </a:t>
            </a:r>
            <a:r>
              <a:rPr lang="en-US" altLang="zh-CN" sz="1600" dirty="0"/>
              <a:t>word2vec </a:t>
            </a:r>
            <a:r>
              <a:rPr lang="zh-CN" altLang="en-US" sz="1600" dirty="0"/>
              <a:t>的情感词典扩展 方法，并通过实验证明了该方法在摄影领域文本中取得了不错的效果。周莉等 人针对突发事件领域内通用情感词典表现不佳的问题，采用机器学习和人工构建相结合的方法对通用情感词典进行扩展，取得了不错的效果。</a:t>
            </a:r>
          </a:p>
        </p:txBody>
      </p:sp>
    </p:spTree>
    <p:extLst>
      <p:ext uri="{BB962C8B-B14F-4D97-AF65-F5344CB8AC3E}">
        <p14:creationId xmlns:p14="http://schemas.microsoft.com/office/powerpoint/2010/main" val="2615190302"/>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1"/>
          <p:cNvSpPr>
            <a:spLocks noEditPoints="1"/>
          </p:cNvSpPr>
          <p:nvPr/>
        </p:nvSpPr>
        <p:spPr bwMode="auto">
          <a:xfrm>
            <a:off x="5433360" y="1989285"/>
            <a:ext cx="2322401" cy="2317203"/>
          </a:xfrm>
          <a:custGeom>
            <a:avLst/>
            <a:gdLst>
              <a:gd name="T0" fmla="*/ 27 w 188"/>
              <a:gd name="T1" fmla="*/ 27 h 188"/>
              <a:gd name="T2" fmla="*/ 45 w 188"/>
              <a:gd name="T3" fmla="*/ 143 h 188"/>
              <a:gd name="T4" fmla="*/ 161 w 188"/>
              <a:gd name="T5" fmla="*/ 161 h 188"/>
              <a:gd name="T6" fmla="*/ 144 w 188"/>
              <a:gd name="T7" fmla="*/ 44 h 188"/>
              <a:gd name="T8" fmla="*/ 27 w 188"/>
              <a:gd name="T9" fmla="*/ 27 h 188"/>
              <a:gd name="T10" fmla="*/ 136 w 188"/>
              <a:gd name="T11" fmla="*/ 154 h 188"/>
              <a:gd name="T12" fmla="*/ 45 w 188"/>
              <a:gd name="T13" fmla="*/ 141 h 188"/>
              <a:gd name="T14" fmla="*/ 31 w 188"/>
              <a:gd name="T15" fmla="*/ 50 h 188"/>
              <a:gd name="T16" fmla="*/ 122 w 188"/>
              <a:gd name="T17" fmla="*/ 64 h 188"/>
              <a:gd name="T18" fmla="*/ 136 w 188"/>
              <a:gd name="T19" fmla="*/ 1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27" y="27"/>
                </a:moveTo>
                <a:cubicBezTo>
                  <a:pt x="0" y="54"/>
                  <a:pt x="8" y="106"/>
                  <a:pt x="45" y="143"/>
                </a:cubicBezTo>
                <a:cubicBezTo>
                  <a:pt x="81" y="180"/>
                  <a:pt x="134" y="188"/>
                  <a:pt x="161" y="161"/>
                </a:cubicBezTo>
                <a:cubicBezTo>
                  <a:pt x="188" y="133"/>
                  <a:pt x="180" y="81"/>
                  <a:pt x="144" y="44"/>
                </a:cubicBezTo>
                <a:cubicBezTo>
                  <a:pt x="107" y="7"/>
                  <a:pt x="54" y="0"/>
                  <a:pt x="27" y="27"/>
                </a:cubicBezTo>
                <a:close/>
                <a:moveTo>
                  <a:pt x="136" y="154"/>
                </a:moveTo>
                <a:cubicBezTo>
                  <a:pt x="114" y="176"/>
                  <a:pt x="74" y="169"/>
                  <a:pt x="45" y="141"/>
                </a:cubicBezTo>
                <a:cubicBezTo>
                  <a:pt x="16" y="112"/>
                  <a:pt x="10" y="71"/>
                  <a:pt x="31" y="50"/>
                </a:cubicBezTo>
                <a:cubicBezTo>
                  <a:pt x="53" y="29"/>
                  <a:pt x="93" y="35"/>
                  <a:pt x="122" y="64"/>
                </a:cubicBezTo>
                <a:cubicBezTo>
                  <a:pt x="151" y="92"/>
                  <a:pt x="157" y="133"/>
                  <a:pt x="136" y="154"/>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102"/>
          <p:cNvSpPr>
            <a:spLocks noEditPoints="1"/>
          </p:cNvSpPr>
          <p:nvPr/>
        </p:nvSpPr>
        <p:spPr bwMode="auto">
          <a:xfrm>
            <a:off x="4937032" y="3517210"/>
            <a:ext cx="2467876" cy="1927541"/>
          </a:xfrm>
          <a:custGeom>
            <a:avLst/>
            <a:gdLst>
              <a:gd name="T0" fmla="*/ 193 w 200"/>
              <a:gd name="T1" fmla="*/ 61 h 156"/>
              <a:gd name="T2" fmla="*/ 88 w 200"/>
              <a:gd name="T3" fmla="*/ 9 h 156"/>
              <a:gd name="T4" fmla="*/ 7 w 200"/>
              <a:gd name="T5" fmla="*/ 95 h 156"/>
              <a:gd name="T6" fmla="*/ 113 w 200"/>
              <a:gd name="T7" fmla="*/ 147 h 156"/>
              <a:gd name="T8" fmla="*/ 193 w 200"/>
              <a:gd name="T9" fmla="*/ 61 h 156"/>
              <a:gd name="T10" fmla="*/ 27 w 200"/>
              <a:gd name="T11" fmla="*/ 78 h 156"/>
              <a:gd name="T12" fmla="*/ 90 w 200"/>
              <a:gd name="T13" fmla="*/ 11 h 156"/>
              <a:gd name="T14" fmla="*/ 172 w 200"/>
              <a:gd name="T15" fmla="*/ 51 h 156"/>
              <a:gd name="T16" fmla="*/ 109 w 200"/>
              <a:gd name="T17" fmla="*/ 118 h 156"/>
              <a:gd name="T18" fmla="*/ 27 w 200"/>
              <a:gd name="T1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56">
                <a:moveTo>
                  <a:pt x="193" y="61"/>
                </a:moveTo>
                <a:cubicBezTo>
                  <a:pt x="186" y="23"/>
                  <a:pt x="139" y="0"/>
                  <a:pt x="88" y="9"/>
                </a:cubicBezTo>
                <a:cubicBezTo>
                  <a:pt x="36" y="18"/>
                  <a:pt x="0" y="57"/>
                  <a:pt x="7" y="95"/>
                </a:cubicBezTo>
                <a:cubicBezTo>
                  <a:pt x="14" y="133"/>
                  <a:pt x="61" y="156"/>
                  <a:pt x="113" y="147"/>
                </a:cubicBezTo>
                <a:cubicBezTo>
                  <a:pt x="164" y="138"/>
                  <a:pt x="200" y="99"/>
                  <a:pt x="193" y="61"/>
                </a:cubicBezTo>
                <a:close/>
                <a:moveTo>
                  <a:pt x="27" y="78"/>
                </a:moveTo>
                <a:cubicBezTo>
                  <a:pt x="22" y="48"/>
                  <a:pt x="50" y="18"/>
                  <a:pt x="90" y="11"/>
                </a:cubicBezTo>
                <a:cubicBezTo>
                  <a:pt x="130" y="4"/>
                  <a:pt x="167" y="22"/>
                  <a:pt x="172" y="51"/>
                </a:cubicBezTo>
                <a:cubicBezTo>
                  <a:pt x="177" y="81"/>
                  <a:pt x="149" y="111"/>
                  <a:pt x="109" y="118"/>
                </a:cubicBezTo>
                <a:cubicBezTo>
                  <a:pt x="69" y="125"/>
                  <a:pt x="32" y="107"/>
                  <a:pt x="27" y="78"/>
                </a:cubicBezTo>
                <a:close/>
              </a:path>
            </a:pathLst>
          </a:custGeom>
          <a:solidFill>
            <a:schemeClr val="accent1"/>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104"/>
          <p:cNvSpPr>
            <a:spLocks/>
          </p:cNvSpPr>
          <p:nvPr/>
        </p:nvSpPr>
        <p:spPr bwMode="auto">
          <a:xfrm>
            <a:off x="5530358" y="2153047"/>
            <a:ext cx="503968" cy="1023520"/>
          </a:xfrm>
          <a:custGeom>
            <a:avLst/>
            <a:gdLst>
              <a:gd name="T0" fmla="*/ 24 w 41"/>
              <a:gd name="T1" fmla="*/ 36 h 83"/>
              <a:gd name="T2" fmla="*/ 41 w 41"/>
              <a:gd name="T3" fmla="*/ 26 h 83"/>
              <a:gd name="T4" fmla="*/ 41 w 41"/>
              <a:gd name="T5" fmla="*/ 0 h 83"/>
              <a:gd name="T6" fmla="*/ 20 w 41"/>
              <a:gd name="T7" fmla="*/ 13 h 83"/>
              <a:gd name="T8" fmla="*/ 8 w 41"/>
              <a:gd name="T9" fmla="*/ 83 h 83"/>
              <a:gd name="T10" fmla="*/ 13 w 41"/>
              <a:gd name="T11" fmla="*/ 83 h 83"/>
              <a:gd name="T12" fmla="*/ 24 w 41"/>
              <a:gd name="T13" fmla="*/ 36 h 83"/>
            </a:gdLst>
            <a:ahLst/>
            <a:cxnLst>
              <a:cxn ang="0">
                <a:pos x="T0" y="T1"/>
              </a:cxn>
              <a:cxn ang="0">
                <a:pos x="T2" y="T3"/>
              </a:cxn>
              <a:cxn ang="0">
                <a:pos x="T4" y="T5"/>
              </a:cxn>
              <a:cxn ang="0">
                <a:pos x="T6" y="T7"/>
              </a:cxn>
              <a:cxn ang="0">
                <a:pos x="T8" y="T9"/>
              </a:cxn>
              <a:cxn ang="0">
                <a:pos x="T10" y="T11"/>
              </a:cxn>
              <a:cxn ang="0">
                <a:pos x="T12" y="T13"/>
              </a:cxn>
            </a:cxnLst>
            <a:rect l="0" t="0" r="r" b="b"/>
            <a:pathLst>
              <a:path w="41" h="83">
                <a:moveTo>
                  <a:pt x="24" y="36"/>
                </a:moveTo>
                <a:cubicBezTo>
                  <a:pt x="29" y="31"/>
                  <a:pt x="35" y="28"/>
                  <a:pt x="41" y="26"/>
                </a:cubicBezTo>
                <a:cubicBezTo>
                  <a:pt x="41" y="0"/>
                  <a:pt x="41" y="0"/>
                  <a:pt x="41" y="0"/>
                </a:cubicBezTo>
                <a:cubicBezTo>
                  <a:pt x="33" y="3"/>
                  <a:pt x="26" y="7"/>
                  <a:pt x="20" y="13"/>
                </a:cubicBezTo>
                <a:cubicBezTo>
                  <a:pt x="3" y="30"/>
                  <a:pt x="0" y="56"/>
                  <a:pt x="8" y="83"/>
                </a:cubicBezTo>
                <a:cubicBezTo>
                  <a:pt x="13" y="83"/>
                  <a:pt x="13" y="83"/>
                  <a:pt x="13" y="83"/>
                </a:cubicBezTo>
                <a:cubicBezTo>
                  <a:pt x="9" y="65"/>
                  <a:pt x="13" y="47"/>
                  <a:pt x="24" y="36"/>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14"/>
          <p:cNvSpPr>
            <a:spLocks noEditPoints="1"/>
          </p:cNvSpPr>
          <p:nvPr/>
        </p:nvSpPr>
        <p:spPr bwMode="auto">
          <a:xfrm>
            <a:off x="5895772" y="4217943"/>
            <a:ext cx="503539" cy="526387"/>
          </a:xfrm>
          <a:custGeom>
            <a:avLst/>
            <a:gdLst>
              <a:gd name="T0" fmla="*/ 161 w 485"/>
              <a:gd name="T1" fmla="*/ 500 h 507"/>
              <a:gd name="T2" fmla="*/ 7 w 485"/>
              <a:gd name="T3" fmla="*/ 338 h 507"/>
              <a:gd name="T4" fmla="*/ 2 w 485"/>
              <a:gd name="T5" fmla="*/ 308 h 507"/>
              <a:gd name="T6" fmla="*/ 15 w 485"/>
              <a:gd name="T7" fmla="*/ 280 h 507"/>
              <a:gd name="T8" fmla="*/ 254 w 485"/>
              <a:gd name="T9" fmla="*/ 30 h 507"/>
              <a:gd name="T10" fmla="*/ 295 w 485"/>
              <a:gd name="T11" fmla="*/ 9 h 507"/>
              <a:gd name="T12" fmla="*/ 364 w 485"/>
              <a:gd name="T13" fmla="*/ 2 h 507"/>
              <a:gd name="T14" fmla="*/ 420 w 485"/>
              <a:gd name="T15" fmla="*/ 22 h 507"/>
              <a:gd name="T16" fmla="*/ 463 w 485"/>
              <a:gd name="T17" fmla="*/ 68 h 507"/>
              <a:gd name="T18" fmla="*/ 482 w 485"/>
              <a:gd name="T19" fmla="*/ 126 h 507"/>
              <a:gd name="T20" fmla="*/ 475 w 485"/>
              <a:gd name="T21" fmla="*/ 198 h 507"/>
              <a:gd name="T22" fmla="*/ 456 w 485"/>
              <a:gd name="T23" fmla="*/ 241 h 507"/>
              <a:gd name="T24" fmla="*/ 217 w 485"/>
              <a:gd name="T25" fmla="*/ 492 h 507"/>
              <a:gd name="T26" fmla="*/ 190 w 485"/>
              <a:gd name="T27" fmla="*/ 506 h 507"/>
              <a:gd name="T28" fmla="*/ 161 w 485"/>
              <a:gd name="T29" fmla="*/ 500 h 507"/>
              <a:gd name="T30" fmla="*/ 376 w 485"/>
              <a:gd name="T31" fmla="*/ 65 h 507"/>
              <a:gd name="T32" fmla="*/ 330 w 485"/>
              <a:gd name="T33" fmla="*/ 113 h 507"/>
              <a:gd name="T34" fmla="*/ 376 w 485"/>
              <a:gd name="T35" fmla="*/ 161 h 507"/>
              <a:gd name="T36" fmla="*/ 422 w 485"/>
              <a:gd name="T37" fmla="*/ 113 h 507"/>
              <a:gd name="T38" fmla="*/ 376 w 485"/>
              <a:gd name="T39" fmla="*/ 6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5" h="507">
                <a:moveTo>
                  <a:pt x="161" y="500"/>
                </a:moveTo>
                <a:cubicBezTo>
                  <a:pt x="133" y="483"/>
                  <a:pt x="23" y="368"/>
                  <a:pt x="7" y="338"/>
                </a:cubicBezTo>
                <a:cubicBezTo>
                  <a:pt x="2" y="329"/>
                  <a:pt x="0" y="318"/>
                  <a:pt x="2" y="308"/>
                </a:cubicBezTo>
                <a:cubicBezTo>
                  <a:pt x="3" y="298"/>
                  <a:pt x="7" y="288"/>
                  <a:pt x="15" y="280"/>
                </a:cubicBezTo>
                <a:cubicBezTo>
                  <a:pt x="254" y="30"/>
                  <a:pt x="254" y="30"/>
                  <a:pt x="254" y="30"/>
                </a:cubicBezTo>
                <a:cubicBezTo>
                  <a:pt x="265" y="18"/>
                  <a:pt x="279" y="11"/>
                  <a:pt x="295" y="9"/>
                </a:cubicBezTo>
                <a:cubicBezTo>
                  <a:pt x="364" y="2"/>
                  <a:pt x="364" y="2"/>
                  <a:pt x="364" y="2"/>
                </a:cubicBezTo>
                <a:cubicBezTo>
                  <a:pt x="385" y="0"/>
                  <a:pt x="404" y="7"/>
                  <a:pt x="420" y="22"/>
                </a:cubicBezTo>
                <a:cubicBezTo>
                  <a:pt x="463" y="68"/>
                  <a:pt x="463" y="68"/>
                  <a:pt x="463" y="68"/>
                </a:cubicBezTo>
                <a:cubicBezTo>
                  <a:pt x="478" y="84"/>
                  <a:pt x="485" y="104"/>
                  <a:pt x="482" y="126"/>
                </a:cubicBezTo>
                <a:cubicBezTo>
                  <a:pt x="475" y="198"/>
                  <a:pt x="475" y="198"/>
                  <a:pt x="475" y="198"/>
                </a:cubicBezTo>
                <a:cubicBezTo>
                  <a:pt x="474" y="215"/>
                  <a:pt x="467" y="229"/>
                  <a:pt x="456" y="241"/>
                </a:cubicBezTo>
                <a:cubicBezTo>
                  <a:pt x="217" y="492"/>
                  <a:pt x="217" y="492"/>
                  <a:pt x="217" y="492"/>
                </a:cubicBezTo>
                <a:cubicBezTo>
                  <a:pt x="209" y="500"/>
                  <a:pt x="200" y="504"/>
                  <a:pt x="190" y="506"/>
                </a:cubicBezTo>
                <a:cubicBezTo>
                  <a:pt x="181" y="507"/>
                  <a:pt x="170" y="505"/>
                  <a:pt x="161" y="500"/>
                </a:cubicBezTo>
                <a:close/>
                <a:moveTo>
                  <a:pt x="376" y="65"/>
                </a:moveTo>
                <a:cubicBezTo>
                  <a:pt x="351" y="65"/>
                  <a:pt x="330" y="87"/>
                  <a:pt x="330" y="113"/>
                </a:cubicBezTo>
                <a:cubicBezTo>
                  <a:pt x="330" y="140"/>
                  <a:pt x="351" y="161"/>
                  <a:pt x="376" y="161"/>
                </a:cubicBezTo>
                <a:cubicBezTo>
                  <a:pt x="402" y="161"/>
                  <a:pt x="422" y="140"/>
                  <a:pt x="422" y="113"/>
                </a:cubicBezTo>
                <a:cubicBezTo>
                  <a:pt x="422" y="87"/>
                  <a:pt x="402" y="65"/>
                  <a:pt x="376" y="65"/>
                </a:cubicBezTo>
                <a:close/>
              </a:path>
            </a:pathLst>
          </a:custGeom>
          <a:solidFill>
            <a:schemeClr val="accent1"/>
          </a:solidFill>
          <a:ln>
            <a:noFill/>
          </a:ln>
        </p:spPr>
        <p:txBody>
          <a:bodyPr vert="horz" wrap="square" lIns="121882" tIns="60941" rIns="121882"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6"/>
          <p:cNvSpPr>
            <a:spLocks noEditPoints="1"/>
          </p:cNvSpPr>
          <p:nvPr/>
        </p:nvSpPr>
        <p:spPr bwMode="auto">
          <a:xfrm>
            <a:off x="6255736" y="3054377"/>
            <a:ext cx="477395" cy="394161"/>
          </a:xfrm>
          <a:custGeom>
            <a:avLst/>
            <a:gdLst>
              <a:gd name="T0" fmla="*/ 485 w 505"/>
              <a:gd name="T1" fmla="*/ 364 h 417"/>
              <a:gd name="T2" fmla="*/ 481 w 505"/>
              <a:gd name="T3" fmla="*/ 282 h 417"/>
              <a:gd name="T4" fmla="*/ 505 w 505"/>
              <a:gd name="T5" fmla="*/ 26 h 417"/>
              <a:gd name="T6" fmla="*/ 181 w 505"/>
              <a:gd name="T7" fmla="*/ 0 h 417"/>
              <a:gd name="T8" fmla="*/ 157 w 505"/>
              <a:gd name="T9" fmla="*/ 32 h 417"/>
              <a:gd name="T10" fmla="*/ 367 w 505"/>
              <a:gd name="T11" fmla="*/ 67 h 417"/>
              <a:gd name="T12" fmla="*/ 447 w 505"/>
              <a:gd name="T13" fmla="*/ 67 h 417"/>
              <a:gd name="T14" fmla="*/ 456 w 505"/>
              <a:gd name="T15" fmla="*/ 78 h 417"/>
              <a:gd name="T16" fmla="*/ 368 w 505"/>
              <a:gd name="T17" fmla="*/ 89 h 417"/>
              <a:gd name="T18" fmla="*/ 447 w 505"/>
              <a:gd name="T19" fmla="*/ 125 h 417"/>
              <a:gd name="T20" fmla="*/ 456 w 505"/>
              <a:gd name="T21" fmla="*/ 135 h 417"/>
              <a:gd name="T22" fmla="*/ 368 w 505"/>
              <a:gd name="T23" fmla="*/ 146 h 417"/>
              <a:gd name="T24" fmla="*/ 447 w 505"/>
              <a:gd name="T25" fmla="*/ 186 h 417"/>
              <a:gd name="T26" fmla="*/ 456 w 505"/>
              <a:gd name="T27" fmla="*/ 196 h 417"/>
              <a:gd name="T28" fmla="*/ 368 w 505"/>
              <a:gd name="T29" fmla="*/ 207 h 417"/>
              <a:gd name="T30" fmla="*/ 348 w 505"/>
              <a:gd name="T31" fmla="*/ 311 h 417"/>
              <a:gd name="T32" fmla="*/ 323 w 505"/>
              <a:gd name="T33" fmla="*/ 337 h 417"/>
              <a:gd name="T34" fmla="*/ 20 w 505"/>
              <a:gd name="T35" fmla="*/ 417 h 417"/>
              <a:gd name="T36" fmla="*/ 24 w 505"/>
              <a:gd name="T37" fmla="*/ 335 h 417"/>
              <a:gd name="T38" fmla="*/ 0 w 505"/>
              <a:gd name="T39" fmla="*/ 79 h 417"/>
              <a:gd name="T40" fmla="*/ 324 w 505"/>
              <a:gd name="T41" fmla="*/ 53 h 417"/>
              <a:gd name="T42" fmla="*/ 348 w 505"/>
              <a:gd name="T43" fmla="*/ 311 h 417"/>
              <a:gd name="T44" fmla="*/ 290 w 505"/>
              <a:gd name="T45" fmla="*/ 119 h 417"/>
              <a:gd name="T46" fmla="*/ 300 w 505"/>
              <a:gd name="T47" fmla="*/ 129 h 417"/>
              <a:gd name="T48" fmla="*/ 58 w 505"/>
              <a:gd name="T49" fmla="*/ 140 h 417"/>
              <a:gd name="T50" fmla="*/ 48 w 505"/>
              <a:gd name="T51" fmla="*/ 129 h 417"/>
              <a:gd name="T52" fmla="*/ 58 w 505"/>
              <a:gd name="T53" fmla="*/ 176 h 417"/>
              <a:gd name="T54" fmla="*/ 300 w 505"/>
              <a:gd name="T55" fmla="*/ 187 h 417"/>
              <a:gd name="T56" fmla="*/ 290 w 505"/>
              <a:gd name="T57" fmla="*/ 198 h 417"/>
              <a:gd name="T58" fmla="*/ 48 w 505"/>
              <a:gd name="T59" fmla="*/ 187 h 417"/>
              <a:gd name="T60" fmla="*/ 58 w 505"/>
              <a:gd name="T61" fmla="*/ 176 h 417"/>
              <a:gd name="T62" fmla="*/ 290 w 505"/>
              <a:gd name="T63" fmla="*/ 237 h 417"/>
              <a:gd name="T64" fmla="*/ 300 w 505"/>
              <a:gd name="T65" fmla="*/ 248 h 417"/>
              <a:gd name="T66" fmla="*/ 58 w 505"/>
              <a:gd name="T67" fmla="*/ 259 h 417"/>
              <a:gd name="T68" fmla="*/ 48 w 505"/>
              <a:gd name="T69" fmla="*/ 248 h 417"/>
              <a:gd name="T70" fmla="*/ 38 w 505"/>
              <a:gd name="T71" fmla="*/ 371 h 417"/>
              <a:gd name="T72" fmla="*/ 35 w 505"/>
              <a:gd name="T73" fmla="*/ 320 h 417"/>
              <a:gd name="T74" fmla="*/ 18 w 505"/>
              <a:gd name="T75" fmla="*/ 91 h 417"/>
              <a:gd name="T76" fmla="*/ 313 w 505"/>
              <a:gd name="T77" fmla="*/ 72 h 417"/>
              <a:gd name="T78" fmla="*/ 330 w 505"/>
              <a:gd name="T79" fmla="*/ 301 h 417"/>
              <a:gd name="T80" fmla="*/ 313 w 505"/>
              <a:gd name="T81" fmla="*/ 32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417">
                <a:moveTo>
                  <a:pt x="368" y="285"/>
                </a:moveTo>
                <a:cubicBezTo>
                  <a:pt x="426" y="288"/>
                  <a:pt x="448" y="325"/>
                  <a:pt x="485" y="364"/>
                </a:cubicBezTo>
                <a:cubicBezTo>
                  <a:pt x="486" y="336"/>
                  <a:pt x="486" y="310"/>
                  <a:pt x="480" y="282"/>
                </a:cubicBezTo>
                <a:cubicBezTo>
                  <a:pt x="481" y="282"/>
                  <a:pt x="481" y="282"/>
                  <a:pt x="481" y="282"/>
                </a:cubicBezTo>
                <a:cubicBezTo>
                  <a:pt x="494" y="282"/>
                  <a:pt x="505" y="270"/>
                  <a:pt x="505" y="256"/>
                </a:cubicBezTo>
                <a:cubicBezTo>
                  <a:pt x="505" y="200"/>
                  <a:pt x="505" y="82"/>
                  <a:pt x="505" y="26"/>
                </a:cubicBezTo>
                <a:cubicBezTo>
                  <a:pt x="505" y="12"/>
                  <a:pt x="494" y="0"/>
                  <a:pt x="481" y="0"/>
                </a:cubicBezTo>
                <a:cubicBezTo>
                  <a:pt x="381" y="0"/>
                  <a:pt x="281" y="0"/>
                  <a:pt x="181" y="0"/>
                </a:cubicBezTo>
                <a:cubicBezTo>
                  <a:pt x="168" y="0"/>
                  <a:pt x="157" y="12"/>
                  <a:pt x="157" y="26"/>
                </a:cubicBezTo>
                <a:cubicBezTo>
                  <a:pt x="157" y="32"/>
                  <a:pt x="157" y="32"/>
                  <a:pt x="157" y="32"/>
                </a:cubicBezTo>
                <a:cubicBezTo>
                  <a:pt x="328" y="32"/>
                  <a:pt x="328" y="32"/>
                  <a:pt x="328" y="32"/>
                </a:cubicBezTo>
                <a:cubicBezTo>
                  <a:pt x="348" y="32"/>
                  <a:pt x="364" y="47"/>
                  <a:pt x="367" y="67"/>
                </a:cubicBezTo>
                <a:cubicBezTo>
                  <a:pt x="368" y="67"/>
                  <a:pt x="368" y="67"/>
                  <a:pt x="368" y="67"/>
                </a:cubicBezTo>
                <a:cubicBezTo>
                  <a:pt x="447" y="67"/>
                  <a:pt x="447" y="67"/>
                  <a:pt x="447" y="67"/>
                </a:cubicBezTo>
                <a:cubicBezTo>
                  <a:pt x="452" y="67"/>
                  <a:pt x="456" y="72"/>
                  <a:pt x="456" y="78"/>
                </a:cubicBezTo>
                <a:cubicBezTo>
                  <a:pt x="456" y="78"/>
                  <a:pt x="456" y="78"/>
                  <a:pt x="456" y="78"/>
                </a:cubicBezTo>
                <a:cubicBezTo>
                  <a:pt x="456" y="84"/>
                  <a:pt x="452" y="89"/>
                  <a:pt x="447" y="89"/>
                </a:cubicBezTo>
                <a:cubicBezTo>
                  <a:pt x="368" y="89"/>
                  <a:pt x="368" y="89"/>
                  <a:pt x="368" y="89"/>
                </a:cubicBezTo>
                <a:cubicBezTo>
                  <a:pt x="368" y="125"/>
                  <a:pt x="368" y="125"/>
                  <a:pt x="368" y="125"/>
                </a:cubicBezTo>
                <a:cubicBezTo>
                  <a:pt x="447" y="125"/>
                  <a:pt x="447" y="125"/>
                  <a:pt x="447" y="125"/>
                </a:cubicBezTo>
                <a:cubicBezTo>
                  <a:pt x="452" y="125"/>
                  <a:pt x="456" y="129"/>
                  <a:pt x="456" y="135"/>
                </a:cubicBezTo>
                <a:cubicBezTo>
                  <a:pt x="456" y="135"/>
                  <a:pt x="456" y="135"/>
                  <a:pt x="456" y="135"/>
                </a:cubicBezTo>
                <a:cubicBezTo>
                  <a:pt x="456" y="141"/>
                  <a:pt x="452" y="146"/>
                  <a:pt x="447" y="146"/>
                </a:cubicBezTo>
                <a:cubicBezTo>
                  <a:pt x="368" y="146"/>
                  <a:pt x="368" y="146"/>
                  <a:pt x="368" y="146"/>
                </a:cubicBezTo>
                <a:cubicBezTo>
                  <a:pt x="368" y="186"/>
                  <a:pt x="368" y="186"/>
                  <a:pt x="368" y="186"/>
                </a:cubicBezTo>
                <a:cubicBezTo>
                  <a:pt x="447" y="186"/>
                  <a:pt x="447" y="186"/>
                  <a:pt x="447" y="186"/>
                </a:cubicBezTo>
                <a:cubicBezTo>
                  <a:pt x="452" y="186"/>
                  <a:pt x="456" y="190"/>
                  <a:pt x="456" y="196"/>
                </a:cubicBezTo>
                <a:cubicBezTo>
                  <a:pt x="456" y="196"/>
                  <a:pt x="456" y="196"/>
                  <a:pt x="456" y="196"/>
                </a:cubicBezTo>
                <a:cubicBezTo>
                  <a:pt x="456" y="202"/>
                  <a:pt x="452" y="207"/>
                  <a:pt x="447" y="207"/>
                </a:cubicBezTo>
                <a:cubicBezTo>
                  <a:pt x="368" y="207"/>
                  <a:pt x="368" y="207"/>
                  <a:pt x="368" y="207"/>
                </a:cubicBezTo>
                <a:cubicBezTo>
                  <a:pt x="368" y="285"/>
                  <a:pt x="368" y="285"/>
                  <a:pt x="368" y="285"/>
                </a:cubicBezTo>
                <a:close/>
                <a:moveTo>
                  <a:pt x="348" y="311"/>
                </a:moveTo>
                <a:cubicBezTo>
                  <a:pt x="348" y="318"/>
                  <a:pt x="346" y="325"/>
                  <a:pt x="341" y="330"/>
                </a:cubicBezTo>
                <a:cubicBezTo>
                  <a:pt x="336" y="335"/>
                  <a:pt x="330" y="337"/>
                  <a:pt x="323" y="337"/>
                </a:cubicBezTo>
                <a:cubicBezTo>
                  <a:pt x="229" y="334"/>
                  <a:pt x="109" y="320"/>
                  <a:pt x="49" y="386"/>
                </a:cubicBezTo>
                <a:cubicBezTo>
                  <a:pt x="39" y="397"/>
                  <a:pt x="29" y="407"/>
                  <a:pt x="20" y="417"/>
                </a:cubicBezTo>
                <a:cubicBezTo>
                  <a:pt x="19" y="389"/>
                  <a:pt x="19" y="363"/>
                  <a:pt x="25" y="335"/>
                </a:cubicBezTo>
                <a:cubicBezTo>
                  <a:pt x="24" y="335"/>
                  <a:pt x="24" y="335"/>
                  <a:pt x="24" y="335"/>
                </a:cubicBezTo>
                <a:cubicBezTo>
                  <a:pt x="11" y="335"/>
                  <a:pt x="0" y="323"/>
                  <a:pt x="0" y="309"/>
                </a:cubicBezTo>
                <a:cubicBezTo>
                  <a:pt x="0" y="79"/>
                  <a:pt x="0" y="79"/>
                  <a:pt x="0" y="79"/>
                </a:cubicBezTo>
                <a:cubicBezTo>
                  <a:pt x="0" y="65"/>
                  <a:pt x="11" y="53"/>
                  <a:pt x="24" y="53"/>
                </a:cubicBezTo>
                <a:cubicBezTo>
                  <a:pt x="124" y="53"/>
                  <a:pt x="224" y="53"/>
                  <a:pt x="324" y="53"/>
                </a:cubicBezTo>
                <a:cubicBezTo>
                  <a:pt x="337" y="53"/>
                  <a:pt x="348" y="65"/>
                  <a:pt x="348" y="79"/>
                </a:cubicBezTo>
                <a:cubicBezTo>
                  <a:pt x="348" y="136"/>
                  <a:pt x="348" y="255"/>
                  <a:pt x="348" y="311"/>
                </a:cubicBezTo>
                <a:close/>
                <a:moveTo>
                  <a:pt x="58" y="119"/>
                </a:moveTo>
                <a:cubicBezTo>
                  <a:pt x="290" y="119"/>
                  <a:pt x="290" y="119"/>
                  <a:pt x="290" y="119"/>
                </a:cubicBezTo>
                <a:cubicBezTo>
                  <a:pt x="295" y="119"/>
                  <a:pt x="300" y="124"/>
                  <a:pt x="300" y="129"/>
                </a:cubicBezTo>
                <a:cubicBezTo>
                  <a:pt x="300" y="129"/>
                  <a:pt x="300" y="129"/>
                  <a:pt x="300" y="129"/>
                </a:cubicBezTo>
                <a:cubicBezTo>
                  <a:pt x="300" y="135"/>
                  <a:pt x="295" y="140"/>
                  <a:pt x="290" y="140"/>
                </a:cubicBezTo>
                <a:cubicBezTo>
                  <a:pt x="58" y="140"/>
                  <a:pt x="58" y="140"/>
                  <a:pt x="58" y="140"/>
                </a:cubicBezTo>
                <a:cubicBezTo>
                  <a:pt x="53" y="140"/>
                  <a:pt x="48" y="135"/>
                  <a:pt x="48" y="129"/>
                </a:cubicBezTo>
                <a:cubicBezTo>
                  <a:pt x="48" y="129"/>
                  <a:pt x="48" y="129"/>
                  <a:pt x="48" y="129"/>
                </a:cubicBezTo>
                <a:cubicBezTo>
                  <a:pt x="48" y="124"/>
                  <a:pt x="53" y="119"/>
                  <a:pt x="58" y="119"/>
                </a:cubicBezTo>
                <a:close/>
                <a:moveTo>
                  <a:pt x="58" y="176"/>
                </a:moveTo>
                <a:cubicBezTo>
                  <a:pt x="290" y="176"/>
                  <a:pt x="290" y="176"/>
                  <a:pt x="290" y="176"/>
                </a:cubicBezTo>
                <a:cubicBezTo>
                  <a:pt x="295" y="176"/>
                  <a:pt x="300" y="181"/>
                  <a:pt x="300" y="187"/>
                </a:cubicBezTo>
                <a:cubicBezTo>
                  <a:pt x="300" y="187"/>
                  <a:pt x="300" y="187"/>
                  <a:pt x="300" y="187"/>
                </a:cubicBezTo>
                <a:cubicBezTo>
                  <a:pt x="300" y="193"/>
                  <a:pt x="295" y="198"/>
                  <a:pt x="290" y="198"/>
                </a:cubicBezTo>
                <a:cubicBezTo>
                  <a:pt x="58" y="198"/>
                  <a:pt x="58" y="198"/>
                  <a:pt x="58" y="198"/>
                </a:cubicBezTo>
                <a:cubicBezTo>
                  <a:pt x="53" y="198"/>
                  <a:pt x="48" y="193"/>
                  <a:pt x="48" y="187"/>
                </a:cubicBezTo>
                <a:cubicBezTo>
                  <a:pt x="48" y="187"/>
                  <a:pt x="48" y="187"/>
                  <a:pt x="48" y="187"/>
                </a:cubicBezTo>
                <a:cubicBezTo>
                  <a:pt x="48" y="181"/>
                  <a:pt x="53" y="176"/>
                  <a:pt x="58" y="176"/>
                </a:cubicBezTo>
                <a:close/>
                <a:moveTo>
                  <a:pt x="58" y="237"/>
                </a:moveTo>
                <a:cubicBezTo>
                  <a:pt x="290" y="237"/>
                  <a:pt x="290" y="237"/>
                  <a:pt x="290" y="237"/>
                </a:cubicBezTo>
                <a:cubicBezTo>
                  <a:pt x="295" y="237"/>
                  <a:pt x="300" y="242"/>
                  <a:pt x="300" y="248"/>
                </a:cubicBezTo>
                <a:cubicBezTo>
                  <a:pt x="300" y="248"/>
                  <a:pt x="300" y="248"/>
                  <a:pt x="300" y="248"/>
                </a:cubicBezTo>
                <a:cubicBezTo>
                  <a:pt x="300" y="254"/>
                  <a:pt x="295" y="259"/>
                  <a:pt x="290" y="259"/>
                </a:cubicBezTo>
                <a:cubicBezTo>
                  <a:pt x="58" y="259"/>
                  <a:pt x="58" y="259"/>
                  <a:pt x="58" y="259"/>
                </a:cubicBezTo>
                <a:cubicBezTo>
                  <a:pt x="53" y="259"/>
                  <a:pt x="48" y="254"/>
                  <a:pt x="48" y="248"/>
                </a:cubicBezTo>
                <a:cubicBezTo>
                  <a:pt x="48" y="248"/>
                  <a:pt x="48" y="248"/>
                  <a:pt x="48" y="248"/>
                </a:cubicBezTo>
                <a:cubicBezTo>
                  <a:pt x="48" y="242"/>
                  <a:pt x="53" y="237"/>
                  <a:pt x="58" y="237"/>
                </a:cubicBezTo>
                <a:close/>
                <a:moveTo>
                  <a:pt x="38" y="371"/>
                </a:moveTo>
                <a:cubicBezTo>
                  <a:pt x="39" y="352"/>
                  <a:pt x="43" y="338"/>
                  <a:pt x="48" y="320"/>
                </a:cubicBezTo>
                <a:cubicBezTo>
                  <a:pt x="35" y="320"/>
                  <a:pt x="35" y="320"/>
                  <a:pt x="35" y="320"/>
                </a:cubicBezTo>
                <a:cubicBezTo>
                  <a:pt x="25" y="320"/>
                  <a:pt x="18" y="312"/>
                  <a:pt x="18" y="301"/>
                </a:cubicBezTo>
                <a:cubicBezTo>
                  <a:pt x="18" y="91"/>
                  <a:pt x="18" y="91"/>
                  <a:pt x="18" y="91"/>
                </a:cubicBezTo>
                <a:cubicBezTo>
                  <a:pt x="18" y="81"/>
                  <a:pt x="25" y="72"/>
                  <a:pt x="35" y="72"/>
                </a:cubicBezTo>
                <a:cubicBezTo>
                  <a:pt x="128" y="72"/>
                  <a:pt x="220" y="72"/>
                  <a:pt x="313" y="72"/>
                </a:cubicBezTo>
                <a:cubicBezTo>
                  <a:pt x="323" y="72"/>
                  <a:pt x="330" y="81"/>
                  <a:pt x="330" y="91"/>
                </a:cubicBezTo>
                <a:cubicBezTo>
                  <a:pt x="330" y="140"/>
                  <a:pt x="330" y="252"/>
                  <a:pt x="330" y="301"/>
                </a:cubicBezTo>
                <a:cubicBezTo>
                  <a:pt x="330" y="306"/>
                  <a:pt x="329" y="311"/>
                  <a:pt x="325" y="314"/>
                </a:cubicBezTo>
                <a:cubicBezTo>
                  <a:pt x="322" y="318"/>
                  <a:pt x="318" y="320"/>
                  <a:pt x="313" y="320"/>
                </a:cubicBezTo>
                <a:cubicBezTo>
                  <a:pt x="227" y="318"/>
                  <a:pt x="83" y="308"/>
                  <a:pt x="38" y="371"/>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26">
            <a:extLst>
              <a:ext uri="{FF2B5EF4-FFF2-40B4-BE49-F238E27FC236}">
                <a16:creationId xmlns:a16="http://schemas.microsoft.com/office/drawing/2014/main" id="{BA81E0C0-F3B6-4E2B-814E-70C0E871CBA5}"/>
              </a:ext>
            </a:extLst>
          </p:cNvPr>
          <p:cNvSpPr/>
          <p:nvPr/>
        </p:nvSpPr>
        <p:spPr>
          <a:xfrm>
            <a:off x="7677155" y="2131842"/>
            <a:ext cx="3273317" cy="1661601"/>
          </a:xfrm>
          <a:prstGeom prst="rect">
            <a:avLst/>
          </a:prstGeom>
        </p:spPr>
        <p:txBody>
          <a:bodyPr wrap="square" lIns="91433" tIns="45716" rIns="91433" bIns="45716">
            <a:spAutoFit/>
          </a:bodyPr>
          <a:lstStyle/>
          <a:p>
            <a:pPr>
              <a:lnSpc>
                <a:spcPct val="130000"/>
              </a:lnSpc>
            </a:pPr>
            <a:r>
              <a:rPr lang="zh-CN" altLang="en-US" sz="1600" dirty="0">
                <a:solidFill>
                  <a:schemeClr val="bg2">
                    <a:lumMod val="10000"/>
                  </a:schemeClr>
                </a:solidFill>
                <a:latin typeface="微软雅黑" panose="020B0503020204020204" pitchFamily="34" charset="-122"/>
                <a:ea typeface="微软雅黑" panose="020B0503020204020204" pitchFamily="34" charset="-122"/>
              </a:rPr>
              <a:t>       情感词典的构建仍需要较高的成本，由于中文语言的复杂性，构建一个通 用情感词典往往需要语言学的专家花费数年的时间才能完成。</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616ADB29-8EBD-481D-A389-B82DB77FFB35}"/>
              </a:ext>
            </a:extLst>
          </p:cNvPr>
          <p:cNvSpPr/>
          <p:nvPr/>
        </p:nvSpPr>
        <p:spPr>
          <a:xfrm>
            <a:off x="7598550" y="1609637"/>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问题一</a:t>
            </a:r>
          </a:p>
        </p:txBody>
      </p:sp>
      <p:sp>
        <p:nvSpPr>
          <p:cNvPr id="20" name="矩形 19">
            <a:extLst>
              <a:ext uri="{FF2B5EF4-FFF2-40B4-BE49-F238E27FC236}">
                <a16:creationId xmlns:a16="http://schemas.microsoft.com/office/drawing/2014/main" id="{F096835D-A35C-4252-9C67-EA9240081549}"/>
              </a:ext>
            </a:extLst>
          </p:cNvPr>
          <p:cNvSpPr/>
          <p:nvPr/>
        </p:nvSpPr>
        <p:spPr>
          <a:xfrm>
            <a:off x="2544071" y="914400"/>
            <a:ext cx="5664724" cy="430887"/>
          </a:xfrm>
          <a:prstGeom prst="rect">
            <a:avLst/>
          </a:prstGeom>
        </p:spPr>
        <p:txBody>
          <a:bodyPr wrap="square" lIns="0" tIns="0" rIns="0" bIns="0">
            <a:spAutoFit/>
          </a:bodyPr>
          <a:lstStyle/>
          <a:p>
            <a:pPr>
              <a:buFont typeface="Wingdings" panose="05000000000000000000" pitchFamily="2" charset="2"/>
              <a:buNone/>
            </a:pPr>
            <a:r>
              <a:rPr lang="zh-CN" altLang="en-US" sz="2800" dirty="0"/>
              <a:t>简况</a:t>
            </a:r>
          </a:p>
        </p:txBody>
      </p:sp>
      <p:sp>
        <p:nvSpPr>
          <p:cNvPr id="21" name="文本框 20">
            <a:extLst>
              <a:ext uri="{FF2B5EF4-FFF2-40B4-BE49-F238E27FC236}">
                <a16:creationId xmlns:a16="http://schemas.microsoft.com/office/drawing/2014/main" id="{1B503056-F252-4371-A034-59DE9328432A}"/>
              </a:ext>
            </a:extLst>
          </p:cNvPr>
          <p:cNvSpPr txBox="1"/>
          <p:nvPr/>
        </p:nvSpPr>
        <p:spPr>
          <a:xfrm>
            <a:off x="2658930" y="1502284"/>
            <a:ext cx="3772392" cy="373307"/>
          </a:xfrm>
          <a:prstGeom prst="rect">
            <a:avLst/>
          </a:prstGeom>
          <a:noFill/>
        </p:spPr>
        <p:txBody>
          <a:bodyPr wrap="square" lIns="0" tIns="0" rIns="0" bIns="0" rtlCol="0">
            <a:spAutoFit/>
          </a:bodyPr>
          <a:lstStyle/>
          <a:p>
            <a:pPr>
              <a:lnSpc>
                <a:spcPct val="150000"/>
              </a:lnSpc>
            </a:pPr>
            <a:r>
              <a:rPr lang="en-US" altLang="zh-CN" dirty="0"/>
              <a:t>1.2 </a:t>
            </a:r>
            <a:r>
              <a:rPr lang="zh-CN" altLang="en-US" dirty="0"/>
              <a:t>国内外研究现状</a:t>
            </a:r>
            <a:endParaRPr lang="zh-CN" altLang="en-US" sz="933" dirty="0">
              <a:solidFill>
                <a:schemeClr val="tx1">
                  <a:lumMod val="95000"/>
                  <a:lumOff val="5000"/>
                </a:schemeClr>
              </a:solidFill>
              <a:latin typeface="+mn-ea"/>
              <a:cs typeface="+mn-ea"/>
              <a:sym typeface="Arial" panose="020B0604020202020204" pitchFamily="34" charset="0"/>
            </a:endParaRPr>
          </a:p>
        </p:txBody>
      </p:sp>
      <p:sp>
        <p:nvSpPr>
          <p:cNvPr id="22" name="椭圆 21">
            <a:extLst>
              <a:ext uri="{FF2B5EF4-FFF2-40B4-BE49-F238E27FC236}">
                <a16:creationId xmlns:a16="http://schemas.microsoft.com/office/drawing/2014/main" id="{F88E5263-9212-4578-AFB0-6973DCE56473}"/>
              </a:ext>
            </a:extLst>
          </p:cNvPr>
          <p:cNvSpPr/>
          <p:nvPr/>
        </p:nvSpPr>
        <p:spPr>
          <a:xfrm>
            <a:off x="922477" y="796812"/>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
        <p:nvSpPr>
          <p:cNvPr id="19" name="矩形 18">
            <a:extLst>
              <a:ext uri="{FF2B5EF4-FFF2-40B4-BE49-F238E27FC236}">
                <a16:creationId xmlns:a16="http://schemas.microsoft.com/office/drawing/2014/main" id="{64DED24C-D599-44C0-A83A-CE963E595259}"/>
              </a:ext>
            </a:extLst>
          </p:cNvPr>
          <p:cNvSpPr/>
          <p:nvPr/>
        </p:nvSpPr>
        <p:spPr>
          <a:xfrm>
            <a:off x="3838770" y="2488950"/>
            <a:ext cx="1934520" cy="379648"/>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问题二</a:t>
            </a:r>
          </a:p>
        </p:txBody>
      </p:sp>
      <p:sp>
        <p:nvSpPr>
          <p:cNvPr id="23" name="矩形 22">
            <a:extLst>
              <a:ext uri="{FF2B5EF4-FFF2-40B4-BE49-F238E27FC236}">
                <a16:creationId xmlns:a16="http://schemas.microsoft.com/office/drawing/2014/main" id="{767553BA-EEA8-40FE-BBF3-B6F34E3C6FA3}"/>
              </a:ext>
            </a:extLst>
          </p:cNvPr>
          <p:cNvSpPr/>
          <p:nvPr/>
        </p:nvSpPr>
        <p:spPr>
          <a:xfrm>
            <a:off x="1881085" y="3023300"/>
            <a:ext cx="3055947" cy="2621864"/>
          </a:xfrm>
          <a:prstGeom prst="rect">
            <a:avLst/>
          </a:prstGeom>
        </p:spPr>
        <p:txBody>
          <a:bodyPr wrap="square" lIns="91433" tIns="45716" rIns="91433" bIns="45716">
            <a:spAutoFit/>
          </a:bodyPr>
          <a:lstStyle/>
          <a:p>
            <a:pPr>
              <a:lnSpc>
                <a:spcPct val="130000"/>
              </a:lnSpc>
            </a:pPr>
            <a:r>
              <a:rPr lang="zh-CN" altLang="en-US" sz="1600" dirty="0">
                <a:solidFill>
                  <a:schemeClr val="bg2">
                    <a:lumMod val="10000"/>
                  </a:schemeClr>
                </a:solidFill>
                <a:latin typeface="微软雅黑" panose="020B0503020204020204" pitchFamily="34" charset="-122"/>
                <a:ea typeface="微软雅黑" panose="020B0503020204020204" pitchFamily="34" charset="-122"/>
              </a:rPr>
              <a:t>     通用情感词典的覆盖度问题。任何情感词典都不能做到收录所有的词语，而且网络上每天都会 产生新的词汇，因此在对情感词典的研究时，结合相关领域对通用情感词典进行扩展，才能保证情感词典在进行情感分析时达到良好的效果</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9309206"/>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250" fill="hold"/>
                                        <p:tgtEl>
                                          <p:spTgt spid="28"/>
                                        </p:tgtEl>
                                        <p:attrNameLst>
                                          <p:attrName>ppt_w</p:attrName>
                                        </p:attrNameLst>
                                      </p:cBhvr>
                                      <p:tavLst>
                                        <p:tav tm="0">
                                          <p:val>
                                            <p:fltVal val="0"/>
                                          </p:val>
                                        </p:tav>
                                        <p:tav tm="100000">
                                          <p:val>
                                            <p:strVal val="#ppt_w"/>
                                          </p:val>
                                        </p:tav>
                                      </p:tavLst>
                                    </p:anim>
                                    <p:anim calcmode="lin" valueType="num">
                                      <p:cBhvr>
                                        <p:cTn id="24" dur="250" fill="hold"/>
                                        <p:tgtEl>
                                          <p:spTgt spid="28"/>
                                        </p:tgtEl>
                                        <p:attrNameLst>
                                          <p:attrName>ppt_h</p:attrName>
                                        </p:attrNameLst>
                                      </p:cBhvr>
                                      <p:tavLst>
                                        <p:tav tm="0">
                                          <p:val>
                                            <p:fltVal val="0"/>
                                          </p:val>
                                        </p:tav>
                                        <p:tav tm="100000">
                                          <p:val>
                                            <p:strVal val="#ppt_h"/>
                                          </p:val>
                                        </p:tav>
                                      </p:tavLst>
                                    </p:anim>
                                    <p:animEffect transition="in" filter="fade">
                                      <p:cBhvr>
                                        <p:cTn id="25" dur="250"/>
                                        <p:tgtEl>
                                          <p:spTgt spid="28"/>
                                        </p:tgtEl>
                                      </p:cBhvr>
                                    </p:animEffect>
                                  </p:childTnLst>
                                </p:cTn>
                              </p:par>
                            </p:childTnLst>
                          </p:cTn>
                        </p:par>
                        <p:par>
                          <p:cTn id="26" fill="hold">
                            <p:stCondLst>
                              <p:cond delay="2250"/>
                            </p:stCondLst>
                            <p:childTnLst>
                              <p:par>
                                <p:cTn id="27" presetID="53" presetClass="entr" presetSubtype="16" fill="hold" grpId="0" nodeType="afterEffect">
                                  <p:stCondLst>
                                    <p:cond delay="0"/>
                                  </p:stCondLst>
                                  <p:iterate type="lt">
                                    <p:tmPct val="4054"/>
                                  </p:iterate>
                                  <p:childTnLst>
                                    <p:set>
                                      <p:cBhvr>
                                        <p:cTn id="28" dur="1" fill="hold">
                                          <p:stCondLst>
                                            <p:cond delay="0"/>
                                          </p:stCondLst>
                                        </p:cTn>
                                        <p:tgtEl>
                                          <p:spTgt spid="27"/>
                                        </p:tgtEl>
                                        <p:attrNameLst>
                                          <p:attrName>style.visibility</p:attrName>
                                        </p:attrNameLst>
                                      </p:cBhvr>
                                      <p:to>
                                        <p:strVal val="visible"/>
                                      </p:to>
                                    </p:set>
                                    <p:anim calcmode="lin" valueType="num">
                                      <p:cBhvr>
                                        <p:cTn id="29" dur="250" fill="hold"/>
                                        <p:tgtEl>
                                          <p:spTgt spid="27"/>
                                        </p:tgtEl>
                                        <p:attrNameLst>
                                          <p:attrName>ppt_w</p:attrName>
                                        </p:attrNameLst>
                                      </p:cBhvr>
                                      <p:tavLst>
                                        <p:tav tm="0">
                                          <p:val>
                                            <p:fltVal val="0"/>
                                          </p:val>
                                        </p:tav>
                                        <p:tav tm="100000">
                                          <p:val>
                                            <p:strVal val="#ppt_w"/>
                                          </p:val>
                                        </p:tav>
                                      </p:tavLst>
                                    </p:anim>
                                    <p:anim calcmode="lin" valueType="num">
                                      <p:cBhvr>
                                        <p:cTn id="30" dur="250" fill="hold"/>
                                        <p:tgtEl>
                                          <p:spTgt spid="27"/>
                                        </p:tgtEl>
                                        <p:attrNameLst>
                                          <p:attrName>ppt_h</p:attrName>
                                        </p:attrNameLst>
                                      </p:cBhvr>
                                      <p:tavLst>
                                        <p:tav tm="0">
                                          <p:val>
                                            <p:fltVal val="0"/>
                                          </p:val>
                                        </p:tav>
                                        <p:tav tm="100000">
                                          <p:val>
                                            <p:strVal val="#ppt_h"/>
                                          </p:val>
                                        </p:tav>
                                      </p:tavLst>
                                    </p:anim>
                                    <p:animEffect transition="in" filter="fade">
                                      <p:cBhvr>
                                        <p:cTn id="31" dur="250"/>
                                        <p:tgtEl>
                                          <p:spTgt spid="27"/>
                                        </p:tgtEl>
                                      </p:cBhvr>
                                    </p:animEffect>
                                  </p:childTnLst>
                                </p:cTn>
                              </p:par>
                            </p:childTnLst>
                          </p:cTn>
                        </p:par>
                        <p:par>
                          <p:cTn id="32" fill="hold">
                            <p:stCondLst>
                              <p:cond delay="3088"/>
                            </p:stCondLst>
                            <p:childTnLst>
                              <p:par>
                                <p:cTn id="33" presetID="23" presetClass="entr" presetSubtype="32"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strVal val="4*#ppt_w"/>
                                          </p:val>
                                        </p:tav>
                                        <p:tav tm="100000">
                                          <p:val>
                                            <p:strVal val="#ppt_w"/>
                                          </p:val>
                                        </p:tav>
                                      </p:tavLst>
                                    </p:anim>
                                    <p:anim calcmode="lin" valueType="num">
                                      <p:cBhvr>
                                        <p:cTn id="36" dur="500" fill="hold"/>
                                        <p:tgtEl>
                                          <p:spTgt spid="20"/>
                                        </p:tgtEl>
                                        <p:attrNameLst>
                                          <p:attrName>ppt_h</p:attrName>
                                        </p:attrNameLst>
                                      </p:cBhvr>
                                      <p:tavLst>
                                        <p:tav tm="0">
                                          <p:val>
                                            <p:strVal val="4*#ppt_h"/>
                                          </p:val>
                                        </p:tav>
                                        <p:tav tm="100000">
                                          <p:val>
                                            <p:strVal val="#ppt_h"/>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childTnLst>
                          </p:cTn>
                        </p:par>
                        <p:par>
                          <p:cTn id="41" fill="hold">
                            <p:stCondLst>
                              <p:cond delay="3588"/>
                            </p:stCondLst>
                            <p:childTnLst>
                              <p:par>
                                <p:cTn id="42" presetID="42"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par>
                          <p:cTn id="47" fill="hold">
                            <p:stCondLst>
                              <p:cond delay="4588"/>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childTnLst>
                          </p:cTn>
                        </p:par>
                        <p:par>
                          <p:cTn id="53" fill="hold">
                            <p:stCondLst>
                              <p:cond delay="4838"/>
                            </p:stCondLst>
                            <p:childTnLst>
                              <p:par>
                                <p:cTn id="54" presetID="53" presetClass="entr" presetSubtype="16" fill="hold" grpId="0" nodeType="afterEffect">
                                  <p:stCondLst>
                                    <p:cond delay="0"/>
                                  </p:stCondLst>
                                  <p:iterate type="lt">
                                    <p:tmPct val="4054"/>
                                  </p:iterate>
                                  <p:childTnLst>
                                    <p:set>
                                      <p:cBhvr>
                                        <p:cTn id="55" dur="1" fill="hold">
                                          <p:stCondLst>
                                            <p:cond delay="0"/>
                                          </p:stCondLst>
                                        </p:cTn>
                                        <p:tgtEl>
                                          <p:spTgt spid="23"/>
                                        </p:tgtEl>
                                        <p:attrNameLst>
                                          <p:attrName>style.visibility</p:attrName>
                                        </p:attrNameLst>
                                      </p:cBhvr>
                                      <p:to>
                                        <p:strVal val="visible"/>
                                      </p:to>
                                    </p:set>
                                    <p:anim calcmode="lin" valueType="num">
                                      <p:cBhvr>
                                        <p:cTn id="56" dur="250" fill="hold"/>
                                        <p:tgtEl>
                                          <p:spTgt spid="23"/>
                                        </p:tgtEl>
                                        <p:attrNameLst>
                                          <p:attrName>ppt_w</p:attrName>
                                        </p:attrNameLst>
                                      </p:cBhvr>
                                      <p:tavLst>
                                        <p:tav tm="0">
                                          <p:val>
                                            <p:fltVal val="0"/>
                                          </p:val>
                                        </p:tav>
                                        <p:tav tm="100000">
                                          <p:val>
                                            <p:strVal val="#ppt_w"/>
                                          </p:val>
                                        </p:tav>
                                      </p:tavLst>
                                    </p:anim>
                                    <p:anim calcmode="lin" valueType="num">
                                      <p:cBhvr>
                                        <p:cTn id="57" dur="250" fill="hold"/>
                                        <p:tgtEl>
                                          <p:spTgt spid="23"/>
                                        </p:tgtEl>
                                        <p:attrNameLst>
                                          <p:attrName>ppt_h</p:attrName>
                                        </p:attrNameLst>
                                      </p:cBhvr>
                                      <p:tavLst>
                                        <p:tav tm="0">
                                          <p:val>
                                            <p:fltVal val="0"/>
                                          </p:val>
                                        </p:tav>
                                        <p:tav tm="100000">
                                          <p:val>
                                            <p:strVal val="#ppt_h"/>
                                          </p:val>
                                        </p:tav>
                                      </p:tavLst>
                                    </p:anim>
                                    <p:animEffect transition="in" filter="fade">
                                      <p:cBhvr>
                                        <p:cTn id="58"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P spid="27" grpId="0"/>
      <p:bldP spid="28" grpId="0"/>
      <p:bldP spid="20" grpId="0"/>
      <p:bldP spid="21" grpId="0"/>
      <p:bldP spid="22" grpId="0" animBg="1"/>
      <p:bldP spid="19" grpId="0"/>
      <p:bldP spid="23" grpId="0"/>
    </p:bldLst>
  </p:timing>
</p:sld>
</file>

<file path=ppt/theme/theme1.xml><?xml version="1.0" encoding="utf-8"?>
<a:theme xmlns:a="http://schemas.openxmlformats.org/drawingml/2006/main" name="第一PPT，www.1ppt.com">
  <a:themeElements>
    <a:clrScheme name="自定义 2794">
      <a:dk1>
        <a:sysClr val="windowText" lastClr="000000"/>
      </a:dk1>
      <a:lt1>
        <a:sysClr val="window" lastClr="FFFFFF"/>
      </a:lt1>
      <a:dk2>
        <a:srgbClr val="44546A"/>
      </a:dk2>
      <a:lt2>
        <a:srgbClr val="E7E6E6"/>
      </a:lt2>
      <a:accent1>
        <a:srgbClr val="323F4F"/>
      </a:accent1>
      <a:accent2>
        <a:srgbClr val="C12525"/>
      </a:accent2>
      <a:accent3>
        <a:srgbClr val="323F4F"/>
      </a:accent3>
      <a:accent4>
        <a:srgbClr val="C12525"/>
      </a:accent4>
      <a:accent5>
        <a:srgbClr val="323F4F"/>
      </a:accent5>
      <a:accent6>
        <a:srgbClr val="C12525"/>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2008</Words>
  <Application>Microsoft Office PowerPoint</Application>
  <PresentationFormat>宽屏</PresentationFormat>
  <Paragraphs>178</Paragraphs>
  <Slides>27</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等线 Light</vt:lpstr>
      <vt:lpstr>微软雅黑</vt:lpstr>
      <vt:lpstr>Arial</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方 堃</cp:lastModifiedBy>
  <cp:revision>70</cp:revision>
  <dcterms:created xsi:type="dcterms:W3CDTF">2018-04-10T08:10:31Z</dcterms:created>
  <dcterms:modified xsi:type="dcterms:W3CDTF">2020-11-13T11:45:48Z</dcterms:modified>
</cp:coreProperties>
</file>