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66"/>
    <p:restoredTop sz="94621"/>
  </p:normalViewPr>
  <p:slideViewPr>
    <p:cSldViewPr snapToGrid="0" snapToObjects="1">
      <p:cViewPr varScale="1">
        <p:scale>
          <a:sx n="91" d="100"/>
          <a:sy n="91" d="100"/>
        </p:scale>
        <p:origin x="87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32CBD4E2-021E-1044-AE65-6C127059CD62}"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F7527F5-FF97-8E4B-BB82-24C028412892}"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本占位符 2"/>
          <p:cNvSpPr>
            <a:spLocks noGrp="1"/>
          </p:cNvSpPr>
          <p:nvPr>
            <p:ph type="body" orient="vert" idx="1" hasCustomPrompt="1"/>
          </p:nvPr>
        </p:nvSpPr>
        <p:spPr/>
        <p:txBody>
          <a:bodyPr vert="eaVert"/>
          <a:lstStyle/>
          <a:p>
            <a:pPr lvl="0"/>
            <a:r>
              <a:rPr kumimoji="1" lang="zh-CN" altLang="en-US"/>
              <a:t>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4" name="日期占位符 3"/>
          <p:cNvSpPr>
            <a:spLocks noGrp="1"/>
          </p:cNvSpPr>
          <p:nvPr>
            <p:ph type="dt" sz="half" idx="10"/>
          </p:nvPr>
        </p:nvSpPr>
        <p:spPr/>
        <p:txBody>
          <a:bodyPr/>
          <a:lstStyle/>
          <a:p>
            <a:fld id="{32CBD4E2-021E-1044-AE65-6C127059CD62}"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F7527F5-FF97-8E4B-BB82-24C028412892}"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本占位符 2"/>
          <p:cNvSpPr>
            <a:spLocks noGrp="1"/>
          </p:cNvSpPr>
          <p:nvPr>
            <p:ph type="body" orient="vert" idx="1" hasCustomPrompt="1"/>
          </p:nvPr>
        </p:nvSpPr>
        <p:spPr>
          <a:xfrm>
            <a:off x="838200" y="365125"/>
            <a:ext cx="7734300" cy="5811838"/>
          </a:xfrm>
        </p:spPr>
        <p:txBody>
          <a:bodyPr vert="eaVert"/>
          <a:lstStyle/>
          <a:p>
            <a:pPr lvl="0"/>
            <a:r>
              <a:rPr kumimoji="1" lang="zh-CN" altLang="en-US"/>
              <a:t>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4" name="日期占位符 3"/>
          <p:cNvSpPr>
            <a:spLocks noGrp="1"/>
          </p:cNvSpPr>
          <p:nvPr>
            <p:ph type="dt" sz="half" idx="10"/>
          </p:nvPr>
        </p:nvSpPr>
        <p:spPr/>
        <p:txBody>
          <a:bodyPr/>
          <a:lstStyle/>
          <a:p>
            <a:fld id="{32CBD4E2-021E-1044-AE65-6C127059CD62}"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F7527F5-FF97-8E4B-BB82-24C028412892}"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hasCustomPrompt="1"/>
          </p:nvPr>
        </p:nvSpPr>
        <p:spPr/>
        <p:txBody>
          <a:bodyPr/>
          <a:lstStyle/>
          <a:p>
            <a:pPr lvl="0"/>
            <a:r>
              <a:rPr kumimoji="1" lang="zh-CN" altLang="en-US"/>
              <a:t>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4" name="日期占位符 3"/>
          <p:cNvSpPr>
            <a:spLocks noGrp="1"/>
          </p:cNvSpPr>
          <p:nvPr>
            <p:ph type="dt" sz="half" idx="10"/>
          </p:nvPr>
        </p:nvSpPr>
        <p:spPr/>
        <p:txBody>
          <a:bodyPr/>
          <a:lstStyle/>
          <a:p>
            <a:fld id="{32CBD4E2-021E-1044-AE65-6C127059CD62}"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F7527F5-FF97-8E4B-BB82-24C028412892}"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编辑母版文本样式</a:t>
            </a:r>
            <a:endParaRPr kumimoji="1" lang="zh-CN" altLang="en-US"/>
          </a:p>
        </p:txBody>
      </p:sp>
      <p:sp>
        <p:nvSpPr>
          <p:cNvPr id="4" name="日期占位符 3"/>
          <p:cNvSpPr>
            <a:spLocks noGrp="1"/>
          </p:cNvSpPr>
          <p:nvPr>
            <p:ph type="dt" sz="half" idx="10"/>
          </p:nvPr>
        </p:nvSpPr>
        <p:spPr/>
        <p:txBody>
          <a:bodyPr/>
          <a:lstStyle/>
          <a:p>
            <a:fld id="{32CBD4E2-021E-1044-AE65-6C127059CD62}"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F7527F5-FF97-8E4B-BB82-24C028412892}"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kumimoji="1" lang="zh-CN" altLang="en-US"/>
              <a:t>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kumimoji="1" lang="zh-CN" altLang="en-US"/>
              <a:t>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5" name="日期占位符 4"/>
          <p:cNvSpPr>
            <a:spLocks noGrp="1"/>
          </p:cNvSpPr>
          <p:nvPr>
            <p:ph type="dt" sz="half" idx="10"/>
          </p:nvPr>
        </p:nvSpPr>
        <p:spPr/>
        <p:txBody>
          <a:bodyPr/>
          <a:lstStyle/>
          <a:p>
            <a:fld id="{32CBD4E2-021E-1044-AE65-6C127059CD62}"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8F7527F5-FF97-8E4B-BB82-24C028412892}"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编辑母版文本样式</a:t>
            </a:r>
            <a:endParaRPr kumimoji="1"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kumimoji="1" lang="zh-CN" altLang="en-US"/>
              <a:t>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编辑母版文本样式</a:t>
            </a:r>
            <a:endParaRPr kumimoji="1"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kumimoji="1" lang="zh-CN" altLang="en-US"/>
              <a:t>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7" name="日期占位符 6"/>
          <p:cNvSpPr>
            <a:spLocks noGrp="1"/>
          </p:cNvSpPr>
          <p:nvPr>
            <p:ph type="dt" sz="half" idx="10"/>
          </p:nvPr>
        </p:nvSpPr>
        <p:spPr/>
        <p:txBody>
          <a:bodyPr/>
          <a:lstStyle/>
          <a:p>
            <a:fld id="{32CBD4E2-021E-1044-AE65-6C127059CD62}"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8F7527F5-FF97-8E4B-BB82-24C028412892}"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32CBD4E2-021E-1044-AE65-6C127059CD62}"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8F7527F5-FF97-8E4B-BB82-24C028412892}"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CBD4E2-021E-1044-AE65-6C127059CD62}"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8F7527F5-FF97-8E4B-BB82-24C028412892}"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编辑母版文本样式</a:t>
            </a:r>
            <a:endParaRPr kumimoji="1" lang="zh-CN" altLang="en-US"/>
          </a:p>
        </p:txBody>
      </p:sp>
      <p:sp>
        <p:nvSpPr>
          <p:cNvPr id="5" name="日期占位符 4"/>
          <p:cNvSpPr>
            <a:spLocks noGrp="1"/>
          </p:cNvSpPr>
          <p:nvPr>
            <p:ph type="dt" sz="half" idx="10"/>
          </p:nvPr>
        </p:nvSpPr>
        <p:spPr/>
        <p:txBody>
          <a:bodyPr/>
          <a:lstStyle/>
          <a:p>
            <a:fld id="{32CBD4E2-021E-1044-AE65-6C127059CD62}"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8F7527F5-FF97-8E4B-BB82-24C028412892}"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编辑母版文本样式</a:t>
            </a:r>
            <a:endParaRPr kumimoji="1" lang="zh-CN" altLang="en-US"/>
          </a:p>
        </p:txBody>
      </p:sp>
      <p:sp>
        <p:nvSpPr>
          <p:cNvPr id="5" name="日期占位符 4"/>
          <p:cNvSpPr>
            <a:spLocks noGrp="1"/>
          </p:cNvSpPr>
          <p:nvPr>
            <p:ph type="dt" sz="half" idx="10"/>
          </p:nvPr>
        </p:nvSpPr>
        <p:spPr/>
        <p:txBody>
          <a:bodyPr/>
          <a:lstStyle/>
          <a:p>
            <a:fld id="{32CBD4E2-021E-1044-AE65-6C127059CD62}"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8F7527F5-FF97-8E4B-BB82-24C028412892}"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CBD4E2-021E-1044-AE65-6C127059CD62}"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7527F5-FF97-8E4B-BB82-24C028412892}"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99110" y="1008063"/>
            <a:ext cx="9144000" cy="1022123"/>
          </a:xfrm>
        </p:spPr>
        <p:txBody>
          <a:bodyPr>
            <a:normAutofit/>
          </a:bodyPr>
          <a:lstStyle/>
          <a:p>
            <a:r>
              <a:rPr kumimoji="1" lang="en-US" altLang="zh-CN" sz="4800" b="1" dirty="0">
                <a:solidFill>
                  <a:schemeClr val="tx1">
                    <a:lumMod val="75000"/>
                    <a:lumOff val="25000"/>
                  </a:schemeClr>
                </a:solidFill>
                <a:latin typeface="Kai" pitchFamily="2" charset="-122"/>
                <a:ea typeface="Kai" pitchFamily="2" charset="-122"/>
              </a:rPr>
              <a:t>Sterilization</a:t>
            </a:r>
            <a:endParaRPr kumimoji="1" lang="zh-CN" altLang="en-US" sz="4800" b="1" dirty="0">
              <a:solidFill>
                <a:schemeClr val="tx1">
                  <a:lumMod val="75000"/>
                  <a:lumOff val="25000"/>
                </a:schemeClr>
              </a:solidFill>
              <a:latin typeface="Kai" pitchFamily="2" charset="-122"/>
              <a:ea typeface="Kai" pitchFamily="2"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00910" y="2319508"/>
            <a:ext cx="5740400" cy="3184128"/>
          </a:xfrm>
          <a:prstGeom prst="rect">
            <a:avLst/>
          </a:prstGeom>
        </p:spPr>
      </p:pic>
      <p:sp>
        <p:nvSpPr>
          <p:cNvPr id="6" name="文本框 5"/>
          <p:cNvSpPr txBox="1"/>
          <p:nvPr/>
        </p:nvSpPr>
        <p:spPr>
          <a:xfrm>
            <a:off x="8791575" y="3889375"/>
            <a:ext cx="2796540" cy="1383665"/>
          </a:xfrm>
          <a:prstGeom prst="rect">
            <a:avLst/>
          </a:prstGeom>
          <a:noFill/>
        </p:spPr>
        <p:txBody>
          <a:bodyPr wrap="square" rtlCol="0">
            <a:spAutoFit/>
          </a:bodyPr>
          <a:p>
            <a:pPr lvl="0"/>
            <a:r>
              <a:rPr lang="en-US" altLang="zh-CN" sz="1400" dirty="0">
                <a:solidFill>
                  <a:srgbClr val="002060"/>
                </a:solidFill>
                <a:latin typeface="Arial Narrow Regular" panose="020B07060202020A0204" charset="0"/>
                <a:cs typeface="Arial Narrow Regular" panose="020B07060202020A0204" charset="0"/>
              </a:rPr>
              <a:t>Our topic this time is "sterilization", which is you already know in our last CE presentation, and now we focus on community work; the user is set as the staff of the neighborhood committee, the ladies.</a:t>
            </a:r>
            <a:endParaRPr lang="en-US" altLang="zh-CN" sz="1400" dirty="0">
              <a:solidFill>
                <a:srgbClr val="002060"/>
              </a:solidFill>
              <a:latin typeface="Arial Narrow Regular" panose="020B07060202020A0204" charset="0"/>
              <a:cs typeface="Arial Narrow Regular" panose="020B07060202020A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1045" y="789668"/>
            <a:ext cx="10624457" cy="1560059"/>
          </a:xfrm>
        </p:spPr>
        <p:txBody>
          <a:bodyPr>
            <a:normAutofit/>
          </a:bodyPr>
          <a:lstStyle/>
          <a:p>
            <a:r>
              <a:rPr lang="en-US" altLang="zh-CN" b="1" dirty="0">
                <a:solidFill>
                  <a:srgbClr val="FF0000"/>
                </a:solidFill>
                <a:latin typeface="Adobe Heiti Std R" panose="020B0400000000000000" pitchFamily="34" charset="-128"/>
                <a:ea typeface="Adobe Heiti Std R" panose="020B0400000000000000" pitchFamily="34" charset="-128"/>
                <a:cs typeface="Brush Script MT" panose="03060802040406070304" pitchFamily="66" charset="-122"/>
              </a:rPr>
              <a:t>Frog (novel)</a:t>
            </a:r>
            <a:br>
              <a:rPr lang="en-US" altLang="zh-CN" dirty="0"/>
            </a:br>
            <a:endParaRPr kumimoji="1"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241513" y="1142719"/>
            <a:ext cx="3123746" cy="4571919"/>
          </a:xfr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045" y="2755900"/>
            <a:ext cx="6778625" cy="1346835"/>
          </a:xfrm>
          <a:prstGeom prst="rect">
            <a:avLst/>
          </a:prstGeom>
        </p:spPr>
      </p:pic>
      <p:sp>
        <p:nvSpPr>
          <p:cNvPr id="6" name="文本框 5"/>
          <p:cNvSpPr txBox="1"/>
          <p:nvPr/>
        </p:nvSpPr>
        <p:spPr>
          <a:xfrm>
            <a:off x="741045" y="4509135"/>
            <a:ext cx="7167880" cy="1599565"/>
          </a:xfrm>
          <a:prstGeom prst="rect">
            <a:avLst/>
          </a:prstGeom>
          <a:noFill/>
        </p:spPr>
        <p:txBody>
          <a:bodyPr wrap="square" rtlCol="0">
            <a:spAutoFit/>
          </a:bodyPr>
          <a:p>
            <a:pPr lvl="0"/>
            <a:r>
              <a:rPr lang="en-US" altLang="zh-CN" sz="1400" dirty="0">
                <a:solidFill>
                  <a:srgbClr val="002060"/>
                </a:solidFill>
                <a:latin typeface="Arial Regular" panose="020B0604020202090204" charset="0"/>
                <a:cs typeface="Arial Regular" panose="020B0604020202090204" charset="0"/>
                <a:sym typeface="+mn-ea"/>
              </a:rPr>
              <a:t>China's national situation is really subtle. In the past, the government emphasized the family planning policy in one particular way as stated in one of the Nobel Prize winner Mo Yan's "Frog". The book is a very graphic description of this policy which is overused in the countryside, resulting in some abnormal  phenomena. But due to the labor shortage, on January 1, 2016 , the government officially announced the two-child policy; and later on May 31, 2021, came the third-child policy. Yet, the reality is that, especially in cities like Shanghai, people are not willing to have children at all.</a:t>
            </a:r>
            <a:endParaRPr lang="en-US" altLang="zh-CN" sz="1400" dirty="0">
              <a:solidFill>
                <a:srgbClr val="002060"/>
              </a:solidFill>
              <a:latin typeface="Arial Regular" panose="020B0604020202090204" charset="0"/>
              <a:cs typeface="Arial Regular" panose="020B0604020202090204"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224524"/>
          </a:xfrm>
        </p:spPr>
        <p:txBody>
          <a:bodyPr/>
          <a:lstStyle/>
          <a:p>
            <a:r>
              <a:rPr kumimoji="1" lang="en-US" altLang="zh-CN" b="1" dirty="0" err="1">
                <a:solidFill>
                  <a:srgbClr val="FF0000"/>
                </a:solidFill>
                <a:latin typeface="Brush Script MT" panose="03060802040406070304" pitchFamily="66" charset="-122"/>
                <a:ea typeface="Brush Script MT" panose="03060802040406070304" pitchFamily="66" charset="-122"/>
                <a:cs typeface="Brush Script MT" panose="03060802040406070304" pitchFamily="66" charset="-122"/>
              </a:rPr>
              <a:t>Neighbourhood</a:t>
            </a:r>
            <a:r>
              <a:rPr kumimoji="1" lang="en-US" altLang="zh-CN" b="1" dirty="0">
                <a:solidFill>
                  <a:srgbClr val="FF0000"/>
                </a:solidFill>
                <a:latin typeface="Brush Script MT" panose="03060802040406070304" pitchFamily="66" charset="-122"/>
                <a:ea typeface="Brush Script MT" panose="03060802040406070304" pitchFamily="66" charset="-122"/>
                <a:cs typeface="Brush Script MT" panose="03060802040406070304" pitchFamily="66" charset="-122"/>
              </a:rPr>
              <a:t> Committee Building</a:t>
            </a:r>
            <a:endParaRPr kumimoji="1" lang="zh-CN" altLang="en-US" b="1" dirty="0">
              <a:solidFill>
                <a:srgbClr val="FF0000"/>
              </a:solidFill>
              <a:latin typeface="Brush Script MT" panose="03060802040406070304" pitchFamily="66" charset="-122"/>
              <a:ea typeface="Brush Script MT" panose="03060802040406070304" pitchFamily="66" charset="-122"/>
              <a:cs typeface="Brush Script MT" panose="03060802040406070304" pitchFamily="66" charset="-122"/>
            </a:endParaRPr>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249702" y="1589650"/>
            <a:ext cx="2886200" cy="4351338"/>
          </a:xfrm>
        </p:spPr>
      </p:pic>
      <p:sp>
        <p:nvSpPr>
          <p:cNvPr id="6" name="文本框 5"/>
          <p:cNvSpPr txBox="1"/>
          <p:nvPr/>
        </p:nvSpPr>
        <p:spPr>
          <a:xfrm>
            <a:off x="7426813" y="3285894"/>
            <a:ext cx="3685734" cy="1477328"/>
          </a:xfrm>
          <a:prstGeom prst="rect">
            <a:avLst/>
          </a:prstGeom>
          <a:noFill/>
        </p:spPr>
        <p:txBody>
          <a:bodyPr wrap="square" rtlCol="0">
            <a:spAutoFit/>
          </a:bodyPr>
          <a:lstStyle/>
          <a:p>
            <a:pPr lvl="0"/>
            <a:r>
              <a:rPr lang="en-US" altLang="zh-CN" i="1" dirty="0">
                <a:solidFill>
                  <a:srgbClr val="C00000"/>
                </a:solidFill>
                <a:latin typeface="Bradley Hand" panose="00000700000000000000" pitchFamily="2" charset="0"/>
              </a:rPr>
              <a:t>Birth and death, good pregnancy and good fortune.</a:t>
            </a:r>
            <a:endParaRPr lang="en-US" altLang="zh-CN" i="1" dirty="0">
              <a:solidFill>
                <a:srgbClr val="C00000"/>
              </a:solidFill>
              <a:latin typeface="Bradley Hand" panose="00000700000000000000" pitchFamily="2" charset="0"/>
            </a:endParaRPr>
          </a:p>
          <a:p>
            <a:r>
              <a:rPr lang="en-US" altLang="zh-CN" i="1" dirty="0">
                <a:solidFill>
                  <a:srgbClr val="C00000"/>
                </a:solidFill>
                <a:latin typeface="Bradley Hand" panose="00000700000000000000" pitchFamily="2" charset="0"/>
              </a:rPr>
              <a:t>Nothing is more beautiful than a woman who is nursing.</a:t>
            </a:r>
            <a:endParaRPr lang="zh-CN" altLang="zh-CN" i="1" dirty="0">
              <a:solidFill>
                <a:srgbClr val="C00000"/>
              </a:solidFill>
              <a:latin typeface="Bradley Hand" panose="00000700000000000000" pitchFamily="2" charset="0"/>
            </a:endParaRPr>
          </a:p>
          <a:p>
            <a:pPr lvl="0"/>
            <a:endParaRPr lang="zh-CN" altLang="zh-CN" dirty="0"/>
          </a:p>
        </p:txBody>
      </p:sp>
      <p:sp>
        <p:nvSpPr>
          <p:cNvPr id="7" name="文本框 6"/>
          <p:cNvSpPr txBox="1"/>
          <p:nvPr/>
        </p:nvSpPr>
        <p:spPr>
          <a:xfrm>
            <a:off x="4678569" y="2169887"/>
            <a:ext cx="5084409" cy="369332"/>
          </a:xfrm>
          <a:prstGeom prst="rect">
            <a:avLst/>
          </a:prstGeom>
          <a:noFill/>
        </p:spPr>
        <p:txBody>
          <a:bodyPr wrap="square" rtlCol="0">
            <a:spAutoFit/>
          </a:bodyPr>
          <a:lstStyle/>
          <a:p>
            <a:r>
              <a:rPr lang="en-US" altLang="zh-CN" i="1" dirty="0">
                <a:solidFill>
                  <a:schemeClr val="tx1">
                    <a:lumMod val="65000"/>
                    <a:lumOff val="35000"/>
                  </a:schemeClr>
                </a:solidFill>
                <a:latin typeface="Bradley Hand" panose="00000700000000000000" pitchFamily="2" charset="0"/>
              </a:rPr>
              <a:t>Popularize one fetus, control two, eliminate three</a:t>
            </a:r>
            <a:endParaRPr kumimoji="1" lang="zh-CN" altLang="en-US" i="1" dirty="0">
              <a:solidFill>
                <a:schemeClr val="tx1">
                  <a:lumMod val="65000"/>
                  <a:lumOff val="35000"/>
                </a:schemeClr>
              </a:solidFill>
              <a:latin typeface="Bradley Hand" panose="00000700000000000000" pitchFamily="2" charset="0"/>
            </a:endParaRPr>
          </a:p>
        </p:txBody>
      </p:sp>
      <p:sp>
        <p:nvSpPr>
          <p:cNvPr id="3" name="文本框 2"/>
          <p:cNvSpPr txBox="1"/>
          <p:nvPr/>
        </p:nvSpPr>
        <p:spPr>
          <a:xfrm>
            <a:off x="4678680" y="4889500"/>
            <a:ext cx="4162425" cy="1599565"/>
          </a:xfrm>
          <a:prstGeom prst="rect">
            <a:avLst/>
          </a:prstGeom>
          <a:noFill/>
        </p:spPr>
        <p:txBody>
          <a:bodyPr wrap="square" rtlCol="0">
            <a:spAutoFit/>
          </a:bodyPr>
          <a:p>
            <a:pPr lvl="0"/>
            <a:r>
              <a:rPr lang="en-US" altLang="zh-CN" sz="1400" dirty="0">
                <a:solidFill>
                  <a:srgbClr val="002060"/>
                </a:solidFill>
                <a:latin typeface="Arial Regular" panose="020B0604020202090204" charset="0"/>
                <a:cs typeface="Arial Regular" panose="020B0604020202090204" charset="0"/>
              </a:rPr>
              <a:t>So we try to provide a service for the neighborhood committee ladies that can facilitate their work by keeping a log and enhancing their memory of the different policy slogans. This will allow us to gain insight into the feedback from the community on the policy so that we can delve deeper into the research on this topic.</a:t>
            </a:r>
            <a:endParaRPr lang="en-US" altLang="zh-CN" sz="1400" dirty="0">
              <a:solidFill>
                <a:srgbClr val="002060"/>
              </a:solidFill>
              <a:latin typeface="Arial Regular" panose="020B0604020202090204" charset="0"/>
              <a:cs typeface="Arial Regular" panose="020B0604020202090204"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1335</Words>
  <Application>WPS 文字</Application>
  <PresentationFormat>宽屏</PresentationFormat>
  <Paragraphs>18</Paragraphs>
  <Slides>3</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3</vt:i4>
      </vt:variant>
    </vt:vector>
  </HeadingPairs>
  <TitlesOfParts>
    <vt:vector size="25" baseType="lpstr">
      <vt:lpstr>Arial</vt:lpstr>
      <vt:lpstr>方正书宋_GBK</vt:lpstr>
      <vt:lpstr>Wingdings</vt:lpstr>
      <vt:lpstr>Kai</vt:lpstr>
      <vt:lpstr>苹方-简</vt:lpstr>
      <vt:lpstr>Arial Narrow Regular</vt:lpstr>
      <vt:lpstr>Adobe Heiti Std R</vt:lpstr>
      <vt:lpstr>冬青黑体简体中文</vt:lpstr>
      <vt:lpstr>Brush Script MT</vt:lpstr>
      <vt:lpstr>Arial Regular</vt:lpstr>
      <vt:lpstr>Bradley Hand</vt:lpstr>
      <vt:lpstr>微软雅黑</vt:lpstr>
      <vt:lpstr>汉仪旗黑</vt:lpstr>
      <vt:lpstr>宋体</vt:lpstr>
      <vt:lpstr>Arial Unicode MS</vt:lpstr>
      <vt:lpstr>等线</vt:lpstr>
      <vt:lpstr>汉仪中等线KW</vt:lpstr>
      <vt:lpstr>等线 Light</vt:lpstr>
      <vt:lpstr>Calibri</vt:lpstr>
      <vt:lpstr>Helvetica Neue</vt:lpstr>
      <vt:lpstr>汉仪书宋二KW</vt:lpstr>
      <vt:lpstr>Office 主题​​</vt:lpstr>
      <vt:lpstr>Sterilization</vt:lpstr>
      <vt:lpstr>Frog (novel) </vt:lpstr>
      <vt:lpstr>Neighbourhood Committee Building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Sterilization</dc:title>
  <dc:creator>Microsoft Office 用户</dc:creator>
  <cp:lastModifiedBy>lukyeeshing</cp:lastModifiedBy>
  <cp:revision>7</cp:revision>
  <dcterms:created xsi:type="dcterms:W3CDTF">2021-12-13T13:27:00Z</dcterms:created>
  <dcterms:modified xsi:type="dcterms:W3CDTF">2021-12-13T13:27:00Z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2052-3.9.1.6204</vt:lpwstr>
  </property>
</Properties>
</file>