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8" r:id="rId6"/>
    <p:sldId id="266" r:id="rId7"/>
    <p:sldId id="264" r:id="rId8"/>
    <p:sldId id="263" r:id="rId9"/>
    <p:sldId id="279" r:id="rId10"/>
    <p:sldId id="275" r:id="rId11"/>
    <p:sldId id="265" r:id="rId12"/>
    <p:sldId id="280" r:id="rId13"/>
    <p:sldId id="261" r:id="rId14"/>
    <p:sldId id="281" r:id="rId15"/>
    <p:sldId id="282" r:id="rId16"/>
    <p:sldId id="287" r:id="rId17"/>
    <p:sldId id="288" r:id="rId18"/>
    <p:sldId id="273" r:id="rId19"/>
  </p:sldIdLst>
  <p:sldSz cx="12192000" cy="6858000"/>
  <p:notesSz cx="7103745" cy="10234295"/>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8AA"/>
    <a:srgbClr val="B1C38C"/>
    <a:srgbClr val="A2B37E"/>
    <a:srgbClr val="A2B06C"/>
    <a:srgbClr val="758D55"/>
    <a:srgbClr val="556740"/>
    <a:srgbClr val="AFBB79"/>
    <a:srgbClr val="B2B2B2"/>
    <a:srgbClr val="20202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30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3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33.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9" Type="http://schemas.openxmlformats.org/officeDocument/2006/relationships/slideLayout" Target="../slideLayouts/slideLayout2.xml"/><Relationship Id="rId18" Type="http://schemas.openxmlformats.org/officeDocument/2006/relationships/tags" Target="../tags/tag21.xml"/><Relationship Id="rId17" Type="http://schemas.openxmlformats.org/officeDocument/2006/relationships/image" Target="../media/image1.png"/><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2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172d0dc26b25d2e622eceade12082b0b4877cadcac02-NCB2wE_fw658"/>
          <p:cNvPicPr>
            <a:picLocks noChangeAspect="1"/>
          </p:cNvPicPr>
          <p:nvPr/>
        </p:nvPicPr>
        <p:blipFill>
          <a:blip r:embed="rId1"/>
          <a:stretch>
            <a:fillRect/>
          </a:stretch>
        </p:blipFill>
        <p:spPr>
          <a:xfrm>
            <a:off x="4347210" y="2063750"/>
            <a:ext cx="3939540" cy="4850765"/>
          </a:xfrm>
          <a:prstGeom prst="rect">
            <a:avLst/>
          </a:prstGeom>
        </p:spPr>
      </p:pic>
      <p:sp>
        <p:nvSpPr>
          <p:cNvPr id="6" name="椭圆 5"/>
          <p:cNvSpPr/>
          <p:nvPr/>
        </p:nvSpPr>
        <p:spPr>
          <a:xfrm>
            <a:off x="3903980" y="9137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标题 3"/>
          <p:cNvSpPr/>
          <p:nvPr>
            <p:ph type="ctrTitle"/>
          </p:nvPr>
        </p:nvSpPr>
        <p:spPr/>
        <p:txBody>
          <a:bodyPr/>
          <a:p>
            <a:r>
              <a:rPr lang="zh-CN" altLang="en-US"/>
              <a:t>拟人化</a:t>
            </a:r>
            <a:r>
              <a:rPr lang="en-US" altLang="zh-CN"/>
              <a:t>AR</a:t>
            </a:r>
            <a:r>
              <a:rPr lang="zh-CN" altLang="en-US"/>
              <a:t>智能精灵</a:t>
            </a:r>
            <a:endParaRPr lang="en-US" altLang="zh-CN"/>
          </a:p>
        </p:txBody>
      </p:sp>
      <p:sp>
        <p:nvSpPr>
          <p:cNvPr id="5" name="文本框 4"/>
          <p:cNvSpPr txBox="1"/>
          <p:nvPr/>
        </p:nvSpPr>
        <p:spPr>
          <a:xfrm>
            <a:off x="8768715" y="4552315"/>
            <a:ext cx="2976880" cy="368300"/>
          </a:xfrm>
          <a:prstGeom prst="rect">
            <a:avLst/>
          </a:prstGeom>
          <a:noFill/>
        </p:spPr>
        <p:txBody>
          <a:bodyPr wrap="square" rtlCol="0">
            <a:spAutoFit/>
          </a:bodyPr>
          <a:p>
            <a:endParaRPr lang="zh-CN" altLang="en-US"/>
          </a:p>
        </p:txBody>
      </p:sp>
      <p:sp>
        <p:nvSpPr>
          <p:cNvPr id="7" name="文本框 6"/>
          <p:cNvSpPr txBox="1"/>
          <p:nvPr/>
        </p:nvSpPr>
        <p:spPr>
          <a:xfrm>
            <a:off x="8912860" y="5123815"/>
            <a:ext cx="2832735" cy="583565"/>
          </a:xfrm>
          <a:prstGeom prst="rect">
            <a:avLst/>
          </a:prstGeom>
          <a:noFill/>
        </p:spPr>
        <p:txBody>
          <a:bodyPr wrap="square" rtlCol="0">
            <a:spAutoFit/>
          </a:bodyPr>
          <a:p>
            <a:pPr algn="r"/>
            <a:r>
              <a:rPr lang="zh-CN" altLang="en-US" sz="3200"/>
              <a:t>第二组</a:t>
            </a:r>
            <a:endParaRPr lang="zh-CN" altLang="en-US" sz="3200"/>
          </a:p>
        </p:txBody>
      </p:sp>
      <p:sp>
        <p:nvSpPr>
          <p:cNvPr id="8" name="文本框 7"/>
          <p:cNvSpPr txBox="1"/>
          <p:nvPr/>
        </p:nvSpPr>
        <p:spPr>
          <a:xfrm>
            <a:off x="6826250" y="5916295"/>
            <a:ext cx="4919345" cy="583565"/>
          </a:xfrm>
          <a:prstGeom prst="rect">
            <a:avLst/>
          </a:prstGeom>
          <a:noFill/>
        </p:spPr>
        <p:txBody>
          <a:bodyPr wrap="square" rtlCol="0">
            <a:spAutoFit/>
          </a:bodyPr>
          <a:p>
            <a:pPr algn="r"/>
            <a:r>
              <a:rPr lang="zh-CN" altLang="en-US" sz="3200"/>
              <a:t>陈永桦，陈志磊，方娄昊</a:t>
            </a:r>
            <a:endParaRPr lang="zh-CN" altLang="en-US" sz="3200"/>
          </a:p>
        </p:txBody>
      </p:sp>
    </p:spTree>
    <p:custDataLst>
      <p:tags r:id="rId2"/>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4594225" cy="645160"/>
          </a:xfrm>
          <a:prstGeom prst="rect">
            <a:avLst/>
          </a:prstGeom>
          <a:noFill/>
        </p:spPr>
        <p:txBody>
          <a:bodyPr wrap="square" rtlCol="0">
            <a:spAutoFit/>
          </a:bodyPr>
          <a:p>
            <a:r>
              <a:rPr lang="zh-CN" altLang="en-US" sz="3600">
                <a:latin typeface="逐浪粗宋简体" panose="02010601030101010101" charset="-122"/>
                <a:ea typeface="逐浪粗宋简体" panose="02010601030101010101" charset="-122"/>
              </a:rPr>
              <a:t>可能用到的技术方案</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03</a:t>
            </a:r>
            <a:endParaRPr lang="en-US" altLang="zh-CN" sz="4800">
              <a:latin typeface="+mj-ea"/>
              <a:ea typeface="+mj-ea"/>
            </a:endParaRPr>
          </a:p>
        </p:txBody>
      </p:sp>
      <p:cxnSp>
        <p:nvCxnSpPr>
          <p:cNvPr id="18" name="直接连接符 17"/>
          <p:cNvCxnSpPr/>
          <p:nvPr/>
        </p:nvCxnSpPr>
        <p:spPr>
          <a:xfrm flipV="1">
            <a:off x="10586720" y="3256915"/>
            <a:ext cx="1601470" cy="11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图片 33" descr="0172d0dc26b25d2e622eceade12082b0b4877cadcac02-NCB2wE_fw658"/>
          <p:cNvPicPr>
            <a:picLocks noChangeAspect="1"/>
          </p:cNvPicPr>
          <p:nvPr/>
        </p:nvPicPr>
        <p:blipFill>
          <a:blip r:embed="rId1"/>
          <a:stretch>
            <a:fillRect/>
          </a:stretch>
        </p:blipFill>
        <p:spPr>
          <a:xfrm>
            <a:off x="878840" y="-182245"/>
            <a:ext cx="2775585" cy="3418840"/>
          </a:xfrm>
          <a:prstGeom prst="rect">
            <a:avLst/>
          </a:prstGeom>
        </p:spPr>
      </p:pic>
      <p:sp>
        <p:nvSpPr>
          <p:cNvPr id="35" name="TextBox 28"/>
          <p:cNvSpPr txBox="1"/>
          <p:nvPr/>
        </p:nvSpPr>
        <p:spPr>
          <a:xfrm>
            <a:off x="4751705" y="1066800"/>
            <a:ext cx="2688590" cy="501650"/>
          </a:xfrm>
          <a:prstGeom prst="rect">
            <a:avLst/>
          </a:prstGeom>
          <a:solidFill>
            <a:srgbClr val="556740"/>
          </a:solidFill>
        </p:spPr>
        <p:txBody>
          <a:bodyPr wrap="square" rtlCol="0">
            <a:spAutoFit/>
          </a:bodyPr>
          <a:p>
            <a:pPr algn="ctr"/>
            <a:r>
              <a:rPr lang="en-US" altLang="zh-CN" sz="2665" b="1" dirty="0" smtClean="0">
                <a:solidFill>
                  <a:schemeClr val="bg1"/>
                </a:solidFill>
                <a:latin typeface="Mangal" panose="02040503050203030202" pitchFamily="18" charset="0"/>
                <a:cs typeface="Mangal" panose="02040503050203030202" pitchFamily="18" charset="0"/>
              </a:rPr>
              <a:t>Add your text</a:t>
            </a:r>
            <a:endParaRPr lang="en-US" altLang="zh-CN" sz="2665" b="1" dirty="0" smtClean="0">
              <a:solidFill>
                <a:schemeClr val="bg1"/>
              </a:solidFill>
              <a:latin typeface="Mangal" panose="02040503050203030202" pitchFamily="18" charset="0"/>
              <a:cs typeface="Mangal" panose="02040503050203030202" pitchFamily="18" charset="0"/>
            </a:endParaRPr>
          </a:p>
        </p:txBody>
      </p:sp>
      <p:sp>
        <p:nvSpPr>
          <p:cNvPr id="36" name="TextBox 24"/>
          <p:cNvSpPr txBox="1"/>
          <p:nvPr/>
        </p:nvSpPr>
        <p:spPr>
          <a:xfrm>
            <a:off x="3970655" y="2111375"/>
            <a:ext cx="4251325" cy="3536950"/>
          </a:xfrm>
          <a:prstGeom prst="rect">
            <a:avLst/>
          </a:prstGeom>
          <a:noFill/>
        </p:spPr>
        <p:txBody>
          <a:bodyPr wrap="square" rtlCol="0">
            <a:spAutoFit/>
          </a:bodyPr>
          <a:p>
            <a:pPr algn="ctr"/>
            <a:r>
              <a:rPr lang="en-US" altLang="zh-CN" sz="1865" dirty="0">
                <a:solidFill>
                  <a:schemeClr val="tx1">
                    <a:lumMod val="75000"/>
                    <a:lumOff val="25000"/>
                  </a:schemeClr>
                </a:solidFill>
              </a:rPr>
              <a:t>计算机视觉技术，</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ARCore平台技术，</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网络爬虫算法，</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自然语言处理算法，</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讯飞语音识别API，</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图灵机器人，</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百度AI开发平台，</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图像识别技术（你画我猜），</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深度学习算法，</a:t>
            </a:r>
            <a:endParaRPr lang="en-US" altLang="zh-CN" sz="1865" dirty="0">
              <a:solidFill>
                <a:schemeClr val="tx1">
                  <a:lumMod val="75000"/>
                  <a:lumOff val="25000"/>
                </a:schemeClr>
              </a:solidFill>
            </a:endParaRPr>
          </a:p>
          <a:p>
            <a:pPr algn="ctr"/>
            <a:r>
              <a:rPr lang="en-US" altLang="zh-CN" sz="1865" dirty="0">
                <a:solidFill>
                  <a:schemeClr val="tx1">
                    <a:lumMod val="75000"/>
                    <a:lumOff val="25000"/>
                  </a:schemeClr>
                </a:solidFill>
              </a:rPr>
              <a:t>APP Inventor，</a:t>
            </a:r>
            <a:endParaRPr lang="en-US" altLang="zh-CN" sz="1865" dirty="0">
              <a:solidFill>
                <a:schemeClr val="tx1">
                  <a:lumMod val="75000"/>
                  <a:lumOff val="25000"/>
                </a:schemeClr>
              </a:solidFill>
            </a:endParaRPr>
          </a:p>
          <a:p>
            <a:pPr algn="ctr"/>
            <a:r>
              <a:rPr lang="zh-CN" altLang="en-US" sz="1865" dirty="0">
                <a:solidFill>
                  <a:schemeClr val="tx1">
                    <a:lumMod val="75000"/>
                    <a:lumOff val="25000"/>
                  </a:schemeClr>
                </a:solidFill>
              </a:rPr>
              <a:t>等等</a:t>
            </a:r>
            <a:endParaRPr lang="en-US" altLang="zh-CN" sz="1865" dirty="0">
              <a:solidFill>
                <a:schemeClr val="tx1">
                  <a:lumMod val="75000"/>
                  <a:lumOff val="25000"/>
                </a:schemeClr>
              </a:solidFill>
            </a:endParaRPr>
          </a:p>
          <a:p>
            <a:endParaRPr lang="en-US" altLang="zh-CN" sz="1860" dirty="0">
              <a:solidFill>
                <a:schemeClr val="tx1">
                  <a:lumMod val="75000"/>
                  <a:lumOff val="25000"/>
                </a:schemeClr>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4594225" cy="645160"/>
          </a:xfrm>
          <a:prstGeom prst="rect">
            <a:avLst/>
          </a:prstGeom>
          <a:noFill/>
        </p:spPr>
        <p:txBody>
          <a:bodyPr wrap="square" rtlCol="0">
            <a:spAutoFit/>
          </a:bodyPr>
          <a:p>
            <a:r>
              <a:rPr lang="zh-CN" altLang="en-US" sz="3600">
                <a:latin typeface="逐浪粗宋简体" panose="02010601030101010101" charset="-122"/>
                <a:ea typeface="逐浪粗宋简体" panose="02010601030101010101" charset="-122"/>
              </a:rPr>
              <a:t>创新点</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04</a:t>
            </a:r>
            <a:endParaRPr lang="en-US" altLang="zh-CN" sz="4800">
              <a:latin typeface="+mj-ea"/>
              <a:ea typeface="+mj-ea"/>
            </a:endParaRPr>
          </a:p>
        </p:txBody>
      </p:sp>
      <p:cxnSp>
        <p:nvCxnSpPr>
          <p:cNvPr id="18" name="直接连接符 17"/>
          <p:cNvCxnSpPr/>
          <p:nvPr/>
        </p:nvCxnSpPr>
        <p:spPr>
          <a:xfrm>
            <a:off x="8715375" y="3250565"/>
            <a:ext cx="3472815"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787015" y="1728054"/>
            <a:ext cx="2339975" cy="3401777"/>
            <a:chOff x="2388" y="3591"/>
            <a:chExt cx="6695" cy="3539"/>
          </a:xfrm>
        </p:grpSpPr>
        <p:sp>
          <p:nvSpPr>
            <p:cNvPr id="10" name="TextBox 28"/>
            <p:cNvSpPr txBox="1"/>
            <p:nvPr/>
          </p:nvSpPr>
          <p:spPr>
            <a:xfrm>
              <a:off x="2388" y="3591"/>
              <a:ext cx="6695" cy="522"/>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知识渊博部分</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11" name="TextBox 24"/>
            <p:cNvSpPr txBox="1"/>
            <p:nvPr/>
          </p:nvSpPr>
          <p:spPr>
            <a:xfrm>
              <a:off x="2388" y="4644"/>
              <a:ext cx="6695" cy="2486"/>
            </a:xfrm>
            <a:prstGeom prst="rect">
              <a:avLst/>
            </a:prstGeom>
            <a:noFill/>
          </p:spPr>
          <p:txBody>
            <a:bodyPr wrap="square" rtlCol="0">
              <a:spAutoFit/>
            </a:bodyPr>
            <a:p>
              <a:r>
                <a:rPr lang="en-US" altLang="zh-CN" sz="1865" dirty="0">
                  <a:solidFill>
                    <a:schemeClr val="tx1">
                      <a:lumMod val="75000"/>
                      <a:lumOff val="25000"/>
                    </a:schemeClr>
                  </a:solidFill>
                </a:rPr>
                <a:t>希望能添加帮助孩子学习英语的功能，每天随机抽十个单词教发音和词义，记忆后第二天给孩子复习，一周在一周的单词里随机抽30个，并设置过关条件等</a:t>
              </a:r>
              <a:endParaRPr lang="en-US" altLang="zh-CN" sz="1865" dirty="0">
                <a:solidFill>
                  <a:schemeClr val="tx1">
                    <a:lumMod val="75000"/>
                    <a:lumOff val="25000"/>
                  </a:schemeClr>
                </a:solidFill>
              </a:endParaRPr>
            </a:p>
          </p:txBody>
        </p:sp>
      </p:grpSp>
      <p:grpSp>
        <p:nvGrpSpPr>
          <p:cNvPr id="13" name="组合 12"/>
          <p:cNvGrpSpPr/>
          <p:nvPr/>
        </p:nvGrpSpPr>
        <p:grpSpPr>
          <a:xfrm>
            <a:off x="6974840" y="1727835"/>
            <a:ext cx="2665730" cy="2539167"/>
            <a:chOff x="2386" y="3384"/>
            <a:chExt cx="8292" cy="2746"/>
          </a:xfrm>
        </p:grpSpPr>
        <p:sp>
          <p:nvSpPr>
            <p:cNvPr id="14" name="TextBox 28"/>
            <p:cNvSpPr txBox="1"/>
            <p:nvPr/>
          </p:nvSpPr>
          <p:spPr>
            <a:xfrm>
              <a:off x="2386" y="3384"/>
              <a:ext cx="8292" cy="543"/>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倾听与聊天部分</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15" name="TextBox 24"/>
            <p:cNvSpPr txBox="1"/>
            <p:nvPr/>
          </p:nvSpPr>
          <p:spPr>
            <a:xfrm>
              <a:off x="2388" y="4478"/>
              <a:ext cx="8290" cy="1652"/>
            </a:xfrm>
            <a:prstGeom prst="rect">
              <a:avLst/>
            </a:prstGeom>
            <a:noFill/>
          </p:spPr>
          <p:txBody>
            <a:bodyPr wrap="square" rtlCol="0">
              <a:spAutoFit/>
            </a:bodyPr>
            <a:p>
              <a:r>
                <a:rPr lang="en-US" altLang="zh-CN" sz="1865" dirty="0">
                  <a:solidFill>
                    <a:schemeClr val="tx1">
                      <a:lumMod val="75000"/>
                      <a:lumOff val="25000"/>
                    </a:schemeClr>
                  </a:solidFill>
                </a:rPr>
                <a:t>希望能更加拟人化，可能会添加面部识别的算法来识别用户的表情情绪来更好的模拟聊天场景。</a:t>
              </a:r>
              <a:endParaRPr lang="en-US" altLang="zh-CN" sz="1865"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1"/>
          <a:stretch>
            <a:fillRect/>
          </a:stretch>
        </p:blipFill>
        <p:spPr>
          <a:xfrm>
            <a:off x="297180" y="31115"/>
            <a:ext cx="1847850" cy="2275840"/>
          </a:xfrm>
          <a:prstGeom prst="rect">
            <a:avLst/>
          </a:prstGeom>
        </p:spPr>
      </p:pic>
      <p:pic>
        <p:nvPicPr>
          <p:cNvPr id="2" name="图片 1" descr="0172d0dc26b25d2e622eceade12082b0b4877cadcac02-NCB2wE_fw658"/>
          <p:cNvPicPr>
            <a:picLocks noChangeAspect="1"/>
          </p:cNvPicPr>
          <p:nvPr/>
        </p:nvPicPr>
        <p:blipFill>
          <a:blip r:embed="rId1"/>
          <a:stretch>
            <a:fillRect/>
          </a:stretch>
        </p:blipFill>
        <p:spPr>
          <a:xfrm rot="10800000">
            <a:off x="9977755" y="4682490"/>
            <a:ext cx="1847850" cy="227584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489710" y="1280795"/>
            <a:ext cx="4880610" cy="4296410"/>
          </a:xfrm>
          <a:prstGeom prst="rect">
            <a:avLst/>
          </a:prstGeom>
        </p:spPr>
      </p:pic>
      <p:pic>
        <p:nvPicPr>
          <p:cNvPr id="5" name="图片 4"/>
          <p:cNvPicPr>
            <a:picLocks noChangeAspect="1"/>
          </p:cNvPicPr>
          <p:nvPr/>
        </p:nvPicPr>
        <p:blipFill>
          <a:blip r:embed="rId2"/>
          <a:stretch>
            <a:fillRect/>
          </a:stretch>
        </p:blipFill>
        <p:spPr>
          <a:xfrm>
            <a:off x="6799580" y="2266950"/>
            <a:ext cx="5140325" cy="2324100"/>
          </a:xfrm>
          <a:prstGeom prst="rect">
            <a:avLst/>
          </a:prstGeom>
        </p:spPr>
      </p:pic>
      <p:sp>
        <p:nvSpPr>
          <p:cNvPr id="7" name="文本框 6"/>
          <p:cNvSpPr txBox="1"/>
          <p:nvPr/>
        </p:nvSpPr>
        <p:spPr>
          <a:xfrm>
            <a:off x="266700" y="1280795"/>
            <a:ext cx="784225" cy="4399915"/>
          </a:xfrm>
          <a:prstGeom prst="rect">
            <a:avLst/>
          </a:prstGeom>
          <a:noFill/>
        </p:spPr>
        <p:txBody>
          <a:bodyPr wrap="square" rtlCol="0">
            <a:spAutoFit/>
          </a:bodyPr>
          <a:p>
            <a:r>
              <a:rPr lang="zh-CN" altLang="en-US" sz="4000"/>
              <a:t>迭代计划与分工</a:t>
            </a:r>
            <a:endParaRPr lang="zh-CN" altLang="en-US" sz="400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1"/>
            </p:custDataLst>
          </p:nvPr>
        </p:nvSpPr>
        <p:spPr>
          <a:xfrm>
            <a:off x="3938905" y="2972435"/>
            <a:ext cx="3893820" cy="1180465"/>
          </a:xfrm>
          <a:solidFill>
            <a:srgbClr val="556740"/>
          </a:solidFill>
        </p:spPr>
        <p:txBody>
          <a:bodyPr vert="horz">
            <a:noAutofit/>
          </a:bodyPr>
          <a:lstStyle/>
          <a:p>
            <a:pPr>
              <a:lnSpc>
                <a:spcPct val="100000"/>
              </a:lnSpc>
            </a:pPr>
            <a:r>
              <a:rPr lang="en-US" altLang="zh-CN" sz="6600" dirty="0">
                <a:solidFill>
                  <a:schemeClr val="bg1"/>
                </a:solidFill>
                <a:latin typeface="+mj-ea"/>
                <a:cs typeface="+mj-ea"/>
              </a:rPr>
              <a:t>Q&amp;A</a:t>
            </a:r>
            <a:endParaRPr lang="en-US" altLang="zh-CN" sz="6600" dirty="0">
              <a:solidFill>
                <a:schemeClr val="bg1"/>
              </a:solidFill>
              <a:latin typeface="+mj-ea"/>
              <a:cs typeface="+mj-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903980" y="1557020"/>
            <a:ext cx="3964305" cy="38080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1"/>
            </p:custDataLst>
          </p:nvPr>
        </p:nvSpPr>
        <p:spPr>
          <a:xfrm>
            <a:off x="3938905" y="2972435"/>
            <a:ext cx="3893820" cy="1180465"/>
          </a:xfrm>
          <a:solidFill>
            <a:srgbClr val="556740"/>
          </a:solidFill>
        </p:spPr>
        <p:txBody>
          <a:bodyPr vert="horz">
            <a:noAutofit/>
          </a:bodyPr>
          <a:lstStyle/>
          <a:p>
            <a:pPr>
              <a:lnSpc>
                <a:spcPct val="100000"/>
              </a:lnSpc>
            </a:pPr>
            <a:r>
              <a:rPr lang="en-US" altLang="zh-CN" sz="6600" dirty="0">
                <a:solidFill>
                  <a:schemeClr val="bg1"/>
                </a:solidFill>
                <a:latin typeface="+mj-ea"/>
                <a:cs typeface="+mj-ea"/>
              </a:rPr>
              <a:t>THANKS</a:t>
            </a:r>
            <a:endParaRPr lang="en-US" altLang="zh-CN" sz="6600" dirty="0">
              <a:solidFill>
                <a:schemeClr val="bg1"/>
              </a:solidFill>
              <a:latin typeface="+mj-ea"/>
              <a:cs typeface="+mj-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PA_MH_Others_11" descr="#wm#_48_07_*Z"/>
          <p:cNvSpPr>
            <a:spLocks noChangeArrowheads="1"/>
          </p:cNvSpPr>
          <p:nvPr>
            <p:custDataLst>
              <p:tags r:id="rId1"/>
            </p:custDataLst>
          </p:nvPr>
        </p:nvSpPr>
        <p:spPr bwMode="auto">
          <a:xfrm>
            <a:off x="8419465" y="1092200"/>
            <a:ext cx="1088390" cy="1091565"/>
          </a:xfrm>
          <a:prstGeom prst="ellipse">
            <a:avLst/>
          </a:prstGeom>
          <a:solidFill>
            <a:schemeClr val="tx2">
              <a:lumMod val="90000"/>
              <a:alpha val="86000"/>
            </a:schemeClr>
          </a:solidFill>
          <a:ln>
            <a:noFill/>
          </a:ln>
          <a:effectLst/>
        </p:spPr>
        <p:txBody>
          <a:bodyPr wrap="square"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defRPr/>
            </a:pPr>
            <a:endParaRPr lang="zh-CN" altLang="zh-CN" sz="3300" kern="0" dirty="0">
              <a:solidFill>
                <a:schemeClr val="bg1">
                  <a:lumMod val="50000"/>
                </a:schemeClr>
              </a:solidFill>
              <a:ea typeface="微软雅黑" panose="020B0503020204020204" charset="-122"/>
              <a:cs typeface="+mn-ea"/>
            </a:endParaRPr>
          </a:p>
        </p:txBody>
      </p:sp>
      <p:sp>
        <p:nvSpPr>
          <p:cNvPr id="58" name="椭圆 57"/>
          <p:cNvSpPr/>
          <p:nvPr/>
        </p:nvSpPr>
        <p:spPr>
          <a:xfrm>
            <a:off x="9316720" y="1299845"/>
            <a:ext cx="2088515" cy="200723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MH_Others_12"/>
          <p:cNvSpPr txBox="1"/>
          <p:nvPr>
            <p:custDataLst>
              <p:tags r:id="rId2"/>
            </p:custDataLst>
          </p:nvPr>
        </p:nvSpPr>
        <p:spPr>
          <a:xfrm>
            <a:off x="9169400" y="2480310"/>
            <a:ext cx="720090" cy="3230880"/>
          </a:xfrm>
          <a:prstGeom prst="rect">
            <a:avLst/>
          </a:prstGeom>
          <a:noFill/>
        </p:spPr>
        <p:txBody>
          <a:bodyPr vert="eaVert" wrap="square" lIns="0" tIns="0" rIns="0" bIns="0" rtlCol="0" anchor="ctr" anchorCtr="0">
            <a:normAutofit/>
          </a:bodyPr>
          <a:lstStyle/>
          <a:p>
            <a:r>
              <a:rPr lang="en-US" altLang="zh-CN"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CONTENTS</a:t>
            </a:r>
            <a:endParaRPr lang="zh-CN" altLang="en-US" sz="2700" dirty="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grpSp>
        <p:nvGrpSpPr>
          <p:cNvPr id="54" name="组合 53"/>
          <p:cNvGrpSpPr/>
          <p:nvPr/>
        </p:nvGrpSpPr>
        <p:grpSpPr>
          <a:xfrm>
            <a:off x="2336165" y="2027114"/>
            <a:ext cx="5753100" cy="4415726"/>
            <a:chOff x="7340" y="2923"/>
            <a:chExt cx="9060" cy="6953"/>
          </a:xfrm>
        </p:grpSpPr>
        <p:grpSp>
          <p:nvGrpSpPr>
            <p:cNvPr id="37" name="组合 36"/>
            <p:cNvGrpSpPr/>
            <p:nvPr/>
          </p:nvGrpSpPr>
          <p:grpSpPr>
            <a:xfrm>
              <a:off x="7340" y="2923"/>
              <a:ext cx="9060" cy="1203"/>
              <a:chOff x="3494405" y="1392118"/>
              <a:chExt cx="5753100" cy="763864"/>
            </a:xfrm>
          </p:grpSpPr>
          <p:sp>
            <p:nvSpPr>
              <p:cNvPr id="38" name="文本框 37"/>
              <p:cNvSpPr txBox="1"/>
              <p:nvPr>
                <p:custDataLst>
                  <p:tags r:id="rId3"/>
                </p:custDataLst>
              </p:nvPr>
            </p:nvSpPr>
            <p:spPr>
              <a:xfrm>
                <a:off x="3494405" y="1392118"/>
                <a:ext cx="739742" cy="684261"/>
              </a:xfrm>
              <a:prstGeom prst="rect">
                <a:avLst/>
              </a:prstGeom>
              <a:noFill/>
            </p:spPr>
            <p:txBody>
              <a:bodyPr wrap="square" tIns="46800" bIns="46800" anchor="ctr">
                <a:normAutofit fontScale="92500" lnSpcReduction="10000"/>
              </a:bodyPr>
              <a:p>
                <a:pPr algn="ctr" fontAlgn="auto">
                  <a:lnSpc>
                    <a:spcPct val="120000"/>
                  </a:lnSpc>
                </a:pPr>
                <a:r>
                  <a:rPr lang="en-US" altLang="zh-CN" sz="3600" dirty="0">
                    <a:solidFill>
                      <a:schemeClr val="tx1">
                        <a:lumMod val="65000"/>
                        <a:lumOff val="35000"/>
                      </a:schemeClr>
                    </a:solidFill>
                    <a:latin typeface="逐浪温莎雅楷体" panose="03000509000000000000" charset="-122"/>
                    <a:ea typeface="逐浪温莎雅楷体" panose="03000509000000000000" charset="-122"/>
                  </a:rPr>
                  <a:t>01</a:t>
                </a:r>
                <a:endParaRPr lang="en-US" altLang="zh-CN" sz="3600" dirty="0">
                  <a:solidFill>
                    <a:schemeClr val="tx1">
                      <a:lumMod val="65000"/>
                      <a:lumOff val="35000"/>
                    </a:schemeClr>
                  </a:solidFill>
                  <a:latin typeface="逐浪温莎雅楷体" panose="03000509000000000000" charset="-122"/>
                  <a:ea typeface="逐浪温莎雅楷体" panose="03000509000000000000" charset="-122"/>
                </a:endParaRPr>
              </a:p>
            </p:txBody>
          </p:sp>
          <p:sp>
            <p:nvSpPr>
              <p:cNvPr id="39" name="文本框 38"/>
              <p:cNvSpPr txBox="1"/>
              <p:nvPr>
                <p:custDataLst>
                  <p:tags r:id="rId4"/>
                </p:custDataLst>
              </p:nvPr>
            </p:nvSpPr>
            <p:spPr>
              <a:xfrm>
                <a:off x="4306513" y="1525288"/>
                <a:ext cx="4940992" cy="417311"/>
              </a:xfrm>
              <a:prstGeom prst="rect">
                <a:avLst/>
              </a:prstGeom>
              <a:noFill/>
            </p:spPr>
            <p:txBody>
              <a:bodyPr wrap="square" lIns="90000" tIns="46800" rIns="90000" bIns="0" anchor="b" anchorCtr="0">
                <a:normAutofit/>
              </a:bodyPr>
              <a:p>
                <a:pPr fontAlgn="auto">
                  <a:lnSpc>
                    <a:spcPct val="120000"/>
                  </a:lnSpc>
                </a:pPr>
                <a:r>
                  <a:rPr lang="zh-CN" altLang="en-US" b="1" spc="300" dirty="0">
                    <a:solidFill>
                      <a:schemeClr val="tx1">
                        <a:lumMod val="65000"/>
                        <a:lumOff val="35000"/>
                      </a:schemeClr>
                    </a:solidFill>
                    <a:latin typeface="逐浪温莎雅楷体" panose="03000509000000000000" charset="-122"/>
                    <a:ea typeface="逐浪温莎雅楷体" panose="03000509000000000000" charset="-122"/>
                    <a:cs typeface="+mj-cs"/>
                  </a:rPr>
                  <a:t>背景及用户分析</a:t>
                </a:r>
                <a:endParaRPr lang="zh-CN" altLang="en-US" b="1" spc="300" dirty="0">
                  <a:solidFill>
                    <a:schemeClr val="tx1">
                      <a:lumMod val="65000"/>
                      <a:lumOff val="35000"/>
                    </a:schemeClr>
                  </a:solidFill>
                  <a:latin typeface="逐浪温莎雅楷体" panose="03000509000000000000" charset="-122"/>
                  <a:ea typeface="逐浪温莎雅楷体" panose="03000509000000000000" charset="-122"/>
                  <a:cs typeface="+mj-cs"/>
                </a:endParaRPr>
              </a:p>
            </p:txBody>
          </p:sp>
          <p:sp>
            <p:nvSpPr>
              <p:cNvPr id="40" name="文本框 39"/>
              <p:cNvSpPr txBox="1"/>
              <p:nvPr>
                <p:custDataLst>
                  <p:tags r:id="rId5"/>
                </p:custDataLst>
              </p:nvPr>
            </p:nvSpPr>
            <p:spPr>
              <a:xfrm>
                <a:off x="4306513" y="1798976"/>
                <a:ext cx="4940992" cy="357006"/>
              </a:xfrm>
              <a:prstGeom prst="rect">
                <a:avLst/>
              </a:prstGeom>
            </p:spPr>
            <p:txBody>
              <a:bodyPr vert="horz" wrap="square" lIns="90000" tIns="0" rIns="90000" bIns="46800" anchor="ctr" anchorCtr="0">
                <a:normAutofit/>
              </a:bodyPr>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1" name="组合 40"/>
            <p:cNvGrpSpPr/>
            <p:nvPr/>
          </p:nvGrpSpPr>
          <p:grpSpPr>
            <a:xfrm>
              <a:off x="7340" y="4347"/>
              <a:ext cx="9060" cy="1155"/>
              <a:chOff x="3494405" y="2296694"/>
              <a:chExt cx="5753100" cy="733309"/>
            </a:xfrm>
          </p:grpSpPr>
          <p:sp>
            <p:nvSpPr>
              <p:cNvPr id="42" name="文本框 41"/>
              <p:cNvSpPr txBox="1"/>
              <p:nvPr>
                <p:custDataLst>
                  <p:tags r:id="rId6"/>
                </p:custDataLst>
              </p:nvPr>
            </p:nvSpPr>
            <p:spPr>
              <a:xfrm>
                <a:off x="3494405" y="2296694"/>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75000"/>
                        <a:lumOff val="25000"/>
                      </a:schemeClr>
                    </a:solidFill>
                    <a:latin typeface="逐浪温莎雅楷体" panose="03000509000000000000" charset="-122"/>
                    <a:ea typeface="逐浪温莎雅楷体" panose="03000509000000000000" charset="-122"/>
                  </a:rPr>
                  <a:t>02</a:t>
                </a:r>
                <a:endParaRPr lang="en-US" altLang="zh-CN" sz="3600" dirty="0">
                  <a:solidFill>
                    <a:schemeClr val="tx1">
                      <a:lumMod val="75000"/>
                      <a:lumOff val="25000"/>
                    </a:schemeClr>
                  </a:solidFill>
                  <a:latin typeface="逐浪温莎雅楷体" panose="03000509000000000000" charset="-122"/>
                  <a:ea typeface="逐浪温莎雅楷体" panose="03000509000000000000" charset="-122"/>
                </a:endParaRPr>
              </a:p>
            </p:txBody>
          </p:sp>
          <p:sp>
            <p:nvSpPr>
              <p:cNvPr id="43" name="文本框 42"/>
              <p:cNvSpPr txBox="1"/>
              <p:nvPr>
                <p:custDataLst>
                  <p:tags r:id="rId7"/>
                </p:custDataLst>
              </p:nvPr>
            </p:nvSpPr>
            <p:spPr>
              <a:xfrm>
                <a:off x="4306513" y="2430428"/>
                <a:ext cx="4940992" cy="417311"/>
              </a:xfrm>
              <a:prstGeom prst="rect">
                <a:avLst/>
              </a:prstGeom>
              <a:noFill/>
            </p:spPr>
            <p:txBody>
              <a:bodyPr wrap="square" lIns="90000" tIns="46800" rIns="90000" bIns="0" anchor="b" anchorCtr="0">
                <a:normAutofit/>
              </a:bodyPr>
              <a:p>
                <a:pPr fontAlgn="auto">
                  <a:lnSpc>
                    <a:spcPct val="120000"/>
                  </a:lnSpc>
                </a:pPr>
                <a:r>
                  <a:rPr lang="zh-CN" altLang="en-US" b="1" spc="300" dirty="0">
                    <a:solidFill>
                      <a:schemeClr val="tx1">
                        <a:lumMod val="75000"/>
                        <a:lumOff val="25000"/>
                      </a:schemeClr>
                    </a:solidFill>
                    <a:latin typeface="逐浪温莎雅楷体" panose="03000509000000000000" charset="-122"/>
                    <a:ea typeface="逐浪温莎雅楷体" panose="03000509000000000000" charset="-122"/>
                    <a:cs typeface="+mj-cs"/>
                  </a:rPr>
                  <a:t>设计方案</a:t>
                </a:r>
                <a:endParaRPr lang="zh-CN" altLang="en-US" b="1" spc="300" dirty="0">
                  <a:solidFill>
                    <a:schemeClr val="tx1">
                      <a:lumMod val="75000"/>
                      <a:lumOff val="25000"/>
                    </a:schemeClr>
                  </a:solidFill>
                  <a:latin typeface="逐浪温莎雅楷体" panose="03000509000000000000" charset="-122"/>
                  <a:ea typeface="逐浪温莎雅楷体" panose="03000509000000000000" charset="-122"/>
                  <a:cs typeface="+mj-cs"/>
                </a:endParaRPr>
              </a:p>
            </p:txBody>
          </p:sp>
          <p:sp>
            <p:nvSpPr>
              <p:cNvPr id="44" name="文本框 43"/>
              <p:cNvSpPr txBox="1"/>
              <p:nvPr>
                <p:custDataLst>
                  <p:tags r:id="rId8"/>
                </p:custDataLst>
              </p:nvPr>
            </p:nvSpPr>
            <p:spPr>
              <a:xfrm>
                <a:off x="4306513" y="2672997"/>
                <a:ext cx="4940992" cy="357006"/>
              </a:xfrm>
              <a:prstGeom prst="rect">
                <a:avLst/>
              </a:prstGeom>
            </p:spPr>
            <p:txBody>
              <a:bodyPr vert="horz" wrap="square" lIns="90000" tIns="0" rIns="90000" bIns="46800" anchor="ctr" anchorCtr="0">
                <a:normAutofit/>
              </a:bodyPr>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5" name="组合 44"/>
            <p:cNvGrpSpPr/>
            <p:nvPr/>
          </p:nvGrpSpPr>
          <p:grpSpPr>
            <a:xfrm>
              <a:off x="7340" y="5773"/>
              <a:ext cx="9060" cy="1106"/>
              <a:chOff x="3494405" y="3201269"/>
              <a:chExt cx="5753100" cy="702755"/>
            </a:xfrm>
          </p:grpSpPr>
          <p:sp>
            <p:nvSpPr>
              <p:cNvPr id="46" name="文本框 45"/>
              <p:cNvSpPr txBox="1"/>
              <p:nvPr>
                <p:custDataLst>
                  <p:tags r:id="rId9"/>
                </p:custDataLst>
              </p:nvPr>
            </p:nvSpPr>
            <p:spPr>
              <a:xfrm>
                <a:off x="3494405" y="3201269"/>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lumMod val="85000"/>
                        <a:lumOff val="15000"/>
                      </a:schemeClr>
                    </a:solidFill>
                    <a:latin typeface="逐浪温莎雅楷体" panose="03000509000000000000" charset="-122"/>
                    <a:ea typeface="逐浪温莎雅楷体" panose="03000509000000000000" charset="-122"/>
                  </a:rPr>
                  <a:t>03</a:t>
                </a:r>
                <a:endParaRPr lang="en-US" altLang="zh-CN" sz="360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47" name="文本框 46"/>
              <p:cNvSpPr txBox="1"/>
              <p:nvPr>
                <p:custDataLst>
                  <p:tags r:id="rId10"/>
                </p:custDataLst>
              </p:nvPr>
            </p:nvSpPr>
            <p:spPr>
              <a:xfrm>
                <a:off x="4306513" y="3334932"/>
                <a:ext cx="4940992" cy="417311"/>
              </a:xfrm>
              <a:prstGeom prst="rect">
                <a:avLst/>
              </a:prstGeom>
              <a:noFill/>
            </p:spPr>
            <p:txBody>
              <a:bodyPr wrap="square" lIns="90000" tIns="46800" rIns="90000" bIns="0" anchor="b" anchorCtr="0">
                <a:normAutofit/>
              </a:bodyPr>
              <a:p>
                <a:pPr fontAlgn="auto">
                  <a:lnSpc>
                    <a:spcPct val="120000"/>
                  </a:lnSpc>
                </a:pPr>
                <a:r>
                  <a:rPr lang="zh-CN" altLang="en-US" b="1" spc="300" dirty="0">
                    <a:solidFill>
                      <a:schemeClr val="tx1">
                        <a:lumMod val="85000"/>
                        <a:lumOff val="15000"/>
                      </a:schemeClr>
                    </a:solidFill>
                    <a:latin typeface="逐浪温莎雅楷体" panose="03000509000000000000" charset="-122"/>
                    <a:ea typeface="逐浪温莎雅楷体" panose="03000509000000000000" charset="-122"/>
                    <a:cs typeface="+mj-cs"/>
                  </a:rPr>
                  <a:t>可能用到的技术方案</a:t>
                </a:r>
                <a:endParaRPr lang="zh-CN" altLang="en-US" b="1" spc="300" dirty="0">
                  <a:solidFill>
                    <a:schemeClr val="tx1">
                      <a:lumMod val="85000"/>
                      <a:lumOff val="15000"/>
                    </a:schemeClr>
                  </a:solidFill>
                  <a:latin typeface="逐浪温莎雅楷体" panose="03000509000000000000" charset="-122"/>
                  <a:ea typeface="逐浪温莎雅楷体" panose="03000509000000000000" charset="-122"/>
                  <a:cs typeface="+mj-cs"/>
                </a:endParaRPr>
              </a:p>
            </p:txBody>
          </p:sp>
          <p:sp>
            <p:nvSpPr>
              <p:cNvPr id="48" name="文本框 47"/>
              <p:cNvSpPr txBox="1"/>
              <p:nvPr>
                <p:custDataLst>
                  <p:tags r:id="rId11"/>
                </p:custDataLst>
              </p:nvPr>
            </p:nvSpPr>
            <p:spPr>
              <a:xfrm>
                <a:off x="4306513" y="3547018"/>
                <a:ext cx="4940992" cy="357006"/>
              </a:xfrm>
              <a:prstGeom prst="rect">
                <a:avLst/>
              </a:prstGeom>
            </p:spPr>
            <p:txBody>
              <a:bodyPr vert="horz" wrap="square" lIns="90000" tIns="0" rIns="90000" bIns="46800" anchor="ctr" anchorCtr="0">
                <a:normAutofit/>
              </a:bodyPr>
              <a:p>
                <a:pPr algn="l" fontAlgn="auto">
                  <a:lnSpc>
                    <a:spcPct val="120000"/>
                  </a:lnSpc>
                </a:pP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nvGrpSpPr>
            <p:cNvPr id="49" name="组合 48"/>
            <p:cNvGrpSpPr/>
            <p:nvPr/>
          </p:nvGrpSpPr>
          <p:grpSpPr>
            <a:xfrm>
              <a:off x="7340" y="7197"/>
              <a:ext cx="9060" cy="2680"/>
              <a:chOff x="3494405" y="4105845"/>
              <a:chExt cx="5753100" cy="1700881"/>
            </a:xfrm>
          </p:grpSpPr>
          <p:sp>
            <p:nvSpPr>
              <p:cNvPr id="50" name="文本框 49"/>
              <p:cNvSpPr txBox="1"/>
              <p:nvPr>
                <p:custDataLst>
                  <p:tags r:id="rId12"/>
                </p:custDataLst>
              </p:nvPr>
            </p:nvSpPr>
            <p:spPr>
              <a:xfrm>
                <a:off x="3494405" y="4105845"/>
                <a:ext cx="739742" cy="684261"/>
              </a:xfrm>
              <a:prstGeom prst="rect">
                <a:avLst/>
              </a:prstGeom>
              <a:noFill/>
            </p:spPr>
            <p:txBody>
              <a:bodyPr wrap="square" tIns="46800" bIns="46800" anchor="ctr">
                <a:normAutofit fontScale="97500" lnSpcReduction="10000"/>
              </a:bodyPr>
              <a:p>
                <a:pPr algn="ctr" fontAlgn="auto">
                  <a:lnSpc>
                    <a:spcPct val="120000"/>
                  </a:lnSpc>
                </a:pPr>
                <a:r>
                  <a:rPr lang="en-US" altLang="zh-CN" sz="3600" dirty="0">
                    <a:solidFill>
                      <a:schemeClr val="tx1"/>
                    </a:solidFill>
                    <a:latin typeface="逐浪温莎雅楷体" panose="03000509000000000000" charset="-122"/>
                    <a:ea typeface="逐浪温莎雅楷体" panose="03000509000000000000" charset="-122"/>
                  </a:rPr>
                  <a:t>04</a:t>
                </a:r>
                <a:endParaRPr lang="en-US" altLang="zh-CN" sz="3600" dirty="0">
                  <a:solidFill>
                    <a:schemeClr val="tx1"/>
                  </a:solidFill>
                  <a:latin typeface="逐浪温莎雅楷体" panose="03000509000000000000" charset="-122"/>
                  <a:ea typeface="逐浪温莎雅楷体" panose="03000509000000000000" charset="-122"/>
                </a:endParaRPr>
              </a:p>
            </p:txBody>
          </p:sp>
          <p:sp>
            <p:nvSpPr>
              <p:cNvPr id="57" name="文本框 56"/>
              <p:cNvSpPr txBox="1"/>
              <p:nvPr>
                <p:custDataLst>
                  <p:tags r:id="rId13"/>
                </p:custDataLst>
              </p:nvPr>
            </p:nvSpPr>
            <p:spPr>
              <a:xfrm>
                <a:off x="4306513" y="4239749"/>
                <a:ext cx="4940992" cy="417311"/>
              </a:xfrm>
              <a:prstGeom prst="rect">
                <a:avLst/>
              </a:prstGeom>
              <a:noFill/>
            </p:spPr>
            <p:txBody>
              <a:bodyPr wrap="square" lIns="90000" tIns="46800" rIns="90000" bIns="0" anchor="b" anchorCtr="0">
                <a:normAutofit/>
              </a:bodyPr>
              <a:p>
                <a:pPr fontAlgn="auto">
                  <a:lnSpc>
                    <a:spcPct val="120000"/>
                  </a:lnSpc>
                </a:pPr>
                <a:r>
                  <a:rPr lang="zh-CN" altLang="en-US" b="1" spc="300" dirty="0">
                    <a:solidFill>
                      <a:schemeClr val="tx1"/>
                    </a:solidFill>
                    <a:latin typeface="逐浪温莎雅楷体" panose="03000509000000000000" charset="-122"/>
                    <a:ea typeface="逐浪温莎雅楷体" panose="03000509000000000000" charset="-122"/>
                    <a:cs typeface="+mj-cs"/>
                  </a:rPr>
                  <a:t>创新点</a:t>
                </a:r>
                <a:endParaRPr lang="zh-CN" altLang="en-US" b="1" spc="300" dirty="0">
                  <a:solidFill>
                    <a:schemeClr val="tx1"/>
                  </a:solidFill>
                  <a:latin typeface="逐浪温莎雅楷体" panose="03000509000000000000" charset="-122"/>
                  <a:ea typeface="逐浪温莎雅楷体" panose="03000509000000000000" charset="-122"/>
                  <a:cs typeface="+mj-cs"/>
                </a:endParaRPr>
              </a:p>
            </p:txBody>
          </p:sp>
          <p:sp>
            <p:nvSpPr>
              <p:cNvPr id="51" name="文本框 50"/>
              <p:cNvSpPr txBox="1"/>
              <p:nvPr>
                <p:custDataLst>
                  <p:tags r:id="rId14"/>
                </p:custDataLst>
              </p:nvPr>
            </p:nvSpPr>
            <p:spPr>
              <a:xfrm>
                <a:off x="4161733" y="5449720"/>
                <a:ext cx="4940992" cy="357006"/>
              </a:xfrm>
              <a:prstGeom prst="rect">
                <a:avLst/>
              </a:prstGeom>
            </p:spPr>
            <p:txBody>
              <a:bodyPr vert="horz" wrap="square" lIns="90000" tIns="0" rIns="90000" bIns="46800" anchor="ctr" anchorCtr="0">
                <a:normAutofit/>
              </a:bodyPr>
              <a:p>
                <a:pPr algn="l" fontAlgn="auto">
                  <a:lnSpc>
                    <a:spcPct val="120000"/>
                  </a:lnSpc>
                </a:pPr>
                <a:r>
                  <a:rPr lang="zh-CN" altLang="en-US" sz="1200" spc="150" dirty="0">
                    <a:solidFill>
                      <a:schemeClr val="dk1">
                        <a:lumMod val="100000"/>
                      </a:schemeClr>
                    </a:solidFill>
                    <a:latin typeface="逐浪温莎雅楷体" panose="03000509000000000000" charset="-122"/>
                    <a:ea typeface="逐浪温莎雅楷体" panose="03000509000000000000" charset="-122"/>
                  </a:rPr>
                  <a:t>单击此处添加文本具体内容，简明扼要的阐述您的观点。</a:t>
                </a:r>
                <a:endParaRPr lang="zh-CN" altLang="en-US" sz="1200" spc="150" dirty="0">
                  <a:solidFill>
                    <a:schemeClr val="dk1">
                      <a:lumMod val="100000"/>
                    </a:schemeClr>
                  </a:solidFill>
                  <a:latin typeface="逐浪温莎雅楷体" panose="03000509000000000000" charset="-122"/>
                  <a:ea typeface="逐浪温莎雅楷体" panose="03000509000000000000" charset="-122"/>
                </a:endParaRPr>
              </a:p>
            </p:txBody>
          </p:sp>
        </p:grpSp>
      </p:grpSp>
      <p:sp>
        <p:nvSpPr>
          <p:cNvPr id="61" name="标题 60"/>
          <p:cNvSpPr>
            <a:spLocks noGrp="1"/>
          </p:cNvSpPr>
          <p:nvPr>
            <p:ph type="ctrTitle"/>
            <p:custDataLst>
              <p:tags r:id="rId15"/>
            </p:custDataLst>
          </p:nvPr>
        </p:nvSpPr>
        <p:spPr>
          <a:xfrm>
            <a:off x="10001885" y="1761490"/>
            <a:ext cx="1403350" cy="1701165"/>
          </a:xfrm>
        </p:spPr>
        <p:txBody>
          <a:bodyPr vert="eaVert">
            <a:noAutofit/>
          </a:bodyPr>
          <a:p>
            <a:pPr algn="dist">
              <a:lnSpc>
                <a:spcPct val="200000"/>
              </a:lnSpc>
            </a:pPr>
            <a:r>
              <a:rPr lang="zh-CN" altLang="en-US" sz="8800" b="0" dirty="0">
                <a:solidFill>
                  <a:schemeClr val="tx1">
                    <a:lumMod val="85000"/>
                    <a:lumOff val="15000"/>
                  </a:schemeClr>
                </a:solidFill>
                <a:latin typeface="逐浪温莎雅楷体" panose="03000509000000000000" charset="-122"/>
                <a:ea typeface="逐浪温莎雅楷体" panose="03000509000000000000" charset="-122"/>
              </a:rPr>
              <a:t>录</a:t>
            </a:r>
            <a:endParaRPr lang="zh-CN" altLang="en-US" sz="8800" b="0" dirty="0">
              <a:solidFill>
                <a:schemeClr val="tx1">
                  <a:lumMod val="85000"/>
                  <a:lumOff val="15000"/>
                </a:schemeClr>
              </a:solidFill>
              <a:latin typeface="逐浪温莎雅楷体" panose="03000509000000000000" charset="-122"/>
              <a:ea typeface="逐浪温莎雅楷体" panose="03000509000000000000" charset="-122"/>
            </a:endParaRPr>
          </a:p>
        </p:txBody>
      </p:sp>
      <p:sp>
        <p:nvSpPr>
          <p:cNvPr id="62" name="标题 60"/>
          <p:cNvSpPr>
            <a:spLocks noGrp="1"/>
          </p:cNvSpPr>
          <p:nvPr>
            <p:custDataLst>
              <p:tags r:id="rId16"/>
            </p:custDataLst>
          </p:nvPr>
        </p:nvSpPr>
        <p:spPr>
          <a:xfrm>
            <a:off x="8089265" y="1172845"/>
            <a:ext cx="1403350" cy="1104265"/>
          </a:xfrm>
          <a:prstGeom prst="rect">
            <a:avLst/>
          </a:prstGeom>
        </p:spPr>
        <p:txBody>
          <a:bodyPr vert="eaVert" lIns="91440" tIns="45720" rIns="91440" bIns="45720" rtlCol="0"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pPr algn="dist">
              <a:lnSpc>
                <a:spcPct val="100000"/>
              </a:lnSpc>
            </a:pPr>
            <a:r>
              <a:rPr lang="zh-CN" altLang="en-US" sz="5400" b="0" dirty="0">
                <a:solidFill>
                  <a:schemeClr val="tx1">
                    <a:lumMod val="85000"/>
                    <a:lumOff val="15000"/>
                  </a:schemeClr>
                </a:solidFill>
                <a:latin typeface="逐浪温莎雅楷体" panose="03000509000000000000" charset="-122"/>
                <a:ea typeface="逐浪温莎雅楷体" panose="03000509000000000000" charset="-122"/>
              </a:rPr>
              <a:t>目</a:t>
            </a:r>
            <a:endParaRPr lang="zh-CN" altLang="en-US" sz="5400" b="0" dirty="0">
              <a:solidFill>
                <a:schemeClr val="tx1">
                  <a:lumMod val="85000"/>
                  <a:lumOff val="15000"/>
                </a:schemeClr>
              </a:solidFill>
              <a:latin typeface="逐浪温莎雅楷体" panose="03000509000000000000" charset="-122"/>
              <a:ea typeface="逐浪温莎雅楷体" panose="03000509000000000000" charset="-122"/>
            </a:endParaRPr>
          </a:p>
        </p:txBody>
      </p:sp>
      <p:pic>
        <p:nvPicPr>
          <p:cNvPr id="3" name="图片 2" descr="0172d0dc26b25d2e622eceade12082b0b4877cadcac02-NCB2wE_fw658"/>
          <p:cNvPicPr>
            <a:picLocks noChangeAspect="1"/>
          </p:cNvPicPr>
          <p:nvPr/>
        </p:nvPicPr>
        <p:blipFill>
          <a:blip r:embed="rId17"/>
          <a:stretch>
            <a:fillRect/>
          </a:stretch>
        </p:blipFill>
        <p:spPr>
          <a:xfrm>
            <a:off x="9690735" y="2860675"/>
            <a:ext cx="1847850" cy="2275840"/>
          </a:xfrm>
          <a:prstGeom prst="rect">
            <a:avLst/>
          </a:prstGeom>
        </p:spPr>
      </p:pic>
    </p:spTree>
    <p:custDataLst>
      <p:tags r:id="rId18"/>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3949065" cy="645160"/>
          </a:xfrm>
          <a:prstGeom prst="rect">
            <a:avLst/>
          </a:prstGeom>
          <a:noFill/>
        </p:spPr>
        <p:txBody>
          <a:bodyPr wrap="square" rtlCol="0">
            <a:spAutoFit/>
          </a:bodyPr>
          <a:p>
            <a:r>
              <a:rPr lang="zh-CN" altLang="en-US" sz="3600" b="1" spc="300" dirty="0">
                <a:solidFill>
                  <a:schemeClr val="tx1">
                    <a:lumMod val="65000"/>
                    <a:lumOff val="35000"/>
                  </a:schemeClr>
                </a:solidFill>
                <a:latin typeface="逐浪温莎雅楷体" panose="03000509000000000000" charset="-122"/>
                <a:ea typeface="逐浪温莎雅楷体" panose="03000509000000000000" charset="-122"/>
                <a:cs typeface="+mj-cs"/>
                <a:sym typeface="+mn-ea"/>
              </a:rPr>
              <a:t>背景及用户分析</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01</a:t>
            </a:r>
            <a:endParaRPr lang="en-US" altLang="zh-CN" sz="4800">
              <a:latin typeface="+mj-ea"/>
              <a:ea typeface="+mj-ea"/>
            </a:endParaRPr>
          </a:p>
        </p:txBody>
      </p:sp>
      <p:cxnSp>
        <p:nvCxnSpPr>
          <p:cNvPr id="18" name="直接连接符 17"/>
          <p:cNvCxnSpPr/>
          <p:nvPr/>
        </p:nvCxnSpPr>
        <p:spPr>
          <a:xfrm>
            <a:off x="9634855" y="3234055"/>
            <a:ext cx="2553335" cy="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12"/>
          <p:cNvSpPr/>
          <p:nvPr/>
        </p:nvSpPr>
        <p:spPr bwMode="auto">
          <a:xfrm>
            <a:off x="2176780" y="258572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8" name="组合 7"/>
          <p:cNvGrpSpPr/>
          <p:nvPr/>
        </p:nvGrpSpPr>
        <p:grpSpPr>
          <a:xfrm rot="0">
            <a:off x="2402840" y="2655570"/>
            <a:ext cx="1151255" cy="88392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 name="组合 1"/>
            <p:cNvGrpSpPr/>
            <p:nvPr/>
          </p:nvGrpSpPr>
          <p:grpSpPr>
            <a:xfrm>
              <a:off x="1320404" y="1695061"/>
              <a:ext cx="820737" cy="522685"/>
              <a:chOff x="1320404" y="1695061"/>
              <a:chExt cx="820737" cy="522685"/>
            </a:xfrm>
          </p:grpSpPr>
          <p:sp>
            <p:nvSpPr>
              <p:cNvPr id="11"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4"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4"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grpSp>
      <p:cxnSp>
        <p:nvCxnSpPr>
          <p:cNvPr id="17" name="直接连接符 16"/>
          <p:cNvCxnSpPr/>
          <p:nvPr/>
        </p:nvCxnSpPr>
        <p:spPr>
          <a:xfrm>
            <a:off x="2176780" y="3913505"/>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18" name="矩形 17"/>
          <p:cNvSpPr/>
          <p:nvPr/>
        </p:nvSpPr>
        <p:spPr>
          <a:xfrm>
            <a:off x="2850515" y="3342640"/>
            <a:ext cx="1487805"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独生子女</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2"/>
          <p:cNvSpPr/>
          <p:nvPr/>
        </p:nvSpPr>
        <p:spPr bwMode="auto">
          <a:xfrm>
            <a:off x="5160645" y="2538730"/>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20" name="组合 19"/>
          <p:cNvGrpSpPr/>
          <p:nvPr/>
        </p:nvGrpSpPr>
        <p:grpSpPr>
          <a:xfrm rot="0">
            <a:off x="5388610" y="2608580"/>
            <a:ext cx="1148715" cy="883920"/>
            <a:chOff x="3069828" y="1695061"/>
            <a:chExt cx="855664" cy="571500"/>
          </a:xfrm>
        </p:grpSpPr>
        <p:sp>
          <p:nvSpPr>
            <p:cNvPr id="21" name="Freeform 13"/>
            <p:cNvSpPr/>
            <p:nvPr/>
          </p:nvSpPr>
          <p:spPr bwMode="auto">
            <a:xfrm>
              <a:off x="3069828"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14"/>
            <p:cNvSpPr/>
            <p:nvPr/>
          </p:nvSpPr>
          <p:spPr bwMode="auto">
            <a:xfrm>
              <a:off x="3695304" y="1695061"/>
              <a:ext cx="119063"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15"/>
            <p:cNvSpPr/>
            <p:nvPr/>
          </p:nvSpPr>
          <p:spPr bwMode="auto">
            <a:xfrm>
              <a:off x="3423842" y="1715302"/>
              <a:ext cx="141287"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0">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6"/>
            <p:cNvSpPr/>
            <p:nvPr/>
          </p:nvSpPr>
          <p:spPr bwMode="auto">
            <a:xfrm>
              <a:off x="3176191" y="1798645"/>
              <a:ext cx="188912"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7"/>
            <p:cNvSpPr/>
            <p:nvPr/>
          </p:nvSpPr>
          <p:spPr bwMode="auto">
            <a:xfrm>
              <a:off x="3104753" y="2114161"/>
              <a:ext cx="476250"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18"/>
            <p:cNvSpPr/>
            <p:nvPr/>
          </p:nvSpPr>
          <p:spPr bwMode="auto">
            <a:xfrm>
              <a:off x="329842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27" name="Freeform 19"/>
            <p:cNvSpPr/>
            <p:nvPr/>
          </p:nvSpPr>
          <p:spPr bwMode="auto">
            <a:xfrm>
              <a:off x="3609579" y="1815314"/>
              <a:ext cx="315913"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28" name="直接连接符 27"/>
          <p:cNvCxnSpPr/>
          <p:nvPr/>
        </p:nvCxnSpPr>
        <p:spPr>
          <a:xfrm>
            <a:off x="5160645" y="3866515"/>
            <a:ext cx="203581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29" name="矩形 28"/>
          <p:cNvSpPr/>
          <p:nvPr/>
        </p:nvSpPr>
        <p:spPr>
          <a:xfrm>
            <a:off x="5835015" y="3295650"/>
            <a:ext cx="1487805" cy="3683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留守儿童</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2"/>
          <p:cNvSpPr/>
          <p:nvPr/>
        </p:nvSpPr>
        <p:spPr bwMode="auto">
          <a:xfrm>
            <a:off x="8288655" y="2559685"/>
            <a:ext cx="1492250" cy="132778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noFill/>
            <a:round/>
          </a:ln>
          <a:extLst>
            <a:ext uri="{91240B29-F687-4F45-9708-019B960494DF}">
              <a14:hiddenLine xmlns:a14="http://schemas.microsoft.com/office/drawing/2010/main" w="9525">
                <a:solidFill>
                  <a:srgbClr val="000000"/>
                </a:solidFill>
                <a:round/>
              </a14:hiddenLine>
            </a:ext>
          </a:extLst>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nvGrpSpPr>
          <p:cNvPr id="31" name="组合 30"/>
          <p:cNvGrpSpPr/>
          <p:nvPr/>
        </p:nvGrpSpPr>
        <p:grpSpPr>
          <a:xfrm rot="0">
            <a:off x="8516620" y="2629535"/>
            <a:ext cx="1148715" cy="883920"/>
            <a:chOff x="4855766" y="1695061"/>
            <a:chExt cx="855662" cy="571500"/>
          </a:xfrm>
        </p:grpSpPr>
        <p:sp>
          <p:nvSpPr>
            <p:cNvPr id="32" name="Freeform 13"/>
            <p:cNvSpPr/>
            <p:nvPr/>
          </p:nvSpPr>
          <p:spPr bwMode="auto">
            <a:xfrm>
              <a:off x="4855766" y="1720064"/>
              <a:ext cx="842962"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3" name="Freeform 14"/>
            <p:cNvSpPr/>
            <p:nvPr/>
          </p:nvSpPr>
          <p:spPr bwMode="auto">
            <a:xfrm>
              <a:off x="5481242"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4" name="Freeform 15"/>
            <p:cNvSpPr/>
            <p:nvPr/>
          </p:nvSpPr>
          <p:spPr bwMode="auto">
            <a:xfrm>
              <a:off x="5208192"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5" name="Freeform 16"/>
            <p:cNvSpPr/>
            <p:nvPr/>
          </p:nvSpPr>
          <p:spPr bwMode="auto">
            <a:xfrm>
              <a:off x="4962129"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6" name="Freeform 17"/>
            <p:cNvSpPr/>
            <p:nvPr/>
          </p:nvSpPr>
          <p:spPr bwMode="auto">
            <a:xfrm>
              <a:off x="4890691" y="2114161"/>
              <a:ext cx="474662"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7" name="Freeform 18"/>
            <p:cNvSpPr/>
            <p:nvPr/>
          </p:nvSpPr>
          <p:spPr bwMode="auto">
            <a:xfrm>
              <a:off x="5082778"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38" name="Freeform 19"/>
            <p:cNvSpPr/>
            <p:nvPr/>
          </p:nvSpPr>
          <p:spPr bwMode="auto">
            <a:xfrm>
              <a:off x="5393928"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a:solidFill>
                <a:srgbClr val="556740"/>
              </a:solidFill>
            </a:ln>
          </p:spPr>
          <p:style>
            <a:lnRef idx="2">
              <a:schemeClr val="dk1">
                <a:shade val="50000"/>
              </a:schemeClr>
            </a:lnRef>
            <a:fillRef idx="1">
              <a:schemeClr val="dk1"/>
            </a:fillRef>
            <a:effectRef idx="0">
              <a:schemeClr val="dk1"/>
            </a:effectRef>
            <a:fontRef idx="minor">
              <a:schemeClr val="lt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grpSp>
      <p:cxnSp>
        <p:nvCxnSpPr>
          <p:cNvPr id="39" name="直接连接符 38"/>
          <p:cNvCxnSpPr/>
          <p:nvPr/>
        </p:nvCxnSpPr>
        <p:spPr>
          <a:xfrm>
            <a:off x="8288655" y="3887470"/>
            <a:ext cx="2033270" cy="0"/>
          </a:xfrm>
          <a:prstGeom prst="line">
            <a:avLst/>
          </a:prstGeom>
        </p:spPr>
        <p:style>
          <a:lnRef idx="2">
            <a:schemeClr val="dk1">
              <a:shade val="50000"/>
            </a:schemeClr>
          </a:lnRef>
          <a:fillRef idx="1">
            <a:schemeClr val="dk1"/>
          </a:fillRef>
          <a:effectRef idx="0">
            <a:schemeClr val="dk1"/>
          </a:effectRef>
          <a:fontRef idx="minor">
            <a:schemeClr val="lt1"/>
          </a:fontRef>
        </p:style>
      </p:cxnSp>
      <p:sp>
        <p:nvSpPr>
          <p:cNvPr id="40" name="矩形 39"/>
          <p:cNvSpPr/>
          <p:nvPr/>
        </p:nvSpPr>
        <p:spPr>
          <a:xfrm>
            <a:off x="8961755" y="3316605"/>
            <a:ext cx="1487805" cy="368300"/>
          </a:xfrm>
          <a:prstGeom prst="rect">
            <a:avLst/>
          </a:prstGeom>
          <a:noFill/>
          <a:extLst>
            <a:ext uri="{909E8E84-426E-40DD-AFC4-6F175D3DCCD1}">
              <a14:hiddenFill xmlns:a14="http://schemas.microsoft.com/office/drawing/2010/main">
                <a:solidFill>
                  <a:schemeClr val="tx2">
                    <a:lumMod val="90000"/>
                  </a:schemeClr>
                </a:solidFill>
              </a14:hiddenFill>
            </a:ext>
          </a:extLst>
        </p:spPr>
        <p:style>
          <a:lnRef idx="2">
            <a:schemeClr val="dk1">
              <a:shade val="50000"/>
            </a:schemeClr>
          </a:lnRef>
          <a:fillRef idx="1">
            <a:schemeClr val="dk1"/>
          </a:fillRef>
          <a:effectRef idx="0">
            <a:schemeClr val="dk1"/>
          </a:effectRef>
          <a:fontRef idx="minor">
            <a:schemeClr val="lt1"/>
          </a:fontRef>
        </p:style>
        <p:txBody>
          <a:bodyPr wrap="square">
            <a:spAutoFit/>
          </a:bodyP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其他</a:t>
            </a:r>
            <a:endParaRPr kumimoji="0" lang="zh-CN" altLang="en-US" sz="1800" b="1"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2" name="文本框 51"/>
          <p:cNvSpPr txBox="1"/>
          <p:nvPr/>
        </p:nvSpPr>
        <p:spPr>
          <a:xfrm>
            <a:off x="2176780" y="4116070"/>
            <a:ext cx="2033270" cy="751205"/>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1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自1979年实施计划生育以来，目前独身子女的数量约占总人口的20%左右</a:t>
            </a:r>
            <a:endParaRPr kumimoji="0" lang="zh-CN" altLang="en-US" sz="11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3" name="文本框 52"/>
          <p:cNvSpPr txBox="1"/>
          <p:nvPr/>
        </p:nvSpPr>
        <p:spPr>
          <a:xfrm>
            <a:off x="5160645" y="4069080"/>
            <a:ext cx="2035175" cy="1190625"/>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1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根据2016多部门联合开展的农村留守儿童摸底排查工作统计认为，全国不满16周岁、父母均外出务工的农村留守儿童数量约为902万人</a:t>
            </a:r>
            <a:endParaRPr kumimoji="0" lang="zh-CN" altLang="en-US" sz="11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4" name="文本框 53"/>
          <p:cNvSpPr txBox="1"/>
          <p:nvPr/>
        </p:nvSpPr>
        <p:spPr>
          <a:xfrm>
            <a:off x="8288655" y="4090035"/>
            <a:ext cx="2033270" cy="751205"/>
          </a:xfrm>
          <a:prstGeom prst="rect">
            <a:avLst/>
          </a:prstGeom>
          <a:noFill/>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a:spAutoFit/>
          </a:bodyPr>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1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rPr>
              <a:t>除此之外还有其他的情况可能导致家庭生活中缺少关爱和陪伴</a:t>
            </a:r>
            <a:endParaRPr kumimoji="0" lang="zh-CN" altLang="en-US" sz="1100" i="0" u="none" strike="noStrike" kern="0" cap="none" spc="0" normalizeH="0" baseline="0" noProof="0" dirty="0">
              <a:ln>
                <a:noFill/>
              </a:ln>
              <a:solidFill>
                <a:schemeClr val="tx1">
                  <a:lumMod val="95000"/>
                  <a:lumOff val="5000"/>
                </a:schemeClr>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
        <p:nvSpPr>
          <p:cNvPr id="57" name="TextBox 28"/>
          <p:cNvSpPr txBox="1"/>
          <p:nvPr/>
        </p:nvSpPr>
        <p:spPr>
          <a:xfrm>
            <a:off x="4707255" y="1186815"/>
            <a:ext cx="2688590" cy="50165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背景</a:t>
            </a:r>
            <a:endParaRPr lang="zh-CN" altLang="en-US" sz="2665" b="1" dirty="0" smtClean="0">
              <a:solidFill>
                <a:schemeClr val="bg1"/>
              </a:solidFill>
              <a:latin typeface="Mangal" panose="02040503050203030202" pitchFamily="18" charset="0"/>
              <a:cs typeface="Mangal" panose="02040503050203030202" pitchFamily="18" charset="0"/>
            </a:endParaRPr>
          </a:p>
        </p:txBody>
      </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1666240" y="1205865"/>
            <a:ext cx="4251325" cy="4001770"/>
            <a:chOff x="2388" y="3440"/>
            <a:chExt cx="6695" cy="6302"/>
          </a:xfrm>
        </p:grpSpPr>
        <p:sp>
          <p:nvSpPr>
            <p:cNvPr id="29" name="TextBox 28"/>
            <p:cNvSpPr txBox="1"/>
            <p:nvPr/>
          </p:nvSpPr>
          <p:spPr>
            <a:xfrm>
              <a:off x="3379" y="3440"/>
              <a:ext cx="4234" cy="79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用户分析</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5098"/>
            </a:xfrm>
            <a:prstGeom prst="rect">
              <a:avLst/>
            </a:prstGeom>
            <a:noFill/>
          </p:spPr>
          <p:txBody>
            <a:bodyPr wrap="square" rtlCol="0">
              <a:spAutoFit/>
            </a:bodyPr>
            <a:p>
              <a:r>
                <a:rPr lang="en-US" altLang="zh-CN" sz="1860" dirty="0">
                  <a:solidFill>
                    <a:schemeClr val="tx1">
                      <a:lumMod val="75000"/>
                      <a:lumOff val="25000"/>
                    </a:schemeClr>
                  </a:solidFill>
                </a:rPr>
                <a:t>本项目面向的人群是家庭、学校生活中缺少家人伙伴陪伴的儿童。</a:t>
              </a:r>
              <a:endParaRPr lang="en-US" altLang="zh-CN" sz="1860" dirty="0">
                <a:solidFill>
                  <a:schemeClr val="tx1">
                    <a:lumMod val="75000"/>
                    <a:lumOff val="25000"/>
                  </a:schemeClr>
                </a:solidFill>
              </a:endParaRPr>
            </a:p>
            <a:p>
              <a:r>
                <a:rPr lang="en-US" altLang="zh-CN" sz="1860" dirty="0">
                  <a:solidFill>
                    <a:schemeClr val="tx1">
                      <a:lumMod val="75000"/>
                      <a:lumOff val="25000"/>
                    </a:schemeClr>
                  </a:solidFill>
                </a:rPr>
                <a:t>伙伴对于一个人的心理、智力甚至是身体的发展都有不可磨灭的影响。通过与同龄群体的接触，学习更多的技能和行为规范。与同龄伙伴的交往过程有别于其他的社会团体，它的互动性更强，往往在与同龄群体的交往过程中没有明确的受众和主体，共同在一个平等、无明确目的的交往环境中通过相互的磨合能对人的价值观产生更深入的影响。</a:t>
              </a:r>
              <a:endParaRPr lang="en-US" altLang="zh-CN" sz="1860" dirty="0">
                <a:solidFill>
                  <a:schemeClr val="tx1">
                    <a:lumMod val="75000"/>
                    <a:lumOff val="25000"/>
                  </a:schemeClr>
                </a:solidFill>
              </a:endParaRPr>
            </a:p>
          </p:txBody>
        </p:sp>
      </p:grpSp>
      <p:pic>
        <p:nvPicPr>
          <p:cNvPr id="3" name="图片 2" descr="0172d0dc26b25d2e622eceade12082b0b4877cadcac02-NCB2wE_fw658"/>
          <p:cNvPicPr>
            <a:picLocks noChangeAspect="1"/>
          </p:cNvPicPr>
          <p:nvPr/>
        </p:nvPicPr>
        <p:blipFill>
          <a:blip r:embed="rId1"/>
          <a:stretch>
            <a:fillRect/>
          </a:stretch>
        </p:blipFill>
        <p:spPr>
          <a:xfrm>
            <a:off x="7432040" y="1470660"/>
            <a:ext cx="3633470" cy="4475480"/>
          </a:xfrm>
          <a:prstGeom prst="rect">
            <a:avLst/>
          </a:prstGeom>
        </p:spPr>
      </p:pic>
      <p:sp>
        <p:nvSpPr>
          <p:cNvPr id="6" name="椭圆 5"/>
          <p:cNvSpPr/>
          <p:nvPr/>
        </p:nvSpPr>
        <p:spPr>
          <a:xfrm>
            <a:off x="6812280" y="1205865"/>
            <a:ext cx="4382770" cy="42100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4420" y="2433320"/>
            <a:ext cx="1404472" cy="1350571"/>
            <a:chOff x="4252" y="3392"/>
            <a:chExt cx="2504" cy="2407"/>
          </a:xfrm>
        </p:grpSpPr>
        <p:sp>
          <p:nvSpPr>
            <p:cNvPr id="58" name="椭圆 57"/>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4394" y="3965"/>
              <a:ext cx="2362" cy="930"/>
            </a:xfrm>
            <a:prstGeom prst="rect">
              <a:avLst/>
            </a:prstGeom>
            <a:noFill/>
          </p:spPr>
          <p:txBody>
            <a:bodyPr wrap="square" rtlCol="0">
              <a:spAutoFit/>
            </a:bodyPr>
            <a:p>
              <a:r>
                <a:rPr lang="zh-CN" altLang="en-US" sz="2800">
                  <a:solidFill>
                    <a:srgbClr val="556740"/>
                  </a:solidFill>
                  <a:latin typeface="+mj-ea"/>
                  <a:ea typeface="+mj-ea"/>
                </a:rPr>
                <a:t>孤独感</a:t>
              </a:r>
              <a:endParaRPr lang="zh-CN" altLang="en-US" sz="2800">
                <a:solidFill>
                  <a:srgbClr val="556740"/>
                </a:solidFill>
                <a:latin typeface="+mj-ea"/>
                <a:ea typeface="+mj-ea"/>
              </a:endParaRPr>
            </a:p>
          </p:txBody>
        </p:sp>
      </p:grpSp>
      <p:grpSp>
        <p:nvGrpSpPr>
          <p:cNvPr id="11" name="组合 10"/>
          <p:cNvGrpSpPr/>
          <p:nvPr/>
        </p:nvGrpSpPr>
        <p:grpSpPr>
          <a:xfrm>
            <a:off x="4681220" y="2306320"/>
            <a:ext cx="1403911" cy="1350571"/>
            <a:chOff x="4252" y="3392"/>
            <a:chExt cx="2503" cy="2407"/>
          </a:xfrm>
        </p:grpSpPr>
        <p:sp>
          <p:nvSpPr>
            <p:cNvPr id="12" name="椭圆 11"/>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379" y="3807"/>
              <a:ext cx="2251" cy="1699"/>
            </a:xfrm>
            <a:prstGeom prst="rect">
              <a:avLst/>
            </a:prstGeom>
            <a:noFill/>
          </p:spPr>
          <p:txBody>
            <a:bodyPr wrap="square" rtlCol="0">
              <a:spAutoFit/>
            </a:bodyPr>
            <a:p>
              <a:pPr algn="ctr"/>
              <a:r>
                <a:rPr lang="zh-CN" altLang="en-US" sz="2800">
                  <a:solidFill>
                    <a:srgbClr val="556740"/>
                  </a:solidFill>
                  <a:latin typeface="+mj-ea"/>
                  <a:ea typeface="+mj-ea"/>
                </a:rPr>
                <a:t>社会化障碍</a:t>
              </a:r>
              <a:endParaRPr lang="zh-CN" altLang="en-US" sz="2800">
                <a:solidFill>
                  <a:srgbClr val="556740"/>
                </a:solidFill>
                <a:latin typeface="+mj-ea"/>
                <a:ea typeface="+mj-ea"/>
              </a:endParaRPr>
            </a:p>
          </p:txBody>
        </p:sp>
      </p:grpSp>
      <p:grpSp>
        <p:nvGrpSpPr>
          <p:cNvPr id="14" name="组合 13"/>
          <p:cNvGrpSpPr/>
          <p:nvPr/>
        </p:nvGrpSpPr>
        <p:grpSpPr>
          <a:xfrm>
            <a:off x="6675120" y="2305685"/>
            <a:ext cx="1571618" cy="1350571"/>
            <a:chOff x="4252" y="3392"/>
            <a:chExt cx="2802" cy="2407"/>
          </a:xfrm>
        </p:grpSpPr>
        <p:sp>
          <p:nvSpPr>
            <p:cNvPr id="15" name="椭圆 14"/>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395" y="3748"/>
              <a:ext cx="2659" cy="1699"/>
            </a:xfrm>
            <a:prstGeom prst="rect">
              <a:avLst/>
            </a:prstGeom>
            <a:noFill/>
          </p:spPr>
          <p:txBody>
            <a:bodyPr wrap="square" rtlCol="0">
              <a:spAutoFit/>
            </a:bodyPr>
            <a:p>
              <a:r>
                <a:rPr lang="zh-CN" altLang="en-US" sz="2800">
                  <a:solidFill>
                    <a:srgbClr val="556740"/>
                  </a:solidFill>
                  <a:uFillTx/>
                  <a:latin typeface="+中文标题" charset="0"/>
                  <a:ea typeface="+mj-ea"/>
                </a:rPr>
                <a:t>心理性格缺陷</a:t>
              </a:r>
              <a:endParaRPr lang="zh-CN" altLang="en-US" sz="2800">
                <a:solidFill>
                  <a:srgbClr val="556740"/>
                </a:solidFill>
                <a:uFillTx/>
                <a:latin typeface="+中文标题" charset="0"/>
                <a:ea typeface="+mj-ea"/>
              </a:endParaRPr>
            </a:p>
          </p:txBody>
        </p:sp>
      </p:grpSp>
      <p:grpSp>
        <p:nvGrpSpPr>
          <p:cNvPr id="20" name="组合 19"/>
          <p:cNvGrpSpPr/>
          <p:nvPr/>
        </p:nvGrpSpPr>
        <p:grpSpPr>
          <a:xfrm>
            <a:off x="8656320" y="2306320"/>
            <a:ext cx="1403911" cy="1350571"/>
            <a:chOff x="4252" y="3392"/>
            <a:chExt cx="2503" cy="2407"/>
          </a:xfrm>
        </p:grpSpPr>
        <p:sp>
          <p:nvSpPr>
            <p:cNvPr id="21" name="椭圆 20"/>
            <p:cNvSpPr/>
            <p:nvPr/>
          </p:nvSpPr>
          <p:spPr>
            <a:xfrm>
              <a:off x="4252" y="3392"/>
              <a:ext cx="2503" cy="240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393" y="3965"/>
              <a:ext cx="2223" cy="930"/>
            </a:xfrm>
            <a:prstGeom prst="rect">
              <a:avLst/>
            </a:prstGeom>
            <a:noFill/>
          </p:spPr>
          <p:txBody>
            <a:bodyPr wrap="square" rtlCol="0">
              <a:spAutoFit/>
            </a:bodyPr>
            <a:p>
              <a:pPr algn="ctr"/>
              <a:r>
                <a:rPr lang="zh-CN" altLang="en-US" sz="2800">
                  <a:solidFill>
                    <a:srgbClr val="556740"/>
                  </a:solidFill>
                  <a:latin typeface="+mj-ea"/>
                  <a:ea typeface="+mj-ea"/>
                </a:rPr>
                <a:t>其他</a:t>
              </a:r>
              <a:endParaRPr lang="zh-CN" altLang="en-US" sz="2800">
                <a:solidFill>
                  <a:srgbClr val="556740"/>
                </a:solidFill>
                <a:latin typeface="+mj-ea"/>
                <a:ea typeface="+mj-ea"/>
              </a:endParaRPr>
            </a:p>
          </p:txBody>
        </p:sp>
      </p:grpSp>
      <p:sp>
        <p:nvSpPr>
          <p:cNvPr id="29" name="TextBox 28"/>
          <p:cNvSpPr txBox="1"/>
          <p:nvPr/>
        </p:nvSpPr>
        <p:spPr>
          <a:xfrm>
            <a:off x="4681855" y="1168400"/>
            <a:ext cx="3564890" cy="50165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缺少伙伴陪伴的危害</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112645" y="3964940"/>
            <a:ext cx="2042160" cy="1527175"/>
          </a:xfrm>
          <a:prstGeom prst="rect">
            <a:avLst/>
          </a:prstGeom>
          <a:noFill/>
        </p:spPr>
        <p:txBody>
          <a:bodyPr wrap="square" rtlCol="0">
            <a:spAutoFit/>
          </a:bodyPr>
          <a:p>
            <a:pPr algn="ctr"/>
            <a:r>
              <a:rPr lang="en-US" altLang="zh-CN" sz="1865" dirty="0">
                <a:solidFill>
                  <a:schemeClr val="tx1">
                    <a:lumMod val="75000"/>
                    <a:lumOff val="25000"/>
                  </a:schemeClr>
                </a:solidFill>
              </a:rPr>
              <a:t>没有玩伴的孩子易产生孤独感</a:t>
            </a:r>
            <a:r>
              <a:rPr lang="zh-CN" altLang="en-US" sz="1865" dirty="0">
                <a:solidFill>
                  <a:schemeClr val="tx1">
                    <a:lumMod val="75000"/>
                    <a:lumOff val="25000"/>
                  </a:schemeClr>
                </a:solidFill>
              </a:rPr>
              <a:t>，产生的孤独常常会对他们的成长造成很大伤害</a:t>
            </a:r>
            <a:endParaRPr lang="zh-CN" altLang="en-US" sz="1865" dirty="0">
              <a:solidFill>
                <a:schemeClr val="tx1">
                  <a:lumMod val="75000"/>
                  <a:lumOff val="25000"/>
                </a:schemeClr>
              </a:solidFill>
            </a:endParaRPr>
          </a:p>
        </p:txBody>
      </p:sp>
      <p:sp>
        <p:nvSpPr>
          <p:cNvPr id="25" name="TextBox 24"/>
          <p:cNvSpPr txBox="1"/>
          <p:nvPr/>
        </p:nvSpPr>
        <p:spPr>
          <a:xfrm>
            <a:off x="4361815" y="3964940"/>
            <a:ext cx="2042160" cy="1814830"/>
          </a:xfrm>
          <a:prstGeom prst="rect">
            <a:avLst/>
          </a:prstGeom>
          <a:noFill/>
        </p:spPr>
        <p:txBody>
          <a:bodyPr wrap="square" rtlCol="0">
            <a:spAutoFit/>
          </a:bodyPr>
          <a:p>
            <a:pPr algn="ctr"/>
            <a:r>
              <a:rPr lang="en-US" altLang="zh-CN" sz="1865" dirty="0">
                <a:solidFill>
                  <a:schemeClr val="tx1">
                    <a:lumMod val="75000"/>
                    <a:lumOff val="25000"/>
                  </a:schemeClr>
                </a:solidFill>
              </a:rPr>
              <a:t>即使将来孩子学习、工作能力都很强,如果不知如何与他人交往，可能是无法适应社会的</a:t>
            </a:r>
            <a:endParaRPr lang="en-US" altLang="zh-CN" sz="1865" dirty="0">
              <a:solidFill>
                <a:schemeClr val="tx1">
                  <a:lumMod val="75000"/>
                  <a:lumOff val="25000"/>
                </a:schemeClr>
              </a:solidFill>
            </a:endParaRPr>
          </a:p>
        </p:txBody>
      </p:sp>
      <p:sp>
        <p:nvSpPr>
          <p:cNvPr id="26" name="TextBox 24"/>
          <p:cNvSpPr txBox="1"/>
          <p:nvPr/>
        </p:nvSpPr>
        <p:spPr>
          <a:xfrm>
            <a:off x="6403975" y="3964940"/>
            <a:ext cx="2042160" cy="1814830"/>
          </a:xfrm>
          <a:prstGeom prst="rect">
            <a:avLst/>
          </a:prstGeom>
          <a:noFill/>
        </p:spPr>
        <p:txBody>
          <a:bodyPr wrap="square" rtlCol="0">
            <a:spAutoFit/>
          </a:bodyPr>
          <a:p>
            <a:pPr algn="ctr"/>
            <a:r>
              <a:rPr lang="en-US" altLang="zh-CN" sz="1865" dirty="0">
                <a:solidFill>
                  <a:schemeClr val="tx1">
                    <a:lumMod val="75000"/>
                    <a:lumOff val="25000"/>
                  </a:schemeClr>
                </a:solidFill>
              </a:rPr>
              <a:t>容易形成不利于孩子健康成长的亚健康心理和性格，如自闭、胆子小、不爱说话、敏感和脆弱等</a:t>
            </a:r>
            <a:endParaRPr lang="en-US" altLang="zh-CN" sz="1865" dirty="0">
              <a:solidFill>
                <a:schemeClr val="tx1">
                  <a:lumMod val="75000"/>
                  <a:lumOff val="25000"/>
                </a:schemeClr>
              </a:solidFill>
            </a:endParaRPr>
          </a:p>
        </p:txBody>
      </p:sp>
      <p:sp>
        <p:nvSpPr>
          <p:cNvPr id="27" name="TextBox 24"/>
          <p:cNvSpPr txBox="1"/>
          <p:nvPr/>
        </p:nvSpPr>
        <p:spPr>
          <a:xfrm>
            <a:off x="8446135" y="3964940"/>
            <a:ext cx="2042160" cy="1814830"/>
          </a:xfrm>
          <a:prstGeom prst="rect">
            <a:avLst/>
          </a:prstGeom>
          <a:noFill/>
        </p:spPr>
        <p:txBody>
          <a:bodyPr wrap="square" rtlCol="0">
            <a:spAutoFit/>
          </a:bodyPr>
          <a:p>
            <a:pPr algn="ctr"/>
            <a:r>
              <a:rPr lang="en-US" altLang="zh-CN" sz="1865" dirty="0">
                <a:solidFill>
                  <a:schemeClr val="tx1">
                    <a:lumMod val="75000"/>
                    <a:lumOff val="25000"/>
                  </a:schemeClr>
                </a:solidFill>
              </a:rPr>
              <a:t>孩子的想象力、自我意识、自尊、自信、情商等等，都是在与同伴的玩耍中产生、发展与完善的。</a:t>
            </a:r>
            <a:endParaRPr lang="en-US" altLang="zh-CN" sz="1865" dirty="0">
              <a:solidFill>
                <a:schemeClr val="tx1">
                  <a:lumMod val="75000"/>
                  <a:lumOff val="25000"/>
                </a:schemeClr>
              </a:solidFill>
            </a:endParaRPr>
          </a:p>
        </p:txBody>
      </p:sp>
      <p:pic>
        <p:nvPicPr>
          <p:cNvPr id="3" name="图片 2" descr="0172d0dc26b25d2e622eceade12082b0b4877cadcac02-NCB2wE_fw658"/>
          <p:cNvPicPr>
            <a:picLocks noChangeAspect="1"/>
          </p:cNvPicPr>
          <p:nvPr/>
        </p:nvPicPr>
        <p:blipFill>
          <a:blip r:embed="rId1"/>
          <a:stretch>
            <a:fillRect/>
          </a:stretch>
        </p:blipFill>
        <p:spPr>
          <a:xfrm>
            <a:off x="1437640" y="-73025"/>
            <a:ext cx="1847850" cy="227584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586865" y="3593465"/>
            <a:ext cx="4380230" cy="2973705"/>
          </a:xfrm>
          <a:prstGeom prst="rect">
            <a:avLst/>
          </a:prstGeom>
        </p:spPr>
      </p:pic>
      <p:pic>
        <p:nvPicPr>
          <p:cNvPr id="10" name="图片 9"/>
          <p:cNvPicPr>
            <a:picLocks noChangeAspect="1"/>
          </p:cNvPicPr>
          <p:nvPr/>
        </p:nvPicPr>
        <p:blipFill>
          <a:blip r:embed="rId2"/>
          <a:stretch>
            <a:fillRect/>
          </a:stretch>
        </p:blipFill>
        <p:spPr>
          <a:xfrm>
            <a:off x="1586865" y="391795"/>
            <a:ext cx="4380230" cy="2842895"/>
          </a:xfrm>
          <a:prstGeom prst="rect">
            <a:avLst/>
          </a:prstGeom>
        </p:spPr>
      </p:pic>
      <p:pic>
        <p:nvPicPr>
          <p:cNvPr id="11" name="图片 10"/>
          <p:cNvPicPr>
            <a:picLocks noChangeAspect="1"/>
          </p:cNvPicPr>
          <p:nvPr/>
        </p:nvPicPr>
        <p:blipFill>
          <a:blip r:embed="rId3"/>
          <a:stretch>
            <a:fillRect/>
          </a:stretch>
        </p:blipFill>
        <p:spPr>
          <a:xfrm>
            <a:off x="6716395" y="391795"/>
            <a:ext cx="4953000" cy="2842895"/>
          </a:xfrm>
          <a:prstGeom prst="rect">
            <a:avLst/>
          </a:prstGeom>
        </p:spPr>
      </p:pic>
      <p:pic>
        <p:nvPicPr>
          <p:cNvPr id="12" name="图片 11"/>
          <p:cNvPicPr>
            <a:picLocks noChangeAspect="1"/>
          </p:cNvPicPr>
          <p:nvPr/>
        </p:nvPicPr>
        <p:blipFill>
          <a:blip r:embed="rId4"/>
          <a:stretch>
            <a:fillRect/>
          </a:stretch>
        </p:blipFill>
        <p:spPr>
          <a:xfrm>
            <a:off x="6715760" y="3593465"/>
            <a:ext cx="4953635" cy="2973705"/>
          </a:xfrm>
          <a:prstGeom prst="rect">
            <a:avLst/>
          </a:prstGeom>
        </p:spPr>
      </p:pic>
      <p:sp>
        <p:nvSpPr>
          <p:cNvPr id="13" name="文本框 12"/>
          <p:cNvSpPr txBox="1"/>
          <p:nvPr/>
        </p:nvSpPr>
        <p:spPr>
          <a:xfrm>
            <a:off x="302260" y="1905635"/>
            <a:ext cx="730885" cy="3046095"/>
          </a:xfrm>
          <a:prstGeom prst="rect">
            <a:avLst/>
          </a:prstGeom>
          <a:noFill/>
        </p:spPr>
        <p:txBody>
          <a:bodyPr wrap="square" rtlCol="0">
            <a:spAutoFit/>
          </a:bodyPr>
          <a:p>
            <a:r>
              <a:rPr lang="zh-CN" altLang="en-US" sz="4800"/>
              <a:t>问卷调查</a:t>
            </a:r>
            <a:endParaRPr lang="zh-CN" altLang="en-US" sz="4800"/>
          </a:p>
        </p:txBody>
      </p:sp>
    </p:spTree>
    <p:custDataLst>
      <p:tags r:id="rId5"/>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3331845" y="2513965"/>
            <a:ext cx="1383665" cy="13296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 name="组合 8"/>
          <p:cNvGrpSpPr/>
          <p:nvPr/>
        </p:nvGrpSpPr>
        <p:grpSpPr>
          <a:xfrm>
            <a:off x="-172720" y="3138805"/>
            <a:ext cx="3345815" cy="107950"/>
            <a:chOff x="-272" y="4943"/>
            <a:chExt cx="5269" cy="170"/>
          </a:xfrm>
        </p:grpSpPr>
        <p:cxnSp>
          <p:nvCxnSpPr>
            <p:cNvPr id="5" name="直接连接符 4"/>
            <p:cNvCxnSpPr/>
            <p:nvPr/>
          </p:nvCxnSpPr>
          <p:spPr>
            <a:xfrm>
              <a:off x="-272" y="4986"/>
              <a:ext cx="5247" cy="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 descr="0172d0dc26b25d2e622eceade12082b0b4877cadcac02-NCB2wE_fw658"/>
          <p:cNvPicPr>
            <a:picLocks noChangeAspect="1"/>
          </p:cNvPicPr>
          <p:nvPr/>
        </p:nvPicPr>
        <p:blipFill>
          <a:blip r:embed="rId1"/>
          <a:stretch>
            <a:fillRect/>
          </a:stretch>
        </p:blipFill>
        <p:spPr>
          <a:xfrm>
            <a:off x="3494405" y="2513330"/>
            <a:ext cx="1203325" cy="1482725"/>
          </a:xfrm>
          <a:prstGeom prst="rect">
            <a:avLst/>
          </a:prstGeom>
        </p:spPr>
      </p:pic>
      <p:grpSp>
        <p:nvGrpSpPr>
          <p:cNvPr id="10" name="组合 9"/>
          <p:cNvGrpSpPr/>
          <p:nvPr/>
        </p:nvGrpSpPr>
        <p:grpSpPr>
          <a:xfrm flipH="1">
            <a:off x="4821555" y="3148965"/>
            <a:ext cx="1154430" cy="107950"/>
            <a:chOff x="3179" y="4943"/>
            <a:chExt cx="1818" cy="170"/>
          </a:xfrm>
        </p:grpSpPr>
        <p:cxnSp>
          <p:nvCxnSpPr>
            <p:cNvPr id="11" name="直接连接符 10"/>
            <p:cNvCxnSpPr/>
            <p:nvPr/>
          </p:nvCxnSpPr>
          <p:spPr>
            <a:xfrm>
              <a:off x="3179" y="5028"/>
              <a:ext cx="18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827" y="4943"/>
              <a:ext cx="170" cy="1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a:off x="5975985" y="2901315"/>
            <a:ext cx="3275965" cy="645160"/>
          </a:xfrm>
          <a:prstGeom prst="rect">
            <a:avLst/>
          </a:prstGeom>
          <a:noFill/>
        </p:spPr>
        <p:txBody>
          <a:bodyPr wrap="square" rtlCol="0">
            <a:spAutoFit/>
          </a:bodyPr>
          <a:p>
            <a:r>
              <a:rPr lang="zh-CN" altLang="en-US" sz="3600">
                <a:latin typeface="逐浪粗宋简体" panose="02010601030101010101" charset="-122"/>
                <a:ea typeface="逐浪粗宋简体" panose="02010601030101010101" charset="-122"/>
              </a:rPr>
              <a:t>设计方案</a:t>
            </a:r>
            <a:endParaRPr lang="zh-CN" altLang="en-US" sz="3600">
              <a:latin typeface="逐浪粗宋简体" panose="02010601030101010101" charset="-122"/>
              <a:ea typeface="逐浪粗宋简体" panose="02010601030101010101" charset="-122"/>
            </a:endParaRPr>
          </a:p>
        </p:txBody>
      </p:sp>
      <p:sp>
        <p:nvSpPr>
          <p:cNvPr id="16" name="文本框 15"/>
          <p:cNvSpPr txBox="1"/>
          <p:nvPr/>
        </p:nvSpPr>
        <p:spPr>
          <a:xfrm>
            <a:off x="3538220" y="2764155"/>
            <a:ext cx="1094740" cy="829945"/>
          </a:xfrm>
          <a:prstGeom prst="rect">
            <a:avLst/>
          </a:prstGeom>
          <a:noFill/>
        </p:spPr>
        <p:txBody>
          <a:bodyPr wrap="square" rtlCol="0">
            <a:spAutoFit/>
          </a:bodyPr>
          <a:p>
            <a:r>
              <a:rPr lang="en-US" altLang="zh-CN" sz="4800">
                <a:latin typeface="+mj-ea"/>
                <a:ea typeface="+mj-ea"/>
              </a:rPr>
              <a:t>02</a:t>
            </a:r>
            <a:endParaRPr lang="en-US" altLang="zh-CN" sz="4800">
              <a:latin typeface="+mj-ea"/>
              <a:ea typeface="+mj-ea"/>
            </a:endParaRPr>
          </a:p>
        </p:txBody>
      </p:sp>
      <p:cxnSp>
        <p:nvCxnSpPr>
          <p:cNvPr id="18" name="直接连接符 17"/>
          <p:cNvCxnSpPr/>
          <p:nvPr/>
        </p:nvCxnSpPr>
        <p:spPr>
          <a:xfrm>
            <a:off x="8856345" y="3231515"/>
            <a:ext cx="3331845" cy="2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439420" y="1104265"/>
            <a:ext cx="3556635" cy="2040255"/>
            <a:chOff x="2388" y="3384"/>
            <a:chExt cx="6695" cy="3213"/>
          </a:xfrm>
        </p:grpSpPr>
        <p:sp>
          <p:nvSpPr>
            <p:cNvPr id="29" name="TextBox 28"/>
            <p:cNvSpPr txBox="1"/>
            <p:nvPr/>
          </p:nvSpPr>
          <p:spPr>
            <a:xfrm>
              <a:off x="3047" y="3384"/>
              <a:ext cx="5378" cy="79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知识渊博</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31" name="TextBox 24"/>
            <p:cNvSpPr txBox="1"/>
            <p:nvPr/>
          </p:nvSpPr>
          <p:spPr>
            <a:xfrm>
              <a:off x="2388" y="4644"/>
              <a:ext cx="6695" cy="1953"/>
            </a:xfrm>
            <a:prstGeom prst="rect">
              <a:avLst/>
            </a:prstGeom>
            <a:noFill/>
          </p:spPr>
          <p:txBody>
            <a:bodyPr wrap="square" rtlCol="0">
              <a:spAutoFit/>
            </a:bodyPr>
            <a:p>
              <a:r>
                <a:rPr lang="en-US" altLang="zh-CN" sz="1865" dirty="0">
                  <a:solidFill>
                    <a:schemeClr val="tx1">
                      <a:lumMod val="75000"/>
                      <a:lumOff val="25000"/>
                    </a:schemeClr>
                  </a:solidFill>
                </a:rPr>
                <a:t>听取孩子的问题，语音识别，通过网络爬虫查找答案，再转换成语音并回答孩子的问答式智能AI，解决孩子的疑问。</a:t>
              </a:r>
              <a:endParaRPr lang="en-US" altLang="zh-CN" sz="1865" dirty="0">
                <a:solidFill>
                  <a:schemeClr val="tx1">
                    <a:lumMod val="75000"/>
                    <a:lumOff val="25000"/>
                  </a:schemeClr>
                </a:solidFill>
              </a:endParaRPr>
            </a:p>
          </p:txBody>
        </p:sp>
      </p:grpSp>
      <p:grpSp>
        <p:nvGrpSpPr>
          <p:cNvPr id="9" name="组合 8"/>
          <p:cNvGrpSpPr/>
          <p:nvPr/>
        </p:nvGrpSpPr>
        <p:grpSpPr>
          <a:xfrm>
            <a:off x="4317365" y="1104265"/>
            <a:ext cx="3556635" cy="4338320"/>
            <a:chOff x="2388" y="3384"/>
            <a:chExt cx="6695" cy="6832"/>
          </a:xfrm>
        </p:grpSpPr>
        <p:sp>
          <p:nvSpPr>
            <p:cNvPr id="10" name="TextBox 28"/>
            <p:cNvSpPr txBox="1"/>
            <p:nvPr/>
          </p:nvSpPr>
          <p:spPr>
            <a:xfrm>
              <a:off x="3047" y="3384"/>
              <a:ext cx="5378" cy="79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玩伴</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11" name="TextBox 24"/>
            <p:cNvSpPr txBox="1"/>
            <p:nvPr/>
          </p:nvSpPr>
          <p:spPr>
            <a:xfrm>
              <a:off x="2388" y="4644"/>
              <a:ext cx="6695" cy="5572"/>
            </a:xfrm>
            <a:prstGeom prst="rect">
              <a:avLst/>
            </a:prstGeom>
            <a:noFill/>
          </p:spPr>
          <p:txBody>
            <a:bodyPr wrap="square" rtlCol="0">
              <a:spAutoFit/>
            </a:bodyPr>
            <a:p>
              <a:r>
                <a:rPr lang="en-US" altLang="zh-CN" sz="1865" dirty="0">
                  <a:solidFill>
                    <a:schemeClr val="tx1">
                      <a:lumMod val="75000"/>
                      <a:lumOff val="25000"/>
                    </a:schemeClr>
                  </a:solidFill>
                </a:rPr>
                <a:t>通过设计简单的游戏（如你画我猜）来和孩子比赛进行交互，如孩子画了一幅图，让AI 猜这是什么，通过图像识别和网络爬虫来找寻答案，告诉孩子看是否正确，通过设计正确台词如“我果然很厉害吧”，错误台词如“怎么可能？我觉得再来一次我肯定能赢”，和无法判断台词如“你画的太厉害了，出个简单题给我怎么样”之类的一系列台词来进行游戏逗孩子开心。</a:t>
              </a:r>
              <a:endParaRPr lang="en-US" altLang="zh-CN" sz="1865" dirty="0">
                <a:solidFill>
                  <a:schemeClr val="tx1">
                    <a:lumMod val="75000"/>
                    <a:lumOff val="25000"/>
                  </a:schemeClr>
                </a:solidFill>
              </a:endParaRPr>
            </a:p>
          </p:txBody>
        </p:sp>
      </p:grpSp>
      <p:grpSp>
        <p:nvGrpSpPr>
          <p:cNvPr id="13" name="组合 12"/>
          <p:cNvGrpSpPr/>
          <p:nvPr/>
        </p:nvGrpSpPr>
        <p:grpSpPr>
          <a:xfrm>
            <a:off x="8277225" y="1104265"/>
            <a:ext cx="3556635" cy="4051300"/>
            <a:chOff x="2388" y="3384"/>
            <a:chExt cx="6695" cy="6380"/>
          </a:xfrm>
        </p:grpSpPr>
        <p:sp>
          <p:nvSpPr>
            <p:cNvPr id="14" name="TextBox 28"/>
            <p:cNvSpPr txBox="1"/>
            <p:nvPr/>
          </p:nvSpPr>
          <p:spPr>
            <a:xfrm>
              <a:off x="3047" y="3384"/>
              <a:ext cx="5378" cy="790"/>
            </a:xfrm>
            <a:prstGeom prst="rect">
              <a:avLst/>
            </a:prstGeom>
            <a:solidFill>
              <a:srgbClr val="556740"/>
            </a:solidFill>
          </p:spPr>
          <p:txBody>
            <a:bodyPr wrap="square" rtlCol="0">
              <a:spAutoFit/>
            </a:bodyPr>
            <a:p>
              <a:pPr algn="ctr"/>
              <a:r>
                <a:rPr lang="zh-CN" altLang="en-US" sz="2665" b="1" dirty="0" smtClean="0">
                  <a:solidFill>
                    <a:schemeClr val="bg1"/>
                  </a:solidFill>
                  <a:latin typeface="Mangal" panose="02040503050203030202" pitchFamily="18" charset="0"/>
                  <a:cs typeface="Mangal" panose="02040503050203030202" pitchFamily="18" charset="0"/>
                </a:rPr>
                <a:t>倾听与聊天</a:t>
              </a:r>
              <a:endParaRPr lang="zh-CN" altLang="en-US" sz="2665" b="1" dirty="0" smtClean="0">
                <a:solidFill>
                  <a:schemeClr val="bg1"/>
                </a:solidFill>
                <a:latin typeface="Mangal" panose="02040503050203030202" pitchFamily="18" charset="0"/>
                <a:cs typeface="Mangal" panose="02040503050203030202" pitchFamily="18" charset="0"/>
              </a:endParaRPr>
            </a:p>
          </p:txBody>
        </p:sp>
        <p:sp>
          <p:nvSpPr>
            <p:cNvPr id="15" name="TextBox 24"/>
            <p:cNvSpPr txBox="1"/>
            <p:nvPr/>
          </p:nvSpPr>
          <p:spPr>
            <a:xfrm>
              <a:off x="2388" y="4644"/>
              <a:ext cx="6695" cy="5120"/>
            </a:xfrm>
            <a:prstGeom prst="rect">
              <a:avLst/>
            </a:prstGeom>
            <a:noFill/>
          </p:spPr>
          <p:txBody>
            <a:bodyPr wrap="square" rtlCol="0">
              <a:spAutoFit/>
            </a:bodyPr>
            <a:p>
              <a:r>
                <a:rPr lang="en-US" altLang="zh-CN" sz="1865" dirty="0">
                  <a:solidFill>
                    <a:schemeClr val="tx1">
                      <a:lumMod val="75000"/>
                      <a:lumOff val="25000"/>
                    </a:schemeClr>
                  </a:solidFill>
                </a:rPr>
                <a:t>日记本的定位为倾听孩子说话的小伙伴，尽量做到能自己挑起话题而非问答式，主要方式是通过设计各类场景来完成捧哏等，比如孩子回来了，日记本先是通过网络了解今天的天气，然后就以“今天天气很好啊，你有去玩吗？”之类的话来挑起话题，通过类似的多种场景设计来创造话题开头，尽可能的还原更加真实的现实生活场景。</a:t>
              </a:r>
              <a:endParaRPr lang="en-US" altLang="zh-CN" sz="1865" dirty="0">
                <a:solidFill>
                  <a:schemeClr val="tx1">
                    <a:lumMod val="75000"/>
                    <a:lumOff val="25000"/>
                  </a:schemeClr>
                </a:solidFill>
              </a:endParaRPr>
            </a:p>
          </p:txBody>
        </p:sp>
      </p:gr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20187691"/>
  <p:tag name="KSO_WM_UNIT_ID" val="diagram20187691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TEXT_FILL_FORE_SCHEMECOLOR_INDEX" val="6"/>
  <p:tag name="KSO_WM_UNIT_TEXT_FILL_TYPE" val="1"/>
  <p:tag name="KSO_WM_UNIT_USESOURCEFORMAT_APPLY" val="0"/>
</p:tagLst>
</file>

<file path=ppt/tags/tag11.xml><?xml version="1.0" encoding="utf-8"?>
<p:tagLst xmlns:p="http://schemas.openxmlformats.org/presentationml/2006/main">
  <p:tag name="KSO_WM_TEMPLATE_CATEGORY" val="diagram"/>
  <p:tag name="KSO_WM_TEMPLATE_INDEX" val="20187691"/>
  <p:tag name="KSO_WM_UNIT_ID" val="diagram20187691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PRESET_TEXT" val="单击此处添加标题"/>
  <p:tag name="KSO_WM_UNIT_DIAGRAM_ISNUMVISUAL" val="0"/>
  <p:tag name="KSO_WM_UNIT_DIAGRAM_ISREFERUNIT" val="0"/>
  <p:tag name="KSO_WM_UNIT_TEXT_FILL_FORE_SCHEMECOLOR_INDEX" val="6"/>
  <p:tag name="KSO_WM_UNIT_TEXT_FILL_TYPE" val="1"/>
  <p:tag name="KSO_WM_UNIT_USESOURCEFORMAT_APPLY" val="0"/>
</p:tagLst>
</file>

<file path=ppt/tags/tag12.xml><?xml version="1.0" encoding="utf-8"?>
<p:tagLst xmlns:p="http://schemas.openxmlformats.org/presentationml/2006/main">
  <p:tag name="KSO_WM_TEMPLATE_CATEGORY" val="diagram"/>
  <p:tag name="KSO_WM_TEMPLATE_INDEX" val="20187691"/>
  <p:tag name="KSO_WM_UNIT_ID" val="diagram20187691_4*m_h_f*1_2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2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3.xml><?xml version="1.0" encoding="utf-8"?>
<p:tagLst xmlns:p="http://schemas.openxmlformats.org/presentationml/2006/main">
  <p:tag name="KSO_WM_TEMPLATE_CATEGORY" val="diagram"/>
  <p:tag name="KSO_WM_TEMPLATE_INDEX" val="20187691"/>
  <p:tag name="KSO_WM_UNIT_ID" val="diagram20187691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TEXT_FILL_FORE_SCHEMECOLOR_INDEX" val="7"/>
  <p:tag name="KSO_WM_UNIT_TEXT_FILL_TYPE" val="1"/>
  <p:tag name="KSO_WM_UNIT_USESOURCEFORMAT_APPLY" val="0"/>
</p:tagLst>
</file>

<file path=ppt/tags/tag14.xml><?xml version="1.0" encoding="utf-8"?>
<p:tagLst xmlns:p="http://schemas.openxmlformats.org/presentationml/2006/main">
  <p:tag name="KSO_WM_TEMPLATE_CATEGORY" val="diagram"/>
  <p:tag name="KSO_WM_TEMPLATE_INDEX" val="20187691"/>
  <p:tag name="KSO_WM_UNIT_ID" val="diagram20187691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PRESET_TEXT" val="单击此处添加标题"/>
  <p:tag name="KSO_WM_UNIT_DIAGRAM_ISNUMVISUAL" val="0"/>
  <p:tag name="KSO_WM_UNIT_DIAGRAM_ISREFERUNIT" val="0"/>
  <p:tag name="KSO_WM_UNIT_TEXT_FILL_FORE_SCHEMECOLOR_INDEX" val="7"/>
  <p:tag name="KSO_WM_UNIT_TEXT_FILL_TYPE" val="1"/>
  <p:tag name="KSO_WM_UNIT_USESOURCEFORMAT_APPLY" val="0"/>
</p:tagLst>
</file>

<file path=ppt/tags/tag15.xml><?xml version="1.0" encoding="utf-8"?>
<p:tagLst xmlns:p="http://schemas.openxmlformats.org/presentationml/2006/main">
  <p:tag name="KSO_WM_TEMPLATE_CATEGORY" val="diagram"/>
  <p:tag name="KSO_WM_TEMPLATE_INDEX" val="20187691"/>
  <p:tag name="KSO_WM_UNIT_ID" val="diagram20187691_4*m_h_f*1_3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3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6.xml><?xml version="1.0" encoding="utf-8"?>
<p:tagLst xmlns:p="http://schemas.openxmlformats.org/presentationml/2006/main">
  <p:tag name="KSO_WM_TEMPLATE_CATEGORY" val="diagram"/>
  <p:tag name="KSO_WM_TEMPLATE_INDEX" val="20187691"/>
  <p:tag name="KSO_WM_UNIT_ID" val="diagram20187691_4*m_h_i*1_4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4_1"/>
  <p:tag name="KSO_WM_UNIT_DIAGRAM_ISNUMVISUAL" val="0"/>
  <p:tag name="KSO_WM_UNIT_DIAGRAM_ISREFERUNIT" val="0"/>
  <p:tag name="KSO_WM_UNIT_TEXT_FILL_FORE_SCHEMECOLOR_INDEX" val="8"/>
  <p:tag name="KSO_WM_UNIT_TEXT_FILL_TYPE" val="1"/>
  <p:tag name="KSO_WM_UNIT_USESOURCEFORMAT_APPLY" val="0"/>
</p:tagLst>
</file>

<file path=ppt/tags/tag17.xml><?xml version="1.0" encoding="utf-8"?>
<p:tagLst xmlns:p="http://schemas.openxmlformats.org/presentationml/2006/main">
  <p:tag name="KSO_WM_TEMPLATE_CATEGORY" val="diagram"/>
  <p:tag name="KSO_WM_TEMPLATE_INDEX" val="20187691"/>
  <p:tag name="KSO_WM_UNIT_ID" val="diagram20187691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PRESET_TEXT" val="单击此处添加标题"/>
  <p:tag name="KSO_WM_UNIT_DIAGRAM_ISNUMVISUAL" val="0"/>
  <p:tag name="KSO_WM_UNIT_DIAGRAM_ISREFERUNIT" val="0"/>
  <p:tag name="KSO_WM_UNIT_TEXT_FILL_FORE_SCHEMECOLOR_INDEX" val="8"/>
  <p:tag name="KSO_WM_UNIT_TEXT_FILL_TYPE" val="1"/>
  <p:tag name="KSO_WM_UNIT_USESOURCEFORMAT_APPLY" val="0"/>
</p:tagLst>
</file>

<file path=ppt/tags/tag18.xml><?xml version="1.0" encoding="utf-8"?>
<p:tagLst xmlns:p="http://schemas.openxmlformats.org/presentationml/2006/main">
  <p:tag name="KSO_WM_TEMPLATE_CATEGORY" val="diagram"/>
  <p:tag name="KSO_WM_TEMPLATE_INDEX" val="20187691"/>
  <p:tag name="KSO_WM_UNIT_ID" val="diagram20187691_4*m_h_f*1_4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4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ags/tag19.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wm#"/>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32.xml><?xml version="1.0" encoding="utf-8"?>
<p:tagLst xmlns:p="http://schemas.openxmlformats.org/presentationml/2006/main">
  <p:tag name="KSO_WM_BEAUTIFY_FLAG" val="#wm#"/>
  <p:tag name="KSO_WM_TEMPLATE_CATEGORY" val="custom"/>
  <p:tag name="KSO_WM_TEMPLATE_INDEX" val="20187308"/>
</p:tagLst>
</file>

<file path=ppt/tags/tag33.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3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6.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37.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8.xml><?xml version="1.0" encoding="utf-8"?>
<p:tagLst xmlns:p="http://schemas.openxmlformats.org/presentationml/2006/main">
  <p:tag name="KSO_WM_DOC_GUID" val="{91d3de2d-a696-4dec-bc84-ff9977e17999}"/>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p="http://schemas.openxmlformats.org/presentationml/2006/main">
  <p:tag name="MH" val="20170626084737"/>
  <p:tag name="MH_LIBRARY" val="CONTENTS"/>
  <p:tag name="MH_TYPE" val="OTHERS"/>
  <p:tag name="ID" val="626765"/>
  <p:tag name="PA" val="v3.2.0"/>
</p:tagLst>
</file>

<file path=ppt/tags/tag6.xml><?xml version="1.0" encoding="utf-8"?>
<p:tagLst xmlns:p="http://schemas.openxmlformats.org/presentationml/2006/main">
  <p:tag name="MH" val="20170626084737"/>
  <p:tag name="MH_LIBRARY" val="CONTENTS"/>
  <p:tag name="MH_TYPE" val="OTHERS"/>
  <p:tag name="ID" val="626765"/>
  <p:tag name="PA" val="v3.2.0"/>
</p:tagLst>
</file>

<file path=ppt/tags/tag7.xml><?xml version="1.0" encoding="utf-8"?>
<p:tagLst xmlns:p="http://schemas.openxmlformats.org/presentationml/2006/main">
  <p:tag name="KSO_WM_TEMPLATE_CATEGORY" val="diagram"/>
  <p:tag name="KSO_WM_TEMPLATE_INDEX" val="20187691"/>
  <p:tag name="KSO_WM_UNIT_ID" val="diagram20187691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TEXT_FILL_FORE_SCHEMECOLOR_INDEX" val="5"/>
  <p:tag name="KSO_WM_UNIT_TEXT_FILL_TYPE" val="1"/>
  <p:tag name="KSO_WM_UNIT_USESOURCEFORMAT_APPLY" val="0"/>
</p:tagLst>
</file>

<file path=ppt/tags/tag8.xml><?xml version="1.0" encoding="utf-8"?>
<p:tagLst xmlns:p="http://schemas.openxmlformats.org/presentationml/2006/main">
  <p:tag name="KSO_WM_TEMPLATE_CATEGORY" val="diagram"/>
  <p:tag name="KSO_WM_TEMPLATE_INDEX" val="20187691"/>
  <p:tag name="KSO_WM_UNIT_ID" val="diagram20187691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PRESET_TEXT" val="单击此处添加标题"/>
  <p:tag name="KSO_WM_UNIT_DIAGRAM_ISNUMVISUAL" val="0"/>
  <p:tag name="KSO_WM_UNIT_DIAGRAM_ISREFERUNIT" val="0"/>
  <p:tag name="KSO_WM_UNIT_TEXT_FILL_FORE_SCHEMECOLOR_INDEX" val="5"/>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20187691"/>
  <p:tag name="KSO_WM_UNIT_ID" val="diagram20187691_4*m_h_f*1_1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1_1"/>
  <p:tag name="KSO_WM_UNIT_PRESET_TEXT" val="单击此处添加文本具体内容，简明扼要的阐述您的观点。"/>
  <p:tag name="KSO_WM_UNIT_DIAGRAM_ISNUMVISUAL" val="0"/>
  <p:tag name="KSO_WM_UNIT_DIAGRAM_ISREFERUNIT" val="0"/>
  <p:tag name="KSO_WM_UNIT_TEXT_FILL_FORE_SCHEMECOLOR_INDEX" val="1"/>
  <p:tag name="KSO_WM_UNIT_TEXT_FILL_TYPE" val="1"/>
  <p:tag name="KSO_WM_UNIT_USESOURCEFORMAT_APPLY"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Words>
  <Application>WPS 演示</Application>
  <PresentationFormat>宽屏</PresentationFormat>
  <Paragraphs>126</Paragraphs>
  <Slides>16</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黑体</vt:lpstr>
      <vt:lpstr>微软雅黑</vt:lpstr>
      <vt:lpstr>逐浪温莎雅楷体</vt:lpstr>
      <vt:lpstr>逐浪粗宋简体</vt:lpstr>
      <vt:lpstr>Mangal</vt:lpstr>
      <vt:lpstr>Segoe Print</vt:lpstr>
      <vt:lpstr>+中文标题</vt:lpstr>
      <vt:lpstr>Arial Unicode MS</vt:lpstr>
      <vt:lpstr>等线</vt:lpstr>
      <vt:lpstr>Office 主题​​</vt:lpstr>
      <vt:lpstr>拟人化AR智能精灵</vt:lpstr>
      <vt:lpstr>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小小的太阳</cp:lastModifiedBy>
  <cp:revision>399</cp:revision>
  <dcterms:created xsi:type="dcterms:W3CDTF">2017-08-03T09:01:00Z</dcterms:created>
  <dcterms:modified xsi:type="dcterms:W3CDTF">2019-04-01T02:21:11Z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