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FFFFFF"/>
    <a:srgbClr val="3880EB"/>
    <a:srgbClr val="3AD9E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2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C6D8-6466-45EB-BF26-2ACA27AA814D}" type="datetimeFigureOut">
              <a:rPr lang="zh-TW" altLang="en-US" smtClean="0"/>
              <a:t>2017/06/29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1362-8746-460F-A9EB-E33B7ECF64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17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C6D8-6466-45EB-BF26-2ACA27AA814D}" type="datetimeFigureOut">
              <a:rPr lang="zh-TW" altLang="en-US" smtClean="0"/>
              <a:t>2017/06/29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1362-8746-460F-A9EB-E33B7ECF64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56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C6D8-6466-45EB-BF26-2ACA27AA814D}" type="datetimeFigureOut">
              <a:rPr lang="zh-TW" altLang="en-US" smtClean="0"/>
              <a:t>2017/06/29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1362-8746-460F-A9EB-E33B7ECF64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09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C6D8-6466-45EB-BF26-2ACA27AA814D}" type="datetimeFigureOut">
              <a:rPr lang="zh-TW" altLang="en-US" smtClean="0"/>
              <a:t>2017/06/29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1362-8746-460F-A9EB-E33B7ECF64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99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C6D8-6466-45EB-BF26-2ACA27AA814D}" type="datetimeFigureOut">
              <a:rPr lang="zh-TW" altLang="en-US" smtClean="0"/>
              <a:t>2017/06/29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1362-8746-460F-A9EB-E33B7ECF64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50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C6D8-6466-45EB-BF26-2ACA27AA814D}" type="datetimeFigureOut">
              <a:rPr lang="zh-TW" altLang="en-US" smtClean="0"/>
              <a:t>2017/06/29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1362-8746-460F-A9EB-E33B7ECF64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69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C6D8-6466-45EB-BF26-2ACA27AA814D}" type="datetimeFigureOut">
              <a:rPr lang="zh-TW" altLang="en-US" smtClean="0"/>
              <a:t>2017/06/29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1362-8746-460F-A9EB-E33B7ECF64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33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C6D8-6466-45EB-BF26-2ACA27AA814D}" type="datetimeFigureOut">
              <a:rPr lang="zh-TW" altLang="en-US" smtClean="0"/>
              <a:t>2017/06/29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1362-8746-460F-A9EB-E33B7ECF64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68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C6D8-6466-45EB-BF26-2ACA27AA814D}" type="datetimeFigureOut">
              <a:rPr lang="zh-TW" altLang="en-US" smtClean="0"/>
              <a:t>2017/06/29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1362-8746-460F-A9EB-E33B7ECF64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56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C6D8-6466-45EB-BF26-2ACA27AA814D}" type="datetimeFigureOut">
              <a:rPr lang="zh-TW" altLang="en-US" smtClean="0"/>
              <a:t>2017/06/29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1362-8746-460F-A9EB-E33B7ECF64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7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C6D8-6466-45EB-BF26-2ACA27AA814D}" type="datetimeFigureOut">
              <a:rPr lang="zh-TW" altLang="en-US" smtClean="0"/>
              <a:t>2017/06/29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1362-8746-460F-A9EB-E33B7ECF64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8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0C6D8-6466-45EB-BF26-2ACA27AA814D}" type="datetimeFigureOut">
              <a:rPr lang="zh-TW" altLang="en-US" smtClean="0"/>
              <a:t>2017/06/29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D1362-8746-460F-A9EB-E33B7ECF64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88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niceday.tw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5" Type="http://schemas.openxmlformats.org/officeDocument/2006/relationships/hyperlink" Target="http://td.padi.com.cn/scuba/padi-courses/freediver-courses.aspx" TargetMode="External"/><Relationship Id="rId4" Type="http://schemas.openxmlformats.org/officeDocument/2006/relationships/hyperlink" Target="https://www.divepro.tw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844824"/>
            <a:ext cx="7416824" cy="2952328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  <a:effectLst>
            <a:glow rad="838200">
              <a:schemeClr val="bg1">
                <a:alpha val="20000"/>
              </a:schemeClr>
            </a:glow>
            <a:softEdge rad="660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7" name="Picture 3" descr="C:\Users\USER\Desktop\資產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05" y="2220156"/>
            <a:ext cx="6819998" cy="220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173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Adobe 黑体 Std R" pitchFamily="34" charset="-128"/>
                <a:ea typeface="Adobe 黑体 Std R" pitchFamily="34" charset="-128"/>
                <a:cs typeface="Tahoma" panose="020B0604030504040204" pitchFamily="34" charset="0"/>
              </a:rPr>
              <a:t>標準</a:t>
            </a:r>
            <a:r>
              <a:rPr lang="zh-TW" altLang="en-US" sz="4000" dirty="0">
                <a:latin typeface="Adobe 黑体 Std R" pitchFamily="34" charset="-128"/>
                <a:ea typeface="Adobe 黑体 Std R" pitchFamily="34" charset="-128"/>
                <a:cs typeface="Tahoma" panose="020B0604030504040204" pitchFamily="34" charset="0"/>
              </a:rPr>
              <a:t>字</a:t>
            </a:r>
            <a:r>
              <a:rPr lang="zh-TW" altLang="en-US" sz="4000" dirty="0" smtClean="0">
                <a:latin typeface="Adobe 黑体 Std R" pitchFamily="34" charset="-128"/>
                <a:ea typeface="Adobe 黑体 Std R" pitchFamily="34" charset="-128"/>
                <a:cs typeface="Tahoma" panose="020B0604030504040204" pitchFamily="34" charset="0"/>
              </a:rPr>
              <a:t>設計</a:t>
            </a:r>
            <a:endParaRPr lang="zh-TW" altLang="en-US" sz="4000" dirty="0">
              <a:latin typeface="Adobe 黑体 Std R" pitchFamily="34" charset="-128"/>
              <a:ea typeface="Adobe 黑体 Std R" pitchFamily="34" charset="-128"/>
              <a:cs typeface="Tahoma" panose="020B060403050404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547664" y="1916832"/>
            <a:ext cx="5760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LOGO   :   </a:t>
            </a:r>
          </a:p>
          <a:p>
            <a:r>
              <a:rPr lang="en-US" altLang="zh-TW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</a:t>
            </a:r>
            <a:r>
              <a:rPr lang="en-US" altLang="zh-TW" sz="3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Segoe UI Symbol</a:t>
            </a:r>
          </a:p>
          <a:p>
            <a:endParaRPr lang="en-US" altLang="zh-TW" sz="3200" dirty="0" smtClean="0">
              <a:latin typeface="Segoe UI Symbol" panose="020B0502040204020203" pitchFamily="34" charset="0"/>
            </a:endParaRPr>
          </a:p>
          <a:p>
            <a:r>
              <a:rPr lang="en-US" altLang="zh-TW" sz="3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Title :</a:t>
            </a:r>
          </a:p>
          <a:p>
            <a:r>
              <a:rPr lang="en-US" altLang="zh-TW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</a:t>
            </a:r>
            <a:r>
              <a:rPr lang="en-US" altLang="zh-TW" sz="3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Adobe </a:t>
            </a:r>
            <a:r>
              <a:rPr lang="zh-TW" altLang="en-US" sz="3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黑體  </a:t>
            </a:r>
            <a:r>
              <a:rPr lang="en-US" altLang="zh-TW" sz="32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Std</a:t>
            </a:r>
            <a:r>
              <a:rPr lang="en-US" altLang="zh-TW" sz="3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R</a:t>
            </a:r>
          </a:p>
          <a:p>
            <a:r>
              <a:rPr lang="en-US" altLang="zh-TW" sz="3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Content :</a:t>
            </a:r>
          </a:p>
          <a:p>
            <a:r>
              <a:rPr lang="en-US" altLang="zh-TW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</a:t>
            </a:r>
            <a:r>
              <a:rPr lang="en-US" altLang="zh-TW" sz="3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Microsoft </a:t>
            </a:r>
            <a:r>
              <a:rPr lang="en-US" altLang="zh-TW" sz="32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YaHei</a:t>
            </a:r>
            <a:endParaRPr lang="en-US" altLang="zh-TW" sz="3200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altLang="zh-TW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</a:t>
            </a:r>
            <a:endParaRPr lang="en-US" altLang="zh-TW" sz="3200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altLang="zh-TW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altLang="zh-TW" sz="3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	</a:t>
            </a:r>
            <a:endParaRPr lang="en-US" altLang="zh-TW" sz="32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52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Adobe 黑体 Std R" pitchFamily="34" charset="-128"/>
                <a:ea typeface="Adobe 黑体 Std R" pitchFamily="34" charset="-128"/>
                <a:cs typeface="Tahoma" panose="020B0604030504040204" pitchFamily="34" charset="0"/>
              </a:rPr>
              <a:t>參考網站</a:t>
            </a:r>
            <a:endParaRPr lang="zh-TW" altLang="en-US" sz="4000" dirty="0">
              <a:latin typeface="Adobe 黑体 Std R" pitchFamily="34" charset="-128"/>
              <a:ea typeface="Adobe 黑体 Std R" pitchFamily="34" charset="-128"/>
              <a:cs typeface="Tahoma" panose="020B060403050404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 panose="020B0604020202020204" pitchFamily="34" charset="0"/>
              </a:rPr>
              <a:t>架構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 panose="020B0604020202020204" pitchFamily="34" charset="0"/>
              </a:rPr>
              <a:t>/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 panose="020B0604020202020204" pitchFamily="34" charset="0"/>
              </a:rPr>
              <a:t>設計風格 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 panose="020B0604020202020204" pitchFamily="34" charset="0"/>
              </a:rPr>
              <a:t>: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 panose="020B0604020202020204" pitchFamily="34" charset="0"/>
              </a:rPr>
              <a:t> 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 panose="020B0604020202020204" pitchFamily="34" charset="0"/>
              </a:rPr>
              <a:t>	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 panose="020B0604020202020204" pitchFamily="34" charset="0"/>
                <a:hlinkClick r:id="rId3"/>
              </a:rPr>
              <a:t>niceday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 panose="020B0604020202020204" pitchFamily="34" charset="0"/>
              </a:rPr>
              <a:t>	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 panose="020B0604020202020204" pitchFamily="34" charset="0"/>
                <a:hlinkClick r:id="rId4"/>
              </a:rPr>
              <a:t>南青潛水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  <a:cs typeface="Microsoft Sans Serif" panose="020B0604020202020204" pitchFamily="34" charset="0"/>
            </a:endParaRPr>
          </a:p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 panose="020B0604020202020204" pitchFamily="34" charset="0"/>
              </a:rPr>
              <a:t>內容 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 panose="020B0604020202020204" pitchFamily="34" charset="0"/>
              </a:rPr>
              <a:t>	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 panose="020B0604020202020204" pitchFamily="34" charset="0"/>
                <a:hlinkClick r:id="rId5"/>
              </a:rPr>
              <a:t>PADI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Sans Serif" panose="020B0604020202020204" pitchFamily="34" charset="0"/>
                <a:hlinkClick r:id="rId5"/>
              </a:rPr>
              <a:t>自由潛水課程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15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844824"/>
            <a:ext cx="7416824" cy="2952328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  <a:effectLst>
            <a:glow rad="838200">
              <a:schemeClr val="bg1">
                <a:alpha val="20000"/>
              </a:schemeClr>
            </a:glow>
            <a:softEdge rad="660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7" name="Picture 3" descr="C:\Users\USER\Desktop\資產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05" y="2220156"/>
            <a:ext cx="6819998" cy="220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Adobe 黑体 Std R" pitchFamily="34" charset="-128"/>
                <a:ea typeface="Adobe 黑体 Std R" pitchFamily="34" charset="-128"/>
                <a:cs typeface="Tahoma" panose="020B0604030504040204" pitchFamily="34" charset="0"/>
              </a:rPr>
              <a:t>商標設計</a:t>
            </a:r>
          </a:p>
        </p:txBody>
      </p:sp>
      <p:pic>
        <p:nvPicPr>
          <p:cNvPr id="4" name="Picture 3" descr="C:\Users\USER\Desktop\資產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5355"/>
            <a:ext cx="5112568" cy="165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364088" y="2132856"/>
            <a:ext cx="36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Adobe 黑体 Std R" pitchFamily="34" charset="-128"/>
                <a:ea typeface="Adobe 黑体 Std R" pitchFamily="34" charset="-128"/>
              </a:defRPr>
            </a:lvl1pPr>
          </a:lstStyle>
          <a:p>
            <a:r>
              <a:rPr lang="zh-TW" altLang="en-US" sz="2400" dirty="0"/>
              <a:t> </a:t>
            </a:r>
            <a:endParaRPr lang="en-US" altLang="zh-TW" sz="2400" dirty="0"/>
          </a:p>
          <a:p>
            <a:r>
              <a:rPr lang="zh-TW" altLang="en-US" dirty="0" smtClean="0"/>
              <a:t> </a:t>
            </a:r>
            <a:r>
              <a:rPr lang="en-US" altLang="zh-TW" dirty="0" smtClean="0"/>
              <a:t>“Breath” </a:t>
            </a:r>
            <a:r>
              <a:rPr lang="zh-TW" altLang="en-US" dirty="0" smtClean="0"/>
              <a:t>一個完整表述自由潛水活動之詞彙，故取其作為商店名稱；將</a:t>
            </a:r>
            <a:r>
              <a:rPr lang="en-US" altLang="zh-TW" dirty="0" smtClean="0"/>
              <a:t>B</a:t>
            </a:r>
            <a:r>
              <a:rPr lang="zh-TW" altLang="en-US" dirty="0" smtClean="0"/>
              <a:t>之形貌轉化為潛水面鏡之形象，而在選色方面採以偏深藍色系為主，用以傳達大海之意象，同時以底部兩藍色之同心圓表達水面，用以表達即將進入水下活動之概念。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2657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Adobe 黑体 Std R" pitchFamily="34" charset="-128"/>
                <a:ea typeface="Adobe 黑体 Std R" pitchFamily="34" charset="-128"/>
                <a:cs typeface="Tahoma" panose="020B0604030504040204" pitchFamily="34" charset="0"/>
              </a:rPr>
              <a:t>網頁概要</a:t>
            </a:r>
            <a:endParaRPr lang="zh-TW" altLang="en-US" sz="4000" dirty="0">
              <a:latin typeface="Adobe 黑体 Std R" pitchFamily="34" charset="-128"/>
              <a:ea typeface="Adobe 黑体 Std R" pitchFamily="34" charset="-128"/>
              <a:cs typeface="Tahoma" panose="020B0604030504040204" pitchFamily="34" charset="0"/>
            </a:endParaRPr>
          </a:p>
        </p:txBody>
      </p:sp>
      <p:pic>
        <p:nvPicPr>
          <p:cNvPr id="2052" name="Picture 4" descr="C:\Users\USER\Desktop\UXUI報告\out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196752"/>
            <a:ext cx="8424936" cy="4948914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  <a:effectLst>
            <a:glow rad="838200">
              <a:schemeClr val="bg1">
                <a:alpha val="20000"/>
              </a:schemeClr>
            </a:glow>
            <a:softEdge rad="228600"/>
          </a:effectLst>
          <a:extLst/>
        </p:spPr>
      </p:pic>
    </p:spTree>
    <p:extLst>
      <p:ext uri="{BB962C8B-B14F-4D97-AF65-F5344CB8AC3E}">
        <p14:creationId xmlns:p14="http://schemas.microsoft.com/office/powerpoint/2010/main" val="3714265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Adobe 黑体 Std R" pitchFamily="34" charset="-128"/>
                <a:ea typeface="Adobe 黑体 Std R" pitchFamily="34" charset="-128"/>
                <a:cs typeface="Tahoma" panose="020B0604030504040204" pitchFamily="34" charset="0"/>
              </a:rPr>
              <a:t>網站起源</a:t>
            </a:r>
            <a:endParaRPr lang="zh-TW" altLang="en-US" sz="4000" dirty="0">
              <a:latin typeface="Adobe 黑体 Std R" pitchFamily="34" charset="-128"/>
              <a:ea typeface="Adobe 黑体 Std R" pitchFamily="34" charset="-128"/>
              <a:cs typeface="Tahoma" panose="020B0604030504040204" pitchFamily="34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647367" y="980728"/>
            <a:ext cx="7849266" cy="5328592"/>
            <a:chOff x="598113" y="980728"/>
            <a:chExt cx="7849266" cy="5328592"/>
          </a:xfrm>
        </p:grpSpPr>
        <p:pic>
          <p:nvPicPr>
            <p:cNvPr id="3074" name="Picture 2" descr="C:\Users\USER\Desktop\UXUI報告\起源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13" y="980728"/>
              <a:ext cx="6782199" cy="4426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USER\Desktop\UXUI報告\起源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2276872"/>
              <a:ext cx="3155299" cy="4032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文字方塊 4"/>
          <p:cNvSpPr txBox="1"/>
          <p:nvPr/>
        </p:nvSpPr>
        <p:spPr>
          <a:xfrm>
            <a:off x="598113" y="5723964"/>
            <a:ext cx="45499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台灣相關運動有系統之介紹及預約平台甚少</a:t>
            </a:r>
            <a:endParaRPr lang="zh-TW" altLang="en-US" dirty="0">
              <a:latin typeface="Adobe 黑体 Std R" pitchFamily="34" charset="-128"/>
              <a:ea typeface="Adobe 黑体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8328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Adobe 黑体 Std R" pitchFamily="34" charset="-128"/>
                <a:ea typeface="Adobe 黑体 Std R" pitchFamily="34" charset="-128"/>
                <a:cs typeface="Tahoma" panose="020B0604030504040204" pitchFamily="34" charset="0"/>
              </a:rPr>
              <a:t>建構目的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215516" y="836712"/>
            <a:ext cx="8712967" cy="5855026"/>
            <a:chOff x="395537" y="836712"/>
            <a:chExt cx="8712967" cy="5855026"/>
          </a:xfrm>
        </p:grpSpPr>
        <p:pic>
          <p:nvPicPr>
            <p:cNvPr id="4098" name="Picture 2" descr="C:\Users\USER\Desktop\UXUI報告\目的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7" y="836712"/>
              <a:ext cx="4608511" cy="2430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3419872" y="1052736"/>
              <a:ext cx="1224136" cy="165618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099" name="Picture 3" descr="C:\Users\USER\Desktop\UXUI報告\目的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2564904"/>
              <a:ext cx="4478143" cy="243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4067944" y="2564904"/>
              <a:ext cx="4478143" cy="2430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092280" y="3645024"/>
              <a:ext cx="1080120" cy="360040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100" name="Picture 4" descr="C:\Users\USER\Desktop\UXUI報告\目的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7" y="4077072"/>
              <a:ext cx="4516941" cy="243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395537" y="4077072"/>
              <a:ext cx="4516941" cy="2430000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弧形接點 11"/>
            <p:cNvCxnSpPr>
              <a:stCxn id="9" idx="2"/>
              <a:endCxn id="10" idx="3"/>
            </p:cNvCxnSpPr>
            <p:nvPr/>
          </p:nvCxnSpPr>
          <p:spPr>
            <a:xfrm rot="5400000">
              <a:off x="5628905" y="3288637"/>
              <a:ext cx="1287008" cy="2719862"/>
            </a:xfrm>
            <a:prstGeom prst="curvedConnector2">
              <a:avLst/>
            </a:prstGeom>
            <a:ln w="19050">
              <a:solidFill>
                <a:srgbClr val="0000F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5148064" y="1036373"/>
              <a:ext cx="3960440" cy="923330"/>
            </a:xfrm>
            <a:prstGeom prst="rect">
              <a:avLst/>
            </a:prstGeom>
            <a:solidFill>
              <a:schemeClr val="bg1"/>
            </a:solidFill>
            <a:effectLst>
              <a:softEdge rad="101600"/>
            </a:effectLst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latin typeface="Adobe 黑体 Std R" pitchFamily="34" charset="-128"/>
                  <a:ea typeface="Adobe 黑体 Std R" pitchFamily="34" charset="-128"/>
                </a:defRPr>
              </a:lvl1pPr>
            </a:lstStyle>
            <a:p>
              <a:r>
                <a:rPr lang="zh-TW" altLang="en-US" dirty="0"/>
                <a:t>對 顧客  </a:t>
              </a:r>
              <a:r>
                <a:rPr lang="en-US" altLang="zh-TW" dirty="0"/>
                <a:t>:</a:t>
              </a:r>
            </a:p>
            <a:p>
              <a:r>
                <a:rPr lang="zh-TW" altLang="en-US" dirty="0"/>
                <a:t>    提供一有系統之  </a:t>
              </a:r>
              <a:r>
                <a:rPr lang="zh-TW" altLang="en-US" dirty="0">
                  <a:solidFill>
                    <a:srgbClr val="C00000"/>
                  </a:solidFill>
                </a:rPr>
                <a:t>介紹活動 </a:t>
              </a:r>
              <a:r>
                <a:rPr lang="zh-TW" altLang="en-US" dirty="0"/>
                <a:t>、</a:t>
              </a:r>
              <a:endParaRPr lang="en-US" altLang="zh-TW" dirty="0"/>
            </a:p>
            <a:p>
              <a:r>
                <a:rPr lang="zh-TW" altLang="en-US" dirty="0"/>
                <a:t>     </a:t>
              </a:r>
              <a:r>
                <a:rPr lang="zh-TW" altLang="en-US" dirty="0">
                  <a:solidFill>
                    <a:srgbClr val="C00000"/>
                  </a:solidFill>
                </a:rPr>
                <a:t>預約課程</a:t>
              </a:r>
              <a:r>
                <a:rPr lang="zh-TW" altLang="en-US" dirty="0"/>
                <a:t>、</a:t>
              </a:r>
              <a:r>
                <a:rPr lang="zh-TW" altLang="en-US" dirty="0">
                  <a:solidFill>
                    <a:srgbClr val="C00000"/>
                  </a:solidFill>
                </a:rPr>
                <a:t>問題諮詢 </a:t>
              </a:r>
              <a:r>
                <a:rPr lang="zh-TW" altLang="en-US" dirty="0"/>
                <a:t>之網站</a:t>
              </a:r>
              <a:endParaRPr lang="en-US" altLang="zh-TW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364895" y="5491409"/>
              <a:ext cx="3743609" cy="1200329"/>
            </a:xfrm>
            <a:prstGeom prst="rect">
              <a:avLst/>
            </a:prstGeom>
            <a:solidFill>
              <a:schemeClr val="bg1"/>
            </a:solidFill>
            <a:effectLst>
              <a:softEdge rad="101600"/>
            </a:effectLst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latin typeface="Adobe 黑体 Std R" pitchFamily="34" charset="-128"/>
                  <a:ea typeface="Adobe 黑体 Std R" pitchFamily="34" charset="-128"/>
                </a:defRPr>
              </a:lvl1pPr>
            </a:lstStyle>
            <a:p>
              <a:r>
                <a:rPr lang="zh-TW" altLang="en-US" dirty="0"/>
                <a:t>對 店家  </a:t>
              </a:r>
              <a:r>
                <a:rPr lang="en-US" altLang="zh-TW" dirty="0"/>
                <a:t>:</a:t>
              </a:r>
            </a:p>
            <a:p>
              <a:r>
                <a:rPr lang="zh-TW" altLang="en-US" dirty="0"/>
                <a:t>     建構  </a:t>
              </a:r>
              <a:r>
                <a:rPr lang="zh-TW" altLang="en-US" dirty="0">
                  <a:solidFill>
                    <a:srgbClr val="C00000"/>
                  </a:solidFill>
                </a:rPr>
                <a:t>有效管理顧客預約</a:t>
              </a:r>
              <a:r>
                <a:rPr lang="zh-TW" altLang="en-US" dirty="0"/>
                <a:t>  以及  </a:t>
              </a:r>
              <a:endParaRPr lang="en-US" altLang="zh-TW" dirty="0"/>
            </a:p>
            <a:p>
              <a:r>
                <a:rPr lang="zh-TW" altLang="en-US" dirty="0"/>
                <a:t>     </a:t>
              </a:r>
              <a:r>
                <a:rPr lang="zh-TW" altLang="en-US" dirty="0">
                  <a:solidFill>
                    <a:srgbClr val="C00000"/>
                  </a:solidFill>
                </a:rPr>
                <a:t>方便回覆顧客意見  </a:t>
              </a:r>
              <a:r>
                <a:rPr lang="zh-TW" altLang="en-US" dirty="0"/>
                <a:t>之平台</a:t>
              </a:r>
              <a:r>
                <a:rPr lang="en-US" altLang="zh-TW" dirty="0"/>
                <a:t>	</a:t>
              </a:r>
              <a:endParaRPr lang="zh-TW" altLang="en-US" dirty="0"/>
            </a:p>
          </p:txBody>
        </p:sp>
        <p:cxnSp>
          <p:nvCxnSpPr>
            <p:cNvPr id="7" name="弧形接點 6"/>
            <p:cNvCxnSpPr>
              <a:stCxn id="4" idx="3"/>
              <a:endCxn id="4099" idx="0"/>
            </p:cNvCxnSpPr>
            <p:nvPr/>
          </p:nvCxnSpPr>
          <p:spPr>
            <a:xfrm>
              <a:off x="4644008" y="1880828"/>
              <a:ext cx="1663008" cy="684076"/>
            </a:xfrm>
            <a:prstGeom prst="curvedConnector2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3436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Adobe 黑体 Std R" pitchFamily="34" charset="-128"/>
                <a:ea typeface="Adobe 黑体 Std R" pitchFamily="34" charset="-128"/>
                <a:cs typeface="Tahoma" panose="020B0604030504040204" pitchFamily="34" charset="0"/>
              </a:rPr>
              <a:t>適用對象</a:t>
            </a:r>
            <a:endParaRPr lang="zh-TW" altLang="en-US" sz="4000" dirty="0">
              <a:latin typeface="Adobe 黑体 Std R" pitchFamily="34" charset="-128"/>
              <a:ea typeface="Adobe 黑体 Std R" pitchFamily="34" charset="-128"/>
              <a:cs typeface="Tahoma" panose="020B060403050404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068390" y="1809812"/>
            <a:ext cx="4932040" cy="3454400"/>
            <a:chOff x="4032448" y="1772816"/>
            <a:chExt cx="4932040" cy="3454400"/>
          </a:xfrm>
        </p:grpSpPr>
        <p:pic>
          <p:nvPicPr>
            <p:cNvPr id="5122" name="Picture 2" descr="C:\Users\USER\Desktop\UXUI報告\unnamed.jpg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2016" y="1772816"/>
              <a:ext cx="3454400" cy="3454400"/>
            </a:xfrm>
            <a:prstGeom prst="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4032448" y="2132856"/>
              <a:ext cx="493204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latin typeface="Adobe 黑体 Std R" pitchFamily="34" charset="-128"/>
                  <a:ea typeface="Adobe 黑体 Std R" pitchFamily="34" charset="-128"/>
                </a:defRPr>
              </a:lvl1pPr>
            </a:lstStyle>
            <a:p>
              <a:r>
                <a:rPr lang="zh-TW" altLang="en-US" sz="2400" dirty="0"/>
                <a:t>年齡要求 </a:t>
              </a:r>
              <a:r>
                <a:rPr lang="en-US" altLang="zh-TW" sz="2400" dirty="0"/>
                <a:t>:</a:t>
              </a:r>
            </a:p>
            <a:p>
              <a:endParaRPr lang="zh-TW" altLang="en-US" dirty="0"/>
            </a:p>
            <a:p>
              <a:r>
                <a:rPr lang="en-US" altLang="zh-TW" dirty="0" smtClean="0"/>
                <a:t>•   PADI </a:t>
              </a:r>
              <a:r>
                <a:rPr lang="zh-TW" altLang="en-US" dirty="0"/>
                <a:t>基礎自由潛水員 </a:t>
              </a:r>
              <a:r>
                <a:rPr lang="en-US" altLang="zh-TW" dirty="0"/>
                <a:t>- </a:t>
              </a:r>
              <a:r>
                <a:rPr lang="en-US" altLang="zh-TW" dirty="0">
                  <a:solidFill>
                    <a:srgbClr val="FF0000"/>
                  </a:solidFill>
                </a:rPr>
                <a:t>12</a:t>
              </a:r>
              <a:r>
                <a:rPr lang="en-US" altLang="zh-TW" dirty="0"/>
                <a:t> </a:t>
              </a:r>
              <a:r>
                <a:rPr lang="zh-TW" altLang="en-US" dirty="0"/>
                <a:t>歲</a:t>
              </a:r>
              <a:r>
                <a:rPr lang="zh-TW" altLang="en-US" dirty="0" smtClean="0"/>
                <a:t>以上</a:t>
              </a:r>
              <a:r>
                <a:rPr lang="en-US" altLang="zh-TW" sz="1200" i="1" dirty="0" smtClean="0"/>
                <a:t>( </a:t>
              </a:r>
              <a:r>
                <a:rPr lang="zh-TW" altLang="en-US" sz="1200" i="1" dirty="0" smtClean="0"/>
                <a:t>限於平靜水域</a:t>
              </a:r>
              <a:r>
                <a:rPr lang="en-US" altLang="zh-TW" sz="1200" i="1" dirty="0" smtClean="0"/>
                <a:t>)</a:t>
              </a:r>
              <a:endParaRPr lang="en-US" altLang="zh-TW" i="1" dirty="0" smtClean="0"/>
            </a:p>
            <a:p>
              <a:endParaRPr lang="en-US" altLang="zh-TW" dirty="0"/>
            </a:p>
            <a:p>
              <a:r>
                <a:rPr lang="en-US" altLang="zh-TW" dirty="0" smtClean="0"/>
                <a:t>•   PADI </a:t>
              </a:r>
              <a:r>
                <a:rPr lang="zh-TW" altLang="en-US" dirty="0"/>
                <a:t>自由潛水員 </a:t>
              </a:r>
              <a:r>
                <a:rPr lang="en-US" altLang="zh-TW" dirty="0"/>
                <a:t>- 15 </a:t>
              </a:r>
              <a:r>
                <a:rPr lang="zh-TW" altLang="en-US" dirty="0"/>
                <a:t>歲以上</a:t>
              </a:r>
              <a:endParaRPr lang="en-US" altLang="zh-TW" dirty="0"/>
            </a:p>
            <a:p>
              <a:endParaRPr lang="zh-TW" altLang="en-US" dirty="0"/>
            </a:p>
            <a:p>
              <a:r>
                <a:rPr lang="en-US" altLang="zh-TW" dirty="0" smtClean="0"/>
                <a:t>•   PADI </a:t>
              </a:r>
              <a:r>
                <a:rPr lang="zh-TW" altLang="en-US" dirty="0"/>
                <a:t>進階自由潛水員 </a:t>
              </a:r>
              <a:r>
                <a:rPr lang="en-US" altLang="zh-TW" dirty="0"/>
                <a:t>- 15 </a:t>
              </a:r>
              <a:r>
                <a:rPr lang="zh-TW" altLang="en-US" dirty="0"/>
                <a:t>歲以上</a:t>
              </a:r>
              <a:endParaRPr lang="en-US" altLang="zh-TW" dirty="0"/>
            </a:p>
            <a:p>
              <a:endParaRPr lang="zh-TW" altLang="en-US" dirty="0"/>
            </a:p>
            <a:p>
              <a:r>
                <a:rPr lang="en-US" altLang="zh-TW" dirty="0" smtClean="0"/>
                <a:t>•   PADI </a:t>
              </a:r>
              <a:r>
                <a:rPr lang="zh-TW" altLang="en-US" dirty="0"/>
                <a:t>名仕自由潛水員 </a:t>
              </a:r>
              <a:r>
                <a:rPr lang="en-US" altLang="zh-TW" dirty="0"/>
                <a:t>- 18 </a:t>
              </a:r>
              <a:r>
                <a:rPr lang="zh-TW" altLang="en-US" dirty="0"/>
                <a:t>歲以上</a:t>
              </a:r>
            </a:p>
          </p:txBody>
        </p:sp>
      </p:grpSp>
      <p:pic>
        <p:nvPicPr>
          <p:cNvPr id="5123" name="Picture 3" descr="C:\Users\USER\Desktop\UXUI報告\c76c97fb37afc7dd61af0df2cade798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4"/>
          <a:stretch/>
        </p:blipFill>
        <p:spPr bwMode="auto">
          <a:xfrm>
            <a:off x="611560" y="1052736"/>
            <a:ext cx="3348310" cy="496855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812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Adobe 黑体 Std R" pitchFamily="34" charset="-128"/>
                <a:ea typeface="Adobe 黑体 Std R" pitchFamily="34" charset="-128"/>
                <a:cs typeface="Tahoma" panose="020B0604030504040204" pitchFamily="34" charset="0"/>
              </a:rPr>
              <a:t>架構圖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9" t="14815" r="23611" b="18370"/>
          <a:stretch/>
        </p:blipFill>
        <p:spPr bwMode="auto">
          <a:xfrm>
            <a:off x="611560" y="845220"/>
            <a:ext cx="793750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1403648" y="2852936"/>
            <a:ext cx="1152128" cy="8561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stCxn id="2" idx="3"/>
          </p:cNvCxnSpPr>
          <p:nvPr/>
        </p:nvCxnSpPr>
        <p:spPr>
          <a:xfrm>
            <a:off x="2555776" y="3281003"/>
            <a:ext cx="86409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3419872" y="3039932"/>
            <a:ext cx="129614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672630" y="3337942"/>
            <a:ext cx="792088" cy="28803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236296" y="2348880"/>
            <a:ext cx="1080120" cy="28803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弧形接點 12"/>
          <p:cNvCxnSpPr>
            <a:stCxn id="7" idx="7"/>
          </p:cNvCxnSpPr>
          <p:nvPr/>
        </p:nvCxnSpPr>
        <p:spPr>
          <a:xfrm rot="5400000" flipH="1" flipV="1">
            <a:off x="4348894" y="492722"/>
            <a:ext cx="887227" cy="4887577"/>
          </a:xfrm>
          <a:prstGeom prst="curvedConnector2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917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Adobe 黑体 Std R" pitchFamily="34" charset="-128"/>
                <a:ea typeface="Adobe 黑体 Std R" pitchFamily="34" charset="-128"/>
                <a:cs typeface="Tahoma" panose="020B0604030504040204" pitchFamily="34" charset="0"/>
              </a:rPr>
              <a:t>設計</a:t>
            </a:r>
            <a:r>
              <a:rPr lang="zh-TW" altLang="en-US" sz="4000" dirty="0">
                <a:latin typeface="Adobe 黑体 Std R" pitchFamily="34" charset="-128"/>
                <a:ea typeface="Adobe 黑体 Std R" pitchFamily="34" charset="-128"/>
                <a:cs typeface="Tahoma" panose="020B0604030504040204" pitchFamily="34" charset="0"/>
              </a:rPr>
              <a:t>概念</a:t>
            </a:r>
            <a:r>
              <a:rPr lang="zh-TW" altLang="en-US" sz="4000" dirty="0" smtClean="0">
                <a:latin typeface="Adobe 黑体 Std R" pitchFamily="34" charset="-128"/>
                <a:ea typeface="Adobe 黑体 Std R" pitchFamily="34" charset="-128"/>
                <a:cs typeface="Tahoma" panose="020B0604030504040204" pitchFamily="34" charset="0"/>
              </a:rPr>
              <a:t>圖</a:t>
            </a:r>
            <a:endParaRPr lang="zh-TW" altLang="en-US" sz="4000" dirty="0">
              <a:latin typeface="Adobe 黑体 Std R" pitchFamily="34" charset="-128"/>
              <a:ea typeface="Adobe 黑体 Std R" pitchFamily="34" charset="-128"/>
              <a:cs typeface="Tahoma" panose="020B060403050404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96" y="4653139"/>
            <a:ext cx="1722348" cy="161470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528" y="4653139"/>
            <a:ext cx="1722348" cy="1614701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1475656" y="4100944"/>
            <a:ext cx="6192688" cy="2280386"/>
          </a:xfrm>
          <a:prstGeom prst="roundRect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738096" y="4293098"/>
            <a:ext cx="1722348" cy="36933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r>
              <a:rPr lang="zh-TW" altLang="en-US" dirty="0"/>
              <a:t>課程分類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3682312" y="4293098"/>
            <a:ext cx="1722348" cy="36933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r>
              <a:rPr lang="zh-TW" altLang="en-US" dirty="0"/>
              <a:t>關於自由潛水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626528" y="4283806"/>
            <a:ext cx="1722348" cy="36933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r>
              <a:rPr lang="zh-TW" altLang="en-US" dirty="0"/>
              <a:t>關於我們</a:t>
            </a:r>
          </a:p>
        </p:txBody>
      </p:sp>
      <p:sp>
        <p:nvSpPr>
          <p:cNvPr id="20" name="文字方塊 19"/>
          <p:cNvSpPr txBox="1"/>
          <p:nvPr/>
        </p:nvSpPr>
        <p:spPr>
          <a:xfrm rot="3791232">
            <a:off x="3620802" y="2536193"/>
            <a:ext cx="17223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Click</a:t>
            </a:r>
            <a:endParaRPr lang="zh-TW" altLang="en-US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60" y="4662430"/>
            <a:ext cx="1720800" cy="161325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28874"/>
            <a:ext cx="3008263" cy="2820247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187624" y="548680"/>
            <a:ext cx="17223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首頁</a:t>
            </a:r>
          </a:p>
        </p:txBody>
      </p:sp>
      <p:cxnSp>
        <p:nvCxnSpPr>
          <p:cNvPr id="28" name="弧形接點 27"/>
          <p:cNvCxnSpPr/>
          <p:nvPr/>
        </p:nvCxnSpPr>
        <p:spPr>
          <a:xfrm rot="16200000" flipH="1">
            <a:off x="2695225" y="2160197"/>
            <a:ext cx="3009360" cy="87213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2187699" y="908720"/>
            <a:ext cx="1576137" cy="432049"/>
          </a:xfrm>
          <a:prstGeom prst="roundRect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圓角矩形 31"/>
          <p:cNvSpPr/>
          <p:nvPr/>
        </p:nvSpPr>
        <p:spPr>
          <a:xfrm>
            <a:off x="5404660" y="1340769"/>
            <a:ext cx="2695732" cy="1512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預約流程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4" name="弧形接點 33"/>
          <p:cNvCxnSpPr>
            <a:stCxn id="16" idx="0"/>
            <a:endCxn id="32" idx="2"/>
          </p:cNvCxnSpPr>
          <p:nvPr/>
        </p:nvCxnSpPr>
        <p:spPr>
          <a:xfrm rot="5400000" flipH="1" flipV="1">
            <a:off x="3955817" y="1496389"/>
            <a:ext cx="1440162" cy="4153256"/>
          </a:xfrm>
          <a:prstGeom prst="curvedConnector3">
            <a:avLst/>
          </a:prstGeom>
          <a:ln w="38100">
            <a:solidFill>
              <a:srgbClr val="3880EB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417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Adobe 黑体 Std R" pitchFamily="34" charset="-128"/>
                <a:ea typeface="Adobe 黑体 Std R" pitchFamily="34" charset="-128"/>
                <a:cs typeface="Tahoma" panose="020B0604030504040204" pitchFamily="34" charset="0"/>
              </a:rPr>
              <a:t>色彩</a:t>
            </a:r>
            <a:r>
              <a:rPr lang="zh-TW" altLang="en-US" sz="4000" dirty="0">
                <a:latin typeface="Adobe 黑体 Std R" pitchFamily="34" charset="-128"/>
                <a:ea typeface="Adobe 黑体 Std R" pitchFamily="34" charset="-128"/>
                <a:cs typeface="Tahoma" panose="020B0604030504040204" pitchFamily="34" charset="0"/>
              </a:rPr>
              <a:t>計畫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1340768"/>
            <a:ext cx="7956376" cy="466210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18016" y="4797152"/>
            <a:ext cx="1105712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r>
              <a:rPr lang="zh-TW" altLang="en-US" dirty="0" smtClean="0"/>
              <a:t>背景色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47374" y="4797152"/>
            <a:ext cx="1105712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r>
              <a:rPr lang="zh-TW" altLang="en-US" dirty="0"/>
              <a:t>輔</a:t>
            </a:r>
            <a:r>
              <a:rPr lang="zh-TW" altLang="en-US" dirty="0" smtClean="0"/>
              <a:t>色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076732" y="4797152"/>
            <a:ext cx="1105712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r>
              <a:rPr lang="zh-TW" altLang="en-US" dirty="0">
                <a:solidFill>
                  <a:srgbClr val="FF0000"/>
                </a:solidFill>
              </a:rPr>
              <a:t>主</a:t>
            </a:r>
            <a:r>
              <a:rPr lang="zh-TW" altLang="en-US" dirty="0" smtClean="0">
                <a:solidFill>
                  <a:srgbClr val="FF0000"/>
                </a:solidFill>
              </a:rPr>
              <a:t>色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606090" y="4797152"/>
            <a:ext cx="1105712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r>
              <a:rPr lang="zh-TW" altLang="en-US" dirty="0" smtClean="0"/>
              <a:t>強</a:t>
            </a:r>
            <a:r>
              <a:rPr lang="zh-TW" altLang="en-US" dirty="0"/>
              <a:t>調</a:t>
            </a:r>
            <a:r>
              <a:rPr lang="zh-TW" altLang="en-US" dirty="0" smtClean="0"/>
              <a:t>色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139211" y="4797152"/>
            <a:ext cx="1105712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r>
              <a:rPr lang="zh-TW" altLang="en-US" dirty="0" smtClean="0"/>
              <a:t>文</a:t>
            </a:r>
            <a:r>
              <a:rPr lang="zh-TW" altLang="en-US" dirty="0"/>
              <a:t>字</a:t>
            </a:r>
            <a:r>
              <a:rPr lang="zh-TW" altLang="en-US" dirty="0" smtClean="0"/>
              <a:t>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5980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</TotalTime>
  <Words>215</Words>
  <Application>Microsoft Office PowerPoint</Application>
  <PresentationFormat>如螢幕大小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PowerPoint 簡報</vt:lpstr>
      <vt:lpstr>商標設計</vt:lpstr>
      <vt:lpstr>網頁概要</vt:lpstr>
      <vt:lpstr>網站起源</vt:lpstr>
      <vt:lpstr>建構目的</vt:lpstr>
      <vt:lpstr>適用對象</vt:lpstr>
      <vt:lpstr>架構圖</vt:lpstr>
      <vt:lpstr>設計概念圖</vt:lpstr>
      <vt:lpstr>色彩計畫</vt:lpstr>
      <vt:lpstr>標準字設計</vt:lpstr>
      <vt:lpstr>參考網站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33</cp:revision>
  <dcterms:created xsi:type="dcterms:W3CDTF">2017-06-18T01:47:26Z</dcterms:created>
  <dcterms:modified xsi:type="dcterms:W3CDTF">2017-06-29T13:55:42Z</dcterms:modified>
</cp:coreProperties>
</file>