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9" r:id="rId6"/>
  </p:sldIdLst>
  <p:sldSz cx="9144000" cy="5143500"/>
  <p:notesSz cx="6858000" cy="9144000"/>
  <p:embeddedFontLst>
    <p:embeddedFont>
      <p:font typeface="Helvetica Neue" panose="02000503000000020004"/>
      <p:regular r:id="rId10"/>
    </p:embeddedFont>
    <p:embeddedFont>
      <p:font typeface="Helvetica Neue Light" panose="02000503000000020004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380c6bf5_1_2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7380c6bf5_1_24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pPr marL="158750" indent="0">
              <a:buNone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sldNum" idx="12"/>
          </p:nvPr>
        </p:nvSpPr>
        <p:spPr>
          <a:xfrm>
            <a:off x="4449997" y="4902398"/>
            <a:ext cx="2391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344691" y="136461"/>
            <a:ext cx="7887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 panose="02000503000000020004"/>
              <a:buNone/>
              <a:defRPr sz="2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 panose="02000503000000020004"/>
              <a:buNone/>
              <a:defRPr sz="52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sldNum" idx="12"/>
          </p:nvPr>
        </p:nvSpPr>
        <p:spPr>
          <a:xfrm>
            <a:off x="4449997" y="4902398"/>
            <a:ext cx="2391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Helvetica Neue Light" panose="02000503000000020004"/>
              <a:buNone/>
              <a:defRPr sz="10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  <p:pic>
        <p:nvPicPr>
          <p:cNvPr id="62" name="Google Shape;62;p15" descr="Logo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348605" y="87380"/>
            <a:ext cx="338029" cy="5183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5"/>
          <p:cNvCxnSpPr/>
          <p:nvPr/>
        </p:nvCxnSpPr>
        <p:spPr>
          <a:xfrm>
            <a:off x="161170" y="629213"/>
            <a:ext cx="8821500" cy="0"/>
          </a:xfrm>
          <a:prstGeom prst="straightConnector1">
            <a:avLst/>
          </a:prstGeom>
          <a:noFill/>
          <a:ln w="25400" cap="flat" cmpd="sng">
            <a:solidFill>
              <a:srgbClr val="3E3E3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44691" y="136461"/>
            <a:ext cx="7887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US" altLang="zh-CN"/>
              <a:t>Dataset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74015" y="1024255"/>
            <a:ext cx="20516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olidFill>
                  <a:schemeClr val="dk1"/>
                </a:solidFill>
                <a:sym typeface="+mn-ea"/>
              </a:rPr>
              <a:t>D</a:t>
            </a:r>
            <a:r>
              <a:rPr>
                <a:solidFill>
                  <a:schemeClr val="dk1"/>
                </a:solidFill>
                <a:sym typeface="+mn-ea"/>
              </a:rPr>
              <a:t>ataset </a:t>
            </a:r>
            <a:r>
              <a:rPr lang="en-US">
                <a:solidFill>
                  <a:schemeClr val="dk1"/>
                </a:solidFill>
                <a:sym typeface="+mn-ea"/>
              </a:rPr>
              <a:t>from RoBERTa</a:t>
            </a:r>
            <a:endParaRPr lang="en-US">
              <a:solidFill>
                <a:schemeClr val="dk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4015" y="1425575"/>
            <a:ext cx="40716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40000 Line items</a:t>
            </a:r>
            <a:endParaRPr lang="en-US" altLang="zh-CN"/>
          </a:p>
          <a:p>
            <a:pPr algn="l"/>
            <a:r>
              <a:rPr lang="en-US" altLang="zh-CN"/>
              <a:t>4 Attributes (tweet_id, sentiment, author, content)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31165" y="3333750"/>
            <a:ext cx="856107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1. To determine whether the sentences have emotion and pick out the sentences that have emotion.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2. To fine tune the model we build.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algn="l"/>
            <a:r>
              <a:rPr lang="en-US" altLang="zh-CN">
                <a:latin typeface="Arial" panose="020B0604020202090204" pitchFamily="34" charset="0"/>
                <a:cs typeface="Arial" panose="020B0604020202090204" pitchFamily="34" charset="0"/>
              </a:rPr>
              <a:t>3. To test the result given by our model after depolarization in order to judge the performance of our model</a:t>
            </a:r>
            <a:endParaRPr lang="en-US" altLang="zh-CN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4015" y="2885440"/>
            <a:ext cx="16471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latin typeface="Arial Bold" panose="020B0604020202090204" charset="0"/>
                <a:cs typeface="Arial Bold" panose="020B0604020202090204" charset="0"/>
              </a:rPr>
              <a:t>Three Use cases:</a:t>
            </a:r>
            <a:endParaRPr lang="en-US" altLang="zh-CN" b="1">
              <a:latin typeface="Arial Bold" panose="020B0604020202090204" charset="0"/>
              <a:cs typeface="Arial Bold" panose="020B06040202020902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0765" y="843915"/>
            <a:ext cx="4141470" cy="2041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Future Work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44805" y="895350"/>
            <a:ext cx="84734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After evaluating our results with RoBERTa </a:t>
            </a:r>
            <a:endParaRPr lang="en-US" altLang="zh-CN"/>
          </a:p>
          <a:p>
            <a:pPr algn="l"/>
            <a:r>
              <a:rPr lang="en-US" altLang="zh-CN"/>
              <a:t>We intend to further evaluate our result manually: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/>
              <a:t>Set up new </a:t>
            </a:r>
            <a:r>
              <a:rPr lang="en-US" altLang="zh-CN">
                <a:sym typeface="+mn-ea"/>
              </a:rPr>
              <a:t>q</a:t>
            </a:r>
            <a:r>
              <a:rPr lang="zh-CN" altLang="en-US">
                <a:sym typeface="+mn-ea"/>
              </a:rPr>
              <a:t>uestionnaire</a:t>
            </a:r>
            <a:r>
              <a:rPr lang="en-US" altLang="zh-CN">
                <a:sym typeface="+mn-ea"/>
              </a:rPr>
              <a:t>s contains </a:t>
            </a:r>
            <a:r>
              <a:rPr lang="en-US" altLang="zh-CN">
                <a:sym typeface="+mn-ea"/>
              </a:rPr>
              <a:t>the same tweets after replacing polar vocabulary</a:t>
            </a:r>
            <a:r>
              <a:rPr lang="en-US" altLang="zh-CN">
                <a:sym typeface="+mn-ea"/>
              </a:rPr>
              <a:t>: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1. I</a:t>
            </a:r>
            <a:r>
              <a:rPr lang="en-US" altLang="zh-CN">
                <a:sym typeface="+mn-ea"/>
              </a:rPr>
              <a:t>nterviewees</a:t>
            </a:r>
            <a:r>
              <a:rPr lang="en-US" altLang="zh-CN">
                <a:sym typeface="+mn-ea"/>
              </a:rPr>
              <a:t> are asked to score the polarization level of the tweets again.</a:t>
            </a:r>
            <a:endParaRPr lang="en-US" altLang="zh-CN">
              <a:sym typeface="+mn-ea"/>
            </a:endParaRPr>
          </a:p>
          <a:p>
            <a:pPr algn="l"/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2. Interviewees are asked to rank the understandability of the sentences.</a:t>
            </a:r>
            <a:endParaRPr lang="en-US" altLang="zh-CN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4805" y="3538855"/>
            <a:ext cx="77025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If the average polarization level of feedback from questionnaires would be reduced significantly </a:t>
            </a:r>
            <a:endParaRPr lang="zh-CN" altLang="en-US"/>
          </a:p>
          <a:p>
            <a:pPr algn="l"/>
            <a:r>
              <a:rPr lang="zh-CN" altLang="en-US"/>
              <a:t>after using the depolarization system, it could demonstrate our system’s success.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WPS 演示</Application>
  <PresentationFormat/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20" baseType="lpstr">
      <vt:lpstr>Arial</vt:lpstr>
      <vt:lpstr>方正书宋_GBK</vt:lpstr>
      <vt:lpstr>Wingdings</vt:lpstr>
      <vt:lpstr>Arial</vt:lpstr>
      <vt:lpstr>Helvetica Neue</vt:lpstr>
      <vt:lpstr>Calibri</vt:lpstr>
      <vt:lpstr>Helvetica Neue</vt:lpstr>
      <vt:lpstr>Helvetica Neue Light</vt:lpstr>
      <vt:lpstr>Arial Rounded</vt:lpstr>
      <vt:lpstr>Thonburi</vt:lpstr>
      <vt:lpstr>微软雅黑</vt:lpstr>
      <vt:lpstr>汉仪旗黑</vt:lpstr>
      <vt:lpstr>SimSun</vt:lpstr>
      <vt:lpstr>Arial Unicode MS</vt:lpstr>
      <vt:lpstr>汉仪书宋二KW</vt:lpstr>
      <vt:lpstr>Arial Bold</vt:lpstr>
      <vt:lpstr>Simple Light</vt:lpstr>
      <vt:lpstr>White</vt:lpstr>
      <vt:lpstr>Introduction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yuanfangxu</cp:lastModifiedBy>
  <cp:revision>3</cp:revision>
  <dcterms:created xsi:type="dcterms:W3CDTF">2022-05-18T13:32:56Z</dcterms:created>
  <dcterms:modified xsi:type="dcterms:W3CDTF">2022-05-18T13:32:56Z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