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  <p:sldMasterId id="2147483662" r:id="rId4"/>
  </p:sldMasterIdLst>
  <p:notesMasterIdLst>
    <p:notesMasterId r:id="rId6"/>
  </p:notesMasterIdLst>
  <p:sldIdLst>
    <p:sldId id="256" r:id="rId5"/>
    <p:sldId id="257" r:id="rId7"/>
    <p:sldId id="258" r:id="rId8"/>
    <p:sldId id="259" r:id="rId9"/>
    <p:sldId id="262" r:id="rId10"/>
    <p:sldId id="263" r:id="rId11"/>
    <p:sldId id="265" r:id="rId12"/>
    <p:sldId id="266" r:id="rId13"/>
    <p:sldId id="264" r:id="rId14"/>
  </p:sldIdLst>
  <p:sldSz cx="9144000" cy="5143500" type="screen16x9"/>
  <p:notesSz cx="6858000" cy="9144000"/>
  <p:embeddedFontLst>
    <p:embeddedFont>
      <p:font typeface="Helvetica Neue" panose="02000503000000020004"/>
      <p:regular r:id="rId18"/>
    </p:embeddedFont>
    <p:embeddedFont>
      <p:font typeface="Calibri" panose="020F0502020204030204"/>
      <p:regular r:id="rId19"/>
    </p:embeddedFont>
    <p:embeddedFont>
      <p:font typeface="Helvetica Neue Light" panose="02000503000000020004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5"/>
    <p:restoredTop sz="83688"/>
  </p:normalViewPr>
  <p:slideViewPr>
    <p:cSldViewPr snapToGrid="0">
      <p:cViewPr varScale="1">
        <p:scale>
          <a:sx n="144" d="100"/>
          <a:sy n="144" d="100"/>
        </p:scale>
        <p:origin x="184" y="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7380c6bf5_1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69" name="Google Shape;69;g127380c6bf5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7380c6bf5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27380c6bf5_1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endParaRPr sz="1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7380c6bf5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127380c6bf5_1_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endParaRPr lang="en-US" sz="1000" dirty="0">
              <a:solidFill>
                <a:srgbClr val="1A1A1A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7380c6bf5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127380c6bf5_1_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endParaRPr sz="1000" dirty="0">
              <a:solidFill>
                <a:srgbClr val="1A1A1A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7380c6bf5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127380c6bf5_1_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endParaRPr sz="1000" dirty="0">
              <a:solidFill>
                <a:srgbClr val="1A1A1A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7380c6bf5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127380c6bf5_1_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endParaRPr lang="en-US" altLang="zh-CN" sz="1000" dirty="0">
              <a:solidFill>
                <a:srgbClr val="1A1A1A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7380c6bf5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127380c6bf5_1_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endParaRPr lang="en-US" altLang="zh-CN" sz="1000" dirty="0">
              <a:solidFill>
                <a:srgbClr val="1A1A1A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7380c6bf5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127380c6bf5_1_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US" sz="1000" dirty="0" err="1">
                <a:solidFill>
                  <a:srgbClr val="1A1A1A"/>
                </a:solidFill>
              </a:rPr>
              <a:t>这里一个方法是使用AWS中一个叫做Glue的工具</a:t>
            </a:r>
            <a:r>
              <a:rPr lang="zh-CN" altLang="en-US" sz="1000" dirty="0">
                <a:solidFill>
                  <a:srgbClr val="1A1A1A"/>
                </a:solidFill>
              </a:rPr>
              <a:t>，当有新数据放入到</a:t>
            </a:r>
            <a:r>
              <a:rPr lang="en-US" altLang="zh-CN" sz="1000" dirty="0">
                <a:solidFill>
                  <a:srgbClr val="1A1A1A"/>
                </a:solidFill>
              </a:rPr>
              <a:t>s3</a:t>
            </a:r>
            <a:r>
              <a:rPr lang="zh-CN" altLang="en-US" sz="1000" dirty="0">
                <a:solidFill>
                  <a:srgbClr val="1A1A1A"/>
                </a:solidFill>
              </a:rPr>
              <a:t>中时，他就会被自动触发，进行数据格式的检查，如果数据格式是不合法的，他就会处理这些错误格式的数据</a:t>
            </a:r>
            <a:endParaRPr lang="en-US" altLang="zh-CN" sz="1000" dirty="0">
              <a:solidFill>
                <a:srgbClr val="1A1A1A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7380c6bf5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127380c6bf5_1_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US" sz="1000" dirty="0" err="1">
                <a:solidFill>
                  <a:srgbClr val="1A1A1A"/>
                </a:solidFill>
              </a:rPr>
              <a:t>当我们收到室内的数据时</a:t>
            </a:r>
            <a:r>
              <a:rPr lang="zh-CN" altLang="en-US" sz="1000" dirty="0">
                <a:solidFill>
                  <a:srgbClr val="1A1A1A"/>
                </a:solidFill>
              </a:rPr>
              <a:t>，这是它的一个框架图</a:t>
            </a:r>
            <a:endParaRPr sz="1000" dirty="0">
              <a:solidFill>
                <a:srgbClr val="1A1A1A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628427" y="273751"/>
            <a:ext cx="7887300" cy="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None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628427" y="4767616"/>
            <a:ext cx="20574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029396" y="4767616"/>
            <a:ext cx="30852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458396" y="4767616"/>
            <a:ext cx="20574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Helvetica Neue" panose="02000503000000020004"/>
              <a:buNone/>
              <a:defRPr sz="800" b="0" i="0" u="none" strike="noStrike" cap="none">
                <a:solidFill>
                  <a:srgbClr val="888888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Helvetica Neue" panose="02000503000000020004"/>
              <a:buNone/>
              <a:defRPr sz="800" b="0" i="0" u="none" strike="noStrike" cap="none">
                <a:solidFill>
                  <a:srgbClr val="888888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Helvetica Neue" panose="02000503000000020004"/>
              <a:buNone/>
              <a:defRPr sz="800" b="0" i="0" u="none" strike="noStrike" cap="none">
                <a:solidFill>
                  <a:srgbClr val="888888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Helvetica Neue" panose="02000503000000020004"/>
              <a:buNone/>
              <a:defRPr sz="800" b="0" i="0" u="none" strike="noStrike" cap="none">
                <a:solidFill>
                  <a:srgbClr val="888888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Helvetica Neue" panose="02000503000000020004"/>
              <a:buNone/>
              <a:defRPr sz="800" b="0" i="0" u="none" strike="noStrike" cap="none">
                <a:solidFill>
                  <a:srgbClr val="888888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Helvetica Neue" panose="02000503000000020004"/>
              <a:buNone/>
              <a:defRPr sz="800" b="0" i="0" u="none" strike="noStrike" cap="none">
                <a:solidFill>
                  <a:srgbClr val="888888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Helvetica Neue" panose="02000503000000020004"/>
              <a:buNone/>
              <a:defRPr sz="800" b="0" i="0" u="none" strike="noStrike" cap="none">
                <a:solidFill>
                  <a:srgbClr val="888888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Helvetica Neue" panose="02000503000000020004"/>
              <a:buNone/>
              <a:defRPr sz="800" b="0" i="0" u="none" strike="noStrike" cap="none">
                <a:solidFill>
                  <a:srgbClr val="888888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Helvetica Neue" panose="02000503000000020004"/>
              <a:buNone/>
              <a:defRPr sz="800" b="0" i="0" u="none" strike="noStrike" cap="none">
                <a:solidFill>
                  <a:srgbClr val="888888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49997" y="4902398"/>
            <a:ext cx="239100" cy="2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 panose="02000503000000020004"/>
              <a:buNone/>
              <a:defRPr sz="10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 panose="02000503000000020004"/>
              <a:buNone/>
              <a:defRPr sz="10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 panose="02000503000000020004"/>
              <a:buNone/>
              <a:defRPr sz="10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 panose="02000503000000020004"/>
              <a:buNone/>
              <a:defRPr sz="10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 panose="02000503000000020004"/>
              <a:buNone/>
              <a:defRPr sz="10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 panose="02000503000000020004"/>
              <a:buNone/>
              <a:defRPr sz="10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 panose="02000503000000020004"/>
              <a:buNone/>
              <a:defRPr sz="10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 panose="02000503000000020004"/>
              <a:buNone/>
              <a:defRPr sz="10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 panose="02000503000000020004"/>
              <a:buNone/>
              <a:defRPr sz="10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44691" y="136461"/>
            <a:ext cx="78873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 panose="02000503000000020004"/>
              <a:buNone/>
              <a:defRPr sz="2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 panose="02000503000000020004"/>
              <a:buNone/>
              <a:defRPr sz="52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 panose="02000503000000020004"/>
              <a:buNone/>
              <a:defRPr sz="52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 panose="02000503000000020004"/>
              <a:buNone/>
              <a:defRPr sz="52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 panose="02000503000000020004"/>
              <a:buNone/>
              <a:defRPr sz="52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 panose="02000503000000020004"/>
              <a:buNone/>
              <a:defRPr sz="52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 panose="02000503000000020004"/>
              <a:buNone/>
              <a:defRPr sz="52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 panose="02000503000000020004"/>
              <a:buNone/>
              <a:defRPr sz="52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 panose="02000503000000020004"/>
              <a:buNone/>
              <a:defRPr sz="52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628427" y="4767616"/>
            <a:ext cx="20574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Helvetica Neue" panose="02000503000000020004"/>
              <a:buNone/>
              <a:defRPr sz="800" b="0" i="0" u="none" strike="noStrike" cap="none">
                <a:solidFill>
                  <a:srgbClr val="888888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 panose="02000503000000020004"/>
              <a:buNone/>
              <a:defRPr sz="15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 panose="02000503000000020004"/>
              <a:buNone/>
              <a:defRPr sz="15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 panose="02000503000000020004"/>
              <a:buNone/>
              <a:defRPr sz="15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 panose="02000503000000020004"/>
              <a:buNone/>
              <a:defRPr sz="15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 panose="02000503000000020004"/>
              <a:buNone/>
              <a:defRPr sz="15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 panose="02000503000000020004"/>
              <a:buNone/>
              <a:defRPr sz="15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 panose="02000503000000020004"/>
              <a:buNone/>
              <a:defRPr sz="15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 panose="02000503000000020004"/>
              <a:buNone/>
              <a:defRPr sz="15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9pPr>
          </a:lstStyle>
          <a:p/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029396" y="4767616"/>
            <a:ext cx="30852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Helvetica Neue" panose="02000503000000020004"/>
              <a:buNone/>
              <a:defRPr sz="800" b="0" i="0" u="none" strike="noStrike" cap="none">
                <a:solidFill>
                  <a:srgbClr val="888888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 panose="02000503000000020004"/>
              <a:buNone/>
              <a:defRPr sz="15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 panose="02000503000000020004"/>
              <a:buNone/>
              <a:defRPr sz="15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 panose="02000503000000020004"/>
              <a:buNone/>
              <a:defRPr sz="15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 panose="02000503000000020004"/>
              <a:buNone/>
              <a:defRPr sz="15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 panose="02000503000000020004"/>
              <a:buNone/>
              <a:defRPr sz="15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 panose="02000503000000020004"/>
              <a:buNone/>
              <a:defRPr sz="15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 panose="02000503000000020004"/>
              <a:buNone/>
              <a:defRPr sz="15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 panose="02000503000000020004"/>
              <a:buNone/>
              <a:defRPr sz="15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9pPr>
          </a:lstStyle>
          <a:p/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458396" y="4767616"/>
            <a:ext cx="20574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Helvetica Neue" panose="02000503000000020004"/>
              <a:buNone/>
              <a:defRPr sz="800" b="0" i="0" u="none" strike="noStrike" cap="none">
                <a:solidFill>
                  <a:srgbClr val="888888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Helvetica Neue" panose="02000503000000020004"/>
              <a:buNone/>
              <a:defRPr sz="800" b="0" i="0" u="none" strike="noStrike" cap="none">
                <a:solidFill>
                  <a:srgbClr val="888888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Helvetica Neue" panose="02000503000000020004"/>
              <a:buNone/>
              <a:defRPr sz="800" b="0" i="0" u="none" strike="noStrike" cap="none">
                <a:solidFill>
                  <a:srgbClr val="888888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Helvetica Neue" panose="02000503000000020004"/>
              <a:buNone/>
              <a:defRPr sz="800" b="0" i="0" u="none" strike="noStrike" cap="none">
                <a:solidFill>
                  <a:srgbClr val="888888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Helvetica Neue" panose="02000503000000020004"/>
              <a:buNone/>
              <a:defRPr sz="800" b="0" i="0" u="none" strike="noStrike" cap="none">
                <a:solidFill>
                  <a:srgbClr val="888888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Helvetica Neue" panose="02000503000000020004"/>
              <a:buNone/>
              <a:defRPr sz="800" b="0" i="0" u="none" strike="noStrike" cap="none">
                <a:solidFill>
                  <a:srgbClr val="888888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Helvetica Neue" panose="02000503000000020004"/>
              <a:buNone/>
              <a:defRPr sz="800" b="0" i="0" u="none" strike="noStrike" cap="none">
                <a:solidFill>
                  <a:srgbClr val="888888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Helvetica Neue" panose="02000503000000020004"/>
              <a:buNone/>
              <a:defRPr sz="800" b="0" i="0" u="none" strike="noStrike" cap="none">
                <a:solidFill>
                  <a:srgbClr val="888888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Helvetica Neue" panose="02000503000000020004"/>
              <a:buNone/>
              <a:defRPr sz="800" b="0" i="0" u="none" strike="noStrike" cap="none">
                <a:solidFill>
                  <a:srgbClr val="888888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  <p:pic>
        <p:nvPicPr>
          <p:cNvPr id="54" name="Google Shape;54;p13" descr="Logo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872064" y="85595"/>
            <a:ext cx="682141" cy="10459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49997" y="4902398"/>
            <a:ext cx="239100" cy="2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 panose="02000503000000020004"/>
              <a:buNone/>
              <a:defRPr sz="10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 panose="02000503000000020004"/>
              <a:buNone/>
              <a:defRPr sz="10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 panose="02000503000000020004"/>
              <a:buNone/>
              <a:defRPr sz="10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 panose="02000503000000020004"/>
              <a:buNone/>
              <a:defRPr sz="10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 panose="02000503000000020004"/>
              <a:buNone/>
              <a:defRPr sz="10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 panose="02000503000000020004"/>
              <a:buNone/>
              <a:defRPr sz="10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 panose="02000503000000020004"/>
              <a:buNone/>
              <a:defRPr sz="10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 panose="02000503000000020004"/>
              <a:buNone/>
              <a:defRPr sz="10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 panose="02000503000000020004"/>
              <a:buNone/>
              <a:defRPr sz="10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  <p:pic>
        <p:nvPicPr>
          <p:cNvPr id="62" name="Google Shape;62;p15" descr="Logo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48605" y="87380"/>
            <a:ext cx="338029" cy="5183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5"/>
          <p:cNvCxnSpPr/>
          <p:nvPr/>
        </p:nvCxnSpPr>
        <p:spPr>
          <a:xfrm>
            <a:off x="161170" y="629213"/>
            <a:ext cx="8821500" cy="0"/>
          </a:xfrm>
          <a:prstGeom prst="straightConnector1">
            <a:avLst/>
          </a:prstGeom>
          <a:noFill/>
          <a:ln w="25400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4.sv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svg"/><Relationship Id="rId3" Type="http://schemas.openxmlformats.org/officeDocument/2006/relationships/image" Target="../media/image9.png"/><Relationship Id="rId2" Type="http://schemas.openxmlformats.org/officeDocument/2006/relationships/image" Target="../media/image2.sv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/>
        </p:nvSpPr>
        <p:spPr>
          <a:xfrm>
            <a:off x="810599" y="1324710"/>
            <a:ext cx="7522800" cy="866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Rounded"/>
              <a:buNone/>
            </a:pPr>
            <a:r>
              <a:rPr lang="zh-CN" sz="2600" b="1" i="0" u="none" strike="noStrike" cap="none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CSIT 6</a:t>
            </a:r>
            <a:r>
              <a:rPr lang="en-US" altLang="zh-CN" sz="2600" b="1" i="0" u="none" strike="noStrike" cap="none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910</a:t>
            </a:r>
            <a:r>
              <a:rPr lang="zh-CN" sz="2600" b="1" i="0" u="none" strike="noStrike" cap="none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-US" altLang="zh-CN" sz="2600" b="1" i="0" u="none" strike="noStrike" cap="none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Independent</a:t>
            </a:r>
            <a:r>
              <a:rPr lang="zh-CN" sz="2600" b="1" i="0" u="none" strike="noStrike" cap="none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Project</a:t>
            </a:r>
            <a:endParaRPr sz="900" b="0" i="0" u="none" strike="noStrike" cap="none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algn="ctr">
              <a:buClr>
                <a:schemeClr val="dk1"/>
              </a:buClr>
              <a:buSzPts val="2600"/>
            </a:pPr>
            <a:r>
              <a:rPr lang="zh-TW" altLang="en-US" sz="2600" b="1" dirty="0">
                <a:solidFill>
                  <a:schemeClr val="dk1"/>
                </a:solidFill>
                <a:latin typeface="Arial Rounded"/>
              </a:rPr>
              <a:t>Pervasive Positioning Standard</a:t>
            </a:r>
            <a:endParaRPr sz="2600" b="1" i="0" u="none" strike="noStrike" cap="none" dirty="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73" name="Google Shape;73;p17"/>
          <p:cNvSpPr txBox="1"/>
          <p:nvPr/>
        </p:nvSpPr>
        <p:spPr>
          <a:xfrm>
            <a:off x="3184950" y="3153275"/>
            <a:ext cx="2774100" cy="48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zh-CN" sz="1700" b="0" i="0" u="none" strike="noStrike" cap="none" dirty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Yuan, Fangxu</a:t>
            </a:r>
            <a:endParaRPr sz="1700" b="0" i="0" u="none" strike="noStrike" cap="none" dirty="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344691" y="136461"/>
            <a:ext cx="78873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zh-CN"/>
              <a:t>Introduction</a:t>
            </a:r>
            <a:endParaRPr lang="zh-CN"/>
          </a:p>
        </p:txBody>
      </p:sp>
      <p:sp>
        <p:nvSpPr>
          <p:cNvPr id="5" name="Title 1"/>
          <p:cNvSpPr txBox="1"/>
          <p:nvPr/>
        </p:nvSpPr>
        <p:spPr>
          <a:xfrm>
            <a:off x="193322" y="757767"/>
            <a:ext cx="7054145" cy="70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 panose="02000503000000020004"/>
              <a:buNone/>
              <a:defRPr sz="2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 panose="02000503000000020004"/>
              <a:buNone/>
              <a:defRPr sz="52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 panose="02000503000000020004"/>
              <a:buNone/>
              <a:defRPr sz="52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 panose="02000503000000020004"/>
              <a:buNone/>
              <a:defRPr sz="52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 panose="02000503000000020004"/>
              <a:buNone/>
              <a:defRPr sz="52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 panose="02000503000000020004"/>
              <a:buNone/>
              <a:defRPr sz="52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 panose="02000503000000020004"/>
              <a:buNone/>
              <a:defRPr sz="52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 panose="02000503000000020004"/>
              <a:buNone/>
              <a:defRPr sz="52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 panose="02000503000000020004"/>
              <a:buNone/>
              <a:defRPr sz="52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9pPr>
          </a:lstStyle>
          <a:p>
            <a:r>
              <a:rPr lang="en-GB"/>
              <a:t>Imagine a Newcomer to Hong Kong</a:t>
            </a:r>
            <a:endParaRPr lang="en-GB" dirty="0"/>
          </a:p>
        </p:txBody>
      </p:sp>
      <p:pic>
        <p:nvPicPr>
          <p:cNvPr id="6" name="Graphic 5" descr="Walk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80845" y="2282821"/>
            <a:ext cx="636464" cy="636464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9388" y="6278899"/>
            <a:ext cx="365070" cy="201136"/>
          </a:xfrm>
        </p:spPr>
        <p:txBody>
          <a:bodyPr/>
          <a:lstStyle/>
          <a:p>
            <a:fld id="{19590046-DA73-4BBF-84B5-C08E6F75191A}" type="slidenum">
              <a:rPr lang="en-US" smtClean="0"/>
            </a:fld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673" y="1631761"/>
            <a:ext cx="2800443" cy="969292"/>
          </a:xfrm>
          <a:prstGeom prst="rect">
            <a:avLst/>
          </a:prstGeom>
        </p:spPr>
      </p:pic>
      <p:pic>
        <p:nvPicPr>
          <p:cNvPr id="9" name="Picture 8" descr="A picture containing qr code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686" y="1504486"/>
            <a:ext cx="1133702" cy="1054144"/>
          </a:xfrm>
          <a:prstGeom prst="rect">
            <a:avLst/>
          </a:prstGeom>
        </p:spPr>
      </p:pic>
      <p:pic>
        <p:nvPicPr>
          <p:cNvPr id="10" name="Picture 9" descr="Logo&#10;&#10;Description automatically generate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085" y="3592870"/>
            <a:ext cx="714254" cy="651783"/>
          </a:xfrm>
          <a:prstGeom prst="rect">
            <a:avLst/>
          </a:prstGeom>
        </p:spPr>
      </p:pic>
      <p:sp>
        <p:nvSpPr>
          <p:cNvPr id="11" name="TextBox 9"/>
          <p:cNvSpPr txBox="1"/>
          <p:nvPr/>
        </p:nvSpPr>
        <p:spPr>
          <a:xfrm>
            <a:off x="113516" y="3290644"/>
            <a:ext cx="245188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GB" dirty="0"/>
              <a:t>Finding indoor location:</a:t>
            </a:r>
            <a:endParaRPr lang="en-US" dirty="0"/>
          </a:p>
        </p:txBody>
      </p:sp>
      <p:sp>
        <p:nvSpPr>
          <p:cNvPr id="12" name="TextBox 10"/>
          <p:cNvSpPr txBox="1"/>
          <p:nvPr/>
        </p:nvSpPr>
        <p:spPr>
          <a:xfrm>
            <a:off x="3967997" y="3872824"/>
            <a:ext cx="13220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GB" dirty="0"/>
              <a:t>Core Location</a:t>
            </a:r>
            <a:endParaRPr lang="en-US" dirty="0"/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1299" y="3329829"/>
            <a:ext cx="1043318" cy="364040"/>
          </a:xfrm>
          <a:prstGeom prst="rect">
            <a:avLst/>
          </a:prstGeom>
        </p:spPr>
      </p:pic>
      <p:pic>
        <p:nvPicPr>
          <p:cNvPr id="14" name="Picture 14" descr="A picture containing logo&#10;&#10;Description automatically generate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5001" y="3440802"/>
            <a:ext cx="524932" cy="51821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169506" y="2866345"/>
            <a:ext cx="28588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GB" dirty="0"/>
              <a:t>Customized Map Apps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34064" y="3731049"/>
            <a:ext cx="52493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dirty="0"/>
              <a:t>e.g.</a:t>
            </a:r>
            <a:endParaRPr lang="en-US" dirty="0"/>
          </a:p>
        </p:txBody>
      </p:sp>
      <p:cxnSp>
        <p:nvCxnSpPr>
          <p:cNvPr id="17" name="直線單箭頭接點 19"/>
          <p:cNvCxnSpPr/>
          <p:nvPr/>
        </p:nvCxnSpPr>
        <p:spPr>
          <a:xfrm>
            <a:off x="2127431" y="4422645"/>
            <a:ext cx="4445950" cy="8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8"/>
          <p:cNvSpPr txBox="1"/>
          <p:nvPr/>
        </p:nvSpPr>
        <p:spPr>
          <a:xfrm>
            <a:off x="6687813" y="4265133"/>
            <a:ext cx="122599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dirty="0"/>
              <a:t>Accuracy</a:t>
            </a:r>
            <a:endParaRPr lang="en-US" dirty="0"/>
          </a:p>
        </p:txBody>
      </p:sp>
      <p:cxnSp>
        <p:nvCxnSpPr>
          <p:cNvPr id="19" name="直線單箭頭接點 19"/>
          <p:cNvCxnSpPr/>
          <p:nvPr/>
        </p:nvCxnSpPr>
        <p:spPr>
          <a:xfrm>
            <a:off x="2127431" y="4715928"/>
            <a:ext cx="4445950" cy="856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20"/>
          <p:cNvSpPr txBox="1"/>
          <p:nvPr/>
        </p:nvSpPr>
        <p:spPr>
          <a:xfrm>
            <a:off x="6687814" y="4562040"/>
            <a:ext cx="122599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dirty="0"/>
              <a:t>Coverage</a:t>
            </a:r>
            <a:endParaRPr lang="en-US" dirty="0"/>
          </a:p>
        </p:txBody>
      </p:sp>
      <p:sp>
        <p:nvSpPr>
          <p:cNvPr id="21" name="TextBox 21"/>
          <p:cNvSpPr txBox="1"/>
          <p:nvPr/>
        </p:nvSpPr>
        <p:spPr>
          <a:xfrm>
            <a:off x="1757244" y="4820429"/>
            <a:ext cx="647474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GB" dirty="0"/>
              <a:t>Solution: Connect customized applications together so we need </a:t>
            </a:r>
            <a:r>
              <a:rPr lang="en-GB" b="1" dirty="0"/>
              <a:t>standards</a:t>
            </a:r>
            <a:r>
              <a:rPr lang="en-GB" dirty="0"/>
              <a:t>!</a:t>
            </a:r>
            <a:endParaRPr lang="en-GB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344691" y="136461"/>
            <a:ext cx="78873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zh-CN" dirty="0"/>
              <a:t>Introduction</a:t>
            </a:r>
            <a:endParaRPr dirty="0"/>
          </a:p>
        </p:txBody>
      </p:sp>
      <p:sp>
        <p:nvSpPr>
          <p:cNvPr id="5" name="標題 1"/>
          <p:cNvSpPr txBox="1"/>
          <p:nvPr/>
        </p:nvSpPr>
        <p:spPr>
          <a:xfrm>
            <a:off x="259080" y="570089"/>
            <a:ext cx="8549640" cy="1214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 panose="02000503000000020004"/>
              <a:buNone/>
              <a:defRPr sz="2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 panose="02000503000000020004"/>
              <a:buNone/>
              <a:defRPr sz="52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 panose="02000503000000020004"/>
              <a:buNone/>
              <a:defRPr sz="52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 panose="02000503000000020004"/>
              <a:buNone/>
              <a:defRPr sz="52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 panose="02000503000000020004"/>
              <a:buNone/>
              <a:defRPr sz="52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 panose="02000503000000020004"/>
              <a:buNone/>
              <a:defRPr sz="52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 panose="02000503000000020004"/>
              <a:buNone/>
              <a:defRPr sz="52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 panose="02000503000000020004"/>
              <a:buNone/>
              <a:defRPr sz="52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 panose="02000503000000020004"/>
              <a:buNone/>
              <a:defRPr sz="52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9pPr>
          </a:lstStyle>
          <a:p>
            <a:r>
              <a:rPr lang="zh-TW" altLang="en-US" dirty="0"/>
              <a:t>Pervasive Positioning Standard</a:t>
            </a:r>
            <a:endParaRPr lang="zh-TW" altLang="en-US" dirty="0"/>
          </a:p>
        </p:txBody>
      </p:sp>
      <p:sp>
        <p:nvSpPr>
          <p:cNvPr id="6" name="內容版面配置區 2"/>
          <p:cNvSpPr txBox="1"/>
          <p:nvPr/>
        </p:nvSpPr>
        <p:spPr>
          <a:xfrm>
            <a:off x="259080" y="1681488"/>
            <a:ext cx="10134600" cy="5043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90204"/>
              <a:def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r>
              <a:rPr lang="zh-TW" altLang="en-US" dirty="0"/>
              <a:t>To enable </a:t>
            </a:r>
            <a:r>
              <a:rPr lang="zh-TW" altLang="en-US" b="1" dirty="0"/>
              <a:t>seamless positioning services</a:t>
            </a:r>
            <a:r>
              <a:rPr lang="zh-TW" altLang="en-US" dirty="0"/>
              <a:t> for different end users in different venues</a:t>
            </a:r>
            <a:endParaRPr lang="zh-TW" altLang="en-US" dirty="0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394765" y="6245032"/>
            <a:ext cx="524491" cy="365125"/>
          </a:xfrm>
        </p:spPr>
        <p:txBody>
          <a:bodyPr/>
          <a:lstStyle/>
          <a:p>
            <a:fld id="{19590046-DA73-4BBF-84B5-C08E6F75191A}" type="slidenum">
              <a:rPr lang="en-US" smtClean="0"/>
            </a:fld>
            <a:endParaRPr lang="en-US"/>
          </a:p>
        </p:txBody>
      </p:sp>
      <p:cxnSp>
        <p:nvCxnSpPr>
          <p:cNvPr id="8" name="直線單箭頭接點 9"/>
          <p:cNvCxnSpPr/>
          <p:nvPr/>
        </p:nvCxnSpPr>
        <p:spPr>
          <a:xfrm flipV="1">
            <a:off x="2759523" y="3640726"/>
            <a:ext cx="1158814" cy="853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字方塊 11"/>
          <p:cNvSpPr txBox="1"/>
          <p:nvPr/>
        </p:nvSpPr>
        <p:spPr>
          <a:xfrm>
            <a:off x="877879" y="3158804"/>
            <a:ext cx="286358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TW" altLang="en-US"/>
              <a:t>1. Map data, (site signal data)</a:t>
            </a:r>
            <a:endParaRPr lang="zh-TW" altLang="en-US"/>
          </a:p>
        </p:txBody>
      </p:sp>
      <p:grpSp>
        <p:nvGrpSpPr>
          <p:cNvPr id="10" name="群組 13"/>
          <p:cNvGrpSpPr/>
          <p:nvPr/>
        </p:nvGrpSpPr>
        <p:grpSpPr>
          <a:xfrm>
            <a:off x="1153659" y="3641779"/>
            <a:ext cx="1503871" cy="1457877"/>
            <a:chOff x="6774612" y="5157159"/>
            <a:chExt cx="1503871" cy="1457877"/>
          </a:xfrm>
        </p:grpSpPr>
        <p:pic>
          <p:nvPicPr>
            <p:cNvPr id="11" name="圖形 7" descr="城市 以實心填滿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7364083" y="5157159"/>
              <a:ext cx="914400" cy="914400"/>
            </a:xfrm>
            <a:prstGeom prst="rect">
              <a:avLst/>
            </a:prstGeom>
          </p:spPr>
        </p:pic>
        <p:pic>
          <p:nvPicPr>
            <p:cNvPr id="12" name="圖形 8" descr="使用者 以實心填滿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74612" y="5502215"/>
              <a:ext cx="914400" cy="914400"/>
            </a:xfrm>
            <a:prstGeom prst="rect">
              <a:avLst/>
            </a:prstGeom>
          </p:spPr>
        </p:pic>
        <p:sp>
          <p:nvSpPr>
            <p:cNvPr id="13" name="文字方塊 12"/>
            <p:cNvSpPr txBox="1"/>
            <p:nvPr/>
          </p:nvSpPr>
          <p:spPr>
            <a:xfrm>
              <a:off x="6978950" y="6245704"/>
              <a:ext cx="127671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zh-TW" altLang="en-US"/>
                <a:t>Site owner</a:t>
              </a:r>
              <a:endParaRPr lang="zh-TW" altLang="en-US"/>
            </a:p>
          </p:txBody>
        </p:sp>
      </p:grpSp>
      <p:grpSp>
        <p:nvGrpSpPr>
          <p:cNvPr id="14" name="群組 15"/>
          <p:cNvGrpSpPr/>
          <p:nvPr/>
        </p:nvGrpSpPr>
        <p:grpSpPr>
          <a:xfrm>
            <a:off x="3741466" y="2154310"/>
            <a:ext cx="1571901" cy="1278086"/>
            <a:chOff x="4726629" y="2506692"/>
            <a:chExt cx="1571901" cy="1278086"/>
          </a:xfrm>
        </p:grpSpPr>
        <p:pic>
          <p:nvPicPr>
            <p:cNvPr id="15" name="圖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11945" y="2886316"/>
              <a:ext cx="859767" cy="898462"/>
            </a:xfrm>
            <a:prstGeom prst="rect">
              <a:avLst/>
            </a:prstGeom>
          </p:spPr>
        </p:pic>
        <p:sp>
          <p:nvSpPr>
            <p:cNvPr id="16" name="文字方塊 14"/>
            <p:cNvSpPr txBox="1"/>
            <p:nvPr/>
          </p:nvSpPr>
          <p:spPr>
            <a:xfrm>
              <a:off x="4726629" y="2506692"/>
              <a:ext cx="157190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US" altLang="zh-TW" dirty="0">
                  <a:ea typeface="+mn-lt"/>
                  <a:cs typeface="+mn-lt"/>
                </a:rPr>
                <a:t>L</a:t>
              </a:r>
              <a:r>
                <a:rPr lang="zh-TW" dirty="0">
                  <a:ea typeface="+mn-lt"/>
                  <a:cs typeface="+mn-lt"/>
                </a:rPr>
                <a:t>oo</a:t>
              </a:r>
              <a:r>
                <a:rPr lang="en-US" altLang="zh-TW" dirty="0" err="1">
                  <a:ea typeface="+mn-lt"/>
                  <a:cs typeface="+mn-lt"/>
                </a:rPr>
                <a:t>kup</a:t>
              </a:r>
              <a:r>
                <a:rPr lang="zh-TW" altLang="en-US" dirty="0">
                  <a:ea typeface="+mn-lt"/>
                  <a:cs typeface="+mn-lt"/>
                </a:rPr>
                <a:t> </a:t>
              </a:r>
              <a:r>
                <a:rPr lang="en-US" altLang="zh-TW" dirty="0">
                  <a:ea typeface="+mn-lt"/>
                  <a:cs typeface="+mn-lt"/>
                </a:rPr>
                <a:t>server</a:t>
              </a:r>
              <a:endParaRPr lang="zh-TW" dirty="0"/>
            </a:p>
          </p:txBody>
        </p:sp>
      </p:grpSp>
      <p:grpSp>
        <p:nvGrpSpPr>
          <p:cNvPr id="17" name="群組 17"/>
          <p:cNvGrpSpPr/>
          <p:nvPr/>
        </p:nvGrpSpPr>
        <p:grpSpPr>
          <a:xfrm>
            <a:off x="6106860" y="3765314"/>
            <a:ext cx="1269185" cy="1275271"/>
            <a:chOff x="1784566" y="4192438"/>
            <a:chExt cx="1269185" cy="1275271"/>
          </a:xfrm>
        </p:grpSpPr>
        <p:pic>
          <p:nvPicPr>
            <p:cNvPr id="18" name="圖形 5" descr="智慧型手機 以實心填滿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915064" y="4553309"/>
              <a:ext cx="914400" cy="914400"/>
            </a:xfrm>
            <a:prstGeom prst="rect">
              <a:avLst/>
            </a:prstGeom>
          </p:spPr>
        </p:pic>
        <p:sp>
          <p:nvSpPr>
            <p:cNvPr id="19" name="文字方塊 16"/>
            <p:cNvSpPr txBox="1"/>
            <p:nvPr/>
          </p:nvSpPr>
          <p:spPr>
            <a:xfrm>
              <a:off x="1784566" y="4192438"/>
              <a:ext cx="126918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zh-TW" altLang="en-US"/>
                <a:t>Application</a:t>
              </a:r>
              <a:endParaRPr lang="zh-TW"/>
            </a:p>
          </p:txBody>
        </p:sp>
      </p:grpSp>
      <p:cxnSp>
        <p:nvCxnSpPr>
          <p:cNvPr id="20" name="直線單箭頭接點 19"/>
          <p:cNvCxnSpPr/>
          <p:nvPr/>
        </p:nvCxnSpPr>
        <p:spPr>
          <a:xfrm flipH="1" flipV="1">
            <a:off x="5043575" y="3494196"/>
            <a:ext cx="962059" cy="534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402536" y="3338315"/>
            <a:ext cx="195244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TW" altLang="en-US" dirty="0"/>
              <a:t>2. Request service</a:t>
            </a:r>
            <a:endParaRPr lang="en-US" altLang="zh-TW" dirty="0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4950245" y="3672639"/>
            <a:ext cx="966409" cy="557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3895038" y="4126185"/>
            <a:ext cx="211059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TW" altLang="en-US" dirty="0"/>
              <a:t>3. Location services</a:t>
            </a:r>
            <a:endParaRPr lang="zh-TW" dirty="0"/>
          </a:p>
        </p:txBody>
      </p:sp>
      <p:cxnSp>
        <p:nvCxnSpPr>
          <p:cNvPr id="27" name="直线箭头连接符 26"/>
          <p:cNvCxnSpPr/>
          <p:nvPr/>
        </p:nvCxnSpPr>
        <p:spPr>
          <a:xfrm>
            <a:off x="783010" y="2666378"/>
            <a:ext cx="925059" cy="43434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65825" y="2323233"/>
            <a:ext cx="2791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My</a:t>
            </a:r>
            <a:r>
              <a:rPr kumimoji="1" lang="zh-CN" altLang="en-US" dirty="0"/>
              <a:t> </a:t>
            </a:r>
            <a:r>
              <a:rPr kumimoji="1" lang="en-US" altLang="zh-CN" dirty="0"/>
              <a:t>job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validating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344691" y="136461"/>
            <a:ext cx="78873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Package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893" y="946507"/>
            <a:ext cx="6529647" cy="361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44691" y="868680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Indoor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344691" y="136461"/>
            <a:ext cx="78873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Package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344691" y="868680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Outdoor</a:t>
            </a:r>
            <a:endParaRPr kumimoji="1"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65" y="1064478"/>
            <a:ext cx="6058535" cy="354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344691" y="136461"/>
            <a:ext cx="78873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#1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344691" y="868680"/>
            <a:ext cx="1919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AWS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tool:</a:t>
            </a:r>
            <a:r>
              <a:rPr kumimoji="1" lang="zh-CN" altLang="en-US" dirty="0"/>
              <a:t> </a:t>
            </a:r>
            <a:r>
              <a:rPr kumimoji="1" lang="en-US" altLang="zh-CN" dirty="0"/>
              <a:t>Glue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565" y="1488440"/>
            <a:ext cx="8230870" cy="24599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344691" y="136461"/>
            <a:ext cx="78873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#1</a:t>
            </a:r>
            <a:endParaRPr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894" y="767174"/>
            <a:ext cx="7160964" cy="32717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344691" y="136461"/>
            <a:ext cx="78873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#1</a:t>
            </a:r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40540"/>
            <a:ext cx="9144000" cy="38776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344691" y="136461"/>
            <a:ext cx="78873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#2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344691" y="868680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Script: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6226" y="721424"/>
            <a:ext cx="3383083" cy="42748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91" y="2341855"/>
            <a:ext cx="4552396" cy="15030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658</Words>
  <Application>WPS 演示</Application>
  <PresentationFormat>全屏显示(16:9)</PresentationFormat>
  <Paragraphs>67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6" baseType="lpstr">
      <vt:lpstr>Arial</vt:lpstr>
      <vt:lpstr>方正书宋_GBK</vt:lpstr>
      <vt:lpstr>Wingdings</vt:lpstr>
      <vt:lpstr>Arial</vt:lpstr>
      <vt:lpstr>Helvetica Neue</vt:lpstr>
      <vt:lpstr>Calibri</vt:lpstr>
      <vt:lpstr>Helvetica Neue Light</vt:lpstr>
      <vt:lpstr>Arial Rounded</vt:lpstr>
      <vt:lpstr>Thonburi</vt:lpstr>
      <vt:lpstr>微软雅黑</vt:lpstr>
      <vt:lpstr>汉仪旗黑</vt:lpstr>
      <vt:lpstr>SimSun</vt:lpstr>
      <vt:lpstr>Arial Unicode MS</vt:lpstr>
      <vt:lpstr>汉仪书宋二KW</vt:lpstr>
      <vt:lpstr>Simple Light</vt:lpstr>
      <vt:lpstr>Custom Design</vt:lpstr>
      <vt:lpstr>White</vt:lpstr>
      <vt:lpstr>PowerPoint 演示文稿</vt:lpstr>
      <vt:lpstr>Introduction</vt:lpstr>
      <vt:lpstr>Introduction</vt:lpstr>
      <vt:lpstr>Data Package Structure</vt:lpstr>
      <vt:lpstr>Data Package Structure</vt:lpstr>
      <vt:lpstr>Method #1</vt:lpstr>
      <vt:lpstr>Method #1</vt:lpstr>
      <vt:lpstr>Method #1</vt:lpstr>
      <vt:lpstr>Method #2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yuanfangxu</cp:lastModifiedBy>
  <cp:revision>4</cp:revision>
  <dcterms:created xsi:type="dcterms:W3CDTF">2022-05-20T08:49:34Z</dcterms:created>
  <dcterms:modified xsi:type="dcterms:W3CDTF">2022-05-20T08:49:34Z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