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96" r:id="rId2"/>
    <p:sldId id="413" r:id="rId3"/>
    <p:sldId id="375" r:id="rId4"/>
    <p:sldId id="416" r:id="rId5"/>
    <p:sldId id="414" r:id="rId6"/>
    <p:sldId id="358" r:id="rId7"/>
    <p:sldId id="355" r:id="rId8"/>
    <p:sldId id="356" r:id="rId9"/>
    <p:sldId id="357" r:id="rId10"/>
    <p:sldId id="419" r:id="rId11"/>
    <p:sldId id="404" r:id="rId12"/>
    <p:sldId id="359" r:id="rId13"/>
    <p:sldId id="360" r:id="rId14"/>
    <p:sldId id="363" r:id="rId15"/>
    <p:sldId id="374" r:id="rId16"/>
    <p:sldId id="420" r:id="rId17"/>
    <p:sldId id="401" r:id="rId18"/>
    <p:sldId id="364" r:id="rId19"/>
    <p:sldId id="365" r:id="rId20"/>
    <p:sldId id="366" r:id="rId21"/>
    <p:sldId id="384" r:id="rId22"/>
    <p:sldId id="385" r:id="rId23"/>
    <p:sldId id="368" r:id="rId24"/>
    <p:sldId id="421" r:id="rId25"/>
    <p:sldId id="415" r:id="rId26"/>
    <p:sldId id="369" r:id="rId27"/>
    <p:sldId id="372" r:id="rId28"/>
    <p:sldId id="399" r:id="rId29"/>
    <p:sldId id="410" r:id="rId30"/>
    <p:sldId id="400" r:id="rId31"/>
    <p:sldId id="389" r:id="rId32"/>
    <p:sldId id="418" r:id="rId33"/>
    <p:sldId id="402" r:id="rId34"/>
    <p:sldId id="403" r:id="rId35"/>
    <p:sldId id="390" r:id="rId36"/>
    <p:sldId id="391" r:id="rId37"/>
    <p:sldId id="392" r:id="rId38"/>
    <p:sldId id="409" r:id="rId39"/>
    <p:sldId id="412" r:id="rId40"/>
    <p:sldId id="373" r:id="rId41"/>
    <p:sldId id="422" r:id="rId42"/>
    <p:sldId id="406" r:id="rId43"/>
    <p:sldId id="407" r:id="rId44"/>
    <p:sldId id="408" r:id="rId45"/>
  </p:sldIdLst>
  <p:sldSz cx="9144000" cy="6858000" type="screen4x3"/>
  <p:notesSz cx="6769100" cy="9906000"/>
  <p:defaultTextStyle>
    <a:defPPr>
      <a:defRPr lang="zh-TW"/>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66FF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autoAdjust="0"/>
    <p:restoredTop sz="96287" autoAdjust="0"/>
  </p:normalViewPr>
  <p:slideViewPr>
    <p:cSldViewPr snapToGrid="0">
      <p:cViewPr varScale="1">
        <p:scale>
          <a:sx n="108" d="100"/>
          <a:sy n="108" d="100"/>
        </p:scale>
        <p:origin x="1020" y="108"/>
      </p:cViewPr>
      <p:guideLst>
        <p:guide orient="horz" pos="2160"/>
        <p:guide pos="2880"/>
      </p:guideLst>
    </p:cSldViewPr>
  </p:slideViewPr>
  <p:outlineViewPr>
    <p:cViewPr>
      <p:scale>
        <a:sx n="33" d="100"/>
        <a:sy n="33" d="100"/>
      </p:scale>
      <p:origin x="0" y="-20322"/>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varScale="1">
      <p:scale>
        <a:sx n="1" d="1"/>
        <a:sy n="1" d="1"/>
      </p:scale>
      <p:origin x="0" y="-76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39.xml"/><Relationship Id="rId3" Type="http://schemas.openxmlformats.org/officeDocument/2006/relationships/slide" Target="slides/slide30.xml"/><Relationship Id="rId7" Type="http://schemas.openxmlformats.org/officeDocument/2006/relationships/slide" Target="slides/slide38.xml"/><Relationship Id="rId2" Type="http://schemas.openxmlformats.org/officeDocument/2006/relationships/slide" Target="slides/slide16.xml"/><Relationship Id="rId1" Type="http://schemas.openxmlformats.org/officeDocument/2006/relationships/slide" Target="slides/slide15.xml"/><Relationship Id="rId6" Type="http://schemas.openxmlformats.org/officeDocument/2006/relationships/slide" Target="slides/slide37.xml"/><Relationship Id="rId5" Type="http://schemas.openxmlformats.org/officeDocument/2006/relationships/slide" Target="slides/slide36.xml"/><Relationship Id="rId4"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xmlns="" id="{87452355-B2F7-4563-B8DE-26EC1BFB89FB}"/>
              </a:ext>
            </a:extLst>
          </p:cNvPr>
          <p:cNvSpPr>
            <a:spLocks noGrp="1" noChangeArrowheads="1"/>
          </p:cNvSpPr>
          <p:nvPr>
            <p:ph type="hdr" sz="quarter"/>
          </p:nvPr>
        </p:nvSpPr>
        <p:spPr bwMode="auto">
          <a:xfrm>
            <a:off x="0" y="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en-US" altLang="zh-TW"/>
          </a:p>
        </p:txBody>
      </p:sp>
      <p:sp>
        <p:nvSpPr>
          <p:cNvPr id="119811" name="Rectangle 3">
            <a:extLst>
              <a:ext uri="{FF2B5EF4-FFF2-40B4-BE49-F238E27FC236}">
                <a16:creationId xmlns:a16="http://schemas.microsoft.com/office/drawing/2014/main" xmlns="" id="{5F5F0836-53B8-4208-A013-6D664DA9E3AC}"/>
              </a:ext>
            </a:extLst>
          </p:cNvPr>
          <p:cNvSpPr>
            <a:spLocks noGrp="1" noChangeArrowheads="1"/>
          </p:cNvSpPr>
          <p:nvPr>
            <p:ph type="dt" sz="quarter" idx="1"/>
          </p:nvPr>
        </p:nvSpPr>
        <p:spPr bwMode="auto">
          <a:xfrm>
            <a:off x="3835400" y="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endParaRPr lang="en-US" altLang="zh-TW"/>
          </a:p>
        </p:txBody>
      </p:sp>
      <p:sp>
        <p:nvSpPr>
          <p:cNvPr id="119812" name="Rectangle 4">
            <a:extLst>
              <a:ext uri="{FF2B5EF4-FFF2-40B4-BE49-F238E27FC236}">
                <a16:creationId xmlns:a16="http://schemas.microsoft.com/office/drawing/2014/main" xmlns="" id="{AB62067A-6DF0-4A96-9FA5-CA1D15126A67}"/>
              </a:ext>
            </a:extLst>
          </p:cNvPr>
          <p:cNvSpPr>
            <a:spLocks noGrp="1" noChangeArrowheads="1"/>
          </p:cNvSpPr>
          <p:nvPr>
            <p:ph type="ftr" sz="quarter" idx="2"/>
          </p:nvPr>
        </p:nvSpPr>
        <p:spPr bwMode="auto">
          <a:xfrm>
            <a:off x="0" y="941070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en-US" altLang="zh-TW"/>
          </a:p>
        </p:txBody>
      </p:sp>
      <p:sp>
        <p:nvSpPr>
          <p:cNvPr id="119813" name="Rectangle 5">
            <a:extLst>
              <a:ext uri="{FF2B5EF4-FFF2-40B4-BE49-F238E27FC236}">
                <a16:creationId xmlns:a16="http://schemas.microsoft.com/office/drawing/2014/main" xmlns="" id="{73D40721-36A8-4C03-AFE7-8DA1EF5294F3}"/>
              </a:ext>
            </a:extLst>
          </p:cNvPr>
          <p:cNvSpPr>
            <a:spLocks noGrp="1" noChangeArrowheads="1"/>
          </p:cNvSpPr>
          <p:nvPr>
            <p:ph type="sldNum" sz="quarter" idx="3"/>
          </p:nvPr>
        </p:nvSpPr>
        <p:spPr bwMode="auto">
          <a:xfrm>
            <a:off x="3835400" y="941070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49EA987-3601-47C8-8145-9D34828C0FA9}" type="slidenum">
              <a:rPr lang="zh-TW" altLang="en-US"/>
              <a:pPr>
                <a:defRPr/>
              </a:pPr>
              <a:t>‹#›</a:t>
            </a:fld>
            <a:endParaRPr lang="en-US" altLang="zh-TW"/>
          </a:p>
        </p:txBody>
      </p:sp>
    </p:spTree>
    <p:extLst>
      <p:ext uri="{BB962C8B-B14F-4D97-AF65-F5344CB8AC3E}">
        <p14:creationId xmlns:p14="http://schemas.microsoft.com/office/powerpoint/2010/main" val="700556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xmlns="" id="{8A27CC56-5F06-4BA8-A547-2CA1BEFAFF2C}"/>
              </a:ext>
            </a:extLst>
          </p:cNvPr>
          <p:cNvSpPr>
            <a:spLocks noGrp="1" noChangeArrowheads="1"/>
          </p:cNvSpPr>
          <p:nvPr>
            <p:ph type="hdr" sz="quarter"/>
          </p:nvPr>
        </p:nvSpPr>
        <p:spPr bwMode="auto">
          <a:xfrm>
            <a:off x="0" y="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en-US" altLang="zh-TW"/>
          </a:p>
        </p:txBody>
      </p:sp>
      <p:sp>
        <p:nvSpPr>
          <p:cNvPr id="137219" name="Rectangle 3">
            <a:extLst>
              <a:ext uri="{FF2B5EF4-FFF2-40B4-BE49-F238E27FC236}">
                <a16:creationId xmlns:a16="http://schemas.microsoft.com/office/drawing/2014/main" xmlns="" id="{83A923D6-785C-43EF-BF5F-F8BAF4999AB4}"/>
              </a:ext>
            </a:extLst>
          </p:cNvPr>
          <p:cNvSpPr>
            <a:spLocks noGrp="1" noChangeArrowheads="1"/>
          </p:cNvSpPr>
          <p:nvPr>
            <p:ph type="dt" idx="1"/>
          </p:nvPr>
        </p:nvSpPr>
        <p:spPr bwMode="auto">
          <a:xfrm>
            <a:off x="3835400" y="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endParaRPr lang="en-US" altLang="zh-TW"/>
          </a:p>
        </p:txBody>
      </p:sp>
      <p:sp>
        <p:nvSpPr>
          <p:cNvPr id="2052" name="Rectangle 4">
            <a:extLst>
              <a:ext uri="{FF2B5EF4-FFF2-40B4-BE49-F238E27FC236}">
                <a16:creationId xmlns:a16="http://schemas.microsoft.com/office/drawing/2014/main" xmlns="" id="{27032684-8C21-41CB-AD1D-94B8FD58CB18}"/>
              </a:ext>
            </a:extLst>
          </p:cNvPr>
          <p:cNvSpPr>
            <a:spLocks noGrp="1" noRot="1" noChangeAspect="1" noChangeArrowheads="1" noTextEdit="1"/>
          </p:cNvSpPr>
          <p:nvPr>
            <p:ph type="sldImg" idx="2"/>
          </p:nvPr>
        </p:nvSpPr>
        <p:spPr bwMode="auto">
          <a:xfrm>
            <a:off x="908050" y="742950"/>
            <a:ext cx="4953000"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7221" name="Rectangle 5">
            <a:extLst>
              <a:ext uri="{FF2B5EF4-FFF2-40B4-BE49-F238E27FC236}">
                <a16:creationId xmlns:a16="http://schemas.microsoft.com/office/drawing/2014/main" xmlns="" id="{FEE8415D-81A3-498E-A0C7-40ECB6946E49}"/>
              </a:ext>
            </a:extLst>
          </p:cNvPr>
          <p:cNvSpPr>
            <a:spLocks noGrp="1" noChangeArrowheads="1"/>
          </p:cNvSpPr>
          <p:nvPr>
            <p:ph type="body" sz="quarter" idx="3"/>
          </p:nvPr>
        </p:nvSpPr>
        <p:spPr bwMode="auto">
          <a:xfrm>
            <a:off x="903288" y="4705350"/>
            <a:ext cx="496252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37222" name="Rectangle 6">
            <a:extLst>
              <a:ext uri="{FF2B5EF4-FFF2-40B4-BE49-F238E27FC236}">
                <a16:creationId xmlns:a16="http://schemas.microsoft.com/office/drawing/2014/main" xmlns="" id="{4822FA4A-311A-4041-8BA1-66B6493D59A7}"/>
              </a:ext>
            </a:extLst>
          </p:cNvPr>
          <p:cNvSpPr>
            <a:spLocks noGrp="1" noChangeArrowheads="1"/>
          </p:cNvSpPr>
          <p:nvPr>
            <p:ph type="ftr" sz="quarter" idx="4"/>
          </p:nvPr>
        </p:nvSpPr>
        <p:spPr bwMode="auto">
          <a:xfrm>
            <a:off x="0" y="941070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en-US" altLang="zh-TW"/>
          </a:p>
        </p:txBody>
      </p:sp>
      <p:sp>
        <p:nvSpPr>
          <p:cNvPr id="137223" name="Rectangle 7">
            <a:extLst>
              <a:ext uri="{FF2B5EF4-FFF2-40B4-BE49-F238E27FC236}">
                <a16:creationId xmlns:a16="http://schemas.microsoft.com/office/drawing/2014/main" xmlns="" id="{D11077AE-F5E8-4415-8099-1D2BF23038E2}"/>
              </a:ext>
            </a:extLst>
          </p:cNvPr>
          <p:cNvSpPr>
            <a:spLocks noGrp="1" noChangeArrowheads="1"/>
          </p:cNvSpPr>
          <p:nvPr>
            <p:ph type="sldNum" sz="quarter" idx="5"/>
          </p:nvPr>
        </p:nvSpPr>
        <p:spPr bwMode="auto">
          <a:xfrm>
            <a:off x="3835400" y="941070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6834C0D-1357-4BA8-92C6-FEEEE50DA8EF}" type="slidenum">
              <a:rPr lang="zh-TW" altLang="en-US"/>
              <a:pPr>
                <a:defRPr/>
              </a:pPr>
              <a:t>‹#›</a:t>
            </a:fld>
            <a:endParaRPr lang="en-US" altLang="zh-TW"/>
          </a:p>
        </p:txBody>
      </p:sp>
    </p:spTree>
    <p:extLst>
      <p:ext uri="{BB962C8B-B14F-4D97-AF65-F5344CB8AC3E}">
        <p14:creationId xmlns:p14="http://schemas.microsoft.com/office/powerpoint/2010/main" val="2501330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xmlns="" id="{F79B2E76-B00B-44D5-A4D3-82A675930754}"/>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8F0CEFE-48B4-4EB5-9FF0-A659FB98998F}" type="slidenum">
              <a:rPr lang="zh-TW" altLang="en-US"/>
              <a:pPr>
                <a:spcBef>
                  <a:spcPct val="0"/>
                </a:spcBef>
              </a:pPr>
              <a:t>1</a:t>
            </a:fld>
            <a:endParaRPr lang="en-US" altLang="zh-TW"/>
          </a:p>
        </p:txBody>
      </p:sp>
      <p:sp>
        <p:nvSpPr>
          <p:cNvPr id="5123" name="Rectangle 2">
            <a:extLst>
              <a:ext uri="{FF2B5EF4-FFF2-40B4-BE49-F238E27FC236}">
                <a16:creationId xmlns:a16="http://schemas.microsoft.com/office/drawing/2014/main" xmlns="" id="{5A309893-4BEE-4F21-A957-D08A0F5264C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xmlns="" id="{AC394017-67EF-4351-92D4-5AE5979194B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460380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06A1242C-69C3-4801-BD3D-FF1A908FE4BF}"/>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1C56297-B1B6-4749-887E-8B23FCB5CCD6}" type="slidenum">
              <a:rPr lang="zh-TW" altLang="en-US"/>
              <a:pPr>
                <a:spcBef>
                  <a:spcPct val="0"/>
                </a:spcBef>
              </a:pPr>
              <a:t>10</a:t>
            </a:fld>
            <a:endParaRPr lang="en-US" altLang="zh-TW"/>
          </a:p>
        </p:txBody>
      </p:sp>
      <p:sp>
        <p:nvSpPr>
          <p:cNvPr id="21507" name="Rectangle 2">
            <a:extLst>
              <a:ext uri="{FF2B5EF4-FFF2-40B4-BE49-F238E27FC236}">
                <a16:creationId xmlns:a16="http://schemas.microsoft.com/office/drawing/2014/main" xmlns="" id="{66270EFC-C685-40A3-A87A-F864E21FFB4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09BB77FB-2D66-49C1-B1AD-3D88E05CC4B4}"/>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59629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xmlns="" id="{04508122-E360-4FCB-88DA-6CA1125EDF20}"/>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BB9500E-E430-4D61-8D24-4049FE02CB3E}" type="slidenum">
              <a:rPr lang="zh-TW" altLang="en-US"/>
              <a:pPr>
                <a:spcBef>
                  <a:spcPct val="0"/>
                </a:spcBef>
              </a:pPr>
              <a:t>11</a:t>
            </a:fld>
            <a:endParaRPr lang="en-US" altLang="zh-TW"/>
          </a:p>
        </p:txBody>
      </p:sp>
      <p:sp>
        <p:nvSpPr>
          <p:cNvPr id="23555" name="Rectangle 2">
            <a:extLst>
              <a:ext uri="{FF2B5EF4-FFF2-40B4-BE49-F238E27FC236}">
                <a16:creationId xmlns:a16="http://schemas.microsoft.com/office/drawing/2014/main" xmlns="" id="{158015B0-A6D7-422F-BAE3-006D87629357}"/>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xmlns="" id="{599F8305-CD5E-43D5-A840-AE349757FFD4}"/>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369781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D3735ADD-ACD9-4A5C-9E8D-3BF7136AB165}"/>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4BAC719-AA54-400E-BF39-562E5853D16C}" type="slidenum">
              <a:rPr lang="zh-TW" altLang="en-US"/>
              <a:pPr>
                <a:spcBef>
                  <a:spcPct val="0"/>
                </a:spcBef>
              </a:pPr>
              <a:t>12</a:t>
            </a:fld>
            <a:endParaRPr lang="en-US" altLang="zh-TW"/>
          </a:p>
        </p:txBody>
      </p:sp>
      <p:sp>
        <p:nvSpPr>
          <p:cNvPr id="25603" name="Rectangle 2">
            <a:extLst>
              <a:ext uri="{FF2B5EF4-FFF2-40B4-BE49-F238E27FC236}">
                <a16:creationId xmlns:a16="http://schemas.microsoft.com/office/drawing/2014/main" xmlns="" id="{707E3FD9-45E3-4614-A78F-B2B882147231}"/>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xmlns="" id="{78649DC7-F430-471C-BCF1-87E5631E7F24}"/>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831630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E6A4A3FE-5604-48D7-9145-D42CBC221799}"/>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74FAB61-1DF9-4149-B4CB-6CDAF8616586}" type="slidenum">
              <a:rPr lang="zh-TW" altLang="en-US"/>
              <a:pPr>
                <a:spcBef>
                  <a:spcPct val="0"/>
                </a:spcBef>
              </a:pPr>
              <a:t>13</a:t>
            </a:fld>
            <a:endParaRPr lang="en-US" altLang="zh-TW"/>
          </a:p>
        </p:txBody>
      </p:sp>
      <p:sp>
        <p:nvSpPr>
          <p:cNvPr id="27651" name="Rectangle 2">
            <a:extLst>
              <a:ext uri="{FF2B5EF4-FFF2-40B4-BE49-F238E27FC236}">
                <a16:creationId xmlns:a16="http://schemas.microsoft.com/office/drawing/2014/main" xmlns="" id="{FA572E96-3B02-4CA1-91CC-83B9770D702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xmlns="" id="{D5130917-EC92-43BE-B983-9FD6D0CA9FB2}"/>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31119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4E1A4D9E-8697-4C45-B083-A6EA761B18BC}"/>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E888E11-0222-4A06-A78A-1FA4BC2BE94A}" type="slidenum">
              <a:rPr lang="zh-TW" altLang="en-US"/>
              <a:pPr>
                <a:spcBef>
                  <a:spcPct val="0"/>
                </a:spcBef>
              </a:pPr>
              <a:t>14</a:t>
            </a:fld>
            <a:endParaRPr lang="en-US" altLang="zh-TW"/>
          </a:p>
        </p:txBody>
      </p:sp>
      <p:sp>
        <p:nvSpPr>
          <p:cNvPr id="29699" name="Rectangle 2">
            <a:extLst>
              <a:ext uri="{FF2B5EF4-FFF2-40B4-BE49-F238E27FC236}">
                <a16:creationId xmlns:a16="http://schemas.microsoft.com/office/drawing/2014/main" xmlns="" id="{BD534502-6896-42E6-865C-77B9F82B0AE2}"/>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xmlns="" id="{22838BEC-2600-49B0-811B-68BDF24FCA0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55554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550A1E9D-DA3E-4C62-9E05-79D3398ACFA0}"/>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D1DCBCE-D8AD-4023-8A10-61484FEE0AD7}" type="slidenum">
              <a:rPr lang="zh-TW" altLang="en-US"/>
              <a:pPr>
                <a:spcBef>
                  <a:spcPct val="0"/>
                </a:spcBef>
              </a:pPr>
              <a:t>15</a:t>
            </a:fld>
            <a:endParaRPr lang="en-US" altLang="zh-TW"/>
          </a:p>
        </p:txBody>
      </p:sp>
      <p:sp>
        <p:nvSpPr>
          <p:cNvPr id="31747" name="Rectangle 2">
            <a:extLst>
              <a:ext uri="{FF2B5EF4-FFF2-40B4-BE49-F238E27FC236}">
                <a16:creationId xmlns:a16="http://schemas.microsoft.com/office/drawing/2014/main" xmlns="" id="{4CEBE0FA-AEB7-44BD-8B92-B7A09F541A6D}"/>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xmlns="" id="{556FFC77-C069-4A72-AAAC-F90C9E6B4DC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573036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550A1E9D-DA3E-4C62-9E05-79D3398ACFA0}"/>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D1DCBCE-D8AD-4023-8A10-61484FEE0AD7}" type="slidenum">
              <a:rPr lang="zh-TW" altLang="en-US"/>
              <a:pPr>
                <a:spcBef>
                  <a:spcPct val="0"/>
                </a:spcBef>
              </a:pPr>
              <a:t>16</a:t>
            </a:fld>
            <a:endParaRPr lang="en-US" altLang="zh-TW"/>
          </a:p>
        </p:txBody>
      </p:sp>
      <p:sp>
        <p:nvSpPr>
          <p:cNvPr id="31747" name="Rectangle 2">
            <a:extLst>
              <a:ext uri="{FF2B5EF4-FFF2-40B4-BE49-F238E27FC236}">
                <a16:creationId xmlns:a16="http://schemas.microsoft.com/office/drawing/2014/main" xmlns="" id="{4CEBE0FA-AEB7-44BD-8B92-B7A09F541A6D}"/>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xmlns="" id="{556FFC77-C069-4A72-AAAC-F90C9E6B4DC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696486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1FF51981-A39C-4D48-A871-8A88A52F4235}"/>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C0ECD1D-6703-42FF-ABAC-9A131BE4A205}" type="slidenum">
              <a:rPr lang="zh-TW" altLang="en-US"/>
              <a:pPr>
                <a:spcBef>
                  <a:spcPct val="0"/>
                </a:spcBef>
              </a:pPr>
              <a:t>17</a:t>
            </a:fld>
            <a:endParaRPr lang="en-US" altLang="zh-TW"/>
          </a:p>
        </p:txBody>
      </p:sp>
      <p:sp>
        <p:nvSpPr>
          <p:cNvPr id="33795" name="Rectangle 2">
            <a:extLst>
              <a:ext uri="{FF2B5EF4-FFF2-40B4-BE49-F238E27FC236}">
                <a16:creationId xmlns:a16="http://schemas.microsoft.com/office/drawing/2014/main" xmlns="" id="{08C7140D-5DA8-4E84-8CD8-DBD78E39DD1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xmlns="" id="{6DE6B5CB-E4D1-4EC3-AD2C-6400A5FECCC7}"/>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3250620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CA277DF3-4812-4C18-84A4-56B75E0C67D7}"/>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6984DF1-7894-4C42-8C31-8711193F378B}" type="slidenum">
              <a:rPr lang="zh-TW" altLang="en-US"/>
              <a:pPr>
                <a:spcBef>
                  <a:spcPct val="0"/>
                </a:spcBef>
              </a:pPr>
              <a:t>18</a:t>
            </a:fld>
            <a:endParaRPr lang="en-US" altLang="zh-TW"/>
          </a:p>
        </p:txBody>
      </p:sp>
      <p:sp>
        <p:nvSpPr>
          <p:cNvPr id="35843" name="Rectangle 2">
            <a:extLst>
              <a:ext uri="{FF2B5EF4-FFF2-40B4-BE49-F238E27FC236}">
                <a16:creationId xmlns:a16="http://schemas.microsoft.com/office/drawing/2014/main" xmlns="" id="{6721B57F-B3D1-462E-B1D4-D47A2A1D2385}"/>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xmlns="" id="{1B7FDA7F-228D-45A7-A194-F422299D8F4D}"/>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4199617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68BAF822-537A-47A6-BC36-FFCB5E8F08D3}"/>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B21F133-7A59-4D2E-9D3D-C35053C3DDEB}" type="slidenum">
              <a:rPr lang="zh-TW" altLang="en-US"/>
              <a:pPr>
                <a:spcBef>
                  <a:spcPct val="0"/>
                </a:spcBef>
              </a:pPr>
              <a:t>19</a:t>
            </a:fld>
            <a:endParaRPr lang="en-US" altLang="zh-TW"/>
          </a:p>
        </p:txBody>
      </p:sp>
      <p:sp>
        <p:nvSpPr>
          <p:cNvPr id="37891" name="Rectangle 2">
            <a:extLst>
              <a:ext uri="{FF2B5EF4-FFF2-40B4-BE49-F238E27FC236}">
                <a16:creationId xmlns:a16="http://schemas.microsoft.com/office/drawing/2014/main" xmlns="" id="{3D164398-2384-4696-9540-CF59C3246009}"/>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xmlns="" id="{D36FA3F4-B262-49B5-B4CD-48D88494A22A}"/>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9802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xmlns="" id="{EFB65EE7-8BDF-44D0-91B1-F59BC1199BBF}"/>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CA346B10-7275-4288-B636-A87095DB74BF}" type="slidenum">
              <a:rPr lang="zh-TW" altLang="en-US"/>
              <a:pPr>
                <a:spcBef>
                  <a:spcPct val="0"/>
                </a:spcBef>
              </a:pPr>
              <a:t>2</a:t>
            </a:fld>
            <a:endParaRPr lang="en-US" altLang="zh-TW"/>
          </a:p>
        </p:txBody>
      </p:sp>
      <p:sp>
        <p:nvSpPr>
          <p:cNvPr id="7171" name="Rectangle 2">
            <a:extLst>
              <a:ext uri="{FF2B5EF4-FFF2-40B4-BE49-F238E27FC236}">
                <a16:creationId xmlns:a16="http://schemas.microsoft.com/office/drawing/2014/main" xmlns="" id="{E65B3CE2-091E-4293-A060-BEACEBBFFCC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xmlns="" id="{59578EB0-D8F5-4CBE-A8C0-3AA526082EA1}"/>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963933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153CAFDE-1DAD-40D1-8A98-B7AFED55AA66}"/>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2461EF6-1584-488D-BEDC-189F63AED568}" type="slidenum">
              <a:rPr lang="zh-TW" altLang="en-US"/>
              <a:pPr>
                <a:spcBef>
                  <a:spcPct val="0"/>
                </a:spcBef>
              </a:pPr>
              <a:t>20</a:t>
            </a:fld>
            <a:endParaRPr lang="en-US" altLang="zh-TW"/>
          </a:p>
        </p:txBody>
      </p:sp>
      <p:sp>
        <p:nvSpPr>
          <p:cNvPr id="39939" name="Rectangle 2">
            <a:extLst>
              <a:ext uri="{FF2B5EF4-FFF2-40B4-BE49-F238E27FC236}">
                <a16:creationId xmlns:a16="http://schemas.microsoft.com/office/drawing/2014/main" xmlns="" id="{C1093745-CA52-429C-9199-9014DDFA7EF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xmlns="" id="{B7FC78F6-EAB3-4709-811F-27FFC17930D8}"/>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1129996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66036174-169A-42D5-BBBF-E42349CD798A}"/>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B2AA752-99E4-46BC-B502-D60245A90FDD}" type="slidenum">
              <a:rPr lang="zh-TW" altLang="en-US"/>
              <a:pPr>
                <a:spcBef>
                  <a:spcPct val="0"/>
                </a:spcBef>
              </a:pPr>
              <a:t>21</a:t>
            </a:fld>
            <a:endParaRPr lang="en-US" altLang="zh-TW"/>
          </a:p>
        </p:txBody>
      </p:sp>
      <p:sp>
        <p:nvSpPr>
          <p:cNvPr id="41987" name="Rectangle 2">
            <a:extLst>
              <a:ext uri="{FF2B5EF4-FFF2-40B4-BE49-F238E27FC236}">
                <a16:creationId xmlns:a16="http://schemas.microsoft.com/office/drawing/2014/main" xmlns="" id="{45A3DFA5-ADAF-4CD0-9F14-81C89498273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xmlns="" id="{7A379403-22EC-4CF5-95F3-2A7C8CF61BA8}"/>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2560317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D264936E-C2C4-4B07-B561-249EAB333816}"/>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1642BBEA-989F-42DA-B5C3-7CC991243A41}" type="slidenum">
              <a:rPr lang="zh-TW" altLang="en-US"/>
              <a:pPr>
                <a:spcBef>
                  <a:spcPct val="0"/>
                </a:spcBef>
              </a:pPr>
              <a:t>22</a:t>
            </a:fld>
            <a:endParaRPr lang="en-US" altLang="zh-TW"/>
          </a:p>
        </p:txBody>
      </p:sp>
      <p:sp>
        <p:nvSpPr>
          <p:cNvPr id="44035" name="Rectangle 2">
            <a:extLst>
              <a:ext uri="{FF2B5EF4-FFF2-40B4-BE49-F238E27FC236}">
                <a16:creationId xmlns:a16="http://schemas.microsoft.com/office/drawing/2014/main" xmlns="" id="{8D999D66-4FFE-4B5A-9C53-0351FED43D8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68749BF2-24BA-455F-8B46-183790FC42C9}"/>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3591228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FA4275AA-4E01-4E29-869A-F888B0C4EC26}"/>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8F6A921-8F32-4A88-9075-DEB847F4A982}" type="slidenum">
              <a:rPr lang="zh-TW" altLang="en-US"/>
              <a:pPr>
                <a:spcBef>
                  <a:spcPct val="0"/>
                </a:spcBef>
              </a:pPr>
              <a:t>23</a:t>
            </a:fld>
            <a:endParaRPr lang="en-US" altLang="zh-TW"/>
          </a:p>
        </p:txBody>
      </p:sp>
      <p:sp>
        <p:nvSpPr>
          <p:cNvPr id="46083" name="Rectangle 2">
            <a:extLst>
              <a:ext uri="{FF2B5EF4-FFF2-40B4-BE49-F238E27FC236}">
                <a16:creationId xmlns:a16="http://schemas.microsoft.com/office/drawing/2014/main" xmlns="" id="{85BEE46B-506A-4717-8EDE-A4744EAC21BE}"/>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xmlns="" id="{3443921F-BDB7-41A8-9FE9-E448BCA505B5}"/>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2308371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FA4275AA-4E01-4E29-869A-F888B0C4EC26}"/>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8F6A921-8F32-4A88-9075-DEB847F4A982}" type="slidenum">
              <a:rPr lang="zh-TW" altLang="en-US"/>
              <a:pPr>
                <a:spcBef>
                  <a:spcPct val="0"/>
                </a:spcBef>
              </a:pPr>
              <a:t>24</a:t>
            </a:fld>
            <a:endParaRPr lang="en-US" altLang="zh-TW"/>
          </a:p>
        </p:txBody>
      </p:sp>
      <p:sp>
        <p:nvSpPr>
          <p:cNvPr id="46083" name="Rectangle 2">
            <a:extLst>
              <a:ext uri="{FF2B5EF4-FFF2-40B4-BE49-F238E27FC236}">
                <a16:creationId xmlns:a16="http://schemas.microsoft.com/office/drawing/2014/main" xmlns="" id="{85BEE46B-506A-4717-8EDE-A4744EAC21BE}"/>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xmlns="" id="{3443921F-BDB7-41A8-9FE9-E448BCA505B5}"/>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4056478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E3675C41-3344-4557-9A58-3FC16A7EEB7D}"/>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7645B3D-0D86-41A7-BA45-A892E2A67B96}" type="slidenum">
              <a:rPr lang="zh-TW" altLang="en-US"/>
              <a:pPr>
                <a:spcBef>
                  <a:spcPct val="0"/>
                </a:spcBef>
              </a:pPr>
              <a:t>25</a:t>
            </a:fld>
            <a:endParaRPr lang="en-US" altLang="zh-TW"/>
          </a:p>
        </p:txBody>
      </p:sp>
      <p:sp>
        <p:nvSpPr>
          <p:cNvPr id="48131" name="Rectangle 2">
            <a:extLst>
              <a:ext uri="{FF2B5EF4-FFF2-40B4-BE49-F238E27FC236}">
                <a16:creationId xmlns:a16="http://schemas.microsoft.com/office/drawing/2014/main" xmlns="" id="{6EBCCF32-C548-41E5-9300-87C3F5FC8C7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xmlns="" id="{E2816185-91D0-4F9D-AA61-4F126A4AB22F}"/>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841758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xmlns="" id="{80892A3C-ABB1-4BA4-BC50-FED7D5114DF6}"/>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C9920EF-2493-4D87-94CD-39B1A65A7989}" type="slidenum">
              <a:rPr lang="zh-TW" altLang="en-US"/>
              <a:pPr>
                <a:spcBef>
                  <a:spcPct val="0"/>
                </a:spcBef>
              </a:pPr>
              <a:t>26</a:t>
            </a:fld>
            <a:endParaRPr lang="en-US" altLang="zh-TW"/>
          </a:p>
        </p:txBody>
      </p:sp>
      <p:sp>
        <p:nvSpPr>
          <p:cNvPr id="50179" name="Rectangle 2">
            <a:extLst>
              <a:ext uri="{FF2B5EF4-FFF2-40B4-BE49-F238E27FC236}">
                <a16:creationId xmlns:a16="http://schemas.microsoft.com/office/drawing/2014/main" xmlns="" id="{872A0A18-399E-4210-A6B5-DE219E63654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xmlns="" id="{2F7BFA16-0132-4B59-A021-20BB469D885B}"/>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1114429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xmlns="" id="{8D203F3B-E854-49C5-AACC-E582CB5CC9EF}"/>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603F22E-5EFF-4E1C-8A4C-DD6D2A38420F}" type="slidenum">
              <a:rPr lang="zh-TW" altLang="en-US"/>
              <a:pPr>
                <a:spcBef>
                  <a:spcPct val="0"/>
                </a:spcBef>
              </a:pPr>
              <a:t>27</a:t>
            </a:fld>
            <a:endParaRPr lang="en-US" altLang="zh-TW"/>
          </a:p>
        </p:txBody>
      </p:sp>
      <p:sp>
        <p:nvSpPr>
          <p:cNvPr id="52227" name="Rectangle 2">
            <a:extLst>
              <a:ext uri="{FF2B5EF4-FFF2-40B4-BE49-F238E27FC236}">
                <a16:creationId xmlns:a16="http://schemas.microsoft.com/office/drawing/2014/main" xmlns="" id="{F95F1878-DA04-4BA5-854B-43F09568F9B7}"/>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xmlns="" id="{2DD26E5E-7A0B-4D19-8567-0255F8F1A678}"/>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3252520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0476799E-F4A5-4EFC-B9AF-0142F61CCC23}"/>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93AF60B8-C6D3-4C4E-B102-A126BCE41159}" type="slidenum">
              <a:rPr lang="zh-TW" altLang="en-US"/>
              <a:pPr>
                <a:spcBef>
                  <a:spcPct val="0"/>
                </a:spcBef>
              </a:pPr>
              <a:t>28</a:t>
            </a:fld>
            <a:endParaRPr lang="en-US" altLang="zh-TW"/>
          </a:p>
        </p:txBody>
      </p:sp>
      <p:sp>
        <p:nvSpPr>
          <p:cNvPr id="54275" name="Rectangle 2">
            <a:extLst>
              <a:ext uri="{FF2B5EF4-FFF2-40B4-BE49-F238E27FC236}">
                <a16:creationId xmlns:a16="http://schemas.microsoft.com/office/drawing/2014/main" xmlns="" id="{2E266558-9022-417E-94F8-8F2B58B809EE}"/>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47EF49E2-6CA6-4498-8FB0-64F7308DF3F8}"/>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220769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EA1F31C7-4377-4DDA-87C7-2FD3EBAB06F4}"/>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082C698-5A3E-452A-B033-5B6D46C65427}" type="slidenum">
              <a:rPr lang="zh-TW" altLang="en-US"/>
              <a:pPr>
                <a:spcBef>
                  <a:spcPct val="0"/>
                </a:spcBef>
              </a:pPr>
              <a:t>29</a:t>
            </a:fld>
            <a:endParaRPr lang="en-US" altLang="zh-TW"/>
          </a:p>
        </p:txBody>
      </p:sp>
      <p:sp>
        <p:nvSpPr>
          <p:cNvPr id="56323" name="Rectangle 2">
            <a:extLst>
              <a:ext uri="{FF2B5EF4-FFF2-40B4-BE49-F238E27FC236}">
                <a16:creationId xmlns:a16="http://schemas.microsoft.com/office/drawing/2014/main" xmlns="" id="{AED2DF04-4E11-4A58-8CA5-BB02F856AFE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xmlns="" id="{2B169118-767E-43F9-98EE-40EE8D414B03}"/>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03027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xmlns="" id="{4B3C0671-D521-4C53-A84E-8CC019314526}"/>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E2BA436E-9726-4580-8DAE-9E58E36D60D7}" type="slidenum">
              <a:rPr lang="zh-TW" altLang="en-US"/>
              <a:pPr>
                <a:spcBef>
                  <a:spcPct val="0"/>
                </a:spcBef>
              </a:pPr>
              <a:t>3</a:t>
            </a:fld>
            <a:endParaRPr lang="en-US" altLang="zh-TW"/>
          </a:p>
        </p:txBody>
      </p:sp>
      <p:sp>
        <p:nvSpPr>
          <p:cNvPr id="9219" name="Rectangle 2">
            <a:extLst>
              <a:ext uri="{FF2B5EF4-FFF2-40B4-BE49-F238E27FC236}">
                <a16:creationId xmlns:a16="http://schemas.microsoft.com/office/drawing/2014/main" xmlns="" id="{ABB174A4-8233-46C2-BA35-ED0519168BC3}"/>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xmlns="" id="{3EB90925-35F9-4248-9D68-AF4022FEE0F7}"/>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039861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xmlns="" id="{68962066-B21C-4339-93E8-E36683A12BC0}"/>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C9D09276-DFB8-4A40-BDA4-12E1B1B02275}" type="slidenum">
              <a:rPr lang="zh-TW" altLang="en-US"/>
              <a:pPr>
                <a:spcBef>
                  <a:spcPct val="0"/>
                </a:spcBef>
              </a:pPr>
              <a:t>30</a:t>
            </a:fld>
            <a:endParaRPr lang="en-US" altLang="zh-TW"/>
          </a:p>
        </p:txBody>
      </p:sp>
      <p:sp>
        <p:nvSpPr>
          <p:cNvPr id="58371" name="Rectangle 2">
            <a:extLst>
              <a:ext uri="{FF2B5EF4-FFF2-40B4-BE49-F238E27FC236}">
                <a16:creationId xmlns:a16="http://schemas.microsoft.com/office/drawing/2014/main" xmlns="" id="{730CB9C0-9DDF-4D96-9C90-9F0A4129877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xmlns="" id="{C0425E8E-4D5A-467F-8AA9-CACB03771B88}"/>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1181493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xmlns="" id="{C94309AF-DE3F-4554-908A-F0A6955D5738}"/>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DBEE56F-2BA3-4B3E-ABA6-19538836BB04}" type="slidenum">
              <a:rPr lang="zh-TW" altLang="en-US"/>
              <a:pPr>
                <a:spcBef>
                  <a:spcPct val="0"/>
                </a:spcBef>
              </a:pPr>
              <a:t>31</a:t>
            </a:fld>
            <a:endParaRPr lang="en-US" altLang="zh-TW"/>
          </a:p>
        </p:txBody>
      </p:sp>
      <p:sp>
        <p:nvSpPr>
          <p:cNvPr id="60419" name="Rectangle 2">
            <a:extLst>
              <a:ext uri="{FF2B5EF4-FFF2-40B4-BE49-F238E27FC236}">
                <a16:creationId xmlns:a16="http://schemas.microsoft.com/office/drawing/2014/main" xmlns="" id="{A3EF3CEB-56BC-47CF-82A6-8F307D4BA51C}"/>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xmlns="" id="{A0A53431-FF3E-4CE0-8281-1FA1D42F395C}"/>
              </a:ext>
            </a:extLst>
          </p:cNvPr>
          <p:cNvSpPr>
            <a:spLocks noGrp="1" noChangeArrowheads="1"/>
          </p:cNvSpPr>
          <p:nvPr>
            <p:ph type="body" idx="1"/>
          </p:nvPr>
        </p:nvSpPr>
        <p:spPr>
          <a:noFill/>
        </p:spPr>
        <p:txBody>
          <a:bodyPr lIns="90233" tIns="45116" rIns="90233" bIns="45116"/>
          <a:lstStyle/>
          <a:p>
            <a:pPr eaLnBrk="1" hangingPunct="1"/>
            <a:endParaRPr lang="en-US" altLang="zh-TW" dirty="0"/>
          </a:p>
        </p:txBody>
      </p:sp>
    </p:spTree>
    <p:extLst>
      <p:ext uri="{BB962C8B-B14F-4D97-AF65-F5344CB8AC3E}">
        <p14:creationId xmlns:p14="http://schemas.microsoft.com/office/powerpoint/2010/main" val="2826406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834C0D-1357-4BA8-92C6-FEEEE50DA8EF}" type="slidenum">
              <a:rPr lang="zh-TW" altLang="en-US" smtClean="0"/>
              <a:pPr>
                <a:defRPr/>
              </a:pPr>
              <a:t>32</a:t>
            </a:fld>
            <a:endParaRPr lang="en-US" altLang="zh-TW"/>
          </a:p>
        </p:txBody>
      </p:sp>
    </p:spTree>
    <p:extLst>
      <p:ext uri="{BB962C8B-B14F-4D97-AF65-F5344CB8AC3E}">
        <p14:creationId xmlns:p14="http://schemas.microsoft.com/office/powerpoint/2010/main" val="3547120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xmlns="" id="{B9547E74-8BE8-4F00-A64D-9794DFACC041}"/>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16B517D-D247-48D2-908C-4A68FE09D49F}" type="slidenum">
              <a:rPr lang="zh-TW" altLang="en-US"/>
              <a:pPr>
                <a:spcBef>
                  <a:spcPct val="0"/>
                </a:spcBef>
              </a:pPr>
              <a:t>33</a:t>
            </a:fld>
            <a:endParaRPr lang="en-US" altLang="zh-TW"/>
          </a:p>
        </p:txBody>
      </p:sp>
      <p:sp>
        <p:nvSpPr>
          <p:cNvPr id="70659" name="Rectangle 2">
            <a:extLst>
              <a:ext uri="{FF2B5EF4-FFF2-40B4-BE49-F238E27FC236}">
                <a16:creationId xmlns:a16="http://schemas.microsoft.com/office/drawing/2014/main" xmlns="" id="{D6D2C216-B2DA-4020-A299-D1704EB11A42}"/>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xmlns="" id="{49A3C864-02C1-41F2-8234-8601A4D9AAEB}"/>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774416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xmlns="" id="{8061856F-E684-4BEA-A393-34C543D9E152}"/>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E7962281-CC80-40DB-A945-A707AA571745}" type="slidenum">
              <a:rPr lang="zh-TW" altLang="en-US"/>
              <a:pPr>
                <a:spcBef>
                  <a:spcPct val="0"/>
                </a:spcBef>
              </a:pPr>
              <a:t>34</a:t>
            </a:fld>
            <a:endParaRPr lang="en-US" altLang="zh-TW"/>
          </a:p>
        </p:txBody>
      </p:sp>
      <p:sp>
        <p:nvSpPr>
          <p:cNvPr id="72707" name="Rectangle 2">
            <a:extLst>
              <a:ext uri="{FF2B5EF4-FFF2-40B4-BE49-F238E27FC236}">
                <a16:creationId xmlns:a16="http://schemas.microsoft.com/office/drawing/2014/main" xmlns="" id="{612A1FF5-93D8-4A37-8737-2F066B610DAB}"/>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xmlns="" id="{AFA55ED4-D280-40A6-A51A-23CD028FEC9B}"/>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947312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xmlns="" id="{340643DC-CDB9-41E2-AEA0-245861182FE4}"/>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E8678ED-0203-4EB7-BEC9-837B151B8FF5}" type="slidenum">
              <a:rPr lang="zh-TW" altLang="en-US"/>
              <a:pPr>
                <a:spcBef>
                  <a:spcPct val="0"/>
                </a:spcBef>
              </a:pPr>
              <a:t>35</a:t>
            </a:fld>
            <a:endParaRPr lang="en-US" altLang="zh-TW"/>
          </a:p>
        </p:txBody>
      </p:sp>
      <p:sp>
        <p:nvSpPr>
          <p:cNvPr id="74755" name="Rectangle 2">
            <a:extLst>
              <a:ext uri="{FF2B5EF4-FFF2-40B4-BE49-F238E27FC236}">
                <a16:creationId xmlns:a16="http://schemas.microsoft.com/office/drawing/2014/main" xmlns="" id="{0CC04DEA-06DA-419D-BDF7-275DAAD16445}"/>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xmlns="" id="{D304CD9B-FB1E-4D87-B508-AC8E26F4DBAB}"/>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7320127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xmlns="" id="{43A64963-909B-4100-BC95-ECD003F057F1}"/>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0B43757-8D00-4C4C-B39D-8D095578CEFD}" type="slidenum">
              <a:rPr lang="zh-TW" altLang="en-US"/>
              <a:pPr>
                <a:spcBef>
                  <a:spcPct val="0"/>
                </a:spcBef>
              </a:pPr>
              <a:t>36</a:t>
            </a:fld>
            <a:endParaRPr lang="en-US" altLang="zh-TW"/>
          </a:p>
        </p:txBody>
      </p:sp>
      <p:sp>
        <p:nvSpPr>
          <p:cNvPr id="76803" name="Rectangle 2">
            <a:extLst>
              <a:ext uri="{FF2B5EF4-FFF2-40B4-BE49-F238E27FC236}">
                <a16:creationId xmlns:a16="http://schemas.microsoft.com/office/drawing/2014/main" xmlns="" id="{A90360C9-6B6B-48DD-8E90-E41F86387BD4}"/>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xmlns="" id="{14A5886D-72E1-4939-87F4-E123A7B2C09B}"/>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649036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ED9C7EA5-3FF2-497C-B1CD-65D0247EC5CF}"/>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198DCC0-0893-4124-9BF8-F53F43068751}" type="slidenum">
              <a:rPr lang="zh-TW" altLang="en-US"/>
              <a:pPr>
                <a:spcBef>
                  <a:spcPct val="0"/>
                </a:spcBef>
              </a:pPr>
              <a:t>37</a:t>
            </a:fld>
            <a:endParaRPr lang="en-US" altLang="zh-TW"/>
          </a:p>
        </p:txBody>
      </p:sp>
      <p:sp>
        <p:nvSpPr>
          <p:cNvPr id="78851" name="Rectangle 2">
            <a:extLst>
              <a:ext uri="{FF2B5EF4-FFF2-40B4-BE49-F238E27FC236}">
                <a16:creationId xmlns:a16="http://schemas.microsoft.com/office/drawing/2014/main" xmlns="" id="{235C9759-E100-4D2D-ACBD-321A5AFF821A}"/>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xmlns="" id="{3D586F3F-801D-4BFB-A492-815B8BF8C120}"/>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863589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98479748-B236-4046-ADD1-6BC64C2B5698}"/>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880E4D3-FE11-4616-9C28-A3D6D73EE02E}" type="slidenum">
              <a:rPr lang="zh-TW" altLang="en-US"/>
              <a:pPr>
                <a:spcBef>
                  <a:spcPct val="0"/>
                </a:spcBef>
              </a:pPr>
              <a:t>38</a:t>
            </a:fld>
            <a:endParaRPr lang="en-US" altLang="zh-TW"/>
          </a:p>
        </p:txBody>
      </p:sp>
      <p:sp>
        <p:nvSpPr>
          <p:cNvPr id="80899" name="Rectangle 2">
            <a:extLst>
              <a:ext uri="{FF2B5EF4-FFF2-40B4-BE49-F238E27FC236}">
                <a16:creationId xmlns:a16="http://schemas.microsoft.com/office/drawing/2014/main" xmlns="" id="{C940EC17-2B6F-4B1D-8F07-B61B2F54629F}"/>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4708282D-3A57-4FCE-B1C0-3E5ABFFDED42}"/>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97054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xmlns="" id="{72760D3F-118C-43A1-9A19-7EACFB7D2B57}"/>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B76CA90-139A-464E-AD29-C87C70A80C10}" type="slidenum">
              <a:rPr lang="zh-TW" altLang="en-US"/>
              <a:pPr>
                <a:spcBef>
                  <a:spcPct val="0"/>
                </a:spcBef>
              </a:pPr>
              <a:t>39</a:t>
            </a:fld>
            <a:endParaRPr lang="en-US" altLang="zh-TW"/>
          </a:p>
        </p:txBody>
      </p:sp>
      <p:sp>
        <p:nvSpPr>
          <p:cNvPr id="82947" name="Rectangle 2">
            <a:extLst>
              <a:ext uri="{FF2B5EF4-FFF2-40B4-BE49-F238E27FC236}">
                <a16:creationId xmlns:a16="http://schemas.microsoft.com/office/drawing/2014/main" xmlns="" id="{1EE3BA03-F42F-4220-827D-7E09942A40A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xmlns="" id="{B4DB8B70-F5BC-4180-B4EF-B10BCF209E31}"/>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16683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xmlns="" id="{C228F5E4-0839-41C9-95AC-295FD126D26B}"/>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1E3C0954-0688-4189-8D4A-146C52ACB3AC}" type="slidenum">
              <a:rPr lang="zh-TW" altLang="en-US"/>
              <a:pPr>
                <a:spcBef>
                  <a:spcPct val="0"/>
                </a:spcBef>
              </a:pPr>
              <a:t>4</a:t>
            </a:fld>
            <a:endParaRPr lang="en-US" altLang="zh-TW"/>
          </a:p>
        </p:txBody>
      </p:sp>
      <p:sp>
        <p:nvSpPr>
          <p:cNvPr id="11267" name="Rectangle 2">
            <a:extLst>
              <a:ext uri="{FF2B5EF4-FFF2-40B4-BE49-F238E27FC236}">
                <a16:creationId xmlns:a16="http://schemas.microsoft.com/office/drawing/2014/main" xmlns="" id="{3AFBCF32-1B1B-42F2-9D9F-39390108D1DF}"/>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xmlns="" id="{741D8503-FD20-4E25-8C60-BDD276183AA5}"/>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182480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xmlns="" id="{C695E30D-6158-4801-A3C2-256064A300B8}"/>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87B0C5B-B38A-4B27-B9B0-24100BF8BA0F}" type="slidenum">
              <a:rPr lang="zh-TW" altLang="en-US"/>
              <a:pPr>
                <a:spcBef>
                  <a:spcPct val="0"/>
                </a:spcBef>
              </a:pPr>
              <a:t>40</a:t>
            </a:fld>
            <a:endParaRPr lang="en-US" altLang="zh-TW"/>
          </a:p>
        </p:txBody>
      </p:sp>
      <p:sp>
        <p:nvSpPr>
          <p:cNvPr id="84995" name="Rectangle 2">
            <a:extLst>
              <a:ext uri="{FF2B5EF4-FFF2-40B4-BE49-F238E27FC236}">
                <a16:creationId xmlns:a16="http://schemas.microsoft.com/office/drawing/2014/main" xmlns="" id="{A1913E38-74C0-4EC3-A6CD-6DFCBB8E764C}"/>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xmlns="" id="{E8EE3DCF-8259-42FC-889B-7EE70C9A853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4756791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xmlns="" id="{C695E30D-6158-4801-A3C2-256064A300B8}"/>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87B0C5B-B38A-4B27-B9B0-24100BF8BA0F}" type="slidenum">
              <a:rPr lang="zh-TW" altLang="en-US"/>
              <a:pPr>
                <a:spcBef>
                  <a:spcPct val="0"/>
                </a:spcBef>
              </a:pPr>
              <a:t>41</a:t>
            </a:fld>
            <a:endParaRPr lang="en-US" altLang="zh-TW"/>
          </a:p>
        </p:txBody>
      </p:sp>
      <p:sp>
        <p:nvSpPr>
          <p:cNvPr id="84995" name="Rectangle 2">
            <a:extLst>
              <a:ext uri="{FF2B5EF4-FFF2-40B4-BE49-F238E27FC236}">
                <a16:creationId xmlns:a16="http://schemas.microsoft.com/office/drawing/2014/main" xmlns="" id="{A1913E38-74C0-4EC3-A6CD-6DFCBB8E764C}"/>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xmlns="" id="{E8EE3DCF-8259-42FC-889B-7EE70C9A853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4677131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xmlns="" id="{06155A8B-513D-4BDF-BA02-FFAFF8C812F4}"/>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CF5891B-EA35-4B85-B09C-FB93DED1B76C}" type="slidenum">
              <a:rPr lang="zh-TW" altLang="en-US"/>
              <a:pPr>
                <a:spcBef>
                  <a:spcPct val="0"/>
                </a:spcBef>
              </a:pPr>
              <a:t>42</a:t>
            </a:fld>
            <a:endParaRPr lang="en-US" altLang="zh-TW"/>
          </a:p>
        </p:txBody>
      </p:sp>
      <p:sp>
        <p:nvSpPr>
          <p:cNvPr id="87043" name="Rectangle 2">
            <a:extLst>
              <a:ext uri="{FF2B5EF4-FFF2-40B4-BE49-F238E27FC236}">
                <a16:creationId xmlns:a16="http://schemas.microsoft.com/office/drawing/2014/main" xmlns="" id="{8955BDBB-23ED-43E0-8DCD-9F04E33A0F03}"/>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xmlns="" id="{0E626239-8DFB-42CE-A857-2EEE9B09699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892295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xmlns="" id="{6C3885B1-BDD0-4B64-94FE-4B074EAEDD5D}"/>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390A09D-341D-4243-9465-0CFF0249B389}" type="slidenum">
              <a:rPr lang="zh-TW" altLang="en-US"/>
              <a:pPr>
                <a:spcBef>
                  <a:spcPct val="0"/>
                </a:spcBef>
              </a:pPr>
              <a:t>43</a:t>
            </a:fld>
            <a:endParaRPr lang="en-US" altLang="zh-TW"/>
          </a:p>
        </p:txBody>
      </p:sp>
      <p:sp>
        <p:nvSpPr>
          <p:cNvPr id="89091" name="Rectangle 2">
            <a:extLst>
              <a:ext uri="{FF2B5EF4-FFF2-40B4-BE49-F238E27FC236}">
                <a16:creationId xmlns:a16="http://schemas.microsoft.com/office/drawing/2014/main" xmlns="" id="{0485A636-55F6-415A-A440-11A25EA7A4A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xmlns="" id="{420DFF7B-7989-4EAC-9E31-27B8AE7AB71A}"/>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7058978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xmlns="" id="{42690887-B6DC-45D9-8857-27DE0815C98E}"/>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38B6279-B665-4B96-8245-7ADB500701A9}" type="slidenum">
              <a:rPr lang="zh-TW" altLang="en-US"/>
              <a:pPr>
                <a:spcBef>
                  <a:spcPct val="0"/>
                </a:spcBef>
              </a:pPr>
              <a:t>44</a:t>
            </a:fld>
            <a:endParaRPr lang="en-US" altLang="zh-TW"/>
          </a:p>
        </p:txBody>
      </p:sp>
      <p:sp>
        <p:nvSpPr>
          <p:cNvPr id="91139" name="Rectangle 2">
            <a:extLst>
              <a:ext uri="{FF2B5EF4-FFF2-40B4-BE49-F238E27FC236}">
                <a16:creationId xmlns:a16="http://schemas.microsoft.com/office/drawing/2014/main" xmlns="" id="{3207D0EA-B323-4EBD-8F33-31FBBDD4ABA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xmlns="" id="{EC313413-E7D7-4FBF-8649-1E888988E42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23768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xmlns="" id="{6C2978DB-B5CC-4048-9FE5-025812AED838}"/>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EE14C9FD-E668-461E-B85E-C75E098670DB}" type="slidenum">
              <a:rPr lang="zh-TW" altLang="en-US"/>
              <a:pPr>
                <a:spcBef>
                  <a:spcPct val="0"/>
                </a:spcBef>
              </a:pPr>
              <a:t>5</a:t>
            </a:fld>
            <a:endParaRPr lang="en-US" altLang="zh-TW"/>
          </a:p>
        </p:txBody>
      </p:sp>
      <p:sp>
        <p:nvSpPr>
          <p:cNvPr id="13315" name="Rectangle 2">
            <a:extLst>
              <a:ext uri="{FF2B5EF4-FFF2-40B4-BE49-F238E27FC236}">
                <a16:creationId xmlns:a16="http://schemas.microsoft.com/office/drawing/2014/main" xmlns="" id="{C4E6DFF8-B67B-4517-955C-4FD1EAE7B88A}"/>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xmlns="" id="{F9FD0068-3363-4935-87A6-330FADEB7A7A}"/>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674761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B35E5B85-0EBA-409B-B6C1-7BF9E0FDD1B2}"/>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C03D347B-F2D5-41F2-869F-CAA482E2C1AE}" type="slidenum">
              <a:rPr lang="zh-TW" altLang="en-US"/>
              <a:pPr>
                <a:spcBef>
                  <a:spcPct val="0"/>
                </a:spcBef>
              </a:pPr>
              <a:t>6</a:t>
            </a:fld>
            <a:endParaRPr lang="en-US" altLang="zh-TW"/>
          </a:p>
        </p:txBody>
      </p:sp>
      <p:sp>
        <p:nvSpPr>
          <p:cNvPr id="15363" name="Rectangle 2">
            <a:extLst>
              <a:ext uri="{FF2B5EF4-FFF2-40B4-BE49-F238E27FC236}">
                <a16:creationId xmlns:a16="http://schemas.microsoft.com/office/drawing/2014/main" xmlns="" id="{BF3A3BDB-D573-42EC-A845-A68B0479C321}"/>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16B6B9FF-1F33-49B8-A39F-DBD17C1025CA}"/>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370940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xmlns="" id="{F7F061A0-96FF-426C-A5EB-02C329498D39}"/>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09F8B16-4EC8-4B80-B2EA-4B2C245A5B57}" type="slidenum">
              <a:rPr lang="zh-TW" altLang="en-US"/>
              <a:pPr>
                <a:spcBef>
                  <a:spcPct val="0"/>
                </a:spcBef>
              </a:pPr>
              <a:t>7</a:t>
            </a:fld>
            <a:endParaRPr lang="en-US" altLang="zh-TW"/>
          </a:p>
        </p:txBody>
      </p:sp>
      <p:sp>
        <p:nvSpPr>
          <p:cNvPr id="17411" name="Rectangle 2">
            <a:extLst>
              <a:ext uri="{FF2B5EF4-FFF2-40B4-BE49-F238E27FC236}">
                <a16:creationId xmlns:a16="http://schemas.microsoft.com/office/drawing/2014/main" xmlns="" id="{D22E415A-BBC4-47A0-A7C3-A97D933BF4B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xmlns="" id="{31C2FA93-553D-4844-A25F-5911405D1EBB}"/>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73073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xmlns="" id="{C7C929ED-04F5-45A4-977C-63262AA1874C}"/>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3712240-6EF0-481F-9ED8-806EAF56A0DC}" type="slidenum">
              <a:rPr lang="zh-TW" altLang="en-US"/>
              <a:pPr>
                <a:spcBef>
                  <a:spcPct val="0"/>
                </a:spcBef>
              </a:pPr>
              <a:t>8</a:t>
            </a:fld>
            <a:endParaRPr lang="en-US" altLang="zh-TW"/>
          </a:p>
        </p:txBody>
      </p:sp>
      <p:sp>
        <p:nvSpPr>
          <p:cNvPr id="19459" name="Rectangle 2">
            <a:extLst>
              <a:ext uri="{FF2B5EF4-FFF2-40B4-BE49-F238E27FC236}">
                <a16:creationId xmlns:a16="http://schemas.microsoft.com/office/drawing/2014/main" xmlns="" id="{C9AF6390-E633-4DA7-AA89-60602C648ED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xmlns="" id="{0FD1A983-BD36-4975-AC35-18B69693A6B6}"/>
              </a:ext>
            </a:extLst>
          </p:cNvPr>
          <p:cNvSpPr>
            <a:spLocks noGrp="1" noChangeArrowheads="1"/>
          </p:cNvSpPr>
          <p:nvPr>
            <p:ph type="body" idx="1"/>
          </p:nvPr>
        </p:nvSpPr>
        <p:spPr>
          <a:noFill/>
        </p:spPr>
        <p:txBody>
          <a:bodyPr/>
          <a:lstStyle/>
          <a:p>
            <a:pPr eaLnBrk="1" hangingPunct="1"/>
            <a:endParaRPr lang="zh-TW" altLang="en-US" dirty="0"/>
          </a:p>
        </p:txBody>
      </p:sp>
    </p:spTree>
    <p:extLst>
      <p:ext uri="{BB962C8B-B14F-4D97-AF65-F5344CB8AC3E}">
        <p14:creationId xmlns:p14="http://schemas.microsoft.com/office/powerpoint/2010/main" val="405565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06A1242C-69C3-4801-BD3D-FF1A908FE4BF}"/>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1C56297-B1B6-4749-887E-8B23FCB5CCD6}" type="slidenum">
              <a:rPr lang="zh-TW" altLang="en-US"/>
              <a:pPr>
                <a:spcBef>
                  <a:spcPct val="0"/>
                </a:spcBef>
              </a:pPr>
              <a:t>9</a:t>
            </a:fld>
            <a:endParaRPr lang="en-US" altLang="zh-TW"/>
          </a:p>
        </p:txBody>
      </p:sp>
      <p:sp>
        <p:nvSpPr>
          <p:cNvPr id="21507" name="Rectangle 2">
            <a:extLst>
              <a:ext uri="{FF2B5EF4-FFF2-40B4-BE49-F238E27FC236}">
                <a16:creationId xmlns:a16="http://schemas.microsoft.com/office/drawing/2014/main" xmlns="" id="{66270EFC-C685-40A3-A87A-F864E21FFB4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09BB77FB-2D66-49C1-B1AD-3D88E05CC4B4}"/>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86400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HK"/>
              <a:t>Click to edit Master title style</a:t>
            </a:r>
            <a:endParaRPr lang="zh-HK"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HK"/>
              <a:t>Click to edit Master subtitle style</a:t>
            </a:r>
            <a:endParaRPr lang="zh-HK" altLang="en-US"/>
          </a:p>
        </p:txBody>
      </p:sp>
      <p:sp>
        <p:nvSpPr>
          <p:cNvPr id="4" name="Rectangle 9">
            <a:extLst>
              <a:ext uri="{FF2B5EF4-FFF2-40B4-BE49-F238E27FC236}">
                <a16:creationId xmlns:a16="http://schemas.microsoft.com/office/drawing/2014/main" xmlns="" id="{7E17BF4E-58C9-4AD2-9F8E-E7B20335F29C}"/>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C8283817-E7F5-437B-A47B-49BCB93EEF95}"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2918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xmlns="" id="{7C87D671-7250-4474-9CD7-B39ADE2898B5}"/>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CB6AEA58-717A-4848-AED6-2066DAAAA9AC}"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227114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4102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685800" y="381000"/>
            <a:ext cx="5676900" cy="5410200"/>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xmlns="" id="{53D38D55-8176-4045-B056-EC6FB6BC8832}"/>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6CECC81A-22D1-4D14-B411-105CC7BB247A}"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345440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685800" y="14478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4648200" y="14478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Rectangle 9">
            <a:extLst>
              <a:ext uri="{FF2B5EF4-FFF2-40B4-BE49-F238E27FC236}">
                <a16:creationId xmlns:a16="http://schemas.microsoft.com/office/drawing/2014/main" xmlns="" id="{F926A895-E9E9-43D6-952D-130F2BFD29D4}"/>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9BBA376D-DB6D-487F-A316-046737AA3B1E}"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282947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altLang="zh-HK"/>
              <a:t>Click to edit Master title style</a:t>
            </a:r>
            <a:endParaRPr lang="zh-HK" altLang="en-US"/>
          </a:p>
        </p:txBody>
      </p:sp>
      <p:sp>
        <p:nvSpPr>
          <p:cNvPr id="3" name="Table Placeholder 2"/>
          <p:cNvSpPr>
            <a:spLocks noGrp="1"/>
          </p:cNvSpPr>
          <p:nvPr>
            <p:ph type="tbl" idx="1"/>
          </p:nvPr>
        </p:nvSpPr>
        <p:spPr>
          <a:xfrm>
            <a:off x="685800" y="1447800"/>
            <a:ext cx="7772400" cy="4343400"/>
          </a:xfrm>
        </p:spPr>
        <p:txBody>
          <a:bodyPr/>
          <a:lstStyle/>
          <a:p>
            <a:pPr lvl="0"/>
            <a:endParaRPr lang="zh-HK" altLang="en-US" noProof="0"/>
          </a:p>
        </p:txBody>
      </p:sp>
      <p:sp>
        <p:nvSpPr>
          <p:cNvPr id="4" name="Rectangle 9">
            <a:extLst>
              <a:ext uri="{FF2B5EF4-FFF2-40B4-BE49-F238E27FC236}">
                <a16:creationId xmlns:a16="http://schemas.microsoft.com/office/drawing/2014/main" xmlns="" id="{E7C2086C-3BFD-4BD2-BDC4-3296E890917E}"/>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01FA2D6A-3F1E-4797-A45A-ECAC6701A528}"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1393229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xmlns="" id="{DBEBD414-BFF6-4D6B-9A69-D361AB4919CB}"/>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284F439C-80BD-421D-AD82-C0C3AD3E4C5C}"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400977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HK"/>
              <a:t>Click to edit Master title style</a:t>
            </a:r>
            <a:endParaRPr lang="zh-HK"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HK"/>
              <a:t>Click to edit Master text styles</a:t>
            </a:r>
          </a:p>
        </p:txBody>
      </p:sp>
      <p:sp>
        <p:nvSpPr>
          <p:cNvPr id="4" name="Rectangle 9">
            <a:extLst>
              <a:ext uri="{FF2B5EF4-FFF2-40B4-BE49-F238E27FC236}">
                <a16:creationId xmlns:a16="http://schemas.microsoft.com/office/drawing/2014/main" xmlns="" id="{EBE0A08C-8763-40D1-9DDC-E5911EC53FF5}"/>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C6AD0CA5-39FB-45B6-A434-61FDA0A18AA7}"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17588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6858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46482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Rectangle 9">
            <a:extLst>
              <a:ext uri="{FF2B5EF4-FFF2-40B4-BE49-F238E27FC236}">
                <a16:creationId xmlns:a16="http://schemas.microsoft.com/office/drawing/2014/main" xmlns="" id="{629ADA23-9FA0-4F1A-BD5D-6B243B1DBFB6}"/>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DC532395-9B6F-4604-AC56-48711AFF618F}"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190133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HK"/>
              <a:t>Click to edit Master title style</a:t>
            </a:r>
            <a:endParaRPr lang="zh-HK"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Rectangle 9">
            <a:extLst>
              <a:ext uri="{FF2B5EF4-FFF2-40B4-BE49-F238E27FC236}">
                <a16:creationId xmlns:a16="http://schemas.microsoft.com/office/drawing/2014/main" xmlns="" id="{07ED2F85-0252-4808-8687-ED987B48C775}"/>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F50CBF4A-BD15-4F1C-A3BF-374617D3A978}"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330118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Rectangle 9">
            <a:extLst>
              <a:ext uri="{FF2B5EF4-FFF2-40B4-BE49-F238E27FC236}">
                <a16:creationId xmlns:a16="http://schemas.microsoft.com/office/drawing/2014/main" xmlns="" id="{1FF9EA7B-C62F-49AA-AC81-59386CBCB072}"/>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A651DF28-45E4-4F8F-9134-794CF5C7C747}"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340154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xmlns="" id="{38B76D83-4B64-4710-9BED-91EC36FEBDF5}"/>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E5CF9F78-D6F2-4430-8AEE-E3CCD16AFB3C}"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314374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HK"/>
              <a:t>Click to edit Master title style</a:t>
            </a:r>
            <a:endParaRPr lang="zh-HK"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Rectangle 9">
            <a:extLst>
              <a:ext uri="{FF2B5EF4-FFF2-40B4-BE49-F238E27FC236}">
                <a16:creationId xmlns:a16="http://schemas.microsoft.com/office/drawing/2014/main" xmlns="" id="{17AFB5DD-21BD-4A37-813B-E815FF644872}"/>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A2E2D01B-AA2A-4347-93BF-08097B4EDD1C}"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332959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HK"/>
              <a:t>Click to edit Master title style</a:t>
            </a:r>
            <a:endParaRPr lang="zh-HK"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HK"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Rectangle 9">
            <a:extLst>
              <a:ext uri="{FF2B5EF4-FFF2-40B4-BE49-F238E27FC236}">
                <a16:creationId xmlns:a16="http://schemas.microsoft.com/office/drawing/2014/main" xmlns="" id="{E5522177-A261-448C-A185-F0B529919F75}"/>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280BE0C6-0EFA-4CC5-BD8E-5F9892B15ED4}" type="slidenum">
              <a:rPr lang="en-US" altLang="zh-TW" smtClean="0"/>
              <a:pPr>
                <a:defRPr/>
              </a:pPr>
              <a:t>‹#›</a:t>
            </a:fld>
            <a:endParaRPr lang="en-US" altLang="zh-TW" b="0">
              <a:solidFill>
                <a:schemeClr val="tx1"/>
              </a:solidFill>
            </a:endParaRPr>
          </a:p>
        </p:txBody>
      </p:sp>
    </p:spTree>
    <p:extLst>
      <p:ext uri="{BB962C8B-B14F-4D97-AF65-F5344CB8AC3E}">
        <p14:creationId xmlns:p14="http://schemas.microsoft.com/office/powerpoint/2010/main" val="334896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xmlns="" id="{D704DEA6-C99E-4C7F-A554-29CBC867BAC6}"/>
              </a:ext>
            </a:extLst>
          </p:cNvPr>
          <p:cNvSpPr>
            <a:spLocks noGrp="1" noChangeArrowheads="1"/>
          </p:cNvSpPr>
          <p:nvPr>
            <p:ph type="title"/>
          </p:nvPr>
        </p:nvSpPr>
        <p:spPr bwMode="auto">
          <a:xfrm>
            <a:off x="685800" y="3810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8">
            <a:extLst>
              <a:ext uri="{FF2B5EF4-FFF2-40B4-BE49-F238E27FC236}">
                <a16:creationId xmlns:a16="http://schemas.microsoft.com/office/drawing/2014/main" xmlns="" id="{76C05D21-F06E-4C66-BE61-C241F09016B5}"/>
              </a:ext>
            </a:extLst>
          </p:cNvPr>
          <p:cNvSpPr>
            <a:spLocks noGrp="1" noChangeArrowheads="1"/>
          </p:cNvSpPr>
          <p:nvPr>
            <p:ph type="body" idx="1"/>
          </p:nvPr>
        </p:nvSpPr>
        <p:spPr bwMode="auto">
          <a:xfrm>
            <a:off x="685800" y="14478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3" name="Rectangle 9">
            <a:extLst>
              <a:ext uri="{FF2B5EF4-FFF2-40B4-BE49-F238E27FC236}">
                <a16:creationId xmlns:a16="http://schemas.microsoft.com/office/drawing/2014/main" xmlns="" id="{F12461C3-62AE-4D80-AB5B-D5AD164DB5FA}"/>
              </a:ext>
            </a:extLst>
          </p:cNvPr>
          <p:cNvSpPr>
            <a:spLocks noGrp="1" noChangeArrowheads="1"/>
          </p:cNvSpPr>
          <p:nvPr>
            <p:ph type="ftr" sz="quarter" idx="3"/>
          </p:nvPr>
        </p:nvSpPr>
        <p:spPr bwMode="auto">
          <a:xfrm>
            <a:off x="457200" y="6248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1">
                <a:solidFill>
                  <a:schemeClr val="accent2"/>
                </a:solidFill>
              </a:defRPr>
            </a:lvl1pPr>
          </a:lstStyle>
          <a:p>
            <a:pPr>
              <a:defRPr/>
            </a:pPr>
            <a:r>
              <a:rPr lang="en-US" altLang="zh-TW"/>
              <a:t>000 Dik Lun LEE</a:t>
            </a:r>
            <a:r>
              <a:rPr lang="en-US" altLang="zh-TW" b="0">
                <a:solidFill>
                  <a:schemeClr val="tx1"/>
                </a:solidFill>
              </a:rPr>
              <a:t>                                  </a:t>
            </a:r>
            <a:r>
              <a:rPr lang="en-US" altLang="zh-TW"/>
              <a:t>Department of Computer Science, HKUST   Slide </a:t>
            </a:r>
            <a:fld id="{7E49BEA5-3970-4B90-A06D-EE0511FA31A1}" type="slidenum">
              <a:rPr lang="en-US" altLang="zh-TW" smtClean="0"/>
              <a:pPr>
                <a:defRPr/>
              </a:pPr>
              <a:t>‹#›</a:t>
            </a:fld>
            <a:endParaRPr lang="en-US" altLang="zh-TW"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2pPr>
      <a:lvl3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3pPr>
      <a:lvl4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4pPr>
      <a:lvl5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5pPr>
      <a:lvl6pPr marL="457200" algn="ctr" rtl="0" fontAlgn="base">
        <a:spcBef>
          <a:spcPct val="0"/>
        </a:spcBef>
        <a:spcAft>
          <a:spcPct val="0"/>
        </a:spcAft>
        <a:defRPr kumimoji="1" sz="2800">
          <a:solidFill>
            <a:schemeClr val="tx2"/>
          </a:solidFill>
          <a:latin typeface="Tahoma" pitchFamily="34" charset="0"/>
          <a:ea typeface="新細明體" pitchFamily="18" charset="-120"/>
        </a:defRPr>
      </a:lvl6pPr>
      <a:lvl7pPr marL="914400" algn="ctr" rtl="0" fontAlgn="base">
        <a:spcBef>
          <a:spcPct val="0"/>
        </a:spcBef>
        <a:spcAft>
          <a:spcPct val="0"/>
        </a:spcAft>
        <a:defRPr kumimoji="1" sz="2800">
          <a:solidFill>
            <a:schemeClr val="tx2"/>
          </a:solidFill>
          <a:latin typeface="Tahoma" pitchFamily="34" charset="0"/>
          <a:ea typeface="新細明體" pitchFamily="18" charset="-120"/>
        </a:defRPr>
      </a:lvl7pPr>
      <a:lvl8pPr marL="1371600" algn="ctr" rtl="0" fontAlgn="base">
        <a:spcBef>
          <a:spcPct val="0"/>
        </a:spcBef>
        <a:spcAft>
          <a:spcPct val="0"/>
        </a:spcAft>
        <a:defRPr kumimoji="1" sz="2800">
          <a:solidFill>
            <a:schemeClr val="tx2"/>
          </a:solidFill>
          <a:latin typeface="Tahoma" pitchFamily="34" charset="0"/>
          <a:ea typeface="新細明體" pitchFamily="18" charset="-120"/>
        </a:defRPr>
      </a:lvl8pPr>
      <a:lvl9pPr marL="1828800" algn="ctr" rtl="0" fontAlgn="base">
        <a:spcBef>
          <a:spcPct val="0"/>
        </a:spcBef>
        <a:spcAft>
          <a:spcPct val="0"/>
        </a:spcAft>
        <a:defRPr kumimoji="1" sz="28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s.ust.hk/~dlee/Papers/ir/tkde-wise-1996.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cs.ust.hk/~dlee/Papers/ir/icde-wise-1996.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se.ust.hk/"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xmlns="" id="{7610D26F-B90A-491E-B2E0-DC13282414CD}"/>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3895448-8840-4829-9DF5-A3BB5ADF1EAF}" type="slidenum">
              <a:rPr lang="en-US" altLang="zh-TW" sz="1400" smtClean="0">
                <a:solidFill>
                  <a:schemeClr val="accent2"/>
                </a:solidFill>
                <a:latin typeface="Times New Roman" panose="02020603050405020304" pitchFamily="18" charset="0"/>
              </a:rPr>
              <a:pPr>
                <a:spcBef>
                  <a:spcPct val="0"/>
                </a:spcBef>
                <a:buFontTx/>
                <a:buNone/>
              </a:pPr>
              <a:t>1</a:t>
            </a:fld>
            <a:endParaRPr lang="en-US" altLang="zh-TW" sz="1400" b="0">
              <a:latin typeface="Times New Roman" panose="02020603050405020304" pitchFamily="18" charset="0"/>
            </a:endParaRPr>
          </a:p>
        </p:txBody>
      </p:sp>
      <p:sp>
        <p:nvSpPr>
          <p:cNvPr id="4099" name="Rectangle 2">
            <a:extLst>
              <a:ext uri="{FF2B5EF4-FFF2-40B4-BE49-F238E27FC236}">
                <a16:creationId xmlns:a16="http://schemas.microsoft.com/office/drawing/2014/main" xmlns="" id="{34DD0A7D-29B7-4BC8-ABB0-9A5B4E8180D6}"/>
              </a:ext>
            </a:extLst>
          </p:cNvPr>
          <p:cNvSpPr>
            <a:spLocks noGrp="1" noChangeArrowheads="1"/>
          </p:cNvSpPr>
          <p:nvPr>
            <p:ph type="title"/>
          </p:nvPr>
        </p:nvSpPr>
        <p:spPr>
          <a:xfrm>
            <a:off x="533400" y="2428875"/>
            <a:ext cx="8421688" cy="1597025"/>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dirty="0"/>
              <a:t>Search Engines for the Web</a:t>
            </a:r>
            <a:br>
              <a:rPr lang="en-US" altLang="zh-TW" dirty="0"/>
            </a:br>
            <a:r>
              <a:rPr lang="en-US" altLang="zh-TW" dirty="0"/>
              <a:t/>
            </a:r>
            <a:br>
              <a:rPr lang="en-US" altLang="zh-TW" dirty="0"/>
            </a:br>
            <a:r>
              <a:rPr lang="en-US" altLang="zh-TW" sz="2000" dirty="0"/>
              <a:t>- Making use of Links and HTML Tags -</a:t>
            </a:r>
            <a:endParaRPr lang="en-GB" altLang="zh-TW" sz="2000"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xmlns="" id="{D4332C80-62A3-4ED2-B040-055AD5311DA1}"/>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9DF98D4-D19E-462A-9A4D-88CBE25E712F}" type="slidenum">
              <a:rPr lang="en-US" altLang="zh-TW" sz="1400" smtClean="0">
                <a:solidFill>
                  <a:schemeClr val="accent2"/>
                </a:solidFill>
                <a:latin typeface="Times New Roman" panose="02020603050405020304" pitchFamily="18" charset="0"/>
              </a:rPr>
              <a:pPr>
                <a:spcBef>
                  <a:spcPct val="0"/>
                </a:spcBef>
                <a:buFontTx/>
                <a:buNone/>
              </a:pPr>
              <a:t>10</a:t>
            </a:fld>
            <a:endParaRPr lang="en-US" altLang="zh-TW" sz="1400" b="0">
              <a:latin typeface="Times New Roman" panose="02020603050405020304" pitchFamily="18" charset="0"/>
            </a:endParaRPr>
          </a:p>
        </p:txBody>
      </p:sp>
      <p:sp>
        <p:nvSpPr>
          <p:cNvPr id="20483" name="Rectangle 2">
            <a:extLst>
              <a:ext uri="{FF2B5EF4-FFF2-40B4-BE49-F238E27FC236}">
                <a16:creationId xmlns:a16="http://schemas.microsoft.com/office/drawing/2014/main" xmlns="" id="{CA74E184-02F7-4778-AEC4-2CAEC5809A4B}"/>
              </a:ext>
            </a:extLst>
          </p:cNvPr>
          <p:cNvSpPr>
            <a:spLocks noGrp="1" noChangeArrowheads="1"/>
          </p:cNvSpPr>
          <p:nvPr>
            <p:ph type="title"/>
          </p:nvPr>
        </p:nvSpPr>
        <p:spPr>
          <a:xfrm>
            <a:off x="533400" y="533400"/>
            <a:ext cx="8421688" cy="74295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dirty="0" err="1"/>
              <a:t>HyPursuit’s</a:t>
            </a:r>
            <a:r>
              <a:rPr lang="en-US" altLang="zh-TW" dirty="0"/>
              <a:t> </a:t>
            </a:r>
            <a:r>
              <a:rPr lang="en-US" altLang="zh-TW" dirty="0" smtClean="0"/>
              <a:t>Clustering Performance </a:t>
            </a:r>
            <a:r>
              <a:rPr lang="en-US" altLang="zh-TW" dirty="0"/>
              <a:t>Evaluation</a:t>
            </a:r>
            <a:endParaRPr lang="en-GB" altLang="zh-TW" dirty="0"/>
          </a:p>
        </p:txBody>
      </p:sp>
      <p:sp>
        <p:nvSpPr>
          <p:cNvPr id="20484" name="Rectangle 3">
            <a:extLst>
              <a:ext uri="{FF2B5EF4-FFF2-40B4-BE49-F238E27FC236}">
                <a16:creationId xmlns:a16="http://schemas.microsoft.com/office/drawing/2014/main" xmlns="" id="{2446AA44-5E6C-4C57-ABB5-5E4E18EF5892}"/>
              </a:ext>
            </a:extLst>
          </p:cNvPr>
          <p:cNvSpPr>
            <a:spLocks noGrp="1" noChangeArrowheads="1"/>
          </p:cNvSpPr>
          <p:nvPr>
            <p:ph type="body" idx="1"/>
          </p:nvPr>
        </p:nvSpPr>
        <p:spPr>
          <a:xfrm>
            <a:off x="379413" y="1385888"/>
            <a:ext cx="8486775" cy="2643852"/>
          </a:xfrm>
          <a:noFill/>
        </p:spPr>
        <p:txBody>
          <a:bodyPr lIns="92075" tIns="46038" rIns="92075" bIns="46038"/>
          <a:lstStyle/>
          <a:p>
            <a:pPr eaLnBrk="1" hangingPunct="1">
              <a:lnSpc>
                <a:spcPct val="110000"/>
              </a:lnSpc>
            </a:pPr>
            <a:r>
              <a:rPr lang="en-US" altLang="zh-TW" dirty="0" err="1"/>
              <a:t>HyPursit</a:t>
            </a:r>
            <a:r>
              <a:rPr lang="en-US" altLang="zh-TW" dirty="0"/>
              <a:t> was used to classify 195 documents from </a:t>
            </a:r>
            <a:r>
              <a:rPr lang="en-US" altLang="zh-TW" dirty="0" smtClean="0"/>
              <a:t>cnn.com using</a:t>
            </a:r>
            <a:r>
              <a:rPr lang="en-US" altLang="zh-TW" dirty="0"/>
              <a:t> </a:t>
            </a:r>
            <a:r>
              <a:rPr lang="en-US" altLang="zh-TW" i="1" dirty="0" smtClean="0"/>
              <a:t>complete-link </a:t>
            </a:r>
            <a:r>
              <a:rPr lang="en-US" altLang="zh-TW" dirty="0"/>
              <a:t>clustering method </a:t>
            </a:r>
          </a:p>
          <a:p>
            <a:pPr eaLnBrk="1" hangingPunct="1">
              <a:lnSpc>
                <a:spcPct val="110000"/>
              </a:lnSpc>
            </a:pPr>
            <a:r>
              <a:rPr lang="en-US" altLang="zh-TW" dirty="0"/>
              <a:t>The classification on CNN website is used as the </a:t>
            </a:r>
            <a:r>
              <a:rPr lang="en-US" altLang="zh-TW" dirty="0">
                <a:solidFill>
                  <a:srgbClr val="C00000"/>
                </a:solidFill>
              </a:rPr>
              <a:t>gold standard </a:t>
            </a:r>
            <a:r>
              <a:rPr lang="en-US" altLang="zh-TW" dirty="0"/>
              <a:t>(assuming that CNN editors/authors will classify articles correctly)</a:t>
            </a:r>
          </a:p>
          <a:p>
            <a:pPr eaLnBrk="1" hangingPunct="1">
              <a:lnSpc>
                <a:spcPct val="110000"/>
              </a:lnSpc>
            </a:pPr>
            <a:r>
              <a:rPr lang="en-US" altLang="zh-TW" dirty="0" err="1"/>
              <a:t>HyPursuit</a:t>
            </a:r>
            <a:r>
              <a:rPr lang="en-US" altLang="zh-TW" dirty="0"/>
              <a:t> and CNN classes are compared to obtain precision and recall</a:t>
            </a:r>
          </a:p>
          <a:p>
            <a:pPr lvl="1" eaLnBrk="1" hangingPunct="1">
              <a:lnSpc>
                <a:spcPct val="110000"/>
              </a:lnSpc>
            </a:pPr>
            <a:r>
              <a:rPr lang="en-US" altLang="zh-TW" dirty="0"/>
              <a:t>Did not give precision and recall results, but clustering using both term and link information gives “reasonably well” results.</a:t>
            </a:r>
          </a:p>
        </p:txBody>
      </p:sp>
      <p:sp>
        <p:nvSpPr>
          <p:cNvPr id="20485" name="Rectangle 4">
            <a:extLst>
              <a:ext uri="{FF2B5EF4-FFF2-40B4-BE49-F238E27FC236}">
                <a16:creationId xmlns:a16="http://schemas.microsoft.com/office/drawing/2014/main" xmlns="" id="{1E6FE0E8-E7B5-47E7-B302-BECDA095CD41}"/>
              </a:ext>
            </a:extLst>
          </p:cNvPr>
          <p:cNvSpPr>
            <a:spLocks noChangeArrowheads="1"/>
          </p:cNvSpPr>
          <p:nvPr/>
        </p:nvSpPr>
        <p:spPr bwMode="auto">
          <a:xfrm>
            <a:off x="2117725" y="5416698"/>
            <a:ext cx="111125" cy="88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grpSp>
        <p:nvGrpSpPr>
          <p:cNvPr id="20486" name="Group 81">
            <a:extLst>
              <a:ext uri="{FF2B5EF4-FFF2-40B4-BE49-F238E27FC236}">
                <a16:creationId xmlns:a16="http://schemas.microsoft.com/office/drawing/2014/main" xmlns="" id="{6501DAC7-6E74-4AB1-B145-B9DC0A53722C}"/>
              </a:ext>
            </a:extLst>
          </p:cNvPr>
          <p:cNvGrpSpPr>
            <a:grpSpLocks/>
          </p:cNvGrpSpPr>
          <p:nvPr/>
        </p:nvGrpSpPr>
        <p:grpSpPr bwMode="auto">
          <a:xfrm>
            <a:off x="2487613" y="4997598"/>
            <a:ext cx="111125" cy="938213"/>
            <a:chOff x="1768" y="3128"/>
            <a:chExt cx="70" cy="591"/>
          </a:xfrm>
        </p:grpSpPr>
        <p:sp>
          <p:nvSpPr>
            <p:cNvPr id="20568" name="Rectangle 5">
              <a:extLst>
                <a:ext uri="{FF2B5EF4-FFF2-40B4-BE49-F238E27FC236}">
                  <a16:creationId xmlns:a16="http://schemas.microsoft.com/office/drawing/2014/main" xmlns="" id="{C8DFA8BC-CF68-427F-8D49-C4C1960352AD}"/>
                </a:ext>
              </a:extLst>
            </p:cNvPr>
            <p:cNvSpPr>
              <a:spLocks noChangeArrowheads="1"/>
            </p:cNvSpPr>
            <p:nvPr/>
          </p:nvSpPr>
          <p:spPr bwMode="auto">
            <a:xfrm>
              <a:off x="1768" y="3128"/>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69" name="Rectangle 6">
              <a:extLst>
                <a:ext uri="{FF2B5EF4-FFF2-40B4-BE49-F238E27FC236}">
                  <a16:creationId xmlns:a16="http://schemas.microsoft.com/office/drawing/2014/main" xmlns="" id="{2A06312D-009D-4A19-BE56-612617466CE5}"/>
                </a:ext>
              </a:extLst>
            </p:cNvPr>
            <p:cNvSpPr>
              <a:spLocks noChangeArrowheads="1"/>
            </p:cNvSpPr>
            <p:nvPr/>
          </p:nvSpPr>
          <p:spPr bwMode="auto">
            <a:xfrm>
              <a:off x="1768" y="3663"/>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grpSp>
      <p:cxnSp>
        <p:nvCxnSpPr>
          <p:cNvPr id="20487" name="AutoShape 11">
            <a:extLst>
              <a:ext uri="{FF2B5EF4-FFF2-40B4-BE49-F238E27FC236}">
                <a16:creationId xmlns:a16="http://schemas.microsoft.com/office/drawing/2014/main" xmlns="" id="{9DE786F2-0251-4E4F-A8A3-C2D6B8D4A09E}"/>
              </a:ext>
            </a:extLst>
          </p:cNvPr>
          <p:cNvCxnSpPr>
            <a:cxnSpLocks noChangeShapeType="1"/>
            <a:stCxn id="20568" idx="3"/>
            <a:endCxn id="20562" idx="1"/>
          </p:cNvCxnSpPr>
          <p:nvPr/>
        </p:nvCxnSpPr>
        <p:spPr bwMode="auto">
          <a:xfrm flipV="1">
            <a:off x="2598738" y="4808686"/>
            <a:ext cx="344487" cy="233362"/>
          </a:xfrm>
          <a:prstGeom prst="bentConnector3">
            <a:avLst>
              <a:gd name="adj1" fmla="val 4976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 name="AutoShape 12">
            <a:extLst>
              <a:ext uri="{FF2B5EF4-FFF2-40B4-BE49-F238E27FC236}">
                <a16:creationId xmlns:a16="http://schemas.microsoft.com/office/drawing/2014/main" xmlns="" id="{D4A79E8F-CADB-4F81-B7C3-39196BAB5EFB}"/>
              </a:ext>
            </a:extLst>
          </p:cNvPr>
          <p:cNvCxnSpPr>
            <a:cxnSpLocks noChangeShapeType="1"/>
            <a:stCxn id="20568" idx="3"/>
            <a:endCxn id="20563" idx="1"/>
          </p:cNvCxnSpPr>
          <p:nvPr/>
        </p:nvCxnSpPr>
        <p:spPr bwMode="auto">
          <a:xfrm flipV="1">
            <a:off x="2598738" y="4961086"/>
            <a:ext cx="344487" cy="80962"/>
          </a:xfrm>
          <a:prstGeom prst="bentConnector3">
            <a:avLst>
              <a:gd name="adj1" fmla="val 4976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9" name="AutoShape 14">
            <a:extLst>
              <a:ext uri="{FF2B5EF4-FFF2-40B4-BE49-F238E27FC236}">
                <a16:creationId xmlns:a16="http://schemas.microsoft.com/office/drawing/2014/main" xmlns="" id="{E63CE5B3-667C-446C-96E1-B2E7EB3A7F60}"/>
              </a:ext>
            </a:extLst>
          </p:cNvPr>
          <p:cNvCxnSpPr>
            <a:cxnSpLocks noChangeShapeType="1"/>
            <a:stCxn id="20568" idx="3"/>
            <a:endCxn id="20564" idx="1"/>
          </p:cNvCxnSpPr>
          <p:nvPr/>
        </p:nvCxnSpPr>
        <p:spPr bwMode="auto">
          <a:xfrm>
            <a:off x="2598738" y="5042048"/>
            <a:ext cx="344487" cy="71438"/>
          </a:xfrm>
          <a:prstGeom prst="bentConnector3">
            <a:avLst>
              <a:gd name="adj1" fmla="val 4976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0" name="AutoShape 15">
            <a:extLst>
              <a:ext uri="{FF2B5EF4-FFF2-40B4-BE49-F238E27FC236}">
                <a16:creationId xmlns:a16="http://schemas.microsoft.com/office/drawing/2014/main" xmlns="" id="{FD863884-D2F2-43B6-88BA-B2700C13075F}"/>
              </a:ext>
            </a:extLst>
          </p:cNvPr>
          <p:cNvCxnSpPr>
            <a:cxnSpLocks noChangeShapeType="1"/>
            <a:stCxn id="20568" idx="3"/>
            <a:endCxn id="20565" idx="1"/>
          </p:cNvCxnSpPr>
          <p:nvPr/>
        </p:nvCxnSpPr>
        <p:spPr bwMode="auto">
          <a:xfrm>
            <a:off x="2598738" y="5042048"/>
            <a:ext cx="344487" cy="223838"/>
          </a:xfrm>
          <a:prstGeom prst="bentConnector3">
            <a:avLst>
              <a:gd name="adj1" fmla="val 4976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1" name="AutoShape 16">
            <a:extLst>
              <a:ext uri="{FF2B5EF4-FFF2-40B4-BE49-F238E27FC236}">
                <a16:creationId xmlns:a16="http://schemas.microsoft.com/office/drawing/2014/main" xmlns="" id="{9E05EBAE-998A-4148-AF07-86098BFBDE04}"/>
              </a:ext>
            </a:extLst>
          </p:cNvPr>
          <p:cNvCxnSpPr>
            <a:cxnSpLocks noChangeShapeType="1"/>
            <a:stCxn id="20485" idx="3"/>
            <a:endCxn id="20568" idx="1"/>
          </p:cNvCxnSpPr>
          <p:nvPr/>
        </p:nvCxnSpPr>
        <p:spPr bwMode="auto">
          <a:xfrm flipV="1">
            <a:off x="2228850" y="5042048"/>
            <a:ext cx="258763" cy="419100"/>
          </a:xfrm>
          <a:prstGeom prst="bentConnector3">
            <a:avLst>
              <a:gd name="adj1" fmla="val 4969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2" name="AutoShape 17">
            <a:extLst>
              <a:ext uri="{FF2B5EF4-FFF2-40B4-BE49-F238E27FC236}">
                <a16:creationId xmlns:a16="http://schemas.microsoft.com/office/drawing/2014/main" xmlns="" id="{92960B9B-58F0-4D78-B76D-362D4B3555F0}"/>
              </a:ext>
            </a:extLst>
          </p:cNvPr>
          <p:cNvCxnSpPr>
            <a:cxnSpLocks noChangeShapeType="1"/>
            <a:stCxn id="20485" idx="3"/>
            <a:endCxn id="20569" idx="1"/>
          </p:cNvCxnSpPr>
          <p:nvPr/>
        </p:nvCxnSpPr>
        <p:spPr bwMode="auto">
          <a:xfrm>
            <a:off x="2228850" y="5461148"/>
            <a:ext cx="258763" cy="430213"/>
          </a:xfrm>
          <a:prstGeom prst="bentConnector3">
            <a:avLst>
              <a:gd name="adj1" fmla="val 4969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3" name="AutoShape 28">
            <a:extLst>
              <a:ext uri="{FF2B5EF4-FFF2-40B4-BE49-F238E27FC236}">
                <a16:creationId xmlns:a16="http://schemas.microsoft.com/office/drawing/2014/main" xmlns="" id="{EFEA221A-943B-42FC-A5FA-345F0F9B810B}"/>
              </a:ext>
            </a:extLst>
          </p:cNvPr>
          <p:cNvCxnSpPr>
            <a:cxnSpLocks noChangeShapeType="1"/>
            <a:stCxn id="20562" idx="3"/>
            <a:endCxn id="20550" idx="1"/>
          </p:cNvCxnSpPr>
          <p:nvPr/>
        </p:nvCxnSpPr>
        <p:spPr bwMode="auto">
          <a:xfrm flipV="1">
            <a:off x="3054350" y="4670573"/>
            <a:ext cx="403225" cy="1381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4" name="AutoShape 29">
            <a:extLst>
              <a:ext uri="{FF2B5EF4-FFF2-40B4-BE49-F238E27FC236}">
                <a16:creationId xmlns:a16="http://schemas.microsoft.com/office/drawing/2014/main" xmlns="" id="{BA751E09-C627-4597-BEA7-E56F79654E73}"/>
              </a:ext>
            </a:extLst>
          </p:cNvPr>
          <p:cNvCxnSpPr>
            <a:cxnSpLocks noChangeShapeType="1"/>
            <a:stCxn id="20562" idx="3"/>
            <a:endCxn id="20551" idx="1"/>
          </p:cNvCxnSpPr>
          <p:nvPr/>
        </p:nvCxnSpPr>
        <p:spPr bwMode="auto">
          <a:xfrm flipV="1">
            <a:off x="3054350" y="4803923"/>
            <a:ext cx="403225" cy="476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5" name="AutoShape 30">
            <a:extLst>
              <a:ext uri="{FF2B5EF4-FFF2-40B4-BE49-F238E27FC236}">
                <a16:creationId xmlns:a16="http://schemas.microsoft.com/office/drawing/2014/main" xmlns="" id="{5E48E1F7-F1D5-44DC-AF5D-D68C25FDE7C8}"/>
              </a:ext>
            </a:extLst>
          </p:cNvPr>
          <p:cNvCxnSpPr>
            <a:cxnSpLocks noChangeShapeType="1"/>
            <a:stCxn id="20562" idx="3"/>
            <a:endCxn id="20552" idx="1"/>
          </p:cNvCxnSpPr>
          <p:nvPr/>
        </p:nvCxnSpPr>
        <p:spPr bwMode="auto">
          <a:xfrm>
            <a:off x="3054350" y="4808686"/>
            <a:ext cx="403225" cy="1301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6" name="AutoShape 31">
            <a:extLst>
              <a:ext uri="{FF2B5EF4-FFF2-40B4-BE49-F238E27FC236}">
                <a16:creationId xmlns:a16="http://schemas.microsoft.com/office/drawing/2014/main" xmlns="" id="{81E74DDC-12C2-416F-B39D-194C752C84C8}"/>
              </a:ext>
            </a:extLst>
          </p:cNvPr>
          <p:cNvCxnSpPr>
            <a:cxnSpLocks noChangeShapeType="1"/>
            <a:stCxn id="20565" idx="3"/>
            <a:endCxn id="20557" idx="1"/>
          </p:cNvCxnSpPr>
          <p:nvPr/>
        </p:nvCxnSpPr>
        <p:spPr bwMode="auto">
          <a:xfrm>
            <a:off x="3054350" y="5265886"/>
            <a:ext cx="403225" cy="34766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7" name="AutoShape 32">
            <a:extLst>
              <a:ext uri="{FF2B5EF4-FFF2-40B4-BE49-F238E27FC236}">
                <a16:creationId xmlns:a16="http://schemas.microsoft.com/office/drawing/2014/main" xmlns="" id="{E7E294A7-E348-4895-9F8C-C10376FEE477}"/>
              </a:ext>
            </a:extLst>
          </p:cNvPr>
          <p:cNvCxnSpPr>
            <a:cxnSpLocks noChangeShapeType="1"/>
            <a:stCxn id="20565" idx="3"/>
            <a:endCxn id="20556" idx="1"/>
          </p:cNvCxnSpPr>
          <p:nvPr/>
        </p:nvCxnSpPr>
        <p:spPr bwMode="auto">
          <a:xfrm>
            <a:off x="3054350" y="5265886"/>
            <a:ext cx="403225" cy="2127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8" name="AutoShape 33">
            <a:extLst>
              <a:ext uri="{FF2B5EF4-FFF2-40B4-BE49-F238E27FC236}">
                <a16:creationId xmlns:a16="http://schemas.microsoft.com/office/drawing/2014/main" xmlns="" id="{55EC91A0-5A68-48C1-A3D4-515A9A2C0173}"/>
              </a:ext>
            </a:extLst>
          </p:cNvPr>
          <p:cNvCxnSpPr>
            <a:cxnSpLocks noChangeShapeType="1"/>
            <a:stCxn id="20565" idx="3"/>
            <a:endCxn id="20555" idx="1"/>
          </p:cNvCxnSpPr>
          <p:nvPr/>
        </p:nvCxnSpPr>
        <p:spPr bwMode="auto">
          <a:xfrm>
            <a:off x="3054350" y="5265886"/>
            <a:ext cx="403225" cy="7778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9" name="AutoShape 34">
            <a:extLst>
              <a:ext uri="{FF2B5EF4-FFF2-40B4-BE49-F238E27FC236}">
                <a16:creationId xmlns:a16="http://schemas.microsoft.com/office/drawing/2014/main" xmlns="" id="{3825DC41-6048-433D-AB2B-5CA429E4769D}"/>
              </a:ext>
            </a:extLst>
          </p:cNvPr>
          <p:cNvCxnSpPr>
            <a:cxnSpLocks noChangeShapeType="1"/>
            <a:stCxn id="20565" idx="3"/>
            <a:endCxn id="20554" idx="1"/>
          </p:cNvCxnSpPr>
          <p:nvPr/>
        </p:nvCxnSpPr>
        <p:spPr bwMode="auto">
          <a:xfrm flipV="1">
            <a:off x="3054350" y="5208736"/>
            <a:ext cx="403225" cy="571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0" name="AutoShape 35">
            <a:extLst>
              <a:ext uri="{FF2B5EF4-FFF2-40B4-BE49-F238E27FC236}">
                <a16:creationId xmlns:a16="http://schemas.microsoft.com/office/drawing/2014/main" xmlns="" id="{AA54577C-2E02-4E66-BA58-73E3591AB619}"/>
              </a:ext>
            </a:extLst>
          </p:cNvPr>
          <p:cNvCxnSpPr>
            <a:cxnSpLocks noChangeShapeType="1"/>
            <a:stCxn id="20564" idx="3"/>
            <a:endCxn id="20553" idx="1"/>
          </p:cNvCxnSpPr>
          <p:nvPr/>
        </p:nvCxnSpPr>
        <p:spPr bwMode="auto">
          <a:xfrm flipV="1">
            <a:off x="3054350" y="5073798"/>
            <a:ext cx="403225" cy="3968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01" name="Group 82">
            <a:extLst>
              <a:ext uri="{FF2B5EF4-FFF2-40B4-BE49-F238E27FC236}">
                <a16:creationId xmlns:a16="http://schemas.microsoft.com/office/drawing/2014/main" xmlns="" id="{CED24D8C-E6CE-455B-93AF-ABB0A049B395}"/>
              </a:ext>
            </a:extLst>
          </p:cNvPr>
          <p:cNvGrpSpPr>
            <a:grpSpLocks/>
          </p:cNvGrpSpPr>
          <p:nvPr/>
        </p:nvGrpSpPr>
        <p:grpSpPr bwMode="auto">
          <a:xfrm>
            <a:off x="2943225" y="4764236"/>
            <a:ext cx="111125" cy="1255712"/>
            <a:chOff x="1991" y="2981"/>
            <a:chExt cx="70" cy="791"/>
          </a:xfrm>
        </p:grpSpPr>
        <p:sp>
          <p:nvSpPr>
            <p:cNvPr id="20562" name="Rectangle 7">
              <a:extLst>
                <a:ext uri="{FF2B5EF4-FFF2-40B4-BE49-F238E27FC236}">
                  <a16:creationId xmlns:a16="http://schemas.microsoft.com/office/drawing/2014/main" xmlns="" id="{5DED7B8D-5E4B-48DF-9D62-1CC68E6913D3}"/>
                </a:ext>
              </a:extLst>
            </p:cNvPr>
            <p:cNvSpPr>
              <a:spLocks noChangeArrowheads="1"/>
            </p:cNvSpPr>
            <p:nvPr/>
          </p:nvSpPr>
          <p:spPr bwMode="auto">
            <a:xfrm>
              <a:off x="1991" y="2981"/>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63" name="Rectangle 8">
              <a:extLst>
                <a:ext uri="{FF2B5EF4-FFF2-40B4-BE49-F238E27FC236}">
                  <a16:creationId xmlns:a16="http://schemas.microsoft.com/office/drawing/2014/main" xmlns="" id="{9926ED25-96FE-4DE4-B6B2-66F1C3090E80}"/>
                </a:ext>
              </a:extLst>
            </p:cNvPr>
            <p:cNvSpPr>
              <a:spLocks noChangeArrowheads="1"/>
            </p:cNvSpPr>
            <p:nvPr/>
          </p:nvSpPr>
          <p:spPr bwMode="auto">
            <a:xfrm>
              <a:off x="1991" y="3077"/>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64" name="Rectangle 9">
              <a:extLst>
                <a:ext uri="{FF2B5EF4-FFF2-40B4-BE49-F238E27FC236}">
                  <a16:creationId xmlns:a16="http://schemas.microsoft.com/office/drawing/2014/main" xmlns="" id="{2A3D4454-314C-4932-88AD-1A96F185CB86}"/>
                </a:ext>
              </a:extLst>
            </p:cNvPr>
            <p:cNvSpPr>
              <a:spLocks noChangeArrowheads="1"/>
            </p:cNvSpPr>
            <p:nvPr/>
          </p:nvSpPr>
          <p:spPr bwMode="auto">
            <a:xfrm>
              <a:off x="1991" y="3173"/>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65" name="Rectangle 10">
              <a:extLst>
                <a:ext uri="{FF2B5EF4-FFF2-40B4-BE49-F238E27FC236}">
                  <a16:creationId xmlns:a16="http://schemas.microsoft.com/office/drawing/2014/main" xmlns="" id="{40B343DD-6D09-4E56-8E01-85EACD710598}"/>
                </a:ext>
              </a:extLst>
            </p:cNvPr>
            <p:cNvSpPr>
              <a:spLocks noChangeArrowheads="1"/>
            </p:cNvSpPr>
            <p:nvPr/>
          </p:nvSpPr>
          <p:spPr bwMode="auto">
            <a:xfrm>
              <a:off x="1991" y="3269"/>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66" name="Rectangle 36">
              <a:extLst>
                <a:ext uri="{FF2B5EF4-FFF2-40B4-BE49-F238E27FC236}">
                  <a16:creationId xmlns:a16="http://schemas.microsoft.com/office/drawing/2014/main" xmlns="" id="{B12E78F6-2ABE-454E-9D27-049AAE354120}"/>
                </a:ext>
              </a:extLst>
            </p:cNvPr>
            <p:cNvSpPr>
              <a:spLocks noChangeArrowheads="1"/>
            </p:cNvSpPr>
            <p:nvPr/>
          </p:nvSpPr>
          <p:spPr bwMode="auto">
            <a:xfrm>
              <a:off x="1991" y="3620"/>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67" name="Rectangle 37">
              <a:extLst>
                <a:ext uri="{FF2B5EF4-FFF2-40B4-BE49-F238E27FC236}">
                  <a16:creationId xmlns:a16="http://schemas.microsoft.com/office/drawing/2014/main" xmlns="" id="{DFCB5A01-E1ED-4479-8C04-0EAD48331A6E}"/>
                </a:ext>
              </a:extLst>
            </p:cNvPr>
            <p:cNvSpPr>
              <a:spLocks noChangeArrowheads="1"/>
            </p:cNvSpPr>
            <p:nvPr/>
          </p:nvSpPr>
          <p:spPr bwMode="auto">
            <a:xfrm>
              <a:off x="1991" y="3716"/>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grpSp>
      <p:cxnSp>
        <p:nvCxnSpPr>
          <p:cNvPr id="20502" name="AutoShape 38">
            <a:extLst>
              <a:ext uri="{FF2B5EF4-FFF2-40B4-BE49-F238E27FC236}">
                <a16:creationId xmlns:a16="http://schemas.microsoft.com/office/drawing/2014/main" xmlns="" id="{77B730B4-DAA7-4EDD-91B7-E655CFE0934C}"/>
              </a:ext>
            </a:extLst>
          </p:cNvPr>
          <p:cNvCxnSpPr>
            <a:cxnSpLocks noChangeShapeType="1"/>
            <a:stCxn id="20569" idx="3"/>
            <a:endCxn id="20566" idx="1"/>
          </p:cNvCxnSpPr>
          <p:nvPr/>
        </p:nvCxnSpPr>
        <p:spPr bwMode="auto">
          <a:xfrm flipV="1">
            <a:off x="2598738" y="5823098"/>
            <a:ext cx="344487" cy="68263"/>
          </a:xfrm>
          <a:prstGeom prst="bentConnector3">
            <a:avLst>
              <a:gd name="adj1" fmla="val 4976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3" name="AutoShape 39">
            <a:extLst>
              <a:ext uri="{FF2B5EF4-FFF2-40B4-BE49-F238E27FC236}">
                <a16:creationId xmlns:a16="http://schemas.microsoft.com/office/drawing/2014/main" xmlns="" id="{8672BD96-D3C6-49FB-ACAB-73F249244D76}"/>
              </a:ext>
            </a:extLst>
          </p:cNvPr>
          <p:cNvCxnSpPr>
            <a:cxnSpLocks noChangeShapeType="1"/>
            <a:stCxn id="20569" idx="3"/>
            <a:endCxn id="20567" idx="1"/>
          </p:cNvCxnSpPr>
          <p:nvPr/>
        </p:nvCxnSpPr>
        <p:spPr bwMode="auto">
          <a:xfrm>
            <a:off x="2598738" y="5891361"/>
            <a:ext cx="344487" cy="84137"/>
          </a:xfrm>
          <a:prstGeom prst="bentConnector3">
            <a:avLst>
              <a:gd name="adj1" fmla="val 4976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04" name="Group 83">
            <a:extLst>
              <a:ext uri="{FF2B5EF4-FFF2-40B4-BE49-F238E27FC236}">
                <a16:creationId xmlns:a16="http://schemas.microsoft.com/office/drawing/2014/main" xmlns="" id="{F3618B40-C059-4309-85EA-1B0873D9E335}"/>
              </a:ext>
            </a:extLst>
          </p:cNvPr>
          <p:cNvGrpSpPr>
            <a:grpSpLocks/>
          </p:cNvGrpSpPr>
          <p:nvPr/>
        </p:nvGrpSpPr>
        <p:grpSpPr bwMode="auto">
          <a:xfrm>
            <a:off x="3457575" y="4622948"/>
            <a:ext cx="109538" cy="1581150"/>
            <a:chOff x="2178" y="2892"/>
            <a:chExt cx="69" cy="996"/>
          </a:xfrm>
        </p:grpSpPr>
        <p:sp>
          <p:nvSpPr>
            <p:cNvPr id="20550" name="AutoShape 18">
              <a:extLst>
                <a:ext uri="{FF2B5EF4-FFF2-40B4-BE49-F238E27FC236}">
                  <a16:creationId xmlns:a16="http://schemas.microsoft.com/office/drawing/2014/main" xmlns="" id="{BB312E56-172F-4893-832B-A087A6F056CC}"/>
                </a:ext>
              </a:extLst>
            </p:cNvPr>
            <p:cNvSpPr>
              <a:spLocks noChangeArrowheads="1"/>
            </p:cNvSpPr>
            <p:nvPr/>
          </p:nvSpPr>
          <p:spPr bwMode="auto">
            <a:xfrm>
              <a:off x="2178" y="2892"/>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1" name="AutoShape 19">
              <a:extLst>
                <a:ext uri="{FF2B5EF4-FFF2-40B4-BE49-F238E27FC236}">
                  <a16:creationId xmlns:a16="http://schemas.microsoft.com/office/drawing/2014/main" xmlns="" id="{D399391F-E074-4B2E-B59A-CCBBCE5A5391}"/>
                </a:ext>
              </a:extLst>
            </p:cNvPr>
            <p:cNvSpPr>
              <a:spLocks noChangeArrowheads="1"/>
            </p:cNvSpPr>
            <p:nvPr/>
          </p:nvSpPr>
          <p:spPr bwMode="auto">
            <a:xfrm>
              <a:off x="2178" y="2976"/>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2" name="AutoShape 20">
              <a:extLst>
                <a:ext uri="{FF2B5EF4-FFF2-40B4-BE49-F238E27FC236}">
                  <a16:creationId xmlns:a16="http://schemas.microsoft.com/office/drawing/2014/main" xmlns="" id="{A37D13C3-F10D-428D-B72B-346DEBECECA6}"/>
                </a:ext>
              </a:extLst>
            </p:cNvPr>
            <p:cNvSpPr>
              <a:spLocks noChangeArrowheads="1"/>
            </p:cNvSpPr>
            <p:nvPr/>
          </p:nvSpPr>
          <p:spPr bwMode="auto">
            <a:xfrm>
              <a:off x="2178" y="3061"/>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3" name="AutoShape 21">
              <a:extLst>
                <a:ext uri="{FF2B5EF4-FFF2-40B4-BE49-F238E27FC236}">
                  <a16:creationId xmlns:a16="http://schemas.microsoft.com/office/drawing/2014/main" xmlns="" id="{1F83DD34-DE30-4938-BCA9-96529FB13CBC}"/>
                </a:ext>
              </a:extLst>
            </p:cNvPr>
            <p:cNvSpPr>
              <a:spLocks noChangeArrowheads="1"/>
            </p:cNvSpPr>
            <p:nvPr/>
          </p:nvSpPr>
          <p:spPr bwMode="auto">
            <a:xfrm>
              <a:off x="2178" y="3146"/>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4" name="AutoShape 22">
              <a:extLst>
                <a:ext uri="{FF2B5EF4-FFF2-40B4-BE49-F238E27FC236}">
                  <a16:creationId xmlns:a16="http://schemas.microsoft.com/office/drawing/2014/main" xmlns="" id="{A951A32C-B871-4EB0-AA0F-D57BB4818BC7}"/>
                </a:ext>
              </a:extLst>
            </p:cNvPr>
            <p:cNvSpPr>
              <a:spLocks noChangeArrowheads="1"/>
            </p:cNvSpPr>
            <p:nvPr/>
          </p:nvSpPr>
          <p:spPr bwMode="auto">
            <a:xfrm>
              <a:off x="2178" y="3231"/>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5" name="AutoShape 23">
              <a:extLst>
                <a:ext uri="{FF2B5EF4-FFF2-40B4-BE49-F238E27FC236}">
                  <a16:creationId xmlns:a16="http://schemas.microsoft.com/office/drawing/2014/main" xmlns="" id="{1E37FCA2-ECE8-45BC-9A2D-8287060342CE}"/>
                </a:ext>
              </a:extLst>
            </p:cNvPr>
            <p:cNvSpPr>
              <a:spLocks noChangeArrowheads="1"/>
            </p:cNvSpPr>
            <p:nvPr/>
          </p:nvSpPr>
          <p:spPr bwMode="auto">
            <a:xfrm>
              <a:off x="2178" y="3316"/>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6" name="AutoShape 24">
              <a:extLst>
                <a:ext uri="{FF2B5EF4-FFF2-40B4-BE49-F238E27FC236}">
                  <a16:creationId xmlns:a16="http://schemas.microsoft.com/office/drawing/2014/main" xmlns="" id="{5A2CEAD5-A1BF-481C-8939-E0F58A594CCA}"/>
                </a:ext>
              </a:extLst>
            </p:cNvPr>
            <p:cNvSpPr>
              <a:spLocks noChangeArrowheads="1"/>
            </p:cNvSpPr>
            <p:nvPr/>
          </p:nvSpPr>
          <p:spPr bwMode="auto">
            <a:xfrm>
              <a:off x="2178" y="3401"/>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7" name="AutoShape 25">
              <a:extLst>
                <a:ext uri="{FF2B5EF4-FFF2-40B4-BE49-F238E27FC236}">
                  <a16:creationId xmlns:a16="http://schemas.microsoft.com/office/drawing/2014/main" xmlns="" id="{AA9761E6-D227-4C65-9607-0DBFE18E8945}"/>
                </a:ext>
              </a:extLst>
            </p:cNvPr>
            <p:cNvSpPr>
              <a:spLocks noChangeArrowheads="1"/>
            </p:cNvSpPr>
            <p:nvPr/>
          </p:nvSpPr>
          <p:spPr bwMode="auto">
            <a:xfrm>
              <a:off x="2178" y="3486"/>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8" name="AutoShape 40">
              <a:extLst>
                <a:ext uri="{FF2B5EF4-FFF2-40B4-BE49-F238E27FC236}">
                  <a16:creationId xmlns:a16="http://schemas.microsoft.com/office/drawing/2014/main" xmlns="" id="{0A61970C-3513-4826-BF86-70EF3601A64B}"/>
                </a:ext>
              </a:extLst>
            </p:cNvPr>
            <p:cNvSpPr>
              <a:spLocks noChangeArrowheads="1"/>
            </p:cNvSpPr>
            <p:nvPr/>
          </p:nvSpPr>
          <p:spPr bwMode="auto">
            <a:xfrm>
              <a:off x="2178" y="3573"/>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59" name="AutoShape 41">
              <a:extLst>
                <a:ext uri="{FF2B5EF4-FFF2-40B4-BE49-F238E27FC236}">
                  <a16:creationId xmlns:a16="http://schemas.microsoft.com/office/drawing/2014/main" xmlns="" id="{7702AC04-22FA-4C64-AD04-26E703328DBE}"/>
                </a:ext>
              </a:extLst>
            </p:cNvPr>
            <p:cNvSpPr>
              <a:spLocks noChangeArrowheads="1"/>
            </p:cNvSpPr>
            <p:nvPr/>
          </p:nvSpPr>
          <p:spPr bwMode="auto">
            <a:xfrm>
              <a:off x="2178" y="3658"/>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60" name="AutoShape 42">
              <a:extLst>
                <a:ext uri="{FF2B5EF4-FFF2-40B4-BE49-F238E27FC236}">
                  <a16:creationId xmlns:a16="http://schemas.microsoft.com/office/drawing/2014/main" xmlns="" id="{DE318B6E-CC63-4392-BB96-F1C11A96AA17}"/>
                </a:ext>
              </a:extLst>
            </p:cNvPr>
            <p:cNvSpPr>
              <a:spLocks noChangeArrowheads="1"/>
            </p:cNvSpPr>
            <p:nvPr/>
          </p:nvSpPr>
          <p:spPr bwMode="auto">
            <a:xfrm>
              <a:off x="2178" y="3743"/>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61" name="AutoShape 43">
              <a:extLst>
                <a:ext uri="{FF2B5EF4-FFF2-40B4-BE49-F238E27FC236}">
                  <a16:creationId xmlns:a16="http://schemas.microsoft.com/office/drawing/2014/main" xmlns="" id="{0BE3BBB2-3B10-4D63-AD01-3EB2F76609C5}"/>
                </a:ext>
              </a:extLst>
            </p:cNvPr>
            <p:cNvSpPr>
              <a:spLocks noChangeArrowheads="1"/>
            </p:cNvSpPr>
            <p:nvPr/>
          </p:nvSpPr>
          <p:spPr bwMode="auto">
            <a:xfrm>
              <a:off x="2178" y="3828"/>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grpSp>
      <p:cxnSp>
        <p:nvCxnSpPr>
          <p:cNvPr id="20505" name="AutoShape 47">
            <a:extLst>
              <a:ext uri="{FF2B5EF4-FFF2-40B4-BE49-F238E27FC236}">
                <a16:creationId xmlns:a16="http://schemas.microsoft.com/office/drawing/2014/main" xmlns="" id="{FD70F5BB-63BE-4C1B-AB23-7821AFB977F3}"/>
              </a:ext>
            </a:extLst>
          </p:cNvPr>
          <p:cNvCxnSpPr>
            <a:cxnSpLocks noChangeShapeType="1"/>
            <a:stCxn id="20566" idx="3"/>
            <a:endCxn id="20558" idx="1"/>
          </p:cNvCxnSpPr>
          <p:nvPr/>
        </p:nvCxnSpPr>
        <p:spPr bwMode="auto">
          <a:xfrm flipV="1">
            <a:off x="3054350" y="5751661"/>
            <a:ext cx="403225" cy="7143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6" name="AutoShape 48">
            <a:extLst>
              <a:ext uri="{FF2B5EF4-FFF2-40B4-BE49-F238E27FC236}">
                <a16:creationId xmlns:a16="http://schemas.microsoft.com/office/drawing/2014/main" xmlns="" id="{88283AF7-193E-482D-8B12-C3329E4A845C}"/>
              </a:ext>
            </a:extLst>
          </p:cNvPr>
          <p:cNvCxnSpPr>
            <a:cxnSpLocks noChangeShapeType="1"/>
            <a:stCxn id="20567" idx="3"/>
            <a:endCxn id="20560" idx="1"/>
          </p:cNvCxnSpPr>
          <p:nvPr/>
        </p:nvCxnSpPr>
        <p:spPr bwMode="auto">
          <a:xfrm>
            <a:off x="3054350" y="5975498"/>
            <a:ext cx="403225" cy="4603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7" name="AutoShape 49">
            <a:extLst>
              <a:ext uri="{FF2B5EF4-FFF2-40B4-BE49-F238E27FC236}">
                <a16:creationId xmlns:a16="http://schemas.microsoft.com/office/drawing/2014/main" xmlns="" id="{04F0795B-A6D9-49D3-A62C-2FFA02C8F5C9}"/>
              </a:ext>
            </a:extLst>
          </p:cNvPr>
          <p:cNvCxnSpPr>
            <a:cxnSpLocks noChangeShapeType="1"/>
            <a:stCxn id="20567" idx="3"/>
            <a:endCxn id="20561" idx="1"/>
          </p:cNvCxnSpPr>
          <p:nvPr/>
        </p:nvCxnSpPr>
        <p:spPr bwMode="auto">
          <a:xfrm>
            <a:off x="3054350" y="5975498"/>
            <a:ext cx="403225" cy="1809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8" name="AutoShape 84">
            <a:extLst>
              <a:ext uri="{FF2B5EF4-FFF2-40B4-BE49-F238E27FC236}">
                <a16:creationId xmlns:a16="http://schemas.microsoft.com/office/drawing/2014/main" xmlns="" id="{DC2ED54C-D132-4597-9613-B0616358F57D}"/>
              </a:ext>
            </a:extLst>
          </p:cNvPr>
          <p:cNvCxnSpPr>
            <a:cxnSpLocks noChangeShapeType="1"/>
            <a:stCxn id="20566" idx="3"/>
            <a:endCxn id="20559" idx="1"/>
          </p:cNvCxnSpPr>
          <p:nvPr/>
        </p:nvCxnSpPr>
        <p:spPr bwMode="auto">
          <a:xfrm>
            <a:off x="3054350" y="5823098"/>
            <a:ext cx="403225" cy="635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1130" name="Group 90">
            <a:extLst>
              <a:ext uri="{FF2B5EF4-FFF2-40B4-BE49-F238E27FC236}">
                <a16:creationId xmlns:a16="http://schemas.microsoft.com/office/drawing/2014/main" xmlns="" id="{109AD262-F402-4508-A13B-000B0310729A}"/>
              </a:ext>
            </a:extLst>
          </p:cNvPr>
          <p:cNvGrpSpPr>
            <a:grpSpLocks/>
          </p:cNvGrpSpPr>
          <p:nvPr/>
        </p:nvGrpSpPr>
        <p:grpSpPr bwMode="auto">
          <a:xfrm>
            <a:off x="736300" y="4464198"/>
            <a:ext cx="2889401" cy="1787525"/>
            <a:chOff x="572" y="2792"/>
            <a:chExt cx="1390" cy="1126"/>
          </a:xfrm>
        </p:grpSpPr>
        <p:sp>
          <p:nvSpPr>
            <p:cNvPr id="20547" name="Text Box 78">
              <a:extLst>
                <a:ext uri="{FF2B5EF4-FFF2-40B4-BE49-F238E27FC236}">
                  <a16:creationId xmlns:a16="http://schemas.microsoft.com/office/drawing/2014/main" xmlns="" id="{2F9131B0-4719-42B7-8309-7C3D783E7F0A}"/>
                </a:ext>
              </a:extLst>
            </p:cNvPr>
            <p:cNvSpPr txBox="1">
              <a:spLocks noChangeArrowheads="1"/>
            </p:cNvSpPr>
            <p:nvPr/>
          </p:nvSpPr>
          <p:spPr bwMode="auto">
            <a:xfrm>
              <a:off x="572" y="2792"/>
              <a:ext cx="655" cy="6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dirty="0"/>
                <a:t>CNN “Standard” or “Perfect” Clusters</a:t>
              </a:r>
            </a:p>
          </p:txBody>
        </p:sp>
        <p:sp>
          <p:nvSpPr>
            <p:cNvPr id="20548" name="AutoShape 85">
              <a:extLst>
                <a:ext uri="{FF2B5EF4-FFF2-40B4-BE49-F238E27FC236}">
                  <a16:creationId xmlns:a16="http://schemas.microsoft.com/office/drawing/2014/main" xmlns="" id="{3A07C559-71B8-485E-B979-9E0C5326BB3B}"/>
                </a:ext>
              </a:extLst>
            </p:cNvPr>
            <p:cNvSpPr>
              <a:spLocks noChangeArrowheads="1"/>
            </p:cNvSpPr>
            <p:nvPr/>
          </p:nvSpPr>
          <p:spPr bwMode="auto">
            <a:xfrm>
              <a:off x="1594" y="2862"/>
              <a:ext cx="368" cy="1056"/>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49" name="Line 86">
              <a:extLst>
                <a:ext uri="{FF2B5EF4-FFF2-40B4-BE49-F238E27FC236}">
                  <a16:creationId xmlns:a16="http://schemas.microsoft.com/office/drawing/2014/main" xmlns="" id="{22C7C962-EA05-47A7-8FF5-C6F354881D7B}"/>
                </a:ext>
              </a:extLst>
            </p:cNvPr>
            <p:cNvSpPr>
              <a:spLocks noChangeShapeType="1"/>
            </p:cNvSpPr>
            <p:nvPr/>
          </p:nvSpPr>
          <p:spPr bwMode="auto">
            <a:xfrm flipV="1">
              <a:off x="1146" y="2940"/>
              <a:ext cx="432" cy="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sp>
        <p:nvSpPr>
          <p:cNvPr id="20510" name="Text Box 87">
            <a:extLst>
              <a:ext uri="{FF2B5EF4-FFF2-40B4-BE49-F238E27FC236}">
                <a16:creationId xmlns:a16="http://schemas.microsoft.com/office/drawing/2014/main" xmlns="" id="{918C9E78-68DB-4E59-977D-683CC6C3C060}"/>
              </a:ext>
            </a:extLst>
          </p:cNvPr>
          <p:cNvSpPr txBox="1">
            <a:spLocks noChangeArrowheads="1"/>
          </p:cNvSpPr>
          <p:nvPr/>
        </p:nvSpPr>
        <p:spPr bwMode="auto">
          <a:xfrm>
            <a:off x="1606550" y="5526236"/>
            <a:ext cx="620713" cy="1825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200" dirty="0"/>
              <a:t>Sports</a:t>
            </a:r>
          </a:p>
        </p:txBody>
      </p:sp>
      <p:sp>
        <p:nvSpPr>
          <p:cNvPr id="20511" name="Text Box 88">
            <a:extLst>
              <a:ext uri="{FF2B5EF4-FFF2-40B4-BE49-F238E27FC236}">
                <a16:creationId xmlns:a16="http://schemas.microsoft.com/office/drawing/2014/main" xmlns="" id="{C508B5CE-888E-45C2-B2C1-FC8D122A5780}"/>
              </a:ext>
            </a:extLst>
          </p:cNvPr>
          <p:cNvSpPr txBox="1">
            <a:spLocks noChangeArrowheads="1"/>
          </p:cNvSpPr>
          <p:nvPr/>
        </p:nvSpPr>
        <p:spPr bwMode="auto">
          <a:xfrm>
            <a:off x="1920875" y="5992961"/>
            <a:ext cx="820738" cy="1825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200"/>
              <a:t>Basket ball</a:t>
            </a:r>
          </a:p>
        </p:txBody>
      </p:sp>
      <p:sp>
        <p:nvSpPr>
          <p:cNvPr id="20512" name="Text Box 89">
            <a:extLst>
              <a:ext uri="{FF2B5EF4-FFF2-40B4-BE49-F238E27FC236}">
                <a16:creationId xmlns:a16="http://schemas.microsoft.com/office/drawing/2014/main" xmlns="" id="{538B8511-171A-44CC-B73A-6DE0A8AFDC1D}"/>
              </a:ext>
            </a:extLst>
          </p:cNvPr>
          <p:cNvSpPr txBox="1">
            <a:spLocks noChangeArrowheads="1"/>
          </p:cNvSpPr>
          <p:nvPr/>
        </p:nvSpPr>
        <p:spPr bwMode="auto">
          <a:xfrm>
            <a:off x="2797175" y="6021536"/>
            <a:ext cx="439738"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000"/>
              <a:t>NBA</a:t>
            </a:r>
          </a:p>
        </p:txBody>
      </p:sp>
      <p:grpSp>
        <p:nvGrpSpPr>
          <p:cNvPr id="471137" name="Group 97">
            <a:extLst>
              <a:ext uri="{FF2B5EF4-FFF2-40B4-BE49-F238E27FC236}">
                <a16:creationId xmlns:a16="http://schemas.microsoft.com/office/drawing/2014/main" xmlns="" id="{E92CAB71-2395-4A33-BB98-C470F6AB9CF7}"/>
              </a:ext>
            </a:extLst>
          </p:cNvPr>
          <p:cNvGrpSpPr>
            <a:grpSpLocks/>
          </p:cNvGrpSpPr>
          <p:nvPr/>
        </p:nvGrpSpPr>
        <p:grpSpPr bwMode="auto">
          <a:xfrm>
            <a:off x="4595813" y="4608661"/>
            <a:ext cx="3675062" cy="1671637"/>
            <a:chOff x="2895" y="2883"/>
            <a:chExt cx="2315" cy="1053"/>
          </a:xfrm>
        </p:grpSpPr>
        <p:sp>
          <p:nvSpPr>
            <p:cNvPr id="20517" name="AutoShape 62">
              <a:extLst>
                <a:ext uri="{FF2B5EF4-FFF2-40B4-BE49-F238E27FC236}">
                  <a16:creationId xmlns:a16="http://schemas.microsoft.com/office/drawing/2014/main" xmlns="" id="{217D7077-BBEE-478A-B4A4-2C3DFEB99B90}"/>
                </a:ext>
              </a:extLst>
            </p:cNvPr>
            <p:cNvSpPr>
              <a:spLocks noChangeArrowheads="1"/>
            </p:cNvSpPr>
            <p:nvPr/>
          </p:nvSpPr>
          <p:spPr bwMode="auto">
            <a:xfrm>
              <a:off x="3237" y="3285"/>
              <a:ext cx="702" cy="24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Hypersuit</a:t>
              </a:r>
            </a:p>
          </p:txBody>
        </p:sp>
        <p:grpSp>
          <p:nvGrpSpPr>
            <p:cNvPr id="20518" name="Group 64">
              <a:extLst>
                <a:ext uri="{FF2B5EF4-FFF2-40B4-BE49-F238E27FC236}">
                  <a16:creationId xmlns:a16="http://schemas.microsoft.com/office/drawing/2014/main" xmlns="" id="{4D2F3A34-0681-4665-BD7E-7700B75DD03A}"/>
                </a:ext>
              </a:extLst>
            </p:cNvPr>
            <p:cNvGrpSpPr>
              <a:grpSpLocks/>
            </p:cNvGrpSpPr>
            <p:nvPr/>
          </p:nvGrpSpPr>
          <p:grpSpPr bwMode="auto">
            <a:xfrm>
              <a:off x="2895" y="2883"/>
              <a:ext cx="168" cy="1053"/>
              <a:chOff x="1413" y="2865"/>
              <a:chExt cx="168" cy="1053"/>
            </a:xfrm>
          </p:grpSpPr>
          <p:sp>
            <p:nvSpPr>
              <p:cNvPr id="20534" name="AutoShape 50">
                <a:extLst>
                  <a:ext uri="{FF2B5EF4-FFF2-40B4-BE49-F238E27FC236}">
                    <a16:creationId xmlns:a16="http://schemas.microsoft.com/office/drawing/2014/main" xmlns="" id="{0B477893-660D-439F-8992-9B9FE13814D7}"/>
                  </a:ext>
                </a:extLst>
              </p:cNvPr>
              <p:cNvSpPr>
                <a:spLocks noChangeArrowheads="1"/>
              </p:cNvSpPr>
              <p:nvPr/>
            </p:nvSpPr>
            <p:spPr bwMode="auto">
              <a:xfrm>
                <a:off x="1461" y="2892"/>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5" name="AutoShape 51">
                <a:extLst>
                  <a:ext uri="{FF2B5EF4-FFF2-40B4-BE49-F238E27FC236}">
                    <a16:creationId xmlns:a16="http://schemas.microsoft.com/office/drawing/2014/main" xmlns="" id="{3FFB594B-D397-40EA-82B0-87121984BF32}"/>
                  </a:ext>
                </a:extLst>
              </p:cNvPr>
              <p:cNvSpPr>
                <a:spLocks noChangeArrowheads="1"/>
              </p:cNvSpPr>
              <p:nvPr/>
            </p:nvSpPr>
            <p:spPr bwMode="auto">
              <a:xfrm>
                <a:off x="1461" y="2976"/>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6" name="AutoShape 52">
                <a:extLst>
                  <a:ext uri="{FF2B5EF4-FFF2-40B4-BE49-F238E27FC236}">
                    <a16:creationId xmlns:a16="http://schemas.microsoft.com/office/drawing/2014/main" xmlns="" id="{B5CBF77C-9734-4688-A0C0-C1960F9FCF9C}"/>
                  </a:ext>
                </a:extLst>
              </p:cNvPr>
              <p:cNvSpPr>
                <a:spLocks noChangeArrowheads="1"/>
              </p:cNvSpPr>
              <p:nvPr/>
            </p:nvSpPr>
            <p:spPr bwMode="auto">
              <a:xfrm>
                <a:off x="1461" y="3061"/>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7" name="AutoShape 53">
                <a:extLst>
                  <a:ext uri="{FF2B5EF4-FFF2-40B4-BE49-F238E27FC236}">
                    <a16:creationId xmlns:a16="http://schemas.microsoft.com/office/drawing/2014/main" xmlns="" id="{B435A967-929C-44FA-A340-2BAF0C6833CE}"/>
                  </a:ext>
                </a:extLst>
              </p:cNvPr>
              <p:cNvSpPr>
                <a:spLocks noChangeArrowheads="1"/>
              </p:cNvSpPr>
              <p:nvPr/>
            </p:nvSpPr>
            <p:spPr bwMode="auto">
              <a:xfrm>
                <a:off x="1461" y="3146"/>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8" name="AutoShape 54">
                <a:extLst>
                  <a:ext uri="{FF2B5EF4-FFF2-40B4-BE49-F238E27FC236}">
                    <a16:creationId xmlns:a16="http://schemas.microsoft.com/office/drawing/2014/main" xmlns="" id="{24CCF393-EE9B-425E-88DC-117B89FDD346}"/>
                  </a:ext>
                </a:extLst>
              </p:cNvPr>
              <p:cNvSpPr>
                <a:spLocks noChangeArrowheads="1"/>
              </p:cNvSpPr>
              <p:nvPr/>
            </p:nvSpPr>
            <p:spPr bwMode="auto">
              <a:xfrm>
                <a:off x="1461" y="3231"/>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9" name="AutoShape 55">
                <a:extLst>
                  <a:ext uri="{FF2B5EF4-FFF2-40B4-BE49-F238E27FC236}">
                    <a16:creationId xmlns:a16="http://schemas.microsoft.com/office/drawing/2014/main" xmlns="" id="{53ADC58A-0BEB-4312-AA4F-0BD0A11621A5}"/>
                  </a:ext>
                </a:extLst>
              </p:cNvPr>
              <p:cNvSpPr>
                <a:spLocks noChangeArrowheads="1"/>
              </p:cNvSpPr>
              <p:nvPr/>
            </p:nvSpPr>
            <p:spPr bwMode="auto">
              <a:xfrm>
                <a:off x="1461" y="3316"/>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40" name="AutoShape 56">
                <a:extLst>
                  <a:ext uri="{FF2B5EF4-FFF2-40B4-BE49-F238E27FC236}">
                    <a16:creationId xmlns:a16="http://schemas.microsoft.com/office/drawing/2014/main" xmlns="" id="{1221D51A-B98C-4BD4-9F20-94A393CEE173}"/>
                  </a:ext>
                </a:extLst>
              </p:cNvPr>
              <p:cNvSpPr>
                <a:spLocks noChangeArrowheads="1"/>
              </p:cNvSpPr>
              <p:nvPr/>
            </p:nvSpPr>
            <p:spPr bwMode="auto">
              <a:xfrm>
                <a:off x="1461" y="3401"/>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41" name="AutoShape 57">
                <a:extLst>
                  <a:ext uri="{FF2B5EF4-FFF2-40B4-BE49-F238E27FC236}">
                    <a16:creationId xmlns:a16="http://schemas.microsoft.com/office/drawing/2014/main" xmlns="" id="{B55D564A-C04E-4C7C-B52E-269FA1CA8361}"/>
                  </a:ext>
                </a:extLst>
              </p:cNvPr>
              <p:cNvSpPr>
                <a:spLocks noChangeArrowheads="1"/>
              </p:cNvSpPr>
              <p:nvPr/>
            </p:nvSpPr>
            <p:spPr bwMode="auto">
              <a:xfrm>
                <a:off x="1461" y="3486"/>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42" name="AutoShape 58">
                <a:extLst>
                  <a:ext uri="{FF2B5EF4-FFF2-40B4-BE49-F238E27FC236}">
                    <a16:creationId xmlns:a16="http://schemas.microsoft.com/office/drawing/2014/main" xmlns="" id="{1E449514-4D2E-4593-A899-3EC27920C640}"/>
                  </a:ext>
                </a:extLst>
              </p:cNvPr>
              <p:cNvSpPr>
                <a:spLocks noChangeArrowheads="1"/>
              </p:cNvSpPr>
              <p:nvPr/>
            </p:nvSpPr>
            <p:spPr bwMode="auto">
              <a:xfrm>
                <a:off x="1461" y="3573"/>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43" name="AutoShape 59">
                <a:extLst>
                  <a:ext uri="{FF2B5EF4-FFF2-40B4-BE49-F238E27FC236}">
                    <a16:creationId xmlns:a16="http://schemas.microsoft.com/office/drawing/2014/main" xmlns="" id="{10E99A05-047F-4F14-9638-158AEE8B48BA}"/>
                  </a:ext>
                </a:extLst>
              </p:cNvPr>
              <p:cNvSpPr>
                <a:spLocks noChangeArrowheads="1"/>
              </p:cNvSpPr>
              <p:nvPr/>
            </p:nvSpPr>
            <p:spPr bwMode="auto">
              <a:xfrm>
                <a:off x="1461" y="3658"/>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44" name="AutoShape 60">
                <a:extLst>
                  <a:ext uri="{FF2B5EF4-FFF2-40B4-BE49-F238E27FC236}">
                    <a16:creationId xmlns:a16="http://schemas.microsoft.com/office/drawing/2014/main" xmlns="" id="{087D10BA-24CD-4B5B-87FB-BB5F19475E6E}"/>
                  </a:ext>
                </a:extLst>
              </p:cNvPr>
              <p:cNvSpPr>
                <a:spLocks noChangeArrowheads="1"/>
              </p:cNvSpPr>
              <p:nvPr/>
            </p:nvSpPr>
            <p:spPr bwMode="auto">
              <a:xfrm>
                <a:off x="1461" y="3743"/>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45" name="AutoShape 61">
                <a:extLst>
                  <a:ext uri="{FF2B5EF4-FFF2-40B4-BE49-F238E27FC236}">
                    <a16:creationId xmlns:a16="http://schemas.microsoft.com/office/drawing/2014/main" xmlns="" id="{BC47B69A-5DED-493B-B70E-0E0EA365F9D8}"/>
                  </a:ext>
                </a:extLst>
              </p:cNvPr>
              <p:cNvSpPr>
                <a:spLocks noChangeArrowheads="1"/>
              </p:cNvSpPr>
              <p:nvPr/>
            </p:nvSpPr>
            <p:spPr bwMode="auto">
              <a:xfrm>
                <a:off x="1461" y="3828"/>
                <a:ext cx="69" cy="60"/>
              </a:xfrm>
              <a:prstGeom prst="flowChartPunchedTape">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46" name="AutoShape 63">
                <a:extLst>
                  <a:ext uri="{FF2B5EF4-FFF2-40B4-BE49-F238E27FC236}">
                    <a16:creationId xmlns:a16="http://schemas.microsoft.com/office/drawing/2014/main" xmlns="" id="{00421474-6651-40EC-B203-78C46320698B}"/>
                  </a:ext>
                </a:extLst>
              </p:cNvPr>
              <p:cNvSpPr>
                <a:spLocks noChangeArrowheads="1"/>
              </p:cNvSpPr>
              <p:nvPr/>
            </p:nvSpPr>
            <p:spPr bwMode="auto">
              <a:xfrm>
                <a:off x="1413" y="2865"/>
                <a:ext cx="168" cy="1053"/>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grpSp>
        <p:cxnSp>
          <p:nvCxnSpPr>
            <p:cNvPr id="20519" name="AutoShape 65">
              <a:extLst>
                <a:ext uri="{FF2B5EF4-FFF2-40B4-BE49-F238E27FC236}">
                  <a16:creationId xmlns:a16="http://schemas.microsoft.com/office/drawing/2014/main" xmlns="" id="{31FA9A77-69D1-4ED5-94BF-C22A539564C4}"/>
                </a:ext>
              </a:extLst>
            </p:cNvPr>
            <p:cNvCxnSpPr>
              <a:cxnSpLocks noChangeShapeType="1"/>
              <a:stCxn id="20546" idx="3"/>
              <a:endCxn id="20517" idx="1"/>
            </p:cNvCxnSpPr>
            <p:nvPr/>
          </p:nvCxnSpPr>
          <p:spPr bwMode="auto">
            <a:xfrm>
              <a:off x="3063" y="3410"/>
              <a:ext cx="17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20" name="Group 72">
              <a:extLst>
                <a:ext uri="{FF2B5EF4-FFF2-40B4-BE49-F238E27FC236}">
                  <a16:creationId xmlns:a16="http://schemas.microsoft.com/office/drawing/2014/main" xmlns="" id="{0916A436-6322-4F48-A44B-EBE7B0EE7B71}"/>
                </a:ext>
              </a:extLst>
            </p:cNvPr>
            <p:cNvGrpSpPr>
              <a:grpSpLocks/>
            </p:cNvGrpSpPr>
            <p:nvPr/>
          </p:nvGrpSpPr>
          <p:grpSpPr bwMode="auto">
            <a:xfrm>
              <a:off x="4142" y="3176"/>
              <a:ext cx="70" cy="479"/>
              <a:chOff x="2591" y="2963"/>
              <a:chExt cx="70" cy="479"/>
            </a:xfrm>
          </p:grpSpPr>
          <p:sp>
            <p:nvSpPr>
              <p:cNvPr id="20529" name="Rectangle 66">
                <a:extLst>
                  <a:ext uri="{FF2B5EF4-FFF2-40B4-BE49-F238E27FC236}">
                    <a16:creationId xmlns:a16="http://schemas.microsoft.com/office/drawing/2014/main" xmlns="" id="{1372AD2E-10D5-4CE5-BE89-158B1962C8A7}"/>
                  </a:ext>
                </a:extLst>
              </p:cNvPr>
              <p:cNvSpPr>
                <a:spLocks noChangeArrowheads="1"/>
              </p:cNvSpPr>
              <p:nvPr/>
            </p:nvSpPr>
            <p:spPr bwMode="auto">
              <a:xfrm>
                <a:off x="2591" y="2963"/>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0" name="Rectangle 67">
                <a:extLst>
                  <a:ext uri="{FF2B5EF4-FFF2-40B4-BE49-F238E27FC236}">
                    <a16:creationId xmlns:a16="http://schemas.microsoft.com/office/drawing/2014/main" xmlns="" id="{06E06F13-D335-4233-90C2-E16E87E14F88}"/>
                  </a:ext>
                </a:extLst>
              </p:cNvPr>
              <p:cNvSpPr>
                <a:spLocks noChangeArrowheads="1"/>
              </p:cNvSpPr>
              <p:nvPr/>
            </p:nvSpPr>
            <p:spPr bwMode="auto">
              <a:xfrm>
                <a:off x="2591" y="3068"/>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1" name="Rectangle 68">
                <a:extLst>
                  <a:ext uri="{FF2B5EF4-FFF2-40B4-BE49-F238E27FC236}">
                    <a16:creationId xmlns:a16="http://schemas.microsoft.com/office/drawing/2014/main" xmlns="" id="{A59EF91E-28A7-4EA4-AF98-57889B5414FB}"/>
                  </a:ext>
                </a:extLst>
              </p:cNvPr>
              <p:cNvSpPr>
                <a:spLocks noChangeArrowheads="1"/>
              </p:cNvSpPr>
              <p:nvPr/>
            </p:nvSpPr>
            <p:spPr bwMode="auto">
              <a:xfrm>
                <a:off x="2591" y="3174"/>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2" name="Rectangle 69">
                <a:extLst>
                  <a:ext uri="{FF2B5EF4-FFF2-40B4-BE49-F238E27FC236}">
                    <a16:creationId xmlns:a16="http://schemas.microsoft.com/office/drawing/2014/main" xmlns="" id="{19F93F66-C04A-499F-A356-EC48108FDD6F}"/>
                  </a:ext>
                </a:extLst>
              </p:cNvPr>
              <p:cNvSpPr>
                <a:spLocks noChangeArrowheads="1"/>
              </p:cNvSpPr>
              <p:nvPr/>
            </p:nvSpPr>
            <p:spPr bwMode="auto">
              <a:xfrm>
                <a:off x="2591" y="3280"/>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0533" name="Rectangle 70">
                <a:extLst>
                  <a:ext uri="{FF2B5EF4-FFF2-40B4-BE49-F238E27FC236}">
                    <a16:creationId xmlns:a16="http://schemas.microsoft.com/office/drawing/2014/main" xmlns="" id="{6DEB0FD2-E5CA-4BA9-98CA-ED4070AB0E67}"/>
                  </a:ext>
                </a:extLst>
              </p:cNvPr>
              <p:cNvSpPr>
                <a:spLocks noChangeArrowheads="1"/>
              </p:cNvSpPr>
              <p:nvPr/>
            </p:nvSpPr>
            <p:spPr bwMode="auto">
              <a:xfrm>
                <a:off x="2591" y="3386"/>
                <a:ext cx="70" cy="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grpSp>
        <p:cxnSp>
          <p:nvCxnSpPr>
            <p:cNvPr id="20521" name="AutoShape 73">
              <a:extLst>
                <a:ext uri="{FF2B5EF4-FFF2-40B4-BE49-F238E27FC236}">
                  <a16:creationId xmlns:a16="http://schemas.microsoft.com/office/drawing/2014/main" xmlns="" id="{CC1CFD25-1D3E-488C-A628-B5B5AAAC3749}"/>
                </a:ext>
              </a:extLst>
            </p:cNvPr>
            <p:cNvCxnSpPr>
              <a:cxnSpLocks noChangeShapeType="1"/>
              <a:stCxn id="20517" idx="3"/>
              <a:endCxn id="20529" idx="1"/>
            </p:cNvCxnSpPr>
            <p:nvPr/>
          </p:nvCxnSpPr>
          <p:spPr bwMode="auto">
            <a:xfrm flipV="1">
              <a:off x="3939" y="3204"/>
              <a:ext cx="203" cy="206"/>
            </a:xfrm>
            <a:prstGeom prst="bentConnector3">
              <a:avLst>
                <a:gd name="adj1" fmla="val 4975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22" name="AutoShape 74">
              <a:extLst>
                <a:ext uri="{FF2B5EF4-FFF2-40B4-BE49-F238E27FC236}">
                  <a16:creationId xmlns:a16="http://schemas.microsoft.com/office/drawing/2014/main" xmlns="" id="{1AE110DE-65E2-4E9E-95F6-BCD0A4F9BACF}"/>
                </a:ext>
              </a:extLst>
            </p:cNvPr>
            <p:cNvCxnSpPr>
              <a:cxnSpLocks noChangeShapeType="1"/>
              <a:stCxn id="20517" idx="3"/>
              <a:endCxn id="20530" idx="1"/>
            </p:cNvCxnSpPr>
            <p:nvPr/>
          </p:nvCxnSpPr>
          <p:spPr bwMode="auto">
            <a:xfrm flipV="1">
              <a:off x="3939" y="3309"/>
              <a:ext cx="203" cy="101"/>
            </a:xfrm>
            <a:prstGeom prst="bentConnector3">
              <a:avLst>
                <a:gd name="adj1" fmla="val 4975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23" name="AutoShape 75">
              <a:extLst>
                <a:ext uri="{FF2B5EF4-FFF2-40B4-BE49-F238E27FC236}">
                  <a16:creationId xmlns:a16="http://schemas.microsoft.com/office/drawing/2014/main" xmlns="" id="{B9831E82-77CC-44C1-9662-91618126F870}"/>
                </a:ext>
              </a:extLst>
            </p:cNvPr>
            <p:cNvCxnSpPr>
              <a:cxnSpLocks noChangeShapeType="1"/>
              <a:stCxn id="20517" idx="3"/>
              <a:endCxn id="20531" idx="1"/>
            </p:cNvCxnSpPr>
            <p:nvPr/>
          </p:nvCxnSpPr>
          <p:spPr bwMode="auto">
            <a:xfrm>
              <a:off x="3939" y="3410"/>
              <a:ext cx="203" cy="5"/>
            </a:xfrm>
            <a:prstGeom prst="bentConnector3">
              <a:avLst>
                <a:gd name="adj1" fmla="val 4975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24" name="AutoShape 76">
              <a:extLst>
                <a:ext uri="{FF2B5EF4-FFF2-40B4-BE49-F238E27FC236}">
                  <a16:creationId xmlns:a16="http://schemas.microsoft.com/office/drawing/2014/main" xmlns="" id="{478E0D51-2FF8-4DCD-B2E4-120817482562}"/>
                </a:ext>
              </a:extLst>
            </p:cNvPr>
            <p:cNvCxnSpPr>
              <a:cxnSpLocks noChangeShapeType="1"/>
              <a:stCxn id="20517" idx="3"/>
              <a:endCxn id="20532" idx="1"/>
            </p:cNvCxnSpPr>
            <p:nvPr/>
          </p:nvCxnSpPr>
          <p:spPr bwMode="auto">
            <a:xfrm>
              <a:off x="3939" y="3410"/>
              <a:ext cx="203" cy="111"/>
            </a:xfrm>
            <a:prstGeom prst="bentConnector3">
              <a:avLst>
                <a:gd name="adj1" fmla="val 4975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25" name="AutoShape 77">
              <a:extLst>
                <a:ext uri="{FF2B5EF4-FFF2-40B4-BE49-F238E27FC236}">
                  <a16:creationId xmlns:a16="http://schemas.microsoft.com/office/drawing/2014/main" xmlns="" id="{7919A2D1-3A5B-4595-9D5F-F8DD49F85595}"/>
                </a:ext>
              </a:extLst>
            </p:cNvPr>
            <p:cNvCxnSpPr>
              <a:cxnSpLocks noChangeShapeType="1"/>
              <a:stCxn id="20517" idx="3"/>
              <a:endCxn id="20533" idx="1"/>
            </p:cNvCxnSpPr>
            <p:nvPr/>
          </p:nvCxnSpPr>
          <p:spPr bwMode="auto">
            <a:xfrm>
              <a:off x="3939" y="3410"/>
              <a:ext cx="203" cy="217"/>
            </a:xfrm>
            <a:prstGeom prst="bentConnector3">
              <a:avLst>
                <a:gd name="adj1" fmla="val 4975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26" name="Text Box 79">
              <a:extLst>
                <a:ext uri="{FF2B5EF4-FFF2-40B4-BE49-F238E27FC236}">
                  <a16:creationId xmlns:a16="http://schemas.microsoft.com/office/drawing/2014/main" xmlns="" id="{E3BE547F-D0DF-4A9D-8EE0-353716B23816}"/>
                </a:ext>
              </a:extLst>
            </p:cNvPr>
            <p:cNvSpPr txBox="1">
              <a:spLocks noChangeArrowheads="1"/>
            </p:cNvSpPr>
            <p:nvPr/>
          </p:nvSpPr>
          <p:spPr bwMode="auto">
            <a:xfrm>
              <a:off x="4499" y="3356"/>
              <a:ext cx="711" cy="5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t>Hypersuit generated Clusters</a:t>
              </a:r>
            </a:p>
          </p:txBody>
        </p:sp>
        <p:sp>
          <p:nvSpPr>
            <p:cNvPr id="20527" name="Line 92">
              <a:extLst>
                <a:ext uri="{FF2B5EF4-FFF2-40B4-BE49-F238E27FC236}">
                  <a16:creationId xmlns:a16="http://schemas.microsoft.com/office/drawing/2014/main" xmlns="" id="{BC3240C8-EB8B-4EF6-BE49-AA2EB36CAC58}"/>
                </a:ext>
              </a:extLst>
            </p:cNvPr>
            <p:cNvSpPr>
              <a:spLocks noChangeShapeType="1"/>
            </p:cNvSpPr>
            <p:nvPr/>
          </p:nvSpPr>
          <p:spPr bwMode="auto">
            <a:xfrm flipH="1" flipV="1">
              <a:off x="4244" y="3329"/>
              <a:ext cx="325"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20528" name="AutoShape 95">
              <a:extLst>
                <a:ext uri="{FF2B5EF4-FFF2-40B4-BE49-F238E27FC236}">
                  <a16:creationId xmlns:a16="http://schemas.microsoft.com/office/drawing/2014/main" xmlns="" id="{C32775F1-030C-447C-9555-0F1026E9F456}"/>
                </a:ext>
              </a:extLst>
            </p:cNvPr>
            <p:cNvSpPr>
              <a:spLocks noChangeArrowheads="1"/>
            </p:cNvSpPr>
            <p:nvPr/>
          </p:nvSpPr>
          <p:spPr bwMode="auto">
            <a:xfrm>
              <a:off x="4110" y="3096"/>
              <a:ext cx="138" cy="63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grpSp>
      <p:grpSp>
        <p:nvGrpSpPr>
          <p:cNvPr id="16" name="Group 15"/>
          <p:cNvGrpSpPr/>
          <p:nvPr/>
        </p:nvGrpSpPr>
        <p:grpSpPr>
          <a:xfrm>
            <a:off x="3421210" y="3915957"/>
            <a:ext cx="4553207" cy="1030841"/>
            <a:chOff x="3421210" y="3915957"/>
            <a:chExt cx="4553207" cy="1030841"/>
          </a:xfrm>
        </p:grpSpPr>
        <p:sp>
          <p:nvSpPr>
            <p:cNvPr id="20514" name="Text Box 98">
              <a:extLst>
                <a:ext uri="{FF2B5EF4-FFF2-40B4-BE49-F238E27FC236}">
                  <a16:creationId xmlns:a16="http://schemas.microsoft.com/office/drawing/2014/main" xmlns="" id="{81A4CFA9-E201-42D2-9551-CB33875C560B}"/>
                </a:ext>
              </a:extLst>
            </p:cNvPr>
            <p:cNvSpPr txBox="1">
              <a:spLocks noChangeArrowheads="1"/>
            </p:cNvSpPr>
            <p:nvPr/>
          </p:nvSpPr>
          <p:spPr bwMode="auto">
            <a:xfrm>
              <a:off x="3421210" y="3915957"/>
              <a:ext cx="4553207" cy="34073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dirty="0"/>
                <a:t>Compare to compute precision and recall, how?</a:t>
              </a:r>
            </a:p>
          </p:txBody>
        </p:sp>
        <p:cxnSp>
          <p:nvCxnSpPr>
            <p:cNvPr id="20515" name="Straight Arrow Connector 2">
              <a:extLst>
                <a:ext uri="{FF2B5EF4-FFF2-40B4-BE49-F238E27FC236}">
                  <a16:creationId xmlns:a16="http://schemas.microsoft.com/office/drawing/2014/main" xmlns="" id="{79720160-EC9D-4101-9B62-855463B6AB4D}"/>
                </a:ext>
              </a:extLst>
            </p:cNvPr>
            <p:cNvCxnSpPr>
              <a:cxnSpLocks noChangeShapeType="1"/>
              <a:stCxn id="20514" idx="2"/>
            </p:cNvCxnSpPr>
            <p:nvPr/>
          </p:nvCxnSpPr>
          <p:spPr bwMode="auto">
            <a:xfrm flipH="1">
              <a:off x="3646967" y="4256692"/>
              <a:ext cx="2050847" cy="46416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16" name="Straight Arrow Connector 4">
              <a:extLst>
                <a:ext uri="{FF2B5EF4-FFF2-40B4-BE49-F238E27FC236}">
                  <a16:creationId xmlns:a16="http://schemas.microsoft.com/office/drawing/2014/main" xmlns="" id="{0C836883-8618-4445-9BE7-C5EC9101EF4D}"/>
                </a:ext>
              </a:extLst>
            </p:cNvPr>
            <p:cNvCxnSpPr>
              <a:cxnSpLocks noChangeShapeType="1"/>
              <a:stCxn id="20514" idx="2"/>
              <a:endCxn id="20528" idx="0"/>
            </p:cNvCxnSpPr>
            <p:nvPr/>
          </p:nvCxnSpPr>
          <p:spPr bwMode="auto">
            <a:xfrm>
              <a:off x="5697814" y="4256692"/>
              <a:ext cx="936349" cy="69010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5847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71130"/>
                                        </p:tgtEl>
                                        <p:attrNameLst>
                                          <p:attrName>style.visibility</p:attrName>
                                        </p:attrNameLst>
                                      </p:cBhvr>
                                      <p:to>
                                        <p:strVal val="visible"/>
                                      </p:to>
                                    </p:set>
                                    <p:animEffect transition="in" filter="strips(downLeft)">
                                      <p:cBhvr>
                                        <p:cTn id="7" dur="1000"/>
                                        <p:tgtEl>
                                          <p:spTgt spid="471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1137"/>
                                        </p:tgtEl>
                                        <p:attrNameLst>
                                          <p:attrName>style.visibility</p:attrName>
                                        </p:attrNameLst>
                                      </p:cBhvr>
                                      <p:to>
                                        <p:strVal val="visible"/>
                                      </p:to>
                                    </p:set>
                                    <p:animEffect transition="in" filter="dissolve">
                                      <p:cBhvr>
                                        <p:cTn id="12" dur="500"/>
                                        <p:tgtEl>
                                          <p:spTgt spid="4711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xmlns="" id="{E3B69013-7597-45D6-858D-D3B8FD3901A7}"/>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6F19446-BAA0-4C26-895D-B02E38FFD118}" type="slidenum">
              <a:rPr lang="en-US" altLang="zh-TW" sz="1400" smtClean="0">
                <a:solidFill>
                  <a:schemeClr val="accent2"/>
                </a:solidFill>
                <a:latin typeface="Times New Roman" panose="02020603050405020304" pitchFamily="18" charset="0"/>
              </a:rPr>
              <a:pPr>
                <a:spcBef>
                  <a:spcPct val="0"/>
                </a:spcBef>
                <a:buFontTx/>
                <a:buNone/>
              </a:pPr>
              <a:t>11</a:t>
            </a:fld>
            <a:endParaRPr lang="en-US" altLang="zh-TW" sz="1400" b="0">
              <a:latin typeface="Times New Roman" panose="02020603050405020304" pitchFamily="18" charset="0"/>
            </a:endParaRPr>
          </a:p>
        </p:txBody>
      </p:sp>
      <p:sp>
        <p:nvSpPr>
          <p:cNvPr id="22531" name="Rectangle 15">
            <a:extLst>
              <a:ext uri="{FF2B5EF4-FFF2-40B4-BE49-F238E27FC236}">
                <a16:creationId xmlns:a16="http://schemas.microsoft.com/office/drawing/2014/main" xmlns="" id="{A275D698-6EA6-4BF5-8017-50B7E3A1CA37}"/>
              </a:ext>
            </a:extLst>
          </p:cNvPr>
          <p:cNvSpPr>
            <a:spLocks noGrp="1" noChangeArrowheads="1"/>
          </p:cNvSpPr>
          <p:nvPr>
            <p:ph type="title"/>
          </p:nvPr>
        </p:nvSpPr>
        <p:spPr>
          <a:xfrm>
            <a:off x="531813" y="531813"/>
            <a:ext cx="8221662" cy="742950"/>
          </a:xfrm>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91581" dir="2021404" algn="ctr" rotWithShape="0">
                    <a:schemeClr val="bg2"/>
                  </a:outerShdw>
                </a:effectLst>
              </a14:hiddenEffects>
            </a:ext>
          </a:extLst>
        </p:spPr>
        <p:txBody>
          <a:bodyPr lIns="93600" tIns="46800" rIns="93600" bIns="46800"/>
          <a:lstStyle/>
          <a:p>
            <a:pPr eaLnBrk="1" hangingPunct="1"/>
            <a:r>
              <a:rPr lang="en-US" altLang="zh-TW" dirty="0"/>
              <a:t>WWW Index and Search Engine (WISE)</a:t>
            </a:r>
            <a:endParaRPr lang="en-GB" altLang="zh-TW" sz="3200" dirty="0"/>
          </a:p>
        </p:txBody>
      </p:sp>
      <p:sp>
        <p:nvSpPr>
          <p:cNvPr id="22532" name="Rectangle 16">
            <a:extLst>
              <a:ext uri="{FF2B5EF4-FFF2-40B4-BE49-F238E27FC236}">
                <a16:creationId xmlns:a16="http://schemas.microsoft.com/office/drawing/2014/main" xmlns="" id="{F02248E5-D8D9-4501-8BAC-A09DDC179F99}"/>
              </a:ext>
            </a:extLst>
          </p:cNvPr>
          <p:cNvSpPr>
            <a:spLocks noGrp="1" noChangeArrowheads="1"/>
          </p:cNvSpPr>
          <p:nvPr>
            <p:ph type="body" idx="1"/>
          </p:nvPr>
        </p:nvSpPr>
        <p:spPr>
          <a:xfrm>
            <a:off x="522288" y="1447800"/>
            <a:ext cx="8221662" cy="4170363"/>
          </a:xfrm>
          <a:noFill/>
        </p:spPr>
        <p:txBody>
          <a:bodyPr lIns="92075" tIns="46038" rIns="92075" bIns="46038"/>
          <a:lstStyle/>
          <a:p>
            <a:pPr eaLnBrk="1" hangingPunct="1">
              <a:lnSpc>
                <a:spcPct val="120000"/>
              </a:lnSpc>
            </a:pPr>
            <a:r>
              <a:rPr lang="en-US" altLang="zh-TW" dirty="0"/>
              <a:t>Conducted at HKUST in 1995, see reference papers:</a:t>
            </a:r>
          </a:p>
          <a:p>
            <a:pPr marL="819150" lvl="1" eaLnBrk="1" hangingPunct="1">
              <a:lnSpc>
                <a:spcPct val="120000"/>
              </a:lnSpc>
            </a:pPr>
            <a:r>
              <a:rPr lang="en-US" altLang="zh-TW" dirty="0">
                <a:solidFill>
                  <a:srgbClr val="C00000"/>
                </a:solidFill>
                <a:hlinkClick r:id="rId3"/>
              </a:rPr>
              <a:t>WISE: A World Wide Web Resource Database System.</a:t>
            </a:r>
            <a:r>
              <a:rPr lang="en-US" altLang="zh-TW" dirty="0">
                <a:solidFill>
                  <a:srgbClr val="C00000"/>
                </a:solidFill>
              </a:rPr>
              <a:t> </a:t>
            </a:r>
          </a:p>
          <a:p>
            <a:pPr marL="819150" lvl="1" eaLnBrk="1" hangingPunct="1">
              <a:lnSpc>
                <a:spcPct val="120000"/>
              </a:lnSpc>
            </a:pPr>
            <a:r>
              <a:rPr lang="en-US" altLang="zh-TW" dirty="0">
                <a:solidFill>
                  <a:srgbClr val="C00000"/>
                </a:solidFill>
                <a:hlinkClick r:id="rId4"/>
              </a:rPr>
              <a:t>Search and Ranking Algorithms for Locating Resources on the World Wide Web</a:t>
            </a:r>
            <a:r>
              <a:rPr lang="en-US" altLang="zh-TW" dirty="0">
                <a:solidFill>
                  <a:srgbClr val="C00000"/>
                </a:solidFill>
              </a:rPr>
              <a:t> </a:t>
            </a:r>
          </a:p>
          <a:p>
            <a:pPr eaLnBrk="1" hangingPunct="1">
              <a:lnSpc>
                <a:spcPct val="120000"/>
              </a:lnSpc>
            </a:pPr>
            <a:r>
              <a:rPr lang="en-US" altLang="zh-TW" dirty="0" err="1">
                <a:solidFill>
                  <a:srgbClr val="C00000"/>
                </a:solidFill>
              </a:rPr>
              <a:t>HyPursuit’s</a:t>
            </a:r>
            <a:r>
              <a:rPr lang="en-US" altLang="zh-TW" dirty="0">
                <a:solidFill>
                  <a:srgbClr val="C00000"/>
                </a:solidFill>
              </a:rPr>
              <a:t> term-based </a:t>
            </a:r>
            <a:r>
              <a:rPr lang="en-US" altLang="zh-TW" dirty="0"/>
              <a:t>and link-based similarities are independent to each other; in WISE links are used to pass term-based similarity from one page to another</a:t>
            </a:r>
          </a:p>
          <a:p>
            <a:pPr eaLnBrk="1" hangingPunct="1">
              <a:lnSpc>
                <a:spcPct val="120000"/>
              </a:lnSpc>
            </a:pPr>
            <a:r>
              <a:rPr lang="en-US" altLang="zh-TW" dirty="0"/>
              <a:t>In WISE, page scores are computed as in vector space </a:t>
            </a:r>
            <a:r>
              <a:rPr lang="en-US" altLang="zh-TW" dirty="0" smtClean="0"/>
              <a:t>model but can propagate </a:t>
            </a:r>
            <a:r>
              <a:rPr lang="en-US" altLang="zh-TW" dirty="0"/>
              <a:t>to their </a:t>
            </a:r>
            <a:r>
              <a:rPr lang="en-US" altLang="zh-TW" dirty="0" smtClean="0"/>
              <a:t>children</a:t>
            </a:r>
          </a:p>
          <a:p>
            <a:pPr lvl="1" eaLnBrk="1" hangingPunct="1">
              <a:lnSpc>
                <a:spcPct val="120000"/>
              </a:lnSpc>
            </a:pPr>
            <a:r>
              <a:rPr lang="en-US" altLang="zh-TW" dirty="0" smtClean="0"/>
              <a:t>i.e</a:t>
            </a:r>
            <a:r>
              <a:rPr lang="en-US" altLang="zh-TW" dirty="0"/>
              <a:t>., </a:t>
            </a:r>
            <a:r>
              <a:rPr lang="en-US" altLang="zh-TW" dirty="0" smtClean="0"/>
              <a:t>page </a:t>
            </a:r>
            <a:r>
              <a:rPr lang="en-US" altLang="zh-TW" dirty="0"/>
              <a:t>score is the weighted sum of its </a:t>
            </a:r>
            <a:r>
              <a:rPr lang="en-US" altLang="zh-TW" dirty="0" smtClean="0">
                <a:solidFill>
                  <a:srgbClr val="C00000"/>
                </a:solidFill>
              </a:rPr>
              <a:t>own score </a:t>
            </a:r>
            <a:r>
              <a:rPr lang="en-US" altLang="zh-TW" dirty="0" smtClean="0"/>
              <a:t>based on keyword matching and </a:t>
            </a:r>
            <a:r>
              <a:rPr lang="en-US" altLang="zh-TW" dirty="0" smtClean="0">
                <a:solidFill>
                  <a:srgbClr val="C00000"/>
                </a:solidFill>
              </a:rPr>
              <a:t>scores inherited </a:t>
            </a:r>
            <a:r>
              <a:rPr lang="en-US" altLang="zh-TW" dirty="0" smtClean="0"/>
              <a:t>from its </a:t>
            </a:r>
            <a:r>
              <a:rPr lang="en-US" altLang="zh-TW" dirty="0"/>
              <a:t>parents</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xmlns="" id="{A25CF2E8-55A6-43BE-801C-344EBD3CEE88}"/>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8F0896D-D24F-4991-A1D9-66AC2C43241A}" type="slidenum">
              <a:rPr lang="en-US" altLang="zh-TW" sz="1400" smtClean="0">
                <a:solidFill>
                  <a:schemeClr val="accent2"/>
                </a:solidFill>
                <a:latin typeface="Times New Roman" panose="02020603050405020304" pitchFamily="18" charset="0"/>
              </a:rPr>
              <a:pPr>
                <a:spcBef>
                  <a:spcPct val="0"/>
                </a:spcBef>
                <a:buFontTx/>
                <a:buNone/>
              </a:pPr>
              <a:t>12</a:t>
            </a:fld>
            <a:endParaRPr lang="en-US" altLang="zh-TW" sz="1400" b="0">
              <a:latin typeface="Times New Roman" panose="02020603050405020304" pitchFamily="18" charset="0"/>
            </a:endParaRPr>
          </a:p>
        </p:txBody>
      </p:sp>
      <p:grpSp>
        <p:nvGrpSpPr>
          <p:cNvPr id="2" name="Group 1"/>
          <p:cNvGrpSpPr/>
          <p:nvPr/>
        </p:nvGrpSpPr>
        <p:grpSpPr>
          <a:xfrm>
            <a:off x="1462087" y="3765870"/>
            <a:ext cx="6808543" cy="2057754"/>
            <a:chOff x="1619250" y="3336088"/>
            <a:chExt cx="6808543" cy="2057754"/>
          </a:xfrm>
        </p:grpSpPr>
        <p:sp>
          <p:nvSpPr>
            <p:cNvPr id="24582" name="Rectangle 10">
              <a:extLst>
                <a:ext uri="{FF2B5EF4-FFF2-40B4-BE49-F238E27FC236}">
                  <a16:creationId xmlns:a16="http://schemas.microsoft.com/office/drawing/2014/main" xmlns="" id="{8B960D5B-B8C1-4D04-B8F0-8434CCE5FD41}"/>
                </a:ext>
              </a:extLst>
            </p:cNvPr>
            <p:cNvSpPr>
              <a:spLocks noChangeArrowheads="1"/>
            </p:cNvSpPr>
            <p:nvPr/>
          </p:nvSpPr>
          <p:spPr bwMode="auto">
            <a:xfrm>
              <a:off x="2914650" y="3362325"/>
              <a:ext cx="1143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4583" name="Rectangle 11">
              <a:extLst>
                <a:ext uri="{FF2B5EF4-FFF2-40B4-BE49-F238E27FC236}">
                  <a16:creationId xmlns:a16="http://schemas.microsoft.com/office/drawing/2014/main" xmlns="" id="{EF67F06A-A7C4-42D5-8FBF-4EFFE71977A5}"/>
                </a:ext>
              </a:extLst>
            </p:cNvPr>
            <p:cNvSpPr>
              <a:spLocks noChangeArrowheads="1"/>
            </p:cNvSpPr>
            <p:nvPr/>
          </p:nvSpPr>
          <p:spPr bwMode="auto">
            <a:xfrm>
              <a:off x="4819650" y="3438525"/>
              <a:ext cx="533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4584" name="Rectangle 12">
              <a:extLst>
                <a:ext uri="{FF2B5EF4-FFF2-40B4-BE49-F238E27FC236}">
                  <a16:creationId xmlns:a16="http://schemas.microsoft.com/office/drawing/2014/main" xmlns="" id="{F7819259-C74C-48AC-AF8A-983A2CF1A527}"/>
                </a:ext>
              </a:extLst>
            </p:cNvPr>
            <p:cNvSpPr>
              <a:spLocks noChangeArrowheads="1"/>
            </p:cNvSpPr>
            <p:nvPr/>
          </p:nvSpPr>
          <p:spPr bwMode="auto">
            <a:xfrm>
              <a:off x="4819650" y="4276725"/>
              <a:ext cx="533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b="1">
                  <a:latin typeface="Times New Roman" panose="02020603050405020304" pitchFamily="18" charset="0"/>
                </a:rPr>
                <a:t>b</a:t>
              </a:r>
            </a:p>
          </p:txBody>
        </p:sp>
        <p:sp>
          <p:nvSpPr>
            <p:cNvPr id="24585" name="Rectangle 13">
              <a:extLst>
                <a:ext uri="{FF2B5EF4-FFF2-40B4-BE49-F238E27FC236}">
                  <a16:creationId xmlns:a16="http://schemas.microsoft.com/office/drawing/2014/main" xmlns="" id="{3A5966D6-A548-424F-9835-D2815A7EBCBF}"/>
                </a:ext>
              </a:extLst>
            </p:cNvPr>
            <p:cNvSpPr>
              <a:spLocks noChangeArrowheads="1"/>
            </p:cNvSpPr>
            <p:nvPr/>
          </p:nvSpPr>
          <p:spPr bwMode="auto">
            <a:xfrm>
              <a:off x="6038850" y="3895725"/>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4586" name="Line 14">
              <a:extLst>
                <a:ext uri="{FF2B5EF4-FFF2-40B4-BE49-F238E27FC236}">
                  <a16:creationId xmlns:a16="http://schemas.microsoft.com/office/drawing/2014/main" xmlns="" id="{58F2622C-215A-45B6-B302-668A8ADCFFBE}"/>
                </a:ext>
              </a:extLst>
            </p:cNvPr>
            <p:cNvSpPr>
              <a:spLocks noChangeShapeType="1"/>
            </p:cNvSpPr>
            <p:nvPr/>
          </p:nvSpPr>
          <p:spPr bwMode="auto">
            <a:xfrm flipV="1">
              <a:off x="4057650" y="3667125"/>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24587" name="Line 15">
              <a:extLst>
                <a:ext uri="{FF2B5EF4-FFF2-40B4-BE49-F238E27FC236}">
                  <a16:creationId xmlns:a16="http://schemas.microsoft.com/office/drawing/2014/main" xmlns="" id="{2FDC4B12-C5AD-40D3-95CD-77B02C6BB58B}"/>
                </a:ext>
              </a:extLst>
            </p:cNvPr>
            <p:cNvSpPr>
              <a:spLocks noChangeShapeType="1"/>
            </p:cNvSpPr>
            <p:nvPr/>
          </p:nvSpPr>
          <p:spPr bwMode="auto">
            <a:xfrm>
              <a:off x="4057650" y="4048125"/>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24588" name="Text Box 16">
              <a:extLst>
                <a:ext uri="{FF2B5EF4-FFF2-40B4-BE49-F238E27FC236}">
                  <a16:creationId xmlns:a16="http://schemas.microsoft.com/office/drawing/2014/main" xmlns="" id="{9712B527-F19E-4158-9640-FDE4D0DB8E5D}"/>
                </a:ext>
              </a:extLst>
            </p:cNvPr>
            <p:cNvSpPr txBox="1">
              <a:spLocks noChangeArrowheads="1"/>
            </p:cNvSpPr>
            <p:nvPr/>
          </p:nvSpPr>
          <p:spPr bwMode="auto">
            <a:xfrm>
              <a:off x="1619250" y="3971925"/>
              <a:ext cx="13716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Q = a, b, c</a:t>
              </a:r>
            </a:p>
          </p:txBody>
        </p:sp>
        <p:sp>
          <p:nvSpPr>
            <p:cNvPr id="24589" name="Text Box 17">
              <a:extLst>
                <a:ext uri="{FF2B5EF4-FFF2-40B4-BE49-F238E27FC236}">
                  <a16:creationId xmlns:a16="http://schemas.microsoft.com/office/drawing/2014/main" xmlns="" id="{E7306611-B929-4360-A356-DA09AD3EA146}"/>
                </a:ext>
              </a:extLst>
            </p:cNvPr>
            <p:cNvSpPr txBox="1">
              <a:spLocks noChangeArrowheads="1"/>
            </p:cNvSpPr>
            <p:nvPr/>
          </p:nvSpPr>
          <p:spPr bwMode="auto">
            <a:xfrm>
              <a:off x="5458557" y="3336088"/>
              <a:ext cx="2916483" cy="84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dirty="0">
                  <a:latin typeface="Times New Roman" panose="02020603050405020304" pitchFamily="18" charset="0"/>
                  <a:ea typeface="標楷體" panose="03000509000000000000" pitchFamily="65" charset="-120"/>
                </a:rPr>
                <a:t>Score = 2 * </a:t>
              </a:r>
              <a:r>
                <a:rPr lang="en-US" altLang="zh-TW" sz="1600" b="1" i="1" dirty="0">
                  <a:sym typeface="Symbol" panose="05050102010706020507" pitchFamily="18" charset="2"/>
                </a:rPr>
                <a:t></a:t>
              </a:r>
              <a:endParaRPr lang="en-US" altLang="zh-TW" sz="1600" b="1" baseline="-25000" dirty="0" smtClean="0">
                <a:latin typeface="Times New Roman" panose="02020603050405020304" pitchFamily="18" charset="0"/>
                <a:ea typeface="標楷體" panose="03000509000000000000" pitchFamily="65" charset="-120"/>
              </a:endParaRPr>
            </a:p>
            <a:p>
              <a:pPr eaLnBrk="1" hangingPunct="1">
                <a:lnSpc>
                  <a:spcPct val="85000"/>
                </a:lnSpc>
                <a:spcBef>
                  <a:spcPct val="50000"/>
                </a:spcBef>
                <a:buFontTx/>
                <a:buNone/>
              </a:pPr>
              <a:r>
                <a:rPr lang="en-US" altLang="zh-TW" sz="1600" b="1" dirty="0">
                  <a:latin typeface="Times New Roman" panose="02020603050405020304" pitchFamily="18" charset="0"/>
                  <a:ea typeface="標楷體" panose="03000509000000000000" pitchFamily="65" charset="-120"/>
                </a:rPr>
                <a:t>(Page has no match but inherits </a:t>
              </a:r>
              <a:r>
                <a:rPr lang="en-US" altLang="zh-TW" sz="1600" b="1" dirty="0" smtClean="0">
                  <a:latin typeface="Times New Roman" panose="02020603050405020304" pitchFamily="18" charset="0"/>
                  <a:ea typeface="標楷體" panose="03000509000000000000" pitchFamily="65" charset="-120"/>
                </a:rPr>
                <a:t>2 matches </a:t>
              </a:r>
              <a:r>
                <a:rPr lang="en-US" altLang="zh-TW" sz="1600" b="1" dirty="0">
                  <a:latin typeface="Times New Roman" panose="02020603050405020304" pitchFamily="18" charset="0"/>
                  <a:ea typeface="標楷體" panose="03000509000000000000" pitchFamily="65" charset="-120"/>
                </a:rPr>
                <a:t>from </a:t>
              </a:r>
              <a:r>
                <a:rPr lang="en-US" altLang="zh-TW" sz="1600" b="1" dirty="0" smtClean="0">
                  <a:latin typeface="Times New Roman" panose="02020603050405020304" pitchFamily="18" charset="0"/>
                  <a:ea typeface="標楷體" panose="03000509000000000000" pitchFamily="65" charset="-120"/>
                </a:rPr>
                <a:t>parent)</a:t>
              </a:r>
              <a:endParaRPr lang="en-US" altLang="zh-TW" sz="1600" b="1" dirty="0">
                <a:latin typeface="Times New Roman" panose="02020603050405020304" pitchFamily="18" charset="0"/>
                <a:ea typeface="標楷體" panose="03000509000000000000" pitchFamily="65" charset="-120"/>
              </a:endParaRPr>
            </a:p>
          </p:txBody>
        </p:sp>
        <p:sp>
          <p:nvSpPr>
            <p:cNvPr id="24590" name="Text Box 18">
              <a:extLst>
                <a:ext uri="{FF2B5EF4-FFF2-40B4-BE49-F238E27FC236}">
                  <a16:creationId xmlns:a16="http://schemas.microsoft.com/office/drawing/2014/main" xmlns="" id="{059AFFC9-C114-4E8C-86AF-F6D2025C303C}"/>
                </a:ext>
              </a:extLst>
            </p:cNvPr>
            <p:cNvSpPr txBox="1">
              <a:spLocks noChangeArrowheads="1"/>
            </p:cNvSpPr>
            <p:nvPr/>
          </p:nvSpPr>
          <p:spPr bwMode="auto">
            <a:xfrm>
              <a:off x="5458557" y="4275058"/>
              <a:ext cx="2969236" cy="84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dirty="0">
                  <a:latin typeface="Times New Roman" panose="02020603050405020304" pitchFamily="18" charset="0"/>
                  <a:ea typeface="標楷體" panose="03000509000000000000" pitchFamily="65" charset="-120"/>
                </a:rPr>
                <a:t>Score = 1 * </a:t>
              </a:r>
              <a:r>
                <a:rPr lang="en-US" altLang="zh-TW" sz="1600" b="1" i="1" dirty="0">
                  <a:sym typeface="Symbol" panose="05050102010706020507" pitchFamily="18" charset="2"/>
                </a:rPr>
                <a:t></a:t>
              </a:r>
              <a:r>
                <a:rPr lang="en-US" altLang="zh-TW" sz="1600" b="1" dirty="0" smtClean="0">
                  <a:solidFill>
                    <a:schemeClr val="hlink"/>
                  </a:solidFill>
                  <a:latin typeface="Times New Roman" panose="02020603050405020304" pitchFamily="18" charset="0"/>
                  <a:ea typeface="標楷體" panose="03000509000000000000" pitchFamily="65" charset="-120"/>
                </a:rPr>
                <a:t> </a:t>
              </a:r>
              <a:r>
                <a:rPr lang="en-US" altLang="zh-TW" sz="1600" b="1" dirty="0">
                  <a:latin typeface="Times New Roman" panose="02020603050405020304" pitchFamily="18" charset="0"/>
                  <a:ea typeface="標楷體" panose="03000509000000000000" pitchFamily="65" charset="-120"/>
                </a:rPr>
                <a:t>+ 2 * </a:t>
              </a:r>
              <a:r>
                <a:rPr lang="en-US" altLang="zh-TW" sz="1600" b="1" i="1" dirty="0">
                  <a:sym typeface="Symbol" panose="05050102010706020507" pitchFamily="18" charset="2"/>
                </a:rPr>
                <a:t></a:t>
              </a:r>
              <a:endParaRPr lang="en-US" altLang="zh-TW" sz="1600" b="1" baseline="-25000" dirty="0" smtClean="0">
                <a:latin typeface="Times New Roman" panose="02020603050405020304" pitchFamily="18" charset="0"/>
                <a:ea typeface="標楷體" panose="03000509000000000000" pitchFamily="65" charset="-120"/>
              </a:endParaRPr>
            </a:p>
            <a:p>
              <a:pPr eaLnBrk="1" hangingPunct="1">
                <a:lnSpc>
                  <a:spcPct val="85000"/>
                </a:lnSpc>
                <a:spcBef>
                  <a:spcPct val="50000"/>
                </a:spcBef>
                <a:buFontTx/>
                <a:buNone/>
              </a:pPr>
              <a:r>
                <a:rPr lang="en-US" altLang="zh-TW" sz="1600" b="1" dirty="0">
                  <a:latin typeface="Times New Roman" panose="02020603050405020304" pitchFamily="18" charset="0"/>
                  <a:ea typeface="標楷體" panose="03000509000000000000" pitchFamily="65" charset="-120"/>
                </a:rPr>
                <a:t>(Page has 1 </a:t>
              </a:r>
              <a:r>
                <a:rPr lang="en-US" altLang="zh-TW" sz="1600" b="1" dirty="0" smtClean="0">
                  <a:latin typeface="Times New Roman" panose="02020603050405020304" pitchFamily="18" charset="0"/>
                  <a:ea typeface="標楷體" panose="03000509000000000000" pitchFamily="65" charset="-120"/>
                </a:rPr>
                <a:t>match </a:t>
              </a:r>
              <a:r>
                <a:rPr lang="en-US" altLang="zh-TW" sz="1600" b="1" dirty="0">
                  <a:latin typeface="Times New Roman" panose="02020603050405020304" pitchFamily="18" charset="0"/>
                  <a:ea typeface="標楷體" panose="03000509000000000000" pitchFamily="65" charset="-120"/>
                </a:rPr>
                <a:t>b; and </a:t>
              </a:r>
              <a:r>
                <a:rPr lang="en-US" altLang="zh-TW" sz="1600" b="1" dirty="0" smtClean="0">
                  <a:latin typeface="Times New Roman" panose="02020603050405020304" pitchFamily="18" charset="0"/>
                  <a:ea typeface="標楷體" panose="03000509000000000000" pitchFamily="65" charset="-120"/>
                </a:rPr>
                <a:t>inherits 2 matches from </a:t>
              </a:r>
              <a:r>
                <a:rPr lang="en-US" altLang="zh-TW" sz="1600" b="1" dirty="0">
                  <a:latin typeface="Times New Roman" panose="02020603050405020304" pitchFamily="18" charset="0"/>
                  <a:ea typeface="標楷體" panose="03000509000000000000" pitchFamily="65" charset="-120"/>
                </a:rPr>
                <a:t>parent)</a:t>
              </a:r>
            </a:p>
          </p:txBody>
        </p:sp>
        <p:sp>
          <p:nvSpPr>
            <p:cNvPr id="24591" name="Text Box 19">
              <a:extLst>
                <a:ext uri="{FF2B5EF4-FFF2-40B4-BE49-F238E27FC236}">
                  <a16:creationId xmlns:a16="http://schemas.microsoft.com/office/drawing/2014/main" xmlns="" id="{8D2FAD2D-21C4-4C01-962F-C1DB9D5A11E3}"/>
                </a:ext>
              </a:extLst>
            </p:cNvPr>
            <p:cNvSpPr txBox="1">
              <a:spLocks noChangeArrowheads="1"/>
            </p:cNvSpPr>
            <p:nvPr/>
          </p:nvSpPr>
          <p:spPr bwMode="auto">
            <a:xfrm>
              <a:off x="3143250" y="3667125"/>
              <a:ext cx="4572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a</a:t>
              </a:r>
            </a:p>
          </p:txBody>
        </p:sp>
        <p:sp>
          <p:nvSpPr>
            <p:cNvPr id="24592" name="Text Box 20">
              <a:extLst>
                <a:ext uri="{FF2B5EF4-FFF2-40B4-BE49-F238E27FC236}">
                  <a16:creationId xmlns:a16="http://schemas.microsoft.com/office/drawing/2014/main" xmlns="" id="{F8053C4B-45EF-40D8-AB2A-BBF1C071CD1C}"/>
                </a:ext>
              </a:extLst>
            </p:cNvPr>
            <p:cNvSpPr txBox="1">
              <a:spLocks noChangeArrowheads="1"/>
            </p:cNvSpPr>
            <p:nvPr/>
          </p:nvSpPr>
          <p:spPr bwMode="auto">
            <a:xfrm>
              <a:off x="3371850" y="4124325"/>
              <a:ext cx="4572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c</a:t>
              </a:r>
            </a:p>
          </p:txBody>
        </p:sp>
        <p:sp>
          <p:nvSpPr>
            <p:cNvPr id="24593" name="Text Box 21">
              <a:extLst>
                <a:ext uri="{FF2B5EF4-FFF2-40B4-BE49-F238E27FC236}">
                  <a16:creationId xmlns:a16="http://schemas.microsoft.com/office/drawing/2014/main" xmlns="" id="{7A1AAEFE-41F2-4DAD-B726-E9AEA35C33A9}"/>
                </a:ext>
              </a:extLst>
            </p:cNvPr>
            <p:cNvSpPr txBox="1">
              <a:spLocks noChangeArrowheads="1"/>
            </p:cNvSpPr>
            <p:nvPr/>
          </p:nvSpPr>
          <p:spPr bwMode="auto">
            <a:xfrm>
              <a:off x="2571750" y="4759180"/>
              <a:ext cx="2403598" cy="63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dirty="0">
                  <a:latin typeface="Times New Roman" panose="02020603050405020304" pitchFamily="18" charset="0"/>
                  <a:ea typeface="標楷體" panose="03000509000000000000" pitchFamily="65" charset="-120"/>
                </a:rPr>
                <a:t>Score = 2 * </a:t>
              </a:r>
              <a:r>
                <a:rPr lang="en-US" altLang="zh-TW" sz="1600" b="1" i="1" dirty="0">
                  <a:sym typeface="Symbol" panose="05050102010706020507" pitchFamily="18" charset="2"/>
                </a:rPr>
                <a:t></a:t>
              </a:r>
              <a:endParaRPr lang="en-US" altLang="zh-TW" sz="1600" b="1" baseline="-25000" dirty="0" smtClean="0">
                <a:latin typeface="Times New Roman" panose="02020603050405020304" pitchFamily="18" charset="0"/>
                <a:ea typeface="標楷體" panose="03000509000000000000" pitchFamily="65" charset="-120"/>
              </a:endParaRPr>
            </a:p>
            <a:p>
              <a:pPr eaLnBrk="1" hangingPunct="1">
                <a:lnSpc>
                  <a:spcPct val="85000"/>
                </a:lnSpc>
                <a:spcBef>
                  <a:spcPct val="50000"/>
                </a:spcBef>
                <a:buFontTx/>
                <a:buNone/>
              </a:pPr>
              <a:r>
                <a:rPr lang="en-US" altLang="zh-TW" sz="1600" b="1" dirty="0" smtClean="0">
                  <a:latin typeface="Times New Roman" panose="02020603050405020304" pitchFamily="18" charset="0"/>
                  <a:ea typeface="標楷體" panose="03000509000000000000" pitchFamily="65" charset="-120"/>
                </a:rPr>
                <a:t>(Page has 2 matches: a, c)</a:t>
              </a:r>
              <a:endParaRPr lang="en-US" altLang="zh-TW" sz="1600" b="1" dirty="0">
                <a:latin typeface="Times New Roman" panose="02020603050405020304" pitchFamily="18" charset="0"/>
                <a:ea typeface="標楷體" panose="03000509000000000000" pitchFamily="65" charset="-120"/>
              </a:endParaRPr>
            </a:p>
          </p:txBody>
        </p:sp>
      </p:grpSp>
      <p:sp>
        <p:nvSpPr>
          <p:cNvPr id="24580" name="Rectangle 2">
            <a:extLst>
              <a:ext uri="{FF2B5EF4-FFF2-40B4-BE49-F238E27FC236}">
                <a16:creationId xmlns:a16="http://schemas.microsoft.com/office/drawing/2014/main" xmlns="" id="{B88C4616-4CF8-4B87-BC89-225B80162D5B}"/>
              </a:ext>
            </a:extLst>
          </p:cNvPr>
          <p:cNvSpPr>
            <a:spLocks noGrp="1" noChangeArrowheads="1"/>
          </p:cNvSpPr>
          <p:nvPr>
            <p:ph type="title"/>
          </p:nvPr>
        </p:nvSpPr>
        <p:spPr>
          <a:xfrm>
            <a:off x="531813" y="531813"/>
            <a:ext cx="8221662" cy="742950"/>
          </a:xfrm>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91581" dir="2021404" algn="ctr" rotWithShape="0">
                    <a:schemeClr val="bg2"/>
                  </a:outerShdw>
                </a:effectLst>
              </a14:hiddenEffects>
            </a:ext>
          </a:extLst>
        </p:spPr>
        <p:txBody>
          <a:bodyPr lIns="93600" tIns="46800" rIns="93600" bIns="46800"/>
          <a:lstStyle/>
          <a:p>
            <a:pPr eaLnBrk="1" hangingPunct="1"/>
            <a:r>
              <a:rPr lang="en-US" altLang="zh-TW" dirty="0"/>
              <a:t>Spreading Activation in WISE</a:t>
            </a:r>
            <a:endParaRPr lang="en-GB" altLang="zh-TW" sz="3200" dirty="0"/>
          </a:p>
        </p:txBody>
      </p:sp>
      <p:sp>
        <p:nvSpPr>
          <p:cNvPr id="24581" name="Rectangle 3">
            <a:extLst>
              <a:ext uri="{FF2B5EF4-FFF2-40B4-BE49-F238E27FC236}">
                <a16:creationId xmlns:a16="http://schemas.microsoft.com/office/drawing/2014/main" xmlns="" id="{C5D6E7B3-6766-4324-A0B5-8588DDD5EFBE}"/>
              </a:ext>
            </a:extLst>
          </p:cNvPr>
          <p:cNvSpPr>
            <a:spLocks noGrp="1" noChangeArrowheads="1"/>
          </p:cNvSpPr>
          <p:nvPr>
            <p:ph type="body" idx="1"/>
          </p:nvPr>
        </p:nvSpPr>
        <p:spPr>
          <a:xfrm>
            <a:off x="504092" y="1439125"/>
            <a:ext cx="8212016" cy="2149090"/>
          </a:xfrm>
          <a:noFill/>
        </p:spPr>
        <p:txBody>
          <a:bodyPr lIns="92075" tIns="46038" rIns="92075" bIns="46038"/>
          <a:lstStyle/>
          <a:p>
            <a:pPr eaLnBrk="1" hangingPunct="1">
              <a:lnSpc>
                <a:spcPct val="90000"/>
              </a:lnSpc>
            </a:pPr>
            <a:r>
              <a:rPr lang="en-US" altLang="zh-TW" sz="2400" dirty="0" smtClean="0"/>
              <a:t>Each match on </a:t>
            </a:r>
            <a:r>
              <a:rPr lang="en-US" altLang="zh-TW" sz="2400" dirty="0"/>
              <a:t>a page contributes </a:t>
            </a:r>
            <a:r>
              <a:rPr lang="en-US" altLang="zh-TW" sz="2400" i="1" dirty="0" smtClean="0">
                <a:sym typeface="Symbol" panose="05050102010706020507" pitchFamily="18" charset="2"/>
              </a:rPr>
              <a:t></a:t>
            </a:r>
            <a:r>
              <a:rPr lang="en-US" altLang="zh-TW" sz="2400" dirty="0" smtClean="0"/>
              <a:t> </a:t>
            </a:r>
            <a:r>
              <a:rPr lang="en-US" altLang="zh-TW" sz="2400" dirty="0"/>
              <a:t>to the score of the page and </a:t>
            </a:r>
            <a:r>
              <a:rPr lang="en-US" altLang="zh-TW" sz="2400" i="1" dirty="0">
                <a:sym typeface="Symbol" panose="05050102010706020507" pitchFamily="18" charset="2"/>
              </a:rPr>
              <a:t></a:t>
            </a:r>
            <a:r>
              <a:rPr lang="en-US" altLang="zh-TW" sz="2400" dirty="0" smtClean="0"/>
              <a:t> </a:t>
            </a:r>
            <a:r>
              <a:rPr lang="en-US" altLang="zh-TW" sz="2400" dirty="0"/>
              <a:t>to the scores of </a:t>
            </a:r>
            <a:r>
              <a:rPr lang="en-US" altLang="zh-TW" sz="2400" dirty="0" smtClean="0"/>
              <a:t>all of its child pages; </a:t>
            </a:r>
            <a:r>
              <a:rPr lang="en-US" altLang="zh-TW" sz="2400" dirty="0"/>
              <a:t>Typically </a:t>
            </a:r>
            <a:r>
              <a:rPr lang="en-US" altLang="zh-TW" sz="2400" i="1" dirty="0">
                <a:sym typeface="Symbol" panose="05050102010706020507" pitchFamily="18" charset="2"/>
              </a:rPr>
              <a:t></a:t>
            </a:r>
            <a:r>
              <a:rPr lang="en-US" altLang="zh-TW" sz="2400" i="1" dirty="0" smtClean="0"/>
              <a:t> </a:t>
            </a:r>
            <a:r>
              <a:rPr lang="en-US" altLang="zh-TW" sz="2400" i="1" dirty="0"/>
              <a:t>&lt;&lt; </a:t>
            </a:r>
            <a:r>
              <a:rPr lang="en-US" altLang="zh-TW" sz="2400" i="1" dirty="0">
                <a:sym typeface="Symbol" panose="05050102010706020507" pitchFamily="18" charset="2"/>
              </a:rPr>
              <a:t></a:t>
            </a:r>
            <a:endParaRPr lang="en-US" altLang="zh-TW" sz="2400" dirty="0"/>
          </a:p>
          <a:p>
            <a:pPr lvl="1" eaLnBrk="1" hangingPunct="1">
              <a:lnSpc>
                <a:spcPct val="90000"/>
              </a:lnSpc>
            </a:pPr>
            <a:r>
              <a:rPr lang="en-US" altLang="zh-TW" sz="2200" dirty="0"/>
              <a:t>Weighting can be binary or based on </a:t>
            </a:r>
            <a:r>
              <a:rPr lang="en-US" altLang="zh-TW" sz="2200" dirty="0" err="1" smtClean="0"/>
              <a:t>tf</a:t>
            </a:r>
            <a:r>
              <a:rPr lang="en-US" altLang="zh-TW" sz="2200" dirty="0" smtClean="0"/>
              <a:t>*</a:t>
            </a:r>
            <a:r>
              <a:rPr lang="en-US" altLang="zh-TW" sz="2200" dirty="0" err="1" smtClean="0"/>
              <a:t>idf</a:t>
            </a:r>
            <a:endParaRPr lang="en-US" altLang="zh-TW" sz="2200" dirty="0"/>
          </a:p>
          <a:p>
            <a:pPr eaLnBrk="1" hangingPunct="1">
              <a:lnSpc>
                <a:spcPct val="90000"/>
              </a:lnSpc>
            </a:pPr>
            <a:r>
              <a:rPr lang="en-US" altLang="zh-TW" sz="2400" dirty="0"/>
              <a:t>Example below assumes binary weights</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xmlns="" id="{DD747877-8BBE-4F3B-90A6-4D756967AC1A}"/>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2BE980D7-6C6D-40BF-B8E0-64251047F9DC}" type="slidenum">
              <a:rPr lang="en-US" altLang="zh-TW" sz="1400" smtClean="0">
                <a:solidFill>
                  <a:schemeClr val="accent2"/>
                </a:solidFill>
                <a:latin typeface="Times New Roman" panose="02020603050405020304" pitchFamily="18" charset="0"/>
              </a:rPr>
              <a:pPr>
                <a:spcBef>
                  <a:spcPct val="0"/>
                </a:spcBef>
                <a:buFontTx/>
                <a:buNone/>
              </a:pPr>
              <a:t>13</a:t>
            </a:fld>
            <a:endParaRPr lang="en-US" altLang="zh-TW" sz="1400" b="0">
              <a:latin typeface="Times New Roman" panose="02020603050405020304" pitchFamily="18" charset="0"/>
            </a:endParaRPr>
          </a:p>
        </p:txBody>
      </p:sp>
      <p:sp>
        <p:nvSpPr>
          <p:cNvPr id="26627" name="Rectangle 2">
            <a:extLst>
              <a:ext uri="{FF2B5EF4-FFF2-40B4-BE49-F238E27FC236}">
                <a16:creationId xmlns:a16="http://schemas.microsoft.com/office/drawing/2014/main" xmlns="" id="{AC273813-D46F-4AA3-A814-BF413D5F97AE}"/>
              </a:ext>
            </a:extLst>
          </p:cNvPr>
          <p:cNvSpPr>
            <a:spLocks noGrp="1" noChangeArrowheads="1"/>
          </p:cNvSpPr>
          <p:nvPr>
            <p:ph type="title"/>
          </p:nvPr>
        </p:nvSpPr>
        <p:spPr>
          <a:xfrm>
            <a:off x="533400" y="609600"/>
            <a:ext cx="8421688" cy="76200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dirty="0"/>
              <a:t>Most-Cited in WISE</a:t>
            </a:r>
            <a:endParaRPr lang="en-GB" altLang="zh-TW" dirty="0"/>
          </a:p>
        </p:txBody>
      </p:sp>
      <p:sp>
        <p:nvSpPr>
          <p:cNvPr id="26628" name="Rectangle 3">
            <a:extLst>
              <a:ext uri="{FF2B5EF4-FFF2-40B4-BE49-F238E27FC236}">
                <a16:creationId xmlns:a16="http://schemas.microsoft.com/office/drawing/2014/main" xmlns="" id="{7FEA4A21-96D7-4551-BAF4-69AE0F21BF19}"/>
              </a:ext>
            </a:extLst>
          </p:cNvPr>
          <p:cNvSpPr>
            <a:spLocks noGrp="1" noChangeArrowheads="1"/>
          </p:cNvSpPr>
          <p:nvPr>
            <p:ph type="body" idx="1"/>
          </p:nvPr>
        </p:nvSpPr>
        <p:spPr>
          <a:xfrm>
            <a:off x="685800" y="1600200"/>
            <a:ext cx="7772400" cy="1295400"/>
          </a:xfrm>
          <a:noFill/>
        </p:spPr>
        <p:txBody>
          <a:bodyPr lIns="92075" tIns="46038" rIns="92075" bIns="46038"/>
          <a:lstStyle/>
          <a:p>
            <a:pPr eaLnBrk="1" hangingPunct="1">
              <a:lnSpc>
                <a:spcPct val="90000"/>
              </a:lnSpc>
            </a:pPr>
            <a:r>
              <a:rPr lang="en-US" altLang="zh-TW"/>
              <a:t>The score of a page equals to the number of query terms found in the pages pointing at it</a:t>
            </a:r>
          </a:p>
          <a:p>
            <a:pPr eaLnBrk="1" hangingPunct="1">
              <a:lnSpc>
                <a:spcPct val="90000"/>
              </a:lnSpc>
            </a:pPr>
            <a:r>
              <a:rPr lang="en-US" altLang="zh-TW"/>
              <a:t>Frequency information is ignored</a:t>
            </a:r>
            <a:endParaRPr lang="en-US" altLang="zh-TW" i="1"/>
          </a:p>
        </p:txBody>
      </p:sp>
      <p:grpSp>
        <p:nvGrpSpPr>
          <p:cNvPr id="26629" name="Group 8">
            <a:extLst>
              <a:ext uri="{FF2B5EF4-FFF2-40B4-BE49-F238E27FC236}">
                <a16:creationId xmlns:a16="http://schemas.microsoft.com/office/drawing/2014/main" xmlns="" id="{205BA08A-ECA7-4383-8970-678DAA141A17}"/>
              </a:ext>
            </a:extLst>
          </p:cNvPr>
          <p:cNvGrpSpPr>
            <a:grpSpLocks/>
          </p:cNvGrpSpPr>
          <p:nvPr/>
        </p:nvGrpSpPr>
        <p:grpSpPr bwMode="auto">
          <a:xfrm>
            <a:off x="3095625" y="3019425"/>
            <a:ext cx="2667000" cy="2128838"/>
            <a:chOff x="3552" y="2400"/>
            <a:chExt cx="1680" cy="1341"/>
          </a:xfrm>
        </p:grpSpPr>
        <p:sp>
          <p:nvSpPr>
            <p:cNvPr id="26630" name="Rectangle 9">
              <a:extLst>
                <a:ext uri="{FF2B5EF4-FFF2-40B4-BE49-F238E27FC236}">
                  <a16:creationId xmlns:a16="http://schemas.microsoft.com/office/drawing/2014/main" xmlns="" id="{27C8BA45-0AA6-4C9D-8AF7-E11529C09AB1}"/>
                </a:ext>
              </a:extLst>
            </p:cNvPr>
            <p:cNvSpPr>
              <a:spLocks noChangeArrowheads="1"/>
            </p:cNvSpPr>
            <p:nvPr/>
          </p:nvSpPr>
          <p:spPr bwMode="auto">
            <a:xfrm>
              <a:off x="4560" y="2592"/>
              <a:ext cx="528" cy="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6631" name="Rectangle 10">
              <a:extLst>
                <a:ext uri="{FF2B5EF4-FFF2-40B4-BE49-F238E27FC236}">
                  <a16:creationId xmlns:a16="http://schemas.microsoft.com/office/drawing/2014/main" xmlns="" id="{0C040767-6751-4727-AD17-B834578C86C9}"/>
                </a:ext>
              </a:extLst>
            </p:cNvPr>
            <p:cNvSpPr>
              <a:spLocks noChangeArrowheads="1"/>
            </p:cNvSpPr>
            <p:nvPr/>
          </p:nvSpPr>
          <p:spPr bwMode="auto">
            <a:xfrm>
              <a:off x="3744" y="2592"/>
              <a:ext cx="384"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6632" name="Rectangle 11">
              <a:extLst>
                <a:ext uri="{FF2B5EF4-FFF2-40B4-BE49-F238E27FC236}">
                  <a16:creationId xmlns:a16="http://schemas.microsoft.com/office/drawing/2014/main" xmlns="" id="{53F7C7DC-D14F-472E-9AFA-55192A6A74D9}"/>
                </a:ext>
              </a:extLst>
            </p:cNvPr>
            <p:cNvSpPr>
              <a:spLocks noChangeArrowheads="1"/>
            </p:cNvSpPr>
            <p:nvPr/>
          </p:nvSpPr>
          <p:spPr bwMode="auto">
            <a:xfrm>
              <a:off x="3744" y="3168"/>
              <a:ext cx="384"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26633" name="Line 12">
              <a:extLst>
                <a:ext uri="{FF2B5EF4-FFF2-40B4-BE49-F238E27FC236}">
                  <a16:creationId xmlns:a16="http://schemas.microsoft.com/office/drawing/2014/main" xmlns="" id="{45BCC48D-03AA-45D7-9E1C-6A195F18D7F7}"/>
                </a:ext>
              </a:extLst>
            </p:cNvPr>
            <p:cNvSpPr>
              <a:spLocks noChangeShapeType="1"/>
            </p:cNvSpPr>
            <p:nvPr/>
          </p:nvSpPr>
          <p:spPr bwMode="auto">
            <a:xfrm>
              <a:off x="4128" y="2784"/>
              <a:ext cx="43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26634" name="Line 13">
              <a:extLst>
                <a:ext uri="{FF2B5EF4-FFF2-40B4-BE49-F238E27FC236}">
                  <a16:creationId xmlns:a16="http://schemas.microsoft.com/office/drawing/2014/main" xmlns="" id="{212F7C92-70CC-4D9A-869F-F470A2E80D85}"/>
                </a:ext>
              </a:extLst>
            </p:cNvPr>
            <p:cNvSpPr>
              <a:spLocks noChangeShapeType="1"/>
            </p:cNvSpPr>
            <p:nvPr/>
          </p:nvSpPr>
          <p:spPr bwMode="auto">
            <a:xfrm flipV="1">
              <a:off x="4128" y="3264"/>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26635" name="Text Box 14">
              <a:extLst>
                <a:ext uri="{FF2B5EF4-FFF2-40B4-BE49-F238E27FC236}">
                  <a16:creationId xmlns:a16="http://schemas.microsoft.com/office/drawing/2014/main" xmlns="" id="{5EFC7A3E-B649-4E8C-8EB9-76F2D45276A7}"/>
                </a:ext>
              </a:extLst>
            </p:cNvPr>
            <p:cNvSpPr txBox="1">
              <a:spLocks noChangeArrowheads="1"/>
            </p:cNvSpPr>
            <p:nvPr/>
          </p:nvSpPr>
          <p:spPr bwMode="auto">
            <a:xfrm>
              <a:off x="3696" y="2592"/>
              <a:ext cx="28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a</a:t>
              </a:r>
            </a:p>
          </p:txBody>
        </p:sp>
        <p:sp>
          <p:nvSpPr>
            <p:cNvPr id="26636" name="Text Box 15">
              <a:extLst>
                <a:ext uri="{FF2B5EF4-FFF2-40B4-BE49-F238E27FC236}">
                  <a16:creationId xmlns:a16="http://schemas.microsoft.com/office/drawing/2014/main" xmlns="" id="{16062F5F-C7FF-4F0A-8F79-AFD0204CC757}"/>
                </a:ext>
              </a:extLst>
            </p:cNvPr>
            <p:cNvSpPr txBox="1">
              <a:spLocks noChangeArrowheads="1"/>
            </p:cNvSpPr>
            <p:nvPr/>
          </p:nvSpPr>
          <p:spPr bwMode="auto">
            <a:xfrm>
              <a:off x="3888" y="2880"/>
              <a:ext cx="28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c</a:t>
              </a:r>
            </a:p>
          </p:txBody>
        </p:sp>
        <p:sp>
          <p:nvSpPr>
            <p:cNvPr id="26637" name="Text Box 16">
              <a:extLst>
                <a:ext uri="{FF2B5EF4-FFF2-40B4-BE49-F238E27FC236}">
                  <a16:creationId xmlns:a16="http://schemas.microsoft.com/office/drawing/2014/main" xmlns="" id="{A832D797-1AC1-40BB-A4A0-B8AD27872E87}"/>
                </a:ext>
              </a:extLst>
            </p:cNvPr>
            <p:cNvSpPr txBox="1">
              <a:spLocks noChangeArrowheads="1"/>
            </p:cNvSpPr>
            <p:nvPr/>
          </p:nvSpPr>
          <p:spPr bwMode="auto">
            <a:xfrm>
              <a:off x="3792" y="3360"/>
              <a:ext cx="28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b</a:t>
              </a:r>
            </a:p>
          </p:txBody>
        </p:sp>
        <p:sp>
          <p:nvSpPr>
            <p:cNvPr id="26638" name="Text Box 17">
              <a:extLst>
                <a:ext uri="{FF2B5EF4-FFF2-40B4-BE49-F238E27FC236}">
                  <a16:creationId xmlns:a16="http://schemas.microsoft.com/office/drawing/2014/main" xmlns="" id="{4DBDEF5D-AFDE-4994-8C5C-DC2E960AC4A6}"/>
                </a:ext>
              </a:extLst>
            </p:cNvPr>
            <p:cNvSpPr txBox="1">
              <a:spLocks noChangeArrowheads="1"/>
            </p:cNvSpPr>
            <p:nvPr/>
          </p:nvSpPr>
          <p:spPr bwMode="auto">
            <a:xfrm>
              <a:off x="3552" y="2400"/>
              <a:ext cx="86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Q = a, b, c</a:t>
              </a:r>
            </a:p>
          </p:txBody>
        </p:sp>
        <p:sp>
          <p:nvSpPr>
            <p:cNvPr id="26639" name="Text Box 18">
              <a:extLst>
                <a:ext uri="{FF2B5EF4-FFF2-40B4-BE49-F238E27FC236}">
                  <a16:creationId xmlns:a16="http://schemas.microsoft.com/office/drawing/2014/main" xmlns="" id="{B285F03A-424D-4506-A421-FDC62290F574}"/>
                </a:ext>
              </a:extLst>
            </p:cNvPr>
            <p:cNvSpPr txBox="1">
              <a:spLocks noChangeArrowheads="1"/>
            </p:cNvSpPr>
            <p:nvPr/>
          </p:nvSpPr>
          <p:spPr bwMode="auto">
            <a:xfrm>
              <a:off x="4368" y="3552"/>
              <a:ext cx="86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Score = 3</a:t>
              </a:r>
            </a:p>
          </p:txBody>
        </p:sp>
      </p:gr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xmlns="" id="{28F2ED68-5BC7-48AC-8D39-9D467E034D0B}"/>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B32424B6-0CDA-4B4E-8E0E-748719A2F2D9}" type="slidenum">
              <a:rPr lang="en-US" altLang="zh-TW" sz="1400" smtClean="0">
                <a:solidFill>
                  <a:schemeClr val="accent2"/>
                </a:solidFill>
                <a:latin typeface="Times New Roman" panose="02020603050405020304" pitchFamily="18" charset="0"/>
              </a:rPr>
              <a:pPr>
                <a:spcBef>
                  <a:spcPct val="0"/>
                </a:spcBef>
                <a:buFontTx/>
                <a:buNone/>
              </a:pPr>
              <a:t>14</a:t>
            </a:fld>
            <a:endParaRPr lang="en-US" altLang="zh-TW" sz="1400" b="0">
              <a:latin typeface="Times New Roman" panose="02020603050405020304" pitchFamily="18" charset="0"/>
            </a:endParaRPr>
          </a:p>
        </p:txBody>
      </p:sp>
      <p:sp>
        <p:nvSpPr>
          <p:cNvPr id="28675" name="Rectangle 2">
            <a:extLst>
              <a:ext uri="{FF2B5EF4-FFF2-40B4-BE49-F238E27FC236}">
                <a16:creationId xmlns:a16="http://schemas.microsoft.com/office/drawing/2014/main" xmlns="" id="{BD9F6CA9-8553-4632-8833-088BAE74012F}"/>
              </a:ext>
            </a:extLst>
          </p:cNvPr>
          <p:cNvSpPr>
            <a:spLocks noGrp="1" noChangeArrowheads="1"/>
          </p:cNvSpPr>
          <p:nvPr>
            <p:ph type="title"/>
          </p:nvPr>
        </p:nvSpPr>
        <p:spPr>
          <a:xfrm>
            <a:off x="533400" y="533400"/>
            <a:ext cx="8021638" cy="7477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Retrieval Effectiveness of WISE</a:t>
            </a:r>
            <a:endParaRPr lang="en-GB" altLang="zh-TW"/>
          </a:p>
        </p:txBody>
      </p:sp>
      <p:sp>
        <p:nvSpPr>
          <p:cNvPr id="28676" name="Rectangle 3">
            <a:extLst>
              <a:ext uri="{FF2B5EF4-FFF2-40B4-BE49-F238E27FC236}">
                <a16:creationId xmlns:a16="http://schemas.microsoft.com/office/drawing/2014/main" xmlns="" id="{EAA59011-506A-4D14-96E7-7E31EE6670AE}"/>
              </a:ext>
            </a:extLst>
          </p:cNvPr>
          <p:cNvSpPr>
            <a:spLocks noGrp="1" noChangeArrowheads="1"/>
          </p:cNvSpPr>
          <p:nvPr>
            <p:ph type="body" idx="1"/>
          </p:nvPr>
        </p:nvSpPr>
        <p:spPr>
          <a:xfrm>
            <a:off x="685800" y="1600200"/>
            <a:ext cx="7407275" cy="4267200"/>
          </a:xfrm>
          <a:noFill/>
        </p:spPr>
        <p:txBody>
          <a:bodyPr lIns="92075" tIns="46038" rIns="92075" bIns="46038"/>
          <a:lstStyle/>
          <a:p>
            <a:pPr eaLnBrk="1" hangingPunct="1">
              <a:lnSpc>
                <a:spcPct val="110000"/>
              </a:lnSpc>
            </a:pPr>
            <a:r>
              <a:rPr lang="en-US" altLang="zh-TW"/>
              <a:t>Test collection was obtained by taking a snapshot of cuhk.hk on April 26, 1995; 2393 WWW pages were downloaded into the test collection. cuhk.hk was chosen for the diversity of the contents</a:t>
            </a:r>
          </a:p>
          <a:p>
            <a:pPr eaLnBrk="1" hangingPunct="1">
              <a:lnSpc>
                <a:spcPct val="110000"/>
              </a:lnSpc>
            </a:pPr>
            <a:r>
              <a:rPr lang="en-US" altLang="zh-TW"/>
              <a:t>Test queries: 56 pages from the collection was randomly selected; for each page, a query was constructed manually that was judged to be the best for retrieving that page (a subjective judgement)</a:t>
            </a:r>
          </a:p>
          <a:p>
            <a:pPr eaLnBrk="1" hangingPunct="1">
              <a:lnSpc>
                <a:spcPct val="110000"/>
              </a:lnSpc>
            </a:pPr>
            <a:r>
              <a:rPr lang="en-US" altLang="zh-TW"/>
              <a:t>The relevance of the retrieved pages was determined by human examination of the pages</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xmlns="" id="{D32169C4-EBA1-4FA6-B2A1-8FA1B53A6F7B}"/>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CF8466B1-BB77-4548-A636-C2FB51036372}" type="slidenum">
              <a:rPr lang="en-US" altLang="zh-TW" sz="1400" smtClean="0">
                <a:solidFill>
                  <a:schemeClr val="accent2"/>
                </a:solidFill>
                <a:latin typeface="Times New Roman" panose="02020603050405020304" pitchFamily="18" charset="0"/>
              </a:rPr>
              <a:pPr>
                <a:spcBef>
                  <a:spcPct val="0"/>
                </a:spcBef>
                <a:buFontTx/>
                <a:buNone/>
              </a:pPr>
              <a:t>15</a:t>
            </a:fld>
            <a:endParaRPr lang="en-US" altLang="zh-TW" sz="1400" b="0">
              <a:latin typeface="Times New Roman" panose="02020603050405020304" pitchFamily="18" charset="0"/>
            </a:endParaRPr>
          </a:p>
        </p:txBody>
      </p:sp>
      <p:sp>
        <p:nvSpPr>
          <p:cNvPr id="30723" name="Rectangle 2">
            <a:extLst>
              <a:ext uri="{FF2B5EF4-FFF2-40B4-BE49-F238E27FC236}">
                <a16:creationId xmlns:a16="http://schemas.microsoft.com/office/drawing/2014/main" xmlns="" id="{457FD23E-9A50-4DA3-A738-AD7624983096}"/>
              </a:ext>
            </a:extLst>
          </p:cNvPr>
          <p:cNvSpPr>
            <a:spLocks noGrp="1" noChangeArrowheads="1"/>
          </p:cNvSpPr>
          <p:nvPr>
            <p:ph type="title"/>
          </p:nvPr>
        </p:nvSpPr>
        <p:spPr>
          <a:xfrm>
            <a:off x="533400" y="533400"/>
            <a:ext cx="8021638" cy="7477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Problems with HyPursuit and WISE</a:t>
            </a:r>
            <a:endParaRPr lang="en-GB" altLang="zh-TW"/>
          </a:p>
        </p:txBody>
      </p:sp>
      <p:sp>
        <p:nvSpPr>
          <p:cNvPr id="497667" name="Rectangle 3">
            <a:extLst>
              <a:ext uri="{FF2B5EF4-FFF2-40B4-BE49-F238E27FC236}">
                <a16:creationId xmlns:a16="http://schemas.microsoft.com/office/drawing/2014/main" xmlns="" id="{D780D2FC-EF80-4883-8D33-2775AA357C95}"/>
              </a:ext>
            </a:extLst>
          </p:cNvPr>
          <p:cNvSpPr>
            <a:spLocks noGrp="1" noChangeArrowheads="1"/>
          </p:cNvSpPr>
          <p:nvPr>
            <p:ph type="body" idx="1"/>
          </p:nvPr>
        </p:nvSpPr>
        <p:spPr>
          <a:xfrm>
            <a:off x="463550" y="1446028"/>
            <a:ext cx="8205788" cy="4731488"/>
          </a:xfrm>
          <a:noFill/>
        </p:spPr>
        <p:txBody>
          <a:bodyPr lIns="92075" tIns="46038" rIns="92075" bIns="46038"/>
          <a:lstStyle/>
          <a:p>
            <a:pPr eaLnBrk="1" hangingPunct="1">
              <a:lnSpc>
                <a:spcPct val="110000"/>
              </a:lnSpc>
            </a:pPr>
            <a:r>
              <a:rPr lang="en-US" altLang="zh-TW" dirty="0"/>
              <a:t>Use links </a:t>
            </a:r>
            <a:r>
              <a:rPr lang="en-US" altLang="zh-TW" i="1" dirty="0">
                <a:solidFill>
                  <a:srgbClr val="FF0000"/>
                </a:solidFill>
              </a:rPr>
              <a:t>to estimate similarity between web pages, </a:t>
            </a:r>
            <a:r>
              <a:rPr lang="en-US" altLang="zh-TW" dirty="0"/>
              <a:t>but two linked pages are not necessarily similar in content (they can be related)</a:t>
            </a:r>
          </a:p>
          <a:p>
            <a:pPr eaLnBrk="1" hangingPunct="1">
              <a:lnSpc>
                <a:spcPct val="110000"/>
              </a:lnSpc>
            </a:pPr>
            <a:r>
              <a:rPr lang="en-US" altLang="zh-TW" dirty="0"/>
              <a:t>Adjusting document scores based on links do not address the most important difference between web-based and traditional document retrieval. What is the difference?</a:t>
            </a:r>
          </a:p>
          <a:p>
            <a:pPr lvl="1" eaLnBrk="1" hangingPunct="1">
              <a:lnSpc>
                <a:spcPct val="110000"/>
              </a:lnSpc>
            </a:pPr>
            <a:r>
              <a:rPr lang="en-US" altLang="zh-TW" dirty="0"/>
              <a:t>Links help to find more results (pages that do not contain any query terms can be retrieved with links), but do we need more results</a:t>
            </a:r>
          </a:p>
          <a:p>
            <a:pPr lvl="1" eaLnBrk="1" hangingPunct="1">
              <a:lnSpc>
                <a:spcPct val="110000"/>
              </a:lnSpc>
            </a:pPr>
            <a:r>
              <a:rPr lang="en-US" altLang="zh-TW" dirty="0"/>
              <a:t>Links can promote a page to a higher rank by increasing its similarity score; are links used in the right (effective) way?</a:t>
            </a:r>
          </a:p>
          <a:p>
            <a:pPr eaLnBrk="1" hangingPunct="1">
              <a:lnSpc>
                <a:spcPct val="110000"/>
              </a:lnSpc>
            </a:pPr>
            <a:r>
              <a:rPr lang="en-US" altLang="zh-TW" dirty="0"/>
              <a:t>On the web, documents are of wide range of </a:t>
            </a:r>
            <a:r>
              <a:rPr lang="en-US" altLang="zh-TW" dirty="0">
                <a:solidFill>
                  <a:srgbClr val="C00000"/>
                </a:solidFill>
              </a:rPr>
              <a:t>quality</a:t>
            </a:r>
            <a:r>
              <a:rPr lang="en-US" altLang="zh-TW" dirty="0"/>
              <a:t> and </a:t>
            </a:r>
            <a:r>
              <a:rPr lang="en-US" altLang="zh-TW" dirty="0">
                <a:solidFill>
                  <a:srgbClr val="C00000"/>
                </a:solidFill>
              </a:rPr>
              <a:t>authority</a:t>
            </a:r>
            <a:r>
              <a:rPr lang="en-US" altLang="zh-TW" dirty="0"/>
              <a:t>. Consider the homepage of HKUST and a composition written by a primary school student on “My dream is to study at HKUST”</a:t>
            </a:r>
          </a:p>
          <a:p>
            <a:pPr lvl="1" eaLnBrk="1" hangingPunct="1">
              <a:lnSpc>
                <a:spcPct val="110000"/>
              </a:lnSpc>
            </a:pPr>
            <a:r>
              <a:rPr lang="en-US" altLang="zh-TW" dirty="0"/>
              <a:t>Can </a:t>
            </a:r>
            <a:r>
              <a:rPr lang="en-US" altLang="zh-TW" dirty="0" err="1"/>
              <a:t>HyPursuit</a:t>
            </a:r>
            <a:r>
              <a:rPr lang="en-US" altLang="zh-TW" dirty="0"/>
              <a:t> and Wise solve the quality/authority problem?</a:t>
            </a:r>
          </a:p>
          <a:p>
            <a:pPr eaLnBrk="1" hangingPunct="1">
              <a:lnSpc>
                <a:spcPct val="110000"/>
              </a:lnSpc>
            </a:pPr>
            <a:endParaRPr lang="en-US" altLang="zh-TW"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anim calcmode="lin" valueType="num">
                                      <p:cBhvr additive="base">
                                        <p:cTn id="7" dur="500" fill="hold"/>
                                        <p:tgtEl>
                                          <p:spTgt spid="4976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7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7667">
                                            <p:txEl>
                                              <p:pRg st="1" end="1"/>
                                            </p:txEl>
                                          </p:spTgt>
                                        </p:tgtEl>
                                        <p:attrNameLst>
                                          <p:attrName>style.visibility</p:attrName>
                                        </p:attrNameLst>
                                      </p:cBhvr>
                                      <p:to>
                                        <p:strVal val="visible"/>
                                      </p:to>
                                    </p:set>
                                    <p:anim calcmode="lin" valueType="num">
                                      <p:cBhvr additive="base">
                                        <p:cTn id="13" dur="500" fill="hold"/>
                                        <p:tgtEl>
                                          <p:spTgt spid="4976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76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97667">
                                            <p:txEl>
                                              <p:pRg st="2" end="2"/>
                                            </p:txEl>
                                          </p:spTgt>
                                        </p:tgtEl>
                                        <p:attrNameLst>
                                          <p:attrName>style.visibility</p:attrName>
                                        </p:attrNameLst>
                                      </p:cBhvr>
                                      <p:to>
                                        <p:strVal val="visible"/>
                                      </p:to>
                                    </p:set>
                                    <p:anim calcmode="lin" valueType="num">
                                      <p:cBhvr additive="base">
                                        <p:cTn id="17" dur="500" fill="hold"/>
                                        <p:tgtEl>
                                          <p:spTgt spid="49766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9766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97667">
                                            <p:txEl>
                                              <p:pRg st="3" end="3"/>
                                            </p:txEl>
                                          </p:spTgt>
                                        </p:tgtEl>
                                        <p:attrNameLst>
                                          <p:attrName>style.visibility</p:attrName>
                                        </p:attrNameLst>
                                      </p:cBhvr>
                                      <p:to>
                                        <p:strVal val="visible"/>
                                      </p:to>
                                    </p:set>
                                    <p:anim calcmode="lin" valueType="num">
                                      <p:cBhvr additive="base">
                                        <p:cTn id="21" dur="500" fill="hold"/>
                                        <p:tgtEl>
                                          <p:spTgt spid="49766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97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97667">
                                            <p:txEl>
                                              <p:pRg st="4" end="4"/>
                                            </p:txEl>
                                          </p:spTgt>
                                        </p:tgtEl>
                                        <p:attrNameLst>
                                          <p:attrName>style.visibility</p:attrName>
                                        </p:attrNameLst>
                                      </p:cBhvr>
                                      <p:to>
                                        <p:strVal val="visible"/>
                                      </p:to>
                                    </p:set>
                                    <p:anim calcmode="lin" valueType="num">
                                      <p:cBhvr additive="base">
                                        <p:cTn id="27" dur="500" fill="hold"/>
                                        <p:tgtEl>
                                          <p:spTgt spid="49766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9766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97667">
                                            <p:txEl>
                                              <p:pRg st="5" end="5"/>
                                            </p:txEl>
                                          </p:spTgt>
                                        </p:tgtEl>
                                        <p:attrNameLst>
                                          <p:attrName>style.visibility</p:attrName>
                                        </p:attrNameLst>
                                      </p:cBhvr>
                                      <p:to>
                                        <p:strVal val="visible"/>
                                      </p:to>
                                    </p:set>
                                    <p:anim calcmode="lin" valueType="num">
                                      <p:cBhvr additive="base">
                                        <p:cTn id="31" dur="500" fill="hold"/>
                                        <p:tgtEl>
                                          <p:spTgt spid="49766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76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xmlns="" id="{D32169C4-EBA1-4FA6-B2A1-8FA1B53A6F7B}"/>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CF8466B1-BB77-4548-A636-C2FB51036372}" type="slidenum">
              <a:rPr lang="en-US" altLang="zh-TW" sz="1400" smtClean="0">
                <a:solidFill>
                  <a:schemeClr val="accent2"/>
                </a:solidFill>
                <a:latin typeface="Times New Roman" panose="02020603050405020304" pitchFamily="18" charset="0"/>
              </a:rPr>
              <a:pPr>
                <a:spcBef>
                  <a:spcPct val="0"/>
                </a:spcBef>
                <a:buFontTx/>
                <a:buNone/>
              </a:pPr>
              <a:t>16</a:t>
            </a:fld>
            <a:endParaRPr lang="en-US" altLang="zh-TW" sz="1400" b="0">
              <a:latin typeface="Times New Roman" panose="02020603050405020304" pitchFamily="18" charset="0"/>
            </a:endParaRPr>
          </a:p>
        </p:txBody>
      </p:sp>
      <p:sp>
        <p:nvSpPr>
          <p:cNvPr id="30723" name="Rectangle 2">
            <a:extLst>
              <a:ext uri="{FF2B5EF4-FFF2-40B4-BE49-F238E27FC236}">
                <a16:creationId xmlns:a16="http://schemas.microsoft.com/office/drawing/2014/main" xmlns="" id="{457FD23E-9A50-4DA3-A738-AD7624983096}"/>
              </a:ext>
            </a:extLst>
          </p:cNvPr>
          <p:cNvSpPr>
            <a:spLocks noGrp="1" noChangeArrowheads="1"/>
          </p:cNvSpPr>
          <p:nvPr>
            <p:ph type="title"/>
          </p:nvPr>
        </p:nvSpPr>
        <p:spPr>
          <a:xfrm>
            <a:off x="533400" y="533400"/>
            <a:ext cx="8021638" cy="7477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Problems with HyPursuit and WISE</a:t>
            </a:r>
            <a:endParaRPr lang="en-GB" altLang="zh-TW"/>
          </a:p>
        </p:txBody>
      </p:sp>
      <p:sp>
        <p:nvSpPr>
          <p:cNvPr id="497667" name="Rectangle 3">
            <a:extLst>
              <a:ext uri="{FF2B5EF4-FFF2-40B4-BE49-F238E27FC236}">
                <a16:creationId xmlns:a16="http://schemas.microsoft.com/office/drawing/2014/main" xmlns="" id="{D780D2FC-EF80-4883-8D33-2775AA357C95}"/>
              </a:ext>
            </a:extLst>
          </p:cNvPr>
          <p:cNvSpPr>
            <a:spLocks noGrp="1" noChangeArrowheads="1"/>
          </p:cNvSpPr>
          <p:nvPr>
            <p:ph type="body" idx="1"/>
          </p:nvPr>
        </p:nvSpPr>
        <p:spPr>
          <a:xfrm>
            <a:off x="463550" y="1382233"/>
            <a:ext cx="8205788" cy="4678843"/>
          </a:xfrm>
          <a:noFill/>
        </p:spPr>
        <p:txBody>
          <a:bodyPr lIns="92075" tIns="46038" rIns="92075" bIns="46038"/>
          <a:lstStyle/>
          <a:p>
            <a:pPr eaLnBrk="1" hangingPunct="1">
              <a:lnSpc>
                <a:spcPct val="110000"/>
              </a:lnSpc>
            </a:pPr>
            <a:r>
              <a:rPr lang="en-US" altLang="zh-TW" sz="2400" dirty="0" smtClean="0"/>
              <a:t>Technical aspect: No </a:t>
            </a:r>
            <a:r>
              <a:rPr lang="en-US" altLang="zh-TW" sz="2400" dirty="0"/>
              <a:t>theoretical/systematic ways of setting the link-based weighting formula (WISE is better than </a:t>
            </a:r>
            <a:r>
              <a:rPr lang="en-US" altLang="zh-TW" sz="2400" dirty="0" err="1"/>
              <a:t>HyPursuit</a:t>
            </a:r>
            <a:r>
              <a:rPr lang="en-US" altLang="zh-TW" sz="2400" dirty="0"/>
              <a:t>, but still not enough</a:t>
            </a:r>
            <a:r>
              <a:rPr lang="en-US" altLang="zh-TW" sz="2400" dirty="0" smtClean="0"/>
              <a:t>)</a:t>
            </a:r>
          </a:p>
          <a:p>
            <a:pPr eaLnBrk="1" hangingPunct="1">
              <a:lnSpc>
                <a:spcPct val="110000"/>
              </a:lnSpc>
            </a:pPr>
            <a:r>
              <a:rPr lang="en-US" altLang="zh-TW" sz="2400" dirty="0" smtClean="0"/>
              <a:t>Application aspect: Web is different from traditional documents:</a:t>
            </a:r>
          </a:p>
          <a:p>
            <a:pPr lvl="1" eaLnBrk="1" hangingPunct="1">
              <a:lnSpc>
                <a:spcPct val="110000"/>
              </a:lnSpc>
            </a:pPr>
            <a:r>
              <a:rPr lang="en-US" altLang="zh-TW" sz="2200" dirty="0" smtClean="0"/>
              <a:t>In </a:t>
            </a:r>
            <a:r>
              <a:rPr lang="en-US" altLang="zh-TW" sz="2200" dirty="0"/>
              <a:t>a traditional document collection (e.g., technical reports produced by a university, legal news and articles collected by a library), the documents are of high </a:t>
            </a:r>
            <a:r>
              <a:rPr lang="en-US" altLang="zh-TW" sz="2200" dirty="0" smtClean="0"/>
              <a:t>quality, so relevance is the dominant ranking factor</a:t>
            </a:r>
          </a:p>
          <a:p>
            <a:pPr lvl="1" eaLnBrk="1" hangingPunct="1">
              <a:lnSpc>
                <a:spcPct val="110000"/>
              </a:lnSpc>
            </a:pPr>
            <a:r>
              <a:rPr lang="en-US" altLang="zh-TW" sz="2200" dirty="0" smtClean="0"/>
              <a:t>In Web, documents have different quality/authority, a highly relevant but poor quality (unauthoritative) page is useless</a:t>
            </a:r>
            <a:endParaRPr lang="en-US" altLang="zh-TW" sz="2200" dirty="0"/>
          </a:p>
          <a:p>
            <a:pPr eaLnBrk="1" hangingPunct="1">
              <a:lnSpc>
                <a:spcPct val="110000"/>
              </a:lnSpc>
            </a:pPr>
            <a:endParaRPr lang="en-US" altLang="zh-TW" sz="2400" dirty="0"/>
          </a:p>
          <a:p>
            <a:pPr eaLnBrk="1" hangingPunct="1">
              <a:lnSpc>
                <a:spcPct val="110000"/>
              </a:lnSpc>
            </a:pPr>
            <a:endParaRPr lang="en-US" altLang="zh-TW" sz="2400" dirty="0"/>
          </a:p>
          <a:p>
            <a:pPr eaLnBrk="1" hangingPunct="1">
              <a:lnSpc>
                <a:spcPct val="110000"/>
              </a:lnSpc>
            </a:pPr>
            <a:endParaRPr lang="en-US" altLang="zh-TW" sz="2400" dirty="0"/>
          </a:p>
        </p:txBody>
      </p:sp>
    </p:spTree>
    <p:extLst>
      <p:ext uri="{BB962C8B-B14F-4D97-AF65-F5344CB8AC3E}">
        <p14:creationId xmlns:p14="http://schemas.microsoft.com/office/powerpoint/2010/main" val="202094834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anim calcmode="lin" valueType="num">
                                      <p:cBhvr additive="base">
                                        <p:cTn id="7" dur="500" fill="hold"/>
                                        <p:tgtEl>
                                          <p:spTgt spid="4976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7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7667">
                                            <p:txEl>
                                              <p:pRg st="1" end="1"/>
                                            </p:txEl>
                                          </p:spTgt>
                                        </p:tgtEl>
                                        <p:attrNameLst>
                                          <p:attrName>style.visibility</p:attrName>
                                        </p:attrNameLst>
                                      </p:cBhvr>
                                      <p:to>
                                        <p:strVal val="visible"/>
                                      </p:to>
                                    </p:set>
                                    <p:anim calcmode="lin" valueType="num">
                                      <p:cBhvr additive="base">
                                        <p:cTn id="13" dur="500" fill="hold"/>
                                        <p:tgtEl>
                                          <p:spTgt spid="4976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76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97667">
                                            <p:txEl>
                                              <p:pRg st="2" end="2"/>
                                            </p:txEl>
                                          </p:spTgt>
                                        </p:tgtEl>
                                        <p:attrNameLst>
                                          <p:attrName>style.visibility</p:attrName>
                                        </p:attrNameLst>
                                      </p:cBhvr>
                                      <p:to>
                                        <p:strVal val="visible"/>
                                      </p:to>
                                    </p:set>
                                    <p:anim calcmode="lin" valueType="num">
                                      <p:cBhvr additive="base">
                                        <p:cTn id="17" dur="500" fill="hold"/>
                                        <p:tgtEl>
                                          <p:spTgt spid="49766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9766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97667">
                                            <p:txEl>
                                              <p:pRg st="3" end="3"/>
                                            </p:txEl>
                                          </p:spTgt>
                                        </p:tgtEl>
                                        <p:attrNameLst>
                                          <p:attrName>style.visibility</p:attrName>
                                        </p:attrNameLst>
                                      </p:cBhvr>
                                      <p:to>
                                        <p:strVal val="visible"/>
                                      </p:to>
                                    </p:set>
                                    <p:anim calcmode="lin" valueType="num">
                                      <p:cBhvr additive="base">
                                        <p:cTn id="21" dur="500" fill="hold"/>
                                        <p:tgtEl>
                                          <p:spTgt spid="49766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976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xmlns="" id="{287FBAB8-CD66-4429-956C-E3AD18A78A76}"/>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83B3155-D59B-48D1-A269-1CBD2E96BA50}" type="slidenum">
              <a:rPr lang="en-US" altLang="zh-TW" sz="1400" smtClean="0">
                <a:solidFill>
                  <a:schemeClr val="accent2"/>
                </a:solidFill>
                <a:latin typeface="Times New Roman" panose="02020603050405020304" pitchFamily="18" charset="0"/>
              </a:rPr>
              <a:pPr>
                <a:spcBef>
                  <a:spcPct val="0"/>
                </a:spcBef>
                <a:buFontTx/>
                <a:buNone/>
              </a:pPr>
              <a:t>17</a:t>
            </a:fld>
            <a:endParaRPr lang="en-US" altLang="zh-TW" sz="1400" b="0">
              <a:latin typeface="Times New Roman" panose="02020603050405020304" pitchFamily="18" charset="0"/>
            </a:endParaRPr>
          </a:p>
        </p:txBody>
      </p:sp>
      <p:sp>
        <p:nvSpPr>
          <p:cNvPr id="32771" name="Rectangle 2">
            <a:extLst>
              <a:ext uri="{FF2B5EF4-FFF2-40B4-BE49-F238E27FC236}">
                <a16:creationId xmlns:a16="http://schemas.microsoft.com/office/drawing/2014/main" xmlns="" id="{FFA32DAE-F68E-4502-94A2-0EE294CE06CF}"/>
              </a:ext>
            </a:extLst>
          </p:cNvPr>
          <p:cNvSpPr>
            <a:spLocks noGrp="1" noChangeArrowheads="1"/>
          </p:cNvSpPr>
          <p:nvPr>
            <p:ph type="title"/>
          </p:nvPr>
        </p:nvSpPr>
        <p:spPr>
          <a:xfrm>
            <a:off x="838200" y="2913063"/>
            <a:ext cx="7391400" cy="822325"/>
          </a:xfrm>
        </p:spPr>
        <p:txBody>
          <a:bodyPr/>
          <a:lstStyle/>
          <a:p>
            <a:pPr eaLnBrk="1" hangingPunct="1"/>
            <a:r>
              <a:rPr lang="en-AU" altLang="zh-TW" dirty="0"/>
              <a:t>Google PageRank</a:t>
            </a:r>
            <a:endParaRPr lang="en-US" altLang="zh-TW" dirty="0">
              <a:latin typeface="細明體" panose="02020509000000000000" pitchFamily="49" charset="-120"/>
              <a:ea typeface="細明體" panose="02020509000000000000" pitchFamily="49"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xmlns="" id="{38F0D5F5-4354-4468-992E-6ED5D5F733F7}"/>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A5B852B-A76E-4786-9C3C-BA37DBF56D59}" type="slidenum">
              <a:rPr lang="en-US" altLang="zh-TW" sz="1400" smtClean="0">
                <a:solidFill>
                  <a:schemeClr val="accent2"/>
                </a:solidFill>
                <a:latin typeface="Times New Roman" panose="02020603050405020304" pitchFamily="18" charset="0"/>
              </a:rPr>
              <a:pPr>
                <a:spcBef>
                  <a:spcPct val="0"/>
                </a:spcBef>
                <a:buFontTx/>
                <a:buNone/>
              </a:pPr>
              <a:t>18</a:t>
            </a:fld>
            <a:endParaRPr lang="en-US" altLang="zh-TW" sz="1400" b="0">
              <a:latin typeface="Times New Roman" panose="02020603050405020304" pitchFamily="18" charset="0"/>
            </a:endParaRPr>
          </a:p>
        </p:txBody>
      </p:sp>
      <p:sp>
        <p:nvSpPr>
          <p:cNvPr id="34819" name="Rectangle 2">
            <a:extLst>
              <a:ext uri="{FF2B5EF4-FFF2-40B4-BE49-F238E27FC236}">
                <a16:creationId xmlns:a16="http://schemas.microsoft.com/office/drawing/2014/main" xmlns="" id="{DCD5FA2D-11FF-45B9-9FEF-E8B1E8385020}"/>
              </a:ext>
            </a:extLst>
          </p:cNvPr>
          <p:cNvSpPr>
            <a:spLocks noGrp="1" noChangeArrowheads="1"/>
          </p:cNvSpPr>
          <p:nvPr>
            <p:ph type="title"/>
          </p:nvPr>
        </p:nvSpPr>
        <p:spPr>
          <a:xfrm>
            <a:off x="838200" y="433388"/>
            <a:ext cx="7391400" cy="558800"/>
          </a:xfrm>
        </p:spPr>
        <p:txBody>
          <a:bodyPr/>
          <a:lstStyle/>
          <a:p>
            <a:pPr eaLnBrk="1" hangingPunct="1"/>
            <a:r>
              <a:rPr lang="en-AU" altLang="zh-TW"/>
              <a:t>Google (http://google.com)</a:t>
            </a:r>
            <a:endParaRPr lang="en-US" altLang="zh-TW">
              <a:latin typeface="細明體" panose="02020509000000000000" pitchFamily="49" charset="-120"/>
              <a:ea typeface="細明體" panose="02020509000000000000" pitchFamily="49" charset="-120"/>
            </a:endParaRPr>
          </a:p>
        </p:txBody>
      </p:sp>
      <p:sp>
        <p:nvSpPr>
          <p:cNvPr id="34820" name="Rectangle 3">
            <a:extLst>
              <a:ext uri="{FF2B5EF4-FFF2-40B4-BE49-F238E27FC236}">
                <a16:creationId xmlns:a16="http://schemas.microsoft.com/office/drawing/2014/main" xmlns="" id="{DBD5DEEA-C28D-4121-A694-F27A81F9752C}"/>
              </a:ext>
            </a:extLst>
          </p:cNvPr>
          <p:cNvSpPr>
            <a:spLocks noGrp="1" noChangeArrowheads="1"/>
          </p:cNvSpPr>
          <p:nvPr>
            <p:ph type="body" idx="1"/>
          </p:nvPr>
        </p:nvSpPr>
        <p:spPr>
          <a:xfrm>
            <a:off x="685800" y="1343025"/>
            <a:ext cx="8096250" cy="3343275"/>
          </a:xfrm>
        </p:spPr>
        <p:txBody>
          <a:bodyPr/>
          <a:lstStyle/>
          <a:p>
            <a:pPr eaLnBrk="1" hangingPunct="1"/>
            <a:r>
              <a:rPr lang="en-AU" altLang="zh-TW" dirty="0">
                <a:ea typeface="細明體" panose="02020509000000000000" pitchFamily="49" charset="-120"/>
              </a:rPr>
              <a:t>A large-scale search engine developed at Stanford University</a:t>
            </a:r>
          </a:p>
          <a:p>
            <a:pPr eaLnBrk="1" hangingPunct="1"/>
            <a:r>
              <a:rPr lang="en-AU" altLang="zh-TW" dirty="0">
                <a:ea typeface="細明體" panose="02020509000000000000" pitchFamily="49" charset="-120"/>
              </a:rPr>
              <a:t>Make use of the additional structure present in hypertext to provide much higher quality search results</a:t>
            </a:r>
          </a:p>
          <a:p>
            <a:pPr lvl="1" eaLnBrk="1" hangingPunct="1"/>
            <a:r>
              <a:rPr lang="en-AU" altLang="zh-TW" dirty="0">
                <a:ea typeface="細明體" panose="02020509000000000000" pitchFamily="49" charset="-120"/>
              </a:rPr>
              <a:t>Page </a:t>
            </a:r>
            <a:r>
              <a:rPr lang="en-AU" altLang="zh-TW" dirty="0" smtClean="0">
                <a:ea typeface="細明體" panose="02020509000000000000" pitchFamily="49" charset="-120"/>
              </a:rPr>
              <a:t>Rank: Compute quality/authority of a page</a:t>
            </a:r>
            <a:endParaRPr lang="en-AU" altLang="zh-TW" dirty="0">
              <a:ea typeface="細明體" panose="02020509000000000000" pitchFamily="49" charset="-120"/>
            </a:endParaRPr>
          </a:p>
          <a:p>
            <a:pPr lvl="1" eaLnBrk="1" hangingPunct="1"/>
            <a:r>
              <a:rPr lang="en-AU" altLang="zh-TW" dirty="0">
                <a:ea typeface="細明體" panose="02020509000000000000" pitchFamily="49" charset="-120"/>
              </a:rPr>
              <a:t>Anchor </a:t>
            </a:r>
            <a:r>
              <a:rPr lang="en-AU" altLang="zh-TW" dirty="0" smtClean="0">
                <a:ea typeface="細明體" panose="02020509000000000000" pitchFamily="49" charset="-120"/>
              </a:rPr>
              <a:t>Text: Short description from third parties of a page</a:t>
            </a:r>
            <a:endParaRPr lang="en-AU" altLang="zh-TW" dirty="0">
              <a:ea typeface="細明體" panose="02020509000000000000" pitchFamily="49" charset="-120"/>
            </a:endParaRPr>
          </a:p>
          <a:p>
            <a:pPr eaLnBrk="1" hangingPunct="1"/>
            <a:r>
              <a:rPr lang="en-AU" altLang="zh-TW" dirty="0">
                <a:ea typeface="細明體" panose="02020509000000000000" pitchFamily="49" charset="-120"/>
              </a:rPr>
              <a:t>It has </a:t>
            </a:r>
            <a:r>
              <a:rPr lang="en-AU" altLang="zh-TW" dirty="0">
                <a:solidFill>
                  <a:srgbClr val="C00000"/>
                </a:solidFill>
                <a:ea typeface="細明體" panose="02020509000000000000" pitchFamily="49" charset="-120"/>
              </a:rPr>
              <a:t>location information </a:t>
            </a:r>
            <a:r>
              <a:rPr lang="en-AU" altLang="zh-TW" dirty="0">
                <a:ea typeface="細明體" panose="02020509000000000000" pitchFamily="49" charset="-120"/>
              </a:rPr>
              <a:t>for all hits and so it makes extensive use of proximity in search</a:t>
            </a:r>
          </a:p>
          <a:p>
            <a:pPr eaLnBrk="1" hangingPunct="1"/>
            <a:r>
              <a:rPr lang="en-AU" altLang="zh-TW" dirty="0">
                <a:ea typeface="細明體" panose="02020509000000000000" pitchFamily="49" charset="-120"/>
              </a:rPr>
              <a:t>It keeps track of some </a:t>
            </a:r>
            <a:r>
              <a:rPr lang="en-AU" altLang="zh-TW" dirty="0">
                <a:solidFill>
                  <a:srgbClr val="C00000"/>
                </a:solidFill>
                <a:ea typeface="細明體" panose="02020509000000000000" pitchFamily="49" charset="-120"/>
              </a:rPr>
              <a:t>visual presentation </a:t>
            </a:r>
            <a:r>
              <a:rPr lang="en-AU" altLang="zh-TW" dirty="0">
                <a:ea typeface="細明體" panose="02020509000000000000" pitchFamily="49" charset="-120"/>
              </a:rPr>
              <a:t>details such as font size, such that words in a larger or bolder font are weighted higher than</a:t>
            </a:r>
            <a:r>
              <a:rPr lang="en-AU" altLang="zh-TW" dirty="0"/>
              <a:t> other words</a:t>
            </a:r>
            <a:endParaRPr lang="en-GB" altLang="zh-TW" dirty="0"/>
          </a:p>
        </p:txBody>
      </p:sp>
      <p:sp>
        <p:nvSpPr>
          <p:cNvPr id="34821" name="Text Box 6">
            <a:extLst>
              <a:ext uri="{FF2B5EF4-FFF2-40B4-BE49-F238E27FC236}">
                <a16:creationId xmlns:a16="http://schemas.microsoft.com/office/drawing/2014/main" xmlns="" id="{F7FF950C-A67B-4903-9BE4-BA6305B1B73F}"/>
              </a:ext>
            </a:extLst>
          </p:cNvPr>
          <p:cNvSpPr txBox="1">
            <a:spLocks noChangeArrowheads="1"/>
          </p:cNvSpPr>
          <p:nvPr/>
        </p:nvSpPr>
        <p:spPr bwMode="auto">
          <a:xfrm>
            <a:off x="939800" y="4933950"/>
            <a:ext cx="7718425" cy="8540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S. Brin and L. Page “The Anatomy of a Large-Scale Hypertextual Web Search Engine,” Proceedings of the WWW7 Conference, 1998</a:t>
            </a:r>
          </a:p>
          <a:p>
            <a:pPr eaLnBrk="1" hangingPunct="1">
              <a:spcBef>
                <a:spcPct val="0"/>
              </a:spcBef>
              <a:buFontTx/>
              <a:buNone/>
            </a:pPr>
            <a:r>
              <a:rPr lang="en-US" altLang="zh-TW" sz="1400">
                <a:latin typeface="GungsuhChe" panose="02030609000101010101" pitchFamily="49" charset="-127"/>
              </a:rPr>
              <a:t>http://www7.scu.edu.au/programme/fullpapers/1921/com1921.htm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xmlns="" id="{15490ACA-979A-4731-8E0F-FFBEE2F2194D}"/>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CE84CB27-4B03-4984-A5CE-0B28E9821A2C}" type="slidenum">
              <a:rPr lang="en-US" altLang="zh-TW" sz="1400" smtClean="0">
                <a:solidFill>
                  <a:schemeClr val="accent2"/>
                </a:solidFill>
                <a:latin typeface="Times New Roman" panose="02020603050405020304" pitchFamily="18" charset="0"/>
              </a:rPr>
              <a:pPr>
                <a:spcBef>
                  <a:spcPct val="0"/>
                </a:spcBef>
                <a:buFontTx/>
                <a:buNone/>
              </a:pPr>
              <a:t>19</a:t>
            </a:fld>
            <a:endParaRPr lang="en-US" altLang="zh-TW" sz="1400" b="0">
              <a:latin typeface="Times New Roman" panose="02020603050405020304" pitchFamily="18" charset="0"/>
            </a:endParaRPr>
          </a:p>
        </p:txBody>
      </p:sp>
      <p:sp>
        <p:nvSpPr>
          <p:cNvPr id="36867" name="Rectangle 2">
            <a:extLst>
              <a:ext uri="{FF2B5EF4-FFF2-40B4-BE49-F238E27FC236}">
                <a16:creationId xmlns:a16="http://schemas.microsoft.com/office/drawing/2014/main" xmlns="" id="{A8F0A59B-4532-49BA-9460-9BFE067CCE0A}"/>
              </a:ext>
            </a:extLst>
          </p:cNvPr>
          <p:cNvSpPr>
            <a:spLocks noGrp="1" noChangeArrowheads="1"/>
          </p:cNvSpPr>
          <p:nvPr>
            <p:ph type="title"/>
          </p:nvPr>
        </p:nvSpPr>
        <p:spPr>
          <a:xfrm>
            <a:off x="838200" y="433388"/>
            <a:ext cx="7391400" cy="768350"/>
          </a:xfrm>
        </p:spPr>
        <p:txBody>
          <a:bodyPr/>
          <a:lstStyle/>
          <a:p>
            <a:pPr eaLnBrk="1" hangingPunct="1"/>
            <a:r>
              <a:rPr lang="en-AU" altLang="zh-TW"/>
              <a:t>Google’s PageRank</a:t>
            </a:r>
            <a:endParaRPr lang="en-US" altLang="zh-TW">
              <a:latin typeface="細明體" panose="02020509000000000000" pitchFamily="49" charset="-120"/>
              <a:ea typeface="細明體" panose="02020509000000000000" pitchFamily="49" charset="-120"/>
            </a:endParaRPr>
          </a:p>
        </p:txBody>
      </p:sp>
      <p:sp>
        <p:nvSpPr>
          <p:cNvPr id="36868" name="Rectangle 3">
            <a:extLst>
              <a:ext uri="{FF2B5EF4-FFF2-40B4-BE49-F238E27FC236}">
                <a16:creationId xmlns:a16="http://schemas.microsoft.com/office/drawing/2014/main" xmlns="" id="{95806BFA-0723-4882-9A1B-4462F7375966}"/>
              </a:ext>
            </a:extLst>
          </p:cNvPr>
          <p:cNvSpPr>
            <a:spLocks noGrp="1" noChangeArrowheads="1"/>
          </p:cNvSpPr>
          <p:nvPr>
            <p:ph type="body" idx="1"/>
          </p:nvPr>
        </p:nvSpPr>
        <p:spPr>
          <a:xfrm>
            <a:off x="666750" y="1323975"/>
            <a:ext cx="8001000" cy="4038600"/>
          </a:xfrm>
        </p:spPr>
        <p:txBody>
          <a:bodyPr/>
          <a:lstStyle/>
          <a:p>
            <a:pPr eaLnBrk="1" hangingPunct="1"/>
            <a:r>
              <a:rPr lang="en-AU" altLang="zh-TW">
                <a:ea typeface="細明體" panose="02020509000000000000" pitchFamily="49" charset="-120"/>
              </a:rPr>
              <a:t>It is derived from academic citation literature, in which the impact of a paper is judged by how many papers written by other people cite the paper</a:t>
            </a:r>
          </a:p>
          <a:p>
            <a:pPr eaLnBrk="1" hangingPunct="1"/>
            <a:r>
              <a:rPr lang="en-AU" altLang="zh-TW">
                <a:ea typeface="細明體" panose="02020509000000000000" pitchFamily="49" charset="-120"/>
              </a:rPr>
              <a:t>Citation corresponds to people's </a:t>
            </a:r>
            <a:r>
              <a:rPr lang="en-AU" altLang="zh-TW" i="1">
                <a:solidFill>
                  <a:srgbClr val="FF0000"/>
                </a:solidFill>
                <a:ea typeface="細明體" panose="02020509000000000000" pitchFamily="49" charset="-120"/>
              </a:rPr>
              <a:t>subjective</a:t>
            </a:r>
            <a:r>
              <a:rPr lang="en-AU" altLang="zh-TW">
                <a:ea typeface="細明體" panose="02020509000000000000" pitchFamily="49" charset="-120"/>
              </a:rPr>
              <a:t> judgement of importance</a:t>
            </a:r>
          </a:p>
          <a:p>
            <a:pPr eaLnBrk="1" hangingPunct="1"/>
            <a:r>
              <a:rPr lang="en-AU" altLang="zh-TW">
                <a:ea typeface="細明體" panose="02020509000000000000" pitchFamily="49" charset="-120"/>
              </a:rPr>
              <a:t>On the web, the number of inbound links of a page relates to the page's </a:t>
            </a:r>
            <a:r>
              <a:rPr lang="en-AU" altLang="zh-TW" i="1">
                <a:solidFill>
                  <a:srgbClr val="FF0000"/>
                </a:solidFill>
                <a:ea typeface="細明體" panose="02020509000000000000" pitchFamily="49" charset="-120"/>
              </a:rPr>
              <a:t>importance/quality</a:t>
            </a:r>
            <a:r>
              <a:rPr lang="en-AU" altLang="zh-TW">
                <a:ea typeface="細明體" panose="02020509000000000000" pitchFamily="49" charset="-120"/>
              </a:rPr>
              <a:t>, which determines the page’s </a:t>
            </a:r>
            <a:r>
              <a:rPr lang="en-AU" altLang="zh-TW" i="1">
                <a:solidFill>
                  <a:srgbClr val="FF0000"/>
                </a:solidFill>
                <a:ea typeface="細明體" panose="02020509000000000000" pitchFamily="49" charset="-120"/>
              </a:rPr>
              <a:t>PageRank</a:t>
            </a:r>
          </a:p>
          <a:p>
            <a:pPr eaLnBrk="1" hangingPunct="1"/>
            <a:r>
              <a:rPr lang="en-AU" altLang="zh-TW">
                <a:ea typeface="細明體" panose="02020509000000000000" pitchFamily="49" charset="-120"/>
              </a:rPr>
              <a:t>Intuitive justification </a:t>
            </a:r>
          </a:p>
          <a:p>
            <a:pPr marL="819150" lvl="1" eaLnBrk="1" hangingPunct="1"/>
            <a:r>
              <a:rPr lang="en-AU" altLang="zh-TW">
                <a:ea typeface="細明體" panose="02020509000000000000" pitchFamily="49" charset="-120"/>
              </a:rPr>
              <a:t>pages that are well cited from many places are worth looking at</a:t>
            </a:r>
          </a:p>
          <a:p>
            <a:pPr marL="819150" lvl="1" eaLnBrk="1" hangingPunct="1"/>
            <a:r>
              <a:rPr lang="en-AU" altLang="zh-TW">
                <a:ea typeface="細明體" panose="02020509000000000000" pitchFamily="49" charset="-120"/>
              </a:rPr>
              <a:t>pages that have citation from something like Yahoo are generally </a:t>
            </a:r>
            <a:r>
              <a:rPr lang="en-AU" altLang="zh-TW"/>
              <a:t>worth looking at </a:t>
            </a:r>
            <a:endParaRPr lang="en-GB" altLang="zh-TW"/>
          </a:p>
        </p:txBody>
      </p:sp>
      <p:sp>
        <p:nvSpPr>
          <p:cNvPr id="36869" name="Rectangle 4">
            <a:extLst>
              <a:ext uri="{FF2B5EF4-FFF2-40B4-BE49-F238E27FC236}">
                <a16:creationId xmlns:a16="http://schemas.microsoft.com/office/drawing/2014/main" xmlns="" id="{76696D81-3A5B-40BF-BCE5-343456B3DA91}"/>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36870" name="Rectangle 5">
            <a:extLst>
              <a:ext uri="{FF2B5EF4-FFF2-40B4-BE49-F238E27FC236}">
                <a16:creationId xmlns:a16="http://schemas.microsoft.com/office/drawing/2014/main" xmlns="" id="{B7F8C977-F3DB-4AF5-B527-595011BDBC6F}"/>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36871" name="Text Box 6">
            <a:extLst>
              <a:ext uri="{FF2B5EF4-FFF2-40B4-BE49-F238E27FC236}">
                <a16:creationId xmlns:a16="http://schemas.microsoft.com/office/drawing/2014/main" xmlns="" id="{50BBFA74-E4E9-4B39-A38A-BD0A9C9809FF}"/>
              </a:ext>
            </a:extLst>
          </p:cNvPr>
          <p:cNvSpPr txBox="1">
            <a:spLocks noChangeArrowheads="1"/>
          </p:cNvSpPr>
          <p:nvPr/>
        </p:nvSpPr>
        <p:spPr bwMode="auto">
          <a:xfrm>
            <a:off x="1038225" y="5257800"/>
            <a:ext cx="7108825"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a:latin typeface="Times New Roman" panose="02020603050405020304" pitchFamily="18" charset="0"/>
              </a:rPr>
              <a:t>Not easy to spam, since spammers can’t control citations</a:t>
            </a:r>
            <a:endParaRPr lang="en-US" altLang="zh-TW" sz="2400">
              <a:solidFill>
                <a:srgbClr val="FFFF00"/>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xmlns="" id="{72DF4B44-25BF-4594-B88A-99779E8D9ED8}"/>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618CAE9F-BD6C-4CFA-8374-3183FA878BD7}" type="slidenum">
              <a:rPr lang="en-US" altLang="zh-TW" sz="1400" smtClean="0">
                <a:solidFill>
                  <a:schemeClr val="accent2"/>
                </a:solidFill>
                <a:latin typeface="Times New Roman" panose="02020603050405020304" pitchFamily="18" charset="0"/>
              </a:rPr>
              <a:pPr>
                <a:spcBef>
                  <a:spcPct val="0"/>
                </a:spcBef>
                <a:buFontTx/>
                <a:buNone/>
              </a:pPr>
              <a:t>2</a:t>
            </a:fld>
            <a:endParaRPr lang="en-US" altLang="zh-TW" sz="1400" b="0">
              <a:latin typeface="Times New Roman" panose="02020603050405020304" pitchFamily="18" charset="0"/>
            </a:endParaRPr>
          </a:p>
        </p:txBody>
      </p:sp>
      <p:sp>
        <p:nvSpPr>
          <p:cNvPr id="6147" name="Rectangle 2">
            <a:extLst>
              <a:ext uri="{FF2B5EF4-FFF2-40B4-BE49-F238E27FC236}">
                <a16:creationId xmlns:a16="http://schemas.microsoft.com/office/drawing/2014/main" xmlns="" id="{D481DFD1-289E-49BA-9095-8545336F8261}"/>
              </a:ext>
            </a:extLst>
          </p:cNvPr>
          <p:cNvSpPr>
            <a:spLocks noGrp="1" noChangeArrowheads="1"/>
          </p:cNvSpPr>
          <p:nvPr>
            <p:ph type="title"/>
          </p:nvPr>
        </p:nvSpPr>
        <p:spPr>
          <a:xfrm>
            <a:off x="533400" y="2428875"/>
            <a:ext cx="8421688" cy="9001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Historical Review of Link-Based Ranking Methods</a:t>
            </a:r>
            <a:endParaRPr lang="en-GB" altLang="zh-TW"/>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a:extLst>
              <a:ext uri="{FF2B5EF4-FFF2-40B4-BE49-F238E27FC236}">
                <a16:creationId xmlns:a16="http://schemas.microsoft.com/office/drawing/2014/main" xmlns="" id="{A86A7DA4-229C-4FAE-9B9E-7EE81CBDE754}"/>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ED847A8B-3DEB-4F92-8776-E228B5A8A1EA}" type="slidenum">
              <a:rPr lang="en-US" altLang="zh-TW" sz="1400" smtClean="0">
                <a:solidFill>
                  <a:schemeClr val="accent2"/>
                </a:solidFill>
                <a:latin typeface="Times New Roman" panose="02020603050405020304" pitchFamily="18" charset="0"/>
              </a:rPr>
              <a:pPr>
                <a:spcBef>
                  <a:spcPct val="0"/>
                </a:spcBef>
                <a:buFontTx/>
                <a:buNone/>
              </a:pPr>
              <a:t>20</a:t>
            </a:fld>
            <a:endParaRPr lang="en-US" altLang="zh-TW" sz="1400" b="0">
              <a:latin typeface="Times New Roman" panose="02020603050405020304" pitchFamily="18" charset="0"/>
            </a:endParaRPr>
          </a:p>
        </p:txBody>
      </p:sp>
      <p:sp>
        <p:nvSpPr>
          <p:cNvPr id="38915" name="Rectangle 2">
            <a:extLst>
              <a:ext uri="{FF2B5EF4-FFF2-40B4-BE49-F238E27FC236}">
                <a16:creationId xmlns:a16="http://schemas.microsoft.com/office/drawing/2014/main" xmlns="" id="{811612F3-B97A-4BAB-92D7-45531FD41EA1}"/>
              </a:ext>
            </a:extLst>
          </p:cNvPr>
          <p:cNvSpPr>
            <a:spLocks noGrp="1" noChangeArrowheads="1"/>
          </p:cNvSpPr>
          <p:nvPr>
            <p:ph type="title"/>
          </p:nvPr>
        </p:nvSpPr>
        <p:spPr/>
        <p:txBody>
          <a:bodyPr/>
          <a:lstStyle/>
          <a:p>
            <a:pPr eaLnBrk="1" hangingPunct="1"/>
            <a:r>
              <a:rPr lang="en-AU" altLang="zh-TW"/>
              <a:t>Google’s PageRank Calculation </a:t>
            </a:r>
            <a:endParaRPr lang="en-US" altLang="zh-TW"/>
          </a:p>
        </p:txBody>
      </p:sp>
      <p:sp>
        <p:nvSpPr>
          <p:cNvPr id="38916" name="Rectangle 3">
            <a:extLst>
              <a:ext uri="{FF2B5EF4-FFF2-40B4-BE49-F238E27FC236}">
                <a16:creationId xmlns:a16="http://schemas.microsoft.com/office/drawing/2014/main" xmlns="" id="{38778CDF-B7C0-4767-B5BD-DEC87D056E16}"/>
              </a:ext>
            </a:extLst>
          </p:cNvPr>
          <p:cNvSpPr>
            <a:spLocks noGrp="1" noChangeArrowheads="1"/>
          </p:cNvSpPr>
          <p:nvPr>
            <p:ph type="body" sz="half" idx="1"/>
          </p:nvPr>
        </p:nvSpPr>
        <p:spPr>
          <a:xfrm>
            <a:off x="385763" y="1447800"/>
            <a:ext cx="6518275" cy="1187450"/>
          </a:xfrm>
        </p:spPr>
        <p:txBody>
          <a:bodyPr/>
          <a:lstStyle/>
          <a:p>
            <a:pPr eaLnBrk="1" hangingPunct="1"/>
            <a:r>
              <a:rPr lang="en-AU" altLang="zh-TW">
                <a:ea typeface="細明體" panose="02020509000000000000" pitchFamily="49" charset="-120"/>
              </a:rPr>
              <a:t>Suppose page A has pages T</a:t>
            </a:r>
            <a:r>
              <a:rPr lang="en-AU" altLang="zh-TW" baseline="-25000">
                <a:ea typeface="細明體" panose="02020509000000000000" pitchFamily="49" charset="-120"/>
              </a:rPr>
              <a:t>1</a:t>
            </a:r>
            <a:r>
              <a:rPr lang="en-AU" altLang="zh-TW">
                <a:ea typeface="細明體" panose="02020509000000000000" pitchFamily="49" charset="-120"/>
              </a:rPr>
              <a:t> ... T</a:t>
            </a:r>
            <a:r>
              <a:rPr lang="en-AU" altLang="zh-TW" baseline="-25000">
                <a:ea typeface="細明體" panose="02020509000000000000" pitchFamily="49" charset="-120"/>
              </a:rPr>
              <a:t>n</a:t>
            </a:r>
            <a:r>
              <a:rPr lang="en-AU" altLang="zh-TW">
                <a:ea typeface="細明體" panose="02020509000000000000" pitchFamily="49" charset="-120"/>
              </a:rPr>
              <a:t> pointing to it</a:t>
            </a:r>
          </a:p>
          <a:p>
            <a:pPr eaLnBrk="1" hangingPunct="1"/>
            <a:r>
              <a:rPr lang="en-AU" altLang="zh-TW">
                <a:ea typeface="細明體" panose="02020509000000000000" pitchFamily="49" charset="-120"/>
              </a:rPr>
              <a:t>C(</a:t>
            </a:r>
            <a:r>
              <a:rPr lang="en-AU" altLang="zh-TW" i="1">
                <a:ea typeface="細明體" panose="02020509000000000000" pitchFamily="49" charset="-120"/>
              </a:rPr>
              <a:t>x</a:t>
            </a:r>
            <a:r>
              <a:rPr lang="en-AU" altLang="zh-TW">
                <a:ea typeface="細明體" panose="02020509000000000000" pitchFamily="49" charset="-120"/>
              </a:rPr>
              <a:t>) is the number of links going out of page </a:t>
            </a:r>
            <a:r>
              <a:rPr lang="en-AU" altLang="zh-TW" i="1">
                <a:ea typeface="細明體" panose="02020509000000000000" pitchFamily="49" charset="-120"/>
              </a:rPr>
              <a:t>x</a:t>
            </a:r>
          </a:p>
          <a:p>
            <a:pPr eaLnBrk="1" hangingPunct="1"/>
            <a:r>
              <a:rPr lang="en-AU" altLang="zh-TW">
                <a:ea typeface="細明體" panose="02020509000000000000" pitchFamily="49" charset="-120"/>
              </a:rPr>
              <a:t>The PageRank of page A is:</a:t>
            </a:r>
          </a:p>
        </p:txBody>
      </p:sp>
      <p:sp>
        <p:nvSpPr>
          <p:cNvPr id="38917" name="Rectangle 4">
            <a:extLst>
              <a:ext uri="{FF2B5EF4-FFF2-40B4-BE49-F238E27FC236}">
                <a16:creationId xmlns:a16="http://schemas.microsoft.com/office/drawing/2014/main" xmlns="" id="{14623240-1F94-409F-A28B-6F96966C7592}"/>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38918" name="Rectangle 5">
            <a:extLst>
              <a:ext uri="{FF2B5EF4-FFF2-40B4-BE49-F238E27FC236}">
                <a16:creationId xmlns:a16="http://schemas.microsoft.com/office/drawing/2014/main" xmlns="" id="{E5C4484A-E83C-4744-BE96-F97BD67778BA}"/>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38919" name="Line 20">
            <a:extLst>
              <a:ext uri="{FF2B5EF4-FFF2-40B4-BE49-F238E27FC236}">
                <a16:creationId xmlns:a16="http://schemas.microsoft.com/office/drawing/2014/main" xmlns="" id="{F66C7AAE-CE11-4B6D-B876-9934B4334874}"/>
              </a:ext>
            </a:extLst>
          </p:cNvPr>
          <p:cNvSpPr>
            <a:spLocks noChangeShapeType="1"/>
          </p:cNvSpPr>
          <p:nvPr/>
        </p:nvSpPr>
        <p:spPr bwMode="auto">
          <a:xfrm>
            <a:off x="7200900" y="2162175"/>
            <a:ext cx="5429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nvGrpSpPr>
          <p:cNvPr id="38920" name="Group 40">
            <a:extLst>
              <a:ext uri="{FF2B5EF4-FFF2-40B4-BE49-F238E27FC236}">
                <a16:creationId xmlns:a16="http://schemas.microsoft.com/office/drawing/2014/main" xmlns="" id="{F20E542E-BA9E-4636-9C47-034B76635451}"/>
              </a:ext>
            </a:extLst>
          </p:cNvPr>
          <p:cNvGrpSpPr>
            <a:grpSpLocks/>
          </p:cNvGrpSpPr>
          <p:nvPr/>
        </p:nvGrpSpPr>
        <p:grpSpPr bwMode="auto">
          <a:xfrm>
            <a:off x="6624638" y="1492250"/>
            <a:ext cx="1752600" cy="2244725"/>
            <a:chOff x="4173" y="940"/>
            <a:chExt cx="1104" cy="1414"/>
          </a:xfrm>
        </p:grpSpPr>
        <p:sp>
          <p:nvSpPr>
            <p:cNvPr id="38927" name="Line 23">
              <a:extLst>
                <a:ext uri="{FF2B5EF4-FFF2-40B4-BE49-F238E27FC236}">
                  <a16:creationId xmlns:a16="http://schemas.microsoft.com/office/drawing/2014/main" xmlns="" id="{1DF8970C-E5C5-4D23-B602-1AAB1DA98412}"/>
                </a:ext>
              </a:extLst>
            </p:cNvPr>
            <p:cNvSpPr>
              <a:spLocks noChangeShapeType="1"/>
            </p:cNvSpPr>
            <p:nvPr/>
          </p:nvSpPr>
          <p:spPr bwMode="auto">
            <a:xfrm flipV="1">
              <a:off x="4478" y="940"/>
              <a:ext cx="237" cy="1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28" name="Rectangle 6">
              <a:extLst>
                <a:ext uri="{FF2B5EF4-FFF2-40B4-BE49-F238E27FC236}">
                  <a16:creationId xmlns:a16="http://schemas.microsoft.com/office/drawing/2014/main" xmlns="" id="{7FC43A7D-D990-4B12-B699-4D46F3B14792}"/>
                </a:ext>
              </a:extLst>
            </p:cNvPr>
            <p:cNvSpPr>
              <a:spLocks noChangeArrowheads="1"/>
            </p:cNvSpPr>
            <p:nvPr/>
          </p:nvSpPr>
          <p:spPr bwMode="auto">
            <a:xfrm>
              <a:off x="4941" y="1333"/>
              <a:ext cx="336" cy="5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2400">
                  <a:latin typeface="Times New Roman" panose="02020603050405020304" pitchFamily="18" charset="0"/>
                </a:rPr>
                <a:t>A</a:t>
              </a:r>
            </a:p>
          </p:txBody>
        </p:sp>
        <p:sp>
          <p:nvSpPr>
            <p:cNvPr id="38929" name="Rectangle 7">
              <a:extLst>
                <a:ext uri="{FF2B5EF4-FFF2-40B4-BE49-F238E27FC236}">
                  <a16:creationId xmlns:a16="http://schemas.microsoft.com/office/drawing/2014/main" xmlns="" id="{F54B3F65-F307-42E7-8923-88AEEA0601D7}"/>
                </a:ext>
              </a:extLst>
            </p:cNvPr>
            <p:cNvSpPr>
              <a:spLocks noChangeArrowheads="1"/>
            </p:cNvSpPr>
            <p:nvPr/>
          </p:nvSpPr>
          <p:spPr bwMode="auto">
            <a:xfrm>
              <a:off x="4221" y="1003"/>
              <a:ext cx="254"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T</a:t>
              </a:r>
              <a:r>
                <a:rPr lang="en-AU" altLang="zh-TW" sz="1600" baseline="-25000">
                  <a:latin typeface="Times New Roman" panose="02020603050405020304" pitchFamily="18" charset="0"/>
                  <a:ea typeface="細明體" panose="02020509000000000000" pitchFamily="49" charset="-120"/>
                </a:rPr>
                <a:t>1</a:t>
              </a:r>
              <a:endParaRPr lang="en-US" altLang="zh-HK" sz="2400" i="1">
                <a:latin typeface="Times New Roman" panose="02020603050405020304" pitchFamily="18" charset="0"/>
              </a:endParaRPr>
            </a:p>
          </p:txBody>
        </p:sp>
        <p:sp>
          <p:nvSpPr>
            <p:cNvPr id="38930" name="Text Box 11">
              <a:extLst>
                <a:ext uri="{FF2B5EF4-FFF2-40B4-BE49-F238E27FC236}">
                  <a16:creationId xmlns:a16="http://schemas.microsoft.com/office/drawing/2014/main" xmlns="" id="{905A703C-06FE-4A4E-817A-D271D2B71D3E}"/>
                </a:ext>
              </a:extLst>
            </p:cNvPr>
            <p:cNvSpPr txBox="1">
              <a:spLocks noChangeArrowheads="1"/>
            </p:cNvSpPr>
            <p:nvPr/>
          </p:nvSpPr>
          <p:spPr bwMode="auto">
            <a:xfrm>
              <a:off x="4173" y="1847"/>
              <a:ext cx="370" cy="13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50000"/>
                </a:lnSpc>
                <a:spcBef>
                  <a:spcPct val="0"/>
                </a:spcBef>
                <a:buFontTx/>
                <a:buNone/>
              </a:pPr>
              <a:r>
                <a:rPr lang="en-US" altLang="zh-HK" sz="1600">
                  <a:latin typeface="Times New Roman" panose="02020603050405020304" pitchFamily="18" charset="0"/>
                  <a:cs typeface="Times New Roman" panose="02020603050405020304" pitchFamily="18" charset="0"/>
                </a:rPr>
                <a:t>•••</a:t>
              </a:r>
              <a:endParaRPr lang="en-US" altLang="zh-HK" sz="1600">
                <a:latin typeface="Times New Roman" panose="02020603050405020304" pitchFamily="18" charset="0"/>
              </a:endParaRPr>
            </a:p>
          </p:txBody>
        </p:sp>
        <p:sp>
          <p:nvSpPr>
            <p:cNvPr id="38931" name="Rectangle 17">
              <a:extLst>
                <a:ext uri="{FF2B5EF4-FFF2-40B4-BE49-F238E27FC236}">
                  <a16:creationId xmlns:a16="http://schemas.microsoft.com/office/drawing/2014/main" xmlns="" id="{307BF5DE-3371-4AA5-B55E-235577D52F26}"/>
                </a:ext>
              </a:extLst>
            </p:cNvPr>
            <p:cNvSpPr>
              <a:spLocks noChangeArrowheads="1"/>
            </p:cNvSpPr>
            <p:nvPr/>
          </p:nvSpPr>
          <p:spPr bwMode="auto">
            <a:xfrm>
              <a:off x="4229" y="2024"/>
              <a:ext cx="254"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T</a:t>
              </a:r>
              <a:r>
                <a:rPr lang="en-AU" altLang="zh-TW" sz="1600" baseline="-25000">
                  <a:latin typeface="Times New Roman" panose="02020603050405020304" pitchFamily="18" charset="0"/>
                  <a:ea typeface="細明體" panose="02020509000000000000" pitchFamily="49" charset="-120"/>
                </a:rPr>
                <a:t>n</a:t>
              </a:r>
              <a:endParaRPr lang="en-US" altLang="zh-HK" sz="2400" i="1">
                <a:latin typeface="Times New Roman" panose="02020603050405020304" pitchFamily="18" charset="0"/>
              </a:endParaRPr>
            </a:p>
          </p:txBody>
        </p:sp>
        <p:sp>
          <p:nvSpPr>
            <p:cNvPr id="38932" name="Rectangle 18">
              <a:extLst>
                <a:ext uri="{FF2B5EF4-FFF2-40B4-BE49-F238E27FC236}">
                  <a16:creationId xmlns:a16="http://schemas.microsoft.com/office/drawing/2014/main" xmlns="" id="{087EEE52-08E3-4AE3-B95D-A7ABA558632B}"/>
                </a:ext>
              </a:extLst>
            </p:cNvPr>
            <p:cNvSpPr>
              <a:spLocks noChangeArrowheads="1"/>
            </p:cNvSpPr>
            <p:nvPr/>
          </p:nvSpPr>
          <p:spPr bwMode="auto">
            <a:xfrm>
              <a:off x="4221" y="1441"/>
              <a:ext cx="254"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T</a:t>
              </a:r>
              <a:r>
                <a:rPr lang="en-AU" altLang="zh-TW" sz="1600" baseline="-25000">
                  <a:latin typeface="Times New Roman" panose="02020603050405020304" pitchFamily="18" charset="0"/>
                  <a:ea typeface="細明體" panose="02020509000000000000" pitchFamily="49" charset="-120"/>
                </a:rPr>
                <a:t>2</a:t>
              </a:r>
              <a:endParaRPr lang="en-US" altLang="zh-HK" sz="2400" i="1">
                <a:latin typeface="Times New Roman" panose="02020603050405020304" pitchFamily="18" charset="0"/>
              </a:endParaRPr>
            </a:p>
          </p:txBody>
        </p:sp>
        <p:sp>
          <p:nvSpPr>
            <p:cNvPr id="38933" name="Line 19">
              <a:extLst>
                <a:ext uri="{FF2B5EF4-FFF2-40B4-BE49-F238E27FC236}">
                  <a16:creationId xmlns:a16="http://schemas.microsoft.com/office/drawing/2014/main" xmlns="" id="{B4DD0654-7F40-4C7A-A21E-0259EA600522}"/>
                </a:ext>
              </a:extLst>
            </p:cNvPr>
            <p:cNvSpPr>
              <a:spLocks noChangeShapeType="1"/>
            </p:cNvSpPr>
            <p:nvPr/>
          </p:nvSpPr>
          <p:spPr bwMode="auto">
            <a:xfrm>
              <a:off x="4475" y="1256"/>
              <a:ext cx="466" cy="2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34" name="Line 21">
              <a:extLst>
                <a:ext uri="{FF2B5EF4-FFF2-40B4-BE49-F238E27FC236}">
                  <a16:creationId xmlns:a16="http://schemas.microsoft.com/office/drawing/2014/main" xmlns="" id="{49084177-19F4-4120-AFB0-A03B0EA85CE1}"/>
                </a:ext>
              </a:extLst>
            </p:cNvPr>
            <p:cNvSpPr>
              <a:spLocks noChangeShapeType="1"/>
            </p:cNvSpPr>
            <p:nvPr/>
          </p:nvSpPr>
          <p:spPr bwMode="auto">
            <a:xfrm flipV="1">
              <a:off x="4483" y="1778"/>
              <a:ext cx="458" cy="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35" name="Line 22">
              <a:extLst>
                <a:ext uri="{FF2B5EF4-FFF2-40B4-BE49-F238E27FC236}">
                  <a16:creationId xmlns:a16="http://schemas.microsoft.com/office/drawing/2014/main" xmlns="" id="{75D063CC-A5D2-4ADD-827E-D27A30212120}"/>
                </a:ext>
              </a:extLst>
            </p:cNvPr>
            <p:cNvSpPr>
              <a:spLocks noChangeShapeType="1"/>
            </p:cNvSpPr>
            <p:nvPr/>
          </p:nvSpPr>
          <p:spPr bwMode="auto">
            <a:xfrm>
              <a:off x="4475" y="1625"/>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36" name="Line 24">
              <a:extLst>
                <a:ext uri="{FF2B5EF4-FFF2-40B4-BE49-F238E27FC236}">
                  <a16:creationId xmlns:a16="http://schemas.microsoft.com/office/drawing/2014/main" xmlns="" id="{254BE101-A597-4EC9-8DFC-DA212C76383C}"/>
                </a:ext>
              </a:extLst>
            </p:cNvPr>
            <p:cNvSpPr>
              <a:spLocks noChangeShapeType="1"/>
            </p:cNvSpPr>
            <p:nvPr/>
          </p:nvSpPr>
          <p:spPr bwMode="auto">
            <a:xfrm flipV="1">
              <a:off x="4475" y="1064"/>
              <a:ext cx="253" cy="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37" name="Line 25">
              <a:extLst>
                <a:ext uri="{FF2B5EF4-FFF2-40B4-BE49-F238E27FC236}">
                  <a16:creationId xmlns:a16="http://schemas.microsoft.com/office/drawing/2014/main" xmlns="" id="{49CDF0E6-4196-4C20-969F-962BA5550A5A}"/>
                </a:ext>
              </a:extLst>
            </p:cNvPr>
            <p:cNvSpPr>
              <a:spLocks noChangeShapeType="1"/>
            </p:cNvSpPr>
            <p:nvPr/>
          </p:nvSpPr>
          <p:spPr bwMode="auto">
            <a:xfrm>
              <a:off x="4475" y="1195"/>
              <a:ext cx="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38" name="Line 27">
              <a:extLst>
                <a:ext uri="{FF2B5EF4-FFF2-40B4-BE49-F238E27FC236}">
                  <a16:creationId xmlns:a16="http://schemas.microsoft.com/office/drawing/2014/main" xmlns="" id="{B629D405-494E-40EE-90F3-29AD13DA493D}"/>
                </a:ext>
              </a:extLst>
            </p:cNvPr>
            <p:cNvSpPr>
              <a:spLocks noChangeShapeType="1"/>
            </p:cNvSpPr>
            <p:nvPr/>
          </p:nvSpPr>
          <p:spPr bwMode="auto">
            <a:xfrm flipV="1">
              <a:off x="4491" y="2177"/>
              <a:ext cx="237" cy="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39" name="Line 28">
              <a:extLst>
                <a:ext uri="{FF2B5EF4-FFF2-40B4-BE49-F238E27FC236}">
                  <a16:creationId xmlns:a16="http://schemas.microsoft.com/office/drawing/2014/main" xmlns="" id="{6C7B1C56-76EA-4699-B3DF-DC48E2903BA1}"/>
                </a:ext>
              </a:extLst>
            </p:cNvPr>
            <p:cNvSpPr>
              <a:spLocks noChangeShapeType="1"/>
            </p:cNvSpPr>
            <p:nvPr/>
          </p:nvSpPr>
          <p:spPr bwMode="auto">
            <a:xfrm>
              <a:off x="4491" y="2293"/>
              <a:ext cx="229" cy="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40" name="Line 29">
              <a:extLst>
                <a:ext uri="{FF2B5EF4-FFF2-40B4-BE49-F238E27FC236}">
                  <a16:creationId xmlns:a16="http://schemas.microsoft.com/office/drawing/2014/main" xmlns="" id="{26E89E5B-F2FF-4C97-A366-5CE3A33C7AFD}"/>
                </a:ext>
              </a:extLst>
            </p:cNvPr>
            <p:cNvSpPr>
              <a:spLocks noChangeShapeType="1"/>
            </p:cNvSpPr>
            <p:nvPr/>
          </p:nvSpPr>
          <p:spPr bwMode="auto">
            <a:xfrm>
              <a:off x="4483" y="1694"/>
              <a:ext cx="229" cy="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38941" name="Line 30">
              <a:extLst>
                <a:ext uri="{FF2B5EF4-FFF2-40B4-BE49-F238E27FC236}">
                  <a16:creationId xmlns:a16="http://schemas.microsoft.com/office/drawing/2014/main" xmlns="" id="{DE6C994A-7594-41A2-B7B4-9FE45387074B}"/>
                </a:ext>
              </a:extLst>
            </p:cNvPr>
            <p:cNvSpPr>
              <a:spLocks noChangeShapeType="1"/>
            </p:cNvSpPr>
            <p:nvPr/>
          </p:nvSpPr>
          <p:spPr bwMode="auto">
            <a:xfrm flipV="1">
              <a:off x="4475" y="1479"/>
              <a:ext cx="237" cy="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482338" name="Group 34">
            <a:extLst>
              <a:ext uri="{FF2B5EF4-FFF2-40B4-BE49-F238E27FC236}">
                <a16:creationId xmlns:a16="http://schemas.microsoft.com/office/drawing/2014/main" xmlns="" id="{E1DE84AD-8116-42E5-A6D3-E488EF9F23FF}"/>
              </a:ext>
            </a:extLst>
          </p:cNvPr>
          <p:cNvGrpSpPr>
            <a:grpSpLocks/>
          </p:cNvGrpSpPr>
          <p:nvPr/>
        </p:nvGrpSpPr>
        <p:grpSpPr bwMode="auto">
          <a:xfrm>
            <a:off x="7240588" y="1293813"/>
            <a:ext cx="938212" cy="947737"/>
            <a:chOff x="4602" y="750"/>
            <a:chExt cx="394" cy="450"/>
          </a:xfrm>
        </p:grpSpPr>
        <p:sp>
          <p:nvSpPr>
            <p:cNvPr id="38925" name="Oval 31">
              <a:extLst>
                <a:ext uri="{FF2B5EF4-FFF2-40B4-BE49-F238E27FC236}">
                  <a16:creationId xmlns:a16="http://schemas.microsoft.com/office/drawing/2014/main" xmlns="" id="{F7C78BDF-F586-4F99-B7AD-3D53B9806E82}"/>
                </a:ext>
              </a:extLst>
            </p:cNvPr>
            <p:cNvSpPr>
              <a:spLocks noChangeArrowheads="1"/>
            </p:cNvSpPr>
            <p:nvPr/>
          </p:nvSpPr>
          <p:spPr bwMode="auto">
            <a:xfrm>
              <a:off x="4602" y="750"/>
              <a:ext cx="150" cy="450"/>
            </a:xfrm>
            <a:prstGeom prst="ellipse">
              <a:avLst/>
            </a:prstGeom>
            <a:noFill/>
            <a:ln w="9525">
              <a:solidFill>
                <a:srgbClr val="3366FF"/>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38926" name="Rectangle 32">
              <a:extLst>
                <a:ext uri="{FF2B5EF4-FFF2-40B4-BE49-F238E27FC236}">
                  <a16:creationId xmlns:a16="http://schemas.microsoft.com/office/drawing/2014/main" xmlns="" id="{63904984-84A1-472E-A99F-136677428B9C}"/>
                </a:ext>
              </a:extLst>
            </p:cNvPr>
            <p:cNvSpPr>
              <a:spLocks noChangeArrowheads="1"/>
            </p:cNvSpPr>
            <p:nvPr/>
          </p:nvSpPr>
          <p:spPr bwMode="auto">
            <a:xfrm>
              <a:off x="4722" y="751"/>
              <a:ext cx="274" cy="16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sz="1600">
                  <a:solidFill>
                    <a:srgbClr val="FF0000"/>
                  </a:solidFill>
                  <a:latin typeface="Times New Roman" panose="02020603050405020304" pitchFamily="18" charset="0"/>
                  <a:ea typeface="細明體" panose="02020509000000000000" pitchFamily="49" charset="-120"/>
                </a:rPr>
                <a:t>C(T</a:t>
              </a:r>
              <a:r>
                <a:rPr lang="en-AU" altLang="zh-TW" sz="1600" baseline="-25000">
                  <a:solidFill>
                    <a:srgbClr val="FF0000"/>
                  </a:solidFill>
                  <a:latin typeface="Times New Roman" panose="02020603050405020304" pitchFamily="18" charset="0"/>
                  <a:ea typeface="細明體" panose="02020509000000000000" pitchFamily="49" charset="-120"/>
                </a:rPr>
                <a:t>1</a:t>
              </a:r>
              <a:r>
                <a:rPr lang="en-AU" altLang="zh-TW" sz="1600">
                  <a:solidFill>
                    <a:srgbClr val="FF0000"/>
                  </a:solidFill>
                  <a:latin typeface="Times New Roman" panose="02020603050405020304" pitchFamily="18" charset="0"/>
                  <a:ea typeface="細明體" panose="02020509000000000000" pitchFamily="49" charset="-120"/>
                </a:rPr>
                <a:t>)</a:t>
              </a:r>
              <a:endParaRPr lang="en-US" altLang="zh-HK" sz="1600">
                <a:solidFill>
                  <a:srgbClr val="FF0000"/>
                </a:solidFill>
                <a:latin typeface="Times New Roman" panose="02020603050405020304" pitchFamily="18" charset="0"/>
                <a:ea typeface="細明體" panose="02020509000000000000" pitchFamily="49" charset="-120"/>
              </a:endParaRPr>
            </a:p>
          </p:txBody>
        </p:sp>
      </p:grpSp>
      <p:sp>
        <p:nvSpPr>
          <p:cNvPr id="482340" name="Text Box 36">
            <a:extLst>
              <a:ext uri="{FF2B5EF4-FFF2-40B4-BE49-F238E27FC236}">
                <a16:creationId xmlns:a16="http://schemas.microsoft.com/office/drawing/2014/main" xmlns="" id="{93181528-39CB-407C-9BF9-77A1EE502195}"/>
              </a:ext>
            </a:extLst>
          </p:cNvPr>
          <p:cNvSpPr txBox="1">
            <a:spLocks noChangeArrowheads="1"/>
          </p:cNvSpPr>
          <p:nvPr/>
        </p:nvSpPr>
        <p:spPr bwMode="auto">
          <a:xfrm>
            <a:off x="1730375" y="5310188"/>
            <a:ext cx="5837238" cy="6477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p>
            <a:pPr eaLnBrk="1" hangingPunct="1">
              <a:defRPr/>
            </a:pPr>
            <a:r>
              <a:rPr lang="en-US" sz="1800" dirty="0">
                <a:latin typeface="+mn-lt"/>
              </a:rPr>
              <a:t>How to determine the initial PageRank for all pages?</a:t>
            </a:r>
          </a:p>
          <a:p>
            <a:pPr eaLnBrk="1" hangingPunct="1">
              <a:defRPr/>
            </a:pPr>
            <a:r>
              <a:rPr lang="en-US" sz="1800" dirty="0">
                <a:latin typeface="+mn-lt"/>
              </a:rPr>
              <a:t>	Make them all 1’s or 1/n (n: number of pages)</a:t>
            </a:r>
          </a:p>
        </p:txBody>
      </p:sp>
      <p:graphicFrame>
        <p:nvGraphicFramePr>
          <p:cNvPr id="38923" name="Object 37">
            <a:extLst>
              <a:ext uri="{FF2B5EF4-FFF2-40B4-BE49-F238E27FC236}">
                <a16:creationId xmlns:a16="http://schemas.microsoft.com/office/drawing/2014/main" xmlns="" id="{B0D8C9E3-0303-4B72-9D16-95CF139A90C6}"/>
              </a:ext>
            </a:extLst>
          </p:cNvPr>
          <p:cNvGraphicFramePr>
            <a:graphicFrameLocks noGrp="1" noChangeAspect="1"/>
          </p:cNvGraphicFramePr>
          <p:nvPr>
            <p:ph sz="half" idx="2"/>
          </p:nvPr>
        </p:nvGraphicFramePr>
        <p:xfrm>
          <a:off x="733425" y="2751138"/>
          <a:ext cx="5592763" cy="836612"/>
        </p:xfrm>
        <a:graphic>
          <a:graphicData uri="http://schemas.openxmlformats.org/presentationml/2006/ole">
            <mc:AlternateContent xmlns:mc="http://schemas.openxmlformats.org/markup-compatibility/2006">
              <mc:Choice xmlns:v="urn:schemas-microsoft-com:vml" Requires="v">
                <p:oleObj spid="_x0000_s38980" name="Equation" r:id="rId4" imgW="3225800" imgH="482600" progId="Equation.3">
                  <p:embed/>
                </p:oleObj>
              </mc:Choice>
              <mc:Fallback>
                <p:oleObj name="Equation" r:id="rId4" imgW="3225800" imgH="482600"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425" y="2751138"/>
                        <a:ext cx="5592763"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Rectangle 39">
            <a:extLst>
              <a:ext uri="{FF2B5EF4-FFF2-40B4-BE49-F238E27FC236}">
                <a16:creationId xmlns:a16="http://schemas.microsoft.com/office/drawing/2014/main" xmlns="" id="{222B303C-A6ED-412B-B5B6-706C2CF39CC6}"/>
              </a:ext>
            </a:extLst>
          </p:cNvPr>
          <p:cNvSpPr>
            <a:spLocks noChangeArrowheads="1"/>
          </p:cNvSpPr>
          <p:nvPr/>
        </p:nvSpPr>
        <p:spPr bwMode="auto">
          <a:xfrm>
            <a:off x="430213" y="3740150"/>
            <a:ext cx="8437562"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lvl="1" eaLnBrk="1" hangingPunct="1"/>
            <a:r>
              <a:rPr lang="en-AU" altLang="zh-TW" sz="1800">
                <a:ea typeface="細明體" panose="02020509000000000000" pitchFamily="49" charset="-120"/>
              </a:rPr>
              <a:t>d is a damping factor which can be set between 0 and 1</a:t>
            </a:r>
          </a:p>
          <a:p>
            <a:pPr lvl="1" eaLnBrk="1" hangingPunct="1"/>
            <a:r>
              <a:rPr lang="en-AU" altLang="zh-TW" sz="1800">
                <a:ea typeface="細明體" panose="02020509000000000000" pitchFamily="49" charset="-120"/>
              </a:rPr>
              <a:t>A page will get high score if it has </a:t>
            </a:r>
            <a:r>
              <a:rPr lang="en-AU" altLang="zh-TW" sz="1800" b="1" i="1">
                <a:solidFill>
                  <a:schemeClr val="accent2"/>
                </a:solidFill>
                <a:ea typeface="細明體" panose="02020509000000000000" pitchFamily="49" charset="-120"/>
              </a:rPr>
              <a:t>many</a:t>
            </a:r>
            <a:r>
              <a:rPr lang="en-AU" altLang="zh-TW" sz="1800">
                <a:ea typeface="細明體" panose="02020509000000000000" pitchFamily="49" charset="-120"/>
              </a:rPr>
              <a:t> very </a:t>
            </a:r>
            <a:r>
              <a:rPr lang="en-AU" altLang="zh-TW" sz="1800" b="1" i="1">
                <a:solidFill>
                  <a:schemeClr val="accent2"/>
                </a:solidFill>
                <a:ea typeface="細明體" panose="02020509000000000000" pitchFamily="49" charset="-120"/>
              </a:rPr>
              <a:t>important</a:t>
            </a:r>
            <a:r>
              <a:rPr lang="en-AU" altLang="zh-TW" sz="1800">
                <a:ea typeface="細明體" panose="02020509000000000000" pitchFamily="49" charset="-120"/>
              </a:rPr>
              <a:t> pages pointing</a:t>
            </a:r>
            <a:r>
              <a:rPr lang="en-AU" altLang="zh-TW" sz="1800" b="1" i="1">
                <a:solidFill>
                  <a:schemeClr val="accent2"/>
                </a:solidFill>
                <a:ea typeface="細明體" panose="02020509000000000000" pitchFamily="49" charset="-120"/>
              </a:rPr>
              <a:t> only</a:t>
            </a:r>
            <a:r>
              <a:rPr lang="en-AU" altLang="zh-TW" sz="1800">
                <a:ea typeface="細明體" panose="02020509000000000000" pitchFamily="49" charset="-120"/>
              </a:rPr>
              <a:t> to it</a:t>
            </a:r>
          </a:p>
          <a:p>
            <a:pPr eaLnBrk="1" hangingPunct="1"/>
            <a:r>
              <a:rPr lang="en-AU" altLang="zh-TW">
                <a:ea typeface="細明體" panose="02020509000000000000" pitchFamily="49" charset="-120"/>
              </a:rPr>
              <a:t>PageRank can be calculated using a simple iterative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2338"/>
                                        </p:tgtEl>
                                        <p:attrNameLst>
                                          <p:attrName>style.visibility</p:attrName>
                                        </p:attrNameLst>
                                      </p:cBhvr>
                                      <p:to>
                                        <p:strVal val="visible"/>
                                      </p:to>
                                    </p:set>
                                    <p:animEffect transition="in" filter="box(in)">
                                      <p:cBhvr>
                                        <p:cTn id="7" dur="500"/>
                                        <p:tgtEl>
                                          <p:spTgt spid="48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xmlns="" id="{59DB7846-8480-4711-A4C2-B6DCC3C1848D}"/>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E01745F-6BB5-47AA-A677-233337749FA5}" type="slidenum">
              <a:rPr lang="en-US" altLang="zh-TW" sz="1400" smtClean="0">
                <a:solidFill>
                  <a:schemeClr val="accent2"/>
                </a:solidFill>
                <a:latin typeface="Times New Roman" panose="02020603050405020304" pitchFamily="18" charset="0"/>
              </a:rPr>
              <a:pPr>
                <a:spcBef>
                  <a:spcPct val="0"/>
                </a:spcBef>
                <a:buFontTx/>
                <a:buNone/>
              </a:pPr>
              <a:t>21</a:t>
            </a:fld>
            <a:endParaRPr lang="en-US" altLang="zh-TW" sz="1400" b="0">
              <a:latin typeface="Times New Roman" panose="02020603050405020304" pitchFamily="18" charset="0"/>
            </a:endParaRPr>
          </a:p>
        </p:txBody>
      </p:sp>
      <p:sp>
        <p:nvSpPr>
          <p:cNvPr id="40963" name="Rectangle 2">
            <a:extLst>
              <a:ext uri="{FF2B5EF4-FFF2-40B4-BE49-F238E27FC236}">
                <a16:creationId xmlns:a16="http://schemas.microsoft.com/office/drawing/2014/main" xmlns="" id="{37CDCCCF-A54C-4A8A-ADCC-928C97943420}"/>
              </a:ext>
            </a:extLst>
          </p:cNvPr>
          <p:cNvSpPr>
            <a:spLocks noGrp="1" noChangeArrowheads="1"/>
          </p:cNvSpPr>
          <p:nvPr>
            <p:ph type="title"/>
          </p:nvPr>
        </p:nvSpPr>
        <p:spPr>
          <a:xfrm>
            <a:off x="838200" y="433388"/>
            <a:ext cx="7391400" cy="558800"/>
          </a:xfrm>
        </p:spPr>
        <p:txBody>
          <a:bodyPr/>
          <a:lstStyle/>
          <a:p>
            <a:pPr eaLnBrk="1" hangingPunct="1"/>
            <a:r>
              <a:rPr lang="en-AU" altLang="zh-TW"/>
              <a:t>Example </a:t>
            </a:r>
            <a:endParaRPr lang="en-US" altLang="zh-TW"/>
          </a:p>
        </p:txBody>
      </p:sp>
      <p:sp>
        <p:nvSpPr>
          <p:cNvPr id="40964" name="Rectangle 4">
            <a:extLst>
              <a:ext uri="{FF2B5EF4-FFF2-40B4-BE49-F238E27FC236}">
                <a16:creationId xmlns:a16="http://schemas.microsoft.com/office/drawing/2014/main" xmlns="" id="{ACA45B9F-FDFC-430E-9705-0643D2653BD0}"/>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40965" name="Rectangle 5">
            <a:extLst>
              <a:ext uri="{FF2B5EF4-FFF2-40B4-BE49-F238E27FC236}">
                <a16:creationId xmlns:a16="http://schemas.microsoft.com/office/drawing/2014/main" xmlns="" id="{D99797E9-77AC-4CCE-A445-DE4D5D3050F2}"/>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40966" name="Line 6">
            <a:extLst>
              <a:ext uri="{FF2B5EF4-FFF2-40B4-BE49-F238E27FC236}">
                <a16:creationId xmlns:a16="http://schemas.microsoft.com/office/drawing/2014/main" xmlns="" id="{D75C7CB6-4E84-4D86-8B15-7DF94F18B765}"/>
              </a:ext>
            </a:extLst>
          </p:cNvPr>
          <p:cNvSpPr>
            <a:spLocks noChangeShapeType="1"/>
          </p:cNvSpPr>
          <p:nvPr/>
        </p:nvSpPr>
        <p:spPr bwMode="auto">
          <a:xfrm>
            <a:off x="7200900" y="2162175"/>
            <a:ext cx="5429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0967" name="Text Box 38">
            <a:extLst>
              <a:ext uri="{FF2B5EF4-FFF2-40B4-BE49-F238E27FC236}">
                <a16:creationId xmlns:a16="http://schemas.microsoft.com/office/drawing/2014/main" xmlns="" id="{C665D09F-085A-42DA-9950-EB09DEF92BBC}"/>
              </a:ext>
            </a:extLst>
          </p:cNvPr>
          <p:cNvSpPr txBox="1">
            <a:spLocks noChangeArrowheads="1"/>
          </p:cNvSpPr>
          <p:nvPr/>
        </p:nvSpPr>
        <p:spPr bwMode="auto">
          <a:xfrm>
            <a:off x="541338" y="1169988"/>
            <a:ext cx="1028700" cy="3968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d = 0.85</a:t>
            </a:r>
          </a:p>
        </p:txBody>
      </p:sp>
      <p:grpSp>
        <p:nvGrpSpPr>
          <p:cNvPr id="40968" name="Group 39">
            <a:extLst>
              <a:ext uri="{FF2B5EF4-FFF2-40B4-BE49-F238E27FC236}">
                <a16:creationId xmlns:a16="http://schemas.microsoft.com/office/drawing/2014/main" xmlns="" id="{DA5B79FD-930A-4DEA-BEBC-8E265F057A30}"/>
              </a:ext>
            </a:extLst>
          </p:cNvPr>
          <p:cNvGrpSpPr>
            <a:grpSpLocks/>
          </p:cNvGrpSpPr>
          <p:nvPr/>
        </p:nvGrpSpPr>
        <p:grpSpPr bwMode="auto">
          <a:xfrm>
            <a:off x="346075" y="2955925"/>
            <a:ext cx="1990725" cy="1543050"/>
            <a:chOff x="1650" y="2382"/>
            <a:chExt cx="1254" cy="972"/>
          </a:xfrm>
        </p:grpSpPr>
        <p:sp>
          <p:nvSpPr>
            <p:cNvPr id="41006" name="Rectangle 40">
              <a:extLst>
                <a:ext uri="{FF2B5EF4-FFF2-40B4-BE49-F238E27FC236}">
                  <a16:creationId xmlns:a16="http://schemas.microsoft.com/office/drawing/2014/main" xmlns="" id="{B32896C9-9CC4-4C4B-BAED-CF94B4AB75A3}"/>
                </a:ext>
              </a:extLst>
            </p:cNvPr>
            <p:cNvSpPr>
              <a:spLocks noChangeArrowheads="1"/>
            </p:cNvSpPr>
            <p:nvPr/>
          </p:nvSpPr>
          <p:spPr bwMode="auto">
            <a:xfrm>
              <a:off x="1650" y="2382"/>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A</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a:t>
              </a:r>
              <a:endParaRPr lang="en-US" altLang="zh-HK" sz="2400" i="1">
                <a:latin typeface="Times New Roman" panose="02020603050405020304" pitchFamily="18" charset="0"/>
              </a:endParaRPr>
            </a:p>
          </p:txBody>
        </p:sp>
        <p:sp>
          <p:nvSpPr>
            <p:cNvPr id="41007" name="Rectangle 41">
              <a:extLst>
                <a:ext uri="{FF2B5EF4-FFF2-40B4-BE49-F238E27FC236}">
                  <a16:creationId xmlns:a16="http://schemas.microsoft.com/office/drawing/2014/main" xmlns="" id="{AAA9CF2E-BAEB-4C39-BD57-CEB115D129B3}"/>
                </a:ext>
              </a:extLst>
            </p:cNvPr>
            <p:cNvSpPr>
              <a:spLocks noChangeArrowheads="1"/>
            </p:cNvSpPr>
            <p:nvPr/>
          </p:nvSpPr>
          <p:spPr bwMode="auto">
            <a:xfrm>
              <a:off x="1944" y="2994"/>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C</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a:t>
              </a:r>
              <a:endParaRPr lang="en-US" altLang="zh-HK" sz="2400" i="1">
                <a:latin typeface="Times New Roman" panose="02020603050405020304" pitchFamily="18" charset="0"/>
              </a:endParaRPr>
            </a:p>
          </p:txBody>
        </p:sp>
        <p:sp>
          <p:nvSpPr>
            <p:cNvPr id="41008" name="Rectangle 42">
              <a:extLst>
                <a:ext uri="{FF2B5EF4-FFF2-40B4-BE49-F238E27FC236}">
                  <a16:creationId xmlns:a16="http://schemas.microsoft.com/office/drawing/2014/main" xmlns="" id="{8682543D-32A6-4C60-A19E-B31E066417D3}"/>
                </a:ext>
              </a:extLst>
            </p:cNvPr>
            <p:cNvSpPr>
              <a:spLocks noChangeArrowheads="1"/>
            </p:cNvSpPr>
            <p:nvPr/>
          </p:nvSpPr>
          <p:spPr bwMode="auto">
            <a:xfrm>
              <a:off x="2586" y="295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D</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a:t>
              </a:r>
              <a:endParaRPr lang="en-US" altLang="zh-HK" sz="2400" i="1">
                <a:latin typeface="Times New Roman" panose="02020603050405020304" pitchFamily="18" charset="0"/>
              </a:endParaRPr>
            </a:p>
          </p:txBody>
        </p:sp>
        <p:sp>
          <p:nvSpPr>
            <p:cNvPr id="41009" name="Rectangle 43">
              <a:extLst>
                <a:ext uri="{FF2B5EF4-FFF2-40B4-BE49-F238E27FC236}">
                  <a16:creationId xmlns:a16="http://schemas.microsoft.com/office/drawing/2014/main" xmlns="" id="{18389424-BC70-4662-A0FC-547ACCAF1AAE}"/>
                </a:ext>
              </a:extLst>
            </p:cNvPr>
            <p:cNvSpPr>
              <a:spLocks noChangeArrowheads="1"/>
            </p:cNvSpPr>
            <p:nvPr/>
          </p:nvSpPr>
          <p:spPr bwMode="auto">
            <a:xfrm>
              <a:off x="2412" y="238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B</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a:t>
              </a:r>
              <a:endParaRPr lang="en-US" altLang="zh-HK" sz="2400" i="1">
                <a:latin typeface="Times New Roman" panose="02020603050405020304" pitchFamily="18" charset="0"/>
              </a:endParaRPr>
            </a:p>
          </p:txBody>
        </p:sp>
        <p:sp>
          <p:nvSpPr>
            <p:cNvPr id="41010" name="Line 44">
              <a:extLst>
                <a:ext uri="{FF2B5EF4-FFF2-40B4-BE49-F238E27FC236}">
                  <a16:creationId xmlns:a16="http://schemas.microsoft.com/office/drawing/2014/main" xmlns="" id="{AB41DD92-7455-4671-BDF1-9E6B90DEA96A}"/>
                </a:ext>
              </a:extLst>
            </p:cNvPr>
            <p:cNvSpPr>
              <a:spLocks noChangeShapeType="1"/>
            </p:cNvSpPr>
            <p:nvPr/>
          </p:nvSpPr>
          <p:spPr bwMode="auto">
            <a:xfrm flipH="1">
              <a:off x="2262" y="3132"/>
              <a:ext cx="324"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1011" name="Line 45">
              <a:extLst>
                <a:ext uri="{FF2B5EF4-FFF2-40B4-BE49-F238E27FC236}">
                  <a16:creationId xmlns:a16="http://schemas.microsoft.com/office/drawing/2014/main" xmlns="" id="{6668D1D8-30A8-4CE2-A287-B0066171FC92}"/>
                </a:ext>
              </a:extLst>
            </p:cNvPr>
            <p:cNvSpPr>
              <a:spLocks noChangeShapeType="1"/>
            </p:cNvSpPr>
            <p:nvPr/>
          </p:nvSpPr>
          <p:spPr bwMode="auto">
            <a:xfrm flipH="1" flipV="1">
              <a:off x="1794" y="2748"/>
              <a:ext cx="15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1012" name="Line 46">
              <a:extLst>
                <a:ext uri="{FF2B5EF4-FFF2-40B4-BE49-F238E27FC236}">
                  <a16:creationId xmlns:a16="http://schemas.microsoft.com/office/drawing/2014/main" xmlns="" id="{8D572DAB-3203-4254-9B81-A89D5430D506}"/>
                </a:ext>
              </a:extLst>
            </p:cNvPr>
            <p:cNvSpPr>
              <a:spLocks noChangeShapeType="1"/>
            </p:cNvSpPr>
            <p:nvPr/>
          </p:nvSpPr>
          <p:spPr bwMode="auto">
            <a:xfrm>
              <a:off x="1914" y="2742"/>
              <a:ext cx="102" cy="2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1013" name="Line 47">
              <a:extLst>
                <a:ext uri="{FF2B5EF4-FFF2-40B4-BE49-F238E27FC236}">
                  <a16:creationId xmlns:a16="http://schemas.microsoft.com/office/drawing/2014/main" xmlns="" id="{CA949D33-DD09-485D-83AA-69E9DBF64100}"/>
                </a:ext>
              </a:extLst>
            </p:cNvPr>
            <p:cNvSpPr>
              <a:spLocks noChangeShapeType="1"/>
            </p:cNvSpPr>
            <p:nvPr/>
          </p:nvSpPr>
          <p:spPr bwMode="auto">
            <a:xfrm flipV="1">
              <a:off x="1968" y="2564"/>
              <a:ext cx="444"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1014" name="Line 48">
              <a:extLst>
                <a:ext uri="{FF2B5EF4-FFF2-40B4-BE49-F238E27FC236}">
                  <a16:creationId xmlns:a16="http://schemas.microsoft.com/office/drawing/2014/main" xmlns="" id="{C208327D-FDFC-4CB1-ACF3-5DD64345D652}"/>
                </a:ext>
              </a:extLst>
            </p:cNvPr>
            <p:cNvSpPr>
              <a:spLocks noChangeShapeType="1"/>
            </p:cNvSpPr>
            <p:nvPr/>
          </p:nvSpPr>
          <p:spPr bwMode="auto">
            <a:xfrm flipH="1">
              <a:off x="2260" y="2748"/>
              <a:ext cx="228" cy="2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8979" name="Group 51">
            <a:extLst>
              <a:ext uri="{FF2B5EF4-FFF2-40B4-BE49-F238E27FC236}">
                <a16:creationId xmlns:a16="http://schemas.microsoft.com/office/drawing/2014/main" xmlns="" id="{F3B3F9A3-06C4-4CB0-96B6-8E032D494BE5}"/>
              </a:ext>
            </a:extLst>
          </p:cNvPr>
          <p:cNvGrpSpPr>
            <a:grpSpLocks/>
          </p:cNvGrpSpPr>
          <p:nvPr/>
        </p:nvGrpSpPr>
        <p:grpSpPr bwMode="auto">
          <a:xfrm>
            <a:off x="2089150" y="2862263"/>
            <a:ext cx="2643188" cy="446087"/>
            <a:chOff x="2828" y="939"/>
            <a:chExt cx="1665" cy="281"/>
          </a:xfrm>
        </p:grpSpPr>
        <p:sp>
          <p:nvSpPr>
            <p:cNvPr id="41004" name="Text Box 49">
              <a:extLst>
                <a:ext uri="{FF2B5EF4-FFF2-40B4-BE49-F238E27FC236}">
                  <a16:creationId xmlns:a16="http://schemas.microsoft.com/office/drawing/2014/main" xmlns="" id="{7AE62BB5-CA08-4A56-9717-066DABDA06CC}"/>
                </a:ext>
              </a:extLst>
            </p:cNvPr>
            <p:cNvSpPr txBox="1">
              <a:spLocks noChangeArrowheads="1"/>
            </p:cNvSpPr>
            <p:nvPr/>
          </p:nvSpPr>
          <p:spPr bwMode="auto">
            <a:xfrm>
              <a:off x="3005" y="939"/>
              <a:ext cx="1488" cy="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+ 0.85(1/2)=0.575</a:t>
              </a:r>
            </a:p>
          </p:txBody>
        </p:sp>
        <p:sp>
          <p:nvSpPr>
            <p:cNvPr id="41005" name="Line 50">
              <a:extLst>
                <a:ext uri="{FF2B5EF4-FFF2-40B4-BE49-F238E27FC236}">
                  <a16:creationId xmlns:a16="http://schemas.microsoft.com/office/drawing/2014/main" xmlns="" id="{8C0634C0-D552-4E77-AD4B-C478D5945A0B}"/>
                </a:ext>
              </a:extLst>
            </p:cNvPr>
            <p:cNvSpPr>
              <a:spLocks noChangeShapeType="1"/>
            </p:cNvSpPr>
            <p:nvPr/>
          </p:nvSpPr>
          <p:spPr bwMode="auto">
            <a:xfrm flipH="1">
              <a:off x="2828" y="1116"/>
              <a:ext cx="220" cy="104"/>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8980" name="Group 52">
            <a:extLst>
              <a:ext uri="{FF2B5EF4-FFF2-40B4-BE49-F238E27FC236}">
                <a16:creationId xmlns:a16="http://schemas.microsoft.com/office/drawing/2014/main" xmlns="" id="{5497C8DB-79CB-4AA4-80C6-80434547691C}"/>
              </a:ext>
            </a:extLst>
          </p:cNvPr>
          <p:cNvGrpSpPr>
            <a:grpSpLocks/>
          </p:cNvGrpSpPr>
          <p:nvPr/>
        </p:nvGrpSpPr>
        <p:grpSpPr bwMode="auto">
          <a:xfrm>
            <a:off x="2330450" y="3725863"/>
            <a:ext cx="863600" cy="446087"/>
            <a:chOff x="2828" y="939"/>
            <a:chExt cx="544" cy="281"/>
          </a:xfrm>
        </p:grpSpPr>
        <p:sp>
          <p:nvSpPr>
            <p:cNvPr id="41002" name="Text Box 53">
              <a:extLst>
                <a:ext uri="{FF2B5EF4-FFF2-40B4-BE49-F238E27FC236}">
                  <a16:creationId xmlns:a16="http://schemas.microsoft.com/office/drawing/2014/main" xmlns="" id="{09204BD3-AE0E-4B73-B2BF-387675BF051D}"/>
                </a:ext>
              </a:extLst>
            </p:cNvPr>
            <p:cNvSpPr txBox="1">
              <a:spLocks noChangeArrowheads="1"/>
            </p:cNvSpPr>
            <p:nvPr/>
          </p:nvSpPr>
          <p:spPr bwMode="auto">
            <a:xfrm>
              <a:off x="3005" y="939"/>
              <a:ext cx="367" cy="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a:t>
              </a:r>
            </a:p>
          </p:txBody>
        </p:sp>
        <p:sp>
          <p:nvSpPr>
            <p:cNvPr id="41003" name="Line 54">
              <a:extLst>
                <a:ext uri="{FF2B5EF4-FFF2-40B4-BE49-F238E27FC236}">
                  <a16:creationId xmlns:a16="http://schemas.microsoft.com/office/drawing/2014/main" xmlns="" id="{9859FFC3-8A39-46F7-AF7E-9F0D3ABB2A15}"/>
                </a:ext>
              </a:extLst>
            </p:cNvPr>
            <p:cNvSpPr>
              <a:spLocks noChangeShapeType="1"/>
            </p:cNvSpPr>
            <p:nvPr/>
          </p:nvSpPr>
          <p:spPr bwMode="auto">
            <a:xfrm flipH="1">
              <a:off x="2828" y="1116"/>
              <a:ext cx="220" cy="104"/>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8989" name="Group 61">
            <a:extLst>
              <a:ext uri="{FF2B5EF4-FFF2-40B4-BE49-F238E27FC236}">
                <a16:creationId xmlns:a16="http://schemas.microsoft.com/office/drawing/2014/main" xmlns="" id="{C49BBF50-D815-4B9C-819A-4A6CA7C3FAF3}"/>
              </a:ext>
            </a:extLst>
          </p:cNvPr>
          <p:cNvGrpSpPr>
            <a:grpSpLocks/>
          </p:cNvGrpSpPr>
          <p:nvPr/>
        </p:nvGrpSpPr>
        <p:grpSpPr bwMode="auto">
          <a:xfrm>
            <a:off x="1314450" y="4387850"/>
            <a:ext cx="3243263" cy="620713"/>
            <a:chOff x="2316" y="1912"/>
            <a:chExt cx="2043" cy="391"/>
          </a:xfrm>
        </p:grpSpPr>
        <p:sp>
          <p:nvSpPr>
            <p:cNvPr id="41000" name="Text Box 56">
              <a:extLst>
                <a:ext uri="{FF2B5EF4-FFF2-40B4-BE49-F238E27FC236}">
                  <a16:creationId xmlns:a16="http://schemas.microsoft.com/office/drawing/2014/main" xmlns="" id="{6D773821-FB59-43E6-82B9-9B97F9531071}"/>
                </a:ext>
              </a:extLst>
            </p:cNvPr>
            <p:cNvSpPr txBox="1">
              <a:spLocks noChangeArrowheads="1"/>
            </p:cNvSpPr>
            <p:nvPr/>
          </p:nvSpPr>
          <p:spPr bwMode="auto">
            <a:xfrm>
              <a:off x="2545" y="2091"/>
              <a:ext cx="1814" cy="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+ 0.85(1/2+1+1)=2.275</a:t>
              </a:r>
            </a:p>
          </p:txBody>
        </p:sp>
        <p:sp>
          <p:nvSpPr>
            <p:cNvPr id="41001" name="Line 57">
              <a:extLst>
                <a:ext uri="{FF2B5EF4-FFF2-40B4-BE49-F238E27FC236}">
                  <a16:creationId xmlns:a16="http://schemas.microsoft.com/office/drawing/2014/main" xmlns="" id="{2A2BF8EF-54A2-4D73-9D4A-40C135171B68}"/>
                </a:ext>
              </a:extLst>
            </p:cNvPr>
            <p:cNvSpPr>
              <a:spLocks noChangeShapeType="1"/>
            </p:cNvSpPr>
            <p:nvPr/>
          </p:nvSpPr>
          <p:spPr bwMode="auto">
            <a:xfrm flipH="1" flipV="1">
              <a:off x="2316" y="1912"/>
              <a:ext cx="256" cy="212"/>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8988" name="Group 60">
            <a:extLst>
              <a:ext uri="{FF2B5EF4-FFF2-40B4-BE49-F238E27FC236}">
                <a16:creationId xmlns:a16="http://schemas.microsoft.com/office/drawing/2014/main" xmlns="" id="{8339A104-F381-4017-BC7E-9911455529A7}"/>
              </a:ext>
            </a:extLst>
          </p:cNvPr>
          <p:cNvGrpSpPr>
            <a:grpSpLocks/>
          </p:cNvGrpSpPr>
          <p:nvPr/>
        </p:nvGrpSpPr>
        <p:grpSpPr bwMode="auto">
          <a:xfrm>
            <a:off x="798513" y="2462213"/>
            <a:ext cx="1995487" cy="490537"/>
            <a:chOff x="2015" y="687"/>
            <a:chExt cx="1257" cy="309"/>
          </a:xfrm>
        </p:grpSpPr>
        <p:sp>
          <p:nvSpPr>
            <p:cNvPr id="40998" name="Text Box 58">
              <a:extLst>
                <a:ext uri="{FF2B5EF4-FFF2-40B4-BE49-F238E27FC236}">
                  <a16:creationId xmlns:a16="http://schemas.microsoft.com/office/drawing/2014/main" xmlns="" id="{B7E149A7-A2CD-4DBB-88B4-D1563E7E356E}"/>
                </a:ext>
              </a:extLst>
            </p:cNvPr>
            <p:cNvSpPr txBox="1">
              <a:spLocks noChangeArrowheads="1"/>
            </p:cNvSpPr>
            <p:nvPr/>
          </p:nvSpPr>
          <p:spPr bwMode="auto">
            <a:xfrm>
              <a:off x="2033" y="687"/>
              <a:ext cx="1239" cy="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+ 0.85(1/1)=1</a:t>
              </a:r>
            </a:p>
          </p:txBody>
        </p:sp>
        <p:sp>
          <p:nvSpPr>
            <p:cNvPr id="40999" name="Line 59">
              <a:extLst>
                <a:ext uri="{FF2B5EF4-FFF2-40B4-BE49-F238E27FC236}">
                  <a16:creationId xmlns:a16="http://schemas.microsoft.com/office/drawing/2014/main" xmlns="" id="{69E3A2D2-5C4D-4222-90B8-11FCF349F087}"/>
                </a:ext>
              </a:extLst>
            </p:cNvPr>
            <p:cNvSpPr>
              <a:spLocks noChangeShapeType="1"/>
            </p:cNvSpPr>
            <p:nvPr/>
          </p:nvSpPr>
          <p:spPr bwMode="auto">
            <a:xfrm flipH="1">
              <a:off x="2015" y="869"/>
              <a:ext cx="86" cy="127"/>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8990" name="Group 62">
            <a:extLst>
              <a:ext uri="{FF2B5EF4-FFF2-40B4-BE49-F238E27FC236}">
                <a16:creationId xmlns:a16="http://schemas.microsoft.com/office/drawing/2014/main" xmlns="" id="{515F28FF-D167-4052-B658-7622E32556CD}"/>
              </a:ext>
            </a:extLst>
          </p:cNvPr>
          <p:cNvGrpSpPr>
            <a:grpSpLocks/>
          </p:cNvGrpSpPr>
          <p:nvPr/>
        </p:nvGrpSpPr>
        <p:grpSpPr bwMode="auto">
          <a:xfrm>
            <a:off x="4889500" y="3070225"/>
            <a:ext cx="1990725" cy="1543050"/>
            <a:chOff x="1650" y="2382"/>
            <a:chExt cx="1254" cy="972"/>
          </a:xfrm>
        </p:grpSpPr>
        <p:sp>
          <p:nvSpPr>
            <p:cNvPr id="40989" name="Rectangle 63">
              <a:extLst>
                <a:ext uri="{FF2B5EF4-FFF2-40B4-BE49-F238E27FC236}">
                  <a16:creationId xmlns:a16="http://schemas.microsoft.com/office/drawing/2014/main" xmlns="" id="{443A81A7-957C-447E-B22E-1456675E717A}"/>
                </a:ext>
              </a:extLst>
            </p:cNvPr>
            <p:cNvSpPr>
              <a:spLocks noChangeArrowheads="1"/>
            </p:cNvSpPr>
            <p:nvPr/>
          </p:nvSpPr>
          <p:spPr bwMode="auto">
            <a:xfrm>
              <a:off x="1650" y="2382"/>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A</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a:t>
              </a:r>
              <a:endParaRPr lang="en-US" altLang="zh-HK" sz="2400" i="1">
                <a:latin typeface="Times New Roman" panose="02020603050405020304" pitchFamily="18" charset="0"/>
              </a:endParaRPr>
            </a:p>
          </p:txBody>
        </p:sp>
        <p:sp>
          <p:nvSpPr>
            <p:cNvPr id="40990" name="Rectangle 64">
              <a:extLst>
                <a:ext uri="{FF2B5EF4-FFF2-40B4-BE49-F238E27FC236}">
                  <a16:creationId xmlns:a16="http://schemas.microsoft.com/office/drawing/2014/main" xmlns="" id="{1E21289E-B44D-47E2-A93D-B03482DED74C}"/>
                </a:ext>
              </a:extLst>
            </p:cNvPr>
            <p:cNvSpPr>
              <a:spLocks noChangeArrowheads="1"/>
            </p:cNvSpPr>
            <p:nvPr/>
          </p:nvSpPr>
          <p:spPr bwMode="auto">
            <a:xfrm>
              <a:off x="1944" y="2994"/>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C</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2.275</a:t>
              </a:r>
              <a:endParaRPr lang="en-US" altLang="zh-HK" sz="2400" i="1">
                <a:latin typeface="Times New Roman" panose="02020603050405020304" pitchFamily="18" charset="0"/>
              </a:endParaRPr>
            </a:p>
          </p:txBody>
        </p:sp>
        <p:sp>
          <p:nvSpPr>
            <p:cNvPr id="40991" name="Rectangle 65">
              <a:extLst>
                <a:ext uri="{FF2B5EF4-FFF2-40B4-BE49-F238E27FC236}">
                  <a16:creationId xmlns:a16="http://schemas.microsoft.com/office/drawing/2014/main" xmlns="" id="{571F22B8-EBAE-4D7A-9EA1-BFE5DB847B97}"/>
                </a:ext>
              </a:extLst>
            </p:cNvPr>
            <p:cNvSpPr>
              <a:spLocks noChangeArrowheads="1"/>
            </p:cNvSpPr>
            <p:nvPr/>
          </p:nvSpPr>
          <p:spPr bwMode="auto">
            <a:xfrm>
              <a:off x="2586" y="295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D</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0.15</a:t>
              </a:r>
              <a:endParaRPr lang="en-US" altLang="zh-HK" sz="2400" i="1">
                <a:latin typeface="Times New Roman" panose="02020603050405020304" pitchFamily="18" charset="0"/>
              </a:endParaRPr>
            </a:p>
          </p:txBody>
        </p:sp>
        <p:sp>
          <p:nvSpPr>
            <p:cNvPr id="40992" name="Rectangle 66">
              <a:extLst>
                <a:ext uri="{FF2B5EF4-FFF2-40B4-BE49-F238E27FC236}">
                  <a16:creationId xmlns:a16="http://schemas.microsoft.com/office/drawing/2014/main" xmlns="" id="{B05426B2-B7B7-4EE7-B780-8DAD8521AA43}"/>
                </a:ext>
              </a:extLst>
            </p:cNvPr>
            <p:cNvSpPr>
              <a:spLocks noChangeArrowheads="1"/>
            </p:cNvSpPr>
            <p:nvPr/>
          </p:nvSpPr>
          <p:spPr bwMode="auto">
            <a:xfrm>
              <a:off x="2412" y="238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B</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0.575</a:t>
              </a:r>
              <a:endParaRPr lang="en-US" altLang="zh-HK" sz="2400" i="1">
                <a:latin typeface="Times New Roman" panose="02020603050405020304" pitchFamily="18" charset="0"/>
              </a:endParaRPr>
            </a:p>
          </p:txBody>
        </p:sp>
        <p:sp>
          <p:nvSpPr>
            <p:cNvPr id="40993" name="Line 67">
              <a:extLst>
                <a:ext uri="{FF2B5EF4-FFF2-40B4-BE49-F238E27FC236}">
                  <a16:creationId xmlns:a16="http://schemas.microsoft.com/office/drawing/2014/main" xmlns="" id="{BAF647CB-74E3-43BB-917B-4C75DFF0ABFF}"/>
                </a:ext>
              </a:extLst>
            </p:cNvPr>
            <p:cNvSpPr>
              <a:spLocks noChangeShapeType="1"/>
            </p:cNvSpPr>
            <p:nvPr/>
          </p:nvSpPr>
          <p:spPr bwMode="auto">
            <a:xfrm flipH="1">
              <a:off x="2262" y="3132"/>
              <a:ext cx="324"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0994" name="Line 68">
              <a:extLst>
                <a:ext uri="{FF2B5EF4-FFF2-40B4-BE49-F238E27FC236}">
                  <a16:creationId xmlns:a16="http://schemas.microsoft.com/office/drawing/2014/main" xmlns="" id="{534B2ECD-CA92-4C46-A00C-DB79ECE99A4A}"/>
                </a:ext>
              </a:extLst>
            </p:cNvPr>
            <p:cNvSpPr>
              <a:spLocks noChangeShapeType="1"/>
            </p:cNvSpPr>
            <p:nvPr/>
          </p:nvSpPr>
          <p:spPr bwMode="auto">
            <a:xfrm flipH="1" flipV="1">
              <a:off x="1794" y="2748"/>
              <a:ext cx="15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0995" name="Line 69">
              <a:extLst>
                <a:ext uri="{FF2B5EF4-FFF2-40B4-BE49-F238E27FC236}">
                  <a16:creationId xmlns:a16="http://schemas.microsoft.com/office/drawing/2014/main" xmlns="" id="{1CEFEBDE-456C-4DE9-8AB8-39636627EB8C}"/>
                </a:ext>
              </a:extLst>
            </p:cNvPr>
            <p:cNvSpPr>
              <a:spLocks noChangeShapeType="1"/>
            </p:cNvSpPr>
            <p:nvPr/>
          </p:nvSpPr>
          <p:spPr bwMode="auto">
            <a:xfrm>
              <a:off x="1914" y="2742"/>
              <a:ext cx="102" cy="2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0996" name="Line 70">
              <a:extLst>
                <a:ext uri="{FF2B5EF4-FFF2-40B4-BE49-F238E27FC236}">
                  <a16:creationId xmlns:a16="http://schemas.microsoft.com/office/drawing/2014/main" xmlns="" id="{330B1CDA-DFA4-41F5-A7FC-68460AA59BCE}"/>
                </a:ext>
              </a:extLst>
            </p:cNvPr>
            <p:cNvSpPr>
              <a:spLocks noChangeShapeType="1"/>
            </p:cNvSpPr>
            <p:nvPr/>
          </p:nvSpPr>
          <p:spPr bwMode="auto">
            <a:xfrm flipV="1">
              <a:off x="1968" y="2564"/>
              <a:ext cx="444"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0997" name="Line 71">
              <a:extLst>
                <a:ext uri="{FF2B5EF4-FFF2-40B4-BE49-F238E27FC236}">
                  <a16:creationId xmlns:a16="http://schemas.microsoft.com/office/drawing/2014/main" xmlns="" id="{A2DC1ED2-244A-471B-89C2-A6BA0687F739}"/>
                </a:ext>
              </a:extLst>
            </p:cNvPr>
            <p:cNvSpPr>
              <a:spLocks noChangeShapeType="1"/>
            </p:cNvSpPr>
            <p:nvPr/>
          </p:nvSpPr>
          <p:spPr bwMode="auto">
            <a:xfrm flipH="1">
              <a:off x="2260" y="2748"/>
              <a:ext cx="228" cy="2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9003" name="Group 75">
            <a:extLst>
              <a:ext uri="{FF2B5EF4-FFF2-40B4-BE49-F238E27FC236}">
                <a16:creationId xmlns:a16="http://schemas.microsoft.com/office/drawing/2014/main" xmlns="" id="{275F64DB-FB22-4A1A-B495-22C0C16D4C23}"/>
              </a:ext>
            </a:extLst>
          </p:cNvPr>
          <p:cNvGrpSpPr>
            <a:grpSpLocks/>
          </p:cNvGrpSpPr>
          <p:nvPr/>
        </p:nvGrpSpPr>
        <p:grpSpPr bwMode="auto">
          <a:xfrm>
            <a:off x="6892925" y="3849688"/>
            <a:ext cx="863600" cy="446087"/>
            <a:chOff x="2828" y="939"/>
            <a:chExt cx="544" cy="281"/>
          </a:xfrm>
        </p:grpSpPr>
        <p:sp>
          <p:nvSpPr>
            <p:cNvPr id="40987" name="Text Box 76">
              <a:extLst>
                <a:ext uri="{FF2B5EF4-FFF2-40B4-BE49-F238E27FC236}">
                  <a16:creationId xmlns:a16="http://schemas.microsoft.com/office/drawing/2014/main" xmlns="" id="{7408ADE7-176F-4337-B900-74BEA9601757}"/>
                </a:ext>
              </a:extLst>
            </p:cNvPr>
            <p:cNvSpPr txBox="1">
              <a:spLocks noChangeArrowheads="1"/>
            </p:cNvSpPr>
            <p:nvPr/>
          </p:nvSpPr>
          <p:spPr bwMode="auto">
            <a:xfrm>
              <a:off x="3005" y="939"/>
              <a:ext cx="367" cy="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a:t>
              </a:r>
            </a:p>
          </p:txBody>
        </p:sp>
        <p:sp>
          <p:nvSpPr>
            <p:cNvPr id="40988" name="Line 77">
              <a:extLst>
                <a:ext uri="{FF2B5EF4-FFF2-40B4-BE49-F238E27FC236}">
                  <a16:creationId xmlns:a16="http://schemas.microsoft.com/office/drawing/2014/main" xmlns="" id="{4BA20A96-3395-4300-8609-CEFEBFB4EC3F}"/>
                </a:ext>
              </a:extLst>
            </p:cNvPr>
            <p:cNvSpPr>
              <a:spLocks noChangeShapeType="1"/>
            </p:cNvSpPr>
            <p:nvPr/>
          </p:nvSpPr>
          <p:spPr bwMode="auto">
            <a:xfrm flipH="1">
              <a:off x="2828" y="1116"/>
              <a:ext cx="220" cy="104"/>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9048" name="Group 120">
            <a:extLst>
              <a:ext uri="{FF2B5EF4-FFF2-40B4-BE49-F238E27FC236}">
                <a16:creationId xmlns:a16="http://schemas.microsoft.com/office/drawing/2014/main" xmlns="" id="{01664DFC-FB30-4A40-B880-DFFB27A20038}"/>
              </a:ext>
            </a:extLst>
          </p:cNvPr>
          <p:cNvGrpSpPr>
            <a:grpSpLocks/>
          </p:cNvGrpSpPr>
          <p:nvPr/>
        </p:nvGrpSpPr>
        <p:grpSpPr bwMode="auto">
          <a:xfrm>
            <a:off x="5240338" y="4619625"/>
            <a:ext cx="3559175" cy="598488"/>
            <a:chOff x="3301" y="2910"/>
            <a:chExt cx="2242" cy="377"/>
          </a:xfrm>
        </p:grpSpPr>
        <p:sp>
          <p:nvSpPr>
            <p:cNvPr id="40985" name="Text Box 79">
              <a:extLst>
                <a:ext uri="{FF2B5EF4-FFF2-40B4-BE49-F238E27FC236}">
                  <a16:creationId xmlns:a16="http://schemas.microsoft.com/office/drawing/2014/main" xmlns="" id="{6181E9F1-6369-46D6-8508-5D5A2ABC95DE}"/>
                </a:ext>
              </a:extLst>
            </p:cNvPr>
            <p:cNvSpPr txBox="1">
              <a:spLocks noChangeArrowheads="1"/>
            </p:cNvSpPr>
            <p:nvPr/>
          </p:nvSpPr>
          <p:spPr bwMode="auto">
            <a:xfrm>
              <a:off x="3301" y="3075"/>
              <a:ext cx="2242" cy="2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+ 0.85(1/2+0.575+0.15)=1.191</a:t>
              </a:r>
            </a:p>
          </p:txBody>
        </p:sp>
        <p:sp>
          <p:nvSpPr>
            <p:cNvPr id="40986" name="Line 111">
              <a:extLst>
                <a:ext uri="{FF2B5EF4-FFF2-40B4-BE49-F238E27FC236}">
                  <a16:creationId xmlns:a16="http://schemas.microsoft.com/office/drawing/2014/main" xmlns="" id="{178BCC5B-CDCD-41E2-A74F-C0943A7312E6}"/>
                </a:ext>
              </a:extLst>
            </p:cNvPr>
            <p:cNvSpPr>
              <a:spLocks noChangeShapeType="1"/>
            </p:cNvSpPr>
            <p:nvPr/>
          </p:nvSpPr>
          <p:spPr bwMode="auto">
            <a:xfrm flipH="1" flipV="1">
              <a:off x="3552" y="2910"/>
              <a:ext cx="48" cy="1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9047" name="Group 119">
            <a:extLst>
              <a:ext uri="{FF2B5EF4-FFF2-40B4-BE49-F238E27FC236}">
                <a16:creationId xmlns:a16="http://schemas.microsoft.com/office/drawing/2014/main" xmlns="" id="{71ED65CA-72F7-47A9-AAB4-B2CFDCC627F3}"/>
              </a:ext>
            </a:extLst>
          </p:cNvPr>
          <p:cNvGrpSpPr>
            <a:grpSpLocks/>
          </p:cNvGrpSpPr>
          <p:nvPr/>
        </p:nvGrpSpPr>
        <p:grpSpPr bwMode="auto">
          <a:xfrm>
            <a:off x="6170613" y="2605088"/>
            <a:ext cx="2362200" cy="623887"/>
            <a:chOff x="3887" y="1641"/>
            <a:chExt cx="1488" cy="393"/>
          </a:xfrm>
        </p:grpSpPr>
        <p:sp>
          <p:nvSpPr>
            <p:cNvPr id="40983" name="Text Box 73">
              <a:extLst>
                <a:ext uri="{FF2B5EF4-FFF2-40B4-BE49-F238E27FC236}">
                  <a16:creationId xmlns:a16="http://schemas.microsoft.com/office/drawing/2014/main" xmlns="" id="{E06089B1-4B45-4B81-A054-1183AA9C5AA0}"/>
                </a:ext>
              </a:extLst>
            </p:cNvPr>
            <p:cNvSpPr txBox="1">
              <a:spLocks noChangeArrowheads="1"/>
            </p:cNvSpPr>
            <p:nvPr/>
          </p:nvSpPr>
          <p:spPr bwMode="auto">
            <a:xfrm>
              <a:off x="3887" y="1641"/>
              <a:ext cx="1488" cy="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+ 0.85(1/2)=0.575</a:t>
              </a:r>
            </a:p>
          </p:txBody>
        </p:sp>
        <p:sp>
          <p:nvSpPr>
            <p:cNvPr id="40984" name="Line 112">
              <a:extLst>
                <a:ext uri="{FF2B5EF4-FFF2-40B4-BE49-F238E27FC236}">
                  <a16:creationId xmlns:a16="http://schemas.microsoft.com/office/drawing/2014/main" xmlns="" id="{52E6C5C2-1795-4858-B8F2-7998B582BA50}"/>
                </a:ext>
              </a:extLst>
            </p:cNvPr>
            <p:cNvSpPr>
              <a:spLocks noChangeShapeType="1"/>
            </p:cNvSpPr>
            <p:nvPr/>
          </p:nvSpPr>
          <p:spPr bwMode="auto">
            <a:xfrm flipH="1">
              <a:off x="4158" y="1842"/>
              <a:ext cx="210" cy="19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09046" name="Group 118">
            <a:extLst>
              <a:ext uri="{FF2B5EF4-FFF2-40B4-BE49-F238E27FC236}">
                <a16:creationId xmlns:a16="http://schemas.microsoft.com/office/drawing/2014/main" xmlns="" id="{069C2B94-A5FD-4256-8D5D-2FBF077A0F72}"/>
              </a:ext>
            </a:extLst>
          </p:cNvPr>
          <p:cNvGrpSpPr>
            <a:grpSpLocks/>
          </p:cNvGrpSpPr>
          <p:nvPr/>
        </p:nvGrpSpPr>
        <p:grpSpPr bwMode="auto">
          <a:xfrm>
            <a:off x="4799013" y="2100263"/>
            <a:ext cx="2568575" cy="957262"/>
            <a:chOff x="3023" y="1323"/>
            <a:chExt cx="1618" cy="603"/>
          </a:xfrm>
        </p:grpSpPr>
        <p:sp>
          <p:nvSpPr>
            <p:cNvPr id="40981" name="Text Box 82">
              <a:extLst>
                <a:ext uri="{FF2B5EF4-FFF2-40B4-BE49-F238E27FC236}">
                  <a16:creationId xmlns:a16="http://schemas.microsoft.com/office/drawing/2014/main" xmlns="" id="{E2E5569E-4586-44FC-A6F1-24FECE82CC9B}"/>
                </a:ext>
              </a:extLst>
            </p:cNvPr>
            <p:cNvSpPr txBox="1">
              <a:spLocks noChangeArrowheads="1"/>
            </p:cNvSpPr>
            <p:nvPr/>
          </p:nvSpPr>
          <p:spPr bwMode="auto">
            <a:xfrm>
              <a:off x="3023" y="1323"/>
              <a:ext cx="1618" cy="2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+ 0.85(2.275)=2.084</a:t>
              </a:r>
            </a:p>
          </p:txBody>
        </p:sp>
        <p:sp>
          <p:nvSpPr>
            <p:cNvPr id="40982" name="Line 117">
              <a:extLst>
                <a:ext uri="{FF2B5EF4-FFF2-40B4-BE49-F238E27FC236}">
                  <a16:creationId xmlns:a16="http://schemas.microsoft.com/office/drawing/2014/main" xmlns="" id="{F35D5FAC-B555-4BE0-A612-86C8CAC38532}"/>
                </a:ext>
              </a:extLst>
            </p:cNvPr>
            <p:cNvSpPr>
              <a:spLocks noChangeShapeType="1"/>
            </p:cNvSpPr>
            <p:nvPr/>
          </p:nvSpPr>
          <p:spPr bwMode="auto">
            <a:xfrm flipH="1">
              <a:off x="3312" y="1524"/>
              <a:ext cx="126" cy="40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sp>
        <p:nvSpPr>
          <p:cNvPr id="40978" name="Rectangle 121">
            <a:extLst>
              <a:ext uri="{FF2B5EF4-FFF2-40B4-BE49-F238E27FC236}">
                <a16:creationId xmlns:a16="http://schemas.microsoft.com/office/drawing/2014/main" xmlns="" id="{4E35D723-BF83-48AB-9457-6A5A7F40024F}"/>
              </a:ext>
            </a:extLst>
          </p:cNvPr>
          <p:cNvSpPr>
            <a:spLocks noChangeArrowheads="1"/>
          </p:cNvSpPr>
          <p:nvPr/>
        </p:nvSpPr>
        <p:spPr bwMode="auto">
          <a:xfrm>
            <a:off x="882650" y="5549900"/>
            <a:ext cx="7278688"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sz="2400">
                <a:latin typeface="Times New Roman" panose="02020603050405020304" pitchFamily="18" charset="0"/>
              </a:rPr>
              <a:t>PR(A) = (1-d) + d </a:t>
            </a:r>
            <a:r>
              <a:rPr lang="en-AU" altLang="zh-TW" sz="2400">
                <a:latin typeface="Times New Roman" panose="02020603050405020304" pitchFamily="18" charset="0"/>
                <a:sym typeface="Symbol" panose="05050102010706020507" pitchFamily="18" charset="2"/>
              </a:rPr>
              <a:t></a:t>
            </a:r>
            <a:r>
              <a:rPr lang="en-AU" altLang="zh-TW" sz="2400">
                <a:latin typeface="Times New Roman" panose="02020603050405020304" pitchFamily="18" charset="0"/>
              </a:rPr>
              <a:t> (PR(T1)/C(T1) + ... + PR(Tn)/C(Tn))</a:t>
            </a:r>
            <a:endParaRPr lang="zh-TW" altLang="en-US" sz="2400">
              <a:latin typeface="Times New Roman" panose="02020603050405020304" pitchFamily="18" charset="0"/>
            </a:endParaRPr>
          </a:p>
        </p:txBody>
      </p:sp>
      <p:sp>
        <p:nvSpPr>
          <p:cNvPr id="40979" name="Text Box 58">
            <a:extLst>
              <a:ext uri="{FF2B5EF4-FFF2-40B4-BE49-F238E27FC236}">
                <a16:creationId xmlns:a16="http://schemas.microsoft.com/office/drawing/2014/main" xmlns="" id="{E5758BEA-03F6-41F0-AF0C-71C8EAD2FF41}"/>
              </a:ext>
            </a:extLst>
          </p:cNvPr>
          <p:cNvSpPr txBox="1">
            <a:spLocks noChangeArrowheads="1"/>
          </p:cNvSpPr>
          <p:nvPr/>
        </p:nvSpPr>
        <p:spPr bwMode="auto">
          <a:xfrm>
            <a:off x="1617663" y="1958975"/>
            <a:ext cx="1138237" cy="3413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Iteration 1</a:t>
            </a:r>
          </a:p>
        </p:txBody>
      </p:sp>
      <p:sp>
        <p:nvSpPr>
          <p:cNvPr id="40980" name="Text Box 58">
            <a:extLst>
              <a:ext uri="{FF2B5EF4-FFF2-40B4-BE49-F238E27FC236}">
                <a16:creationId xmlns:a16="http://schemas.microsoft.com/office/drawing/2014/main" xmlns="" id="{77DF63F0-BF75-4545-B993-86B775C95FC3}"/>
              </a:ext>
            </a:extLst>
          </p:cNvPr>
          <p:cNvSpPr txBox="1">
            <a:spLocks noChangeArrowheads="1"/>
          </p:cNvSpPr>
          <p:nvPr/>
        </p:nvSpPr>
        <p:spPr bwMode="auto">
          <a:xfrm>
            <a:off x="5789613" y="1516063"/>
            <a:ext cx="1138237" cy="3413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Iteration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8988"/>
                                        </p:tgtEl>
                                        <p:attrNameLst>
                                          <p:attrName>style.visibility</p:attrName>
                                        </p:attrNameLst>
                                      </p:cBhvr>
                                      <p:to>
                                        <p:strVal val="visible"/>
                                      </p:to>
                                    </p:set>
                                    <p:animEffect transition="in" filter="blinds(horizontal)">
                                      <p:cBhvr>
                                        <p:cTn id="7" dur="500"/>
                                        <p:tgtEl>
                                          <p:spTgt spid="508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8979"/>
                                        </p:tgtEl>
                                        <p:attrNameLst>
                                          <p:attrName>style.visibility</p:attrName>
                                        </p:attrNameLst>
                                      </p:cBhvr>
                                      <p:to>
                                        <p:strVal val="visible"/>
                                      </p:to>
                                    </p:set>
                                    <p:animEffect transition="in" filter="blinds(horizontal)">
                                      <p:cBhvr>
                                        <p:cTn id="12" dur="500"/>
                                        <p:tgtEl>
                                          <p:spTgt spid="508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8980"/>
                                        </p:tgtEl>
                                        <p:attrNameLst>
                                          <p:attrName>style.visibility</p:attrName>
                                        </p:attrNameLst>
                                      </p:cBhvr>
                                      <p:to>
                                        <p:strVal val="visible"/>
                                      </p:to>
                                    </p:set>
                                    <p:animEffect transition="in" filter="blinds(horizontal)">
                                      <p:cBhvr>
                                        <p:cTn id="17" dur="500"/>
                                        <p:tgtEl>
                                          <p:spTgt spid="508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8989"/>
                                        </p:tgtEl>
                                        <p:attrNameLst>
                                          <p:attrName>style.visibility</p:attrName>
                                        </p:attrNameLst>
                                      </p:cBhvr>
                                      <p:to>
                                        <p:strVal val="visible"/>
                                      </p:to>
                                    </p:set>
                                    <p:animEffect transition="in" filter="blinds(horizontal)">
                                      <p:cBhvr>
                                        <p:cTn id="22" dur="500"/>
                                        <p:tgtEl>
                                          <p:spTgt spid="508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08990"/>
                                        </p:tgtEl>
                                        <p:attrNameLst>
                                          <p:attrName>style.visibility</p:attrName>
                                        </p:attrNameLst>
                                      </p:cBhvr>
                                      <p:to>
                                        <p:strVal val="visible"/>
                                      </p:to>
                                    </p:set>
                                    <p:animEffect transition="in" filter="dissolve">
                                      <p:cBhvr>
                                        <p:cTn id="27" dur="500"/>
                                        <p:tgtEl>
                                          <p:spTgt spid="5089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09046"/>
                                        </p:tgtEl>
                                        <p:attrNameLst>
                                          <p:attrName>style.visibility</p:attrName>
                                        </p:attrNameLst>
                                      </p:cBhvr>
                                      <p:to>
                                        <p:strVal val="visible"/>
                                      </p:to>
                                    </p:set>
                                    <p:animEffect transition="in" filter="checkerboard(across)">
                                      <p:cBhvr>
                                        <p:cTn id="32" dur="500"/>
                                        <p:tgtEl>
                                          <p:spTgt spid="5090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509047"/>
                                        </p:tgtEl>
                                        <p:attrNameLst>
                                          <p:attrName>style.visibility</p:attrName>
                                        </p:attrNameLst>
                                      </p:cBhvr>
                                      <p:to>
                                        <p:strVal val="visible"/>
                                      </p:to>
                                    </p:set>
                                    <p:animEffect transition="in" filter="checkerboard(across)">
                                      <p:cBhvr>
                                        <p:cTn id="37" dur="500"/>
                                        <p:tgtEl>
                                          <p:spTgt spid="5090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509003"/>
                                        </p:tgtEl>
                                        <p:attrNameLst>
                                          <p:attrName>style.visibility</p:attrName>
                                        </p:attrNameLst>
                                      </p:cBhvr>
                                      <p:to>
                                        <p:strVal val="visible"/>
                                      </p:to>
                                    </p:set>
                                    <p:animEffect transition="in" filter="checkerboard(across)">
                                      <p:cBhvr>
                                        <p:cTn id="42" dur="500"/>
                                        <p:tgtEl>
                                          <p:spTgt spid="5090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509048"/>
                                        </p:tgtEl>
                                        <p:attrNameLst>
                                          <p:attrName>style.visibility</p:attrName>
                                        </p:attrNameLst>
                                      </p:cBhvr>
                                      <p:to>
                                        <p:strVal val="visible"/>
                                      </p:to>
                                    </p:set>
                                    <p:animEffect transition="in" filter="checkerboard(across)">
                                      <p:cBhvr>
                                        <p:cTn id="47" dur="500"/>
                                        <p:tgtEl>
                                          <p:spTgt spid="509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xmlns="" id="{14E88206-5AA3-486B-BF18-545D3494DB1A}"/>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D7292613-8C32-4CF9-9686-94C37A1CB884}" type="slidenum">
              <a:rPr lang="en-US" altLang="zh-TW" sz="1400" smtClean="0">
                <a:solidFill>
                  <a:schemeClr val="accent2"/>
                </a:solidFill>
                <a:latin typeface="Times New Roman" panose="02020603050405020304" pitchFamily="18" charset="0"/>
              </a:rPr>
              <a:pPr>
                <a:spcBef>
                  <a:spcPct val="0"/>
                </a:spcBef>
                <a:buFontTx/>
                <a:buNone/>
              </a:pPr>
              <a:t>22</a:t>
            </a:fld>
            <a:endParaRPr lang="en-US" altLang="zh-TW" sz="1400" b="0">
              <a:latin typeface="Times New Roman" panose="02020603050405020304" pitchFamily="18" charset="0"/>
            </a:endParaRPr>
          </a:p>
        </p:txBody>
      </p:sp>
      <p:sp>
        <p:nvSpPr>
          <p:cNvPr id="43011" name="Rectangle 2">
            <a:extLst>
              <a:ext uri="{FF2B5EF4-FFF2-40B4-BE49-F238E27FC236}">
                <a16:creationId xmlns:a16="http://schemas.microsoft.com/office/drawing/2014/main" xmlns="" id="{C2C49253-1765-4F3E-9FEA-5C8B4A5B241D}"/>
              </a:ext>
            </a:extLst>
          </p:cNvPr>
          <p:cNvSpPr>
            <a:spLocks noGrp="1" noChangeArrowheads="1"/>
          </p:cNvSpPr>
          <p:nvPr>
            <p:ph type="title"/>
          </p:nvPr>
        </p:nvSpPr>
        <p:spPr>
          <a:xfrm>
            <a:off x="838200" y="433388"/>
            <a:ext cx="7391400" cy="558800"/>
          </a:xfrm>
        </p:spPr>
        <p:txBody>
          <a:bodyPr/>
          <a:lstStyle/>
          <a:p>
            <a:pPr eaLnBrk="1" hangingPunct="1"/>
            <a:r>
              <a:rPr lang="en-AU" altLang="zh-TW"/>
              <a:t>Example </a:t>
            </a:r>
            <a:endParaRPr lang="en-US" altLang="zh-TW"/>
          </a:p>
        </p:txBody>
      </p:sp>
      <p:sp>
        <p:nvSpPr>
          <p:cNvPr id="43012" name="Rectangle 4">
            <a:extLst>
              <a:ext uri="{FF2B5EF4-FFF2-40B4-BE49-F238E27FC236}">
                <a16:creationId xmlns:a16="http://schemas.microsoft.com/office/drawing/2014/main" xmlns="" id="{C3B2DA93-BB93-41E5-8F0C-121B83998F64}"/>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43013" name="Line 5">
            <a:extLst>
              <a:ext uri="{FF2B5EF4-FFF2-40B4-BE49-F238E27FC236}">
                <a16:creationId xmlns:a16="http://schemas.microsoft.com/office/drawing/2014/main" xmlns="" id="{99F7B8F9-2605-4623-BEF9-2321130D1F84}"/>
              </a:ext>
            </a:extLst>
          </p:cNvPr>
          <p:cNvSpPr>
            <a:spLocks noChangeShapeType="1"/>
          </p:cNvSpPr>
          <p:nvPr/>
        </p:nvSpPr>
        <p:spPr bwMode="auto">
          <a:xfrm>
            <a:off x="7200900" y="2162175"/>
            <a:ext cx="5429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nvGrpSpPr>
          <p:cNvPr id="511032" name="Group 56">
            <a:extLst>
              <a:ext uri="{FF2B5EF4-FFF2-40B4-BE49-F238E27FC236}">
                <a16:creationId xmlns:a16="http://schemas.microsoft.com/office/drawing/2014/main" xmlns="" id="{7459EBB2-ACB5-4C80-889E-A5517CA4FEA0}"/>
              </a:ext>
            </a:extLst>
          </p:cNvPr>
          <p:cNvGrpSpPr>
            <a:grpSpLocks/>
          </p:cNvGrpSpPr>
          <p:nvPr/>
        </p:nvGrpSpPr>
        <p:grpSpPr bwMode="auto">
          <a:xfrm>
            <a:off x="317500" y="1803400"/>
            <a:ext cx="1990725" cy="1543050"/>
            <a:chOff x="1650" y="2382"/>
            <a:chExt cx="1254" cy="972"/>
          </a:xfrm>
        </p:grpSpPr>
        <p:sp>
          <p:nvSpPr>
            <p:cNvPr id="43052" name="Rectangle 57">
              <a:extLst>
                <a:ext uri="{FF2B5EF4-FFF2-40B4-BE49-F238E27FC236}">
                  <a16:creationId xmlns:a16="http://schemas.microsoft.com/office/drawing/2014/main" xmlns="" id="{CEB5F08F-21AD-48F3-9100-B1AE1CF60653}"/>
                </a:ext>
              </a:extLst>
            </p:cNvPr>
            <p:cNvSpPr>
              <a:spLocks noChangeArrowheads="1"/>
            </p:cNvSpPr>
            <p:nvPr/>
          </p:nvSpPr>
          <p:spPr bwMode="auto">
            <a:xfrm>
              <a:off x="1650" y="2382"/>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A</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2.084</a:t>
              </a:r>
              <a:endParaRPr lang="en-US" altLang="zh-HK" sz="2400" i="1">
                <a:latin typeface="Times New Roman" panose="02020603050405020304" pitchFamily="18" charset="0"/>
              </a:endParaRPr>
            </a:p>
          </p:txBody>
        </p:sp>
        <p:sp>
          <p:nvSpPr>
            <p:cNvPr id="43053" name="Rectangle 58">
              <a:extLst>
                <a:ext uri="{FF2B5EF4-FFF2-40B4-BE49-F238E27FC236}">
                  <a16:creationId xmlns:a16="http://schemas.microsoft.com/office/drawing/2014/main" xmlns="" id="{B047E71A-8D54-487F-A9BB-DEC3FA0E62E3}"/>
                </a:ext>
              </a:extLst>
            </p:cNvPr>
            <p:cNvSpPr>
              <a:spLocks noChangeArrowheads="1"/>
            </p:cNvSpPr>
            <p:nvPr/>
          </p:nvSpPr>
          <p:spPr bwMode="auto">
            <a:xfrm>
              <a:off x="1944" y="2994"/>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C</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1.191</a:t>
              </a:r>
              <a:endParaRPr lang="en-US" altLang="zh-HK" sz="2400" i="1">
                <a:latin typeface="Times New Roman" panose="02020603050405020304" pitchFamily="18" charset="0"/>
              </a:endParaRPr>
            </a:p>
          </p:txBody>
        </p:sp>
        <p:sp>
          <p:nvSpPr>
            <p:cNvPr id="43054" name="Rectangle 59">
              <a:extLst>
                <a:ext uri="{FF2B5EF4-FFF2-40B4-BE49-F238E27FC236}">
                  <a16:creationId xmlns:a16="http://schemas.microsoft.com/office/drawing/2014/main" xmlns="" id="{66DCF542-C1CB-4752-B9D7-12CBC600D192}"/>
                </a:ext>
              </a:extLst>
            </p:cNvPr>
            <p:cNvSpPr>
              <a:spLocks noChangeArrowheads="1"/>
            </p:cNvSpPr>
            <p:nvPr/>
          </p:nvSpPr>
          <p:spPr bwMode="auto">
            <a:xfrm>
              <a:off x="2586" y="295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D</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0.15</a:t>
              </a:r>
              <a:endParaRPr lang="en-US" altLang="zh-HK" sz="2400" i="1">
                <a:latin typeface="Times New Roman" panose="02020603050405020304" pitchFamily="18" charset="0"/>
              </a:endParaRPr>
            </a:p>
          </p:txBody>
        </p:sp>
        <p:sp>
          <p:nvSpPr>
            <p:cNvPr id="43055" name="Rectangle 60">
              <a:extLst>
                <a:ext uri="{FF2B5EF4-FFF2-40B4-BE49-F238E27FC236}">
                  <a16:creationId xmlns:a16="http://schemas.microsoft.com/office/drawing/2014/main" xmlns="" id="{BC325BA2-4833-4936-B9FC-E8CE3D9B3BEF}"/>
                </a:ext>
              </a:extLst>
            </p:cNvPr>
            <p:cNvSpPr>
              <a:spLocks noChangeArrowheads="1"/>
            </p:cNvSpPr>
            <p:nvPr/>
          </p:nvSpPr>
          <p:spPr bwMode="auto">
            <a:xfrm>
              <a:off x="2412" y="238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B</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0.575</a:t>
              </a:r>
              <a:endParaRPr lang="en-US" altLang="zh-HK" sz="2400" i="1">
                <a:latin typeface="Times New Roman" panose="02020603050405020304" pitchFamily="18" charset="0"/>
              </a:endParaRPr>
            </a:p>
          </p:txBody>
        </p:sp>
        <p:sp>
          <p:nvSpPr>
            <p:cNvPr id="43056" name="Line 61">
              <a:extLst>
                <a:ext uri="{FF2B5EF4-FFF2-40B4-BE49-F238E27FC236}">
                  <a16:creationId xmlns:a16="http://schemas.microsoft.com/office/drawing/2014/main" xmlns="" id="{1A0F6249-64FD-4EDD-9673-74B20BF9F146}"/>
                </a:ext>
              </a:extLst>
            </p:cNvPr>
            <p:cNvSpPr>
              <a:spLocks noChangeShapeType="1"/>
            </p:cNvSpPr>
            <p:nvPr/>
          </p:nvSpPr>
          <p:spPr bwMode="auto">
            <a:xfrm flipH="1">
              <a:off x="2262" y="3132"/>
              <a:ext cx="324"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57" name="Line 62">
              <a:extLst>
                <a:ext uri="{FF2B5EF4-FFF2-40B4-BE49-F238E27FC236}">
                  <a16:creationId xmlns:a16="http://schemas.microsoft.com/office/drawing/2014/main" xmlns="" id="{C4528584-786B-447C-8D25-9911EECA2D2A}"/>
                </a:ext>
              </a:extLst>
            </p:cNvPr>
            <p:cNvSpPr>
              <a:spLocks noChangeShapeType="1"/>
            </p:cNvSpPr>
            <p:nvPr/>
          </p:nvSpPr>
          <p:spPr bwMode="auto">
            <a:xfrm flipH="1" flipV="1">
              <a:off x="1794" y="2748"/>
              <a:ext cx="15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58" name="Line 63">
              <a:extLst>
                <a:ext uri="{FF2B5EF4-FFF2-40B4-BE49-F238E27FC236}">
                  <a16:creationId xmlns:a16="http://schemas.microsoft.com/office/drawing/2014/main" xmlns="" id="{D00F09D4-09D4-4DE6-999F-A4373DFCEE40}"/>
                </a:ext>
              </a:extLst>
            </p:cNvPr>
            <p:cNvSpPr>
              <a:spLocks noChangeShapeType="1"/>
            </p:cNvSpPr>
            <p:nvPr/>
          </p:nvSpPr>
          <p:spPr bwMode="auto">
            <a:xfrm>
              <a:off x="1914" y="2742"/>
              <a:ext cx="102" cy="2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59" name="Line 64">
              <a:extLst>
                <a:ext uri="{FF2B5EF4-FFF2-40B4-BE49-F238E27FC236}">
                  <a16:creationId xmlns:a16="http://schemas.microsoft.com/office/drawing/2014/main" xmlns="" id="{3896ECAD-7DC8-454B-9E43-D2FF7ADDAA71}"/>
                </a:ext>
              </a:extLst>
            </p:cNvPr>
            <p:cNvSpPr>
              <a:spLocks noChangeShapeType="1"/>
            </p:cNvSpPr>
            <p:nvPr/>
          </p:nvSpPr>
          <p:spPr bwMode="auto">
            <a:xfrm flipV="1">
              <a:off x="1968" y="2564"/>
              <a:ext cx="444"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60" name="Line 65">
              <a:extLst>
                <a:ext uri="{FF2B5EF4-FFF2-40B4-BE49-F238E27FC236}">
                  <a16:creationId xmlns:a16="http://schemas.microsoft.com/office/drawing/2014/main" xmlns="" id="{C8CF66D0-65B7-4DA1-8A1A-67CF18C792D6}"/>
                </a:ext>
              </a:extLst>
            </p:cNvPr>
            <p:cNvSpPr>
              <a:spLocks noChangeShapeType="1"/>
            </p:cNvSpPr>
            <p:nvPr/>
          </p:nvSpPr>
          <p:spPr bwMode="auto">
            <a:xfrm flipH="1">
              <a:off x="2260" y="2748"/>
              <a:ext cx="228" cy="2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11042" name="Group 66">
            <a:extLst>
              <a:ext uri="{FF2B5EF4-FFF2-40B4-BE49-F238E27FC236}">
                <a16:creationId xmlns:a16="http://schemas.microsoft.com/office/drawing/2014/main" xmlns="" id="{EF98E603-7C62-4CF6-B9E0-7EDC3A1114DB}"/>
              </a:ext>
            </a:extLst>
          </p:cNvPr>
          <p:cNvGrpSpPr>
            <a:grpSpLocks/>
          </p:cNvGrpSpPr>
          <p:nvPr/>
        </p:nvGrpSpPr>
        <p:grpSpPr bwMode="auto">
          <a:xfrm>
            <a:off x="2060575" y="1709738"/>
            <a:ext cx="3038475" cy="446087"/>
            <a:chOff x="2828" y="939"/>
            <a:chExt cx="1914" cy="281"/>
          </a:xfrm>
        </p:grpSpPr>
        <p:sp>
          <p:nvSpPr>
            <p:cNvPr id="43050" name="Text Box 67">
              <a:extLst>
                <a:ext uri="{FF2B5EF4-FFF2-40B4-BE49-F238E27FC236}">
                  <a16:creationId xmlns:a16="http://schemas.microsoft.com/office/drawing/2014/main" xmlns="" id="{1BD99A15-1DBF-4EA4-9DB3-09CD7D935775}"/>
                </a:ext>
              </a:extLst>
            </p:cNvPr>
            <p:cNvSpPr txBox="1">
              <a:spLocks noChangeArrowheads="1"/>
            </p:cNvSpPr>
            <p:nvPr/>
          </p:nvSpPr>
          <p:spPr bwMode="auto">
            <a:xfrm>
              <a:off x="3005" y="939"/>
              <a:ext cx="1737" cy="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+ 0.85(2.084/2)=1.036</a:t>
              </a:r>
            </a:p>
          </p:txBody>
        </p:sp>
        <p:sp>
          <p:nvSpPr>
            <p:cNvPr id="43051" name="Line 68">
              <a:extLst>
                <a:ext uri="{FF2B5EF4-FFF2-40B4-BE49-F238E27FC236}">
                  <a16:creationId xmlns:a16="http://schemas.microsoft.com/office/drawing/2014/main" xmlns="" id="{D8559930-15A5-45A7-BC83-74BFFA762D69}"/>
                </a:ext>
              </a:extLst>
            </p:cNvPr>
            <p:cNvSpPr>
              <a:spLocks noChangeShapeType="1"/>
            </p:cNvSpPr>
            <p:nvPr/>
          </p:nvSpPr>
          <p:spPr bwMode="auto">
            <a:xfrm flipH="1">
              <a:off x="2828" y="1116"/>
              <a:ext cx="220" cy="104"/>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11045" name="Group 69">
            <a:extLst>
              <a:ext uri="{FF2B5EF4-FFF2-40B4-BE49-F238E27FC236}">
                <a16:creationId xmlns:a16="http://schemas.microsoft.com/office/drawing/2014/main" xmlns="" id="{5621D77F-9A2F-4573-83EC-3A94360F22BA}"/>
              </a:ext>
            </a:extLst>
          </p:cNvPr>
          <p:cNvGrpSpPr>
            <a:grpSpLocks/>
          </p:cNvGrpSpPr>
          <p:nvPr/>
        </p:nvGrpSpPr>
        <p:grpSpPr bwMode="auto">
          <a:xfrm>
            <a:off x="2263775" y="2592388"/>
            <a:ext cx="863600" cy="446087"/>
            <a:chOff x="2828" y="939"/>
            <a:chExt cx="544" cy="281"/>
          </a:xfrm>
        </p:grpSpPr>
        <p:sp>
          <p:nvSpPr>
            <p:cNvPr id="43048" name="Text Box 70">
              <a:extLst>
                <a:ext uri="{FF2B5EF4-FFF2-40B4-BE49-F238E27FC236}">
                  <a16:creationId xmlns:a16="http://schemas.microsoft.com/office/drawing/2014/main" xmlns="" id="{2ADC2BE3-F7D1-485C-B874-4C4688957367}"/>
                </a:ext>
              </a:extLst>
            </p:cNvPr>
            <p:cNvSpPr txBox="1">
              <a:spLocks noChangeArrowheads="1"/>
            </p:cNvSpPr>
            <p:nvPr/>
          </p:nvSpPr>
          <p:spPr bwMode="auto">
            <a:xfrm>
              <a:off x="3005" y="939"/>
              <a:ext cx="367" cy="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a:t>
              </a:r>
            </a:p>
          </p:txBody>
        </p:sp>
        <p:sp>
          <p:nvSpPr>
            <p:cNvPr id="43049" name="Line 71">
              <a:extLst>
                <a:ext uri="{FF2B5EF4-FFF2-40B4-BE49-F238E27FC236}">
                  <a16:creationId xmlns:a16="http://schemas.microsoft.com/office/drawing/2014/main" xmlns="" id="{428B08D7-5A9C-4BEF-94CB-DDB19E4718FA}"/>
                </a:ext>
              </a:extLst>
            </p:cNvPr>
            <p:cNvSpPr>
              <a:spLocks noChangeShapeType="1"/>
            </p:cNvSpPr>
            <p:nvPr/>
          </p:nvSpPr>
          <p:spPr bwMode="auto">
            <a:xfrm flipH="1">
              <a:off x="2828" y="1116"/>
              <a:ext cx="220" cy="104"/>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11048" name="Group 72">
            <a:extLst>
              <a:ext uri="{FF2B5EF4-FFF2-40B4-BE49-F238E27FC236}">
                <a16:creationId xmlns:a16="http://schemas.microsoft.com/office/drawing/2014/main" xmlns="" id="{F66F0403-21F1-43CF-8051-71828D08BB07}"/>
              </a:ext>
            </a:extLst>
          </p:cNvPr>
          <p:cNvGrpSpPr>
            <a:grpSpLocks/>
          </p:cNvGrpSpPr>
          <p:nvPr/>
        </p:nvGrpSpPr>
        <p:grpSpPr bwMode="auto">
          <a:xfrm>
            <a:off x="952500" y="3340100"/>
            <a:ext cx="4318000" cy="620713"/>
            <a:chOff x="948" y="3466"/>
            <a:chExt cx="2720" cy="391"/>
          </a:xfrm>
        </p:grpSpPr>
        <p:sp>
          <p:nvSpPr>
            <p:cNvPr id="43046" name="Text Box 73">
              <a:extLst>
                <a:ext uri="{FF2B5EF4-FFF2-40B4-BE49-F238E27FC236}">
                  <a16:creationId xmlns:a16="http://schemas.microsoft.com/office/drawing/2014/main" xmlns="" id="{F3CEED41-369D-40E6-8F8F-580D7BB44043}"/>
                </a:ext>
              </a:extLst>
            </p:cNvPr>
            <p:cNvSpPr txBox="1">
              <a:spLocks noChangeArrowheads="1"/>
            </p:cNvSpPr>
            <p:nvPr/>
          </p:nvSpPr>
          <p:spPr bwMode="auto">
            <a:xfrm>
              <a:off x="1177" y="3645"/>
              <a:ext cx="2491" cy="2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+ 0.85(2.084/2+0.575+0.15)=1.652</a:t>
              </a:r>
            </a:p>
          </p:txBody>
        </p:sp>
        <p:sp>
          <p:nvSpPr>
            <p:cNvPr id="43047" name="Line 74">
              <a:extLst>
                <a:ext uri="{FF2B5EF4-FFF2-40B4-BE49-F238E27FC236}">
                  <a16:creationId xmlns:a16="http://schemas.microsoft.com/office/drawing/2014/main" xmlns="" id="{4A6FF19A-40C8-42A8-80AC-091F0DB0FCC7}"/>
                </a:ext>
              </a:extLst>
            </p:cNvPr>
            <p:cNvSpPr>
              <a:spLocks noChangeShapeType="1"/>
            </p:cNvSpPr>
            <p:nvPr/>
          </p:nvSpPr>
          <p:spPr bwMode="auto">
            <a:xfrm flipH="1" flipV="1">
              <a:off x="948" y="3466"/>
              <a:ext cx="256" cy="212"/>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11051" name="Group 75">
            <a:extLst>
              <a:ext uri="{FF2B5EF4-FFF2-40B4-BE49-F238E27FC236}">
                <a16:creationId xmlns:a16="http://schemas.microsoft.com/office/drawing/2014/main" xmlns="" id="{0237B2E8-2834-4936-BDEF-4D8DFDDC1632}"/>
              </a:ext>
            </a:extLst>
          </p:cNvPr>
          <p:cNvGrpSpPr>
            <a:grpSpLocks/>
          </p:cNvGrpSpPr>
          <p:nvPr/>
        </p:nvGrpSpPr>
        <p:grpSpPr bwMode="auto">
          <a:xfrm>
            <a:off x="769938" y="1309688"/>
            <a:ext cx="2597150" cy="490537"/>
            <a:chOff x="623" y="2223"/>
            <a:chExt cx="1636" cy="309"/>
          </a:xfrm>
        </p:grpSpPr>
        <p:sp>
          <p:nvSpPr>
            <p:cNvPr id="43044" name="Text Box 76">
              <a:extLst>
                <a:ext uri="{FF2B5EF4-FFF2-40B4-BE49-F238E27FC236}">
                  <a16:creationId xmlns:a16="http://schemas.microsoft.com/office/drawing/2014/main" xmlns="" id="{1255E0F6-BFFF-4707-801D-F1B26522204A}"/>
                </a:ext>
              </a:extLst>
            </p:cNvPr>
            <p:cNvSpPr txBox="1">
              <a:spLocks noChangeArrowheads="1"/>
            </p:cNvSpPr>
            <p:nvPr/>
          </p:nvSpPr>
          <p:spPr bwMode="auto">
            <a:xfrm>
              <a:off x="641" y="2223"/>
              <a:ext cx="1618" cy="2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0.15 + 0.85(1.191)=1.162</a:t>
              </a:r>
            </a:p>
          </p:txBody>
        </p:sp>
        <p:sp>
          <p:nvSpPr>
            <p:cNvPr id="43045" name="Line 77">
              <a:extLst>
                <a:ext uri="{FF2B5EF4-FFF2-40B4-BE49-F238E27FC236}">
                  <a16:creationId xmlns:a16="http://schemas.microsoft.com/office/drawing/2014/main" xmlns="" id="{CD82DF13-9179-4F4E-90CE-8A8C3CC8C0B9}"/>
                </a:ext>
              </a:extLst>
            </p:cNvPr>
            <p:cNvSpPr>
              <a:spLocks noChangeShapeType="1"/>
            </p:cNvSpPr>
            <p:nvPr/>
          </p:nvSpPr>
          <p:spPr bwMode="auto">
            <a:xfrm flipH="1">
              <a:off x="623" y="2405"/>
              <a:ext cx="86" cy="127"/>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11057" name="Group 81">
            <a:extLst>
              <a:ext uri="{FF2B5EF4-FFF2-40B4-BE49-F238E27FC236}">
                <a16:creationId xmlns:a16="http://schemas.microsoft.com/office/drawing/2014/main" xmlns="" id="{3484503A-678B-4DF5-8DB8-CCC7B0E19C4F}"/>
              </a:ext>
            </a:extLst>
          </p:cNvPr>
          <p:cNvGrpSpPr>
            <a:grpSpLocks/>
          </p:cNvGrpSpPr>
          <p:nvPr/>
        </p:nvGrpSpPr>
        <p:grpSpPr bwMode="auto">
          <a:xfrm>
            <a:off x="5765800" y="1708150"/>
            <a:ext cx="1990725" cy="1543050"/>
            <a:chOff x="1650" y="2382"/>
            <a:chExt cx="1254" cy="972"/>
          </a:xfrm>
        </p:grpSpPr>
        <p:sp>
          <p:nvSpPr>
            <p:cNvPr id="43035" name="Rectangle 82">
              <a:extLst>
                <a:ext uri="{FF2B5EF4-FFF2-40B4-BE49-F238E27FC236}">
                  <a16:creationId xmlns:a16="http://schemas.microsoft.com/office/drawing/2014/main" xmlns="" id="{15F95DF0-557F-4218-8B93-DDCA98839AF4}"/>
                </a:ext>
              </a:extLst>
            </p:cNvPr>
            <p:cNvSpPr>
              <a:spLocks noChangeArrowheads="1"/>
            </p:cNvSpPr>
            <p:nvPr/>
          </p:nvSpPr>
          <p:spPr bwMode="auto">
            <a:xfrm>
              <a:off x="1650" y="2382"/>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A</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1.162</a:t>
              </a:r>
              <a:endParaRPr lang="en-US" altLang="zh-HK" sz="2400" i="1">
                <a:latin typeface="Times New Roman" panose="02020603050405020304" pitchFamily="18" charset="0"/>
              </a:endParaRPr>
            </a:p>
          </p:txBody>
        </p:sp>
        <p:sp>
          <p:nvSpPr>
            <p:cNvPr id="43036" name="Rectangle 83">
              <a:extLst>
                <a:ext uri="{FF2B5EF4-FFF2-40B4-BE49-F238E27FC236}">
                  <a16:creationId xmlns:a16="http://schemas.microsoft.com/office/drawing/2014/main" xmlns="" id="{61E42536-9AA1-4DCA-B903-A96A2AEEC7D3}"/>
                </a:ext>
              </a:extLst>
            </p:cNvPr>
            <p:cNvSpPr>
              <a:spLocks noChangeArrowheads="1"/>
            </p:cNvSpPr>
            <p:nvPr/>
          </p:nvSpPr>
          <p:spPr bwMode="auto">
            <a:xfrm>
              <a:off x="1944" y="2994"/>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C</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1.652</a:t>
              </a:r>
              <a:endParaRPr lang="en-US" altLang="zh-HK" sz="2400" i="1">
                <a:latin typeface="Times New Roman" panose="02020603050405020304" pitchFamily="18" charset="0"/>
              </a:endParaRPr>
            </a:p>
          </p:txBody>
        </p:sp>
        <p:sp>
          <p:nvSpPr>
            <p:cNvPr id="43037" name="Rectangle 84">
              <a:extLst>
                <a:ext uri="{FF2B5EF4-FFF2-40B4-BE49-F238E27FC236}">
                  <a16:creationId xmlns:a16="http://schemas.microsoft.com/office/drawing/2014/main" xmlns="" id="{D8620D69-2E2C-4090-80C7-549D804C5425}"/>
                </a:ext>
              </a:extLst>
            </p:cNvPr>
            <p:cNvSpPr>
              <a:spLocks noChangeArrowheads="1"/>
            </p:cNvSpPr>
            <p:nvPr/>
          </p:nvSpPr>
          <p:spPr bwMode="auto">
            <a:xfrm>
              <a:off x="2586" y="295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D</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0.15</a:t>
              </a:r>
              <a:endParaRPr lang="en-US" altLang="zh-HK" sz="2400" i="1">
                <a:latin typeface="Times New Roman" panose="02020603050405020304" pitchFamily="18" charset="0"/>
              </a:endParaRPr>
            </a:p>
          </p:txBody>
        </p:sp>
        <p:sp>
          <p:nvSpPr>
            <p:cNvPr id="43038" name="Rectangle 85">
              <a:extLst>
                <a:ext uri="{FF2B5EF4-FFF2-40B4-BE49-F238E27FC236}">
                  <a16:creationId xmlns:a16="http://schemas.microsoft.com/office/drawing/2014/main" xmlns="" id="{D172DD07-9A66-46A0-9D7F-A66273FCC4C1}"/>
                </a:ext>
              </a:extLst>
            </p:cNvPr>
            <p:cNvSpPr>
              <a:spLocks noChangeArrowheads="1"/>
            </p:cNvSpPr>
            <p:nvPr/>
          </p:nvSpPr>
          <p:spPr bwMode="auto">
            <a:xfrm>
              <a:off x="2412" y="238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B</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1.036</a:t>
              </a:r>
              <a:endParaRPr lang="en-US" altLang="zh-HK" sz="2400" i="1">
                <a:latin typeface="Times New Roman" panose="02020603050405020304" pitchFamily="18" charset="0"/>
              </a:endParaRPr>
            </a:p>
          </p:txBody>
        </p:sp>
        <p:sp>
          <p:nvSpPr>
            <p:cNvPr id="43039" name="Line 86">
              <a:extLst>
                <a:ext uri="{FF2B5EF4-FFF2-40B4-BE49-F238E27FC236}">
                  <a16:creationId xmlns:a16="http://schemas.microsoft.com/office/drawing/2014/main" xmlns="" id="{F5131233-B50D-4B6C-ABF5-FEC1F5F22230}"/>
                </a:ext>
              </a:extLst>
            </p:cNvPr>
            <p:cNvSpPr>
              <a:spLocks noChangeShapeType="1"/>
            </p:cNvSpPr>
            <p:nvPr/>
          </p:nvSpPr>
          <p:spPr bwMode="auto">
            <a:xfrm flipH="1">
              <a:off x="2262" y="3132"/>
              <a:ext cx="324"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40" name="Line 87">
              <a:extLst>
                <a:ext uri="{FF2B5EF4-FFF2-40B4-BE49-F238E27FC236}">
                  <a16:creationId xmlns:a16="http://schemas.microsoft.com/office/drawing/2014/main" xmlns="" id="{F55C47C0-8B18-45FB-9FC3-A4FC578DC265}"/>
                </a:ext>
              </a:extLst>
            </p:cNvPr>
            <p:cNvSpPr>
              <a:spLocks noChangeShapeType="1"/>
            </p:cNvSpPr>
            <p:nvPr/>
          </p:nvSpPr>
          <p:spPr bwMode="auto">
            <a:xfrm flipH="1" flipV="1">
              <a:off x="1794" y="2748"/>
              <a:ext cx="15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41" name="Line 88">
              <a:extLst>
                <a:ext uri="{FF2B5EF4-FFF2-40B4-BE49-F238E27FC236}">
                  <a16:creationId xmlns:a16="http://schemas.microsoft.com/office/drawing/2014/main" xmlns="" id="{89B8959F-0986-43E8-94EC-7AD669C73D91}"/>
                </a:ext>
              </a:extLst>
            </p:cNvPr>
            <p:cNvSpPr>
              <a:spLocks noChangeShapeType="1"/>
            </p:cNvSpPr>
            <p:nvPr/>
          </p:nvSpPr>
          <p:spPr bwMode="auto">
            <a:xfrm>
              <a:off x="1914" y="2742"/>
              <a:ext cx="102" cy="2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42" name="Line 89">
              <a:extLst>
                <a:ext uri="{FF2B5EF4-FFF2-40B4-BE49-F238E27FC236}">
                  <a16:creationId xmlns:a16="http://schemas.microsoft.com/office/drawing/2014/main" xmlns="" id="{DFA6D5D8-24FB-47BB-830B-434CEC1B9599}"/>
                </a:ext>
              </a:extLst>
            </p:cNvPr>
            <p:cNvSpPr>
              <a:spLocks noChangeShapeType="1"/>
            </p:cNvSpPr>
            <p:nvPr/>
          </p:nvSpPr>
          <p:spPr bwMode="auto">
            <a:xfrm flipV="1">
              <a:off x="1968" y="2564"/>
              <a:ext cx="444"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43" name="Line 90">
              <a:extLst>
                <a:ext uri="{FF2B5EF4-FFF2-40B4-BE49-F238E27FC236}">
                  <a16:creationId xmlns:a16="http://schemas.microsoft.com/office/drawing/2014/main" xmlns="" id="{C30A2BF5-72C3-478C-A81F-934D727E9E0F}"/>
                </a:ext>
              </a:extLst>
            </p:cNvPr>
            <p:cNvSpPr>
              <a:spLocks noChangeShapeType="1"/>
            </p:cNvSpPr>
            <p:nvPr/>
          </p:nvSpPr>
          <p:spPr bwMode="auto">
            <a:xfrm flipH="1">
              <a:off x="2260" y="2748"/>
              <a:ext cx="228" cy="2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grpSp>
        <p:nvGrpSpPr>
          <p:cNvPr id="511079" name="Group 103">
            <a:extLst>
              <a:ext uri="{FF2B5EF4-FFF2-40B4-BE49-F238E27FC236}">
                <a16:creationId xmlns:a16="http://schemas.microsoft.com/office/drawing/2014/main" xmlns="" id="{B0EDC75B-79E4-4991-8F14-A6864514D989}"/>
              </a:ext>
            </a:extLst>
          </p:cNvPr>
          <p:cNvGrpSpPr>
            <a:grpSpLocks/>
          </p:cNvGrpSpPr>
          <p:nvPr/>
        </p:nvGrpSpPr>
        <p:grpSpPr bwMode="auto">
          <a:xfrm>
            <a:off x="5861050" y="4156075"/>
            <a:ext cx="1990725" cy="1543050"/>
            <a:chOff x="1650" y="2382"/>
            <a:chExt cx="1254" cy="972"/>
          </a:xfrm>
        </p:grpSpPr>
        <p:sp>
          <p:nvSpPr>
            <p:cNvPr id="43026" name="Rectangle 104">
              <a:extLst>
                <a:ext uri="{FF2B5EF4-FFF2-40B4-BE49-F238E27FC236}">
                  <a16:creationId xmlns:a16="http://schemas.microsoft.com/office/drawing/2014/main" xmlns="" id="{DA0DFCB5-45B0-46FB-BB59-48FF50FB37B4}"/>
                </a:ext>
              </a:extLst>
            </p:cNvPr>
            <p:cNvSpPr>
              <a:spLocks noChangeArrowheads="1"/>
            </p:cNvSpPr>
            <p:nvPr/>
          </p:nvSpPr>
          <p:spPr bwMode="auto">
            <a:xfrm>
              <a:off x="1650" y="2382"/>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A</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1.490</a:t>
              </a:r>
              <a:endParaRPr lang="en-US" altLang="zh-HK" sz="2400" i="1">
                <a:latin typeface="Times New Roman" panose="02020603050405020304" pitchFamily="18" charset="0"/>
              </a:endParaRPr>
            </a:p>
          </p:txBody>
        </p:sp>
        <p:sp>
          <p:nvSpPr>
            <p:cNvPr id="43027" name="Rectangle 105">
              <a:extLst>
                <a:ext uri="{FF2B5EF4-FFF2-40B4-BE49-F238E27FC236}">
                  <a16:creationId xmlns:a16="http://schemas.microsoft.com/office/drawing/2014/main" xmlns="" id="{338B859E-6F89-4AA1-A27A-A11AB7E40932}"/>
                </a:ext>
              </a:extLst>
            </p:cNvPr>
            <p:cNvSpPr>
              <a:spLocks noChangeArrowheads="1"/>
            </p:cNvSpPr>
            <p:nvPr/>
          </p:nvSpPr>
          <p:spPr bwMode="auto">
            <a:xfrm>
              <a:off x="1944" y="2994"/>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C</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1.577</a:t>
              </a:r>
              <a:endParaRPr lang="en-US" altLang="zh-HK" sz="2400" i="1">
                <a:latin typeface="Times New Roman" panose="02020603050405020304" pitchFamily="18" charset="0"/>
              </a:endParaRPr>
            </a:p>
          </p:txBody>
        </p:sp>
        <p:sp>
          <p:nvSpPr>
            <p:cNvPr id="43028" name="Rectangle 106">
              <a:extLst>
                <a:ext uri="{FF2B5EF4-FFF2-40B4-BE49-F238E27FC236}">
                  <a16:creationId xmlns:a16="http://schemas.microsoft.com/office/drawing/2014/main" xmlns="" id="{855E5A42-F18C-49BB-9D42-4D129D28D9D5}"/>
                </a:ext>
              </a:extLst>
            </p:cNvPr>
            <p:cNvSpPr>
              <a:spLocks noChangeArrowheads="1"/>
            </p:cNvSpPr>
            <p:nvPr/>
          </p:nvSpPr>
          <p:spPr bwMode="auto">
            <a:xfrm>
              <a:off x="2586" y="295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D</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0.15</a:t>
              </a:r>
              <a:endParaRPr lang="en-US" altLang="zh-HK" sz="2400" i="1">
                <a:latin typeface="Times New Roman" panose="02020603050405020304" pitchFamily="18" charset="0"/>
              </a:endParaRPr>
            </a:p>
          </p:txBody>
        </p:sp>
        <p:sp>
          <p:nvSpPr>
            <p:cNvPr id="43029" name="Rectangle 107">
              <a:extLst>
                <a:ext uri="{FF2B5EF4-FFF2-40B4-BE49-F238E27FC236}">
                  <a16:creationId xmlns:a16="http://schemas.microsoft.com/office/drawing/2014/main" xmlns="" id="{8D824C81-A4F3-4DC8-AA18-60E3C970BC84}"/>
                </a:ext>
              </a:extLst>
            </p:cNvPr>
            <p:cNvSpPr>
              <a:spLocks noChangeArrowheads="1"/>
            </p:cNvSpPr>
            <p:nvPr/>
          </p:nvSpPr>
          <p:spPr bwMode="auto">
            <a:xfrm>
              <a:off x="2412" y="2388"/>
              <a:ext cx="318" cy="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B</a:t>
              </a:r>
            </a:p>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0.783</a:t>
              </a:r>
              <a:endParaRPr lang="en-US" altLang="zh-HK" sz="2400" i="1">
                <a:latin typeface="Times New Roman" panose="02020603050405020304" pitchFamily="18" charset="0"/>
              </a:endParaRPr>
            </a:p>
          </p:txBody>
        </p:sp>
        <p:sp>
          <p:nvSpPr>
            <p:cNvPr id="43030" name="Line 108">
              <a:extLst>
                <a:ext uri="{FF2B5EF4-FFF2-40B4-BE49-F238E27FC236}">
                  <a16:creationId xmlns:a16="http://schemas.microsoft.com/office/drawing/2014/main" xmlns="" id="{9B2384A1-DAC7-4C5A-99A7-4B89AF72B876}"/>
                </a:ext>
              </a:extLst>
            </p:cNvPr>
            <p:cNvSpPr>
              <a:spLocks noChangeShapeType="1"/>
            </p:cNvSpPr>
            <p:nvPr/>
          </p:nvSpPr>
          <p:spPr bwMode="auto">
            <a:xfrm flipH="1">
              <a:off x="2262" y="3132"/>
              <a:ext cx="324"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31" name="Line 109">
              <a:extLst>
                <a:ext uri="{FF2B5EF4-FFF2-40B4-BE49-F238E27FC236}">
                  <a16:creationId xmlns:a16="http://schemas.microsoft.com/office/drawing/2014/main" xmlns="" id="{E17243EA-5495-45D2-9603-7115070D7391}"/>
                </a:ext>
              </a:extLst>
            </p:cNvPr>
            <p:cNvSpPr>
              <a:spLocks noChangeShapeType="1"/>
            </p:cNvSpPr>
            <p:nvPr/>
          </p:nvSpPr>
          <p:spPr bwMode="auto">
            <a:xfrm flipH="1" flipV="1">
              <a:off x="1794" y="2748"/>
              <a:ext cx="15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32" name="Line 110">
              <a:extLst>
                <a:ext uri="{FF2B5EF4-FFF2-40B4-BE49-F238E27FC236}">
                  <a16:creationId xmlns:a16="http://schemas.microsoft.com/office/drawing/2014/main" xmlns="" id="{7E6CEC3F-57B2-414E-B48E-7A400DD1ADAC}"/>
                </a:ext>
              </a:extLst>
            </p:cNvPr>
            <p:cNvSpPr>
              <a:spLocks noChangeShapeType="1"/>
            </p:cNvSpPr>
            <p:nvPr/>
          </p:nvSpPr>
          <p:spPr bwMode="auto">
            <a:xfrm>
              <a:off x="1914" y="2742"/>
              <a:ext cx="102" cy="2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33" name="Line 111">
              <a:extLst>
                <a:ext uri="{FF2B5EF4-FFF2-40B4-BE49-F238E27FC236}">
                  <a16:creationId xmlns:a16="http://schemas.microsoft.com/office/drawing/2014/main" xmlns="" id="{A4562B10-66A4-49DF-8BD2-3BAF12A8E20B}"/>
                </a:ext>
              </a:extLst>
            </p:cNvPr>
            <p:cNvSpPr>
              <a:spLocks noChangeShapeType="1"/>
            </p:cNvSpPr>
            <p:nvPr/>
          </p:nvSpPr>
          <p:spPr bwMode="auto">
            <a:xfrm flipV="1">
              <a:off x="1968" y="2564"/>
              <a:ext cx="444"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43034" name="Line 112">
              <a:extLst>
                <a:ext uri="{FF2B5EF4-FFF2-40B4-BE49-F238E27FC236}">
                  <a16:creationId xmlns:a16="http://schemas.microsoft.com/office/drawing/2014/main" xmlns="" id="{AFEC3D88-793A-4BF8-8517-D217AE6CDA92}"/>
                </a:ext>
              </a:extLst>
            </p:cNvPr>
            <p:cNvSpPr>
              <a:spLocks noChangeShapeType="1"/>
            </p:cNvSpPr>
            <p:nvPr/>
          </p:nvSpPr>
          <p:spPr bwMode="auto">
            <a:xfrm flipH="1">
              <a:off x="2260" y="2748"/>
              <a:ext cx="228" cy="2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sp>
        <p:nvSpPr>
          <p:cNvPr id="511089" name="AutoShape 113">
            <a:extLst>
              <a:ext uri="{FF2B5EF4-FFF2-40B4-BE49-F238E27FC236}">
                <a16:creationId xmlns:a16="http://schemas.microsoft.com/office/drawing/2014/main" xmlns="" id="{F57F0DEA-A1DD-499F-965A-3AE7576DA6FE}"/>
              </a:ext>
            </a:extLst>
          </p:cNvPr>
          <p:cNvSpPr>
            <a:spLocks noChangeArrowheads="1"/>
          </p:cNvSpPr>
          <p:nvPr/>
        </p:nvSpPr>
        <p:spPr bwMode="auto">
          <a:xfrm>
            <a:off x="4324350" y="2562225"/>
            <a:ext cx="942975" cy="295275"/>
          </a:xfrm>
          <a:prstGeom prst="rightArrow">
            <a:avLst>
              <a:gd name="adj1" fmla="val 50000"/>
              <a:gd name="adj2" fmla="val 79839"/>
            </a:avLst>
          </a:prstGeom>
          <a:solidFill>
            <a:srgbClr val="FF0000"/>
          </a:solidFill>
          <a:ln>
            <a:noFill/>
          </a:ln>
          <a:effectLst/>
          <a:extLs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grpSp>
        <p:nvGrpSpPr>
          <p:cNvPr id="511092" name="Group 116">
            <a:extLst>
              <a:ext uri="{FF2B5EF4-FFF2-40B4-BE49-F238E27FC236}">
                <a16:creationId xmlns:a16="http://schemas.microsoft.com/office/drawing/2014/main" xmlns="" id="{C57A77A0-1325-4570-9DF1-6470FABC622E}"/>
              </a:ext>
            </a:extLst>
          </p:cNvPr>
          <p:cNvGrpSpPr>
            <a:grpSpLocks/>
          </p:cNvGrpSpPr>
          <p:nvPr/>
        </p:nvGrpSpPr>
        <p:grpSpPr bwMode="auto">
          <a:xfrm>
            <a:off x="6543675" y="3495675"/>
            <a:ext cx="1679575" cy="561975"/>
            <a:chOff x="4122" y="2202"/>
            <a:chExt cx="1058" cy="354"/>
          </a:xfrm>
        </p:grpSpPr>
        <p:sp>
          <p:nvSpPr>
            <p:cNvPr id="43024" name="AutoShape 114">
              <a:extLst>
                <a:ext uri="{FF2B5EF4-FFF2-40B4-BE49-F238E27FC236}">
                  <a16:creationId xmlns:a16="http://schemas.microsoft.com/office/drawing/2014/main" xmlns="" id="{4EB27A56-01C1-4D80-8937-4C6BCF79204B}"/>
                </a:ext>
              </a:extLst>
            </p:cNvPr>
            <p:cNvSpPr>
              <a:spLocks noChangeArrowheads="1"/>
            </p:cNvSpPr>
            <p:nvPr/>
          </p:nvSpPr>
          <p:spPr bwMode="auto">
            <a:xfrm>
              <a:off x="4122" y="2202"/>
              <a:ext cx="216" cy="354"/>
            </a:xfrm>
            <a:prstGeom prst="downArrow">
              <a:avLst>
                <a:gd name="adj1" fmla="val 50000"/>
                <a:gd name="adj2" fmla="val 40972"/>
              </a:avLst>
            </a:prstGeom>
            <a:solidFill>
              <a:srgbClr val="FF0000"/>
            </a:solidFill>
            <a:ln>
              <a:noFill/>
            </a:ln>
            <a:effectLst/>
            <a:extLs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43025" name="Text Box 115">
              <a:extLst>
                <a:ext uri="{FF2B5EF4-FFF2-40B4-BE49-F238E27FC236}">
                  <a16:creationId xmlns:a16="http://schemas.microsoft.com/office/drawing/2014/main" xmlns="" id="{EE261107-2E11-4E56-9C21-4BC23205C175}"/>
                </a:ext>
              </a:extLst>
            </p:cNvPr>
            <p:cNvSpPr txBox="1">
              <a:spLocks noChangeArrowheads="1"/>
            </p:cNvSpPr>
            <p:nvPr/>
          </p:nvSpPr>
          <p:spPr bwMode="auto">
            <a:xfrm>
              <a:off x="4339" y="2267"/>
              <a:ext cx="841" cy="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20</a:t>
              </a:r>
              <a:r>
                <a:rPr lang="en-US" altLang="zh-TW" sz="1600" baseline="30000"/>
                <a:t>th</a:t>
              </a:r>
              <a:r>
                <a:rPr lang="en-US" altLang="zh-TW" sz="1600"/>
                <a:t> iteration</a:t>
              </a:r>
            </a:p>
          </p:txBody>
        </p:sp>
      </p:grpSp>
      <p:sp>
        <p:nvSpPr>
          <p:cNvPr id="43023" name="Rectangle 117">
            <a:extLst>
              <a:ext uri="{FF2B5EF4-FFF2-40B4-BE49-F238E27FC236}">
                <a16:creationId xmlns:a16="http://schemas.microsoft.com/office/drawing/2014/main" xmlns="" id="{8F1B663B-5C26-4034-BC12-927EAB695B3D}"/>
              </a:ext>
            </a:extLst>
          </p:cNvPr>
          <p:cNvSpPr>
            <a:spLocks noChangeArrowheads="1"/>
          </p:cNvSpPr>
          <p:nvPr/>
        </p:nvSpPr>
        <p:spPr bwMode="auto">
          <a:xfrm>
            <a:off x="463550" y="5776913"/>
            <a:ext cx="6094413" cy="3968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a:latin typeface="Times New Roman" panose="02020603050405020304" pitchFamily="18" charset="0"/>
              </a:rPr>
              <a:t>PR(A) = (1-d) + d </a:t>
            </a:r>
            <a:r>
              <a:rPr lang="en-AU" altLang="zh-TW">
                <a:latin typeface="Times New Roman" panose="02020603050405020304" pitchFamily="18" charset="0"/>
                <a:sym typeface="Symbol" panose="05050102010706020507" pitchFamily="18" charset="2"/>
              </a:rPr>
              <a:t></a:t>
            </a:r>
            <a:r>
              <a:rPr lang="en-AU" altLang="zh-TW">
                <a:latin typeface="Times New Roman" panose="02020603050405020304" pitchFamily="18" charset="0"/>
              </a:rPr>
              <a:t> (PR(T1)/C(T1) + ... + PR(Tn)/C(Tn))</a:t>
            </a:r>
            <a:endParaRPr lang="zh-TW"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1032"/>
                                        </p:tgtEl>
                                        <p:attrNameLst>
                                          <p:attrName>style.visibility</p:attrName>
                                        </p:attrNameLst>
                                      </p:cBhvr>
                                      <p:to>
                                        <p:strVal val="visible"/>
                                      </p:to>
                                    </p:set>
                                    <p:animEffect transition="in" filter="dissolve">
                                      <p:cBhvr>
                                        <p:cTn id="7" dur="500"/>
                                        <p:tgtEl>
                                          <p:spTgt spid="5110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11051"/>
                                        </p:tgtEl>
                                        <p:attrNameLst>
                                          <p:attrName>style.visibility</p:attrName>
                                        </p:attrNameLst>
                                      </p:cBhvr>
                                      <p:to>
                                        <p:strVal val="visible"/>
                                      </p:to>
                                    </p:set>
                                    <p:animEffect transition="in" filter="strips(downLeft)">
                                      <p:cBhvr>
                                        <p:cTn id="12" dur="500"/>
                                        <p:tgtEl>
                                          <p:spTgt spid="511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511042"/>
                                        </p:tgtEl>
                                        <p:attrNameLst>
                                          <p:attrName>style.visibility</p:attrName>
                                        </p:attrNameLst>
                                      </p:cBhvr>
                                      <p:to>
                                        <p:strVal val="visible"/>
                                      </p:to>
                                    </p:set>
                                    <p:animEffect transition="in" filter="strips(downLeft)">
                                      <p:cBhvr>
                                        <p:cTn id="17" dur="500"/>
                                        <p:tgtEl>
                                          <p:spTgt spid="511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511045"/>
                                        </p:tgtEl>
                                        <p:attrNameLst>
                                          <p:attrName>style.visibility</p:attrName>
                                        </p:attrNameLst>
                                      </p:cBhvr>
                                      <p:to>
                                        <p:strVal val="visible"/>
                                      </p:to>
                                    </p:set>
                                    <p:animEffect transition="in" filter="strips(downLeft)">
                                      <p:cBhvr>
                                        <p:cTn id="22" dur="500"/>
                                        <p:tgtEl>
                                          <p:spTgt spid="5110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511048"/>
                                        </p:tgtEl>
                                        <p:attrNameLst>
                                          <p:attrName>style.visibility</p:attrName>
                                        </p:attrNameLst>
                                      </p:cBhvr>
                                      <p:to>
                                        <p:strVal val="visible"/>
                                      </p:to>
                                    </p:set>
                                    <p:animEffect transition="in" filter="strips(downLeft)">
                                      <p:cBhvr>
                                        <p:cTn id="27" dur="500"/>
                                        <p:tgtEl>
                                          <p:spTgt spid="5110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11089"/>
                                        </p:tgtEl>
                                        <p:attrNameLst>
                                          <p:attrName>style.visibility</p:attrName>
                                        </p:attrNameLst>
                                      </p:cBhvr>
                                      <p:to>
                                        <p:strVal val="visible"/>
                                      </p:to>
                                    </p:set>
                                    <p:animEffect transition="in" filter="strips(downRight)">
                                      <p:cBhvr>
                                        <p:cTn id="32" dur="500"/>
                                        <p:tgtEl>
                                          <p:spTgt spid="511089"/>
                                        </p:tgtEl>
                                      </p:cBhvr>
                                    </p:animEffect>
                                  </p:childTnLst>
                                </p:cTn>
                              </p:par>
                            </p:childTnLst>
                          </p:cTn>
                        </p:par>
                        <p:par>
                          <p:cTn id="33" fill="hold" nodeType="afterGroup">
                            <p:stCondLst>
                              <p:cond delay="500"/>
                            </p:stCondLst>
                            <p:childTnLst>
                              <p:par>
                                <p:cTn id="34" presetID="4" presetClass="entr" presetSubtype="16" fill="hold" nodeType="afterEffect">
                                  <p:stCondLst>
                                    <p:cond delay="0"/>
                                  </p:stCondLst>
                                  <p:childTnLst>
                                    <p:set>
                                      <p:cBhvr>
                                        <p:cTn id="35" dur="1" fill="hold">
                                          <p:stCondLst>
                                            <p:cond delay="0"/>
                                          </p:stCondLst>
                                        </p:cTn>
                                        <p:tgtEl>
                                          <p:spTgt spid="511057"/>
                                        </p:tgtEl>
                                        <p:attrNameLst>
                                          <p:attrName>style.visibility</p:attrName>
                                        </p:attrNameLst>
                                      </p:cBhvr>
                                      <p:to>
                                        <p:strVal val="visible"/>
                                      </p:to>
                                    </p:set>
                                    <p:animEffect transition="in" filter="box(in)">
                                      <p:cBhvr>
                                        <p:cTn id="36" dur="1000"/>
                                        <p:tgtEl>
                                          <p:spTgt spid="51105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511092"/>
                                        </p:tgtEl>
                                        <p:attrNameLst>
                                          <p:attrName>style.visibility</p:attrName>
                                        </p:attrNameLst>
                                      </p:cBhvr>
                                      <p:to>
                                        <p:strVal val="visible"/>
                                      </p:to>
                                    </p:set>
                                    <p:animEffect transition="in" filter="strips(downRight)">
                                      <p:cBhvr>
                                        <p:cTn id="41" dur="500"/>
                                        <p:tgtEl>
                                          <p:spTgt spid="511092"/>
                                        </p:tgtEl>
                                      </p:cBhvr>
                                    </p:animEffect>
                                  </p:childTnLst>
                                </p:cTn>
                              </p:par>
                            </p:childTnLst>
                          </p:cTn>
                        </p:par>
                        <p:par>
                          <p:cTn id="42" fill="hold" nodeType="afterGroup">
                            <p:stCondLst>
                              <p:cond delay="500"/>
                            </p:stCondLst>
                            <p:childTnLst>
                              <p:par>
                                <p:cTn id="43" presetID="55" presetClass="entr" presetSubtype="0" fill="hold" nodeType="afterEffect">
                                  <p:stCondLst>
                                    <p:cond delay="0"/>
                                  </p:stCondLst>
                                  <p:childTnLst>
                                    <p:set>
                                      <p:cBhvr>
                                        <p:cTn id="44" dur="1" fill="hold">
                                          <p:stCondLst>
                                            <p:cond delay="0"/>
                                          </p:stCondLst>
                                        </p:cTn>
                                        <p:tgtEl>
                                          <p:spTgt spid="511079"/>
                                        </p:tgtEl>
                                        <p:attrNameLst>
                                          <p:attrName>style.visibility</p:attrName>
                                        </p:attrNameLst>
                                      </p:cBhvr>
                                      <p:to>
                                        <p:strVal val="visible"/>
                                      </p:to>
                                    </p:set>
                                    <p:anim calcmode="lin" valueType="num">
                                      <p:cBhvr>
                                        <p:cTn id="45" dur="1000" fill="hold"/>
                                        <p:tgtEl>
                                          <p:spTgt spid="511079"/>
                                        </p:tgtEl>
                                        <p:attrNameLst>
                                          <p:attrName>ppt_w</p:attrName>
                                        </p:attrNameLst>
                                      </p:cBhvr>
                                      <p:tavLst>
                                        <p:tav tm="0">
                                          <p:val>
                                            <p:strVal val="#ppt_w*0.70"/>
                                          </p:val>
                                        </p:tav>
                                        <p:tav tm="100000">
                                          <p:val>
                                            <p:strVal val="#ppt_w"/>
                                          </p:val>
                                        </p:tav>
                                      </p:tavLst>
                                    </p:anim>
                                    <p:anim calcmode="lin" valueType="num">
                                      <p:cBhvr>
                                        <p:cTn id="46" dur="1000" fill="hold"/>
                                        <p:tgtEl>
                                          <p:spTgt spid="511079"/>
                                        </p:tgtEl>
                                        <p:attrNameLst>
                                          <p:attrName>ppt_h</p:attrName>
                                        </p:attrNameLst>
                                      </p:cBhvr>
                                      <p:tavLst>
                                        <p:tav tm="0">
                                          <p:val>
                                            <p:strVal val="#ppt_h"/>
                                          </p:val>
                                        </p:tav>
                                        <p:tav tm="100000">
                                          <p:val>
                                            <p:strVal val="#ppt_h"/>
                                          </p:val>
                                        </p:tav>
                                      </p:tavLst>
                                    </p:anim>
                                    <p:animEffect transition="in" filter="fade">
                                      <p:cBhvr>
                                        <p:cTn id="47" dur="1000"/>
                                        <p:tgtEl>
                                          <p:spTgt spid="51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xmlns="" id="{C35B8009-EAB3-4894-97E3-CFA5D6B3FB71}"/>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107583A-D46D-438B-85D2-4720857A39F3}" type="slidenum">
              <a:rPr lang="en-US" altLang="zh-TW" sz="1400" smtClean="0">
                <a:solidFill>
                  <a:schemeClr val="accent2"/>
                </a:solidFill>
                <a:latin typeface="Times New Roman" panose="02020603050405020304" pitchFamily="18" charset="0"/>
              </a:rPr>
              <a:pPr>
                <a:spcBef>
                  <a:spcPct val="0"/>
                </a:spcBef>
                <a:buFontTx/>
                <a:buNone/>
              </a:pPr>
              <a:t>23</a:t>
            </a:fld>
            <a:endParaRPr lang="en-US" altLang="zh-TW" sz="1400" b="0">
              <a:latin typeface="Times New Roman" panose="02020603050405020304" pitchFamily="18" charset="0"/>
            </a:endParaRPr>
          </a:p>
        </p:txBody>
      </p:sp>
      <p:sp>
        <p:nvSpPr>
          <p:cNvPr id="45059" name="Rectangle 2">
            <a:extLst>
              <a:ext uri="{FF2B5EF4-FFF2-40B4-BE49-F238E27FC236}">
                <a16:creationId xmlns:a16="http://schemas.microsoft.com/office/drawing/2014/main" xmlns="" id="{46FA4B6D-1AC5-4724-849E-881D8143DF65}"/>
              </a:ext>
            </a:extLst>
          </p:cNvPr>
          <p:cNvSpPr>
            <a:spLocks noGrp="1" noChangeArrowheads="1"/>
          </p:cNvSpPr>
          <p:nvPr>
            <p:ph type="title"/>
          </p:nvPr>
        </p:nvSpPr>
        <p:spPr>
          <a:xfrm>
            <a:off x="838200" y="433388"/>
            <a:ext cx="7391400" cy="558800"/>
          </a:xfrm>
        </p:spPr>
        <p:txBody>
          <a:bodyPr/>
          <a:lstStyle/>
          <a:p>
            <a:pPr eaLnBrk="1" hangingPunct="1"/>
            <a:r>
              <a:rPr lang="en-AU" altLang="zh-TW"/>
              <a:t>Synchronous vs Asynchronous Iteration</a:t>
            </a:r>
            <a:endParaRPr lang="en-US" altLang="zh-TW"/>
          </a:p>
        </p:txBody>
      </p:sp>
      <p:sp>
        <p:nvSpPr>
          <p:cNvPr id="45060" name="Rectangle 3">
            <a:extLst>
              <a:ext uri="{FF2B5EF4-FFF2-40B4-BE49-F238E27FC236}">
                <a16:creationId xmlns:a16="http://schemas.microsoft.com/office/drawing/2014/main" xmlns="" id="{1071EE4B-7FC0-4805-8580-2DE2842214CB}"/>
              </a:ext>
            </a:extLst>
          </p:cNvPr>
          <p:cNvSpPr>
            <a:spLocks noGrp="1" noChangeArrowheads="1"/>
          </p:cNvSpPr>
          <p:nvPr>
            <p:ph type="body" idx="1"/>
          </p:nvPr>
        </p:nvSpPr>
        <p:spPr>
          <a:xfrm>
            <a:off x="467946" y="1208088"/>
            <a:ext cx="8364904" cy="2204963"/>
          </a:xfrm>
        </p:spPr>
        <p:txBody>
          <a:bodyPr/>
          <a:lstStyle/>
          <a:p>
            <a:pPr eaLnBrk="1" hangingPunct="1"/>
            <a:r>
              <a:rPr lang="en-US" altLang="zh-HK" sz="2400" dirty="0" smtClean="0">
                <a:solidFill>
                  <a:srgbClr val="C00000"/>
                </a:solidFill>
                <a:ea typeface="細明體" panose="02020509000000000000" pitchFamily="49" charset="-120"/>
              </a:rPr>
              <a:t>Synchronous iteration</a:t>
            </a:r>
            <a:r>
              <a:rPr lang="en-US" altLang="zh-HK" sz="2400" dirty="0" smtClean="0">
                <a:ea typeface="細明體" panose="02020509000000000000" pitchFamily="49" charset="-120"/>
              </a:rPr>
              <a:t> means</a:t>
            </a:r>
          </a:p>
          <a:p>
            <a:pPr lvl="1" eaLnBrk="1" hangingPunct="1"/>
            <a:r>
              <a:rPr lang="en-US" altLang="zh-HK" sz="2000" dirty="0" smtClean="0">
                <a:ea typeface="細明體" panose="02020509000000000000" pitchFamily="49" charset="-120"/>
              </a:rPr>
              <a:t>In iteration </a:t>
            </a:r>
            <a:r>
              <a:rPr lang="en-US" altLang="zh-HK" sz="2000" dirty="0" err="1" smtClean="0">
                <a:ea typeface="細明體" panose="02020509000000000000" pitchFamily="49" charset="-120"/>
              </a:rPr>
              <a:t>i</a:t>
            </a:r>
            <a:r>
              <a:rPr lang="en-US" altLang="zh-HK" sz="2000" dirty="0" smtClean="0">
                <a:ea typeface="細明體" panose="02020509000000000000" pitchFamily="49" charset="-120"/>
              </a:rPr>
              <a:t>, all PR values are computed using PR values in iteration i-1</a:t>
            </a:r>
          </a:p>
          <a:p>
            <a:pPr eaLnBrk="1" hangingPunct="1"/>
            <a:r>
              <a:rPr lang="en-US" altLang="zh-HK" sz="2400" dirty="0" smtClean="0">
                <a:ea typeface="細明體" panose="02020509000000000000" pitchFamily="49" charset="-120"/>
              </a:rPr>
              <a:t>The previous example is based on synchronous iteration</a:t>
            </a:r>
          </a:p>
          <a:p>
            <a:pPr eaLnBrk="1" hangingPunct="1"/>
            <a:r>
              <a:rPr lang="en-US" altLang="zh-HK" sz="2400" dirty="0" smtClean="0"/>
              <a:t>E.g., iteration 2 uses PR values from iteration 1:</a:t>
            </a:r>
          </a:p>
        </p:txBody>
      </p:sp>
      <p:sp>
        <p:nvSpPr>
          <p:cNvPr id="45061" name="Rectangle 4">
            <a:extLst>
              <a:ext uri="{FF2B5EF4-FFF2-40B4-BE49-F238E27FC236}">
                <a16:creationId xmlns:a16="http://schemas.microsoft.com/office/drawing/2014/main" xmlns="" id="{A29C34C2-E862-4FE5-B395-6654003FDFE6}"/>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45062" name="Rectangle 5">
            <a:extLst>
              <a:ext uri="{FF2B5EF4-FFF2-40B4-BE49-F238E27FC236}">
                <a16:creationId xmlns:a16="http://schemas.microsoft.com/office/drawing/2014/main" xmlns="" id="{12AFE37D-A77D-4789-A343-CE126F8E58B5}"/>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64870106"/>
              </p:ext>
            </p:extLst>
          </p:nvPr>
        </p:nvGraphicFramePr>
        <p:xfrm>
          <a:off x="776165" y="4140902"/>
          <a:ext cx="4425464" cy="640080"/>
        </p:xfrm>
        <a:graphic>
          <a:graphicData uri="http://schemas.openxmlformats.org/drawingml/2006/table">
            <a:tbl>
              <a:tblPr bandRow="1">
                <a:tableStyleId>{5940675A-B579-460E-94D1-54222C63F5DA}</a:tableStyleId>
              </a:tblPr>
              <a:tblGrid>
                <a:gridCol w="1336432"/>
                <a:gridCol w="726831"/>
                <a:gridCol w="808892"/>
                <a:gridCol w="808892"/>
                <a:gridCol w="744417"/>
              </a:tblGrid>
              <a:tr h="398584">
                <a:tc>
                  <a:txBody>
                    <a:bodyPr/>
                    <a:lstStyle/>
                    <a:p>
                      <a:r>
                        <a:rPr lang="en-US" sz="1600" dirty="0" smtClean="0"/>
                        <a:t>Iteration</a:t>
                      </a:r>
                      <a:r>
                        <a:rPr lang="en-US" sz="1600" baseline="0" dirty="0" smtClean="0"/>
                        <a:t> 1</a:t>
                      </a:r>
                      <a:endParaRPr lang="en-US" sz="1600" b="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A</a:t>
                      </a:r>
                    </a:p>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t>
                      </a:r>
                    </a:p>
                    <a:p>
                      <a:pPr algn="ctr"/>
                      <a:r>
                        <a:rPr lang="en-US" dirty="0" smtClean="0"/>
                        <a:t>0.575</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C</a:t>
                      </a:r>
                    </a:p>
                    <a:p>
                      <a:pPr algn="ctr"/>
                      <a:r>
                        <a:rPr lang="en-US" dirty="0" smtClean="0"/>
                        <a:t>2.275</a:t>
                      </a:r>
                      <a:endParaRPr lang="en-US" dirty="0"/>
                    </a:p>
                  </a:txBody>
                  <a:tcPr/>
                </a:tc>
                <a:tc>
                  <a:txBody>
                    <a:bodyPr/>
                    <a:lstStyle/>
                    <a:p>
                      <a:pPr algn="ctr"/>
                      <a:r>
                        <a:rPr lang="en-US" dirty="0" smtClean="0"/>
                        <a:t>D</a:t>
                      </a:r>
                    </a:p>
                    <a:p>
                      <a:pPr algn="ctr"/>
                      <a:r>
                        <a:rPr lang="en-US" dirty="0" smtClean="0"/>
                        <a:t>0.15</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64207563"/>
              </p:ext>
            </p:extLst>
          </p:nvPr>
        </p:nvGraphicFramePr>
        <p:xfrm>
          <a:off x="776165" y="5266284"/>
          <a:ext cx="4425464" cy="398584"/>
        </p:xfrm>
        <a:graphic>
          <a:graphicData uri="http://schemas.openxmlformats.org/drawingml/2006/table">
            <a:tbl>
              <a:tblPr bandRow="1">
                <a:tableStyleId>{5940675A-B579-460E-94D1-54222C63F5DA}</a:tableStyleId>
              </a:tblPr>
              <a:tblGrid>
                <a:gridCol w="1336432"/>
                <a:gridCol w="726831"/>
                <a:gridCol w="808892"/>
                <a:gridCol w="808892"/>
                <a:gridCol w="744417"/>
              </a:tblGrid>
              <a:tr h="398584">
                <a:tc>
                  <a:txBody>
                    <a:bodyPr/>
                    <a:lstStyle/>
                    <a:p>
                      <a:r>
                        <a:rPr lang="en-US" sz="1600" dirty="0" smtClean="0"/>
                        <a:t>Iteration</a:t>
                      </a:r>
                      <a:r>
                        <a:rPr lang="en-US" sz="1600" baseline="0" dirty="0" smtClean="0"/>
                        <a:t> 2</a:t>
                      </a:r>
                      <a:endParaRPr lang="en-US" sz="1600" b="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bl>
          </a:graphicData>
        </a:graphic>
      </p:graphicFrame>
      <p:grpSp>
        <p:nvGrpSpPr>
          <p:cNvPr id="13" name="Group 12"/>
          <p:cNvGrpSpPr/>
          <p:nvPr/>
        </p:nvGrpSpPr>
        <p:grpSpPr>
          <a:xfrm>
            <a:off x="2499459" y="4745777"/>
            <a:ext cx="6263541" cy="707886"/>
            <a:chOff x="2684585" y="5181167"/>
            <a:chExt cx="6263541" cy="707886"/>
          </a:xfrm>
        </p:grpSpPr>
        <p:cxnSp>
          <p:nvCxnSpPr>
            <p:cNvPr id="6" name="Straight Arrow Connector 5"/>
            <p:cNvCxnSpPr/>
            <p:nvPr/>
          </p:nvCxnSpPr>
          <p:spPr bwMode="auto">
            <a:xfrm>
              <a:off x="2684585" y="5220890"/>
              <a:ext cx="1559169" cy="457199"/>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3399448" y="5216372"/>
              <a:ext cx="820860" cy="452681"/>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H="1">
              <a:off x="4138246" y="5218631"/>
              <a:ext cx="867508" cy="459458"/>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a:xfrm>
              <a:off x="5029200" y="5181167"/>
              <a:ext cx="3918926" cy="707886"/>
            </a:xfrm>
            <a:prstGeom prst="rect">
              <a:avLst/>
            </a:prstGeom>
          </p:spPr>
          <p:txBody>
            <a:bodyPr wrap="square">
              <a:spAutoFit/>
            </a:bodyPr>
            <a:lstStyle/>
            <a:p>
              <a:pPr eaLnBrk="1" hangingPunct="1"/>
              <a:r>
                <a:rPr lang="en-US" altLang="zh-HK" sz="2000" dirty="0">
                  <a:latin typeface="Calibri" panose="020F0502020204030204" pitchFamily="34" charset="0"/>
                </a:rPr>
                <a:t>PR(C)= 0.15 + 0.85(1/2+0.575+0.15</a:t>
              </a:r>
              <a:r>
                <a:rPr lang="en-US" altLang="zh-HK" sz="2000" dirty="0" smtClean="0">
                  <a:latin typeface="Calibri" panose="020F0502020204030204" pitchFamily="34" charset="0"/>
                </a:rPr>
                <a:t>)</a:t>
              </a:r>
            </a:p>
            <a:p>
              <a:pPr eaLnBrk="1" hangingPunct="1"/>
              <a:r>
                <a:rPr lang="en-US" altLang="zh-HK" sz="2000" dirty="0">
                  <a:latin typeface="Calibri" panose="020F0502020204030204" pitchFamily="34" charset="0"/>
                </a:rPr>
                <a:t> </a:t>
              </a:r>
              <a:r>
                <a:rPr lang="en-US" altLang="zh-HK" sz="2000" dirty="0" smtClean="0">
                  <a:latin typeface="Calibri" panose="020F0502020204030204" pitchFamily="34" charset="0"/>
                </a:rPr>
                <a:t>         =</a:t>
              </a:r>
              <a:r>
                <a:rPr lang="en-US" altLang="zh-HK" sz="2000" dirty="0">
                  <a:latin typeface="Calibri" panose="020F0502020204030204" pitchFamily="34" charset="0"/>
                </a:rPr>
                <a:t>1.191</a:t>
              </a:r>
            </a:p>
          </p:txBody>
        </p:sp>
      </p:grpSp>
      <p:sp>
        <p:nvSpPr>
          <p:cNvPr id="19" name="Rectangle 3">
            <a:extLst>
              <a:ext uri="{FF2B5EF4-FFF2-40B4-BE49-F238E27FC236}">
                <a16:creationId xmlns:a16="http://schemas.microsoft.com/office/drawing/2014/main" xmlns="" id="{1071EE4B-7FC0-4805-8580-2DE2842214CB}"/>
              </a:ext>
            </a:extLst>
          </p:cNvPr>
          <p:cNvSpPr txBox="1">
            <a:spLocks noChangeArrowheads="1"/>
          </p:cNvSpPr>
          <p:nvPr/>
        </p:nvSpPr>
        <p:spPr bwMode="auto">
          <a:xfrm>
            <a:off x="1226413" y="3383262"/>
            <a:ext cx="6636239" cy="540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r>
              <a:rPr lang="en-US" altLang="zh-HK" kern="0" dirty="0" smtClean="0">
                <a:ea typeface="細明體" panose="02020509000000000000" pitchFamily="49" charset="-120"/>
              </a:rPr>
              <a:t>E.g., PR(C) = </a:t>
            </a:r>
            <a:r>
              <a:rPr lang="en-US" altLang="zh-HK" kern="0" dirty="0" smtClean="0"/>
              <a:t>0.15 + 0.85(PR(A)/2 + PR(B) + PR(D))</a:t>
            </a:r>
            <a:endParaRPr lang="en-US" altLang="zh-HK" kern="0" dirty="0" smtClean="0">
              <a:ea typeface="細明體" panose="02020509000000000000" pitchFamily="49" charset="-12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xmlns="" id="{C35B8009-EAB3-4894-97E3-CFA5D6B3FB71}"/>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dirty="0">
                <a:solidFill>
                  <a:schemeClr val="accent2"/>
                </a:solidFill>
                <a:latin typeface="Times New Roman" panose="02020603050405020304" pitchFamily="18" charset="0"/>
              </a:rPr>
              <a:t>000 Dik </a:t>
            </a:r>
            <a:r>
              <a:rPr lang="en-US" altLang="zh-TW" sz="1400" dirty="0" err="1">
                <a:solidFill>
                  <a:schemeClr val="accent2"/>
                </a:solidFill>
                <a:latin typeface="Times New Roman" panose="02020603050405020304" pitchFamily="18" charset="0"/>
              </a:rPr>
              <a:t>Lun</a:t>
            </a:r>
            <a:r>
              <a:rPr lang="en-US" altLang="zh-TW" sz="1400" dirty="0">
                <a:solidFill>
                  <a:schemeClr val="accent2"/>
                </a:solidFill>
                <a:latin typeface="Times New Roman" panose="02020603050405020304" pitchFamily="18" charset="0"/>
              </a:rPr>
              <a:t> LEE</a:t>
            </a:r>
            <a:r>
              <a:rPr lang="en-US" altLang="zh-TW" sz="1400" b="0" dirty="0">
                <a:latin typeface="Times New Roman" panose="02020603050405020304" pitchFamily="18" charset="0"/>
              </a:rPr>
              <a:t>                                  </a:t>
            </a:r>
            <a:r>
              <a:rPr lang="en-US" altLang="zh-TW" sz="1400" dirty="0">
                <a:solidFill>
                  <a:schemeClr val="accent2"/>
                </a:solidFill>
                <a:latin typeface="Times New Roman" panose="02020603050405020304" pitchFamily="18" charset="0"/>
              </a:rPr>
              <a:t>Department of Computer Science, HKUST   Slide </a:t>
            </a:r>
            <a:fld id="{F107583A-D46D-438B-85D2-4720857A39F3}" type="slidenum">
              <a:rPr lang="en-US" altLang="zh-TW" sz="1400" smtClean="0">
                <a:solidFill>
                  <a:schemeClr val="accent2"/>
                </a:solidFill>
                <a:latin typeface="Times New Roman" panose="02020603050405020304" pitchFamily="18" charset="0"/>
              </a:rPr>
              <a:pPr>
                <a:spcBef>
                  <a:spcPct val="0"/>
                </a:spcBef>
                <a:buFontTx/>
                <a:buNone/>
              </a:pPr>
              <a:t>24</a:t>
            </a:fld>
            <a:endParaRPr lang="en-US" altLang="zh-TW" sz="1400" b="0" dirty="0">
              <a:latin typeface="Times New Roman" panose="02020603050405020304" pitchFamily="18" charset="0"/>
            </a:endParaRPr>
          </a:p>
        </p:txBody>
      </p:sp>
      <p:sp>
        <p:nvSpPr>
          <p:cNvPr id="45059" name="Rectangle 2">
            <a:extLst>
              <a:ext uri="{FF2B5EF4-FFF2-40B4-BE49-F238E27FC236}">
                <a16:creationId xmlns:a16="http://schemas.microsoft.com/office/drawing/2014/main" xmlns="" id="{46FA4B6D-1AC5-4724-849E-881D8143DF65}"/>
              </a:ext>
            </a:extLst>
          </p:cNvPr>
          <p:cNvSpPr>
            <a:spLocks noGrp="1" noChangeArrowheads="1"/>
          </p:cNvSpPr>
          <p:nvPr>
            <p:ph type="title"/>
          </p:nvPr>
        </p:nvSpPr>
        <p:spPr>
          <a:xfrm>
            <a:off x="838200" y="433387"/>
            <a:ext cx="7391400" cy="693663"/>
          </a:xfrm>
        </p:spPr>
        <p:txBody>
          <a:bodyPr/>
          <a:lstStyle/>
          <a:p>
            <a:pPr eaLnBrk="1" hangingPunct="1"/>
            <a:r>
              <a:rPr lang="en-AU" altLang="zh-TW"/>
              <a:t>Synchronous vs Asynchronous Iteration</a:t>
            </a:r>
            <a:endParaRPr lang="en-US" altLang="zh-TW"/>
          </a:p>
        </p:txBody>
      </p:sp>
      <p:sp>
        <p:nvSpPr>
          <p:cNvPr id="45060" name="Rectangle 3">
            <a:extLst>
              <a:ext uri="{FF2B5EF4-FFF2-40B4-BE49-F238E27FC236}">
                <a16:creationId xmlns:a16="http://schemas.microsoft.com/office/drawing/2014/main" xmlns="" id="{1071EE4B-7FC0-4805-8580-2DE2842214CB}"/>
              </a:ext>
            </a:extLst>
          </p:cNvPr>
          <p:cNvSpPr>
            <a:spLocks noGrp="1" noChangeArrowheads="1"/>
          </p:cNvSpPr>
          <p:nvPr>
            <p:ph type="body" idx="1"/>
          </p:nvPr>
        </p:nvSpPr>
        <p:spPr>
          <a:xfrm>
            <a:off x="685800" y="1208088"/>
            <a:ext cx="8147050" cy="4881562"/>
          </a:xfrm>
        </p:spPr>
        <p:txBody>
          <a:bodyPr/>
          <a:lstStyle/>
          <a:p>
            <a:pPr eaLnBrk="1" hangingPunct="1"/>
            <a:r>
              <a:rPr lang="en-US" altLang="zh-HK" dirty="0" smtClean="0"/>
              <a:t>In </a:t>
            </a:r>
            <a:r>
              <a:rPr lang="en-US" altLang="zh-HK" dirty="0">
                <a:solidFill>
                  <a:srgbClr val="C00000"/>
                </a:solidFill>
              </a:rPr>
              <a:t>asynchronous iteration</a:t>
            </a:r>
            <a:r>
              <a:rPr lang="en-US" altLang="zh-HK" dirty="0"/>
              <a:t>, recomputed values are used if available</a:t>
            </a:r>
          </a:p>
          <a:p>
            <a:pPr lvl="1" eaLnBrk="1" hangingPunct="1"/>
            <a:r>
              <a:rPr lang="en-US" altLang="zh-HK" dirty="0"/>
              <a:t>Suppose we compute PR values in the order of A, B, C and D</a:t>
            </a:r>
          </a:p>
          <a:p>
            <a:pPr lvl="1" eaLnBrk="1" hangingPunct="1"/>
            <a:r>
              <a:rPr lang="en-US" altLang="zh-HK" dirty="0"/>
              <a:t>PR(A) = 0.15 + </a:t>
            </a:r>
            <a:r>
              <a:rPr lang="en-US" altLang="zh-HK" dirty="0" smtClean="0"/>
              <a:t>0.85*PR(C) </a:t>
            </a:r>
            <a:r>
              <a:rPr lang="en-US" altLang="zh-HK" dirty="0"/>
              <a:t>= 0.15 + 0.85(2.275) = 2.084</a:t>
            </a:r>
          </a:p>
          <a:p>
            <a:pPr lvl="2" eaLnBrk="1" hangingPunct="1"/>
            <a:r>
              <a:rPr lang="en-US" altLang="zh-HK" sz="1600" dirty="0"/>
              <a:t>PR(C) has not been recomputed in iteration 2, we use value in iteration 1</a:t>
            </a:r>
          </a:p>
          <a:p>
            <a:pPr lvl="1" eaLnBrk="1" hangingPunct="1"/>
            <a:r>
              <a:rPr lang="en-US" altLang="zh-HK" dirty="0"/>
              <a:t>PR(B) = 0.15 + </a:t>
            </a:r>
            <a:r>
              <a:rPr lang="en-US" altLang="zh-HK" dirty="0" smtClean="0"/>
              <a:t>0.85*PR(A</a:t>
            </a:r>
            <a:r>
              <a:rPr lang="en-US" altLang="zh-HK" dirty="0"/>
              <a:t>)/</a:t>
            </a:r>
            <a:r>
              <a:rPr lang="en-US" altLang="zh-HK" dirty="0" smtClean="0"/>
              <a:t>2 </a:t>
            </a:r>
            <a:r>
              <a:rPr lang="en-US" altLang="zh-HK" dirty="0"/>
              <a:t>= 0.15 + 0.85(2.084/2) = 1.036</a:t>
            </a:r>
          </a:p>
          <a:p>
            <a:pPr lvl="2" eaLnBrk="1" hangingPunct="1"/>
            <a:r>
              <a:rPr lang="en-US" altLang="zh-HK" sz="1600" dirty="0"/>
              <a:t>Here, we use PR(A) that was just recomputed in iteration 2</a:t>
            </a:r>
          </a:p>
          <a:p>
            <a:pPr lvl="1" eaLnBrk="1" hangingPunct="1"/>
            <a:r>
              <a:rPr lang="en-US" altLang="zh-HK" dirty="0"/>
              <a:t>PR(C) = 0.15 + 0.85(2.084/2+1.036+0.15)=2.043</a:t>
            </a:r>
          </a:p>
          <a:p>
            <a:pPr lvl="2" eaLnBrk="1" hangingPunct="1"/>
            <a:r>
              <a:rPr lang="en-US" altLang="zh-HK" sz="1600" dirty="0"/>
              <a:t>PR(A) and PR(B) have been recomputed in iteration 2, and PR(D) is from iteration 1 (of course, its value never changes</a:t>
            </a:r>
            <a:r>
              <a:rPr lang="en-US" altLang="zh-HK" sz="1600" dirty="0" smtClean="0"/>
              <a:t>)</a:t>
            </a:r>
          </a:p>
          <a:p>
            <a:pPr eaLnBrk="1" hangingPunct="1"/>
            <a:r>
              <a:rPr lang="en-US" altLang="zh-TW" dirty="0" smtClean="0"/>
              <a:t>Use only one array</a:t>
            </a:r>
            <a:endParaRPr lang="en-GB" altLang="zh-TW" dirty="0"/>
          </a:p>
        </p:txBody>
      </p:sp>
      <p:sp>
        <p:nvSpPr>
          <p:cNvPr id="45061" name="Rectangle 4">
            <a:extLst>
              <a:ext uri="{FF2B5EF4-FFF2-40B4-BE49-F238E27FC236}">
                <a16:creationId xmlns:a16="http://schemas.microsoft.com/office/drawing/2014/main" xmlns="" id="{A29C34C2-E862-4FE5-B395-6654003FDFE6}"/>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45062" name="Rectangle 5">
            <a:extLst>
              <a:ext uri="{FF2B5EF4-FFF2-40B4-BE49-F238E27FC236}">
                <a16:creationId xmlns:a16="http://schemas.microsoft.com/office/drawing/2014/main" xmlns="" id="{12AFE37D-A77D-4789-A343-CE126F8E58B5}"/>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87623933"/>
              </p:ext>
            </p:extLst>
          </p:nvPr>
        </p:nvGraphicFramePr>
        <p:xfrm>
          <a:off x="1641230" y="4633539"/>
          <a:ext cx="6228372" cy="914400"/>
        </p:xfrm>
        <a:graphic>
          <a:graphicData uri="http://schemas.openxmlformats.org/drawingml/2006/table">
            <a:tbl>
              <a:tblPr bandRow="1">
                <a:tableStyleId>{5940675A-B579-460E-94D1-54222C63F5DA}</a:tableStyleId>
              </a:tblPr>
              <a:tblGrid>
                <a:gridCol w="1230924"/>
                <a:gridCol w="1207477"/>
                <a:gridCol w="1254369"/>
                <a:gridCol w="1242646"/>
                <a:gridCol w="1292956"/>
              </a:tblGrid>
              <a:tr h="398584">
                <a:tc>
                  <a:txBody>
                    <a:bodyPr/>
                    <a:lstStyle/>
                    <a:p>
                      <a:pPr algn="r"/>
                      <a:r>
                        <a:rPr lang="en-US" sz="1600" dirty="0" smtClean="0"/>
                        <a:t>Iteration</a:t>
                      </a:r>
                      <a:r>
                        <a:rPr lang="en-US" sz="1600" baseline="0" dirty="0" smtClean="0"/>
                        <a:t> 1</a:t>
                      </a:r>
                      <a:endParaRPr lang="en-US" sz="1600" b="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A</a:t>
                      </a:r>
                    </a:p>
                    <a:p>
                      <a:pPr algn="ctr"/>
                      <a:r>
                        <a:rPr lang="en-US" dirty="0" smtClean="0"/>
                        <a:t>1</a:t>
                      </a:r>
                    </a:p>
                    <a:p>
                      <a:pPr algn="ctr"/>
                      <a:r>
                        <a:rPr lang="en-US" dirty="0" smtClean="0"/>
                        <a:t>-&gt; 2.084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t>
                      </a:r>
                    </a:p>
                    <a:p>
                      <a:pPr algn="ctr"/>
                      <a:r>
                        <a:rPr lang="en-US" dirty="0" smtClean="0"/>
                        <a:t>0.575</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C</a:t>
                      </a:r>
                    </a:p>
                    <a:p>
                      <a:pPr algn="ctr"/>
                      <a:r>
                        <a:rPr lang="en-US" dirty="0" smtClean="0"/>
                        <a:t>2.275</a:t>
                      </a:r>
                      <a:endParaRPr lang="en-US" dirty="0"/>
                    </a:p>
                  </a:txBody>
                  <a:tcPr/>
                </a:tc>
                <a:tc>
                  <a:txBody>
                    <a:bodyPr/>
                    <a:lstStyle/>
                    <a:p>
                      <a:pPr algn="ctr"/>
                      <a:r>
                        <a:rPr lang="en-US" dirty="0" smtClean="0"/>
                        <a:t>D</a:t>
                      </a:r>
                    </a:p>
                    <a:p>
                      <a:pPr algn="ctr"/>
                      <a:r>
                        <a:rPr lang="en-US" dirty="0" smtClean="0"/>
                        <a:t>0.15</a:t>
                      </a:r>
                      <a:endParaRPr lang="en-US" dirty="0"/>
                    </a:p>
                  </a:txBody>
                  <a:tcPr/>
                </a:tc>
              </a:tr>
            </a:tbl>
          </a:graphicData>
        </a:graphic>
      </p:graphicFrame>
      <p:sp>
        <p:nvSpPr>
          <p:cNvPr id="6" name="Freeform 5"/>
          <p:cNvSpPr/>
          <p:nvPr/>
        </p:nvSpPr>
        <p:spPr bwMode="auto">
          <a:xfrm>
            <a:off x="3512771" y="5554784"/>
            <a:ext cx="2567354" cy="691662"/>
          </a:xfrm>
          <a:custGeom>
            <a:avLst/>
            <a:gdLst>
              <a:gd name="connsiteX0" fmla="*/ 2567354 w 2567354"/>
              <a:gd name="connsiteY0" fmla="*/ 0 h 510284"/>
              <a:gd name="connsiteX1" fmla="*/ 2168769 w 2567354"/>
              <a:gd name="connsiteY1" fmla="*/ 433754 h 510284"/>
              <a:gd name="connsiteX2" fmla="*/ 515816 w 2567354"/>
              <a:gd name="connsiteY2" fmla="*/ 468923 h 510284"/>
              <a:gd name="connsiteX3" fmla="*/ 0 w 2567354"/>
              <a:gd name="connsiteY3" fmla="*/ 0 h 510284"/>
              <a:gd name="connsiteX0" fmla="*/ 2567354 w 2567354"/>
              <a:gd name="connsiteY0" fmla="*/ 0 h 555972"/>
              <a:gd name="connsiteX1" fmla="*/ 2168769 w 2567354"/>
              <a:gd name="connsiteY1" fmla="*/ 433754 h 555972"/>
              <a:gd name="connsiteX2" fmla="*/ 515816 w 2567354"/>
              <a:gd name="connsiteY2" fmla="*/ 527538 h 555972"/>
              <a:gd name="connsiteX3" fmla="*/ 0 w 2567354"/>
              <a:gd name="connsiteY3" fmla="*/ 0 h 555972"/>
            </a:gdLst>
            <a:ahLst/>
            <a:cxnLst>
              <a:cxn ang="0">
                <a:pos x="connsiteX0" y="connsiteY0"/>
              </a:cxn>
              <a:cxn ang="0">
                <a:pos x="connsiteX1" y="connsiteY1"/>
              </a:cxn>
              <a:cxn ang="0">
                <a:pos x="connsiteX2" y="connsiteY2"/>
              </a:cxn>
              <a:cxn ang="0">
                <a:pos x="connsiteX3" y="connsiteY3"/>
              </a:cxn>
            </a:cxnLst>
            <a:rect l="l" t="t" r="r" b="b"/>
            <a:pathLst>
              <a:path w="2567354" h="555972">
                <a:moveTo>
                  <a:pt x="2567354" y="0"/>
                </a:moveTo>
                <a:cubicBezTo>
                  <a:pt x="2539023" y="177800"/>
                  <a:pt x="2510692" y="345831"/>
                  <a:pt x="2168769" y="433754"/>
                </a:cubicBezTo>
                <a:cubicBezTo>
                  <a:pt x="1826846" y="521677"/>
                  <a:pt x="877277" y="599830"/>
                  <a:pt x="515816" y="527538"/>
                </a:cubicBezTo>
                <a:cubicBezTo>
                  <a:pt x="154355" y="455246"/>
                  <a:pt x="77177" y="198315"/>
                  <a:pt x="0" y="0"/>
                </a:cubicBezTo>
              </a:path>
            </a:pathLst>
          </a:cu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00" tIns="46800" rIns="936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Freeform 18"/>
          <p:cNvSpPr/>
          <p:nvPr/>
        </p:nvSpPr>
        <p:spPr bwMode="auto">
          <a:xfrm flipH="1">
            <a:off x="3735510" y="5547939"/>
            <a:ext cx="981076" cy="350636"/>
          </a:xfrm>
          <a:custGeom>
            <a:avLst/>
            <a:gdLst>
              <a:gd name="connsiteX0" fmla="*/ 2567354 w 2567354"/>
              <a:gd name="connsiteY0" fmla="*/ 0 h 510284"/>
              <a:gd name="connsiteX1" fmla="*/ 2168769 w 2567354"/>
              <a:gd name="connsiteY1" fmla="*/ 433754 h 510284"/>
              <a:gd name="connsiteX2" fmla="*/ 515816 w 2567354"/>
              <a:gd name="connsiteY2" fmla="*/ 468923 h 510284"/>
              <a:gd name="connsiteX3" fmla="*/ 0 w 2567354"/>
              <a:gd name="connsiteY3" fmla="*/ 0 h 510284"/>
              <a:gd name="connsiteX0" fmla="*/ 2567354 w 2567354"/>
              <a:gd name="connsiteY0" fmla="*/ 0 h 555972"/>
              <a:gd name="connsiteX1" fmla="*/ 2168769 w 2567354"/>
              <a:gd name="connsiteY1" fmla="*/ 433754 h 555972"/>
              <a:gd name="connsiteX2" fmla="*/ 515816 w 2567354"/>
              <a:gd name="connsiteY2" fmla="*/ 527538 h 555972"/>
              <a:gd name="connsiteX3" fmla="*/ 0 w 2567354"/>
              <a:gd name="connsiteY3" fmla="*/ 0 h 555972"/>
            </a:gdLst>
            <a:ahLst/>
            <a:cxnLst>
              <a:cxn ang="0">
                <a:pos x="connsiteX0" y="connsiteY0"/>
              </a:cxn>
              <a:cxn ang="0">
                <a:pos x="connsiteX1" y="connsiteY1"/>
              </a:cxn>
              <a:cxn ang="0">
                <a:pos x="connsiteX2" y="connsiteY2"/>
              </a:cxn>
              <a:cxn ang="0">
                <a:pos x="connsiteX3" y="connsiteY3"/>
              </a:cxn>
            </a:cxnLst>
            <a:rect l="l" t="t" r="r" b="b"/>
            <a:pathLst>
              <a:path w="2567354" h="555972">
                <a:moveTo>
                  <a:pt x="2567354" y="0"/>
                </a:moveTo>
                <a:cubicBezTo>
                  <a:pt x="2539023" y="177800"/>
                  <a:pt x="2510692" y="345831"/>
                  <a:pt x="2168769" y="433754"/>
                </a:cubicBezTo>
                <a:cubicBezTo>
                  <a:pt x="1826846" y="521677"/>
                  <a:pt x="877277" y="599830"/>
                  <a:pt x="515816" y="527538"/>
                </a:cubicBezTo>
                <a:cubicBezTo>
                  <a:pt x="154355" y="455246"/>
                  <a:pt x="77177" y="198315"/>
                  <a:pt x="0" y="0"/>
                </a:cubicBezTo>
              </a:path>
            </a:pathLst>
          </a:custGeom>
          <a:noFill/>
          <a:ln w="38100" cap="flat" cmpd="sng" algn="ctr">
            <a:solidFill>
              <a:srgbClr val="FFC000"/>
            </a:solidFill>
            <a:prstDash val="solid"/>
            <a:round/>
            <a:headEnd type="non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00" tIns="46800" rIns="936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pSp>
        <p:nvGrpSpPr>
          <p:cNvPr id="15" name="Group 14"/>
          <p:cNvGrpSpPr/>
          <p:nvPr/>
        </p:nvGrpSpPr>
        <p:grpSpPr>
          <a:xfrm>
            <a:off x="3946525" y="5539146"/>
            <a:ext cx="3247292" cy="502875"/>
            <a:chOff x="3946525" y="5539146"/>
            <a:chExt cx="3247292" cy="502875"/>
          </a:xfrm>
        </p:grpSpPr>
        <p:sp>
          <p:nvSpPr>
            <p:cNvPr id="20" name="Freeform 19"/>
            <p:cNvSpPr/>
            <p:nvPr/>
          </p:nvSpPr>
          <p:spPr bwMode="auto">
            <a:xfrm flipH="1">
              <a:off x="4769033" y="5539146"/>
              <a:ext cx="973627" cy="204228"/>
            </a:xfrm>
            <a:custGeom>
              <a:avLst/>
              <a:gdLst>
                <a:gd name="connsiteX0" fmla="*/ 2567354 w 2567354"/>
                <a:gd name="connsiteY0" fmla="*/ 0 h 510284"/>
                <a:gd name="connsiteX1" fmla="*/ 2168769 w 2567354"/>
                <a:gd name="connsiteY1" fmla="*/ 433754 h 510284"/>
                <a:gd name="connsiteX2" fmla="*/ 515816 w 2567354"/>
                <a:gd name="connsiteY2" fmla="*/ 468923 h 510284"/>
                <a:gd name="connsiteX3" fmla="*/ 0 w 2567354"/>
                <a:gd name="connsiteY3" fmla="*/ 0 h 510284"/>
                <a:gd name="connsiteX0" fmla="*/ 2567354 w 2567354"/>
                <a:gd name="connsiteY0" fmla="*/ 0 h 555972"/>
                <a:gd name="connsiteX1" fmla="*/ 2168769 w 2567354"/>
                <a:gd name="connsiteY1" fmla="*/ 433754 h 555972"/>
                <a:gd name="connsiteX2" fmla="*/ 515816 w 2567354"/>
                <a:gd name="connsiteY2" fmla="*/ 527538 h 555972"/>
                <a:gd name="connsiteX3" fmla="*/ 0 w 2567354"/>
                <a:gd name="connsiteY3" fmla="*/ 0 h 555972"/>
              </a:gdLst>
              <a:ahLst/>
              <a:cxnLst>
                <a:cxn ang="0">
                  <a:pos x="connsiteX0" y="connsiteY0"/>
                </a:cxn>
                <a:cxn ang="0">
                  <a:pos x="connsiteX1" y="connsiteY1"/>
                </a:cxn>
                <a:cxn ang="0">
                  <a:pos x="connsiteX2" y="connsiteY2"/>
                </a:cxn>
                <a:cxn ang="0">
                  <a:pos x="connsiteX3" y="connsiteY3"/>
                </a:cxn>
              </a:cxnLst>
              <a:rect l="l" t="t" r="r" b="b"/>
              <a:pathLst>
                <a:path w="2567354" h="555972">
                  <a:moveTo>
                    <a:pt x="2567354" y="0"/>
                  </a:moveTo>
                  <a:cubicBezTo>
                    <a:pt x="2539023" y="177800"/>
                    <a:pt x="2510692" y="345831"/>
                    <a:pt x="2168769" y="433754"/>
                  </a:cubicBezTo>
                  <a:cubicBezTo>
                    <a:pt x="1826846" y="521677"/>
                    <a:pt x="877277" y="599830"/>
                    <a:pt x="515816" y="527538"/>
                  </a:cubicBezTo>
                  <a:cubicBezTo>
                    <a:pt x="154355" y="455246"/>
                    <a:pt x="77177" y="198315"/>
                    <a:pt x="0" y="0"/>
                  </a:cubicBezTo>
                </a:path>
              </a:pathLst>
            </a:custGeom>
            <a:noFill/>
            <a:ln w="19050" cap="flat" cmpd="sng" algn="ctr">
              <a:solidFill>
                <a:srgbClr val="00B050"/>
              </a:solidFill>
              <a:prstDash val="solid"/>
              <a:round/>
              <a:headEnd type="non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00" tIns="46800" rIns="936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1" name="Freeform 20"/>
            <p:cNvSpPr/>
            <p:nvPr/>
          </p:nvSpPr>
          <p:spPr bwMode="auto">
            <a:xfrm flipH="1">
              <a:off x="3946525" y="5559611"/>
              <a:ext cx="1848583" cy="482410"/>
            </a:xfrm>
            <a:custGeom>
              <a:avLst/>
              <a:gdLst>
                <a:gd name="connsiteX0" fmla="*/ 2567354 w 2567354"/>
                <a:gd name="connsiteY0" fmla="*/ 0 h 510284"/>
                <a:gd name="connsiteX1" fmla="*/ 2168769 w 2567354"/>
                <a:gd name="connsiteY1" fmla="*/ 433754 h 510284"/>
                <a:gd name="connsiteX2" fmla="*/ 515816 w 2567354"/>
                <a:gd name="connsiteY2" fmla="*/ 468923 h 510284"/>
                <a:gd name="connsiteX3" fmla="*/ 0 w 2567354"/>
                <a:gd name="connsiteY3" fmla="*/ 0 h 510284"/>
                <a:gd name="connsiteX0" fmla="*/ 2567354 w 2567354"/>
                <a:gd name="connsiteY0" fmla="*/ 0 h 555972"/>
                <a:gd name="connsiteX1" fmla="*/ 2168769 w 2567354"/>
                <a:gd name="connsiteY1" fmla="*/ 433754 h 555972"/>
                <a:gd name="connsiteX2" fmla="*/ 515816 w 2567354"/>
                <a:gd name="connsiteY2" fmla="*/ 527538 h 555972"/>
                <a:gd name="connsiteX3" fmla="*/ 0 w 2567354"/>
                <a:gd name="connsiteY3" fmla="*/ 0 h 555972"/>
              </a:gdLst>
              <a:ahLst/>
              <a:cxnLst>
                <a:cxn ang="0">
                  <a:pos x="connsiteX0" y="connsiteY0"/>
                </a:cxn>
                <a:cxn ang="0">
                  <a:pos x="connsiteX1" y="connsiteY1"/>
                </a:cxn>
                <a:cxn ang="0">
                  <a:pos x="connsiteX2" y="connsiteY2"/>
                </a:cxn>
                <a:cxn ang="0">
                  <a:pos x="connsiteX3" y="connsiteY3"/>
                </a:cxn>
              </a:cxnLst>
              <a:rect l="l" t="t" r="r" b="b"/>
              <a:pathLst>
                <a:path w="2567354" h="555972">
                  <a:moveTo>
                    <a:pt x="2567354" y="0"/>
                  </a:moveTo>
                  <a:cubicBezTo>
                    <a:pt x="2539023" y="177800"/>
                    <a:pt x="2510692" y="345831"/>
                    <a:pt x="2168769" y="433754"/>
                  </a:cubicBezTo>
                  <a:cubicBezTo>
                    <a:pt x="1826846" y="521677"/>
                    <a:pt x="877277" y="599830"/>
                    <a:pt x="515816" y="527538"/>
                  </a:cubicBezTo>
                  <a:cubicBezTo>
                    <a:pt x="154355" y="455246"/>
                    <a:pt x="77177" y="198315"/>
                    <a:pt x="0" y="0"/>
                  </a:cubicBezTo>
                </a:path>
              </a:pathLst>
            </a:custGeom>
            <a:noFill/>
            <a:ln w="19050" cap="flat" cmpd="sng" algn="ctr">
              <a:solidFill>
                <a:srgbClr val="00B050"/>
              </a:solidFill>
              <a:prstDash val="solid"/>
              <a:round/>
              <a:headEnd type="non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00" tIns="46800" rIns="936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Freeform 21"/>
            <p:cNvSpPr/>
            <p:nvPr/>
          </p:nvSpPr>
          <p:spPr bwMode="auto">
            <a:xfrm>
              <a:off x="5795108" y="5559611"/>
              <a:ext cx="1398709" cy="350636"/>
            </a:xfrm>
            <a:custGeom>
              <a:avLst/>
              <a:gdLst>
                <a:gd name="connsiteX0" fmla="*/ 2567354 w 2567354"/>
                <a:gd name="connsiteY0" fmla="*/ 0 h 510284"/>
                <a:gd name="connsiteX1" fmla="*/ 2168769 w 2567354"/>
                <a:gd name="connsiteY1" fmla="*/ 433754 h 510284"/>
                <a:gd name="connsiteX2" fmla="*/ 515816 w 2567354"/>
                <a:gd name="connsiteY2" fmla="*/ 468923 h 510284"/>
                <a:gd name="connsiteX3" fmla="*/ 0 w 2567354"/>
                <a:gd name="connsiteY3" fmla="*/ 0 h 510284"/>
                <a:gd name="connsiteX0" fmla="*/ 2567354 w 2567354"/>
                <a:gd name="connsiteY0" fmla="*/ 0 h 555972"/>
                <a:gd name="connsiteX1" fmla="*/ 2168769 w 2567354"/>
                <a:gd name="connsiteY1" fmla="*/ 433754 h 555972"/>
                <a:gd name="connsiteX2" fmla="*/ 515816 w 2567354"/>
                <a:gd name="connsiteY2" fmla="*/ 527538 h 555972"/>
                <a:gd name="connsiteX3" fmla="*/ 0 w 2567354"/>
                <a:gd name="connsiteY3" fmla="*/ 0 h 555972"/>
              </a:gdLst>
              <a:ahLst/>
              <a:cxnLst>
                <a:cxn ang="0">
                  <a:pos x="connsiteX0" y="connsiteY0"/>
                </a:cxn>
                <a:cxn ang="0">
                  <a:pos x="connsiteX1" y="connsiteY1"/>
                </a:cxn>
                <a:cxn ang="0">
                  <a:pos x="connsiteX2" y="connsiteY2"/>
                </a:cxn>
                <a:cxn ang="0">
                  <a:pos x="connsiteX3" y="connsiteY3"/>
                </a:cxn>
              </a:cxnLst>
              <a:rect l="l" t="t" r="r" b="b"/>
              <a:pathLst>
                <a:path w="2567354" h="555972">
                  <a:moveTo>
                    <a:pt x="2567354" y="0"/>
                  </a:moveTo>
                  <a:cubicBezTo>
                    <a:pt x="2539023" y="177800"/>
                    <a:pt x="2510692" y="345831"/>
                    <a:pt x="2168769" y="433754"/>
                  </a:cubicBezTo>
                  <a:cubicBezTo>
                    <a:pt x="1826846" y="521677"/>
                    <a:pt x="877277" y="599830"/>
                    <a:pt x="515816" y="527538"/>
                  </a:cubicBezTo>
                  <a:cubicBezTo>
                    <a:pt x="154355" y="455246"/>
                    <a:pt x="77177" y="198315"/>
                    <a:pt x="0" y="0"/>
                  </a:cubicBezTo>
                </a:path>
              </a:pathLst>
            </a:custGeom>
            <a:noFill/>
            <a:ln w="19050" cap="flat" cmpd="sng" algn="ctr">
              <a:solidFill>
                <a:srgbClr val="00B050"/>
              </a:solidFill>
              <a:prstDash val="solid"/>
              <a:round/>
              <a:headEnd type="non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00" tIns="46800" rIns="936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pSp>
    </p:spTree>
    <p:extLst>
      <p:ext uri="{BB962C8B-B14F-4D97-AF65-F5344CB8AC3E}">
        <p14:creationId xmlns:p14="http://schemas.microsoft.com/office/powerpoint/2010/main" val="186824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xmlns="" id="{2E844594-F8B0-4B26-B6EE-A96B7EA006B0}"/>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04216415-E967-4E55-A74C-85E2C1E81A06}" type="slidenum">
              <a:rPr lang="en-US" altLang="zh-TW" sz="1400" smtClean="0">
                <a:solidFill>
                  <a:schemeClr val="accent2"/>
                </a:solidFill>
                <a:latin typeface="Times New Roman" panose="02020603050405020304" pitchFamily="18" charset="0"/>
              </a:rPr>
              <a:pPr>
                <a:spcBef>
                  <a:spcPct val="0"/>
                </a:spcBef>
                <a:buFontTx/>
                <a:buNone/>
              </a:pPr>
              <a:t>25</a:t>
            </a:fld>
            <a:endParaRPr lang="en-US" altLang="zh-TW" sz="1400" b="0">
              <a:latin typeface="Times New Roman" panose="02020603050405020304" pitchFamily="18" charset="0"/>
            </a:endParaRPr>
          </a:p>
        </p:txBody>
      </p:sp>
      <p:sp>
        <p:nvSpPr>
          <p:cNvPr id="47107" name="Rectangle 2">
            <a:extLst>
              <a:ext uri="{FF2B5EF4-FFF2-40B4-BE49-F238E27FC236}">
                <a16:creationId xmlns:a16="http://schemas.microsoft.com/office/drawing/2014/main" xmlns="" id="{02966BEB-8462-43A7-BFDB-26DF8F757878}"/>
              </a:ext>
            </a:extLst>
          </p:cNvPr>
          <p:cNvSpPr>
            <a:spLocks noGrp="1" noChangeArrowheads="1"/>
          </p:cNvSpPr>
          <p:nvPr>
            <p:ph type="title"/>
          </p:nvPr>
        </p:nvSpPr>
        <p:spPr>
          <a:xfrm>
            <a:off x="838200" y="433387"/>
            <a:ext cx="7391400" cy="683031"/>
          </a:xfrm>
        </p:spPr>
        <p:txBody>
          <a:bodyPr/>
          <a:lstStyle/>
          <a:p>
            <a:pPr eaLnBrk="1" hangingPunct="1"/>
            <a:r>
              <a:rPr lang="en-AU" altLang="zh-TW" dirty="0"/>
              <a:t>Ranking based on </a:t>
            </a:r>
            <a:r>
              <a:rPr lang="en-AU" altLang="zh-TW" dirty="0">
                <a:ea typeface="細明體" panose="02020509000000000000" pitchFamily="49" charset="-120"/>
              </a:rPr>
              <a:t>Anchor Text</a:t>
            </a:r>
            <a:r>
              <a:rPr lang="en-AU" altLang="zh-TW" dirty="0"/>
              <a:t> </a:t>
            </a:r>
            <a:endParaRPr lang="en-US" altLang="zh-TW" dirty="0"/>
          </a:p>
        </p:txBody>
      </p:sp>
      <p:sp>
        <p:nvSpPr>
          <p:cNvPr id="47108" name="Rectangle 3">
            <a:extLst>
              <a:ext uri="{FF2B5EF4-FFF2-40B4-BE49-F238E27FC236}">
                <a16:creationId xmlns:a16="http://schemas.microsoft.com/office/drawing/2014/main" xmlns="" id="{A7B01F10-314F-409E-B1B7-C450106A3C57}"/>
              </a:ext>
            </a:extLst>
          </p:cNvPr>
          <p:cNvSpPr>
            <a:spLocks noGrp="1" noChangeArrowheads="1"/>
          </p:cNvSpPr>
          <p:nvPr>
            <p:ph type="body" idx="1"/>
          </p:nvPr>
        </p:nvSpPr>
        <p:spPr>
          <a:xfrm>
            <a:off x="622004" y="1917405"/>
            <a:ext cx="7924800" cy="4038600"/>
          </a:xfrm>
        </p:spPr>
        <p:txBody>
          <a:bodyPr/>
          <a:lstStyle/>
          <a:p>
            <a:pPr eaLnBrk="1" hangingPunct="1"/>
            <a:r>
              <a:rPr lang="en-AU" altLang="zh-TW" dirty="0">
                <a:ea typeface="細明體" panose="02020509000000000000" pitchFamily="49" charset="-120"/>
              </a:rPr>
              <a:t>The anchor text “Computer Science Department” is added as a metatag to </a:t>
            </a:r>
            <a:r>
              <a:rPr lang="en-AU" altLang="zh-TW" dirty="0">
                <a:ea typeface="細明體" panose="02020509000000000000" pitchFamily="49" charset="-120"/>
                <a:hlinkClick r:id="rId3"/>
              </a:rPr>
              <a:t>www.cse.ust.hk</a:t>
            </a:r>
            <a:r>
              <a:rPr lang="en-AU" altLang="zh-TW" dirty="0">
                <a:ea typeface="細明體" panose="02020509000000000000" pitchFamily="49" charset="-120"/>
              </a:rPr>
              <a:t> </a:t>
            </a:r>
          </a:p>
          <a:p>
            <a:pPr lvl="1" eaLnBrk="1" hangingPunct="1"/>
            <a:r>
              <a:rPr lang="en-AU" altLang="zh-TW" dirty="0">
                <a:ea typeface="細明體" panose="02020509000000000000" pitchFamily="49" charset="-120"/>
              </a:rPr>
              <a:t>Equivalent to having manually tagged www.cse.ust.hk</a:t>
            </a:r>
          </a:p>
          <a:p>
            <a:pPr eaLnBrk="1" hangingPunct="1"/>
            <a:r>
              <a:rPr lang="en-AU" altLang="zh-TW" dirty="0">
                <a:ea typeface="細明體" panose="02020509000000000000" pitchFamily="49" charset="-120"/>
              </a:rPr>
              <a:t>Advantages</a:t>
            </a:r>
          </a:p>
          <a:p>
            <a:pPr lvl="1" eaLnBrk="1" hangingPunct="1"/>
            <a:r>
              <a:rPr lang="en-AU" altLang="zh-TW" dirty="0">
                <a:ea typeface="細明體" panose="02020509000000000000" pitchFamily="49" charset="-120"/>
              </a:rPr>
              <a:t>Anchors often provide more accurate descriptions of web pages than the pages themselves (</a:t>
            </a:r>
            <a:r>
              <a:rPr lang="en-AU" altLang="zh-TW" dirty="0">
                <a:solidFill>
                  <a:schemeClr val="accent2"/>
                </a:solidFill>
                <a:ea typeface="細明體" panose="02020509000000000000" pitchFamily="49" charset="-120"/>
              </a:rPr>
              <a:t>and it is often written by independent objective authors</a:t>
            </a:r>
            <a:r>
              <a:rPr lang="en-AU" altLang="zh-TW" dirty="0">
                <a:ea typeface="細明體" panose="02020509000000000000" pitchFamily="49" charset="-120"/>
              </a:rPr>
              <a:t>)</a:t>
            </a:r>
          </a:p>
          <a:p>
            <a:pPr lvl="1" eaLnBrk="1" hangingPunct="1"/>
            <a:r>
              <a:rPr lang="en-AU" altLang="zh-TW" dirty="0">
                <a:ea typeface="細明體" panose="02020509000000000000" pitchFamily="49" charset="-120"/>
              </a:rPr>
              <a:t>A</a:t>
            </a:r>
            <a:r>
              <a:rPr lang="en-AU" altLang="zh-TW" dirty="0" smtClean="0">
                <a:ea typeface="細明體" panose="02020509000000000000" pitchFamily="49" charset="-120"/>
              </a:rPr>
              <a:t>nchors </a:t>
            </a:r>
            <a:r>
              <a:rPr lang="en-AU" altLang="zh-TW" dirty="0">
                <a:ea typeface="細明體" panose="02020509000000000000" pitchFamily="49" charset="-120"/>
              </a:rPr>
              <a:t>may exist for documents which cannot be indexed by a text-based search engine, such as images, programs and databases</a:t>
            </a:r>
          </a:p>
          <a:p>
            <a:pPr eaLnBrk="1" hangingPunct="1"/>
            <a:r>
              <a:rPr lang="en-AU" altLang="zh-TW" dirty="0">
                <a:ea typeface="細明體" panose="02020509000000000000" pitchFamily="49" charset="-120"/>
              </a:rPr>
              <a:t>Disadvantage</a:t>
            </a:r>
          </a:p>
          <a:p>
            <a:pPr lvl="1" eaLnBrk="1" hangingPunct="1"/>
            <a:r>
              <a:rPr lang="en-AU" altLang="zh-TW" dirty="0">
                <a:ea typeface="細明體" panose="02020509000000000000" pitchFamily="49" charset="-120"/>
              </a:rPr>
              <a:t>Since it is possible to return web pages which have not actually been crawled, so the returned web pages may never actually</a:t>
            </a:r>
            <a:r>
              <a:rPr lang="en-AU" altLang="zh-TW" dirty="0"/>
              <a:t> existed</a:t>
            </a:r>
            <a:endParaRPr lang="en-GB" altLang="zh-TW" dirty="0"/>
          </a:p>
        </p:txBody>
      </p:sp>
      <p:sp>
        <p:nvSpPr>
          <p:cNvPr id="47109" name="Rectangle 4">
            <a:extLst>
              <a:ext uri="{FF2B5EF4-FFF2-40B4-BE49-F238E27FC236}">
                <a16:creationId xmlns:a16="http://schemas.microsoft.com/office/drawing/2014/main" xmlns="" id="{D14BC2B1-CFD1-4153-95DD-25E823A2707D}"/>
              </a:ext>
            </a:extLst>
          </p:cNvPr>
          <p:cNvSpPr>
            <a:spLocks noChangeArrowheads="1"/>
          </p:cNvSpPr>
          <p:nvPr/>
        </p:nvSpPr>
        <p:spPr bwMode="auto">
          <a:xfrm>
            <a:off x="396579" y="302005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47110" name="Rectangle 5">
            <a:extLst>
              <a:ext uri="{FF2B5EF4-FFF2-40B4-BE49-F238E27FC236}">
                <a16:creationId xmlns:a16="http://schemas.microsoft.com/office/drawing/2014/main" xmlns="" id="{0667C5E9-76FB-4DF0-8087-6CC44F355509}"/>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2" name="TextBox 1"/>
          <p:cNvSpPr txBox="1"/>
          <p:nvPr/>
        </p:nvSpPr>
        <p:spPr>
          <a:xfrm>
            <a:off x="812474" y="1316856"/>
            <a:ext cx="7543860" cy="400110"/>
          </a:xfrm>
          <a:prstGeom prst="rect">
            <a:avLst/>
          </a:prstGeom>
          <a:solidFill>
            <a:srgbClr val="FFFF00"/>
          </a:solidFill>
        </p:spPr>
        <p:txBody>
          <a:bodyPr wrap="none" rtlCol="0">
            <a:spAutoFit/>
          </a:bodyPr>
          <a:lstStyle/>
          <a:p>
            <a:r>
              <a:rPr lang="en-US" sz="2000" dirty="0">
                <a:latin typeface="Calibri" panose="020F0502020204030204" pitchFamily="34" charset="0"/>
              </a:rPr>
              <a:t>&lt;a </a:t>
            </a:r>
            <a:r>
              <a:rPr lang="en-US" sz="2000" dirty="0" err="1">
                <a:latin typeface="Calibri" panose="020F0502020204030204" pitchFamily="34" charset="0"/>
              </a:rPr>
              <a:t>href</a:t>
            </a:r>
            <a:r>
              <a:rPr lang="en-US" sz="2000" dirty="0" smtClean="0">
                <a:latin typeface="Calibri" panose="020F0502020204030204" pitchFamily="34" charset="0"/>
              </a:rPr>
              <a:t>=“http</a:t>
            </a:r>
            <a:r>
              <a:rPr lang="en-US" sz="2000" dirty="0">
                <a:latin typeface="Calibri" panose="020F0502020204030204" pitchFamily="34" charset="0"/>
              </a:rPr>
              <a:t>://</a:t>
            </a:r>
            <a:r>
              <a:rPr lang="en-US" sz="2000" dirty="0" smtClean="0">
                <a:latin typeface="Calibri" panose="020F0502020204030204" pitchFamily="34" charset="0"/>
              </a:rPr>
              <a:t>www.cse.ust.hk”k&gt;Computer </a:t>
            </a:r>
            <a:r>
              <a:rPr lang="en-US" sz="2000" dirty="0">
                <a:latin typeface="Calibri" panose="020F0502020204030204" pitchFamily="34" charset="0"/>
              </a:rPr>
              <a:t>Science Department&lt;/a&gt;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xmlns="" id="{1018AD7B-B66C-456F-9679-F2C4C4866884}"/>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23DF5529-CF1B-4E7A-B413-02EC7399FC4C}" type="slidenum">
              <a:rPr lang="en-US" altLang="zh-TW" sz="1400" smtClean="0">
                <a:solidFill>
                  <a:schemeClr val="accent2"/>
                </a:solidFill>
                <a:latin typeface="Times New Roman" panose="02020603050405020304" pitchFamily="18" charset="0"/>
              </a:rPr>
              <a:pPr>
                <a:spcBef>
                  <a:spcPct val="0"/>
                </a:spcBef>
                <a:buFontTx/>
                <a:buNone/>
              </a:pPr>
              <a:t>26</a:t>
            </a:fld>
            <a:endParaRPr lang="en-US" altLang="zh-TW" sz="1400" b="0">
              <a:latin typeface="Times New Roman" panose="02020603050405020304" pitchFamily="18" charset="0"/>
            </a:endParaRPr>
          </a:p>
        </p:txBody>
      </p:sp>
      <p:sp>
        <p:nvSpPr>
          <p:cNvPr id="49155" name="Rectangle 2">
            <a:extLst>
              <a:ext uri="{FF2B5EF4-FFF2-40B4-BE49-F238E27FC236}">
                <a16:creationId xmlns:a16="http://schemas.microsoft.com/office/drawing/2014/main" xmlns="" id="{A477EBC8-0AD9-4772-94AC-751885E95120}"/>
              </a:ext>
            </a:extLst>
          </p:cNvPr>
          <p:cNvSpPr>
            <a:spLocks noGrp="1" noChangeArrowheads="1"/>
          </p:cNvSpPr>
          <p:nvPr>
            <p:ph type="title"/>
          </p:nvPr>
        </p:nvSpPr>
        <p:spPr>
          <a:xfrm>
            <a:off x="838200" y="433387"/>
            <a:ext cx="7391400" cy="821255"/>
          </a:xfrm>
        </p:spPr>
        <p:txBody>
          <a:bodyPr/>
          <a:lstStyle/>
          <a:p>
            <a:pPr eaLnBrk="1" hangingPunct="1"/>
            <a:r>
              <a:rPr lang="en-AU" altLang="zh-TW" dirty="0"/>
              <a:t>Ranking based on Hit Properties (Hit List)</a:t>
            </a:r>
            <a:endParaRPr lang="en-US" altLang="zh-TW" dirty="0">
              <a:ea typeface="細明體" panose="02020509000000000000" pitchFamily="49" charset="-120"/>
            </a:endParaRPr>
          </a:p>
        </p:txBody>
      </p:sp>
      <p:sp>
        <p:nvSpPr>
          <p:cNvPr id="49156" name="Rectangle 3">
            <a:extLst>
              <a:ext uri="{FF2B5EF4-FFF2-40B4-BE49-F238E27FC236}">
                <a16:creationId xmlns:a16="http://schemas.microsoft.com/office/drawing/2014/main" xmlns="" id="{92B3AD40-E9D7-48B4-B08D-45C969C6C360}"/>
              </a:ext>
            </a:extLst>
          </p:cNvPr>
          <p:cNvSpPr>
            <a:spLocks noGrp="1" noChangeArrowheads="1"/>
          </p:cNvSpPr>
          <p:nvPr>
            <p:ph type="body" idx="1"/>
          </p:nvPr>
        </p:nvSpPr>
        <p:spPr>
          <a:xfrm>
            <a:off x="685800" y="1524000"/>
            <a:ext cx="7924800" cy="2527300"/>
          </a:xfrm>
        </p:spPr>
        <p:txBody>
          <a:bodyPr/>
          <a:lstStyle/>
          <a:p>
            <a:pPr eaLnBrk="1" hangingPunct="1"/>
            <a:r>
              <a:rPr lang="en-AU" altLang="zh-TW" dirty="0">
                <a:ea typeface="細明體" panose="02020509000000000000" pitchFamily="49" charset="-120"/>
              </a:rPr>
              <a:t>For each word, a </a:t>
            </a:r>
            <a:r>
              <a:rPr lang="en-AU" altLang="zh-TW" dirty="0">
                <a:solidFill>
                  <a:srgbClr val="C00000"/>
                </a:solidFill>
                <a:ea typeface="細明體" panose="02020509000000000000" pitchFamily="49" charset="-120"/>
              </a:rPr>
              <a:t>hit list </a:t>
            </a:r>
            <a:r>
              <a:rPr lang="en-AU" altLang="zh-TW" dirty="0">
                <a:ea typeface="細明體" panose="02020509000000000000" pitchFamily="49" charset="-120"/>
              </a:rPr>
              <a:t>records a hit’s properties, such as, the word’s position, font, and capitalization information in a document</a:t>
            </a:r>
          </a:p>
          <a:p>
            <a:pPr eaLnBrk="1" hangingPunct="1"/>
            <a:r>
              <a:rPr lang="en-AU" altLang="zh-TW" dirty="0">
                <a:ea typeface="細明體" panose="02020509000000000000" pitchFamily="49" charset="-120"/>
              </a:rPr>
              <a:t>Two types of hits are defined:</a:t>
            </a:r>
          </a:p>
          <a:p>
            <a:pPr lvl="1" eaLnBrk="1" hangingPunct="1"/>
            <a:r>
              <a:rPr lang="en-AU" altLang="zh-TW" dirty="0">
                <a:solidFill>
                  <a:schemeClr val="accent2"/>
                </a:solidFill>
                <a:ea typeface="細明體" panose="02020509000000000000" pitchFamily="49" charset="-120"/>
              </a:rPr>
              <a:t>Fancy hits</a:t>
            </a:r>
            <a:r>
              <a:rPr lang="en-AU" altLang="zh-TW" dirty="0">
                <a:ea typeface="細明體" panose="02020509000000000000" pitchFamily="49" charset="-120"/>
              </a:rPr>
              <a:t> include hits occurring in a URL, title, anchor text, or meta </a:t>
            </a:r>
            <a:r>
              <a:rPr lang="en-AU" altLang="zh-TW" dirty="0" smtClean="0">
                <a:ea typeface="細明體" panose="02020509000000000000" pitchFamily="49" charset="-120"/>
              </a:rPr>
              <a:t>tags</a:t>
            </a:r>
            <a:endParaRPr lang="en-AU" altLang="zh-TW" dirty="0">
              <a:ea typeface="細明體" panose="02020509000000000000" pitchFamily="49" charset="-120"/>
            </a:endParaRPr>
          </a:p>
          <a:p>
            <a:pPr lvl="1" eaLnBrk="1" hangingPunct="1"/>
            <a:r>
              <a:rPr lang="en-AU" altLang="zh-TW" dirty="0">
                <a:solidFill>
                  <a:schemeClr val="accent2"/>
                </a:solidFill>
                <a:ea typeface="細明體" panose="02020509000000000000" pitchFamily="49" charset="-120"/>
              </a:rPr>
              <a:t>Plain hits</a:t>
            </a:r>
            <a:r>
              <a:rPr lang="en-AU" altLang="zh-TW" dirty="0">
                <a:ea typeface="細明體" panose="02020509000000000000" pitchFamily="49" charset="-120"/>
              </a:rPr>
              <a:t> include hits occurring in everything else</a:t>
            </a:r>
          </a:p>
        </p:txBody>
      </p:sp>
      <p:sp>
        <p:nvSpPr>
          <p:cNvPr id="49157" name="Rectangle 4">
            <a:extLst>
              <a:ext uri="{FF2B5EF4-FFF2-40B4-BE49-F238E27FC236}">
                <a16:creationId xmlns:a16="http://schemas.microsoft.com/office/drawing/2014/main" xmlns="" id="{FAE305D8-CB6D-4F84-BCD4-3ECCC3491144}"/>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49158" name="Rectangle 5">
            <a:extLst>
              <a:ext uri="{FF2B5EF4-FFF2-40B4-BE49-F238E27FC236}">
                <a16:creationId xmlns:a16="http://schemas.microsoft.com/office/drawing/2014/main" xmlns="" id="{C0BDCFB2-56F3-4F2D-846D-B4074C9DD2FB}"/>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xmlns="" id="{47E97970-E21B-4594-99C3-CA84D443CAC7}"/>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2CD2DD5-E2FC-4DE7-952E-CB5D1D3D1DF9}" type="slidenum">
              <a:rPr lang="en-US" altLang="zh-TW" sz="1400" smtClean="0">
                <a:solidFill>
                  <a:schemeClr val="accent2"/>
                </a:solidFill>
                <a:latin typeface="Times New Roman" panose="02020603050405020304" pitchFamily="18" charset="0"/>
              </a:rPr>
              <a:pPr>
                <a:spcBef>
                  <a:spcPct val="0"/>
                </a:spcBef>
                <a:buFontTx/>
                <a:buNone/>
              </a:pPr>
              <a:t>27</a:t>
            </a:fld>
            <a:endParaRPr lang="en-US" altLang="zh-TW" sz="1400" b="0">
              <a:latin typeface="Times New Roman" panose="02020603050405020304" pitchFamily="18" charset="0"/>
            </a:endParaRPr>
          </a:p>
        </p:txBody>
      </p:sp>
      <p:sp>
        <p:nvSpPr>
          <p:cNvPr id="51203" name="Rectangle 2">
            <a:extLst>
              <a:ext uri="{FF2B5EF4-FFF2-40B4-BE49-F238E27FC236}">
                <a16:creationId xmlns:a16="http://schemas.microsoft.com/office/drawing/2014/main" xmlns="" id="{DF1A4541-E738-403D-81E1-638EEDE3D197}"/>
              </a:ext>
            </a:extLst>
          </p:cNvPr>
          <p:cNvSpPr>
            <a:spLocks noGrp="1" noChangeArrowheads="1"/>
          </p:cNvSpPr>
          <p:nvPr>
            <p:ph type="title"/>
          </p:nvPr>
        </p:nvSpPr>
        <p:spPr>
          <a:xfrm>
            <a:off x="838200" y="433388"/>
            <a:ext cx="7391400" cy="823912"/>
          </a:xfrm>
        </p:spPr>
        <p:txBody>
          <a:bodyPr/>
          <a:lstStyle/>
          <a:p>
            <a:pPr eaLnBrk="1" hangingPunct="1"/>
            <a:r>
              <a:rPr lang="en-AU" altLang="zh-TW"/>
              <a:t>Google’s </a:t>
            </a:r>
            <a:r>
              <a:rPr lang="en-AU" altLang="zh-TW">
                <a:ea typeface="細明體" panose="02020509000000000000" pitchFamily="49" charset="-120"/>
              </a:rPr>
              <a:t>Performance</a:t>
            </a:r>
            <a:endParaRPr lang="en-US" altLang="zh-TW">
              <a:ea typeface="細明體" panose="02020509000000000000" pitchFamily="49" charset="-120"/>
            </a:endParaRPr>
          </a:p>
        </p:txBody>
      </p:sp>
      <p:sp>
        <p:nvSpPr>
          <p:cNvPr id="51204" name="Rectangle 3">
            <a:extLst>
              <a:ext uri="{FF2B5EF4-FFF2-40B4-BE49-F238E27FC236}">
                <a16:creationId xmlns:a16="http://schemas.microsoft.com/office/drawing/2014/main" xmlns="" id="{18851597-139F-4DF2-9B65-C6C6DD2258B0}"/>
              </a:ext>
            </a:extLst>
          </p:cNvPr>
          <p:cNvSpPr>
            <a:spLocks noGrp="1" noChangeArrowheads="1"/>
          </p:cNvSpPr>
          <p:nvPr>
            <p:ph type="body" idx="1"/>
          </p:nvPr>
        </p:nvSpPr>
        <p:spPr>
          <a:xfrm>
            <a:off x="685800" y="1524000"/>
            <a:ext cx="7924800" cy="4038600"/>
          </a:xfrm>
        </p:spPr>
        <p:txBody>
          <a:bodyPr/>
          <a:lstStyle/>
          <a:p>
            <a:pPr eaLnBrk="1" hangingPunct="1"/>
            <a:r>
              <a:rPr lang="en-AU" altLang="zh-TW" dirty="0">
                <a:ea typeface="細明體" panose="02020509000000000000" pitchFamily="49" charset="-120"/>
              </a:rPr>
              <a:t>Google has shown to produce better results than the major commercial search engines for most searches. For instance most major commercial search engines do not return any results from whitehouse.gov when</a:t>
            </a:r>
            <a:r>
              <a:rPr lang="en-AU" altLang="zh-TW" dirty="0"/>
              <a:t> a search for "bill </a:t>
            </a:r>
            <a:r>
              <a:rPr lang="en-AU" altLang="zh-TW" dirty="0" err="1"/>
              <a:t>clinton</a:t>
            </a:r>
            <a:r>
              <a:rPr lang="en-AU" altLang="zh-TW" dirty="0"/>
              <a:t>" is issued </a:t>
            </a:r>
          </a:p>
          <a:p>
            <a:pPr eaLnBrk="1" hangingPunct="1"/>
            <a:r>
              <a:rPr lang="en-AU" altLang="zh-TW" dirty="0"/>
              <a:t>Today, you know the quality of Google search by using it! Google dominates the search market</a:t>
            </a:r>
            <a:endParaRPr lang="en-GB" altLang="zh-TW" dirty="0"/>
          </a:p>
        </p:txBody>
      </p:sp>
      <p:sp>
        <p:nvSpPr>
          <p:cNvPr id="51205" name="Rectangle 4">
            <a:extLst>
              <a:ext uri="{FF2B5EF4-FFF2-40B4-BE49-F238E27FC236}">
                <a16:creationId xmlns:a16="http://schemas.microsoft.com/office/drawing/2014/main" xmlns="" id="{DC053ECC-106A-4658-92BA-D8ECCD7E977F}"/>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51206" name="Rectangle 5">
            <a:extLst>
              <a:ext uri="{FF2B5EF4-FFF2-40B4-BE49-F238E27FC236}">
                <a16:creationId xmlns:a16="http://schemas.microsoft.com/office/drawing/2014/main" xmlns="" id="{E2291324-AB39-412C-A396-540CC73B04E9}"/>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xmlns="" id="{F4EA6CB0-2348-4156-9923-BF994C486A66}"/>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083192A-FE90-45CD-872C-AF4AC83599E0}" type="slidenum">
              <a:rPr lang="en-US" altLang="zh-TW" sz="1400" smtClean="0">
                <a:solidFill>
                  <a:schemeClr val="accent2"/>
                </a:solidFill>
                <a:latin typeface="Times New Roman" panose="02020603050405020304" pitchFamily="18" charset="0"/>
              </a:rPr>
              <a:pPr>
                <a:spcBef>
                  <a:spcPct val="0"/>
                </a:spcBef>
                <a:buFontTx/>
                <a:buNone/>
              </a:pPr>
              <a:t>28</a:t>
            </a:fld>
            <a:endParaRPr lang="en-US" altLang="zh-TW" sz="1400" b="0">
              <a:latin typeface="Times New Roman" panose="02020603050405020304" pitchFamily="18" charset="0"/>
            </a:endParaRPr>
          </a:p>
        </p:txBody>
      </p:sp>
      <p:sp>
        <p:nvSpPr>
          <p:cNvPr id="53251" name="Rectangle 2">
            <a:extLst>
              <a:ext uri="{FF2B5EF4-FFF2-40B4-BE49-F238E27FC236}">
                <a16:creationId xmlns:a16="http://schemas.microsoft.com/office/drawing/2014/main" xmlns="" id="{C0BBC734-4EEF-4BF1-B30D-2335A8A2FC76}"/>
              </a:ext>
            </a:extLst>
          </p:cNvPr>
          <p:cNvSpPr>
            <a:spLocks noGrp="1" noChangeArrowheads="1"/>
          </p:cNvSpPr>
          <p:nvPr>
            <p:ph type="title"/>
          </p:nvPr>
        </p:nvSpPr>
        <p:spPr>
          <a:xfrm>
            <a:off x="838200" y="433388"/>
            <a:ext cx="7391400" cy="730250"/>
          </a:xfrm>
        </p:spPr>
        <p:txBody>
          <a:bodyPr/>
          <a:lstStyle/>
          <a:p>
            <a:pPr eaLnBrk="1" hangingPunct="1"/>
            <a:r>
              <a:rPr lang="en-AU" altLang="zh-TW"/>
              <a:t>Problems with</a:t>
            </a:r>
            <a:r>
              <a:rPr lang="en-AU" altLang="zh-TW">
                <a:ea typeface="細明體" panose="02020509000000000000" pitchFamily="49" charset="-120"/>
              </a:rPr>
              <a:t> </a:t>
            </a:r>
            <a:r>
              <a:rPr lang="en-AU" altLang="zh-TW"/>
              <a:t>Google’s PageRank</a:t>
            </a:r>
            <a:endParaRPr lang="en-US" altLang="zh-TW"/>
          </a:p>
        </p:txBody>
      </p:sp>
      <p:sp>
        <p:nvSpPr>
          <p:cNvPr id="53252" name="Rectangle 3">
            <a:extLst>
              <a:ext uri="{FF2B5EF4-FFF2-40B4-BE49-F238E27FC236}">
                <a16:creationId xmlns:a16="http://schemas.microsoft.com/office/drawing/2014/main" xmlns="" id="{6A28DA0B-7D28-41E6-B0A8-285EE56E8645}"/>
              </a:ext>
            </a:extLst>
          </p:cNvPr>
          <p:cNvSpPr>
            <a:spLocks noGrp="1" noChangeArrowheads="1"/>
          </p:cNvSpPr>
          <p:nvPr>
            <p:ph type="body" idx="1"/>
          </p:nvPr>
        </p:nvSpPr>
        <p:spPr>
          <a:xfrm>
            <a:off x="685800" y="1524000"/>
            <a:ext cx="7848600" cy="4038600"/>
          </a:xfrm>
        </p:spPr>
        <p:txBody>
          <a:bodyPr/>
          <a:lstStyle/>
          <a:p>
            <a:pPr eaLnBrk="1" hangingPunct="1"/>
            <a:r>
              <a:rPr lang="en-AU" altLang="zh-TW">
                <a:ea typeface="細明體" panose="02020509000000000000" pitchFamily="49" charset="-120"/>
              </a:rPr>
              <a:t>It favors big ($$$) websites that can afford to put their links all over the web to be ranked on the top</a:t>
            </a:r>
          </a:p>
          <a:p>
            <a:pPr eaLnBrk="1" hangingPunct="1"/>
            <a:r>
              <a:rPr lang="en-AU" altLang="zh-TW">
                <a:ea typeface="細明體" panose="02020509000000000000" pitchFamily="49" charset="-120"/>
              </a:rPr>
              <a:t>Little web sites with rich content but with only a few or even no links pointing to may never be seen by the user (discovery issue)</a:t>
            </a:r>
          </a:p>
          <a:p>
            <a:pPr eaLnBrk="1" hangingPunct="1"/>
            <a:r>
              <a:rPr lang="en-AU" altLang="zh-TW">
                <a:ea typeface="細明體" panose="02020509000000000000" pitchFamily="49" charset="-120"/>
              </a:rPr>
              <a:t>Favors general web sites</a:t>
            </a:r>
          </a:p>
          <a:p>
            <a:pPr eaLnBrk="1" hangingPunct="1"/>
            <a:r>
              <a:rPr lang="en-AU" altLang="zh-TW">
                <a:ea typeface="細明體" panose="02020509000000000000" pitchFamily="49" charset="-120"/>
              </a:rPr>
              <a:t>There are always exceptions:</a:t>
            </a:r>
          </a:p>
          <a:p>
            <a:pPr lvl="1" eaLnBrk="1" hangingPunct="1"/>
            <a:r>
              <a:rPr lang="en-AU" altLang="zh-TW">
                <a:ea typeface="細明體" panose="02020509000000000000" pitchFamily="49" charset="-120"/>
              </a:rPr>
              <a:t>Having more inbound links doesn't necessarily implies the relevancy of a page</a:t>
            </a:r>
          </a:p>
          <a:p>
            <a:pPr lvl="1" eaLnBrk="1" hangingPunct="1"/>
            <a:r>
              <a:rPr lang="en-AU" altLang="zh-TW">
                <a:ea typeface="細明體" panose="02020509000000000000" pitchFamily="49" charset="-120"/>
              </a:rPr>
              <a:t>Being pointed by an important (high PageRank) site</a:t>
            </a:r>
            <a:r>
              <a:rPr lang="en-AU" altLang="zh-TW"/>
              <a:t> doesn't necessarily implies the relevancy of a page</a:t>
            </a:r>
          </a:p>
          <a:p>
            <a:pPr lvl="1" eaLnBrk="1" hangingPunct="1"/>
            <a:r>
              <a:rPr lang="en-AU" altLang="zh-TW">
                <a:solidFill>
                  <a:srgbClr val="FF0000"/>
                </a:solidFill>
                <a:ea typeface="細明體" panose="02020509000000000000" pitchFamily="49" charset="-120"/>
              </a:rPr>
              <a:t>A page points to another page for many reasons</a:t>
            </a:r>
            <a:endParaRPr lang="en-GB" altLang="zh-TW">
              <a:solidFill>
                <a:srgbClr val="FF0000"/>
              </a:solidFill>
              <a:ea typeface="細明體" panose="02020509000000000000" pitchFamily="49" charset="-120"/>
            </a:endParaRPr>
          </a:p>
        </p:txBody>
      </p:sp>
      <p:sp>
        <p:nvSpPr>
          <p:cNvPr id="53253" name="Rectangle 4">
            <a:extLst>
              <a:ext uri="{FF2B5EF4-FFF2-40B4-BE49-F238E27FC236}">
                <a16:creationId xmlns:a16="http://schemas.microsoft.com/office/drawing/2014/main" xmlns="" id="{35E40B61-6EC7-4783-B0C4-3D1077D34B60}"/>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53254" name="Rectangle 5">
            <a:extLst>
              <a:ext uri="{FF2B5EF4-FFF2-40B4-BE49-F238E27FC236}">
                <a16:creationId xmlns:a16="http://schemas.microsoft.com/office/drawing/2014/main" xmlns="" id="{983624B2-9E23-4B4C-84B3-F3CE9316502D}"/>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xmlns="" id="{1EA770BC-618B-4247-8A07-EE22DAE794D2}"/>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166B76AA-B1E8-4A02-9304-9CB23C56FDEC}" type="slidenum">
              <a:rPr lang="en-US" altLang="zh-TW" sz="1400" smtClean="0">
                <a:solidFill>
                  <a:schemeClr val="accent2"/>
                </a:solidFill>
                <a:latin typeface="Times New Roman" panose="02020603050405020304" pitchFamily="18" charset="0"/>
              </a:rPr>
              <a:pPr>
                <a:spcBef>
                  <a:spcPct val="0"/>
                </a:spcBef>
                <a:buFontTx/>
                <a:buNone/>
              </a:pPr>
              <a:t>29</a:t>
            </a:fld>
            <a:endParaRPr lang="en-US" altLang="zh-TW" sz="1400" b="0">
              <a:latin typeface="Times New Roman" panose="02020603050405020304" pitchFamily="18" charset="0"/>
            </a:endParaRPr>
          </a:p>
        </p:txBody>
      </p:sp>
      <p:sp>
        <p:nvSpPr>
          <p:cNvPr id="55299" name="Rectangle 2">
            <a:extLst>
              <a:ext uri="{FF2B5EF4-FFF2-40B4-BE49-F238E27FC236}">
                <a16:creationId xmlns:a16="http://schemas.microsoft.com/office/drawing/2014/main" xmlns="" id="{C18E4C6D-7F2E-48DE-9F2B-854B24B54CC3}"/>
              </a:ext>
            </a:extLst>
          </p:cNvPr>
          <p:cNvSpPr>
            <a:spLocks noGrp="1" noChangeArrowheads="1"/>
          </p:cNvSpPr>
          <p:nvPr>
            <p:ph type="title"/>
          </p:nvPr>
        </p:nvSpPr>
        <p:spPr>
          <a:xfrm>
            <a:off x="533400" y="2428875"/>
            <a:ext cx="8421688" cy="9001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Other Aspects / Applications of PageRank</a:t>
            </a:r>
            <a:endParaRPr lang="en-GB" altLang="zh-TW"/>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xmlns="" id="{5D2EFA23-1F33-476B-824A-FB420ED2D8AE}"/>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1697753A-C7BD-4045-8531-17F383FC469E}" type="slidenum">
              <a:rPr lang="en-US" altLang="zh-TW" sz="1400" smtClean="0">
                <a:solidFill>
                  <a:schemeClr val="accent2"/>
                </a:solidFill>
                <a:latin typeface="Times New Roman" panose="02020603050405020304" pitchFamily="18" charset="0"/>
              </a:rPr>
              <a:pPr>
                <a:spcBef>
                  <a:spcPct val="0"/>
                </a:spcBef>
                <a:buFontTx/>
                <a:buNone/>
              </a:pPr>
              <a:t>3</a:t>
            </a:fld>
            <a:endParaRPr lang="en-US" altLang="zh-TW" sz="1400" b="0">
              <a:latin typeface="Times New Roman" panose="02020603050405020304" pitchFamily="18" charset="0"/>
            </a:endParaRPr>
          </a:p>
        </p:txBody>
      </p:sp>
      <p:sp>
        <p:nvSpPr>
          <p:cNvPr id="8195" name="Rectangle 1026">
            <a:extLst>
              <a:ext uri="{FF2B5EF4-FFF2-40B4-BE49-F238E27FC236}">
                <a16:creationId xmlns:a16="http://schemas.microsoft.com/office/drawing/2014/main" xmlns="" id="{36A52A3E-96DF-4DAC-969A-453A2ACB2829}"/>
              </a:ext>
            </a:extLst>
          </p:cNvPr>
          <p:cNvSpPr>
            <a:spLocks noGrp="1" noChangeArrowheads="1"/>
          </p:cNvSpPr>
          <p:nvPr>
            <p:ph type="title"/>
          </p:nvPr>
        </p:nvSpPr>
        <p:spPr>
          <a:xfrm>
            <a:off x="533400" y="533400"/>
            <a:ext cx="8021638" cy="7477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Problems with Term-Based Ranking</a:t>
            </a:r>
            <a:endParaRPr lang="en-GB" altLang="zh-TW"/>
          </a:p>
        </p:txBody>
      </p:sp>
      <p:sp>
        <p:nvSpPr>
          <p:cNvPr id="8196" name="Rectangle 1027">
            <a:extLst>
              <a:ext uri="{FF2B5EF4-FFF2-40B4-BE49-F238E27FC236}">
                <a16:creationId xmlns:a16="http://schemas.microsoft.com/office/drawing/2014/main" xmlns="" id="{DCB2F8E4-6EA5-4ED2-ACDF-53E5C448BC8B}"/>
              </a:ext>
            </a:extLst>
          </p:cNvPr>
          <p:cNvSpPr>
            <a:spLocks noGrp="1" noChangeArrowheads="1"/>
          </p:cNvSpPr>
          <p:nvPr>
            <p:ph type="body" idx="1"/>
          </p:nvPr>
        </p:nvSpPr>
        <p:spPr>
          <a:xfrm>
            <a:off x="368300" y="1403350"/>
            <a:ext cx="7621588" cy="4681538"/>
          </a:xfrm>
          <a:noFill/>
        </p:spPr>
        <p:txBody>
          <a:bodyPr lIns="92075" tIns="46038" rIns="92075" bIns="46038"/>
          <a:lstStyle/>
          <a:p>
            <a:pPr eaLnBrk="1" hangingPunct="1">
              <a:lnSpc>
                <a:spcPct val="110000"/>
              </a:lnSpc>
              <a:spcBef>
                <a:spcPct val="50000"/>
              </a:spcBef>
            </a:pPr>
            <a:r>
              <a:rPr lang="en-US" altLang="zh-TW"/>
              <a:t>Ranking based on a document’s terms alone is problematic. Consider </a:t>
            </a:r>
            <a:r>
              <a:rPr lang="en-US" altLang="zh-TW">
                <a:solidFill>
                  <a:schemeClr val="accent2"/>
                </a:solidFill>
              </a:rPr>
              <a:t>http://www.ust.hk/</a:t>
            </a:r>
          </a:p>
          <a:p>
            <a:pPr marL="819150" lvl="1" eaLnBrk="1" hangingPunct="1">
              <a:lnSpc>
                <a:spcPct val="110000"/>
              </a:lnSpc>
              <a:spcBef>
                <a:spcPct val="50000"/>
              </a:spcBef>
            </a:pPr>
            <a:r>
              <a:rPr lang="en-US" altLang="zh-TW"/>
              <a:t>No mention of HKUST (in text form) in page body, contained HKUST once and “Hong Kong University of Science and Technology” twice in metatags</a:t>
            </a:r>
          </a:p>
          <a:p>
            <a:pPr marL="819150" lvl="1" eaLnBrk="1" hangingPunct="1">
              <a:lnSpc>
                <a:spcPct val="110000"/>
              </a:lnSpc>
              <a:spcBef>
                <a:spcPct val="50000"/>
              </a:spcBef>
            </a:pPr>
            <a:r>
              <a:rPr lang="en-US" altLang="zh-TW"/>
              <a:t>The main (content) frame contains HKUST twice, and “Hong   Kong University of Science and Technology” once in text form and once as a GIF file</a:t>
            </a:r>
          </a:p>
          <a:p>
            <a:pPr marL="819150" lvl="1" eaLnBrk="1" hangingPunct="1">
              <a:lnSpc>
                <a:spcPct val="110000"/>
              </a:lnSpc>
              <a:spcBef>
                <a:spcPct val="50000"/>
              </a:spcBef>
            </a:pPr>
            <a:r>
              <a:rPr lang="en-US" altLang="zh-TW"/>
              <a:t>Yet www.ust.hk is ranked number 1 in the result</a:t>
            </a:r>
          </a:p>
          <a:p>
            <a:pPr marL="819150" lvl="1" eaLnBrk="1" hangingPunct="1">
              <a:lnSpc>
                <a:spcPct val="110000"/>
              </a:lnSpc>
              <a:spcBef>
                <a:spcPct val="50000"/>
              </a:spcBef>
            </a:pPr>
            <a:r>
              <a:rPr lang="en-US" altLang="zh-TW"/>
              <a:t>This page will not likely be ranked high based on keywords alone</a:t>
            </a:r>
          </a:p>
          <a:p>
            <a:pPr marL="819150" lvl="1" eaLnBrk="1" hangingPunct="1">
              <a:lnSpc>
                <a:spcPct val="110000"/>
              </a:lnSpc>
              <a:spcBef>
                <a:spcPct val="50000"/>
              </a:spcBef>
            </a:pPr>
            <a:r>
              <a:rPr lang="en-US" altLang="zh-TW"/>
              <a:t>You can create a page containing many instances of “hkust” and make it rank higher than www.ust.hk (search engine spamming)</a:t>
            </a:r>
          </a:p>
        </p:txBody>
      </p:sp>
      <p:sp>
        <p:nvSpPr>
          <p:cNvPr id="2" name="Rectangle 1">
            <a:extLst>
              <a:ext uri="{FF2B5EF4-FFF2-40B4-BE49-F238E27FC236}">
                <a16:creationId xmlns:a16="http://schemas.microsoft.com/office/drawing/2014/main" xmlns="" id="{B4E4A51E-697A-4C46-B48D-C8F14C22E5A1}"/>
              </a:ext>
            </a:extLst>
          </p:cNvPr>
          <p:cNvSpPr/>
          <p:nvPr/>
        </p:nvSpPr>
        <p:spPr>
          <a:xfrm>
            <a:off x="7532688" y="2230438"/>
            <a:ext cx="1425575" cy="1446212"/>
          </a:xfrm>
          <a:prstGeom prst="rect">
            <a:avLst/>
          </a:prstGeom>
          <a:solidFill>
            <a:srgbClr val="FFFF00"/>
          </a:solidFill>
        </p:spPr>
        <p:txBody>
          <a:bodyPr>
            <a:spAutoFit/>
          </a:bodyPr>
          <a:lstStyle/>
          <a:p>
            <a:pPr marL="0" lvl="1" eaLnBrk="1" hangingPunct="1">
              <a:lnSpc>
                <a:spcPct val="110000"/>
              </a:lnSpc>
              <a:spcBef>
                <a:spcPct val="50000"/>
              </a:spcBef>
              <a:defRPr/>
            </a:pPr>
            <a:r>
              <a:rPr lang="en-US" altLang="zh-TW" sz="1600" dirty="0">
                <a:latin typeface="+mn-lt"/>
                <a:ea typeface="+mn-ea"/>
              </a:rPr>
              <a:t>These numbers may change as the webpage is updated</a:t>
            </a:r>
          </a:p>
        </p:txBody>
      </p:sp>
      <p:cxnSp>
        <p:nvCxnSpPr>
          <p:cNvPr id="8198" name="Straight Arrow Connector 3">
            <a:extLst>
              <a:ext uri="{FF2B5EF4-FFF2-40B4-BE49-F238E27FC236}">
                <a16:creationId xmlns:a16="http://schemas.microsoft.com/office/drawing/2014/main" xmlns="" id="{21781769-EADC-4B0F-B8E7-C7D40F2325FB}"/>
              </a:ext>
            </a:extLst>
          </p:cNvPr>
          <p:cNvCxnSpPr>
            <a:cxnSpLocks noChangeShapeType="1"/>
            <a:stCxn id="2" idx="1"/>
          </p:cNvCxnSpPr>
          <p:nvPr/>
        </p:nvCxnSpPr>
        <p:spPr bwMode="auto">
          <a:xfrm flipH="1">
            <a:off x="7234238" y="2954338"/>
            <a:ext cx="298450" cy="333375"/>
          </a:xfrm>
          <a:prstGeom prst="straightConnector1">
            <a:avLst/>
          </a:prstGeom>
          <a:noFill/>
          <a:ln w="95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9" name="Straight Arrow Connector 5">
            <a:extLst>
              <a:ext uri="{FF2B5EF4-FFF2-40B4-BE49-F238E27FC236}">
                <a16:creationId xmlns:a16="http://schemas.microsoft.com/office/drawing/2014/main" xmlns="" id="{542F73C8-A024-4467-B2B5-5CD026E17EC5}"/>
              </a:ext>
            </a:extLst>
          </p:cNvPr>
          <p:cNvCxnSpPr>
            <a:cxnSpLocks noChangeShapeType="1"/>
            <a:stCxn id="2" idx="1"/>
          </p:cNvCxnSpPr>
          <p:nvPr/>
        </p:nvCxnSpPr>
        <p:spPr bwMode="auto">
          <a:xfrm flipH="1" flipV="1">
            <a:off x="6934200" y="2689225"/>
            <a:ext cx="598488" cy="265113"/>
          </a:xfrm>
          <a:prstGeom prst="straightConnector1">
            <a:avLst/>
          </a:prstGeom>
          <a:noFill/>
          <a:ln w="95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xmlns="" id="{ACE1C710-7472-4FF9-B94B-AEE45A14C380}"/>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755E9C4-97D1-49A1-BF04-16092B831541}" type="slidenum">
              <a:rPr lang="en-US" altLang="zh-TW" sz="1400" smtClean="0">
                <a:solidFill>
                  <a:schemeClr val="accent2"/>
                </a:solidFill>
                <a:latin typeface="Times New Roman" panose="02020603050405020304" pitchFamily="18" charset="0"/>
              </a:rPr>
              <a:pPr>
                <a:spcBef>
                  <a:spcPct val="0"/>
                </a:spcBef>
                <a:buFontTx/>
                <a:buNone/>
              </a:pPr>
              <a:t>30</a:t>
            </a:fld>
            <a:endParaRPr lang="en-US" altLang="zh-TW" sz="1400" b="0">
              <a:latin typeface="Times New Roman" panose="02020603050405020304" pitchFamily="18" charset="0"/>
            </a:endParaRPr>
          </a:p>
        </p:txBody>
      </p:sp>
      <p:sp>
        <p:nvSpPr>
          <p:cNvPr id="57347" name="Rectangle 2">
            <a:extLst>
              <a:ext uri="{FF2B5EF4-FFF2-40B4-BE49-F238E27FC236}">
                <a16:creationId xmlns:a16="http://schemas.microsoft.com/office/drawing/2014/main" xmlns="" id="{1458F74D-702A-4F35-ADFF-438D10F32EA9}"/>
              </a:ext>
            </a:extLst>
          </p:cNvPr>
          <p:cNvSpPr>
            <a:spLocks noChangeArrowheads="1"/>
          </p:cNvSpPr>
          <p:nvPr/>
        </p:nvSpPr>
        <p:spPr bwMode="auto">
          <a:xfrm>
            <a:off x="419100" y="2819400"/>
            <a:ext cx="4537075" cy="34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AU" altLang="zh-TW" dirty="0" err="1">
                <a:solidFill>
                  <a:srgbClr val="000000"/>
                </a:solidFill>
                <a:latin typeface="Times New Roman" panose="02020603050405020304" pitchFamily="18" charset="0"/>
                <a:ea typeface="細明體" panose="02020509000000000000" pitchFamily="49" charset="-120"/>
              </a:rPr>
              <a:t>PR</a:t>
            </a:r>
            <a:r>
              <a:rPr lang="en-AU" altLang="zh-TW" i="1" baseline="-25000" dirty="0" err="1">
                <a:solidFill>
                  <a:srgbClr val="000000"/>
                </a:solidFill>
                <a:latin typeface="Times New Roman" panose="02020603050405020304" pitchFamily="18" charset="0"/>
                <a:ea typeface="細明體" panose="02020509000000000000" pitchFamily="49" charset="-120"/>
              </a:rPr>
              <a:t>i</a:t>
            </a:r>
            <a:r>
              <a:rPr lang="en-AU" altLang="zh-TW" dirty="0">
                <a:solidFill>
                  <a:srgbClr val="000000"/>
                </a:solidFill>
                <a:latin typeface="Times New Roman" panose="02020603050405020304" pitchFamily="18" charset="0"/>
                <a:ea typeface="細明體" panose="02020509000000000000" pitchFamily="49" charset="-120"/>
              </a:rPr>
              <a:t>(A) = Pr</a:t>
            </a:r>
            <a:r>
              <a:rPr lang="en-AU" altLang="zh-TW" i="1" baseline="-25000" dirty="0">
                <a:solidFill>
                  <a:srgbClr val="000000"/>
                </a:solidFill>
                <a:latin typeface="Times New Roman" panose="02020603050405020304" pitchFamily="18" charset="0"/>
                <a:ea typeface="細明體" panose="02020509000000000000" pitchFamily="49" charset="-120"/>
              </a:rPr>
              <a:t>i</a:t>
            </a:r>
            <a:r>
              <a:rPr lang="en-AU" altLang="zh-TW" baseline="-25000" dirty="0">
                <a:solidFill>
                  <a:srgbClr val="000000"/>
                </a:solidFill>
                <a:latin typeface="Times New Roman" panose="02020603050405020304" pitchFamily="18" charset="0"/>
                <a:ea typeface="細明體" panose="02020509000000000000" pitchFamily="49" charset="-120"/>
              </a:rPr>
              <a:t>-1</a:t>
            </a:r>
            <a:r>
              <a:rPr lang="en-AU" altLang="zh-TW" dirty="0">
                <a:solidFill>
                  <a:srgbClr val="000000"/>
                </a:solidFill>
                <a:latin typeface="Times New Roman" panose="02020603050405020304" pitchFamily="18" charset="0"/>
                <a:ea typeface="細明體" panose="02020509000000000000" pitchFamily="49" charset="-120"/>
              </a:rPr>
              <a:t>(B) + </a:t>
            </a:r>
            <a:r>
              <a:rPr lang="en-AU" altLang="zh-TW" dirty="0" err="1">
                <a:solidFill>
                  <a:srgbClr val="000000"/>
                </a:solidFill>
                <a:latin typeface="Times New Roman" panose="02020603050405020304" pitchFamily="18" charset="0"/>
                <a:ea typeface="細明體" panose="02020509000000000000" pitchFamily="49" charset="-120"/>
              </a:rPr>
              <a:t>PR</a:t>
            </a:r>
            <a:r>
              <a:rPr lang="en-AU" altLang="zh-TW" i="1" baseline="-25000" dirty="0" err="1">
                <a:solidFill>
                  <a:srgbClr val="000000"/>
                </a:solidFill>
                <a:latin typeface="Times New Roman" panose="02020603050405020304" pitchFamily="18" charset="0"/>
                <a:ea typeface="細明體" panose="02020509000000000000" pitchFamily="49" charset="-120"/>
              </a:rPr>
              <a:t>i</a:t>
            </a:r>
            <a:r>
              <a:rPr lang="en-AU" altLang="zh-TW" i="1" baseline="-25000" dirty="0">
                <a:solidFill>
                  <a:srgbClr val="000000"/>
                </a:solidFill>
                <a:latin typeface="Times New Roman" panose="02020603050405020304" pitchFamily="18" charset="0"/>
                <a:ea typeface="細明體" panose="02020509000000000000" pitchFamily="49" charset="-120"/>
              </a:rPr>
              <a:t> </a:t>
            </a:r>
            <a:r>
              <a:rPr lang="en-AU" altLang="zh-TW" baseline="-25000" dirty="0">
                <a:solidFill>
                  <a:srgbClr val="000000"/>
                </a:solidFill>
                <a:latin typeface="Times New Roman" panose="02020603050405020304" pitchFamily="18" charset="0"/>
                <a:ea typeface="細明體" panose="02020509000000000000" pitchFamily="49" charset="-120"/>
              </a:rPr>
              <a:t>-1</a:t>
            </a:r>
            <a:r>
              <a:rPr lang="en-AU" altLang="zh-TW" dirty="0">
                <a:solidFill>
                  <a:srgbClr val="000000"/>
                </a:solidFill>
                <a:latin typeface="Times New Roman" panose="02020603050405020304" pitchFamily="18" charset="0"/>
                <a:ea typeface="細明體" panose="02020509000000000000" pitchFamily="49" charset="-120"/>
              </a:rPr>
              <a:t>(C)</a:t>
            </a:r>
          </a:p>
          <a:p>
            <a:pPr eaLnBrk="1" hangingPunct="1"/>
            <a:r>
              <a:rPr lang="en-AU" altLang="zh-TW" dirty="0" err="1">
                <a:solidFill>
                  <a:srgbClr val="000000"/>
                </a:solidFill>
                <a:latin typeface="Times New Roman" panose="02020603050405020304" pitchFamily="18" charset="0"/>
                <a:ea typeface="細明體" panose="02020509000000000000" pitchFamily="49" charset="-120"/>
              </a:rPr>
              <a:t>PR</a:t>
            </a:r>
            <a:r>
              <a:rPr lang="en-AU" altLang="zh-TW" i="1" baseline="-25000" dirty="0" err="1">
                <a:solidFill>
                  <a:srgbClr val="000000"/>
                </a:solidFill>
                <a:latin typeface="Times New Roman" panose="02020603050405020304" pitchFamily="18" charset="0"/>
                <a:ea typeface="細明體" panose="02020509000000000000" pitchFamily="49" charset="-120"/>
              </a:rPr>
              <a:t>i</a:t>
            </a:r>
            <a:r>
              <a:rPr lang="en-AU" altLang="zh-TW" dirty="0">
                <a:solidFill>
                  <a:srgbClr val="000000"/>
                </a:solidFill>
                <a:latin typeface="Times New Roman" panose="02020603050405020304" pitchFamily="18" charset="0"/>
                <a:ea typeface="細明體" panose="02020509000000000000" pitchFamily="49" charset="-120"/>
              </a:rPr>
              <a:t>(B) = </a:t>
            </a:r>
            <a:r>
              <a:rPr lang="en-AU" altLang="zh-TW" dirty="0" err="1">
                <a:solidFill>
                  <a:srgbClr val="000000"/>
                </a:solidFill>
                <a:latin typeface="Times New Roman" panose="02020603050405020304" pitchFamily="18" charset="0"/>
                <a:ea typeface="細明體" panose="02020509000000000000" pitchFamily="49" charset="-120"/>
              </a:rPr>
              <a:t>PR</a:t>
            </a:r>
            <a:r>
              <a:rPr lang="en-AU" altLang="zh-TW" i="1" baseline="-25000" dirty="0" err="1">
                <a:solidFill>
                  <a:srgbClr val="000000"/>
                </a:solidFill>
                <a:latin typeface="Times New Roman" panose="02020603050405020304" pitchFamily="18" charset="0"/>
                <a:ea typeface="細明體" panose="02020509000000000000" pitchFamily="49" charset="-120"/>
              </a:rPr>
              <a:t>i</a:t>
            </a:r>
            <a:r>
              <a:rPr lang="en-AU" altLang="zh-TW" i="1" baseline="-25000" dirty="0">
                <a:solidFill>
                  <a:srgbClr val="000000"/>
                </a:solidFill>
                <a:latin typeface="Times New Roman" panose="02020603050405020304" pitchFamily="18" charset="0"/>
                <a:ea typeface="細明體" panose="02020509000000000000" pitchFamily="49" charset="-120"/>
              </a:rPr>
              <a:t> </a:t>
            </a:r>
            <a:r>
              <a:rPr lang="en-AU" altLang="zh-TW" baseline="-25000" dirty="0">
                <a:solidFill>
                  <a:srgbClr val="000000"/>
                </a:solidFill>
                <a:latin typeface="Times New Roman" panose="02020603050405020304" pitchFamily="18" charset="0"/>
                <a:ea typeface="細明體" panose="02020509000000000000" pitchFamily="49" charset="-120"/>
              </a:rPr>
              <a:t>-1</a:t>
            </a:r>
            <a:r>
              <a:rPr lang="en-AU" altLang="zh-TW" dirty="0">
                <a:solidFill>
                  <a:srgbClr val="000000"/>
                </a:solidFill>
                <a:latin typeface="Times New Roman" panose="02020603050405020304" pitchFamily="18" charset="0"/>
                <a:ea typeface="細明體" panose="02020509000000000000" pitchFamily="49" charset="-120"/>
              </a:rPr>
              <a:t>(A)</a:t>
            </a:r>
            <a:r>
              <a:rPr lang="en-AU" altLang="zh-TW" dirty="0">
                <a:latin typeface="Times New Roman" panose="02020603050405020304" pitchFamily="18" charset="0"/>
                <a:ea typeface="細明體" panose="02020509000000000000" pitchFamily="49" charset="-120"/>
              </a:rPr>
              <a:t> </a:t>
            </a:r>
          </a:p>
          <a:p>
            <a:pPr eaLnBrk="1" hangingPunct="1"/>
            <a:r>
              <a:rPr lang="en-AU" altLang="zh-TW" dirty="0">
                <a:latin typeface="Times New Roman" panose="02020603050405020304" pitchFamily="18" charset="0"/>
                <a:ea typeface="細明體" panose="02020509000000000000" pitchFamily="49" charset="-120"/>
              </a:rPr>
              <a:t>PR(C) varies, depending on the other pages that C is connected to</a:t>
            </a:r>
          </a:p>
          <a:p>
            <a:pPr eaLnBrk="1" hangingPunct="1"/>
            <a:r>
              <a:rPr lang="en-AU" altLang="zh-TW" dirty="0">
                <a:latin typeface="Times New Roman" panose="02020603050405020304" pitchFamily="18" charset="0"/>
                <a:ea typeface="細明體" panose="02020509000000000000" pitchFamily="49" charset="-120"/>
              </a:rPr>
              <a:t>But as long as PR(C) remains positive, PR(A) and PR(B) will increase indefinitely; B serves as a temporary storage for A’s previous PR value.</a:t>
            </a:r>
          </a:p>
          <a:p>
            <a:pPr eaLnBrk="1" hangingPunct="1"/>
            <a:r>
              <a:rPr lang="en-AU" altLang="zh-TW" dirty="0">
                <a:latin typeface="Times New Roman" panose="02020603050405020304" pitchFamily="18" charset="0"/>
                <a:ea typeface="細明體" panose="02020509000000000000" pitchFamily="49" charset="-120"/>
              </a:rPr>
              <a:t>The damping factor </a:t>
            </a:r>
            <a:r>
              <a:rPr lang="en-AU" altLang="zh-TW" i="1" dirty="0">
                <a:latin typeface="Times New Roman" panose="02020603050405020304" pitchFamily="18" charset="0"/>
                <a:ea typeface="細明體" panose="02020509000000000000" pitchFamily="49" charset="-120"/>
              </a:rPr>
              <a:t>d</a:t>
            </a:r>
            <a:r>
              <a:rPr lang="en-AU" altLang="zh-TW" dirty="0">
                <a:latin typeface="Times New Roman" panose="02020603050405020304" pitchFamily="18" charset="0"/>
                <a:ea typeface="細明體" panose="02020509000000000000" pitchFamily="49" charset="-120"/>
              </a:rPr>
              <a:t> depreciates the PR values in the loop</a:t>
            </a:r>
            <a:endParaRPr lang="en-GB" altLang="zh-TW" dirty="0">
              <a:latin typeface="Times New Roman" panose="02020603050405020304" pitchFamily="18" charset="0"/>
              <a:ea typeface="細明體" panose="02020509000000000000" pitchFamily="49" charset="-120"/>
            </a:endParaRPr>
          </a:p>
        </p:txBody>
      </p:sp>
      <p:sp>
        <p:nvSpPr>
          <p:cNvPr id="57348" name="Rectangle 3">
            <a:extLst>
              <a:ext uri="{FF2B5EF4-FFF2-40B4-BE49-F238E27FC236}">
                <a16:creationId xmlns:a16="http://schemas.microsoft.com/office/drawing/2014/main" xmlns="" id="{7F8D6AF4-417A-476B-8D8A-A89D5BCDEB5F}"/>
              </a:ext>
            </a:extLst>
          </p:cNvPr>
          <p:cNvSpPr>
            <a:spLocks noGrp="1" noChangeArrowheads="1"/>
          </p:cNvSpPr>
          <p:nvPr>
            <p:ph type="title"/>
          </p:nvPr>
        </p:nvSpPr>
        <p:spPr>
          <a:xfrm>
            <a:off x="838200" y="433388"/>
            <a:ext cx="7391400" cy="730250"/>
          </a:xfrm>
        </p:spPr>
        <p:txBody>
          <a:bodyPr/>
          <a:lstStyle/>
          <a:p>
            <a:pPr eaLnBrk="1" hangingPunct="1"/>
            <a:r>
              <a:rPr lang="en-AU" altLang="zh-TW"/>
              <a:t>The Rank Sink Problem</a:t>
            </a:r>
            <a:endParaRPr lang="en-US" altLang="zh-TW"/>
          </a:p>
        </p:txBody>
      </p:sp>
      <mc:AlternateContent xmlns:mc="http://schemas.openxmlformats.org/markup-compatibility/2006" xmlns:a14="http://schemas.microsoft.com/office/drawing/2010/main">
        <mc:Choice Requires="a14">
          <p:sp>
            <p:nvSpPr>
              <p:cNvPr id="57349" name="Rectangle 4">
                <a:extLst>
                  <a:ext uri="{FF2B5EF4-FFF2-40B4-BE49-F238E27FC236}">
                    <a16:creationId xmlns:a16="http://schemas.microsoft.com/office/drawing/2014/main" xmlns="" id="{E37D5975-3B48-439A-A977-592592577177}"/>
                  </a:ext>
                </a:extLst>
              </p:cNvPr>
              <p:cNvSpPr>
                <a:spLocks noGrp="1" noChangeArrowheads="1"/>
              </p:cNvSpPr>
              <p:nvPr>
                <p:ph type="body" idx="1"/>
              </p:nvPr>
            </p:nvSpPr>
            <p:spPr>
              <a:xfrm>
                <a:off x="385763" y="1250950"/>
                <a:ext cx="8377237" cy="1543050"/>
              </a:xfrm>
            </p:spPr>
            <p:txBody>
              <a:bodyPr/>
              <a:lstStyle/>
              <a:p>
                <a:pPr eaLnBrk="1" hangingPunct="1"/>
                <a:r>
                  <a:rPr lang="en-AU" altLang="zh-TW" dirty="0" smtClean="0">
                    <a:ea typeface="細明體" panose="02020509000000000000" pitchFamily="49" charset="-120"/>
                  </a:rPr>
                  <a:t>When two pages pointing to each other but not to any other pages, their PageRank values will increase indefinitely</a:t>
                </a:r>
              </a:p>
              <a:p>
                <a:pPr eaLnBrk="1" hangingPunct="1"/>
                <a:r>
                  <a:rPr lang="en-AU" altLang="zh-TW" dirty="0">
                    <a:solidFill>
                      <a:srgbClr val="C00000"/>
                    </a:solidFill>
                    <a:ea typeface="細明體" panose="02020509000000000000" pitchFamily="49" charset="-120"/>
                  </a:rPr>
                  <a:t>Initial version of PageRank </a:t>
                </a:r>
                <a:r>
                  <a:rPr lang="en-AU" altLang="zh-TW" dirty="0">
                    <a:ea typeface="細明體" panose="02020509000000000000" pitchFamily="49" charset="-120"/>
                  </a:rPr>
                  <a:t>does not have damping factor: </a:t>
                </a:r>
                <a:endParaRPr lang="fr-FR" altLang="zh-TW" dirty="0" smtClean="0"/>
              </a:p>
              <a:p>
                <a:pPr marL="0" indent="0" eaLnBrk="1" hangingPunct="1">
                  <a:buNone/>
                </a:pPr>
                <a:r>
                  <a:rPr lang="en-US" altLang="zh-TW" b="0" dirty="0" smtClean="0"/>
                  <a:t>	</a:t>
                </a:r>
                <a14:m>
                  <m:oMath xmlns:m="http://schemas.openxmlformats.org/officeDocument/2006/math">
                    <m:r>
                      <a:rPr lang="en-US" altLang="zh-TW" b="0" i="1" smtClean="0">
                        <a:latin typeface="Cambria Math" panose="02040503050406030204" pitchFamily="18" charset="0"/>
                      </a:rPr>
                      <m:t>𝑃𝑅</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𝑃𝑅</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𝐶</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𝑃𝑅</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𝑛</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𝐶</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𝑛</m:t>
                        </m:r>
                      </m:sub>
                    </m:sSub>
                    <m:r>
                      <a:rPr lang="en-US" altLang="zh-TW" b="0" i="1" smtClean="0">
                        <a:latin typeface="Cambria Math" panose="02040503050406030204" pitchFamily="18" charset="0"/>
                      </a:rPr>
                      <m:t>)</m:t>
                    </m:r>
                  </m:oMath>
                </a14:m>
                <a:r>
                  <a:rPr lang="fr-FR" altLang="zh-TW" dirty="0" smtClean="0"/>
                  <a:t> and causes </a:t>
                </a:r>
                <a:r>
                  <a:rPr lang="fr-FR" altLang="zh-TW" dirty="0" err="1" smtClean="0"/>
                  <a:t>problem</a:t>
                </a:r>
                <a:r>
                  <a:rPr lang="fr-FR" altLang="zh-TW" dirty="0" smtClean="0"/>
                  <a:t>!</a:t>
                </a:r>
                <a:endParaRPr lang="fr-FR" altLang="zh-TW" dirty="0"/>
              </a:p>
            </p:txBody>
          </p:sp>
        </mc:Choice>
        <mc:Fallback xmlns="">
          <p:sp>
            <p:nvSpPr>
              <p:cNvPr id="57349" name="Rectangle 4">
                <a:extLst>
                  <a:ext uri="{FF2B5EF4-FFF2-40B4-BE49-F238E27FC236}">
                    <a16:creationId xmlns="" xmlns:a16="http://schemas.microsoft.com/office/drawing/2014/main" id="{E37D5975-3B48-439A-A977-592592577177}"/>
                  </a:ext>
                </a:extLst>
              </p:cNvPr>
              <p:cNvSpPr>
                <a:spLocks noGrp="1" noRot="1" noChangeAspect="1" noMove="1" noResize="1" noEditPoints="1" noAdjustHandles="1" noChangeArrowheads="1" noChangeShapeType="1" noTextEdit="1"/>
              </p:cNvSpPr>
              <p:nvPr>
                <p:ph type="body" idx="1"/>
              </p:nvPr>
            </p:nvSpPr>
            <p:spPr>
              <a:xfrm>
                <a:off x="385763" y="1250950"/>
                <a:ext cx="8377237" cy="1543050"/>
              </a:xfrm>
              <a:blipFill rotWithShape="0">
                <a:blip r:embed="rId3"/>
                <a:stretch>
                  <a:fillRect l="-800" t="-2767" r="-727"/>
                </a:stretch>
              </a:blipFill>
            </p:spPr>
            <p:txBody>
              <a:bodyPr/>
              <a:lstStyle/>
              <a:p>
                <a:r>
                  <a:rPr lang="en-US">
                    <a:noFill/>
                  </a:rPr>
                  <a:t> </a:t>
                </a:r>
              </a:p>
            </p:txBody>
          </p:sp>
        </mc:Fallback>
      </mc:AlternateContent>
      <p:grpSp>
        <p:nvGrpSpPr>
          <p:cNvPr id="57350" name="Group 7">
            <a:extLst>
              <a:ext uri="{FF2B5EF4-FFF2-40B4-BE49-F238E27FC236}">
                <a16:creationId xmlns:a16="http://schemas.microsoft.com/office/drawing/2014/main" xmlns="" id="{FAF545A5-D0BC-4B29-99C5-294325E329D2}"/>
              </a:ext>
            </a:extLst>
          </p:cNvPr>
          <p:cNvGrpSpPr>
            <a:grpSpLocks/>
          </p:cNvGrpSpPr>
          <p:nvPr/>
        </p:nvGrpSpPr>
        <p:grpSpPr bwMode="auto">
          <a:xfrm>
            <a:off x="4678363" y="2976563"/>
            <a:ext cx="3254375" cy="723900"/>
            <a:chOff x="3016" y="1454"/>
            <a:chExt cx="2050" cy="456"/>
          </a:xfrm>
        </p:grpSpPr>
        <p:sp>
          <p:nvSpPr>
            <p:cNvPr id="57357" name="Rectangle 8">
              <a:extLst>
                <a:ext uri="{FF2B5EF4-FFF2-40B4-BE49-F238E27FC236}">
                  <a16:creationId xmlns:a16="http://schemas.microsoft.com/office/drawing/2014/main" xmlns="" id="{B4A67DBF-47C0-4B0A-AF58-66A8CF3F5D50}"/>
                </a:ext>
              </a:extLst>
            </p:cNvPr>
            <p:cNvSpPr>
              <a:spLocks noChangeArrowheads="1"/>
            </p:cNvSpPr>
            <p:nvPr/>
          </p:nvSpPr>
          <p:spPr bwMode="auto">
            <a:xfrm>
              <a:off x="4036" y="1454"/>
              <a:ext cx="246" cy="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2400">
                  <a:latin typeface="Times New Roman" panose="02020603050405020304" pitchFamily="18" charset="0"/>
                </a:rPr>
                <a:t>A</a:t>
              </a:r>
            </a:p>
          </p:txBody>
        </p:sp>
        <p:sp>
          <p:nvSpPr>
            <p:cNvPr id="57358" name="Rectangle 9">
              <a:extLst>
                <a:ext uri="{FF2B5EF4-FFF2-40B4-BE49-F238E27FC236}">
                  <a16:creationId xmlns:a16="http://schemas.microsoft.com/office/drawing/2014/main" xmlns="" id="{DB07F165-081E-4DAE-8F9C-1DDEC43C6D22}"/>
                </a:ext>
              </a:extLst>
            </p:cNvPr>
            <p:cNvSpPr>
              <a:spLocks noChangeArrowheads="1"/>
            </p:cNvSpPr>
            <p:nvPr/>
          </p:nvSpPr>
          <p:spPr bwMode="auto">
            <a:xfrm>
              <a:off x="4820" y="1454"/>
              <a:ext cx="246" cy="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2400">
                  <a:latin typeface="Times New Roman" panose="02020603050405020304" pitchFamily="18" charset="0"/>
                </a:rPr>
                <a:t>B</a:t>
              </a:r>
            </a:p>
          </p:txBody>
        </p:sp>
        <p:grpSp>
          <p:nvGrpSpPr>
            <p:cNvPr id="57359" name="Group 10">
              <a:extLst>
                <a:ext uri="{FF2B5EF4-FFF2-40B4-BE49-F238E27FC236}">
                  <a16:creationId xmlns:a16="http://schemas.microsoft.com/office/drawing/2014/main" xmlns="" id="{6A207767-7428-4BCC-BFDD-86146023B379}"/>
                </a:ext>
              </a:extLst>
            </p:cNvPr>
            <p:cNvGrpSpPr>
              <a:grpSpLocks/>
            </p:cNvGrpSpPr>
            <p:nvPr/>
          </p:nvGrpSpPr>
          <p:grpSpPr bwMode="auto">
            <a:xfrm>
              <a:off x="4280" y="1582"/>
              <a:ext cx="544" cy="200"/>
              <a:chOff x="2928" y="1632"/>
              <a:chExt cx="544" cy="200"/>
            </a:xfrm>
          </p:grpSpPr>
          <p:sp>
            <p:nvSpPr>
              <p:cNvPr id="57365" name="Line 11">
                <a:extLst>
                  <a:ext uri="{FF2B5EF4-FFF2-40B4-BE49-F238E27FC236}">
                    <a16:creationId xmlns:a16="http://schemas.microsoft.com/office/drawing/2014/main" xmlns="" id="{BFC55798-DD68-47B1-BBE2-3DAF86B6DAC0}"/>
                  </a:ext>
                </a:extLst>
              </p:cNvPr>
              <p:cNvSpPr>
                <a:spLocks noChangeShapeType="1"/>
              </p:cNvSpPr>
              <p:nvPr/>
            </p:nvSpPr>
            <p:spPr bwMode="auto">
              <a:xfrm>
                <a:off x="2928" y="1632"/>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7366" name="Line 12">
                <a:extLst>
                  <a:ext uri="{FF2B5EF4-FFF2-40B4-BE49-F238E27FC236}">
                    <a16:creationId xmlns:a16="http://schemas.microsoft.com/office/drawing/2014/main" xmlns="" id="{A840FDDA-E087-417A-B374-2429FA3BBA35}"/>
                  </a:ext>
                </a:extLst>
              </p:cNvPr>
              <p:cNvSpPr>
                <a:spLocks noChangeShapeType="1"/>
              </p:cNvSpPr>
              <p:nvPr/>
            </p:nvSpPr>
            <p:spPr bwMode="auto">
              <a:xfrm flipH="1">
                <a:off x="2928" y="1832"/>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sp>
          <p:nvSpPr>
            <p:cNvPr id="57360" name="Line 13">
              <a:extLst>
                <a:ext uri="{FF2B5EF4-FFF2-40B4-BE49-F238E27FC236}">
                  <a16:creationId xmlns:a16="http://schemas.microsoft.com/office/drawing/2014/main" xmlns="" id="{3A6C7E74-1CD4-4131-9FB2-8DFDE2FD57EA}"/>
                </a:ext>
              </a:extLst>
            </p:cNvPr>
            <p:cNvSpPr>
              <a:spLocks noChangeShapeType="1"/>
            </p:cNvSpPr>
            <p:nvPr/>
          </p:nvSpPr>
          <p:spPr bwMode="auto">
            <a:xfrm>
              <a:off x="3640" y="1558"/>
              <a:ext cx="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7361" name="Rectangle 14">
              <a:extLst>
                <a:ext uri="{FF2B5EF4-FFF2-40B4-BE49-F238E27FC236}">
                  <a16:creationId xmlns:a16="http://schemas.microsoft.com/office/drawing/2014/main" xmlns="" id="{8AC438A6-C5C7-4C41-9E8C-409247547840}"/>
                </a:ext>
              </a:extLst>
            </p:cNvPr>
            <p:cNvSpPr>
              <a:spLocks noChangeArrowheads="1"/>
            </p:cNvSpPr>
            <p:nvPr/>
          </p:nvSpPr>
          <p:spPr bwMode="auto">
            <a:xfrm>
              <a:off x="3388" y="1454"/>
              <a:ext cx="246" cy="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2400">
                  <a:latin typeface="Times New Roman" panose="02020603050405020304" pitchFamily="18" charset="0"/>
                </a:rPr>
                <a:t>C</a:t>
              </a:r>
            </a:p>
          </p:txBody>
        </p:sp>
        <p:sp>
          <p:nvSpPr>
            <p:cNvPr id="57362" name="Line 15">
              <a:extLst>
                <a:ext uri="{FF2B5EF4-FFF2-40B4-BE49-F238E27FC236}">
                  <a16:creationId xmlns:a16="http://schemas.microsoft.com/office/drawing/2014/main" xmlns="" id="{78C9AB77-6DC1-4436-B2D9-CE548E059548}"/>
                </a:ext>
              </a:extLst>
            </p:cNvPr>
            <p:cNvSpPr>
              <a:spLocks noChangeShapeType="1"/>
            </p:cNvSpPr>
            <p:nvPr/>
          </p:nvSpPr>
          <p:spPr bwMode="auto">
            <a:xfrm>
              <a:off x="3016" y="1464"/>
              <a:ext cx="37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7363" name="Line 16">
              <a:extLst>
                <a:ext uri="{FF2B5EF4-FFF2-40B4-BE49-F238E27FC236}">
                  <a16:creationId xmlns:a16="http://schemas.microsoft.com/office/drawing/2014/main" xmlns="" id="{24EA0789-8409-4291-9FD4-45165F3DC6B7}"/>
                </a:ext>
              </a:extLst>
            </p:cNvPr>
            <p:cNvSpPr>
              <a:spLocks noChangeShapeType="1"/>
            </p:cNvSpPr>
            <p:nvPr/>
          </p:nvSpPr>
          <p:spPr bwMode="auto">
            <a:xfrm>
              <a:off x="3016" y="1584"/>
              <a:ext cx="37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7364" name="Line 17">
              <a:extLst>
                <a:ext uri="{FF2B5EF4-FFF2-40B4-BE49-F238E27FC236}">
                  <a16:creationId xmlns:a16="http://schemas.microsoft.com/office/drawing/2014/main" xmlns="" id="{EC154980-EE9F-4208-AE87-45D36FA91C44}"/>
                </a:ext>
              </a:extLst>
            </p:cNvPr>
            <p:cNvSpPr>
              <a:spLocks noChangeShapeType="1"/>
            </p:cNvSpPr>
            <p:nvPr/>
          </p:nvSpPr>
          <p:spPr bwMode="auto">
            <a:xfrm flipH="1">
              <a:off x="3016" y="1768"/>
              <a:ext cx="37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sp>
        <p:nvSpPr>
          <p:cNvPr id="57351" name="Rectangle 18">
            <a:extLst>
              <a:ext uri="{FF2B5EF4-FFF2-40B4-BE49-F238E27FC236}">
                <a16:creationId xmlns:a16="http://schemas.microsoft.com/office/drawing/2014/main" xmlns="" id="{C3098620-0601-4F3A-BCFC-DB87F648502E}"/>
              </a:ext>
            </a:extLst>
          </p:cNvPr>
          <p:cNvSpPr>
            <a:spLocks noChangeArrowheads="1"/>
          </p:cNvSpPr>
          <p:nvPr/>
        </p:nvSpPr>
        <p:spPr bwMode="auto">
          <a:xfrm>
            <a:off x="6088063" y="3790950"/>
            <a:ext cx="1035050" cy="3968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a:latin typeface="Times New Roman" panose="02020603050405020304" pitchFamily="18" charset="0"/>
              </a:rPr>
              <a:t>PR</a:t>
            </a:r>
            <a:r>
              <a:rPr lang="en-AU" altLang="zh-TW" i="1" baseline="-25000">
                <a:latin typeface="Times New Roman" panose="02020603050405020304" pitchFamily="18" charset="0"/>
              </a:rPr>
              <a:t>i</a:t>
            </a:r>
            <a:r>
              <a:rPr lang="en-AU" altLang="zh-TW" baseline="-25000">
                <a:latin typeface="Times New Roman" panose="02020603050405020304" pitchFamily="18" charset="0"/>
              </a:rPr>
              <a:t>-1</a:t>
            </a:r>
            <a:r>
              <a:rPr lang="en-AU" altLang="zh-TW">
                <a:latin typeface="Times New Roman" panose="02020603050405020304" pitchFamily="18" charset="0"/>
              </a:rPr>
              <a:t>(A)</a:t>
            </a:r>
            <a:endParaRPr lang="zh-TW" altLang="en-US">
              <a:latin typeface="Times New Roman" panose="02020603050405020304" pitchFamily="18" charset="0"/>
            </a:endParaRPr>
          </a:p>
        </p:txBody>
      </p:sp>
      <p:sp>
        <p:nvSpPr>
          <p:cNvPr id="57352" name="Rectangle 19">
            <a:extLst>
              <a:ext uri="{FF2B5EF4-FFF2-40B4-BE49-F238E27FC236}">
                <a16:creationId xmlns:a16="http://schemas.microsoft.com/office/drawing/2014/main" xmlns="" id="{07DA1DFF-CEA2-49A3-B132-28087965D619}"/>
              </a:ext>
            </a:extLst>
          </p:cNvPr>
          <p:cNvSpPr>
            <a:spLocks noChangeArrowheads="1"/>
          </p:cNvSpPr>
          <p:nvPr/>
        </p:nvSpPr>
        <p:spPr bwMode="auto">
          <a:xfrm>
            <a:off x="4894263" y="3790950"/>
            <a:ext cx="1020762" cy="3968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a:latin typeface="Times New Roman" panose="02020603050405020304" pitchFamily="18" charset="0"/>
              </a:rPr>
              <a:t>PR</a:t>
            </a:r>
            <a:r>
              <a:rPr lang="en-AU" altLang="zh-TW" i="1" baseline="-25000">
                <a:latin typeface="Times New Roman" panose="02020603050405020304" pitchFamily="18" charset="0"/>
              </a:rPr>
              <a:t>i</a:t>
            </a:r>
            <a:r>
              <a:rPr lang="en-AU" altLang="zh-TW" baseline="-25000">
                <a:latin typeface="Times New Roman" panose="02020603050405020304" pitchFamily="18" charset="0"/>
              </a:rPr>
              <a:t>-1</a:t>
            </a:r>
            <a:r>
              <a:rPr lang="en-AU" altLang="zh-TW">
                <a:latin typeface="Times New Roman" panose="02020603050405020304" pitchFamily="18" charset="0"/>
              </a:rPr>
              <a:t>(C)</a:t>
            </a:r>
            <a:endParaRPr lang="zh-TW" altLang="en-US">
              <a:latin typeface="Times New Roman" panose="02020603050405020304" pitchFamily="18" charset="0"/>
            </a:endParaRPr>
          </a:p>
        </p:txBody>
      </p:sp>
      <p:sp>
        <p:nvSpPr>
          <p:cNvPr id="57353" name="Rectangle 20">
            <a:extLst>
              <a:ext uri="{FF2B5EF4-FFF2-40B4-BE49-F238E27FC236}">
                <a16:creationId xmlns:a16="http://schemas.microsoft.com/office/drawing/2014/main" xmlns="" id="{15E49C44-51F9-4A2F-9969-F37C07688B89}"/>
              </a:ext>
            </a:extLst>
          </p:cNvPr>
          <p:cNvSpPr>
            <a:spLocks noChangeArrowheads="1"/>
          </p:cNvSpPr>
          <p:nvPr/>
        </p:nvSpPr>
        <p:spPr bwMode="auto">
          <a:xfrm>
            <a:off x="7269163" y="3790950"/>
            <a:ext cx="1020762" cy="3968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a:latin typeface="Times New Roman" panose="02020603050405020304" pitchFamily="18" charset="0"/>
              </a:rPr>
              <a:t>PR</a:t>
            </a:r>
            <a:r>
              <a:rPr lang="en-AU" altLang="zh-TW" i="1" baseline="-25000">
                <a:latin typeface="Times New Roman" panose="02020603050405020304" pitchFamily="18" charset="0"/>
              </a:rPr>
              <a:t>i</a:t>
            </a:r>
            <a:r>
              <a:rPr lang="en-AU" altLang="zh-TW" baseline="-25000">
                <a:latin typeface="Times New Roman" panose="02020603050405020304" pitchFamily="18" charset="0"/>
              </a:rPr>
              <a:t>-1</a:t>
            </a:r>
            <a:r>
              <a:rPr lang="en-AU" altLang="zh-TW">
                <a:latin typeface="Times New Roman" panose="02020603050405020304" pitchFamily="18" charset="0"/>
              </a:rPr>
              <a:t>(B)</a:t>
            </a:r>
            <a:endParaRPr lang="zh-TW" altLang="en-US">
              <a:latin typeface="Times New Roman" panose="02020603050405020304" pitchFamily="18" charset="0"/>
            </a:endParaRPr>
          </a:p>
        </p:txBody>
      </p:sp>
      <p:sp>
        <p:nvSpPr>
          <p:cNvPr id="57354" name="Rectangle 21">
            <a:extLst>
              <a:ext uri="{FF2B5EF4-FFF2-40B4-BE49-F238E27FC236}">
                <a16:creationId xmlns:a16="http://schemas.microsoft.com/office/drawing/2014/main" xmlns="" id="{92AEDF5D-D6B2-474E-8419-B4F5AAD0D2E2}"/>
              </a:ext>
            </a:extLst>
          </p:cNvPr>
          <p:cNvSpPr>
            <a:spLocks noChangeArrowheads="1"/>
          </p:cNvSpPr>
          <p:nvPr/>
        </p:nvSpPr>
        <p:spPr bwMode="auto">
          <a:xfrm>
            <a:off x="5980113" y="4316413"/>
            <a:ext cx="1298575" cy="16160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a:solidFill>
                  <a:srgbClr val="FF0000"/>
                </a:solidFill>
                <a:latin typeface="Times New Roman" panose="02020603050405020304" pitchFamily="18" charset="0"/>
              </a:rPr>
              <a:t>PR</a:t>
            </a:r>
            <a:r>
              <a:rPr lang="en-AU" altLang="zh-TW" i="1" baseline="-25000">
                <a:solidFill>
                  <a:srgbClr val="FF0000"/>
                </a:solidFill>
                <a:latin typeface="Times New Roman" panose="02020603050405020304" pitchFamily="18" charset="0"/>
              </a:rPr>
              <a:t>i</a:t>
            </a:r>
            <a:r>
              <a:rPr lang="en-AU" altLang="zh-TW">
                <a:solidFill>
                  <a:srgbClr val="FF0000"/>
                </a:solidFill>
                <a:latin typeface="Times New Roman" panose="02020603050405020304" pitchFamily="18" charset="0"/>
              </a:rPr>
              <a:t>(A)</a:t>
            </a:r>
            <a:r>
              <a:rPr lang="en-AU" altLang="zh-TW">
                <a:latin typeface="Times New Roman" panose="02020603050405020304" pitchFamily="18" charset="0"/>
              </a:rPr>
              <a:t> =</a:t>
            </a:r>
          </a:p>
          <a:p>
            <a:pPr eaLnBrk="1" hangingPunct="1">
              <a:spcBef>
                <a:spcPct val="0"/>
              </a:spcBef>
              <a:buFontTx/>
              <a:buNone/>
            </a:pPr>
            <a:r>
              <a:rPr lang="en-AU" altLang="zh-TW">
                <a:latin typeface="Times New Roman" panose="02020603050405020304" pitchFamily="18" charset="0"/>
              </a:rPr>
              <a:t>PR</a:t>
            </a:r>
            <a:r>
              <a:rPr lang="en-AU" altLang="zh-TW" i="1" baseline="-25000">
                <a:latin typeface="Times New Roman" panose="02020603050405020304" pitchFamily="18" charset="0"/>
              </a:rPr>
              <a:t>i</a:t>
            </a:r>
            <a:r>
              <a:rPr lang="en-AU" altLang="zh-TW" baseline="-25000">
                <a:latin typeface="Times New Roman" panose="02020603050405020304" pitchFamily="18" charset="0"/>
              </a:rPr>
              <a:t>-1</a:t>
            </a:r>
            <a:r>
              <a:rPr lang="en-AU" altLang="zh-TW">
                <a:latin typeface="Times New Roman" panose="02020603050405020304" pitchFamily="18" charset="0"/>
              </a:rPr>
              <a:t>(B) +</a:t>
            </a:r>
          </a:p>
          <a:p>
            <a:pPr eaLnBrk="1" hangingPunct="1">
              <a:spcBef>
                <a:spcPct val="0"/>
              </a:spcBef>
              <a:buFontTx/>
              <a:buNone/>
            </a:pPr>
            <a:r>
              <a:rPr lang="en-AU" altLang="zh-TW">
                <a:latin typeface="Times New Roman" panose="02020603050405020304" pitchFamily="18" charset="0"/>
              </a:rPr>
              <a:t>PR</a:t>
            </a:r>
            <a:r>
              <a:rPr lang="en-AU" altLang="zh-TW" i="1" baseline="-25000">
                <a:latin typeface="Times New Roman" panose="02020603050405020304" pitchFamily="18" charset="0"/>
              </a:rPr>
              <a:t>i</a:t>
            </a:r>
            <a:r>
              <a:rPr lang="en-AU" altLang="zh-TW" baseline="-25000">
                <a:latin typeface="Times New Roman" panose="02020603050405020304" pitchFamily="18" charset="0"/>
              </a:rPr>
              <a:t>-1</a:t>
            </a:r>
            <a:r>
              <a:rPr lang="en-AU" altLang="zh-TW">
                <a:latin typeface="Times New Roman" panose="02020603050405020304" pitchFamily="18" charset="0"/>
              </a:rPr>
              <a:t>(C) =</a:t>
            </a:r>
          </a:p>
          <a:p>
            <a:pPr eaLnBrk="1" hangingPunct="1">
              <a:spcBef>
                <a:spcPct val="0"/>
              </a:spcBef>
              <a:buFontTx/>
              <a:buNone/>
            </a:pPr>
            <a:r>
              <a:rPr lang="en-AU" altLang="zh-TW">
                <a:solidFill>
                  <a:srgbClr val="FF0000"/>
                </a:solidFill>
                <a:latin typeface="Times New Roman" panose="02020603050405020304" pitchFamily="18" charset="0"/>
              </a:rPr>
              <a:t>PR</a:t>
            </a:r>
            <a:r>
              <a:rPr lang="en-AU" altLang="zh-TW" i="1" baseline="-25000">
                <a:solidFill>
                  <a:srgbClr val="FF0000"/>
                </a:solidFill>
                <a:latin typeface="Times New Roman" panose="02020603050405020304" pitchFamily="18" charset="0"/>
              </a:rPr>
              <a:t>i</a:t>
            </a:r>
            <a:r>
              <a:rPr lang="en-AU" altLang="zh-TW" baseline="-25000">
                <a:solidFill>
                  <a:srgbClr val="FF0000"/>
                </a:solidFill>
                <a:latin typeface="Times New Roman" panose="02020603050405020304" pitchFamily="18" charset="0"/>
              </a:rPr>
              <a:t>-2</a:t>
            </a:r>
            <a:r>
              <a:rPr lang="en-AU" altLang="zh-TW">
                <a:solidFill>
                  <a:srgbClr val="FF0000"/>
                </a:solidFill>
                <a:latin typeface="Times New Roman" panose="02020603050405020304" pitchFamily="18" charset="0"/>
              </a:rPr>
              <a:t>(A) +</a:t>
            </a:r>
          </a:p>
          <a:p>
            <a:pPr eaLnBrk="1" hangingPunct="1">
              <a:spcBef>
                <a:spcPct val="0"/>
              </a:spcBef>
              <a:buFontTx/>
              <a:buNone/>
            </a:pPr>
            <a:r>
              <a:rPr lang="en-AU" altLang="zh-TW">
                <a:solidFill>
                  <a:srgbClr val="FF0000"/>
                </a:solidFill>
                <a:latin typeface="Times New Roman" panose="02020603050405020304" pitchFamily="18" charset="0"/>
              </a:rPr>
              <a:t>PR</a:t>
            </a:r>
            <a:r>
              <a:rPr lang="en-AU" altLang="zh-TW" i="1" baseline="-25000">
                <a:solidFill>
                  <a:srgbClr val="FF0000"/>
                </a:solidFill>
                <a:latin typeface="Times New Roman" panose="02020603050405020304" pitchFamily="18" charset="0"/>
              </a:rPr>
              <a:t>i</a:t>
            </a:r>
            <a:r>
              <a:rPr lang="en-AU" altLang="zh-TW" baseline="-25000">
                <a:solidFill>
                  <a:srgbClr val="FF0000"/>
                </a:solidFill>
                <a:latin typeface="Times New Roman" panose="02020603050405020304" pitchFamily="18" charset="0"/>
              </a:rPr>
              <a:t>-1</a:t>
            </a:r>
            <a:r>
              <a:rPr lang="en-AU" altLang="zh-TW">
                <a:solidFill>
                  <a:srgbClr val="FF0000"/>
                </a:solidFill>
                <a:latin typeface="Times New Roman" panose="02020603050405020304" pitchFamily="18" charset="0"/>
              </a:rPr>
              <a:t>(C)</a:t>
            </a:r>
            <a:endParaRPr lang="zh-TW" altLang="en-US">
              <a:solidFill>
                <a:srgbClr val="FF0000"/>
              </a:solidFill>
              <a:latin typeface="Times New Roman" panose="02020603050405020304" pitchFamily="18" charset="0"/>
            </a:endParaRPr>
          </a:p>
        </p:txBody>
      </p:sp>
      <p:sp>
        <p:nvSpPr>
          <p:cNvPr id="57355" name="Rectangle 22">
            <a:extLst>
              <a:ext uri="{FF2B5EF4-FFF2-40B4-BE49-F238E27FC236}">
                <a16:creationId xmlns:a16="http://schemas.microsoft.com/office/drawing/2014/main" xmlns="" id="{8E889D72-3FD1-4643-989C-821E7CA52ABF}"/>
              </a:ext>
            </a:extLst>
          </p:cNvPr>
          <p:cNvSpPr>
            <a:spLocks noChangeArrowheads="1"/>
          </p:cNvSpPr>
          <p:nvPr/>
        </p:nvSpPr>
        <p:spPr bwMode="auto">
          <a:xfrm>
            <a:off x="4840288" y="4505325"/>
            <a:ext cx="882650" cy="3968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a:latin typeface="Times New Roman" panose="02020603050405020304" pitchFamily="18" charset="0"/>
              </a:rPr>
              <a:t>PR</a:t>
            </a:r>
            <a:r>
              <a:rPr lang="en-AU" altLang="zh-TW" i="1" baseline="-25000">
                <a:latin typeface="Times New Roman" panose="02020603050405020304" pitchFamily="18" charset="0"/>
              </a:rPr>
              <a:t>i</a:t>
            </a:r>
            <a:r>
              <a:rPr lang="en-AU" altLang="zh-TW">
                <a:latin typeface="Times New Roman" panose="02020603050405020304" pitchFamily="18" charset="0"/>
              </a:rPr>
              <a:t>(C)</a:t>
            </a:r>
            <a:endParaRPr lang="zh-TW" altLang="en-US">
              <a:latin typeface="Times New Roman" panose="02020603050405020304" pitchFamily="18" charset="0"/>
            </a:endParaRPr>
          </a:p>
        </p:txBody>
      </p:sp>
      <p:sp>
        <p:nvSpPr>
          <p:cNvPr id="57356" name="Rectangle 23">
            <a:extLst>
              <a:ext uri="{FF2B5EF4-FFF2-40B4-BE49-F238E27FC236}">
                <a16:creationId xmlns:a16="http://schemas.microsoft.com/office/drawing/2014/main" xmlns="" id="{62A6B73F-EB4B-4F57-824E-8E8EDC774602}"/>
              </a:ext>
            </a:extLst>
          </p:cNvPr>
          <p:cNvSpPr>
            <a:spLocks noChangeArrowheads="1"/>
          </p:cNvSpPr>
          <p:nvPr/>
        </p:nvSpPr>
        <p:spPr bwMode="auto">
          <a:xfrm>
            <a:off x="7527925" y="4351338"/>
            <a:ext cx="1089025" cy="701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AU" altLang="zh-TW">
                <a:latin typeface="Times New Roman" panose="02020603050405020304" pitchFamily="18" charset="0"/>
              </a:rPr>
              <a:t>PR</a:t>
            </a:r>
            <a:r>
              <a:rPr lang="en-AU" altLang="zh-TW" i="1" baseline="-25000">
                <a:latin typeface="Times New Roman" panose="02020603050405020304" pitchFamily="18" charset="0"/>
              </a:rPr>
              <a:t>i</a:t>
            </a:r>
            <a:r>
              <a:rPr lang="en-AU" altLang="zh-TW">
                <a:latin typeface="Times New Roman" panose="02020603050405020304" pitchFamily="18" charset="0"/>
              </a:rPr>
              <a:t>(B) =</a:t>
            </a:r>
          </a:p>
          <a:p>
            <a:pPr eaLnBrk="1" hangingPunct="1">
              <a:spcBef>
                <a:spcPct val="0"/>
              </a:spcBef>
              <a:buFontTx/>
              <a:buNone/>
            </a:pPr>
            <a:r>
              <a:rPr lang="en-AU" altLang="zh-TW">
                <a:latin typeface="Times New Roman" panose="02020603050405020304" pitchFamily="18" charset="0"/>
              </a:rPr>
              <a:t>PR</a:t>
            </a:r>
            <a:r>
              <a:rPr lang="en-AU" altLang="zh-TW" i="1" baseline="-25000">
                <a:latin typeface="Times New Roman" panose="02020603050405020304" pitchFamily="18" charset="0"/>
              </a:rPr>
              <a:t>i</a:t>
            </a:r>
            <a:r>
              <a:rPr lang="en-AU" altLang="zh-TW" baseline="-25000">
                <a:latin typeface="Times New Roman" panose="02020603050405020304" pitchFamily="18" charset="0"/>
              </a:rPr>
              <a:t>-1</a:t>
            </a:r>
            <a:r>
              <a:rPr lang="en-AU" altLang="zh-TW">
                <a:latin typeface="Times New Roman" panose="02020603050405020304" pitchFamily="18" charset="0"/>
              </a:rPr>
              <a:t>(A)</a:t>
            </a:r>
            <a:endParaRPr lang="zh-TW" altLang="en-US">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xmlns="" id="{02C82BC2-8430-4629-A01E-A001EFF65A0D}"/>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7CA47B4-3585-449D-844A-E2C2B0B6F24E}" type="slidenum">
              <a:rPr lang="en-US" altLang="zh-TW" sz="1400" smtClean="0">
                <a:solidFill>
                  <a:schemeClr val="accent2"/>
                </a:solidFill>
                <a:latin typeface="Times New Roman" panose="02020603050405020304" pitchFamily="18" charset="0"/>
              </a:rPr>
              <a:pPr>
                <a:spcBef>
                  <a:spcPct val="0"/>
                </a:spcBef>
                <a:buFontTx/>
                <a:buNone/>
              </a:pPr>
              <a:t>31</a:t>
            </a:fld>
            <a:endParaRPr lang="en-US" altLang="zh-TW" sz="1400" b="0">
              <a:latin typeface="Times New Roman" panose="02020603050405020304" pitchFamily="18" charset="0"/>
            </a:endParaRPr>
          </a:p>
        </p:txBody>
      </p:sp>
      <p:sp>
        <p:nvSpPr>
          <p:cNvPr id="59395" name="Rectangle 2">
            <a:extLst>
              <a:ext uri="{FF2B5EF4-FFF2-40B4-BE49-F238E27FC236}">
                <a16:creationId xmlns:a16="http://schemas.microsoft.com/office/drawing/2014/main" xmlns="" id="{A649AB54-EF5C-4B41-9724-00289AAEB27E}"/>
              </a:ext>
            </a:extLst>
          </p:cNvPr>
          <p:cNvSpPr>
            <a:spLocks noGrp="1" noChangeArrowheads="1"/>
          </p:cNvSpPr>
          <p:nvPr>
            <p:ph type="title"/>
          </p:nvPr>
        </p:nvSpPr>
        <p:spPr>
          <a:xfrm>
            <a:off x="323850" y="433388"/>
            <a:ext cx="8431213" cy="730250"/>
          </a:xfrm>
        </p:spPr>
        <p:txBody>
          <a:bodyPr/>
          <a:lstStyle/>
          <a:p>
            <a:pPr eaLnBrk="1" hangingPunct="1"/>
            <a:r>
              <a:rPr lang="en-AU" altLang="zh-TW" dirty="0"/>
              <a:t>The Random Surfer Model</a:t>
            </a:r>
            <a:endParaRPr lang="en-US" altLang="zh-TW" dirty="0"/>
          </a:p>
        </p:txBody>
      </p:sp>
      <p:sp>
        <p:nvSpPr>
          <p:cNvPr id="59396" name="Rectangle 3">
            <a:extLst>
              <a:ext uri="{FF2B5EF4-FFF2-40B4-BE49-F238E27FC236}">
                <a16:creationId xmlns:a16="http://schemas.microsoft.com/office/drawing/2014/main" xmlns="" id="{3B756139-AB64-414E-8027-A1A4EF97B788}"/>
              </a:ext>
            </a:extLst>
          </p:cNvPr>
          <p:cNvSpPr>
            <a:spLocks noGrp="1" noChangeArrowheads="1"/>
          </p:cNvSpPr>
          <p:nvPr>
            <p:ph type="body" idx="1"/>
          </p:nvPr>
        </p:nvSpPr>
        <p:spPr>
          <a:xfrm>
            <a:off x="214313" y="1309688"/>
            <a:ext cx="8689975" cy="4779962"/>
          </a:xfrm>
        </p:spPr>
        <p:txBody>
          <a:bodyPr/>
          <a:lstStyle/>
          <a:p>
            <a:pPr eaLnBrk="1" hangingPunct="1"/>
            <a:r>
              <a:rPr lang="en-AU" altLang="zh-TW" dirty="0">
                <a:solidFill>
                  <a:srgbClr val="C00000"/>
                </a:solidFill>
                <a:ea typeface="細明體" panose="02020509000000000000" pitchFamily="49" charset="-120"/>
              </a:rPr>
              <a:t>Link structure determines browsing behaviour</a:t>
            </a:r>
          </a:p>
          <a:p>
            <a:pPr eaLnBrk="1" hangingPunct="1"/>
            <a:r>
              <a:rPr lang="en-AU" altLang="zh-TW" dirty="0">
                <a:ea typeface="細明體" panose="02020509000000000000" pitchFamily="49" charset="-120"/>
              </a:rPr>
              <a:t>PR(</a:t>
            </a:r>
            <a:r>
              <a:rPr lang="en-AU" altLang="zh-TW" i="1" dirty="0">
                <a:ea typeface="細明體" panose="02020509000000000000" pitchFamily="49" charset="-120"/>
              </a:rPr>
              <a:t>A</a:t>
            </a:r>
            <a:r>
              <a:rPr lang="en-AU" altLang="zh-TW" dirty="0">
                <a:ea typeface="細明體" panose="02020509000000000000" pitchFamily="49" charset="-120"/>
              </a:rPr>
              <a:t>)</a:t>
            </a:r>
            <a:r>
              <a:rPr lang="en-GB" altLang="zh-TW" dirty="0"/>
              <a:t> is the “probability” a surfer is at page </a:t>
            </a:r>
            <a:r>
              <a:rPr lang="en-GB" altLang="zh-TW" i="1" dirty="0"/>
              <a:t>A</a:t>
            </a:r>
            <a:r>
              <a:rPr lang="en-GB" altLang="zh-TW" dirty="0"/>
              <a:t> at a given time</a:t>
            </a:r>
          </a:p>
          <a:p>
            <a:pPr lvl="1" eaLnBrk="1" hangingPunct="1"/>
            <a:r>
              <a:rPr lang="en-GB" altLang="zh-TW" dirty="0"/>
              <a:t>PR(A) could be &gt; 1, so it is not exactly probability; normalization is needed</a:t>
            </a:r>
          </a:p>
          <a:p>
            <a:pPr eaLnBrk="1" hangingPunct="1"/>
            <a:r>
              <a:rPr lang="en-GB" altLang="zh-TW" dirty="0"/>
              <a:t>What will bring a surfer to a page?</a:t>
            </a:r>
          </a:p>
          <a:p>
            <a:pPr lvl="1" eaLnBrk="1" hangingPunct="1"/>
            <a:r>
              <a:rPr lang="en-GB" altLang="zh-TW" dirty="0"/>
              <a:t>The user jumps to a page with probability 1-</a:t>
            </a:r>
            <a:r>
              <a:rPr lang="en-GB" altLang="zh-TW" i="1" dirty="0"/>
              <a:t>d</a:t>
            </a:r>
            <a:r>
              <a:rPr lang="en-GB" altLang="zh-TW" dirty="0"/>
              <a:t> by typing in the URL of that page (this is called “</a:t>
            </a:r>
            <a:r>
              <a:rPr lang="en-GB" altLang="zh-TW" dirty="0">
                <a:solidFill>
                  <a:srgbClr val="FF0000"/>
                </a:solidFill>
              </a:rPr>
              <a:t>teleporting</a:t>
            </a:r>
            <a:r>
              <a:rPr lang="en-GB" altLang="zh-TW" dirty="0"/>
              <a:t>”)</a:t>
            </a:r>
          </a:p>
          <a:p>
            <a:pPr lvl="1" eaLnBrk="1" hangingPunct="1"/>
            <a:r>
              <a:rPr lang="en-GB" altLang="zh-TW" dirty="0"/>
              <a:t>The user follows a link from the page that he is visiting</a:t>
            </a:r>
          </a:p>
          <a:p>
            <a:pPr lvl="1" eaLnBrk="1" hangingPunct="1"/>
            <a:r>
              <a:rPr lang="en-GB" altLang="zh-TW" dirty="0"/>
              <a:t>Assuming that the user will not use the back or forward buttons</a:t>
            </a:r>
          </a:p>
          <a:p>
            <a:pPr eaLnBrk="1" hangingPunct="1"/>
            <a:r>
              <a:rPr lang="en-GB" altLang="zh-TW" dirty="0"/>
              <a:t>Probability to visit A directly is 1-d</a:t>
            </a:r>
          </a:p>
          <a:p>
            <a:pPr eaLnBrk="1" hangingPunct="1"/>
            <a:r>
              <a:rPr lang="en-GB" altLang="zh-TW" dirty="0"/>
              <a:t>Probability to visit A by following a link from a parent is</a:t>
            </a:r>
          </a:p>
          <a:p>
            <a:pPr lvl="1" eaLnBrk="1" hangingPunct="1"/>
            <a:r>
              <a:rPr lang="en-GB" altLang="zh-TW" dirty="0">
                <a:solidFill>
                  <a:srgbClr val="FF0000"/>
                </a:solidFill>
              </a:rPr>
              <a:t>PR(</a:t>
            </a:r>
            <a:r>
              <a:rPr lang="en-GB" altLang="zh-TW" i="1" dirty="0">
                <a:solidFill>
                  <a:srgbClr val="FF0000"/>
                </a:solidFill>
              </a:rPr>
              <a:t>T</a:t>
            </a:r>
            <a:r>
              <a:rPr lang="en-GB" altLang="zh-TW" baseline="-25000" dirty="0">
                <a:solidFill>
                  <a:srgbClr val="FF0000"/>
                </a:solidFill>
              </a:rPr>
              <a:t>1</a:t>
            </a:r>
            <a:r>
              <a:rPr lang="en-GB" altLang="zh-TW" dirty="0">
                <a:solidFill>
                  <a:srgbClr val="FF0000"/>
                </a:solidFill>
              </a:rPr>
              <a:t>) </a:t>
            </a:r>
            <a:r>
              <a:rPr lang="en-GB" altLang="zh-TW" dirty="0">
                <a:solidFill>
                  <a:srgbClr val="000000"/>
                </a:solidFill>
              </a:rPr>
              <a:t>:</a:t>
            </a:r>
            <a:r>
              <a:rPr lang="en-GB" altLang="zh-TW" dirty="0"/>
              <a:t> probability that user is already at </a:t>
            </a:r>
            <a:r>
              <a:rPr lang="en-GB" altLang="zh-TW" i="1" dirty="0"/>
              <a:t>T</a:t>
            </a:r>
            <a:r>
              <a:rPr lang="en-GB" altLang="zh-TW" baseline="-25000" dirty="0"/>
              <a:t>1</a:t>
            </a:r>
            <a:endParaRPr lang="en-GB" altLang="zh-TW" dirty="0"/>
          </a:p>
          <a:p>
            <a:pPr lvl="1" eaLnBrk="1" hangingPunct="1"/>
            <a:r>
              <a:rPr lang="en-GB" altLang="zh-TW" dirty="0">
                <a:solidFill>
                  <a:srgbClr val="FF0000"/>
                </a:solidFill>
              </a:rPr>
              <a:t>d*PR(</a:t>
            </a:r>
            <a:r>
              <a:rPr lang="en-GB" altLang="zh-TW" i="1" dirty="0">
                <a:solidFill>
                  <a:srgbClr val="FF0000"/>
                </a:solidFill>
              </a:rPr>
              <a:t>T</a:t>
            </a:r>
            <a:r>
              <a:rPr lang="en-GB" altLang="zh-TW" baseline="-25000" dirty="0">
                <a:solidFill>
                  <a:srgbClr val="FF0000"/>
                </a:solidFill>
              </a:rPr>
              <a:t>1</a:t>
            </a:r>
            <a:r>
              <a:rPr lang="en-GB" altLang="zh-TW" dirty="0">
                <a:solidFill>
                  <a:srgbClr val="FF0000"/>
                </a:solidFill>
              </a:rPr>
              <a:t>)/C(</a:t>
            </a:r>
            <a:r>
              <a:rPr lang="en-GB" altLang="zh-TW" i="1" dirty="0">
                <a:solidFill>
                  <a:srgbClr val="FF0000"/>
                </a:solidFill>
              </a:rPr>
              <a:t>T</a:t>
            </a:r>
            <a:r>
              <a:rPr lang="en-GB" altLang="zh-TW" baseline="-25000" dirty="0">
                <a:solidFill>
                  <a:srgbClr val="FF0000"/>
                </a:solidFill>
              </a:rPr>
              <a:t>1</a:t>
            </a:r>
            <a:r>
              <a:rPr lang="en-GB" altLang="zh-TW" dirty="0">
                <a:solidFill>
                  <a:srgbClr val="FF0000"/>
                </a:solidFill>
              </a:rPr>
              <a:t>)</a:t>
            </a:r>
            <a:r>
              <a:rPr lang="en-GB" altLang="zh-TW" dirty="0"/>
              <a:t> : probability that user clicks the link connecting to A</a:t>
            </a:r>
          </a:p>
          <a:p>
            <a:pPr eaLnBrk="1" hangingPunct="1"/>
            <a:r>
              <a:rPr lang="en-GB" altLang="zh-TW" dirty="0"/>
              <a:t>Random surfer model reflects the dynamic of users</a:t>
            </a:r>
          </a:p>
          <a:p>
            <a:pPr lvl="1" eaLnBrk="1" hangingPunct="1"/>
            <a:r>
              <a:rPr lang="en-GB" altLang="zh-TW" dirty="0"/>
              <a:t>How can you incorporate the </a:t>
            </a:r>
            <a:r>
              <a:rPr lang="en-GB" altLang="zh-TW" dirty="0">
                <a:solidFill>
                  <a:srgbClr val="FF0000"/>
                </a:solidFill>
              </a:rPr>
              <a:t>dwell time</a:t>
            </a:r>
            <a:r>
              <a:rPr lang="en-GB" altLang="zh-TW" dirty="0"/>
              <a:t> of a user on a page?</a:t>
            </a:r>
          </a:p>
          <a:p>
            <a:pPr lvl="1" eaLnBrk="1" hangingPunct="1"/>
            <a:endParaRPr lang="en-GB" altLang="zh-TW" dirty="0"/>
          </a:p>
        </p:txBody>
      </p:sp>
      <p:sp>
        <p:nvSpPr>
          <p:cNvPr id="59397" name="Rectangle 4">
            <a:extLst>
              <a:ext uri="{FF2B5EF4-FFF2-40B4-BE49-F238E27FC236}">
                <a16:creationId xmlns:a16="http://schemas.microsoft.com/office/drawing/2014/main" xmlns="" id="{B21E9BEC-7D8E-44D9-8485-D33D503D1C85}"/>
              </a:ext>
            </a:extLst>
          </p:cNvPr>
          <p:cNvSpPr>
            <a:spLocks noChangeArrowheads="1"/>
          </p:cNvSpPr>
          <p:nvPr/>
        </p:nvSpPr>
        <p:spPr bwMode="auto">
          <a:xfrm>
            <a:off x="460375" y="2541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sp>
        <p:nvSpPr>
          <p:cNvPr id="59398" name="Rectangle 5">
            <a:extLst>
              <a:ext uri="{FF2B5EF4-FFF2-40B4-BE49-F238E27FC236}">
                <a16:creationId xmlns:a16="http://schemas.microsoft.com/office/drawing/2014/main" xmlns="" id="{A6ED37D7-A211-41C9-B650-7C6361EDEC4F}"/>
              </a:ext>
            </a:extLst>
          </p:cNvPr>
          <p:cNvSpPr>
            <a:spLocks noChangeArrowheads="1"/>
          </p:cNvSpPr>
          <p:nvPr/>
        </p:nvSpPr>
        <p:spPr bwMode="auto">
          <a:xfrm>
            <a:off x="260350" y="24003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TW" altLang="en-US" sz="2400">
              <a:latin typeface="Times New Roman" panose="02020603050405020304" pitchFamily="18" charset="0"/>
            </a:endParaRPr>
          </a:p>
        </p:txBody>
      </p:sp>
      <p:grpSp>
        <p:nvGrpSpPr>
          <p:cNvPr id="2" name="Group 1"/>
          <p:cNvGrpSpPr/>
          <p:nvPr/>
        </p:nvGrpSpPr>
        <p:grpSpPr>
          <a:xfrm>
            <a:off x="7642225" y="3079748"/>
            <a:ext cx="1284288" cy="1719265"/>
            <a:chOff x="7642225" y="3079748"/>
            <a:chExt cx="1284288" cy="1719265"/>
          </a:xfrm>
        </p:grpSpPr>
        <p:sp>
          <p:nvSpPr>
            <p:cNvPr id="59400" name="Rectangle 7">
              <a:extLst>
                <a:ext uri="{FF2B5EF4-FFF2-40B4-BE49-F238E27FC236}">
                  <a16:creationId xmlns:a16="http://schemas.microsoft.com/office/drawing/2014/main" xmlns="" id="{80F904D4-6809-4491-845B-C078AD0C50F8}"/>
                </a:ext>
              </a:extLst>
            </p:cNvPr>
            <p:cNvSpPr>
              <a:spLocks noChangeArrowheads="1"/>
            </p:cNvSpPr>
            <p:nvPr/>
          </p:nvSpPr>
          <p:spPr bwMode="auto">
            <a:xfrm>
              <a:off x="8535988" y="3532188"/>
              <a:ext cx="390525" cy="723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2400">
                  <a:latin typeface="Times New Roman" panose="02020603050405020304" pitchFamily="18" charset="0"/>
                </a:rPr>
                <a:t>A</a:t>
              </a:r>
            </a:p>
          </p:txBody>
        </p:sp>
        <p:sp>
          <p:nvSpPr>
            <p:cNvPr id="59401" name="Rectangle 8">
              <a:extLst>
                <a:ext uri="{FF2B5EF4-FFF2-40B4-BE49-F238E27FC236}">
                  <a16:creationId xmlns:a16="http://schemas.microsoft.com/office/drawing/2014/main" xmlns="" id="{7438BA92-A7B3-4F07-850D-8055928A4F92}"/>
                </a:ext>
              </a:extLst>
            </p:cNvPr>
            <p:cNvSpPr>
              <a:spLocks noChangeArrowheads="1"/>
            </p:cNvSpPr>
            <p:nvPr/>
          </p:nvSpPr>
          <p:spPr bwMode="auto">
            <a:xfrm>
              <a:off x="7697788" y="3122613"/>
              <a:ext cx="295275"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T</a:t>
              </a:r>
              <a:r>
                <a:rPr lang="en-AU" altLang="zh-TW" sz="1600" baseline="-25000">
                  <a:latin typeface="Times New Roman" panose="02020603050405020304" pitchFamily="18" charset="0"/>
                  <a:ea typeface="細明體" panose="02020509000000000000" pitchFamily="49" charset="-120"/>
                </a:rPr>
                <a:t>1</a:t>
              </a:r>
              <a:endParaRPr lang="en-US" altLang="zh-HK" sz="2400" i="1">
                <a:latin typeface="Times New Roman" panose="02020603050405020304" pitchFamily="18" charset="0"/>
              </a:endParaRPr>
            </a:p>
          </p:txBody>
        </p:sp>
        <p:sp>
          <p:nvSpPr>
            <p:cNvPr id="59402" name="Text Box 9">
              <a:extLst>
                <a:ext uri="{FF2B5EF4-FFF2-40B4-BE49-F238E27FC236}">
                  <a16:creationId xmlns:a16="http://schemas.microsoft.com/office/drawing/2014/main" xmlns="" id="{9E8FD294-D43C-4594-943B-BF0CBC620BBF}"/>
                </a:ext>
              </a:extLst>
            </p:cNvPr>
            <p:cNvSpPr txBox="1">
              <a:spLocks noChangeArrowheads="1"/>
            </p:cNvSpPr>
            <p:nvPr/>
          </p:nvSpPr>
          <p:spPr bwMode="auto">
            <a:xfrm>
              <a:off x="7642225" y="4170363"/>
              <a:ext cx="430213" cy="2143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50000"/>
                </a:lnSpc>
                <a:spcBef>
                  <a:spcPct val="0"/>
                </a:spcBef>
                <a:buFontTx/>
                <a:buNone/>
              </a:pPr>
              <a:r>
                <a:rPr lang="en-US" altLang="zh-HK" sz="1600">
                  <a:latin typeface="Times New Roman" panose="02020603050405020304" pitchFamily="18" charset="0"/>
                  <a:cs typeface="Times New Roman" panose="02020603050405020304" pitchFamily="18" charset="0"/>
                </a:rPr>
                <a:t>•••</a:t>
              </a:r>
              <a:endParaRPr lang="en-US" altLang="zh-HK" sz="1600">
                <a:latin typeface="Times New Roman" panose="02020603050405020304" pitchFamily="18" charset="0"/>
              </a:endParaRPr>
            </a:p>
          </p:txBody>
        </p:sp>
        <p:sp>
          <p:nvSpPr>
            <p:cNvPr id="59403" name="Rectangle 10">
              <a:extLst>
                <a:ext uri="{FF2B5EF4-FFF2-40B4-BE49-F238E27FC236}">
                  <a16:creationId xmlns:a16="http://schemas.microsoft.com/office/drawing/2014/main" xmlns="" id="{C09A6CCD-1F97-453B-B4BF-2D7E16A29ED4}"/>
                </a:ext>
              </a:extLst>
            </p:cNvPr>
            <p:cNvSpPr>
              <a:spLocks noChangeArrowheads="1"/>
            </p:cNvSpPr>
            <p:nvPr/>
          </p:nvSpPr>
          <p:spPr bwMode="auto">
            <a:xfrm>
              <a:off x="7707313" y="4389438"/>
              <a:ext cx="295275"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T</a:t>
              </a:r>
              <a:r>
                <a:rPr lang="en-AU" altLang="zh-TW" sz="1600" baseline="-25000">
                  <a:latin typeface="Times New Roman" panose="02020603050405020304" pitchFamily="18" charset="0"/>
                  <a:ea typeface="細明體" panose="02020509000000000000" pitchFamily="49" charset="-120"/>
                </a:rPr>
                <a:t>n</a:t>
              </a:r>
              <a:endParaRPr lang="en-US" altLang="zh-HK" sz="2400" i="1">
                <a:latin typeface="Times New Roman" panose="02020603050405020304" pitchFamily="18" charset="0"/>
              </a:endParaRPr>
            </a:p>
          </p:txBody>
        </p:sp>
        <p:sp>
          <p:nvSpPr>
            <p:cNvPr id="59404" name="Rectangle 11">
              <a:extLst>
                <a:ext uri="{FF2B5EF4-FFF2-40B4-BE49-F238E27FC236}">
                  <a16:creationId xmlns:a16="http://schemas.microsoft.com/office/drawing/2014/main" xmlns="" id="{72E47EC0-41B4-4C57-ABB4-97CAEC04A3F1}"/>
                </a:ext>
              </a:extLst>
            </p:cNvPr>
            <p:cNvSpPr>
              <a:spLocks noChangeArrowheads="1"/>
            </p:cNvSpPr>
            <p:nvPr/>
          </p:nvSpPr>
          <p:spPr bwMode="auto">
            <a:xfrm>
              <a:off x="7697788" y="3665538"/>
              <a:ext cx="295275"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AU" altLang="zh-TW" sz="1600">
                  <a:latin typeface="Times New Roman" panose="02020603050405020304" pitchFamily="18" charset="0"/>
                  <a:ea typeface="細明體" panose="02020509000000000000" pitchFamily="49" charset="-120"/>
                </a:rPr>
                <a:t>T</a:t>
              </a:r>
              <a:r>
                <a:rPr lang="en-AU" altLang="zh-TW" sz="1600" baseline="-25000">
                  <a:latin typeface="Times New Roman" panose="02020603050405020304" pitchFamily="18" charset="0"/>
                  <a:ea typeface="細明體" panose="02020509000000000000" pitchFamily="49" charset="-120"/>
                </a:rPr>
                <a:t>2</a:t>
              </a:r>
              <a:endParaRPr lang="en-US" altLang="zh-HK" sz="2400" i="1">
                <a:latin typeface="Times New Roman" panose="02020603050405020304" pitchFamily="18" charset="0"/>
              </a:endParaRPr>
            </a:p>
          </p:txBody>
        </p:sp>
        <p:sp>
          <p:nvSpPr>
            <p:cNvPr id="59405" name="Line 12">
              <a:extLst>
                <a:ext uri="{FF2B5EF4-FFF2-40B4-BE49-F238E27FC236}">
                  <a16:creationId xmlns:a16="http://schemas.microsoft.com/office/drawing/2014/main" xmlns="" id="{6A2CE1D1-4112-49D8-8FD2-CCDEC1AA8007}"/>
                </a:ext>
              </a:extLst>
            </p:cNvPr>
            <p:cNvSpPr>
              <a:spLocks noChangeShapeType="1"/>
            </p:cNvSpPr>
            <p:nvPr/>
          </p:nvSpPr>
          <p:spPr bwMode="auto">
            <a:xfrm>
              <a:off x="7993063" y="3436938"/>
              <a:ext cx="542925"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9406" name="Line 13">
              <a:extLst>
                <a:ext uri="{FF2B5EF4-FFF2-40B4-BE49-F238E27FC236}">
                  <a16:creationId xmlns:a16="http://schemas.microsoft.com/office/drawing/2014/main" xmlns="" id="{7C6F55C8-7732-4806-ADDA-BA4AB46F95C3}"/>
                </a:ext>
              </a:extLst>
            </p:cNvPr>
            <p:cNvSpPr>
              <a:spLocks noChangeShapeType="1"/>
            </p:cNvSpPr>
            <p:nvPr/>
          </p:nvSpPr>
          <p:spPr bwMode="auto">
            <a:xfrm flipV="1">
              <a:off x="8002588" y="4084638"/>
              <a:ext cx="5334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9407" name="Line 14">
              <a:extLst>
                <a:ext uri="{FF2B5EF4-FFF2-40B4-BE49-F238E27FC236}">
                  <a16:creationId xmlns:a16="http://schemas.microsoft.com/office/drawing/2014/main" xmlns="" id="{7582AFB3-528A-4D05-8D01-0A2BE9607D95}"/>
                </a:ext>
              </a:extLst>
            </p:cNvPr>
            <p:cNvSpPr>
              <a:spLocks noChangeShapeType="1"/>
            </p:cNvSpPr>
            <p:nvPr/>
          </p:nvSpPr>
          <p:spPr bwMode="auto">
            <a:xfrm>
              <a:off x="7993063" y="3894138"/>
              <a:ext cx="542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9408" name="Line 15">
              <a:extLst>
                <a:ext uri="{FF2B5EF4-FFF2-40B4-BE49-F238E27FC236}">
                  <a16:creationId xmlns:a16="http://schemas.microsoft.com/office/drawing/2014/main" xmlns="" id="{6FA8C091-E109-4652-BEAA-1C994EEFB599}"/>
                </a:ext>
              </a:extLst>
            </p:cNvPr>
            <p:cNvSpPr>
              <a:spLocks noChangeShapeType="1"/>
            </p:cNvSpPr>
            <p:nvPr/>
          </p:nvSpPr>
          <p:spPr bwMode="auto">
            <a:xfrm flipV="1">
              <a:off x="7993063" y="3198813"/>
              <a:ext cx="295275" cy="85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9409" name="Line 16">
              <a:extLst>
                <a:ext uri="{FF2B5EF4-FFF2-40B4-BE49-F238E27FC236}">
                  <a16:creationId xmlns:a16="http://schemas.microsoft.com/office/drawing/2014/main" xmlns="" id="{D0EE4901-C3ED-4893-BBB9-15DA519ED225}"/>
                </a:ext>
              </a:extLst>
            </p:cNvPr>
            <p:cNvSpPr>
              <a:spLocks noChangeShapeType="1"/>
            </p:cNvSpPr>
            <p:nvPr/>
          </p:nvSpPr>
          <p:spPr bwMode="auto">
            <a:xfrm>
              <a:off x="7993063" y="3360738"/>
              <a:ext cx="27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9410" name="Line 17">
              <a:extLst>
                <a:ext uri="{FF2B5EF4-FFF2-40B4-BE49-F238E27FC236}">
                  <a16:creationId xmlns:a16="http://schemas.microsoft.com/office/drawing/2014/main" xmlns="" id="{9F28FBCB-5738-4ED9-AD5F-39B3E8894BE3}"/>
                </a:ext>
              </a:extLst>
            </p:cNvPr>
            <p:cNvSpPr>
              <a:spLocks noChangeShapeType="1"/>
            </p:cNvSpPr>
            <p:nvPr/>
          </p:nvSpPr>
          <p:spPr bwMode="auto">
            <a:xfrm flipV="1">
              <a:off x="8012113" y="4579938"/>
              <a:ext cx="276225" cy="38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9411" name="Line 18">
              <a:extLst>
                <a:ext uri="{FF2B5EF4-FFF2-40B4-BE49-F238E27FC236}">
                  <a16:creationId xmlns:a16="http://schemas.microsoft.com/office/drawing/2014/main" xmlns="" id="{D9F2072F-126B-4B04-9309-B232C243EFC7}"/>
                </a:ext>
              </a:extLst>
            </p:cNvPr>
            <p:cNvSpPr>
              <a:spLocks noChangeShapeType="1"/>
            </p:cNvSpPr>
            <p:nvPr/>
          </p:nvSpPr>
          <p:spPr bwMode="auto">
            <a:xfrm>
              <a:off x="8012113" y="4722813"/>
              <a:ext cx="266700" cy="66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9412" name="Line 19">
              <a:extLst>
                <a:ext uri="{FF2B5EF4-FFF2-40B4-BE49-F238E27FC236}">
                  <a16:creationId xmlns:a16="http://schemas.microsoft.com/office/drawing/2014/main" xmlns="" id="{EA31863F-B341-4B46-8920-23A150F29D65}"/>
                </a:ext>
              </a:extLst>
            </p:cNvPr>
            <p:cNvSpPr>
              <a:spLocks noChangeShapeType="1"/>
            </p:cNvSpPr>
            <p:nvPr/>
          </p:nvSpPr>
          <p:spPr bwMode="auto">
            <a:xfrm>
              <a:off x="8002588" y="3979863"/>
              <a:ext cx="266700" cy="66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59413" name="Line 20">
              <a:extLst>
                <a:ext uri="{FF2B5EF4-FFF2-40B4-BE49-F238E27FC236}">
                  <a16:creationId xmlns:a16="http://schemas.microsoft.com/office/drawing/2014/main" xmlns="" id="{D269C86E-C11E-43D8-9AB4-8D2F73CE2E8E}"/>
                </a:ext>
              </a:extLst>
            </p:cNvPr>
            <p:cNvSpPr>
              <a:spLocks noChangeShapeType="1"/>
            </p:cNvSpPr>
            <p:nvPr/>
          </p:nvSpPr>
          <p:spPr bwMode="auto">
            <a:xfrm flipV="1">
              <a:off x="7993063" y="3713163"/>
              <a:ext cx="276225" cy="85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
          <p:nvSpPr>
            <p:cNvPr id="22" name="Line 15">
              <a:extLst>
                <a:ext uri="{FF2B5EF4-FFF2-40B4-BE49-F238E27FC236}">
                  <a16:creationId xmlns:a16="http://schemas.microsoft.com/office/drawing/2014/main" xmlns="" id="{6FA8C091-E109-4652-BEAA-1C994EEFB599}"/>
                </a:ext>
              </a:extLst>
            </p:cNvPr>
            <p:cNvSpPr>
              <a:spLocks noChangeShapeType="1"/>
            </p:cNvSpPr>
            <p:nvPr/>
          </p:nvSpPr>
          <p:spPr bwMode="auto">
            <a:xfrm flipV="1">
              <a:off x="8002588" y="3079748"/>
              <a:ext cx="285750" cy="1095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E6CD3ED-868B-4199-BDEB-FAAB13403901}"/>
              </a:ext>
            </a:extLst>
          </p:cNvPr>
          <p:cNvSpPr>
            <a:spLocks noGrp="1"/>
          </p:cNvSpPr>
          <p:nvPr>
            <p:ph type="ftr" sz="quarter" idx="10"/>
          </p:nvPr>
        </p:nvSpPr>
        <p:spPr/>
        <p:txBody>
          <a:bodyPr/>
          <a:lstStyle/>
          <a:p>
            <a:pPr>
              <a:defRPr/>
            </a:pPr>
            <a:r>
              <a:rPr lang="en-US" altLang="zh-TW"/>
              <a:t>000 Dik Lun LEE</a:t>
            </a:r>
            <a:r>
              <a:rPr lang="en-US" altLang="zh-TW" b="0">
                <a:solidFill>
                  <a:schemeClr val="tx1"/>
                </a:solidFill>
              </a:rPr>
              <a:t>                                  </a:t>
            </a:r>
            <a:r>
              <a:rPr lang="en-US" altLang="zh-TW"/>
              <a:t>Department of Computer Science, HKUST   Slide </a:t>
            </a:r>
            <a:fld id="{284F439C-80BD-421D-AD82-C0C3AD3E4C5C}" type="slidenum">
              <a:rPr lang="en-US" altLang="zh-TW" smtClean="0"/>
              <a:pPr>
                <a:defRPr/>
              </a:pPr>
              <a:t>32</a:t>
            </a:fld>
            <a:endParaRPr lang="en-US" altLang="zh-TW" b="0">
              <a:solidFill>
                <a:schemeClr val="tx1"/>
              </a:solidFill>
            </a:endParaRPr>
          </a:p>
        </p:txBody>
      </p:sp>
      <p:pic>
        <p:nvPicPr>
          <p:cNvPr id="5" name="Picture 4">
            <a:extLst>
              <a:ext uri="{FF2B5EF4-FFF2-40B4-BE49-F238E27FC236}">
                <a16:creationId xmlns:a16="http://schemas.microsoft.com/office/drawing/2014/main" xmlns="" id="{0EF258BB-D753-4D8C-A6AB-B69B91848C1C}"/>
              </a:ext>
            </a:extLst>
          </p:cNvPr>
          <p:cNvPicPr>
            <a:picLocks noChangeAspect="1"/>
          </p:cNvPicPr>
          <p:nvPr/>
        </p:nvPicPr>
        <p:blipFill>
          <a:blip r:embed="rId3"/>
          <a:stretch>
            <a:fillRect/>
          </a:stretch>
        </p:blipFill>
        <p:spPr>
          <a:xfrm>
            <a:off x="345649" y="1293256"/>
            <a:ext cx="6084028" cy="4804889"/>
          </a:xfrm>
          <a:prstGeom prst="rect">
            <a:avLst/>
          </a:prstGeom>
        </p:spPr>
      </p:pic>
      <p:sp>
        <p:nvSpPr>
          <p:cNvPr id="6" name="Rectangle 2">
            <a:extLst>
              <a:ext uri="{FF2B5EF4-FFF2-40B4-BE49-F238E27FC236}">
                <a16:creationId xmlns:a16="http://schemas.microsoft.com/office/drawing/2014/main" xmlns="" id="{DB7F0A19-F1CA-40E6-BA12-9F2DBCB04ED7}"/>
              </a:ext>
            </a:extLst>
          </p:cNvPr>
          <p:cNvSpPr>
            <a:spLocks noGrp="1" noChangeArrowheads="1"/>
          </p:cNvSpPr>
          <p:nvPr>
            <p:ph type="title"/>
          </p:nvPr>
        </p:nvSpPr>
        <p:spPr/>
        <p:txBody>
          <a:bodyPr/>
          <a:lstStyle/>
          <a:p>
            <a:pPr eaLnBrk="1" hangingPunct="1"/>
            <a:r>
              <a:rPr lang="en-US" altLang="zh-TW" b="1" dirty="0"/>
              <a:t>Google Bomb – Link/Content Spamming</a:t>
            </a:r>
          </a:p>
        </p:txBody>
      </p:sp>
      <p:sp>
        <p:nvSpPr>
          <p:cNvPr id="7" name="Text Box 5">
            <a:extLst>
              <a:ext uri="{FF2B5EF4-FFF2-40B4-BE49-F238E27FC236}">
                <a16:creationId xmlns:a16="http://schemas.microsoft.com/office/drawing/2014/main" xmlns="" id="{9782307E-0D83-4D69-A33D-6AA60735241F}"/>
              </a:ext>
            </a:extLst>
          </p:cNvPr>
          <p:cNvSpPr txBox="1">
            <a:spLocks noChangeArrowheads="1"/>
          </p:cNvSpPr>
          <p:nvPr/>
        </p:nvSpPr>
        <p:spPr bwMode="auto">
          <a:xfrm>
            <a:off x="6425831" y="2702422"/>
            <a:ext cx="237251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marL="285750" indent="-285750" eaLnBrk="1" hangingPunct="1">
              <a:spcBef>
                <a:spcPct val="0"/>
              </a:spcBef>
            </a:pPr>
            <a:r>
              <a:rPr lang="en-US" altLang="zh-TW" sz="1800" dirty="0">
                <a:latin typeface="Arial" panose="020B0604020202020204" pitchFamily="34" charset="0"/>
              </a:rPr>
              <a:t>Screen captured on July 21, 2018</a:t>
            </a:r>
          </a:p>
          <a:p>
            <a:pPr marL="285750" indent="-285750" eaLnBrk="1" hangingPunct="1">
              <a:spcBef>
                <a:spcPct val="0"/>
              </a:spcBef>
            </a:pPr>
            <a:r>
              <a:rPr lang="en-US" altLang="zh-TW" sz="1800" dirty="0">
                <a:latin typeface="Arial" panose="020B0604020202020204" pitchFamily="34" charset="0"/>
              </a:rPr>
              <a:t>Webpage search is not affected</a:t>
            </a:r>
          </a:p>
          <a:p>
            <a:pPr marL="285750" indent="-285750" eaLnBrk="1" hangingPunct="1">
              <a:spcBef>
                <a:spcPct val="0"/>
              </a:spcBef>
            </a:pPr>
            <a:r>
              <a:rPr lang="en-US" altLang="zh-TW" sz="1800" dirty="0">
                <a:latin typeface="Arial" panose="020B0604020202020204" pitchFamily="34" charset="0"/>
              </a:rPr>
              <a:t>Apparently, this bomb is not intentional at the beginning, as compared to the next two examples</a:t>
            </a:r>
          </a:p>
        </p:txBody>
      </p:sp>
    </p:spTree>
    <p:extLst>
      <p:ext uri="{BB962C8B-B14F-4D97-AF65-F5344CB8AC3E}">
        <p14:creationId xmlns:p14="http://schemas.microsoft.com/office/powerpoint/2010/main" val="1400232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2">
            <a:extLst>
              <a:ext uri="{FF2B5EF4-FFF2-40B4-BE49-F238E27FC236}">
                <a16:creationId xmlns:a16="http://schemas.microsoft.com/office/drawing/2014/main" xmlns="" id="{7EAC29CE-4204-4F31-960C-BA13F4FA26A6}"/>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0AC46C9-C184-40DF-B72D-BB862DA754D6}" type="slidenum">
              <a:rPr lang="en-US" altLang="zh-TW" sz="1400" smtClean="0">
                <a:solidFill>
                  <a:schemeClr val="accent2"/>
                </a:solidFill>
                <a:latin typeface="Times New Roman" panose="02020603050405020304" pitchFamily="18" charset="0"/>
              </a:rPr>
              <a:pPr>
                <a:spcBef>
                  <a:spcPct val="0"/>
                </a:spcBef>
                <a:buFontTx/>
                <a:buNone/>
              </a:pPr>
              <a:t>33</a:t>
            </a:fld>
            <a:endParaRPr lang="en-US" altLang="zh-TW" sz="1400" b="0">
              <a:latin typeface="Times New Roman" panose="02020603050405020304" pitchFamily="18" charset="0"/>
            </a:endParaRPr>
          </a:p>
        </p:txBody>
      </p:sp>
      <p:sp>
        <p:nvSpPr>
          <p:cNvPr id="69635" name="Rectangle 2">
            <a:extLst>
              <a:ext uri="{FF2B5EF4-FFF2-40B4-BE49-F238E27FC236}">
                <a16:creationId xmlns:a16="http://schemas.microsoft.com/office/drawing/2014/main" xmlns="" id="{807FED4A-20CA-4272-B15E-6D5D5AF05ED5}"/>
              </a:ext>
            </a:extLst>
          </p:cNvPr>
          <p:cNvSpPr>
            <a:spLocks noGrp="1" noChangeArrowheads="1"/>
          </p:cNvSpPr>
          <p:nvPr>
            <p:ph type="title"/>
          </p:nvPr>
        </p:nvSpPr>
        <p:spPr>
          <a:xfrm>
            <a:off x="4878388" y="433388"/>
            <a:ext cx="3833812" cy="931862"/>
          </a:xfrm>
        </p:spPr>
        <p:txBody>
          <a:bodyPr/>
          <a:lstStyle/>
          <a:p>
            <a:pPr eaLnBrk="1" hangingPunct="1"/>
            <a:r>
              <a:rPr lang="en-US" altLang="zh-TW" b="1"/>
              <a:t>Google Bomb – Link Spamming</a:t>
            </a:r>
          </a:p>
        </p:txBody>
      </p:sp>
      <p:pic>
        <p:nvPicPr>
          <p:cNvPr id="69636" name="Picture 3">
            <a:extLst>
              <a:ext uri="{FF2B5EF4-FFF2-40B4-BE49-F238E27FC236}">
                <a16:creationId xmlns:a16="http://schemas.microsoft.com/office/drawing/2014/main" xmlns="" id="{52DA40B7-ED34-4389-B75F-9F128FB4F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8" y="179388"/>
            <a:ext cx="4321175"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4">
            <a:extLst>
              <a:ext uri="{FF2B5EF4-FFF2-40B4-BE49-F238E27FC236}">
                <a16:creationId xmlns:a16="http://schemas.microsoft.com/office/drawing/2014/main" xmlns="" id="{08C7869D-F386-40FD-9BED-5852793631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3776663"/>
            <a:ext cx="426402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5">
            <a:extLst>
              <a:ext uri="{FF2B5EF4-FFF2-40B4-BE49-F238E27FC236}">
                <a16:creationId xmlns:a16="http://schemas.microsoft.com/office/drawing/2014/main" xmlns="" id="{1BA76662-BCB8-4A16-8725-50977F04F6E8}"/>
              </a:ext>
            </a:extLst>
          </p:cNvPr>
          <p:cNvSpPr txBox="1">
            <a:spLocks noChangeArrowheads="1"/>
          </p:cNvSpPr>
          <p:nvPr/>
        </p:nvSpPr>
        <p:spPr bwMode="auto">
          <a:xfrm>
            <a:off x="4708525" y="4303713"/>
            <a:ext cx="42148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dirty="0">
                <a:latin typeface="Arial" panose="020B0604020202020204" pitchFamily="34" charset="0"/>
              </a:rPr>
              <a:t>Screen captured on Jan 8, 2007</a:t>
            </a:r>
          </a:p>
          <a:p>
            <a:pPr algn="ctr" eaLnBrk="1" hangingPunct="1">
              <a:spcBef>
                <a:spcPct val="0"/>
              </a:spcBef>
              <a:buFontTx/>
              <a:buNone/>
            </a:pPr>
            <a:r>
              <a:rPr lang="en-US" altLang="zh-TW" sz="1800" dirty="0">
                <a:latin typeface="Arial" panose="020B0604020202020204" pitchFamily="34" charset="0"/>
              </a:rPr>
              <a:t>(spamming was reported since 2003; why didn’t Google “fix” it? It was fixed sometimes in Feb 2007)</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a:extLst>
              <a:ext uri="{FF2B5EF4-FFF2-40B4-BE49-F238E27FC236}">
                <a16:creationId xmlns:a16="http://schemas.microsoft.com/office/drawing/2014/main" xmlns="" id="{F4AE1E27-7FD7-4DFB-8042-7218A5C01E99}"/>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CBF80DAA-844C-4E99-A4E5-C42DF4750F87}" type="slidenum">
              <a:rPr lang="en-US" altLang="zh-TW" sz="1400" smtClean="0">
                <a:solidFill>
                  <a:schemeClr val="accent2"/>
                </a:solidFill>
                <a:latin typeface="Times New Roman" panose="02020603050405020304" pitchFamily="18" charset="0"/>
              </a:rPr>
              <a:pPr>
                <a:spcBef>
                  <a:spcPct val="0"/>
                </a:spcBef>
                <a:buFontTx/>
                <a:buNone/>
              </a:pPr>
              <a:t>34</a:t>
            </a:fld>
            <a:endParaRPr lang="en-US" altLang="zh-TW" sz="1400" b="0">
              <a:latin typeface="Times New Roman" panose="02020603050405020304" pitchFamily="18" charset="0"/>
            </a:endParaRPr>
          </a:p>
        </p:txBody>
      </p:sp>
      <p:pic>
        <p:nvPicPr>
          <p:cNvPr id="71683" name="Picture 2">
            <a:extLst>
              <a:ext uri="{FF2B5EF4-FFF2-40B4-BE49-F238E27FC236}">
                <a16:creationId xmlns:a16="http://schemas.microsoft.com/office/drawing/2014/main" xmlns="" id="{BB201DF2-8E83-4AD2-906A-BEEB8D098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65088"/>
            <a:ext cx="3810000" cy="679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3">
            <a:extLst>
              <a:ext uri="{FF2B5EF4-FFF2-40B4-BE49-F238E27FC236}">
                <a16:creationId xmlns:a16="http://schemas.microsoft.com/office/drawing/2014/main" xmlns="" id="{E1766154-23AE-40AF-B83A-AC185E18DD07}"/>
              </a:ext>
            </a:extLst>
          </p:cNvPr>
          <p:cNvSpPr>
            <a:spLocks noChangeArrowheads="1"/>
          </p:cNvSpPr>
          <p:nvPr/>
        </p:nvSpPr>
        <p:spPr bwMode="auto">
          <a:xfrm>
            <a:off x="4689475" y="2298700"/>
            <a:ext cx="4227513"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 search on “weapon of massive destruction” return the above page at #1 rank for a few months in the middle of 2003. Google has since “fixed” it. The “404” page was (and still is) hosted at http://www.coxar.pwp.blueyonder.co.uk/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AutoShape 2">
            <a:extLst>
              <a:ext uri="{FF2B5EF4-FFF2-40B4-BE49-F238E27FC236}">
                <a16:creationId xmlns:a16="http://schemas.microsoft.com/office/drawing/2014/main" xmlns="" id="{FC0FD23A-44DE-4607-B51C-C542FC060E39}"/>
              </a:ext>
            </a:extLst>
          </p:cNvPr>
          <p:cNvSpPr>
            <a:spLocks noChangeArrowheads="1"/>
          </p:cNvSpPr>
          <p:nvPr/>
        </p:nvSpPr>
        <p:spPr bwMode="auto">
          <a:xfrm>
            <a:off x="1119159" y="4388110"/>
            <a:ext cx="784905" cy="1270882"/>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73730" name="Footer Placeholder 3">
            <a:extLst>
              <a:ext uri="{FF2B5EF4-FFF2-40B4-BE49-F238E27FC236}">
                <a16:creationId xmlns:a16="http://schemas.microsoft.com/office/drawing/2014/main" xmlns="" id="{C650DB9A-6265-4673-AE8B-A11A1C7D5797}"/>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B4AEC250-47AA-4568-9C6A-D70C86EE1998}" type="slidenum">
              <a:rPr lang="en-US" altLang="zh-TW" sz="1400" smtClean="0">
                <a:solidFill>
                  <a:schemeClr val="accent2"/>
                </a:solidFill>
                <a:latin typeface="Times New Roman" panose="02020603050405020304" pitchFamily="18" charset="0"/>
              </a:rPr>
              <a:pPr>
                <a:spcBef>
                  <a:spcPct val="0"/>
                </a:spcBef>
                <a:buFontTx/>
                <a:buNone/>
              </a:pPr>
              <a:t>35</a:t>
            </a:fld>
            <a:endParaRPr lang="en-US" altLang="zh-TW" sz="1400" b="0">
              <a:latin typeface="Times New Roman" panose="02020603050405020304" pitchFamily="18" charset="0"/>
            </a:endParaRPr>
          </a:p>
        </p:txBody>
      </p:sp>
      <p:sp>
        <p:nvSpPr>
          <p:cNvPr id="73731" name="Rectangle 3">
            <a:extLst>
              <a:ext uri="{FF2B5EF4-FFF2-40B4-BE49-F238E27FC236}">
                <a16:creationId xmlns:a16="http://schemas.microsoft.com/office/drawing/2014/main" xmlns="" id="{10B8AC5D-0DC3-47C8-9777-DE10C9FE2A3B}"/>
              </a:ext>
            </a:extLst>
          </p:cNvPr>
          <p:cNvSpPr>
            <a:spLocks noGrp="1" noChangeArrowheads="1"/>
          </p:cNvSpPr>
          <p:nvPr>
            <p:ph type="title"/>
          </p:nvPr>
        </p:nvSpPr>
        <p:spPr>
          <a:xfrm>
            <a:off x="573089" y="381000"/>
            <a:ext cx="7993862" cy="762000"/>
          </a:xfrm>
        </p:spPr>
        <p:txBody>
          <a:bodyPr/>
          <a:lstStyle/>
          <a:p>
            <a:pPr eaLnBrk="1" hangingPunct="1"/>
            <a:r>
              <a:rPr lang="en-US" altLang="zh-TW" dirty="0" smtClean="0"/>
              <a:t>Search Engine Optimization (SEO): </a:t>
            </a:r>
            <a:r>
              <a:rPr lang="en-US" altLang="zh-TW" dirty="0"/>
              <a:t>Link Boosting</a:t>
            </a:r>
          </a:p>
        </p:txBody>
      </p:sp>
      <p:sp>
        <p:nvSpPr>
          <p:cNvPr id="73732" name="Rectangle 4">
            <a:extLst>
              <a:ext uri="{FF2B5EF4-FFF2-40B4-BE49-F238E27FC236}">
                <a16:creationId xmlns:a16="http://schemas.microsoft.com/office/drawing/2014/main" xmlns="" id="{0DF97A2E-0B01-4252-B4EA-BBC2CC5F05A6}"/>
              </a:ext>
            </a:extLst>
          </p:cNvPr>
          <p:cNvSpPr>
            <a:spLocks noGrp="1" noChangeArrowheads="1"/>
          </p:cNvSpPr>
          <p:nvPr>
            <p:ph type="body" idx="1"/>
          </p:nvPr>
        </p:nvSpPr>
        <p:spPr>
          <a:xfrm>
            <a:off x="700088" y="1376363"/>
            <a:ext cx="7772400" cy="1198562"/>
          </a:xfrm>
        </p:spPr>
        <p:txBody>
          <a:bodyPr/>
          <a:lstStyle/>
          <a:p>
            <a:pPr eaLnBrk="1" hangingPunct="1"/>
            <a:r>
              <a:rPr lang="en-US" altLang="zh-TW" sz="1800" dirty="0"/>
              <a:t>Large sites have higher total page ranks</a:t>
            </a:r>
            <a:endParaRPr lang="en-US" altLang="zh-TW" sz="1800" dirty="0">
              <a:solidFill>
                <a:schemeClr val="hlink"/>
              </a:solidFill>
            </a:endParaRPr>
          </a:p>
          <a:p>
            <a:pPr eaLnBrk="1" hangingPunct="1"/>
            <a:r>
              <a:rPr lang="en-US" altLang="zh-TW" sz="1800" dirty="0"/>
              <a:t>Given the same content, split the content on </a:t>
            </a:r>
            <a:r>
              <a:rPr lang="en-US" altLang="zh-TW" dirty="0"/>
              <a:t>as</a:t>
            </a:r>
            <a:r>
              <a:rPr lang="en-US" altLang="zh-TW" sz="1800" dirty="0"/>
              <a:t> many pages as possible</a:t>
            </a:r>
          </a:p>
        </p:txBody>
      </p:sp>
      <p:grpSp>
        <p:nvGrpSpPr>
          <p:cNvPr id="73733" name="Group 63">
            <a:extLst>
              <a:ext uri="{FF2B5EF4-FFF2-40B4-BE49-F238E27FC236}">
                <a16:creationId xmlns:a16="http://schemas.microsoft.com/office/drawing/2014/main" xmlns="" id="{A9D276E5-0CF2-4AA5-B8F4-FE6C3FBAF4ED}"/>
              </a:ext>
            </a:extLst>
          </p:cNvPr>
          <p:cNvGrpSpPr>
            <a:grpSpLocks/>
          </p:cNvGrpSpPr>
          <p:nvPr/>
        </p:nvGrpSpPr>
        <p:grpSpPr bwMode="auto">
          <a:xfrm>
            <a:off x="573088" y="4057650"/>
            <a:ext cx="2049462" cy="1938338"/>
            <a:chOff x="407" y="2088"/>
            <a:chExt cx="1490" cy="1390"/>
          </a:xfrm>
        </p:grpSpPr>
        <p:sp>
          <p:nvSpPr>
            <p:cNvPr id="73780" name="Rectangle 5">
              <a:extLst>
                <a:ext uri="{FF2B5EF4-FFF2-40B4-BE49-F238E27FC236}">
                  <a16:creationId xmlns:a16="http://schemas.microsoft.com/office/drawing/2014/main" xmlns="" id="{F66BE01F-BFB1-48FA-B969-8FF8A97474AA}"/>
                </a:ext>
              </a:extLst>
            </p:cNvPr>
            <p:cNvSpPr>
              <a:spLocks noChangeArrowheads="1"/>
            </p:cNvSpPr>
            <p:nvPr/>
          </p:nvSpPr>
          <p:spPr bwMode="auto">
            <a:xfrm>
              <a:off x="970" y="2458"/>
              <a:ext cx="232" cy="6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a:p>
          </p:txBody>
        </p:sp>
        <p:sp>
          <p:nvSpPr>
            <p:cNvPr id="73781" name="Rectangle 6">
              <a:extLst>
                <a:ext uri="{FF2B5EF4-FFF2-40B4-BE49-F238E27FC236}">
                  <a16:creationId xmlns:a16="http://schemas.microsoft.com/office/drawing/2014/main" xmlns="" id="{5201FC55-E39A-48DF-AFF5-62F454689703}"/>
                </a:ext>
              </a:extLst>
            </p:cNvPr>
            <p:cNvSpPr>
              <a:spLocks noChangeArrowheads="1"/>
            </p:cNvSpPr>
            <p:nvPr/>
          </p:nvSpPr>
          <p:spPr bwMode="auto">
            <a:xfrm>
              <a:off x="1665" y="2088"/>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82" name="Rectangle 7">
              <a:extLst>
                <a:ext uri="{FF2B5EF4-FFF2-40B4-BE49-F238E27FC236}">
                  <a16:creationId xmlns:a16="http://schemas.microsoft.com/office/drawing/2014/main" xmlns="" id="{C9D63A7D-2828-440A-9B3E-F16516C503EC}"/>
                </a:ext>
              </a:extLst>
            </p:cNvPr>
            <p:cNvSpPr>
              <a:spLocks noChangeArrowheads="1"/>
            </p:cNvSpPr>
            <p:nvPr/>
          </p:nvSpPr>
          <p:spPr bwMode="auto">
            <a:xfrm>
              <a:off x="1665" y="2475"/>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83" name="Rectangle 8">
              <a:extLst>
                <a:ext uri="{FF2B5EF4-FFF2-40B4-BE49-F238E27FC236}">
                  <a16:creationId xmlns:a16="http://schemas.microsoft.com/office/drawing/2014/main" xmlns="" id="{6BC63919-18BB-4374-A5B1-50BCE11D7B13}"/>
                </a:ext>
              </a:extLst>
            </p:cNvPr>
            <p:cNvSpPr>
              <a:spLocks noChangeArrowheads="1"/>
            </p:cNvSpPr>
            <p:nvPr/>
          </p:nvSpPr>
          <p:spPr bwMode="auto">
            <a:xfrm>
              <a:off x="1665" y="3198"/>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84" name="Rectangle 9">
              <a:extLst>
                <a:ext uri="{FF2B5EF4-FFF2-40B4-BE49-F238E27FC236}">
                  <a16:creationId xmlns:a16="http://schemas.microsoft.com/office/drawing/2014/main" xmlns="" id="{EF63D4BC-D5F8-4E28-B265-552E985F47EE}"/>
                </a:ext>
              </a:extLst>
            </p:cNvPr>
            <p:cNvSpPr>
              <a:spLocks noChangeArrowheads="1"/>
            </p:cNvSpPr>
            <p:nvPr/>
          </p:nvSpPr>
          <p:spPr bwMode="auto">
            <a:xfrm>
              <a:off x="1665" y="2823"/>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85" name="Rectangle 10">
              <a:extLst>
                <a:ext uri="{FF2B5EF4-FFF2-40B4-BE49-F238E27FC236}">
                  <a16:creationId xmlns:a16="http://schemas.microsoft.com/office/drawing/2014/main" xmlns="" id="{C35C42D9-426B-4FB5-8EB2-5EC491FD9521}"/>
                </a:ext>
              </a:extLst>
            </p:cNvPr>
            <p:cNvSpPr>
              <a:spLocks noChangeArrowheads="1"/>
            </p:cNvSpPr>
            <p:nvPr/>
          </p:nvSpPr>
          <p:spPr bwMode="auto">
            <a:xfrm>
              <a:off x="407" y="2648"/>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86" name="Rectangle 11">
              <a:extLst>
                <a:ext uri="{FF2B5EF4-FFF2-40B4-BE49-F238E27FC236}">
                  <a16:creationId xmlns:a16="http://schemas.microsoft.com/office/drawing/2014/main" xmlns="" id="{8A3C2838-AEA8-41A1-8AB8-720080B12119}"/>
                </a:ext>
              </a:extLst>
            </p:cNvPr>
            <p:cNvSpPr>
              <a:spLocks noChangeArrowheads="1"/>
            </p:cNvSpPr>
            <p:nvPr/>
          </p:nvSpPr>
          <p:spPr bwMode="auto">
            <a:xfrm>
              <a:off x="407" y="2273"/>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87" name="Rectangle 12">
              <a:extLst>
                <a:ext uri="{FF2B5EF4-FFF2-40B4-BE49-F238E27FC236}">
                  <a16:creationId xmlns:a16="http://schemas.microsoft.com/office/drawing/2014/main" xmlns="" id="{1267F61D-F1FD-4C25-8675-BA51C2361BF7}"/>
                </a:ext>
              </a:extLst>
            </p:cNvPr>
            <p:cNvSpPr>
              <a:spLocks noChangeArrowheads="1"/>
            </p:cNvSpPr>
            <p:nvPr/>
          </p:nvSpPr>
          <p:spPr bwMode="auto">
            <a:xfrm>
              <a:off x="407" y="3008"/>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3788" name="AutoShape 13">
              <a:extLst>
                <a:ext uri="{FF2B5EF4-FFF2-40B4-BE49-F238E27FC236}">
                  <a16:creationId xmlns:a16="http://schemas.microsoft.com/office/drawing/2014/main" xmlns="" id="{3A96D566-B2EA-47E8-AE73-5E3E7E49257F}"/>
                </a:ext>
              </a:extLst>
            </p:cNvPr>
            <p:cNvCxnSpPr>
              <a:cxnSpLocks noChangeShapeType="1"/>
              <a:stCxn id="73786" idx="3"/>
              <a:endCxn id="73780" idx="1"/>
            </p:cNvCxnSpPr>
            <p:nvPr/>
          </p:nvCxnSpPr>
          <p:spPr bwMode="auto">
            <a:xfrm>
              <a:off x="639" y="2413"/>
              <a:ext cx="331" cy="354"/>
            </a:xfrm>
            <a:prstGeom prst="straightConnector1">
              <a:avLst/>
            </a:prstGeom>
            <a:noFill/>
            <a:ln w="9525">
              <a:solidFill>
                <a:schemeClr val="tx1"/>
              </a:solidFill>
              <a:miter lim="800000"/>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9" name="AutoShape 14">
              <a:extLst>
                <a:ext uri="{FF2B5EF4-FFF2-40B4-BE49-F238E27FC236}">
                  <a16:creationId xmlns:a16="http://schemas.microsoft.com/office/drawing/2014/main" xmlns="" id="{D914073A-FBA3-4BC6-AF2D-E0661F338715}"/>
                </a:ext>
              </a:extLst>
            </p:cNvPr>
            <p:cNvCxnSpPr>
              <a:cxnSpLocks noChangeShapeType="1"/>
              <a:stCxn id="73785" idx="3"/>
              <a:endCxn id="73780" idx="1"/>
            </p:cNvCxnSpPr>
            <p:nvPr/>
          </p:nvCxnSpPr>
          <p:spPr bwMode="auto">
            <a:xfrm flipV="1">
              <a:off x="639" y="2767"/>
              <a:ext cx="331" cy="21"/>
            </a:xfrm>
            <a:prstGeom prst="straightConnector1">
              <a:avLst/>
            </a:prstGeom>
            <a:noFill/>
            <a:ln w="9525">
              <a:solidFill>
                <a:schemeClr val="tx1"/>
              </a:solidFill>
              <a:miter lim="800000"/>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0" name="AutoShape 15">
              <a:extLst>
                <a:ext uri="{FF2B5EF4-FFF2-40B4-BE49-F238E27FC236}">
                  <a16:creationId xmlns:a16="http://schemas.microsoft.com/office/drawing/2014/main" xmlns="" id="{37D79492-0483-4DEC-B9B5-3448978E756A}"/>
                </a:ext>
              </a:extLst>
            </p:cNvPr>
            <p:cNvCxnSpPr>
              <a:cxnSpLocks noChangeShapeType="1"/>
              <a:stCxn id="73787" idx="3"/>
              <a:endCxn id="73780" idx="1"/>
            </p:cNvCxnSpPr>
            <p:nvPr/>
          </p:nvCxnSpPr>
          <p:spPr bwMode="auto">
            <a:xfrm flipV="1">
              <a:off x="639" y="2767"/>
              <a:ext cx="331" cy="381"/>
            </a:xfrm>
            <a:prstGeom prst="straightConnector1">
              <a:avLst/>
            </a:prstGeom>
            <a:noFill/>
            <a:ln w="9525">
              <a:solidFill>
                <a:schemeClr val="tx1"/>
              </a:solidFill>
              <a:miter lim="800000"/>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1" name="AutoShape 16">
              <a:extLst>
                <a:ext uri="{FF2B5EF4-FFF2-40B4-BE49-F238E27FC236}">
                  <a16:creationId xmlns:a16="http://schemas.microsoft.com/office/drawing/2014/main" xmlns="" id="{A72C537C-8511-4D1A-855D-B63E0C7C4DBC}"/>
                </a:ext>
              </a:extLst>
            </p:cNvPr>
            <p:cNvCxnSpPr>
              <a:cxnSpLocks noChangeShapeType="1"/>
              <a:stCxn id="73780" idx="3"/>
              <a:endCxn id="73781" idx="1"/>
            </p:cNvCxnSpPr>
            <p:nvPr/>
          </p:nvCxnSpPr>
          <p:spPr bwMode="auto">
            <a:xfrm flipV="1">
              <a:off x="1202" y="2228"/>
              <a:ext cx="463" cy="53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2" name="AutoShape 17">
              <a:extLst>
                <a:ext uri="{FF2B5EF4-FFF2-40B4-BE49-F238E27FC236}">
                  <a16:creationId xmlns:a16="http://schemas.microsoft.com/office/drawing/2014/main" xmlns="" id="{AC031EBD-D572-4CE9-AA90-56AA5FCF12B3}"/>
                </a:ext>
              </a:extLst>
            </p:cNvPr>
            <p:cNvCxnSpPr>
              <a:cxnSpLocks noChangeShapeType="1"/>
              <a:stCxn id="73780" idx="3"/>
              <a:endCxn id="73782" idx="1"/>
            </p:cNvCxnSpPr>
            <p:nvPr/>
          </p:nvCxnSpPr>
          <p:spPr bwMode="auto">
            <a:xfrm flipV="1">
              <a:off x="1202" y="2615"/>
              <a:ext cx="463" cy="152"/>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3" name="AutoShape 18">
              <a:extLst>
                <a:ext uri="{FF2B5EF4-FFF2-40B4-BE49-F238E27FC236}">
                  <a16:creationId xmlns:a16="http://schemas.microsoft.com/office/drawing/2014/main" xmlns="" id="{659FC1B6-05E8-425B-928F-C22FFB2FF215}"/>
                </a:ext>
              </a:extLst>
            </p:cNvPr>
            <p:cNvCxnSpPr>
              <a:cxnSpLocks noChangeShapeType="1"/>
              <a:stCxn id="73780" idx="3"/>
              <a:endCxn id="73784" idx="1"/>
            </p:cNvCxnSpPr>
            <p:nvPr/>
          </p:nvCxnSpPr>
          <p:spPr bwMode="auto">
            <a:xfrm>
              <a:off x="1202" y="2767"/>
              <a:ext cx="463" cy="19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4" name="AutoShape 19">
              <a:extLst>
                <a:ext uri="{FF2B5EF4-FFF2-40B4-BE49-F238E27FC236}">
                  <a16:creationId xmlns:a16="http://schemas.microsoft.com/office/drawing/2014/main" xmlns="" id="{554D2FAA-7553-4C44-8842-275CDA611365}"/>
                </a:ext>
              </a:extLst>
            </p:cNvPr>
            <p:cNvCxnSpPr>
              <a:cxnSpLocks noChangeShapeType="1"/>
              <a:stCxn id="73780" idx="3"/>
              <a:endCxn id="73783" idx="1"/>
            </p:cNvCxnSpPr>
            <p:nvPr/>
          </p:nvCxnSpPr>
          <p:spPr bwMode="auto">
            <a:xfrm>
              <a:off x="1202" y="2767"/>
              <a:ext cx="463" cy="571"/>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332" name="AutoShape 68">
            <a:extLst>
              <a:ext uri="{FF2B5EF4-FFF2-40B4-BE49-F238E27FC236}">
                <a16:creationId xmlns:a16="http://schemas.microsoft.com/office/drawing/2014/main" xmlns="" id="{5A602FAC-9038-4FDE-89BA-49F16AC0F00A}"/>
              </a:ext>
            </a:extLst>
          </p:cNvPr>
          <p:cNvSpPr>
            <a:spLocks noChangeArrowheads="1"/>
          </p:cNvSpPr>
          <p:nvPr/>
        </p:nvSpPr>
        <p:spPr bwMode="auto">
          <a:xfrm rot="-1445033">
            <a:off x="2840038" y="3817938"/>
            <a:ext cx="646112" cy="169862"/>
          </a:xfrm>
          <a:prstGeom prst="rightArrow">
            <a:avLst>
              <a:gd name="adj1" fmla="val 50000"/>
              <a:gd name="adj2" fmla="val 95094"/>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zh-TW" altLang="en-US" sz="2400">
              <a:latin typeface="Times New Roman" panose="02020603050405020304" pitchFamily="18" charset="0"/>
            </a:endParaRPr>
          </a:p>
        </p:txBody>
      </p:sp>
      <p:sp>
        <p:nvSpPr>
          <p:cNvPr id="523333" name="AutoShape 69">
            <a:extLst>
              <a:ext uri="{FF2B5EF4-FFF2-40B4-BE49-F238E27FC236}">
                <a16:creationId xmlns:a16="http://schemas.microsoft.com/office/drawing/2014/main" xmlns="" id="{4184D870-A227-4242-A34A-CFC3106542AE}"/>
              </a:ext>
            </a:extLst>
          </p:cNvPr>
          <p:cNvSpPr>
            <a:spLocks noChangeArrowheads="1"/>
          </p:cNvSpPr>
          <p:nvPr/>
        </p:nvSpPr>
        <p:spPr bwMode="auto">
          <a:xfrm rot="413865">
            <a:off x="3300413" y="5207000"/>
            <a:ext cx="1797050" cy="144463"/>
          </a:xfrm>
          <a:prstGeom prst="rightArrow">
            <a:avLst>
              <a:gd name="adj1" fmla="val 50000"/>
              <a:gd name="adj2" fmla="val 310988"/>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zh-TW" altLang="en-US" sz="2400">
              <a:latin typeface="Times New Roman" panose="02020603050405020304" pitchFamily="18" charset="0"/>
            </a:endParaRPr>
          </a:p>
        </p:txBody>
      </p:sp>
      <p:sp>
        <p:nvSpPr>
          <p:cNvPr id="2" name="TextBox 1"/>
          <p:cNvSpPr txBox="1"/>
          <p:nvPr/>
        </p:nvSpPr>
        <p:spPr>
          <a:xfrm>
            <a:off x="1079305" y="3823732"/>
            <a:ext cx="916341" cy="646331"/>
          </a:xfrm>
          <a:prstGeom prst="rect">
            <a:avLst/>
          </a:prstGeom>
          <a:noFill/>
        </p:spPr>
        <p:txBody>
          <a:bodyPr wrap="none" rtlCol="0">
            <a:spAutoFit/>
          </a:bodyPr>
          <a:lstStyle/>
          <a:p>
            <a:pPr algn="ctr"/>
            <a:r>
              <a:rPr lang="en-US" sz="1800" dirty="0" smtClean="0">
                <a:latin typeface="Calibri" panose="020F0502020204030204" pitchFamily="34" charset="0"/>
              </a:rPr>
              <a:t>Your</a:t>
            </a:r>
          </a:p>
          <a:p>
            <a:pPr algn="ctr"/>
            <a:r>
              <a:rPr lang="en-US" sz="1800" dirty="0" smtClean="0">
                <a:latin typeface="Calibri" panose="020F0502020204030204" pitchFamily="34" charset="0"/>
              </a:rPr>
              <a:t>website</a:t>
            </a:r>
            <a:endParaRPr lang="en-US" sz="1800" dirty="0">
              <a:latin typeface="Calibri" panose="020F0502020204030204" pitchFamily="34" charset="0"/>
            </a:endParaRPr>
          </a:p>
        </p:txBody>
      </p:sp>
      <p:grpSp>
        <p:nvGrpSpPr>
          <p:cNvPr id="6" name="Group 5"/>
          <p:cNvGrpSpPr/>
          <p:nvPr/>
        </p:nvGrpSpPr>
        <p:grpSpPr>
          <a:xfrm>
            <a:off x="3654317" y="2159697"/>
            <a:ext cx="2228850" cy="2488271"/>
            <a:chOff x="3656013" y="2115480"/>
            <a:chExt cx="2228850" cy="2488271"/>
          </a:xfrm>
        </p:grpSpPr>
        <p:grpSp>
          <p:nvGrpSpPr>
            <p:cNvPr id="523328" name="Group 64">
              <a:extLst>
                <a:ext uri="{FF2B5EF4-FFF2-40B4-BE49-F238E27FC236}">
                  <a16:creationId xmlns:a16="http://schemas.microsoft.com/office/drawing/2014/main" xmlns="" id="{EE183D52-0E1B-4BEA-9B5B-E2E1854E859C}"/>
                </a:ext>
              </a:extLst>
            </p:cNvPr>
            <p:cNvGrpSpPr>
              <a:grpSpLocks/>
            </p:cNvGrpSpPr>
            <p:nvPr/>
          </p:nvGrpSpPr>
          <p:grpSpPr bwMode="auto">
            <a:xfrm>
              <a:off x="3656013" y="2342041"/>
              <a:ext cx="2228850" cy="2261710"/>
              <a:chOff x="2150" y="1974"/>
              <a:chExt cx="1680" cy="1678"/>
            </a:xfrm>
          </p:grpSpPr>
          <p:sp>
            <p:nvSpPr>
              <p:cNvPr id="73759" name="AutoShape 2">
                <a:extLst>
                  <a:ext uri="{FF2B5EF4-FFF2-40B4-BE49-F238E27FC236}">
                    <a16:creationId xmlns:a16="http://schemas.microsoft.com/office/drawing/2014/main" xmlns="" id="{FC0FD23A-44DE-4607-B51C-C542FC060E39}"/>
                  </a:ext>
                </a:extLst>
              </p:cNvPr>
              <p:cNvSpPr>
                <a:spLocks noChangeArrowheads="1"/>
              </p:cNvSpPr>
              <p:nvPr/>
            </p:nvSpPr>
            <p:spPr bwMode="auto">
              <a:xfrm>
                <a:off x="2558" y="2259"/>
                <a:ext cx="784" cy="986"/>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73760" name="Rectangle 20">
                <a:extLst>
                  <a:ext uri="{FF2B5EF4-FFF2-40B4-BE49-F238E27FC236}">
                    <a16:creationId xmlns:a16="http://schemas.microsoft.com/office/drawing/2014/main" xmlns="" id="{E83096E8-D46A-4E58-8AB5-3BC4F18A34FE}"/>
                  </a:ext>
                </a:extLst>
              </p:cNvPr>
              <p:cNvSpPr>
                <a:spLocks noChangeArrowheads="1"/>
              </p:cNvSpPr>
              <p:nvPr/>
            </p:nvSpPr>
            <p:spPr bwMode="auto">
              <a:xfrm>
                <a:off x="2638" y="2367"/>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a:p>
            </p:txBody>
          </p:sp>
          <p:sp>
            <p:nvSpPr>
              <p:cNvPr id="73761" name="Rectangle 21">
                <a:extLst>
                  <a:ext uri="{FF2B5EF4-FFF2-40B4-BE49-F238E27FC236}">
                    <a16:creationId xmlns:a16="http://schemas.microsoft.com/office/drawing/2014/main" xmlns="" id="{26C4280E-DF71-4097-9679-EB251AD69133}"/>
                  </a:ext>
                </a:extLst>
              </p:cNvPr>
              <p:cNvSpPr>
                <a:spLocks noChangeArrowheads="1"/>
              </p:cNvSpPr>
              <p:nvPr/>
            </p:nvSpPr>
            <p:spPr bwMode="auto">
              <a:xfrm>
                <a:off x="2660" y="2906"/>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a:p>
            </p:txBody>
          </p:sp>
          <p:sp>
            <p:nvSpPr>
              <p:cNvPr id="73762" name="Rectangle 22">
                <a:extLst>
                  <a:ext uri="{FF2B5EF4-FFF2-40B4-BE49-F238E27FC236}">
                    <a16:creationId xmlns:a16="http://schemas.microsoft.com/office/drawing/2014/main" xmlns="" id="{413E7EEA-AC3A-4C63-8395-BBB08FF14EEE}"/>
                  </a:ext>
                </a:extLst>
              </p:cNvPr>
              <p:cNvSpPr>
                <a:spLocks noChangeArrowheads="1"/>
              </p:cNvSpPr>
              <p:nvPr/>
            </p:nvSpPr>
            <p:spPr bwMode="auto">
              <a:xfrm>
                <a:off x="3043" y="2622"/>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a:p>
            </p:txBody>
          </p:sp>
          <p:sp>
            <p:nvSpPr>
              <p:cNvPr id="73763" name="Rectangle 23">
                <a:extLst>
                  <a:ext uri="{FF2B5EF4-FFF2-40B4-BE49-F238E27FC236}">
                    <a16:creationId xmlns:a16="http://schemas.microsoft.com/office/drawing/2014/main" xmlns="" id="{F3182344-C7EB-4F1F-A7A6-1B047B6AF42C}"/>
                  </a:ext>
                </a:extLst>
              </p:cNvPr>
              <p:cNvSpPr>
                <a:spLocks noChangeArrowheads="1"/>
              </p:cNvSpPr>
              <p:nvPr/>
            </p:nvSpPr>
            <p:spPr bwMode="auto">
              <a:xfrm>
                <a:off x="2150" y="2643"/>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64" name="Rectangle 24">
                <a:extLst>
                  <a:ext uri="{FF2B5EF4-FFF2-40B4-BE49-F238E27FC236}">
                    <a16:creationId xmlns:a16="http://schemas.microsoft.com/office/drawing/2014/main" xmlns="" id="{E77597EA-CF96-4A63-8F57-C63DE7F831C3}"/>
                  </a:ext>
                </a:extLst>
              </p:cNvPr>
              <p:cNvSpPr>
                <a:spLocks noChangeArrowheads="1"/>
              </p:cNvSpPr>
              <p:nvPr/>
            </p:nvSpPr>
            <p:spPr bwMode="auto">
              <a:xfrm>
                <a:off x="2150" y="2268"/>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65" name="Rectangle 25">
                <a:extLst>
                  <a:ext uri="{FF2B5EF4-FFF2-40B4-BE49-F238E27FC236}">
                    <a16:creationId xmlns:a16="http://schemas.microsoft.com/office/drawing/2014/main" xmlns="" id="{ADB9A6FC-B368-4D09-972F-A02B0097D286}"/>
                  </a:ext>
                </a:extLst>
              </p:cNvPr>
              <p:cNvSpPr>
                <a:spLocks noChangeArrowheads="1"/>
              </p:cNvSpPr>
              <p:nvPr/>
            </p:nvSpPr>
            <p:spPr bwMode="auto">
              <a:xfrm>
                <a:off x="2150" y="3003"/>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3766" name="AutoShape 26">
                <a:extLst>
                  <a:ext uri="{FF2B5EF4-FFF2-40B4-BE49-F238E27FC236}">
                    <a16:creationId xmlns:a16="http://schemas.microsoft.com/office/drawing/2014/main" xmlns="" id="{EFE71E16-A6CE-4EAA-A90F-15C5FBF62B4E}"/>
                  </a:ext>
                </a:extLst>
              </p:cNvPr>
              <p:cNvCxnSpPr>
                <a:cxnSpLocks noChangeShapeType="1"/>
                <a:stCxn id="73764" idx="3"/>
                <a:endCxn id="73760" idx="1"/>
              </p:cNvCxnSpPr>
              <p:nvPr/>
            </p:nvCxnSpPr>
            <p:spPr bwMode="auto">
              <a:xfrm>
                <a:off x="2382" y="2408"/>
                <a:ext cx="256" cy="6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67" name="AutoShape 27">
                <a:extLst>
                  <a:ext uri="{FF2B5EF4-FFF2-40B4-BE49-F238E27FC236}">
                    <a16:creationId xmlns:a16="http://schemas.microsoft.com/office/drawing/2014/main" xmlns="" id="{42EAD3CD-924D-4C2C-AF04-D08C0DFF7057}"/>
                  </a:ext>
                </a:extLst>
              </p:cNvPr>
              <p:cNvCxnSpPr>
                <a:cxnSpLocks noChangeShapeType="1"/>
                <a:stCxn id="73763" idx="3"/>
                <a:endCxn id="73760" idx="1"/>
              </p:cNvCxnSpPr>
              <p:nvPr/>
            </p:nvCxnSpPr>
            <p:spPr bwMode="auto">
              <a:xfrm flipV="1">
                <a:off x="2382" y="2474"/>
                <a:ext cx="256" cy="30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68" name="AutoShape 28">
                <a:extLst>
                  <a:ext uri="{FF2B5EF4-FFF2-40B4-BE49-F238E27FC236}">
                    <a16:creationId xmlns:a16="http://schemas.microsoft.com/office/drawing/2014/main" xmlns="" id="{3A711475-D22D-40DC-8750-294091BDB737}"/>
                  </a:ext>
                </a:extLst>
              </p:cNvPr>
              <p:cNvCxnSpPr>
                <a:cxnSpLocks noChangeShapeType="1"/>
                <a:stCxn id="73765" idx="3"/>
                <a:endCxn id="73761" idx="1"/>
              </p:cNvCxnSpPr>
              <p:nvPr/>
            </p:nvCxnSpPr>
            <p:spPr bwMode="auto">
              <a:xfrm flipV="1">
                <a:off x="2382" y="3013"/>
                <a:ext cx="278" cy="13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69" name="Rectangle 29">
                <a:extLst>
                  <a:ext uri="{FF2B5EF4-FFF2-40B4-BE49-F238E27FC236}">
                    <a16:creationId xmlns:a16="http://schemas.microsoft.com/office/drawing/2014/main" xmlns="" id="{60AF44BC-E0DB-4EF0-BA51-B26C0B326E54}"/>
                  </a:ext>
                </a:extLst>
              </p:cNvPr>
              <p:cNvSpPr>
                <a:spLocks noChangeArrowheads="1"/>
              </p:cNvSpPr>
              <p:nvPr/>
            </p:nvSpPr>
            <p:spPr bwMode="auto">
              <a:xfrm>
                <a:off x="3437" y="1974"/>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70" name="Rectangle 30">
                <a:extLst>
                  <a:ext uri="{FF2B5EF4-FFF2-40B4-BE49-F238E27FC236}">
                    <a16:creationId xmlns:a16="http://schemas.microsoft.com/office/drawing/2014/main" xmlns="" id="{EA573241-9E57-42E0-B91A-6AABA93CA0F0}"/>
                  </a:ext>
                </a:extLst>
              </p:cNvPr>
              <p:cNvSpPr>
                <a:spLocks noChangeArrowheads="1"/>
              </p:cNvSpPr>
              <p:nvPr/>
            </p:nvSpPr>
            <p:spPr bwMode="auto">
              <a:xfrm>
                <a:off x="3598" y="2511"/>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71" name="Rectangle 31">
                <a:extLst>
                  <a:ext uri="{FF2B5EF4-FFF2-40B4-BE49-F238E27FC236}">
                    <a16:creationId xmlns:a16="http://schemas.microsoft.com/office/drawing/2014/main" xmlns="" id="{205B59EC-B556-4E75-ADB7-A504B7E5F154}"/>
                  </a:ext>
                </a:extLst>
              </p:cNvPr>
              <p:cNvSpPr>
                <a:spLocks noChangeArrowheads="1"/>
              </p:cNvSpPr>
              <p:nvPr/>
            </p:nvSpPr>
            <p:spPr bwMode="auto">
              <a:xfrm>
                <a:off x="3063" y="3372"/>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72" name="Rectangle 32">
                <a:extLst>
                  <a:ext uri="{FF2B5EF4-FFF2-40B4-BE49-F238E27FC236}">
                    <a16:creationId xmlns:a16="http://schemas.microsoft.com/office/drawing/2014/main" xmlns="" id="{A6A8A453-4506-45FB-9121-0E4801545121}"/>
                  </a:ext>
                </a:extLst>
              </p:cNvPr>
              <p:cNvSpPr>
                <a:spLocks noChangeArrowheads="1"/>
              </p:cNvSpPr>
              <p:nvPr/>
            </p:nvSpPr>
            <p:spPr bwMode="auto">
              <a:xfrm>
                <a:off x="3598" y="2859"/>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3773" name="AutoShape 33">
                <a:extLst>
                  <a:ext uri="{FF2B5EF4-FFF2-40B4-BE49-F238E27FC236}">
                    <a16:creationId xmlns:a16="http://schemas.microsoft.com/office/drawing/2014/main" xmlns="" id="{87FE21DC-A703-4A1B-9479-7ED6C10F6BDE}"/>
                  </a:ext>
                </a:extLst>
              </p:cNvPr>
              <p:cNvCxnSpPr>
                <a:cxnSpLocks noChangeShapeType="1"/>
                <a:stCxn id="73761" idx="3"/>
                <a:endCxn id="73762" idx="1"/>
              </p:cNvCxnSpPr>
              <p:nvPr/>
            </p:nvCxnSpPr>
            <p:spPr bwMode="auto">
              <a:xfrm flipV="1">
                <a:off x="2892" y="2729"/>
                <a:ext cx="151" cy="28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74" name="AutoShape 34">
                <a:extLst>
                  <a:ext uri="{FF2B5EF4-FFF2-40B4-BE49-F238E27FC236}">
                    <a16:creationId xmlns:a16="http://schemas.microsoft.com/office/drawing/2014/main" xmlns="" id="{C679A3C4-2A7A-4E75-BA6C-B9B6858E5CDD}"/>
                  </a:ext>
                </a:extLst>
              </p:cNvPr>
              <p:cNvCxnSpPr>
                <a:cxnSpLocks noChangeShapeType="1"/>
                <a:stCxn id="73760" idx="3"/>
                <a:endCxn id="73762" idx="1"/>
              </p:cNvCxnSpPr>
              <p:nvPr/>
            </p:nvCxnSpPr>
            <p:spPr bwMode="auto">
              <a:xfrm>
                <a:off x="2870" y="2474"/>
                <a:ext cx="173" cy="25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75" name="AutoShape 35">
                <a:extLst>
                  <a:ext uri="{FF2B5EF4-FFF2-40B4-BE49-F238E27FC236}">
                    <a16:creationId xmlns:a16="http://schemas.microsoft.com/office/drawing/2014/main" xmlns="" id="{D7B5942B-1970-4098-81C4-419BF7D51262}"/>
                  </a:ext>
                </a:extLst>
              </p:cNvPr>
              <p:cNvCxnSpPr>
                <a:cxnSpLocks noChangeShapeType="1"/>
                <a:stCxn id="73760" idx="3"/>
                <a:endCxn id="73769" idx="1"/>
              </p:cNvCxnSpPr>
              <p:nvPr/>
            </p:nvCxnSpPr>
            <p:spPr bwMode="auto">
              <a:xfrm flipV="1">
                <a:off x="2870" y="2114"/>
                <a:ext cx="567" cy="36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76" name="AutoShape 36">
                <a:extLst>
                  <a:ext uri="{FF2B5EF4-FFF2-40B4-BE49-F238E27FC236}">
                    <a16:creationId xmlns:a16="http://schemas.microsoft.com/office/drawing/2014/main" xmlns="" id="{47B10A91-9EC5-443D-9474-254958BF208C}"/>
                  </a:ext>
                </a:extLst>
              </p:cNvPr>
              <p:cNvCxnSpPr>
                <a:cxnSpLocks noChangeShapeType="1"/>
                <a:stCxn id="73762" idx="3"/>
                <a:endCxn id="73770" idx="1"/>
              </p:cNvCxnSpPr>
              <p:nvPr/>
            </p:nvCxnSpPr>
            <p:spPr bwMode="auto">
              <a:xfrm flipV="1">
                <a:off x="3275" y="2651"/>
                <a:ext cx="323" cy="78"/>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77" name="AutoShape 37">
                <a:extLst>
                  <a:ext uri="{FF2B5EF4-FFF2-40B4-BE49-F238E27FC236}">
                    <a16:creationId xmlns:a16="http://schemas.microsoft.com/office/drawing/2014/main" xmlns="" id="{CCB8758D-3BF6-435F-A95C-BFB2CC34C15D}"/>
                  </a:ext>
                </a:extLst>
              </p:cNvPr>
              <p:cNvCxnSpPr>
                <a:cxnSpLocks noChangeShapeType="1"/>
                <a:stCxn id="73762" idx="3"/>
                <a:endCxn id="73772" idx="1"/>
              </p:cNvCxnSpPr>
              <p:nvPr/>
            </p:nvCxnSpPr>
            <p:spPr bwMode="auto">
              <a:xfrm>
                <a:off x="3275" y="2729"/>
                <a:ext cx="323" cy="27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78" name="AutoShape 38">
                <a:extLst>
                  <a:ext uri="{FF2B5EF4-FFF2-40B4-BE49-F238E27FC236}">
                    <a16:creationId xmlns:a16="http://schemas.microsoft.com/office/drawing/2014/main" xmlns="" id="{1340FC84-68B9-4055-9F99-B95C44AE4F4C}"/>
                  </a:ext>
                </a:extLst>
              </p:cNvPr>
              <p:cNvCxnSpPr>
                <a:cxnSpLocks noChangeShapeType="1"/>
                <a:stCxn id="73761" idx="3"/>
                <a:endCxn id="73771" idx="0"/>
              </p:cNvCxnSpPr>
              <p:nvPr/>
            </p:nvCxnSpPr>
            <p:spPr bwMode="auto">
              <a:xfrm>
                <a:off x="2892" y="3013"/>
                <a:ext cx="287" cy="35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79" name="AutoShape 39">
                <a:extLst>
                  <a:ext uri="{FF2B5EF4-FFF2-40B4-BE49-F238E27FC236}">
                    <a16:creationId xmlns:a16="http://schemas.microsoft.com/office/drawing/2014/main" xmlns="" id="{9788401C-6A21-4BA6-B7A6-2DD6B2FE8AD4}"/>
                  </a:ext>
                </a:extLst>
              </p:cNvPr>
              <p:cNvCxnSpPr>
                <a:cxnSpLocks noChangeShapeType="1"/>
                <a:stCxn id="73760" idx="2"/>
                <a:endCxn id="73761" idx="0"/>
              </p:cNvCxnSpPr>
              <p:nvPr/>
            </p:nvCxnSpPr>
            <p:spPr bwMode="auto">
              <a:xfrm>
                <a:off x="2754" y="2581"/>
                <a:ext cx="22" cy="32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TextBox 68"/>
            <p:cNvSpPr txBox="1"/>
            <p:nvPr/>
          </p:nvSpPr>
          <p:spPr>
            <a:xfrm>
              <a:off x="4151929" y="2115480"/>
              <a:ext cx="916341" cy="646331"/>
            </a:xfrm>
            <a:prstGeom prst="rect">
              <a:avLst/>
            </a:prstGeom>
            <a:noFill/>
          </p:spPr>
          <p:txBody>
            <a:bodyPr wrap="none" rtlCol="0">
              <a:spAutoFit/>
            </a:bodyPr>
            <a:lstStyle/>
            <a:p>
              <a:pPr algn="ctr"/>
              <a:r>
                <a:rPr lang="en-US" sz="1800" dirty="0" smtClean="0">
                  <a:latin typeface="Calibri" panose="020F0502020204030204" pitchFamily="34" charset="0"/>
                </a:rPr>
                <a:t>Your</a:t>
              </a:r>
            </a:p>
            <a:p>
              <a:pPr algn="ctr"/>
              <a:r>
                <a:rPr lang="en-US" sz="1800" dirty="0" smtClean="0">
                  <a:latin typeface="Calibri" panose="020F0502020204030204" pitchFamily="34" charset="0"/>
                </a:rPr>
                <a:t>website</a:t>
              </a:r>
              <a:endParaRPr lang="en-US" sz="1800" dirty="0">
                <a:latin typeface="Calibri" panose="020F0502020204030204" pitchFamily="34" charset="0"/>
              </a:endParaRPr>
            </a:p>
          </p:txBody>
        </p:sp>
      </p:grpSp>
      <p:grpSp>
        <p:nvGrpSpPr>
          <p:cNvPr id="7" name="Group 6"/>
          <p:cNvGrpSpPr/>
          <p:nvPr/>
        </p:nvGrpSpPr>
        <p:grpSpPr>
          <a:xfrm>
            <a:off x="5989638" y="3902140"/>
            <a:ext cx="2146300" cy="2266885"/>
            <a:chOff x="5989638" y="3902140"/>
            <a:chExt cx="2146300" cy="2266885"/>
          </a:xfrm>
        </p:grpSpPr>
        <p:grpSp>
          <p:nvGrpSpPr>
            <p:cNvPr id="523331" name="Group 67">
              <a:extLst>
                <a:ext uri="{FF2B5EF4-FFF2-40B4-BE49-F238E27FC236}">
                  <a16:creationId xmlns:a16="http://schemas.microsoft.com/office/drawing/2014/main" xmlns="" id="{BCA31673-8C8D-46FD-8B42-A02CD4AD845D}"/>
                </a:ext>
              </a:extLst>
            </p:cNvPr>
            <p:cNvGrpSpPr>
              <a:grpSpLocks/>
            </p:cNvGrpSpPr>
            <p:nvPr/>
          </p:nvGrpSpPr>
          <p:grpSpPr bwMode="auto">
            <a:xfrm>
              <a:off x="5989638" y="4327525"/>
              <a:ext cx="2146300" cy="1841500"/>
              <a:chOff x="3889" y="2465"/>
              <a:chExt cx="1667" cy="1437"/>
            </a:xfrm>
          </p:grpSpPr>
          <p:sp>
            <p:nvSpPr>
              <p:cNvPr id="73738" name="AutoShape 40">
                <a:extLst>
                  <a:ext uri="{FF2B5EF4-FFF2-40B4-BE49-F238E27FC236}">
                    <a16:creationId xmlns:a16="http://schemas.microsoft.com/office/drawing/2014/main" xmlns="" id="{69919E18-A043-4BC1-B2AE-23E584053C4F}"/>
                  </a:ext>
                </a:extLst>
              </p:cNvPr>
              <p:cNvSpPr>
                <a:spLocks noChangeArrowheads="1"/>
              </p:cNvSpPr>
              <p:nvPr/>
            </p:nvSpPr>
            <p:spPr bwMode="auto">
              <a:xfrm>
                <a:off x="4297" y="2624"/>
                <a:ext cx="784" cy="986"/>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73739" name="Rectangle 41">
                <a:extLst>
                  <a:ext uri="{FF2B5EF4-FFF2-40B4-BE49-F238E27FC236}">
                    <a16:creationId xmlns:a16="http://schemas.microsoft.com/office/drawing/2014/main" xmlns="" id="{4D45411F-174B-4273-8647-CE8EFA146A8B}"/>
                  </a:ext>
                </a:extLst>
              </p:cNvPr>
              <p:cNvSpPr>
                <a:spLocks noChangeArrowheads="1"/>
              </p:cNvSpPr>
              <p:nvPr/>
            </p:nvSpPr>
            <p:spPr bwMode="auto">
              <a:xfrm>
                <a:off x="4377" y="2732"/>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a:p>
            </p:txBody>
          </p:sp>
          <p:sp>
            <p:nvSpPr>
              <p:cNvPr id="73740" name="Rectangle 42">
                <a:extLst>
                  <a:ext uri="{FF2B5EF4-FFF2-40B4-BE49-F238E27FC236}">
                    <a16:creationId xmlns:a16="http://schemas.microsoft.com/office/drawing/2014/main" xmlns="" id="{F59D97C3-AE8A-4EE9-8672-418D5EC7A629}"/>
                  </a:ext>
                </a:extLst>
              </p:cNvPr>
              <p:cNvSpPr>
                <a:spLocks noChangeArrowheads="1"/>
              </p:cNvSpPr>
              <p:nvPr/>
            </p:nvSpPr>
            <p:spPr bwMode="auto">
              <a:xfrm>
                <a:off x="4399" y="3271"/>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a:p>
            </p:txBody>
          </p:sp>
          <p:sp>
            <p:nvSpPr>
              <p:cNvPr id="73741" name="Rectangle 43">
                <a:extLst>
                  <a:ext uri="{FF2B5EF4-FFF2-40B4-BE49-F238E27FC236}">
                    <a16:creationId xmlns:a16="http://schemas.microsoft.com/office/drawing/2014/main" xmlns="" id="{C7A20A1C-2B38-4D3D-BE73-ED041B3174C5}"/>
                  </a:ext>
                </a:extLst>
              </p:cNvPr>
              <p:cNvSpPr>
                <a:spLocks noChangeArrowheads="1"/>
              </p:cNvSpPr>
              <p:nvPr/>
            </p:nvSpPr>
            <p:spPr bwMode="auto">
              <a:xfrm>
                <a:off x="4782" y="2987"/>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a:p>
            </p:txBody>
          </p:sp>
          <p:sp>
            <p:nvSpPr>
              <p:cNvPr id="73742" name="Rectangle 44">
                <a:extLst>
                  <a:ext uri="{FF2B5EF4-FFF2-40B4-BE49-F238E27FC236}">
                    <a16:creationId xmlns:a16="http://schemas.microsoft.com/office/drawing/2014/main" xmlns="" id="{A64E8006-4156-4908-B266-6DDC82556C6F}"/>
                  </a:ext>
                </a:extLst>
              </p:cNvPr>
              <p:cNvSpPr>
                <a:spLocks noChangeArrowheads="1"/>
              </p:cNvSpPr>
              <p:nvPr/>
            </p:nvSpPr>
            <p:spPr bwMode="auto">
              <a:xfrm>
                <a:off x="3889" y="3008"/>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43" name="Rectangle 45">
                <a:extLst>
                  <a:ext uri="{FF2B5EF4-FFF2-40B4-BE49-F238E27FC236}">
                    <a16:creationId xmlns:a16="http://schemas.microsoft.com/office/drawing/2014/main" xmlns="" id="{B6BE914F-3232-4827-88FD-CF902E070152}"/>
                  </a:ext>
                </a:extLst>
              </p:cNvPr>
              <p:cNvSpPr>
                <a:spLocks noChangeArrowheads="1"/>
              </p:cNvSpPr>
              <p:nvPr/>
            </p:nvSpPr>
            <p:spPr bwMode="auto">
              <a:xfrm>
                <a:off x="3889" y="2633"/>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44" name="Rectangle 46">
                <a:extLst>
                  <a:ext uri="{FF2B5EF4-FFF2-40B4-BE49-F238E27FC236}">
                    <a16:creationId xmlns:a16="http://schemas.microsoft.com/office/drawing/2014/main" xmlns="" id="{4DCFAEF1-D273-40ED-AF58-222B4D742B89}"/>
                  </a:ext>
                </a:extLst>
              </p:cNvPr>
              <p:cNvSpPr>
                <a:spLocks noChangeArrowheads="1"/>
              </p:cNvSpPr>
              <p:nvPr/>
            </p:nvSpPr>
            <p:spPr bwMode="auto">
              <a:xfrm>
                <a:off x="3889" y="3368"/>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3745" name="AutoShape 47">
                <a:extLst>
                  <a:ext uri="{FF2B5EF4-FFF2-40B4-BE49-F238E27FC236}">
                    <a16:creationId xmlns:a16="http://schemas.microsoft.com/office/drawing/2014/main" xmlns="" id="{E03ADAD1-5BDE-4C41-97E8-0DBFA7ED5821}"/>
                  </a:ext>
                </a:extLst>
              </p:cNvPr>
              <p:cNvCxnSpPr>
                <a:cxnSpLocks noChangeShapeType="1"/>
                <a:stCxn id="73743" idx="3"/>
                <a:endCxn id="73739" idx="1"/>
              </p:cNvCxnSpPr>
              <p:nvPr/>
            </p:nvCxnSpPr>
            <p:spPr bwMode="auto">
              <a:xfrm>
                <a:off x="4121" y="2773"/>
                <a:ext cx="256" cy="6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6" name="AutoShape 48">
                <a:extLst>
                  <a:ext uri="{FF2B5EF4-FFF2-40B4-BE49-F238E27FC236}">
                    <a16:creationId xmlns:a16="http://schemas.microsoft.com/office/drawing/2014/main" xmlns="" id="{50409E9D-356A-47A1-84F4-628842A26409}"/>
                  </a:ext>
                </a:extLst>
              </p:cNvPr>
              <p:cNvCxnSpPr>
                <a:cxnSpLocks noChangeShapeType="1"/>
                <a:stCxn id="73742" idx="3"/>
                <a:endCxn id="73739" idx="1"/>
              </p:cNvCxnSpPr>
              <p:nvPr/>
            </p:nvCxnSpPr>
            <p:spPr bwMode="auto">
              <a:xfrm flipV="1">
                <a:off x="4121" y="2839"/>
                <a:ext cx="256" cy="30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7" name="AutoShape 49">
                <a:extLst>
                  <a:ext uri="{FF2B5EF4-FFF2-40B4-BE49-F238E27FC236}">
                    <a16:creationId xmlns:a16="http://schemas.microsoft.com/office/drawing/2014/main" xmlns="" id="{4EE4B09F-BE68-47D1-8F37-D4CCDA44D38D}"/>
                  </a:ext>
                </a:extLst>
              </p:cNvPr>
              <p:cNvCxnSpPr>
                <a:cxnSpLocks noChangeShapeType="1"/>
                <a:stCxn id="73744" idx="3"/>
                <a:endCxn id="73740" idx="1"/>
              </p:cNvCxnSpPr>
              <p:nvPr/>
            </p:nvCxnSpPr>
            <p:spPr bwMode="auto">
              <a:xfrm flipV="1">
                <a:off x="4121" y="3378"/>
                <a:ext cx="278" cy="13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8" name="Rectangle 50">
                <a:extLst>
                  <a:ext uri="{FF2B5EF4-FFF2-40B4-BE49-F238E27FC236}">
                    <a16:creationId xmlns:a16="http://schemas.microsoft.com/office/drawing/2014/main" xmlns="" id="{B2DC44D0-EE19-4F2E-87CA-9A046ED2F854}"/>
                  </a:ext>
                </a:extLst>
              </p:cNvPr>
              <p:cNvSpPr>
                <a:spLocks noChangeArrowheads="1"/>
              </p:cNvSpPr>
              <p:nvPr/>
            </p:nvSpPr>
            <p:spPr bwMode="auto">
              <a:xfrm>
                <a:off x="5324" y="2465"/>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49" name="Rectangle 51">
                <a:extLst>
                  <a:ext uri="{FF2B5EF4-FFF2-40B4-BE49-F238E27FC236}">
                    <a16:creationId xmlns:a16="http://schemas.microsoft.com/office/drawing/2014/main" xmlns="" id="{95F289F8-876C-4708-B803-FBC8380C819D}"/>
                  </a:ext>
                </a:extLst>
              </p:cNvPr>
              <p:cNvSpPr>
                <a:spLocks noChangeArrowheads="1"/>
              </p:cNvSpPr>
              <p:nvPr/>
            </p:nvSpPr>
            <p:spPr bwMode="auto">
              <a:xfrm>
                <a:off x="5324" y="2876"/>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50" name="Rectangle 52">
                <a:extLst>
                  <a:ext uri="{FF2B5EF4-FFF2-40B4-BE49-F238E27FC236}">
                    <a16:creationId xmlns:a16="http://schemas.microsoft.com/office/drawing/2014/main" xmlns="" id="{D239B981-D2E6-45DA-A681-ECB81A789B71}"/>
                  </a:ext>
                </a:extLst>
              </p:cNvPr>
              <p:cNvSpPr>
                <a:spLocks noChangeArrowheads="1"/>
              </p:cNvSpPr>
              <p:nvPr/>
            </p:nvSpPr>
            <p:spPr bwMode="auto">
              <a:xfrm>
                <a:off x="5324" y="3622"/>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3751" name="Rectangle 53">
                <a:extLst>
                  <a:ext uri="{FF2B5EF4-FFF2-40B4-BE49-F238E27FC236}">
                    <a16:creationId xmlns:a16="http://schemas.microsoft.com/office/drawing/2014/main" xmlns="" id="{9B90D5BD-9063-48F2-AEEF-B551F5AC3025}"/>
                  </a:ext>
                </a:extLst>
              </p:cNvPr>
              <p:cNvSpPr>
                <a:spLocks noChangeArrowheads="1"/>
              </p:cNvSpPr>
              <p:nvPr/>
            </p:nvSpPr>
            <p:spPr bwMode="auto">
              <a:xfrm>
                <a:off x="5324" y="3224"/>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3752" name="AutoShape 54">
                <a:extLst>
                  <a:ext uri="{FF2B5EF4-FFF2-40B4-BE49-F238E27FC236}">
                    <a16:creationId xmlns:a16="http://schemas.microsoft.com/office/drawing/2014/main" xmlns="" id="{55F149AD-D958-4F1D-A84D-157683C62FCC}"/>
                  </a:ext>
                </a:extLst>
              </p:cNvPr>
              <p:cNvCxnSpPr>
                <a:cxnSpLocks noChangeShapeType="1"/>
                <a:stCxn id="73740" idx="3"/>
                <a:endCxn id="73741" idx="1"/>
              </p:cNvCxnSpPr>
              <p:nvPr/>
            </p:nvCxnSpPr>
            <p:spPr bwMode="auto">
              <a:xfrm flipV="1">
                <a:off x="4631" y="3094"/>
                <a:ext cx="151" cy="28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53" name="AutoShape 55">
                <a:extLst>
                  <a:ext uri="{FF2B5EF4-FFF2-40B4-BE49-F238E27FC236}">
                    <a16:creationId xmlns:a16="http://schemas.microsoft.com/office/drawing/2014/main" xmlns="" id="{D09A97EC-ECB8-4978-9B06-DC6FC19CDD17}"/>
                  </a:ext>
                </a:extLst>
              </p:cNvPr>
              <p:cNvCxnSpPr>
                <a:cxnSpLocks noChangeShapeType="1"/>
                <a:stCxn id="73739" idx="3"/>
                <a:endCxn id="73741" idx="1"/>
              </p:cNvCxnSpPr>
              <p:nvPr/>
            </p:nvCxnSpPr>
            <p:spPr bwMode="auto">
              <a:xfrm>
                <a:off x="4609" y="2839"/>
                <a:ext cx="173" cy="25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54" name="AutoShape 57">
                <a:extLst>
                  <a:ext uri="{FF2B5EF4-FFF2-40B4-BE49-F238E27FC236}">
                    <a16:creationId xmlns:a16="http://schemas.microsoft.com/office/drawing/2014/main" xmlns="" id="{05E63158-9486-4451-92F4-BA3F1748FB12}"/>
                  </a:ext>
                </a:extLst>
              </p:cNvPr>
              <p:cNvCxnSpPr>
                <a:cxnSpLocks noChangeShapeType="1"/>
                <a:stCxn id="73741" idx="3"/>
                <a:endCxn id="73749" idx="1"/>
              </p:cNvCxnSpPr>
              <p:nvPr/>
            </p:nvCxnSpPr>
            <p:spPr bwMode="auto">
              <a:xfrm flipV="1">
                <a:off x="5014" y="3016"/>
                <a:ext cx="310" cy="78"/>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55" name="AutoShape 58">
                <a:extLst>
                  <a:ext uri="{FF2B5EF4-FFF2-40B4-BE49-F238E27FC236}">
                    <a16:creationId xmlns:a16="http://schemas.microsoft.com/office/drawing/2014/main" xmlns="" id="{DE89C863-D016-4A2B-9113-C05B0D4DFDF8}"/>
                  </a:ext>
                </a:extLst>
              </p:cNvPr>
              <p:cNvCxnSpPr>
                <a:cxnSpLocks noChangeShapeType="1"/>
                <a:stCxn id="73741" idx="3"/>
                <a:endCxn id="73751" idx="1"/>
              </p:cNvCxnSpPr>
              <p:nvPr/>
            </p:nvCxnSpPr>
            <p:spPr bwMode="auto">
              <a:xfrm>
                <a:off x="5014" y="3094"/>
                <a:ext cx="310" cy="27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56" name="AutoShape 60">
                <a:extLst>
                  <a:ext uri="{FF2B5EF4-FFF2-40B4-BE49-F238E27FC236}">
                    <a16:creationId xmlns:a16="http://schemas.microsoft.com/office/drawing/2014/main" xmlns="" id="{4C5A2DDA-651A-4E6A-B770-00BF4076EF96}"/>
                  </a:ext>
                </a:extLst>
              </p:cNvPr>
              <p:cNvCxnSpPr>
                <a:cxnSpLocks noChangeShapeType="1"/>
                <a:stCxn id="73739" idx="2"/>
                <a:endCxn id="73740" idx="0"/>
              </p:cNvCxnSpPr>
              <p:nvPr/>
            </p:nvCxnSpPr>
            <p:spPr bwMode="auto">
              <a:xfrm>
                <a:off x="4493" y="2946"/>
                <a:ext cx="22" cy="32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57" name="AutoShape 65">
                <a:extLst>
                  <a:ext uri="{FF2B5EF4-FFF2-40B4-BE49-F238E27FC236}">
                    <a16:creationId xmlns:a16="http://schemas.microsoft.com/office/drawing/2014/main" xmlns="" id="{386A74E8-393E-42BA-8528-2DCFB4CCE002}"/>
                  </a:ext>
                </a:extLst>
              </p:cNvPr>
              <p:cNvCxnSpPr>
                <a:cxnSpLocks noChangeShapeType="1"/>
                <a:stCxn id="73741" idx="3"/>
                <a:endCxn id="73748" idx="1"/>
              </p:cNvCxnSpPr>
              <p:nvPr/>
            </p:nvCxnSpPr>
            <p:spPr bwMode="auto">
              <a:xfrm flipV="1">
                <a:off x="5014" y="2605"/>
                <a:ext cx="310" cy="4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58" name="AutoShape 66">
                <a:extLst>
                  <a:ext uri="{FF2B5EF4-FFF2-40B4-BE49-F238E27FC236}">
                    <a16:creationId xmlns:a16="http://schemas.microsoft.com/office/drawing/2014/main" xmlns="" id="{2969A344-68B1-4951-8F1B-2B8A13309062}"/>
                  </a:ext>
                </a:extLst>
              </p:cNvPr>
              <p:cNvCxnSpPr>
                <a:cxnSpLocks noChangeShapeType="1"/>
                <a:stCxn id="73741" idx="3"/>
                <a:endCxn id="73750" idx="1"/>
              </p:cNvCxnSpPr>
              <p:nvPr/>
            </p:nvCxnSpPr>
            <p:spPr bwMode="auto">
              <a:xfrm>
                <a:off x="5014" y="3094"/>
                <a:ext cx="310" cy="66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0" name="TextBox 69"/>
            <p:cNvSpPr txBox="1"/>
            <p:nvPr/>
          </p:nvSpPr>
          <p:spPr>
            <a:xfrm>
              <a:off x="6536610" y="3902140"/>
              <a:ext cx="916341" cy="646331"/>
            </a:xfrm>
            <a:prstGeom prst="rect">
              <a:avLst/>
            </a:prstGeom>
            <a:noFill/>
          </p:spPr>
          <p:txBody>
            <a:bodyPr wrap="none" rtlCol="0">
              <a:spAutoFit/>
            </a:bodyPr>
            <a:lstStyle/>
            <a:p>
              <a:pPr algn="ctr"/>
              <a:r>
                <a:rPr lang="en-US" sz="1800" dirty="0" smtClean="0">
                  <a:latin typeface="Calibri" panose="020F0502020204030204" pitchFamily="34" charset="0"/>
                </a:rPr>
                <a:t>Your</a:t>
              </a:r>
            </a:p>
            <a:p>
              <a:pPr algn="ctr"/>
              <a:r>
                <a:rPr lang="en-US" sz="1800" dirty="0" smtClean="0">
                  <a:latin typeface="Calibri" panose="020F0502020204030204" pitchFamily="34" charset="0"/>
                </a:rPr>
                <a:t>website</a:t>
              </a:r>
              <a:endParaRPr lang="en-US" sz="1800" dirty="0">
                <a:latin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23332"/>
                                        </p:tgtEl>
                                        <p:attrNameLst>
                                          <p:attrName>style.visibility</p:attrName>
                                        </p:attrNameLst>
                                      </p:cBhvr>
                                      <p:to>
                                        <p:strVal val="visible"/>
                                      </p:to>
                                    </p:set>
                                    <p:animEffect transition="in" filter="strips(upRight)">
                                      <p:cBhvr>
                                        <p:cTn id="7" dur="500"/>
                                        <p:tgtEl>
                                          <p:spTgt spid="523332"/>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523333"/>
                                        </p:tgtEl>
                                        <p:attrNameLst>
                                          <p:attrName>style.visibility</p:attrName>
                                        </p:attrNameLst>
                                      </p:cBhvr>
                                      <p:to>
                                        <p:strVal val="visible"/>
                                      </p:to>
                                    </p:set>
                                    <p:animEffect transition="in" filter="strips(downRight)">
                                      <p:cBhvr>
                                        <p:cTn id="16" dur="500"/>
                                        <p:tgtEl>
                                          <p:spTgt spid="52333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32" grpId="0" animBg="1"/>
      <p:bldP spid="5233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xmlns="" id="{6F967D7D-5FC4-4669-97ED-D6D9F25D80CB}"/>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2EE0A7F0-9A24-48B0-94D6-23883C284905}" type="slidenum">
              <a:rPr lang="en-US" altLang="zh-TW" sz="1400" smtClean="0">
                <a:solidFill>
                  <a:schemeClr val="accent2"/>
                </a:solidFill>
                <a:latin typeface="Times New Roman" panose="02020603050405020304" pitchFamily="18" charset="0"/>
              </a:rPr>
              <a:pPr>
                <a:spcBef>
                  <a:spcPct val="0"/>
                </a:spcBef>
                <a:buFontTx/>
                <a:buNone/>
              </a:pPr>
              <a:t>36</a:t>
            </a:fld>
            <a:endParaRPr lang="en-US" altLang="zh-TW" sz="1400" b="0">
              <a:latin typeface="Times New Roman" panose="02020603050405020304" pitchFamily="18" charset="0"/>
            </a:endParaRPr>
          </a:p>
        </p:txBody>
      </p:sp>
      <p:sp>
        <p:nvSpPr>
          <p:cNvPr id="75779" name="Rectangle 2">
            <a:extLst>
              <a:ext uri="{FF2B5EF4-FFF2-40B4-BE49-F238E27FC236}">
                <a16:creationId xmlns:a16="http://schemas.microsoft.com/office/drawing/2014/main" xmlns="" id="{7A537B07-1F28-4787-945F-E48273887C2E}"/>
              </a:ext>
            </a:extLst>
          </p:cNvPr>
          <p:cNvSpPr>
            <a:spLocks noGrp="1" noChangeArrowheads="1"/>
          </p:cNvSpPr>
          <p:nvPr>
            <p:ph type="title"/>
          </p:nvPr>
        </p:nvSpPr>
        <p:spPr/>
        <p:txBody>
          <a:bodyPr/>
          <a:lstStyle/>
          <a:p>
            <a:pPr eaLnBrk="1" hangingPunct="1"/>
            <a:r>
              <a:rPr lang="en-US" altLang="zh-TW" dirty="0" smtClean="0"/>
              <a:t>SEO: Link </a:t>
            </a:r>
            <a:r>
              <a:rPr lang="en-US" altLang="zh-TW" dirty="0"/>
              <a:t>Boosting (Cont.)</a:t>
            </a:r>
          </a:p>
        </p:txBody>
      </p:sp>
      <p:sp>
        <p:nvSpPr>
          <p:cNvPr id="75780" name="Rectangle 3">
            <a:extLst>
              <a:ext uri="{FF2B5EF4-FFF2-40B4-BE49-F238E27FC236}">
                <a16:creationId xmlns:a16="http://schemas.microsoft.com/office/drawing/2014/main" xmlns="" id="{5E3BFA76-95D6-4D1C-8AED-5ED25E641A10}"/>
              </a:ext>
            </a:extLst>
          </p:cNvPr>
          <p:cNvSpPr>
            <a:spLocks noGrp="1" noChangeArrowheads="1"/>
          </p:cNvSpPr>
          <p:nvPr>
            <p:ph type="body" idx="1"/>
          </p:nvPr>
        </p:nvSpPr>
        <p:spPr>
          <a:xfrm>
            <a:off x="685800" y="1447800"/>
            <a:ext cx="7772400" cy="1412875"/>
          </a:xfrm>
        </p:spPr>
        <p:txBody>
          <a:bodyPr/>
          <a:lstStyle/>
          <a:p>
            <a:pPr eaLnBrk="1" hangingPunct="1"/>
            <a:r>
              <a:rPr lang="en-US" altLang="zh-TW" sz="1800"/>
              <a:t>Limit the number of links to other websites to avoid </a:t>
            </a:r>
            <a:r>
              <a:rPr lang="en-US" altLang="zh-TW" sz="1800">
                <a:solidFill>
                  <a:srgbClr val="C00000"/>
                </a:solidFill>
              </a:rPr>
              <a:t>PageRank leaks </a:t>
            </a:r>
            <a:r>
              <a:rPr lang="en-US" altLang="zh-TW" sz="1800">
                <a:solidFill>
                  <a:schemeClr val="hlink"/>
                </a:solidFill>
              </a:rPr>
              <a:t>(Why?)</a:t>
            </a:r>
          </a:p>
          <a:p>
            <a:pPr eaLnBrk="1" hangingPunct="1"/>
            <a:r>
              <a:rPr lang="en-US" altLang="zh-TW" sz="1800"/>
              <a:t>If you must have the external out-links, place the links on pages with a large number of internal out-links</a:t>
            </a:r>
          </a:p>
        </p:txBody>
      </p:sp>
      <p:grpSp>
        <p:nvGrpSpPr>
          <p:cNvPr id="75781" name="Group 4">
            <a:extLst>
              <a:ext uri="{FF2B5EF4-FFF2-40B4-BE49-F238E27FC236}">
                <a16:creationId xmlns:a16="http://schemas.microsoft.com/office/drawing/2014/main" xmlns="" id="{19B4C69C-269D-4031-B844-7DE5B74ACC50}"/>
              </a:ext>
            </a:extLst>
          </p:cNvPr>
          <p:cNvGrpSpPr>
            <a:grpSpLocks/>
          </p:cNvGrpSpPr>
          <p:nvPr/>
        </p:nvGrpSpPr>
        <p:grpSpPr bwMode="auto">
          <a:xfrm>
            <a:off x="1143000" y="3138488"/>
            <a:ext cx="2667000" cy="2828925"/>
            <a:chOff x="1198" y="1989"/>
            <a:chExt cx="1680" cy="1782"/>
          </a:xfrm>
        </p:grpSpPr>
        <p:sp>
          <p:nvSpPr>
            <p:cNvPr id="75783" name="AutoShape 5">
              <a:extLst>
                <a:ext uri="{FF2B5EF4-FFF2-40B4-BE49-F238E27FC236}">
                  <a16:creationId xmlns:a16="http://schemas.microsoft.com/office/drawing/2014/main" xmlns="" id="{A41B4D52-CBBA-40D0-9DF1-07FD126FF63F}"/>
                </a:ext>
              </a:extLst>
            </p:cNvPr>
            <p:cNvSpPr>
              <a:spLocks noChangeArrowheads="1"/>
            </p:cNvSpPr>
            <p:nvPr/>
          </p:nvSpPr>
          <p:spPr bwMode="auto">
            <a:xfrm>
              <a:off x="1606" y="2378"/>
              <a:ext cx="784" cy="986"/>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75784" name="Rectangle 6">
              <a:extLst>
                <a:ext uri="{FF2B5EF4-FFF2-40B4-BE49-F238E27FC236}">
                  <a16:creationId xmlns:a16="http://schemas.microsoft.com/office/drawing/2014/main" xmlns="" id="{2E551005-B0C1-4946-AE21-723C7FBB9904}"/>
                </a:ext>
              </a:extLst>
            </p:cNvPr>
            <p:cNvSpPr>
              <a:spLocks noChangeArrowheads="1"/>
            </p:cNvSpPr>
            <p:nvPr/>
          </p:nvSpPr>
          <p:spPr bwMode="auto">
            <a:xfrm>
              <a:off x="1686" y="2486"/>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A</a:t>
              </a:r>
            </a:p>
          </p:txBody>
        </p:sp>
        <p:sp>
          <p:nvSpPr>
            <p:cNvPr id="75785" name="Rectangle 7">
              <a:extLst>
                <a:ext uri="{FF2B5EF4-FFF2-40B4-BE49-F238E27FC236}">
                  <a16:creationId xmlns:a16="http://schemas.microsoft.com/office/drawing/2014/main" xmlns="" id="{9F107CE5-7269-40A5-8FE5-09441D4F6BC6}"/>
                </a:ext>
              </a:extLst>
            </p:cNvPr>
            <p:cNvSpPr>
              <a:spLocks noChangeArrowheads="1"/>
            </p:cNvSpPr>
            <p:nvPr/>
          </p:nvSpPr>
          <p:spPr bwMode="auto">
            <a:xfrm>
              <a:off x="1708" y="3025"/>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C</a:t>
              </a:r>
            </a:p>
          </p:txBody>
        </p:sp>
        <p:sp>
          <p:nvSpPr>
            <p:cNvPr id="75786" name="Rectangle 8">
              <a:extLst>
                <a:ext uri="{FF2B5EF4-FFF2-40B4-BE49-F238E27FC236}">
                  <a16:creationId xmlns:a16="http://schemas.microsoft.com/office/drawing/2014/main" xmlns="" id="{8103F3CA-BE20-42A9-8867-0E0CB79D7659}"/>
                </a:ext>
              </a:extLst>
            </p:cNvPr>
            <p:cNvSpPr>
              <a:spLocks noChangeArrowheads="1"/>
            </p:cNvSpPr>
            <p:nvPr/>
          </p:nvSpPr>
          <p:spPr bwMode="auto">
            <a:xfrm>
              <a:off x="2091" y="2741"/>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B</a:t>
              </a:r>
            </a:p>
          </p:txBody>
        </p:sp>
        <p:sp>
          <p:nvSpPr>
            <p:cNvPr id="75787" name="Rectangle 9">
              <a:extLst>
                <a:ext uri="{FF2B5EF4-FFF2-40B4-BE49-F238E27FC236}">
                  <a16:creationId xmlns:a16="http://schemas.microsoft.com/office/drawing/2014/main" xmlns="" id="{14F9C67D-B31B-489F-A4A8-3DDB2341CDE8}"/>
                </a:ext>
              </a:extLst>
            </p:cNvPr>
            <p:cNvSpPr>
              <a:spLocks noChangeArrowheads="1"/>
            </p:cNvSpPr>
            <p:nvPr/>
          </p:nvSpPr>
          <p:spPr bwMode="auto">
            <a:xfrm>
              <a:off x="1198" y="2762"/>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5788" name="Rectangle 10">
              <a:extLst>
                <a:ext uri="{FF2B5EF4-FFF2-40B4-BE49-F238E27FC236}">
                  <a16:creationId xmlns:a16="http://schemas.microsoft.com/office/drawing/2014/main" xmlns="" id="{CF089F6C-4EF0-4C4D-A27B-90E29FE838B5}"/>
                </a:ext>
              </a:extLst>
            </p:cNvPr>
            <p:cNvSpPr>
              <a:spLocks noChangeArrowheads="1"/>
            </p:cNvSpPr>
            <p:nvPr/>
          </p:nvSpPr>
          <p:spPr bwMode="auto">
            <a:xfrm>
              <a:off x="1198" y="2387"/>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5789" name="Rectangle 11">
              <a:extLst>
                <a:ext uri="{FF2B5EF4-FFF2-40B4-BE49-F238E27FC236}">
                  <a16:creationId xmlns:a16="http://schemas.microsoft.com/office/drawing/2014/main" xmlns="" id="{82387CD4-1285-4810-BC40-FA5D16771CC7}"/>
                </a:ext>
              </a:extLst>
            </p:cNvPr>
            <p:cNvSpPr>
              <a:spLocks noChangeArrowheads="1"/>
            </p:cNvSpPr>
            <p:nvPr/>
          </p:nvSpPr>
          <p:spPr bwMode="auto">
            <a:xfrm>
              <a:off x="1198" y="3122"/>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5790" name="AutoShape 12">
              <a:extLst>
                <a:ext uri="{FF2B5EF4-FFF2-40B4-BE49-F238E27FC236}">
                  <a16:creationId xmlns:a16="http://schemas.microsoft.com/office/drawing/2014/main" xmlns="" id="{0580E18D-4A89-463B-BD4C-9C78578476EA}"/>
                </a:ext>
              </a:extLst>
            </p:cNvPr>
            <p:cNvCxnSpPr>
              <a:cxnSpLocks noChangeShapeType="1"/>
              <a:stCxn id="75788" idx="3"/>
              <a:endCxn id="75784" idx="1"/>
            </p:cNvCxnSpPr>
            <p:nvPr/>
          </p:nvCxnSpPr>
          <p:spPr bwMode="auto">
            <a:xfrm>
              <a:off x="1430" y="2527"/>
              <a:ext cx="256" cy="6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1" name="AutoShape 13">
              <a:extLst>
                <a:ext uri="{FF2B5EF4-FFF2-40B4-BE49-F238E27FC236}">
                  <a16:creationId xmlns:a16="http://schemas.microsoft.com/office/drawing/2014/main" xmlns="" id="{67138379-F9E2-4940-A384-427B932D21FC}"/>
                </a:ext>
              </a:extLst>
            </p:cNvPr>
            <p:cNvCxnSpPr>
              <a:cxnSpLocks noChangeShapeType="1"/>
              <a:stCxn id="75787" idx="3"/>
              <a:endCxn id="75784" idx="1"/>
            </p:cNvCxnSpPr>
            <p:nvPr/>
          </p:nvCxnSpPr>
          <p:spPr bwMode="auto">
            <a:xfrm flipV="1">
              <a:off x="1430" y="2593"/>
              <a:ext cx="256" cy="30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2" name="AutoShape 14">
              <a:extLst>
                <a:ext uri="{FF2B5EF4-FFF2-40B4-BE49-F238E27FC236}">
                  <a16:creationId xmlns:a16="http://schemas.microsoft.com/office/drawing/2014/main" xmlns="" id="{95C50E21-976F-40A5-8D17-C2D9267C4B86}"/>
                </a:ext>
              </a:extLst>
            </p:cNvPr>
            <p:cNvCxnSpPr>
              <a:cxnSpLocks noChangeShapeType="1"/>
              <a:stCxn id="75789" idx="3"/>
              <a:endCxn id="75785" idx="1"/>
            </p:cNvCxnSpPr>
            <p:nvPr/>
          </p:nvCxnSpPr>
          <p:spPr bwMode="auto">
            <a:xfrm flipV="1">
              <a:off x="1430" y="3132"/>
              <a:ext cx="278" cy="13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3" name="Rectangle 15">
              <a:extLst>
                <a:ext uri="{FF2B5EF4-FFF2-40B4-BE49-F238E27FC236}">
                  <a16:creationId xmlns:a16="http://schemas.microsoft.com/office/drawing/2014/main" xmlns="" id="{9EE3B7B0-0D0C-426D-8492-5048DFD6080A}"/>
                </a:ext>
              </a:extLst>
            </p:cNvPr>
            <p:cNvSpPr>
              <a:spLocks noChangeArrowheads="1"/>
            </p:cNvSpPr>
            <p:nvPr/>
          </p:nvSpPr>
          <p:spPr bwMode="auto">
            <a:xfrm>
              <a:off x="2144" y="1989"/>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5794" name="Rectangle 16">
              <a:extLst>
                <a:ext uri="{FF2B5EF4-FFF2-40B4-BE49-F238E27FC236}">
                  <a16:creationId xmlns:a16="http://schemas.microsoft.com/office/drawing/2014/main" xmlns="" id="{F843B360-E431-4B18-BD38-DB9E9CC53E2F}"/>
                </a:ext>
              </a:extLst>
            </p:cNvPr>
            <p:cNvSpPr>
              <a:spLocks noChangeArrowheads="1"/>
            </p:cNvSpPr>
            <p:nvPr/>
          </p:nvSpPr>
          <p:spPr bwMode="auto">
            <a:xfrm>
              <a:off x="2646" y="2630"/>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5795" name="Rectangle 17">
              <a:extLst>
                <a:ext uri="{FF2B5EF4-FFF2-40B4-BE49-F238E27FC236}">
                  <a16:creationId xmlns:a16="http://schemas.microsoft.com/office/drawing/2014/main" xmlns="" id="{96EB5821-F616-4B71-AAF6-B4627264553B}"/>
                </a:ext>
              </a:extLst>
            </p:cNvPr>
            <p:cNvSpPr>
              <a:spLocks noChangeArrowheads="1"/>
            </p:cNvSpPr>
            <p:nvPr/>
          </p:nvSpPr>
          <p:spPr bwMode="auto">
            <a:xfrm>
              <a:off x="2111" y="3491"/>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5796" name="Rectangle 18">
              <a:extLst>
                <a:ext uri="{FF2B5EF4-FFF2-40B4-BE49-F238E27FC236}">
                  <a16:creationId xmlns:a16="http://schemas.microsoft.com/office/drawing/2014/main" xmlns="" id="{F90D880D-FD2F-4AE1-AD02-227115FEBB2C}"/>
                </a:ext>
              </a:extLst>
            </p:cNvPr>
            <p:cNvSpPr>
              <a:spLocks noChangeArrowheads="1"/>
            </p:cNvSpPr>
            <p:nvPr/>
          </p:nvSpPr>
          <p:spPr bwMode="auto">
            <a:xfrm>
              <a:off x="2646" y="2978"/>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5797" name="AutoShape 19">
              <a:extLst>
                <a:ext uri="{FF2B5EF4-FFF2-40B4-BE49-F238E27FC236}">
                  <a16:creationId xmlns:a16="http://schemas.microsoft.com/office/drawing/2014/main" xmlns="" id="{93796FF6-08BD-40AC-A0C6-3E8788984AC7}"/>
                </a:ext>
              </a:extLst>
            </p:cNvPr>
            <p:cNvCxnSpPr>
              <a:cxnSpLocks noChangeShapeType="1"/>
              <a:stCxn id="75785" idx="3"/>
              <a:endCxn id="75786" idx="1"/>
            </p:cNvCxnSpPr>
            <p:nvPr/>
          </p:nvCxnSpPr>
          <p:spPr bwMode="auto">
            <a:xfrm flipV="1">
              <a:off x="1940" y="2848"/>
              <a:ext cx="151" cy="28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8" name="AutoShape 20">
              <a:extLst>
                <a:ext uri="{FF2B5EF4-FFF2-40B4-BE49-F238E27FC236}">
                  <a16:creationId xmlns:a16="http://schemas.microsoft.com/office/drawing/2014/main" xmlns="" id="{73910E65-3528-43FD-B5F5-781FE964A3B1}"/>
                </a:ext>
              </a:extLst>
            </p:cNvPr>
            <p:cNvCxnSpPr>
              <a:cxnSpLocks noChangeShapeType="1"/>
              <a:stCxn id="75784" idx="3"/>
              <a:endCxn id="75786" idx="1"/>
            </p:cNvCxnSpPr>
            <p:nvPr/>
          </p:nvCxnSpPr>
          <p:spPr bwMode="auto">
            <a:xfrm>
              <a:off x="1918" y="2593"/>
              <a:ext cx="173" cy="25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9" name="AutoShape 21">
              <a:extLst>
                <a:ext uri="{FF2B5EF4-FFF2-40B4-BE49-F238E27FC236}">
                  <a16:creationId xmlns:a16="http://schemas.microsoft.com/office/drawing/2014/main" xmlns="" id="{128C9BE4-271A-460D-98B7-33E7D3CF176E}"/>
                </a:ext>
              </a:extLst>
            </p:cNvPr>
            <p:cNvCxnSpPr>
              <a:cxnSpLocks noChangeShapeType="1"/>
              <a:stCxn id="75784" idx="3"/>
              <a:endCxn id="75793" idx="2"/>
            </p:cNvCxnSpPr>
            <p:nvPr/>
          </p:nvCxnSpPr>
          <p:spPr bwMode="auto">
            <a:xfrm flipV="1">
              <a:off x="1918" y="2269"/>
              <a:ext cx="342" cy="32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0" name="AutoShape 22">
              <a:extLst>
                <a:ext uri="{FF2B5EF4-FFF2-40B4-BE49-F238E27FC236}">
                  <a16:creationId xmlns:a16="http://schemas.microsoft.com/office/drawing/2014/main" xmlns="" id="{1A9E9AF0-97A5-472A-B7CD-7E2F5D96F038}"/>
                </a:ext>
              </a:extLst>
            </p:cNvPr>
            <p:cNvCxnSpPr>
              <a:cxnSpLocks noChangeShapeType="1"/>
              <a:stCxn id="75786" idx="3"/>
              <a:endCxn id="75794" idx="1"/>
            </p:cNvCxnSpPr>
            <p:nvPr/>
          </p:nvCxnSpPr>
          <p:spPr bwMode="auto">
            <a:xfrm flipV="1">
              <a:off x="2323" y="2770"/>
              <a:ext cx="323" cy="78"/>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1" name="AutoShape 23">
              <a:extLst>
                <a:ext uri="{FF2B5EF4-FFF2-40B4-BE49-F238E27FC236}">
                  <a16:creationId xmlns:a16="http://schemas.microsoft.com/office/drawing/2014/main" xmlns="" id="{45942D95-6226-4273-931D-151C01F12EB8}"/>
                </a:ext>
              </a:extLst>
            </p:cNvPr>
            <p:cNvCxnSpPr>
              <a:cxnSpLocks noChangeShapeType="1"/>
              <a:stCxn id="75786" idx="3"/>
              <a:endCxn id="75796" idx="1"/>
            </p:cNvCxnSpPr>
            <p:nvPr/>
          </p:nvCxnSpPr>
          <p:spPr bwMode="auto">
            <a:xfrm>
              <a:off x="2323" y="2848"/>
              <a:ext cx="323" cy="27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2" name="AutoShape 24">
              <a:extLst>
                <a:ext uri="{FF2B5EF4-FFF2-40B4-BE49-F238E27FC236}">
                  <a16:creationId xmlns:a16="http://schemas.microsoft.com/office/drawing/2014/main" xmlns="" id="{9AA22DE5-2F83-4865-9935-03C5EEDCFF05}"/>
                </a:ext>
              </a:extLst>
            </p:cNvPr>
            <p:cNvCxnSpPr>
              <a:cxnSpLocks noChangeShapeType="1"/>
              <a:stCxn id="75785" idx="3"/>
              <a:endCxn id="75795" idx="0"/>
            </p:cNvCxnSpPr>
            <p:nvPr/>
          </p:nvCxnSpPr>
          <p:spPr bwMode="auto">
            <a:xfrm>
              <a:off x="1940" y="3132"/>
              <a:ext cx="287" cy="35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3" name="AutoShape 25">
              <a:extLst>
                <a:ext uri="{FF2B5EF4-FFF2-40B4-BE49-F238E27FC236}">
                  <a16:creationId xmlns:a16="http://schemas.microsoft.com/office/drawing/2014/main" xmlns="" id="{EAFC5022-8325-46EF-9271-C7726A0F6CC9}"/>
                </a:ext>
              </a:extLst>
            </p:cNvPr>
            <p:cNvCxnSpPr>
              <a:cxnSpLocks noChangeShapeType="1"/>
              <a:stCxn id="75784" idx="2"/>
              <a:endCxn id="75785" idx="0"/>
            </p:cNvCxnSpPr>
            <p:nvPr/>
          </p:nvCxnSpPr>
          <p:spPr bwMode="auto">
            <a:xfrm>
              <a:off x="1802" y="2700"/>
              <a:ext cx="22" cy="32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5782" name="Rectangle 26">
            <a:extLst>
              <a:ext uri="{FF2B5EF4-FFF2-40B4-BE49-F238E27FC236}">
                <a16:creationId xmlns:a16="http://schemas.microsoft.com/office/drawing/2014/main" xmlns="" id="{29BD5DB3-E693-4973-BA2F-33F4944BAA75}"/>
              </a:ext>
            </a:extLst>
          </p:cNvPr>
          <p:cNvSpPr>
            <a:spLocks noChangeArrowheads="1"/>
          </p:cNvSpPr>
          <p:nvPr/>
        </p:nvSpPr>
        <p:spPr bwMode="auto">
          <a:xfrm>
            <a:off x="4376738" y="3427413"/>
            <a:ext cx="4224337"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sz="1800"/>
              <a:t>Which of A, B or C leaks the least (or the most) PageRank?</a:t>
            </a:r>
            <a:endParaRPr lang="en-US" altLang="zh-TW" sz="1800">
              <a:solidFill>
                <a:schemeClr val="hlink"/>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a:extLst>
              <a:ext uri="{FF2B5EF4-FFF2-40B4-BE49-F238E27FC236}">
                <a16:creationId xmlns:a16="http://schemas.microsoft.com/office/drawing/2014/main" xmlns="" id="{91F02DDA-CF4F-42A2-9CAC-6B3E2C067A65}"/>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80E3CB73-8339-4211-A4C1-74D467F671B2}" type="slidenum">
              <a:rPr lang="en-US" altLang="zh-TW" sz="1400" smtClean="0">
                <a:solidFill>
                  <a:schemeClr val="accent2"/>
                </a:solidFill>
                <a:latin typeface="Times New Roman" panose="02020603050405020304" pitchFamily="18" charset="0"/>
              </a:rPr>
              <a:pPr>
                <a:spcBef>
                  <a:spcPct val="0"/>
                </a:spcBef>
                <a:buFontTx/>
                <a:buNone/>
              </a:pPr>
              <a:t>37</a:t>
            </a:fld>
            <a:endParaRPr lang="en-US" altLang="zh-TW" sz="1400" b="0">
              <a:latin typeface="Times New Roman" panose="02020603050405020304" pitchFamily="18" charset="0"/>
            </a:endParaRPr>
          </a:p>
        </p:txBody>
      </p:sp>
      <p:sp>
        <p:nvSpPr>
          <p:cNvPr id="77827" name="Rectangle 2">
            <a:extLst>
              <a:ext uri="{FF2B5EF4-FFF2-40B4-BE49-F238E27FC236}">
                <a16:creationId xmlns:a16="http://schemas.microsoft.com/office/drawing/2014/main" xmlns="" id="{367814C1-6A6D-49CA-9282-17360BE8D0A9}"/>
              </a:ext>
            </a:extLst>
          </p:cNvPr>
          <p:cNvSpPr>
            <a:spLocks noGrp="1" noChangeArrowheads="1"/>
          </p:cNvSpPr>
          <p:nvPr>
            <p:ph type="title"/>
          </p:nvPr>
        </p:nvSpPr>
        <p:spPr/>
        <p:txBody>
          <a:bodyPr/>
          <a:lstStyle/>
          <a:p>
            <a:pPr eaLnBrk="1" hangingPunct="1"/>
            <a:r>
              <a:rPr lang="en-US" altLang="zh-TW" dirty="0" smtClean="0"/>
              <a:t>SEO: Link </a:t>
            </a:r>
            <a:r>
              <a:rPr lang="en-US" altLang="zh-TW" dirty="0"/>
              <a:t>Boosting (Cont.)</a:t>
            </a:r>
          </a:p>
        </p:txBody>
      </p:sp>
      <p:sp>
        <p:nvSpPr>
          <p:cNvPr id="77828" name="Rectangle 3">
            <a:extLst>
              <a:ext uri="{FF2B5EF4-FFF2-40B4-BE49-F238E27FC236}">
                <a16:creationId xmlns:a16="http://schemas.microsoft.com/office/drawing/2014/main" xmlns="" id="{0CB0B16D-5153-4920-BA79-70D06F1267A0}"/>
              </a:ext>
            </a:extLst>
          </p:cNvPr>
          <p:cNvSpPr>
            <a:spLocks noGrp="1" noChangeArrowheads="1"/>
          </p:cNvSpPr>
          <p:nvPr>
            <p:ph type="body" idx="1"/>
          </p:nvPr>
        </p:nvSpPr>
        <p:spPr>
          <a:xfrm>
            <a:off x="685800" y="1447800"/>
            <a:ext cx="7772400" cy="1825625"/>
          </a:xfrm>
        </p:spPr>
        <p:txBody>
          <a:bodyPr/>
          <a:lstStyle/>
          <a:p>
            <a:pPr eaLnBrk="1" hangingPunct="1"/>
            <a:r>
              <a:rPr lang="en-US" altLang="zh-TW"/>
              <a:t>Avoid sinks: Once you are at B, you cannot leave the site at all</a:t>
            </a:r>
            <a:endParaRPr lang="en-US" altLang="zh-TW">
              <a:solidFill>
                <a:schemeClr val="hlink"/>
              </a:solidFill>
            </a:endParaRPr>
          </a:p>
          <a:p>
            <a:pPr lvl="1" eaLnBrk="1" hangingPunct="1"/>
            <a:r>
              <a:rPr lang="en-US" altLang="zh-TW"/>
              <a:t>Users are forced to leave your sites; bad user experience</a:t>
            </a:r>
          </a:p>
          <a:p>
            <a:pPr lvl="1" eaLnBrk="1" hangingPunct="1"/>
            <a:r>
              <a:rPr lang="en-US" altLang="zh-TW"/>
              <a:t>Google can easily detect sinks and remove them from its index</a:t>
            </a:r>
          </a:p>
          <a:p>
            <a:pPr eaLnBrk="1" hangingPunct="1"/>
            <a:r>
              <a:rPr lang="en-US" altLang="zh-TW"/>
              <a:t>Add links to break the sink: Add an external link to B or link back to A where the user can exit gracefully</a:t>
            </a:r>
          </a:p>
        </p:txBody>
      </p:sp>
      <p:grpSp>
        <p:nvGrpSpPr>
          <p:cNvPr id="77829" name="Group 21">
            <a:extLst>
              <a:ext uri="{FF2B5EF4-FFF2-40B4-BE49-F238E27FC236}">
                <a16:creationId xmlns:a16="http://schemas.microsoft.com/office/drawing/2014/main" xmlns="" id="{0C6314DE-5A55-491D-BAE6-EE8D413D11B8}"/>
              </a:ext>
            </a:extLst>
          </p:cNvPr>
          <p:cNvGrpSpPr>
            <a:grpSpLocks/>
          </p:cNvGrpSpPr>
          <p:nvPr/>
        </p:nvGrpSpPr>
        <p:grpSpPr bwMode="auto">
          <a:xfrm>
            <a:off x="1104900" y="3478213"/>
            <a:ext cx="1892300" cy="2241550"/>
            <a:chOff x="720" y="1977"/>
            <a:chExt cx="1192" cy="1413"/>
          </a:xfrm>
        </p:grpSpPr>
        <p:sp>
          <p:nvSpPr>
            <p:cNvPr id="77866" name="AutoShape 4">
              <a:extLst>
                <a:ext uri="{FF2B5EF4-FFF2-40B4-BE49-F238E27FC236}">
                  <a16:creationId xmlns:a16="http://schemas.microsoft.com/office/drawing/2014/main" xmlns="" id="{C4FBD687-5798-4060-B0DB-7DAC6550B0FC}"/>
                </a:ext>
              </a:extLst>
            </p:cNvPr>
            <p:cNvSpPr>
              <a:spLocks noChangeArrowheads="1"/>
            </p:cNvSpPr>
            <p:nvPr/>
          </p:nvSpPr>
          <p:spPr bwMode="auto">
            <a:xfrm>
              <a:off x="1128" y="2366"/>
              <a:ext cx="784" cy="986"/>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77867" name="Rectangle 5">
              <a:extLst>
                <a:ext uri="{FF2B5EF4-FFF2-40B4-BE49-F238E27FC236}">
                  <a16:creationId xmlns:a16="http://schemas.microsoft.com/office/drawing/2014/main" xmlns="" id="{1699ECD9-E82D-4872-AA51-8D5A843EA0F8}"/>
                </a:ext>
              </a:extLst>
            </p:cNvPr>
            <p:cNvSpPr>
              <a:spLocks noChangeArrowheads="1"/>
            </p:cNvSpPr>
            <p:nvPr/>
          </p:nvSpPr>
          <p:spPr bwMode="auto">
            <a:xfrm>
              <a:off x="1208" y="2474"/>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A</a:t>
              </a:r>
            </a:p>
          </p:txBody>
        </p:sp>
        <p:sp>
          <p:nvSpPr>
            <p:cNvPr id="77868" name="Rectangle 6">
              <a:extLst>
                <a:ext uri="{FF2B5EF4-FFF2-40B4-BE49-F238E27FC236}">
                  <a16:creationId xmlns:a16="http://schemas.microsoft.com/office/drawing/2014/main" xmlns="" id="{1B919A76-D789-42D6-97CF-59B1BDF02E68}"/>
                </a:ext>
              </a:extLst>
            </p:cNvPr>
            <p:cNvSpPr>
              <a:spLocks noChangeArrowheads="1"/>
            </p:cNvSpPr>
            <p:nvPr/>
          </p:nvSpPr>
          <p:spPr bwMode="auto">
            <a:xfrm>
              <a:off x="1230" y="3013"/>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C</a:t>
              </a:r>
            </a:p>
          </p:txBody>
        </p:sp>
        <p:sp>
          <p:nvSpPr>
            <p:cNvPr id="77869" name="Rectangle 7">
              <a:extLst>
                <a:ext uri="{FF2B5EF4-FFF2-40B4-BE49-F238E27FC236}">
                  <a16:creationId xmlns:a16="http://schemas.microsoft.com/office/drawing/2014/main" xmlns="" id="{AAD15990-BFC6-4BF2-BDF3-06AB4C53FE54}"/>
                </a:ext>
              </a:extLst>
            </p:cNvPr>
            <p:cNvSpPr>
              <a:spLocks noChangeArrowheads="1"/>
            </p:cNvSpPr>
            <p:nvPr/>
          </p:nvSpPr>
          <p:spPr bwMode="auto">
            <a:xfrm>
              <a:off x="1613" y="2729"/>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B</a:t>
              </a:r>
            </a:p>
          </p:txBody>
        </p:sp>
        <p:sp>
          <p:nvSpPr>
            <p:cNvPr id="77870" name="Rectangle 8">
              <a:extLst>
                <a:ext uri="{FF2B5EF4-FFF2-40B4-BE49-F238E27FC236}">
                  <a16:creationId xmlns:a16="http://schemas.microsoft.com/office/drawing/2014/main" xmlns="" id="{8EB6BCEE-1A62-4D3E-A992-EB0CF28A3101}"/>
                </a:ext>
              </a:extLst>
            </p:cNvPr>
            <p:cNvSpPr>
              <a:spLocks noChangeArrowheads="1"/>
            </p:cNvSpPr>
            <p:nvPr/>
          </p:nvSpPr>
          <p:spPr bwMode="auto">
            <a:xfrm>
              <a:off x="720" y="2750"/>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7871" name="Rectangle 9">
              <a:extLst>
                <a:ext uri="{FF2B5EF4-FFF2-40B4-BE49-F238E27FC236}">
                  <a16:creationId xmlns:a16="http://schemas.microsoft.com/office/drawing/2014/main" xmlns="" id="{4FE3B3F8-2336-4A9B-94C3-30B145BC83F4}"/>
                </a:ext>
              </a:extLst>
            </p:cNvPr>
            <p:cNvSpPr>
              <a:spLocks noChangeArrowheads="1"/>
            </p:cNvSpPr>
            <p:nvPr/>
          </p:nvSpPr>
          <p:spPr bwMode="auto">
            <a:xfrm>
              <a:off x="720" y="2375"/>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7872" name="Rectangle 10">
              <a:extLst>
                <a:ext uri="{FF2B5EF4-FFF2-40B4-BE49-F238E27FC236}">
                  <a16:creationId xmlns:a16="http://schemas.microsoft.com/office/drawing/2014/main" xmlns="" id="{7BF7FAB0-143C-4ED4-A39D-87674FCFD62F}"/>
                </a:ext>
              </a:extLst>
            </p:cNvPr>
            <p:cNvSpPr>
              <a:spLocks noChangeArrowheads="1"/>
            </p:cNvSpPr>
            <p:nvPr/>
          </p:nvSpPr>
          <p:spPr bwMode="auto">
            <a:xfrm>
              <a:off x="720" y="3110"/>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7873" name="AutoShape 11">
              <a:extLst>
                <a:ext uri="{FF2B5EF4-FFF2-40B4-BE49-F238E27FC236}">
                  <a16:creationId xmlns:a16="http://schemas.microsoft.com/office/drawing/2014/main" xmlns="" id="{90FA55D6-2819-47A5-ACFC-F4870FCEC709}"/>
                </a:ext>
              </a:extLst>
            </p:cNvPr>
            <p:cNvCxnSpPr>
              <a:cxnSpLocks noChangeShapeType="1"/>
              <a:stCxn id="77871" idx="3"/>
              <a:endCxn id="77867" idx="1"/>
            </p:cNvCxnSpPr>
            <p:nvPr/>
          </p:nvCxnSpPr>
          <p:spPr bwMode="auto">
            <a:xfrm>
              <a:off x="952" y="2515"/>
              <a:ext cx="256" cy="6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74" name="AutoShape 12">
              <a:extLst>
                <a:ext uri="{FF2B5EF4-FFF2-40B4-BE49-F238E27FC236}">
                  <a16:creationId xmlns:a16="http://schemas.microsoft.com/office/drawing/2014/main" xmlns="" id="{A4774AC0-B071-4244-A002-7531DFEF8E13}"/>
                </a:ext>
              </a:extLst>
            </p:cNvPr>
            <p:cNvCxnSpPr>
              <a:cxnSpLocks noChangeShapeType="1"/>
              <a:stCxn id="77870" idx="3"/>
              <a:endCxn id="77867" idx="1"/>
            </p:cNvCxnSpPr>
            <p:nvPr/>
          </p:nvCxnSpPr>
          <p:spPr bwMode="auto">
            <a:xfrm flipV="1">
              <a:off x="952" y="2581"/>
              <a:ext cx="256" cy="30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75" name="AutoShape 13">
              <a:extLst>
                <a:ext uri="{FF2B5EF4-FFF2-40B4-BE49-F238E27FC236}">
                  <a16:creationId xmlns:a16="http://schemas.microsoft.com/office/drawing/2014/main" xmlns="" id="{59FA2C21-524B-4D54-AA28-A3B36F6486FC}"/>
                </a:ext>
              </a:extLst>
            </p:cNvPr>
            <p:cNvCxnSpPr>
              <a:cxnSpLocks noChangeShapeType="1"/>
              <a:stCxn id="77872" idx="3"/>
              <a:endCxn id="77868" idx="1"/>
            </p:cNvCxnSpPr>
            <p:nvPr/>
          </p:nvCxnSpPr>
          <p:spPr bwMode="auto">
            <a:xfrm flipV="1">
              <a:off x="952" y="3120"/>
              <a:ext cx="278" cy="13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76" name="Rectangle 14">
              <a:extLst>
                <a:ext uri="{FF2B5EF4-FFF2-40B4-BE49-F238E27FC236}">
                  <a16:creationId xmlns:a16="http://schemas.microsoft.com/office/drawing/2014/main" xmlns="" id="{FA32B64A-97A8-4D86-A0C0-D87763DF6AB7}"/>
                </a:ext>
              </a:extLst>
            </p:cNvPr>
            <p:cNvSpPr>
              <a:spLocks noChangeArrowheads="1"/>
            </p:cNvSpPr>
            <p:nvPr/>
          </p:nvSpPr>
          <p:spPr bwMode="auto">
            <a:xfrm>
              <a:off x="1666" y="1977"/>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7877" name="AutoShape 15">
              <a:extLst>
                <a:ext uri="{FF2B5EF4-FFF2-40B4-BE49-F238E27FC236}">
                  <a16:creationId xmlns:a16="http://schemas.microsoft.com/office/drawing/2014/main" xmlns="" id="{876ADDE8-30D9-47F6-BE1F-E49C2AD04193}"/>
                </a:ext>
              </a:extLst>
            </p:cNvPr>
            <p:cNvCxnSpPr>
              <a:cxnSpLocks noChangeShapeType="1"/>
              <a:stCxn id="77868" idx="3"/>
              <a:endCxn id="77869" idx="1"/>
            </p:cNvCxnSpPr>
            <p:nvPr/>
          </p:nvCxnSpPr>
          <p:spPr bwMode="auto">
            <a:xfrm flipV="1">
              <a:off x="1462" y="2836"/>
              <a:ext cx="151" cy="28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78" name="AutoShape 16">
              <a:extLst>
                <a:ext uri="{FF2B5EF4-FFF2-40B4-BE49-F238E27FC236}">
                  <a16:creationId xmlns:a16="http://schemas.microsoft.com/office/drawing/2014/main" xmlns="" id="{7EB9F752-05C7-4A6F-8227-A5C7A4F5E202}"/>
                </a:ext>
              </a:extLst>
            </p:cNvPr>
            <p:cNvCxnSpPr>
              <a:cxnSpLocks noChangeShapeType="1"/>
              <a:stCxn id="77867" idx="3"/>
              <a:endCxn id="77869" idx="1"/>
            </p:cNvCxnSpPr>
            <p:nvPr/>
          </p:nvCxnSpPr>
          <p:spPr bwMode="auto">
            <a:xfrm>
              <a:off x="1440" y="2581"/>
              <a:ext cx="173" cy="25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79" name="AutoShape 17">
              <a:extLst>
                <a:ext uri="{FF2B5EF4-FFF2-40B4-BE49-F238E27FC236}">
                  <a16:creationId xmlns:a16="http://schemas.microsoft.com/office/drawing/2014/main" xmlns="" id="{6156A5C4-B206-4CE6-801B-2806244AC881}"/>
                </a:ext>
              </a:extLst>
            </p:cNvPr>
            <p:cNvCxnSpPr>
              <a:cxnSpLocks noChangeShapeType="1"/>
              <a:stCxn id="77867" idx="3"/>
              <a:endCxn id="77876" idx="2"/>
            </p:cNvCxnSpPr>
            <p:nvPr/>
          </p:nvCxnSpPr>
          <p:spPr bwMode="auto">
            <a:xfrm flipV="1">
              <a:off x="1440" y="2257"/>
              <a:ext cx="342" cy="32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80" name="AutoShape 18">
              <a:extLst>
                <a:ext uri="{FF2B5EF4-FFF2-40B4-BE49-F238E27FC236}">
                  <a16:creationId xmlns:a16="http://schemas.microsoft.com/office/drawing/2014/main" xmlns="" id="{10D025E4-EF5B-4968-AE56-06353A1F60FD}"/>
                </a:ext>
              </a:extLst>
            </p:cNvPr>
            <p:cNvCxnSpPr>
              <a:cxnSpLocks noChangeShapeType="1"/>
              <a:stCxn id="77867" idx="2"/>
              <a:endCxn id="77868" idx="0"/>
            </p:cNvCxnSpPr>
            <p:nvPr/>
          </p:nvCxnSpPr>
          <p:spPr bwMode="auto">
            <a:xfrm>
              <a:off x="1324" y="2688"/>
              <a:ext cx="22" cy="32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81" name="Line 19">
              <a:extLst>
                <a:ext uri="{FF2B5EF4-FFF2-40B4-BE49-F238E27FC236}">
                  <a16:creationId xmlns:a16="http://schemas.microsoft.com/office/drawing/2014/main" xmlns="" id="{865D891E-F817-42CA-B38B-4F82A6116012}"/>
                </a:ext>
              </a:extLst>
            </p:cNvPr>
            <p:cNvSpPr>
              <a:spLocks noChangeShapeType="1"/>
            </p:cNvSpPr>
            <p:nvPr/>
          </p:nvSpPr>
          <p:spPr bwMode="auto">
            <a:xfrm flipH="1">
              <a:off x="1455" y="2916"/>
              <a:ext cx="160" cy="27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830" name="Group 22">
            <a:extLst>
              <a:ext uri="{FF2B5EF4-FFF2-40B4-BE49-F238E27FC236}">
                <a16:creationId xmlns:a16="http://schemas.microsoft.com/office/drawing/2014/main" xmlns="" id="{CA11A714-766F-438D-B636-A40F17EB771A}"/>
              </a:ext>
            </a:extLst>
          </p:cNvPr>
          <p:cNvGrpSpPr>
            <a:grpSpLocks/>
          </p:cNvGrpSpPr>
          <p:nvPr/>
        </p:nvGrpSpPr>
        <p:grpSpPr bwMode="auto">
          <a:xfrm>
            <a:off x="3636963" y="3487738"/>
            <a:ext cx="1892300" cy="2241550"/>
            <a:chOff x="720" y="1977"/>
            <a:chExt cx="1192" cy="1413"/>
          </a:xfrm>
        </p:grpSpPr>
        <p:sp>
          <p:nvSpPr>
            <p:cNvPr id="77850" name="AutoShape 23">
              <a:extLst>
                <a:ext uri="{FF2B5EF4-FFF2-40B4-BE49-F238E27FC236}">
                  <a16:creationId xmlns:a16="http://schemas.microsoft.com/office/drawing/2014/main" xmlns="" id="{85472BC7-7DF5-4EDC-9A2F-08BF705DE0FA}"/>
                </a:ext>
              </a:extLst>
            </p:cNvPr>
            <p:cNvSpPr>
              <a:spLocks noChangeArrowheads="1"/>
            </p:cNvSpPr>
            <p:nvPr/>
          </p:nvSpPr>
          <p:spPr bwMode="auto">
            <a:xfrm>
              <a:off x="1128" y="2366"/>
              <a:ext cx="784" cy="986"/>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77851" name="Rectangle 24">
              <a:extLst>
                <a:ext uri="{FF2B5EF4-FFF2-40B4-BE49-F238E27FC236}">
                  <a16:creationId xmlns:a16="http://schemas.microsoft.com/office/drawing/2014/main" xmlns="" id="{E6B424D6-70F7-481C-B4AF-FFBFD4B66D01}"/>
                </a:ext>
              </a:extLst>
            </p:cNvPr>
            <p:cNvSpPr>
              <a:spLocks noChangeArrowheads="1"/>
            </p:cNvSpPr>
            <p:nvPr/>
          </p:nvSpPr>
          <p:spPr bwMode="auto">
            <a:xfrm>
              <a:off x="1208" y="2474"/>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A</a:t>
              </a:r>
            </a:p>
          </p:txBody>
        </p:sp>
        <p:sp>
          <p:nvSpPr>
            <p:cNvPr id="77852" name="Rectangle 25">
              <a:extLst>
                <a:ext uri="{FF2B5EF4-FFF2-40B4-BE49-F238E27FC236}">
                  <a16:creationId xmlns:a16="http://schemas.microsoft.com/office/drawing/2014/main" xmlns="" id="{48B6C538-D246-4669-B0AD-C5605F90CF04}"/>
                </a:ext>
              </a:extLst>
            </p:cNvPr>
            <p:cNvSpPr>
              <a:spLocks noChangeArrowheads="1"/>
            </p:cNvSpPr>
            <p:nvPr/>
          </p:nvSpPr>
          <p:spPr bwMode="auto">
            <a:xfrm>
              <a:off x="1230" y="3013"/>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C</a:t>
              </a:r>
            </a:p>
          </p:txBody>
        </p:sp>
        <p:sp>
          <p:nvSpPr>
            <p:cNvPr id="77853" name="Rectangle 26">
              <a:extLst>
                <a:ext uri="{FF2B5EF4-FFF2-40B4-BE49-F238E27FC236}">
                  <a16:creationId xmlns:a16="http://schemas.microsoft.com/office/drawing/2014/main" xmlns="" id="{6A5DBF35-788D-440C-B53F-1EF1D46EC29E}"/>
                </a:ext>
              </a:extLst>
            </p:cNvPr>
            <p:cNvSpPr>
              <a:spLocks noChangeArrowheads="1"/>
            </p:cNvSpPr>
            <p:nvPr/>
          </p:nvSpPr>
          <p:spPr bwMode="auto">
            <a:xfrm>
              <a:off x="1613" y="2729"/>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B</a:t>
              </a:r>
            </a:p>
          </p:txBody>
        </p:sp>
        <p:sp>
          <p:nvSpPr>
            <p:cNvPr id="77854" name="Rectangle 27">
              <a:extLst>
                <a:ext uri="{FF2B5EF4-FFF2-40B4-BE49-F238E27FC236}">
                  <a16:creationId xmlns:a16="http://schemas.microsoft.com/office/drawing/2014/main" xmlns="" id="{5D543512-605F-425B-B9FC-04BF30A0F2B0}"/>
                </a:ext>
              </a:extLst>
            </p:cNvPr>
            <p:cNvSpPr>
              <a:spLocks noChangeArrowheads="1"/>
            </p:cNvSpPr>
            <p:nvPr/>
          </p:nvSpPr>
          <p:spPr bwMode="auto">
            <a:xfrm>
              <a:off x="720" y="2750"/>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7855" name="Rectangle 28">
              <a:extLst>
                <a:ext uri="{FF2B5EF4-FFF2-40B4-BE49-F238E27FC236}">
                  <a16:creationId xmlns:a16="http://schemas.microsoft.com/office/drawing/2014/main" xmlns="" id="{80F8A64C-CECF-4F0F-B29D-DC3F58D72EBF}"/>
                </a:ext>
              </a:extLst>
            </p:cNvPr>
            <p:cNvSpPr>
              <a:spLocks noChangeArrowheads="1"/>
            </p:cNvSpPr>
            <p:nvPr/>
          </p:nvSpPr>
          <p:spPr bwMode="auto">
            <a:xfrm>
              <a:off x="720" y="2375"/>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7856" name="Rectangle 29">
              <a:extLst>
                <a:ext uri="{FF2B5EF4-FFF2-40B4-BE49-F238E27FC236}">
                  <a16:creationId xmlns:a16="http://schemas.microsoft.com/office/drawing/2014/main" xmlns="" id="{7DBF985F-D0D9-4F02-868D-A68659E4F4FC}"/>
                </a:ext>
              </a:extLst>
            </p:cNvPr>
            <p:cNvSpPr>
              <a:spLocks noChangeArrowheads="1"/>
            </p:cNvSpPr>
            <p:nvPr/>
          </p:nvSpPr>
          <p:spPr bwMode="auto">
            <a:xfrm>
              <a:off x="720" y="3110"/>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7857" name="AutoShape 30">
              <a:extLst>
                <a:ext uri="{FF2B5EF4-FFF2-40B4-BE49-F238E27FC236}">
                  <a16:creationId xmlns:a16="http://schemas.microsoft.com/office/drawing/2014/main" xmlns="" id="{22C14E1E-4C1A-409C-985C-89BC851FB12F}"/>
                </a:ext>
              </a:extLst>
            </p:cNvPr>
            <p:cNvCxnSpPr>
              <a:cxnSpLocks noChangeShapeType="1"/>
              <a:stCxn id="77855" idx="3"/>
              <a:endCxn id="77851" idx="1"/>
            </p:cNvCxnSpPr>
            <p:nvPr/>
          </p:nvCxnSpPr>
          <p:spPr bwMode="auto">
            <a:xfrm>
              <a:off x="952" y="2515"/>
              <a:ext cx="256" cy="6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58" name="AutoShape 31">
              <a:extLst>
                <a:ext uri="{FF2B5EF4-FFF2-40B4-BE49-F238E27FC236}">
                  <a16:creationId xmlns:a16="http://schemas.microsoft.com/office/drawing/2014/main" xmlns="" id="{93A1FA9F-BE82-40B2-91F3-BA47895892A4}"/>
                </a:ext>
              </a:extLst>
            </p:cNvPr>
            <p:cNvCxnSpPr>
              <a:cxnSpLocks noChangeShapeType="1"/>
              <a:stCxn id="77854" idx="3"/>
              <a:endCxn id="77851" idx="1"/>
            </p:cNvCxnSpPr>
            <p:nvPr/>
          </p:nvCxnSpPr>
          <p:spPr bwMode="auto">
            <a:xfrm flipV="1">
              <a:off x="952" y="2581"/>
              <a:ext cx="256" cy="30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59" name="AutoShape 32">
              <a:extLst>
                <a:ext uri="{FF2B5EF4-FFF2-40B4-BE49-F238E27FC236}">
                  <a16:creationId xmlns:a16="http://schemas.microsoft.com/office/drawing/2014/main" xmlns="" id="{3FBACD34-FC77-4392-8D88-7FC848A972D8}"/>
                </a:ext>
              </a:extLst>
            </p:cNvPr>
            <p:cNvCxnSpPr>
              <a:cxnSpLocks noChangeShapeType="1"/>
              <a:stCxn id="77856" idx="3"/>
              <a:endCxn id="77852" idx="1"/>
            </p:cNvCxnSpPr>
            <p:nvPr/>
          </p:nvCxnSpPr>
          <p:spPr bwMode="auto">
            <a:xfrm flipV="1">
              <a:off x="952" y="3120"/>
              <a:ext cx="278" cy="13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60" name="Rectangle 33">
              <a:extLst>
                <a:ext uri="{FF2B5EF4-FFF2-40B4-BE49-F238E27FC236}">
                  <a16:creationId xmlns:a16="http://schemas.microsoft.com/office/drawing/2014/main" xmlns="" id="{AD14958C-7174-42BC-9492-8A28D3A14E42}"/>
                </a:ext>
              </a:extLst>
            </p:cNvPr>
            <p:cNvSpPr>
              <a:spLocks noChangeArrowheads="1"/>
            </p:cNvSpPr>
            <p:nvPr/>
          </p:nvSpPr>
          <p:spPr bwMode="auto">
            <a:xfrm>
              <a:off x="1666" y="1977"/>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7861" name="AutoShape 34">
              <a:extLst>
                <a:ext uri="{FF2B5EF4-FFF2-40B4-BE49-F238E27FC236}">
                  <a16:creationId xmlns:a16="http://schemas.microsoft.com/office/drawing/2014/main" xmlns="" id="{ED14088F-EB5A-4DB6-B5D5-4EBF8ECB98C3}"/>
                </a:ext>
              </a:extLst>
            </p:cNvPr>
            <p:cNvCxnSpPr>
              <a:cxnSpLocks noChangeShapeType="1"/>
              <a:stCxn id="77852" idx="3"/>
              <a:endCxn id="77853" idx="1"/>
            </p:cNvCxnSpPr>
            <p:nvPr/>
          </p:nvCxnSpPr>
          <p:spPr bwMode="auto">
            <a:xfrm flipV="1">
              <a:off x="1462" y="2836"/>
              <a:ext cx="151" cy="28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62" name="AutoShape 35">
              <a:extLst>
                <a:ext uri="{FF2B5EF4-FFF2-40B4-BE49-F238E27FC236}">
                  <a16:creationId xmlns:a16="http://schemas.microsoft.com/office/drawing/2014/main" xmlns="" id="{BE8C9964-ACAA-48E4-A741-950C50C55FDE}"/>
                </a:ext>
              </a:extLst>
            </p:cNvPr>
            <p:cNvCxnSpPr>
              <a:cxnSpLocks noChangeShapeType="1"/>
              <a:stCxn id="77851" idx="3"/>
              <a:endCxn id="77853" idx="1"/>
            </p:cNvCxnSpPr>
            <p:nvPr/>
          </p:nvCxnSpPr>
          <p:spPr bwMode="auto">
            <a:xfrm>
              <a:off x="1440" y="2581"/>
              <a:ext cx="173" cy="25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63" name="AutoShape 36">
              <a:extLst>
                <a:ext uri="{FF2B5EF4-FFF2-40B4-BE49-F238E27FC236}">
                  <a16:creationId xmlns:a16="http://schemas.microsoft.com/office/drawing/2014/main" xmlns="" id="{072BF971-D5E7-4BD9-AC2E-F073541911D7}"/>
                </a:ext>
              </a:extLst>
            </p:cNvPr>
            <p:cNvCxnSpPr>
              <a:cxnSpLocks noChangeShapeType="1"/>
              <a:stCxn id="77851" idx="3"/>
              <a:endCxn id="77860" idx="2"/>
            </p:cNvCxnSpPr>
            <p:nvPr/>
          </p:nvCxnSpPr>
          <p:spPr bwMode="auto">
            <a:xfrm flipV="1">
              <a:off x="1440" y="2257"/>
              <a:ext cx="342" cy="32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64" name="AutoShape 37">
              <a:extLst>
                <a:ext uri="{FF2B5EF4-FFF2-40B4-BE49-F238E27FC236}">
                  <a16:creationId xmlns:a16="http://schemas.microsoft.com/office/drawing/2014/main" xmlns="" id="{7B527F3D-F85E-447E-AC53-C5414FCFF9CC}"/>
                </a:ext>
              </a:extLst>
            </p:cNvPr>
            <p:cNvCxnSpPr>
              <a:cxnSpLocks noChangeShapeType="1"/>
              <a:stCxn id="77851" idx="2"/>
              <a:endCxn id="77852" idx="0"/>
            </p:cNvCxnSpPr>
            <p:nvPr/>
          </p:nvCxnSpPr>
          <p:spPr bwMode="auto">
            <a:xfrm>
              <a:off x="1324" y="2688"/>
              <a:ext cx="22" cy="32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65" name="Line 38">
              <a:extLst>
                <a:ext uri="{FF2B5EF4-FFF2-40B4-BE49-F238E27FC236}">
                  <a16:creationId xmlns:a16="http://schemas.microsoft.com/office/drawing/2014/main" xmlns="" id="{415F928A-B2E3-44CF-A7A2-C3B9D2BA5BD1}"/>
                </a:ext>
              </a:extLst>
            </p:cNvPr>
            <p:cNvSpPr>
              <a:spLocks noChangeShapeType="1"/>
            </p:cNvSpPr>
            <p:nvPr/>
          </p:nvSpPr>
          <p:spPr bwMode="auto">
            <a:xfrm flipH="1">
              <a:off x="1455" y="2916"/>
              <a:ext cx="160" cy="27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7831" name="Line 20">
            <a:extLst>
              <a:ext uri="{FF2B5EF4-FFF2-40B4-BE49-F238E27FC236}">
                <a16:creationId xmlns:a16="http://schemas.microsoft.com/office/drawing/2014/main" xmlns="" id="{F276E940-49D5-46CC-9488-5DB274F45514}"/>
              </a:ext>
            </a:extLst>
          </p:cNvPr>
          <p:cNvSpPr>
            <a:spLocks noChangeShapeType="1"/>
          </p:cNvSpPr>
          <p:nvPr/>
        </p:nvSpPr>
        <p:spPr bwMode="auto">
          <a:xfrm>
            <a:off x="5438775" y="4913313"/>
            <a:ext cx="477838" cy="190500"/>
          </a:xfrm>
          <a:prstGeom prst="line">
            <a:avLst/>
          </a:prstGeom>
          <a:noFill/>
          <a:ln w="9525">
            <a:solidFill>
              <a:schemeClr va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77832" name="Group 39">
            <a:extLst>
              <a:ext uri="{FF2B5EF4-FFF2-40B4-BE49-F238E27FC236}">
                <a16:creationId xmlns:a16="http://schemas.microsoft.com/office/drawing/2014/main" xmlns="" id="{1B4931B3-9BF7-4F97-8E2B-05433B41AEDA}"/>
              </a:ext>
            </a:extLst>
          </p:cNvPr>
          <p:cNvGrpSpPr>
            <a:grpSpLocks/>
          </p:cNvGrpSpPr>
          <p:nvPr/>
        </p:nvGrpSpPr>
        <p:grpSpPr bwMode="auto">
          <a:xfrm>
            <a:off x="6388100" y="3484563"/>
            <a:ext cx="1892300" cy="2244725"/>
            <a:chOff x="720" y="1977"/>
            <a:chExt cx="1192" cy="1413"/>
          </a:xfrm>
        </p:grpSpPr>
        <p:sp>
          <p:nvSpPr>
            <p:cNvPr id="77834" name="AutoShape 40">
              <a:extLst>
                <a:ext uri="{FF2B5EF4-FFF2-40B4-BE49-F238E27FC236}">
                  <a16:creationId xmlns:a16="http://schemas.microsoft.com/office/drawing/2014/main" xmlns="" id="{B1D02182-E86F-4E0B-8C07-6BB8D94CE636}"/>
                </a:ext>
              </a:extLst>
            </p:cNvPr>
            <p:cNvSpPr>
              <a:spLocks noChangeArrowheads="1"/>
            </p:cNvSpPr>
            <p:nvPr/>
          </p:nvSpPr>
          <p:spPr bwMode="auto">
            <a:xfrm>
              <a:off x="1128" y="2366"/>
              <a:ext cx="784" cy="986"/>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77835" name="Rectangle 41">
              <a:extLst>
                <a:ext uri="{FF2B5EF4-FFF2-40B4-BE49-F238E27FC236}">
                  <a16:creationId xmlns:a16="http://schemas.microsoft.com/office/drawing/2014/main" xmlns="" id="{DBA3EAC9-B446-47D6-AE72-DFA0118F2291}"/>
                </a:ext>
              </a:extLst>
            </p:cNvPr>
            <p:cNvSpPr>
              <a:spLocks noChangeArrowheads="1"/>
            </p:cNvSpPr>
            <p:nvPr/>
          </p:nvSpPr>
          <p:spPr bwMode="auto">
            <a:xfrm>
              <a:off x="1208" y="2474"/>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A</a:t>
              </a:r>
            </a:p>
          </p:txBody>
        </p:sp>
        <p:sp>
          <p:nvSpPr>
            <p:cNvPr id="77836" name="Rectangle 42">
              <a:extLst>
                <a:ext uri="{FF2B5EF4-FFF2-40B4-BE49-F238E27FC236}">
                  <a16:creationId xmlns:a16="http://schemas.microsoft.com/office/drawing/2014/main" xmlns="" id="{1BCE7DD5-2A5B-452D-87CC-8D6BC7643656}"/>
                </a:ext>
              </a:extLst>
            </p:cNvPr>
            <p:cNvSpPr>
              <a:spLocks noChangeArrowheads="1"/>
            </p:cNvSpPr>
            <p:nvPr/>
          </p:nvSpPr>
          <p:spPr bwMode="auto">
            <a:xfrm>
              <a:off x="1230" y="3013"/>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C</a:t>
              </a:r>
            </a:p>
          </p:txBody>
        </p:sp>
        <p:sp>
          <p:nvSpPr>
            <p:cNvPr id="77837" name="Rectangle 43">
              <a:extLst>
                <a:ext uri="{FF2B5EF4-FFF2-40B4-BE49-F238E27FC236}">
                  <a16:creationId xmlns:a16="http://schemas.microsoft.com/office/drawing/2014/main" xmlns="" id="{9276A36A-FC54-4C09-82B6-2ABB88AFDD85}"/>
                </a:ext>
              </a:extLst>
            </p:cNvPr>
            <p:cNvSpPr>
              <a:spLocks noChangeArrowheads="1"/>
            </p:cNvSpPr>
            <p:nvPr/>
          </p:nvSpPr>
          <p:spPr bwMode="auto">
            <a:xfrm>
              <a:off x="1613" y="2729"/>
              <a:ext cx="232" cy="21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t>B</a:t>
              </a:r>
            </a:p>
          </p:txBody>
        </p:sp>
        <p:sp>
          <p:nvSpPr>
            <p:cNvPr id="77838" name="Rectangle 44">
              <a:extLst>
                <a:ext uri="{FF2B5EF4-FFF2-40B4-BE49-F238E27FC236}">
                  <a16:creationId xmlns:a16="http://schemas.microsoft.com/office/drawing/2014/main" xmlns="" id="{507C5611-C9EC-4CF4-821C-80403C53A32A}"/>
                </a:ext>
              </a:extLst>
            </p:cNvPr>
            <p:cNvSpPr>
              <a:spLocks noChangeArrowheads="1"/>
            </p:cNvSpPr>
            <p:nvPr/>
          </p:nvSpPr>
          <p:spPr bwMode="auto">
            <a:xfrm>
              <a:off x="720" y="2750"/>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7839" name="Rectangle 45">
              <a:extLst>
                <a:ext uri="{FF2B5EF4-FFF2-40B4-BE49-F238E27FC236}">
                  <a16:creationId xmlns:a16="http://schemas.microsoft.com/office/drawing/2014/main" xmlns="" id="{599295A2-45FF-411B-B721-8EE2ADB4E7D6}"/>
                </a:ext>
              </a:extLst>
            </p:cNvPr>
            <p:cNvSpPr>
              <a:spLocks noChangeArrowheads="1"/>
            </p:cNvSpPr>
            <p:nvPr/>
          </p:nvSpPr>
          <p:spPr bwMode="auto">
            <a:xfrm>
              <a:off x="720" y="2375"/>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sp>
          <p:nvSpPr>
            <p:cNvPr id="77840" name="Rectangle 46">
              <a:extLst>
                <a:ext uri="{FF2B5EF4-FFF2-40B4-BE49-F238E27FC236}">
                  <a16:creationId xmlns:a16="http://schemas.microsoft.com/office/drawing/2014/main" xmlns="" id="{33C5B399-040B-45FB-AB37-FD8EA60E1812}"/>
                </a:ext>
              </a:extLst>
            </p:cNvPr>
            <p:cNvSpPr>
              <a:spLocks noChangeArrowheads="1"/>
            </p:cNvSpPr>
            <p:nvPr/>
          </p:nvSpPr>
          <p:spPr bwMode="auto">
            <a:xfrm>
              <a:off x="720" y="3110"/>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7841" name="AutoShape 47">
              <a:extLst>
                <a:ext uri="{FF2B5EF4-FFF2-40B4-BE49-F238E27FC236}">
                  <a16:creationId xmlns:a16="http://schemas.microsoft.com/office/drawing/2014/main" xmlns="" id="{A8BB3522-8695-4831-9ED5-D723E7F02BBF}"/>
                </a:ext>
              </a:extLst>
            </p:cNvPr>
            <p:cNvCxnSpPr>
              <a:cxnSpLocks noChangeShapeType="1"/>
              <a:stCxn id="77839" idx="3"/>
              <a:endCxn id="77835" idx="1"/>
            </p:cNvCxnSpPr>
            <p:nvPr/>
          </p:nvCxnSpPr>
          <p:spPr bwMode="auto">
            <a:xfrm>
              <a:off x="952" y="2515"/>
              <a:ext cx="256" cy="6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2" name="AutoShape 48">
              <a:extLst>
                <a:ext uri="{FF2B5EF4-FFF2-40B4-BE49-F238E27FC236}">
                  <a16:creationId xmlns:a16="http://schemas.microsoft.com/office/drawing/2014/main" xmlns="" id="{81F261DE-4617-4AB5-B0B1-E9109F098366}"/>
                </a:ext>
              </a:extLst>
            </p:cNvPr>
            <p:cNvCxnSpPr>
              <a:cxnSpLocks noChangeShapeType="1"/>
              <a:stCxn id="77838" idx="3"/>
              <a:endCxn id="77835" idx="1"/>
            </p:cNvCxnSpPr>
            <p:nvPr/>
          </p:nvCxnSpPr>
          <p:spPr bwMode="auto">
            <a:xfrm flipV="1">
              <a:off x="952" y="2581"/>
              <a:ext cx="256" cy="309"/>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3" name="AutoShape 49">
              <a:extLst>
                <a:ext uri="{FF2B5EF4-FFF2-40B4-BE49-F238E27FC236}">
                  <a16:creationId xmlns:a16="http://schemas.microsoft.com/office/drawing/2014/main" xmlns="" id="{9F6172D8-4834-4A83-BC0C-DFB83FCD3FB7}"/>
                </a:ext>
              </a:extLst>
            </p:cNvPr>
            <p:cNvCxnSpPr>
              <a:cxnSpLocks noChangeShapeType="1"/>
              <a:stCxn id="77840" idx="3"/>
              <a:endCxn id="77836" idx="1"/>
            </p:cNvCxnSpPr>
            <p:nvPr/>
          </p:nvCxnSpPr>
          <p:spPr bwMode="auto">
            <a:xfrm flipV="1">
              <a:off x="952" y="3120"/>
              <a:ext cx="278" cy="13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44" name="Rectangle 50">
              <a:extLst>
                <a:ext uri="{FF2B5EF4-FFF2-40B4-BE49-F238E27FC236}">
                  <a16:creationId xmlns:a16="http://schemas.microsoft.com/office/drawing/2014/main" xmlns="" id="{ED8D5414-5863-4A6A-8B3A-36D13D00A8C1}"/>
                </a:ext>
              </a:extLst>
            </p:cNvPr>
            <p:cNvSpPr>
              <a:spLocks noChangeArrowheads="1"/>
            </p:cNvSpPr>
            <p:nvPr/>
          </p:nvSpPr>
          <p:spPr bwMode="auto">
            <a:xfrm>
              <a:off x="1666" y="1977"/>
              <a:ext cx="232" cy="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endParaRPr lang="en-US" altLang="zh-TW" sz="1800" baseline="-25000"/>
            </a:p>
          </p:txBody>
        </p:sp>
        <p:cxnSp>
          <p:nvCxnSpPr>
            <p:cNvPr id="77845" name="AutoShape 51">
              <a:extLst>
                <a:ext uri="{FF2B5EF4-FFF2-40B4-BE49-F238E27FC236}">
                  <a16:creationId xmlns:a16="http://schemas.microsoft.com/office/drawing/2014/main" xmlns="" id="{FF978BB3-A0F7-48AA-B9BC-D8B0049F3FF6}"/>
                </a:ext>
              </a:extLst>
            </p:cNvPr>
            <p:cNvCxnSpPr>
              <a:cxnSpLocks noChangeShapeType="1"/>
              <a:stCxn id="77836" idx="3"/>
              <a:endCxn id="77837" idx="1"/>
            </p:cNvCxnSpPr>
            <p:nvPr/>
          </p:nvCxnSpPr>
          <p:spPr bwMode="auto">
            <a:xfrm flipV="1">
              <a:off x="1462" y="2836"/>
              <a:ext cx="151" cy="28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6" name="AutoShape 52">
              <a:extLst>
                <a:ext uri="{FF2B5EF4-FFF2-40B4-BE49-F238E27FC236}">
                  <a16:creationId xmlns:a16="http://schemas.microsoft.com/office/drawing/2014/main" xmlns="" id="{5326C5C4-ECDD-496A-B725-5D940EC368DA}"/>
                </a:ext>
              </a:extLst>
            </p:cNvPr>
            <p:cNvCxnSpPr>
              <a:cxnSpLocks noChangeShapeType="1"/>
              <a:stCxn id="77835" idx="3"/>
              <a:endCxn id="77837" idx="1"/>
            </p:cNvCxnSpPr>
            <p:nvPr/>
          </p:nvCxnSpPr>
          <p:spPr bwMode="auto">
            <a:xfrm>
              <a:off x="1440" y="2581"/>
              <a:ext cx="173" cy="25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7" name="AutoShape 53">
              <a:extLst>
                <a:ext uri="{FF2B5EF4-FFF2-40B4-BE49-F238E27FC236}">
                  <a16:creationId xmlns:a16="http://schemas.microsoft.com/office/drawing/2014/main" xmlns="" id="{A4B2A812-54AE-4CC1-A308-62DFCB7660EF}"/>
                </a:ext>
              </a:extLst>
            </p:cNvPr>
            <p:cNvCxnSpPr>
              <a:cxnSpLocks noChangeShapeType="1"/>
              <a:stCxn id="77835" idx="3"/>
              <a:endCxn id="77844" idx="2"/>
            </p:cNvCxnSpPr>
            <p:nvPr/>
          </p:nvCxnSpPr>
          <p:spPr bwMode="auto">
            <a:xfrm flipV="1">
              <a:off x="1440" y="2257"/>
              <a:ext cx="342" cy="324"/>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48" name="AutoShape 54">
              <a:extLst>
                <a:ext uri="{FF2B5EF4-FFF2-40B4-BE49-F238E27FC236}">
                  <a16:creationId xmlns:a16="http://schemas.microsoft.com/office/drawing/2014/main" xmlns="" id="{1E5F6C39-D78D-43BE-8F76-847263A9FBA4}"/>
                </a:ext>
              </a:extLst>
            </p:cNvPr>
            <p:cNvCxnSpPr>
              <a:cxnSpLocks noChangeShapeType="1"/>
              <a:stCxn id="77835" idx="2"/>
              <a:endCxn id="77836" idx="0"/>
            </p:cNvCxnSpPr>
            <p:nvPr/>
          </p:nvCxnSpPr>
          <p:spPr bwMode="auto">
            <a:xfrm>
              <a:off x="1324" y="2688"/>
              <a:ext cx="22" cy="32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849" name="Line 55">
              <a:extLst>
                <a:ext uri="{FF2B5EF4-FFF2-40B4-BE49-F238E27FC236}">
                  <a16:creationId xmlns:a16="http://schemas.microsoft.com/office/drawing/2014/main" xmlns="" id="{E0F32CCD-1CB9-4EBA-A163-B2AF29999CDB}"/>
                </a:ext>
              </a:extLst>
            </p:cNvPr>
            <p:cNvSpPr>
              <a:spLocks noChangeShapeType="1"/>
            </p:cNvSpPr>
            <p:nvPr/>
          </p:nvSpPr>
          <p:spPr bwMode="auto">
            <a:xfrm flipH="1">
              <a:off x="1455" y="2916"/>
              <a:ext cx="160" cy="27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7833" name="Line 56">
            <a:extLst>
              <a:ext uri="{FF2B5EF4-FFF2-40B4-BE49-F238E27FC236}">
                <a16:creationId xmlns:a16="http://schemas.microsoft.com/office/drawing/2014/main" xmlns="" id="{D2F6BD2F-AFBA-4D6D-9BF9-154FFD969CFA}"/>
              </a:ext>
            </a:extLst>
          </p:cNvPr>
          <p:cNvSpPr>
            <a:spLocks noChangeShapeType="1"/>
          </p:cNvSpPr>
          <p:nvPr/>
        </p:nvSpPr>
        <p:spPr bwMode="auto">
          <a:xfrm flipH="1" flipV="1">
            <a:off x="7556500" y="4395788"/>
            <a:ext cx="236538" cy="3302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a:extLst>
              <a:ext uri="{FF2B5EF4-FFF2-40B4-BE49-F238E27FC236}">
                <a16:creationId xmlns:a16="http://schemas.microsoft.com/office/drawing/2014/main" xmlns="" id="{31966ED0-4FFC-4A96-A56F-2B0DE411A5CD}"/>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5C14F62B-83D3-489F-B530-37E8807BA9BD}" type="slidenum">
              <a:rPr lang="en-US" altLang="zh-TW" sz="1400" smtClean="0">
                <a:solidFill>
                  <a:schemeClr val="accent2"/>
                </a:solidFill>
                <a:latin typeface="Times New Roman" panose="02020603050405020304" pitchFamily="18" charset="0"/>
              </a:rPr>
              <a:pPr>
                <a:spcBef>
                  <a:spcPct val="0"/>
                </a:spcBef>
                <a:buFontTx/>
                <a:buNone/>
              </a:pPr>
              <a:t>38</a:t>
            </a:fld>
            <a:endParaRPr lang="en-US" altLang="zh-TW" sz="1400" b="0">
              <a:latin typeface="Times New Roman" panose="02020603050405020304" pitchFamily="18" charset="0"/>
            </a:endParaRPr>
          </a:p>
        </p:txBody>
      </p:sp>
      <p:sp>
        <p:nvSpPr>
          <p:cNvPr id="79875" name="Rectangle 2">
            <a:extLst>
              <a:ext uri="{FF2B5EF4-FFF2-40B4-BE49-F238E27FC236}">
                <a16:creationId xmlns:a16="http://schemas.microsoft.com/office/drawing/2014/main" xmlns="" id="{A52CC248-0BFE-42A3-BB6D-2ECB91ED3B87}"/>
              </a:ext>
            </a:extLst>
          </p:cNvPr>
          <p:cNvSpPr>
            <a:spLocks noGrp="1" noChangeArrowheads="1"/>
          </p:cNvSpPr>
          <p:nvPr>
            <p:ph type="title"/>
          </p:nvPr>
        </p:nvSpPr>
        <p:spPr/>
        <p:txBody>
          <a:bodyPr/>
          <a:lstStyle/>
          <a:p>
            <a:pPr eaLnBrk="1" hangingPunct="1"/>
            <a:r>
              <a:rPr lang="en-US" altLang="zh-TW"/>
              <a:t>PageRank: Standing on the Shoulders of Giants</a:t>
            </a:r>
          </a:p>
        </p:txBody>
      </p:sp>
      <p:sp>
        <p:nvSpPr>
          <p:cNvPr id="79876" name="Rectangle 3">
            <a:extLst>
              <a:ext uri="{FF2B5EF4-FFF2-40B4-BE49-F238E27FC236}">
                <a16:creationId xmlns:a16="http://schemas.microsoft.com/office/drawing/2014/main" xmlns="" id="{48FA4EFF-CEF5-45AF-BE0B-6A89BA78104A}"/>
              </a:ext>
            </a:extLst>
          </p:cNvPr>
          <p:cNvSpPr>
            <a:spLocks noGrp="1" noChangeArrowheads="1"/>
          </p:cNvSpPr>
          <p:nvPr>
            <p:ph type="body" idx="1"/>
          </p:nvPr>
        </p:nvSpPr>
        <p:spPr>
          <a:xfrm>
            <a:off x="685800" y="1447800"/>
            <a:ext cx="7772400" cy="4660900"/>
          </a:xfrm>
        </p:spPr>
        <p:txBody>
          <a:bodyPr/>
          <a:lstStyle/>
          <a:p>
            <a:pPr eaLnBrk="1" hangingPunct="1">
              <a:spcBef>
                <a:spcPct val="35000"/>
              </a:spcBef>
            </a:pPr>
            <a:r>
              <a:rPr lang="en-US" altLang="zh-TW"/>
              <a:t>Brin and Page [1998] were NOT the first to compute the importance of an object iteratively</a:t>
            </a:r>
          </a:p>
          <a:p>
            <a:pPr eaLnBrk="1" hangingPunct="1">
              <a:spcBef>
                <a:spcPct val="35000"/>
              </a:spcBef>
            </a:pPr>
            <a:r>
              <a:rPr lang="en-US" altLang="zh-TW"/>
              <a:t>Kleinberg [1998]: rank web pages by authority and hub weights (to be covered later)</a:t>
            </a:r>
          </a:p>
          <a:p>
            <a:pPr eaLnBrk="1" hangingPunct="1">
              <a:spcBef>
                <a:spcPct val="35000"/>
              </a:spcBef>
            </a:pPr>
            <a:r>
              <a:rPr lang="en-US" altLang="zh-TW"/>
              <a:t>Gabried Pinski and Francis Narin [1976]: rank the importance of journals by the number of citations they receive and the importance of the citing journals (</a:t>
            </a:r>
            <a:r>
              <a:rPr lang="en-US" altLang="zh-TW">
                <a:solidFill>
                  <a:schemeClr val="accent2"/>
                </a:solidFill>
              </a:rPr>
              <a:t>impact factor</a:t>
            </a:r>
            <a:r>
              <a:rPr lang="en-US" altLang="zh-TW"/>
              <a:t> of a journal)</a:t>
            </a:r>
          </a:p>
          <a:p>
            <a:pPr eaLnBrk="1" hangingPunct="1">
              <a:spcBef>
                <a:spcPct val="35000"/>
              </a:spcBef>
            </a:pPr>
            <a:r>
              <a:rPr lang="en-US" altLang="zh-TW"/>
              <a:t>Charles Hubbell [1965]: rank importance of individuals based on the importance of the people who endorse them</a:t>
            </a:r>
          </a:p>
          <a:p>
            <a:pPr eaLnBrk="1" hangingPunct="1">
              <a:spcBef>
                <a:spcPct val="35000"/>
              </a:spcBef>
            </a:pPr>
            <a:r>
              <a:rPr lang="en-US" altLang="zh-TW"/>
              <a:t>Wassily Leontief [1941]: rank importance of an economic sector by the importance of the sectors that supply it</a:t>
            </a:r>
          </a:p>
          <a:p>
            <a:pPr lvl="1" eaLnBrk="1" hangingPunct="1">
              <a:spcBef>
                <a:spcPct val="25000"/>
              </a:spcBef>
            </a:pPr>
            <a:r>
              <a:rPr lang="en-US" altLang="zh-TW"/>
              <a:t>Leontief received the 1973 Nobel Prize in economics for this work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3">
            <a:extLst>
              <a:ext uri="{FF2B5EF4-FFF2-40B4-BE49-F238E27FC236}">
                <a16:creationId xmlns:a16="http://schemas.microsoft.com/office/drawing/2014/main" xmlns="" id="{9546D02E-26FE-483E-9A81-AB38F8F1D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2660650"/>
            <a:ext cx="7110413" cy="3344863"/>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23" name="Footer Placeholder 3">
            <a:extLst>
              <a:ext uri="{FF2B5EF4-FFF2-40B4-BE49-F238E27FC236}">
                <a16:creationId xmlns:a16="http://schemas.microsoft.com/office/drawing/2014/main" xmlns="" id="{92507943-E2AF-488A-B33C-A75CDC34E35E}"/>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DB73AA0C-C548-401A-9904-6171D9D1A846}" type="slidenum">
              <a:rPr lang="en-US" altLang="zh-TW" sz="1400" smtClean="0">
                <a:solidFill>
                  <a:schemeClr val="accent2"/>
                </a:solidFill>
                <a:latin typeface="Times New Roman" panose="02020603050405020304" pitchFamily="18" charset="0"/>
              </a:rPr>
              <a:pPr>
                <a:spcBef>
                  <a:spcPct val="0"/>
                </a:spcBef>
                <a:buFontTx/>
                <a:buNone/>
              </a:pPr>
              <a:t>39</a:t>
            </a:fld>
            <a:endParaRPr lang="en-US" altLang="zh-TW" sz="1400" b="0">
              <a:latin typeface="Times New Roman" panose="02020603050405020304" pitchFamily="18" charset="0"/>
            </a:endParaRPr>
          </a:p>
        </p:txBody>
      </p:sp>
      <p:sp>
        <p:nvSpPr>
          <p:cNvPr id="81924" name="Rectangle 2">
            <a:extLst>
              <a:ext uri="{FF2B5EF4-FFF2-40B4-BE49-F238E27FC236}">
                <a16:creationId xmlns:a16="http://schemas.microsoft.com/office/drawing/2014/main" xmlns="" id="{630FF5DA-FA3D-43ED-9837-303F9E3B7869}"/>
              </a:ext>
            </a:extLst>
          </p:cNvPr>
          <p:cNvSpPr>
            <a:spLocks noGrp="1" noChangeArrowheads="1"/>
          </p:cNvSpPr>
          <p:nvPr>
            <p:ph type="title"/>
          </p:nvPr>
        </p:nvSpPr>
        <p:spPr/>
        <p:txBody>
          <a:bodyPr/>
          <a:lstStyle/>
          <a:p>
            <a:pPr eaLnBrk="1" hangingPunct="1"/>
            <a:r>
              <a:rPr lang="en-US" altLang="zh-TW"/>
              <a:t>Other “Signals”</a:t>
            </a:r>
          </a:p>
        </p:txBody>
      </p:sp>
      <p:sp>
        <p:nvSpPr>
          <p:cNvPr id="81925" name="Rectangle 3">
            <a:extLst>
              <a:ext uri="{FF2B5EF4-FFF2-40B4-BE49-F238E27FC236}">
                <a16:creationId xmlns:a16="http://schemas.microsoft.com/office/drawing/2014/main" xmlns="" id="{D4409B61-7B01-43DB-A71A-6B98F3808B7E}"/>
              </a:ext>
            </a:extLst>
          </p:cNvPr>
          <p:cNvSpPr>
            <a:spLocks noGrp="1" noChangeArrowheads="1"/>
          </p:cNvSpPr>
          <p:nvPr>
            <p:ph type="body" idx="1"/>
          </p:nvPr>
        </p:nvSpPr>
        <p:spPr>
          <a:xfrm>
            <a:off x="685800" y="1447800"/>
            <a:ext cx="7772400" cy="4660900"/>
          </a:xfrm>
        </p:spPr>
        <p:txBody>
          <a:bodyPr/>
          <a:lstStyle/>
          <a:p>
            <a:pPr eaLnBrk="1" hangingPunct="1">
              <a:spcBef>
                <a:spcPct val="35000"/>
              </a:spcBef>
            </a:pPr>
            <a:r>
              <a:rPr lang="en-US" altLang="zh-TW" dirty="0"/>
              <a:t>PageRank is a signal for the “quality” or “credibility” of a page because people tend to link to high-quality and credible pages</a:t>
            </a:r>
          </a:p>
          <a:p>
            <a:pPr eaLnBrk="1" hangingPunct="1">
              <a:spcBef>
                <a:spcPct val="35000"/>
              </a:spcBef>
            </a:pPr>
            <a:r>
              <a:rPr lang="en-US" altLang="zh-TW" dirty="0">
                <a:solidFill>
                  <a:srgbClr val="C00000"/>
                </a:solidFill>
              </a:rPr>
              <a:t>Social signal </a:t>
            </a:r>
            <a:r>
              <a:rPr lang="en-US" altLang="zh-TW" dirty="0"/>
              <a:t>is another signal, as in:</a:t>
            </a:r>
          </a:p>
        </p:txBody>
      </p:sp>
      <p:sp>
        <p:nvSpPr>
          <p:cNvPr id="81926" name="Oval 1">
            <a:extLst>
              <a:ext uri="{FF2B5EF4-FFF2-40B4-BE49-F238E27FC236}">
                <a16:creationId xmlns:a16="http://schemas.microsoft.com/office/drawing/2014/main" xmlns="" id="{CA785487-46E8-4112-A785-43505034EFB6}"/>
              </a:ext>
            </a:extLst>
          </p:cNvPr>
          <p:cNvSpPr>
            <a:spLocks noChangeArrowheads="1"/>
          </p:cNvSpPr>
          <p:nvPr/>
        </p:nvSpPr>
        <p:spPr bwMode="auto">
          <a:xfrm>
            <a:off x="1028700" y="4810125"/>
            <a:ext cx="4352925" cy="361950"/>
          </a:xfrm>
          <a:prstGeom prst="ellipse">
            <a:avLst/>
          </a:prstGeom>
          <a:noFill/>
          <a:ln w="9525" algn="ctr">
            <a:solidFill>
              <a:srgbClr val="FF0000"/>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
        <p:nvSpPr>
          <p:cNvPr id="81927" name="Oval 2">
            <a:extLst>
              <a:ext uri="{FF2B5EF4-FFF2-40B4-BE49-F238E27FC236}">
                <a16:creationId xmlns:a16="http://schemas.microsoft.com/office/drawing/2014/main" xmlns="" id="{6F87254E-97C3-4933-BFA8-DF9B3B8797D2}"/>
              </a:ext>
            </a:extLst>
          </p:cNvPr>
          <p:cNvSpPr>
            <a:spLocks noChangeArrowheads="1"/>
          </p:cNvSpPr>
          <p:nvPr/>
        </p:nvSpPr>
        <p:spPr bwMode="auto">
          <a:xfrm>
            <a:off x="1038225" y="4143375"/>
            <a:ext cx="4057650" cy="276225"/>
          </a:xfrm>
          <a:prstGeom prst="ellipse">
            <a:avLst/>
          </a:prstGeom>
          <a:noFill/>
          <a:ln w="9525" algn="ctr">
            <a:solidFill>
              <a:srgbClr val="FF0000"/>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xmlns="" id="{5C4DE28A-A97D-456E-B0DD-91FFAFF33FF9}"/>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EF53777B-DA5C-4AFD-A4EA-C9273B5104FB}" type="slidenum">
              <a:rPr lang="en-US" altLang="zh-TW" sz="1400" smtClean="0">
                <a:solidFill>
                  <a:schemeClr val="accent2"/>
                </a:solidFill>
                <a:latin typeface="Times New Roman" panose="02020603050405020304" pitchFamily="18" charset="0"/>
              </a:rPr>
              <a:pPr>
                <a:spcBef>
                  <a:spcPct val="0"/>
                </a:spcBef>
                <a:buFontTx/>
                <a:buNone/>
              </a:pPr>
              <a:t>4</a:t>
            </a:fld>
            <a:endParaRPr lang="en-US" altLang="zh-TW" sz="1400" b="0">
              <a:latin typeface="Times New Roman" panose="02020603050405020304" pitchFamily="18" charset="0"/>
            </a:endParaRPr>
          </a:p>
        </p:txBody>
      </p:sp>
      <p:sp>
        <p:nvSpPr>
          <p:cNvPr id="10243" name="Rectangle 1026">
            <a:extLst>
              <a:ext uri="{FF2B5EF4-FFF2-40B4-BE49-F238E27FC236}">
                <a16:creationId xmlns:a16="http://schemas.microsoft.com/office/drawing/2014/main" xmlns="" id="{1C8A3C15-CEF3-40D3-9221-3E73D5D61A77}"/>
              </a:ext>
            </a:extLst>
          </p:cNvPr>
          <p:cNvSpPr>
            <a:spLocks noGrp="1" noChangeArrowheads="1"/>
          </p:cNvSpPr>
          <p:nvPr>
            <p:ph type="title"/>
          </p:nvPr>
        </p:nvSpPr>
        <p:spPr>
          <a:xfrm>
            <a:off x="533400" y="533400"/>
            <a:ext cx="8021638" cy="7477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Going Beyond Document Content</a:t>
            </a:r>
            <a:endParaRPr lang="en-GB" altLang="zh-TW"/>
          </a:p>
        </p:txBody>
      </p:sp>
      <p:sp>
        <p:nvSpPr>
          <p:cNvPr id="10244" name="Rectangle 1027">
            <a:extLst>
              <a:ext uri="{FF2B5EF4-FFF2-40B4-BE49-F238E27FC236}">
                <a16:creationId xmlns:a16="http://schemas.microsoft.com/office/drawing/2014/main" xmlns="" id="{8B7D2A64-7EE3-40A4-92CC-A9C78705A9CA}"/>
              </a:ext>
            </a:extLst>
          </p:cNvPr>
          <p:cNvSpPr>
            <a:spLocks noGrp="1" noChangeArrowheads="1"/>
          </p:cNvSpPr>
          <p:nvPr>
            <p:ph type="body" idx="1"/>
          </p:nvPr>
        </p:nvSpPr>
        <p:spPr>
          <a:xfrm>
            <a:off x="368300" y="1403350"/>
            <a:ext cx="7621588" cy="4681538"/>
          </a:xfrm>
          <a:noFill/>
        </p:spPr>
        <p:txBody>
          <a:bodyPr lIns="92075" tIns="46038" rIns="92075" bIns="46038"/>
          <a:lstStyle/>
          <a:p>
            <a:pPr eaLnBrk="1" hangingPunct="1">
              <a:lnSpc>
                <a:spcPct val="110000"/>
              </a:lnSpc>
              <a:spcBef>
                <a:spcPct val="50000"/>
              </a:spcBef>
            </a:pPr>
            <a:r>
              <a:rPr lang="en-US" altLang="zh-TW" dirty="0"/>
              <a:t>What is </a:t>
            </a:r>
            <a:r>
              <a:rPr lang="en-US" altLang="zh-TW" dirty="0">
                <a:solidFill>
                  <a:srgbClr val="C00000"/>
                </a:solidFill>
              </a:rPr>
              <a:t>contained in a document </a:t>
            </a:r>
            <a:r>
              <a:rPr lang="en-US" altLang="zh-TW" dirty="0"/>
              <a:t>is not enough for judging the document’s relevance to the query</a:t>
            </a:r>
          </a:p>
          <a:p>
            <a:pPr eaLnBrk="1" hangingPunct="1">
              <a:lnSpc>
                <a:spcPct val="110000"/>
              </a:lnSpc>
              <a:spcBef>
                <a:spcPct val="50000"/>
              </a:spcBef>
            </a:pPr>
            <a:r>
              <a:rPr lang="en-US" altLang="zh-TW" dirty="0"/>
              <a:t>Need to go beyond the document body:</a:t>
            </a:r>
          </a:p>
          <a:p>
            <a:pPr lvl="1" eaLnBrk="1" hangingPunct="1">
              <a:lnSpc>
                <a:spcPct val="110000"/>
              </a:lnSpc>
              <a:spcBef>
                <a:spcPct val="50000"/>
              </a:spcBef>
            </a:pPr>
            <a:r>
              <a:rPr lang="en-US" altLang="zh-TW" dirty="0">
                <a:solidFill>
                  <a:srgbClr val="C00000"/>
                </a:solidFill>
              </a:rPr>
              <a:t>Web structure </a:t>
            </a:r>
            <a:r>
              <a:rPr lang="en-US" altLang="zh-TW" dirty="0"/>
              <a:t>such as links between documents</a:t>
            </a:r>
          </a:p>
          <a:p>
            <a:pPr lvl="1" eaLnBrk="1" hangingPunct="1">
              <a:lnSpc>
                <a:spcPct val="110000"/>
              </a:lnSpc>
              <a:spcBef>
                <a:spcPct val="50000"/>
              </a:spcBef>
            </a:pPr>
            <a:r>
              <a:rPr lang="en-US" altLang="zh-TW" dirty="0" smtClean="0">
                <a:solidFill>
                  <a:srgbClr val="C00000"/>
                </a:solidFill>
              </a:rPr>
              <a:t>Document </a:t>
            </a:r>
            <a:r>
              <a:rPr lang="en-US" altLang="zh-TW" dirty="0">
                <a:solidFill>
                  <a:srgbClr val="C00000"/>
                </a:solidFill>
              </a:rPr>
              <a:t>properties </a:t>
            </a:r>
            <a:r>
              <a:rPr lang="en-US" altLang="zh-TW" dirty="0"/>
              <a:t>such as last modified date (fresh document considered more relevant), URL (domain name matching a query term), etc.</a:t>
            </a:r>
          </a:p>
          <a:p>
            <a:pPr lvl="1" eaLnBrk="1" hangingPunct="1">
              <a:lnSpc>
                <a:spcPct val="110000"/>
              </a:lnSpc>
              <a:spcBef>
                <a:spcPct val="50000"/>
              </a:spcBef>
            </a:pPr>
            <a:r>
              <a:rPr lang="en-US" altLang="zh-TW" dirty="0" smtClean="0"/>
              <a:t>User </a:t>
            </a:r>
            <a:r>
              <a:rPr lang="en-US" altLang="zh-TW" dirty="0"/>
              <a:t>statistics such as page views (popular pages are more relevant), </a:t>
            </a:r>
            <a:r>
              <a:rPr lang="en-US" altLang="zh-TW" dirty="0" err="1"/>
              <a:t>clickthroughs</a:t>
            </a:r>
            <a:r>
              <a:rPr lang="en-US" altLang="zh-TW" dirty="0"/>
              <a:t> on the results</a:t>
            </a:r>
          </a:p>
          <a:p>
            <a:pPr lvl="1" eaLnBrk="1" hangingPunct="1">
              <a:lnSpc>
                <a:spcPct val="110000"/>
              </a:lnSpc>
              <a:spcBef>
                <a:spcPct val="50000"/>
              </a:spcBef>
            </a:pPr>
            <a:r>
              <a:rPr lang="en-US" altLang="zh-TW" dirty="0"/>
              <a:t>Many other possibilities: see Google’s ranking factors</a:t>
            </a:r>
          </a:p>
          <a:p>
            <a:pPr lvl="1" eaLnBrk="1" hangingPunct="1">
              <a:lnSpc>
                <a:spcPct val="110000"/>
              </a:lnSpc>
              <a:spcBef>
                <a:spcPct val="50000"/>
              </a:spcBef>
            </a:pPr>
            <a:endParaRPr lang="en-US" altLang="zh-TW" dirty="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a:extLst>
              <a:ext uri="{FF2B5EF4-FFF2-40B4-BE49-F238E27FC236}">
                <a16:creationId xmlns:a16="http://schemas.microsoft.com/office/drawing/2014/main" xmlns="" id="{CE6405F3-7EB7-418F-AD1C-3DC3C451A2E8}"/>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80F399E-0365-4277-AEA8-E15F4E2B5BC8}" type="slidenum">
              <a:rPr lang="en-US" altLang="zh-TW" sz="1400" smtClean="0">
                <a:solidFill>
                  <a:schemeClr val="accent2"/>
                </a:solidFill>
                <a:latin typeface="Times New Roman" panose="02020603050405020304" pitchFamily="18" charset="0"/>
              </a:rPr>
              <a:pPr>
                <a:spcBef>
                  <a:spcPct val="0"/>
                </a:spcBef>
                <a:buFontTx/>
                <a:buNone/>
              </a:pPr>
              <a:t>40</a:t>
            </a:fld>
            <a:endParaRPr lang="en-US" altLang="zh-TW" sz="1400" b="0">
              <a:latin typeface="Times New Roman" panose="02020603050405020304" pitchFamily="18" charset="0"/>
            </a:endParaRPr>
          </a:p>
        </p:txBody>
      </p:sp>
      <p:sp>
        <p:nvSpPr>
          <p:cNvPr id="83971" name="Rectangle 2">
            <a:extLst>
              <a:ext uri="{FF2B5EF4-FFF2-40B4-BE49-F238E27FC236}">
                <a16:creationId xmlns:a16="http://schemas.microsoft.com/office/drawing/2014/main" xmlns="" id="{95EC3F7B-1814-49B9-A119-895660B01EE2}"/>
              </a:ext>
            </a:extLst>
          </p:cNvPr>
          <p:cNvSpPr>
            <a:spLocks noGrp="1" noChangeArrowheads="1"/>
          </p:cNvSpPr>
          <p:nvPr>
            <p:ph type="title"/>
          </p:nvPr>
        </p:nvSpPr>
        <p:spPr/>
        <p:txBody>
          <a:bodyPr/>
          <a:lstStyle/>
          <a:p>
            <a:pPr eaLnBrk="1" hangingPunct="1"/>
            <a:r>
              <a:rPr lang="en-US" altLang="zh-TW"/>
              <a:t>Why is the Spider Important?</a:t>
            </a:r>
          </a:p>
        </p:txBody>
      </p:sp>
      <p:sp>
        <p:nvSpPr>
          <p:cNvPr id="83972" name="Rectangle 3">
            <a:extLst>
              <a:ext uri="{FF2B5EF4-FFF2-40B4-BE49-F238E27FC236}">
                <a16:creationId xmlns:a16="http://schemas.microsoft.com/office/drawing/2014/main" xmlns="" id="{7A53C071-809A-46BE-BE1E-AC658C5D464A}"/>
              </a:ext>
            </a:extLst>
          </p:cNvPr>
          <p:cNvSpPr>
            <a:spLocks noGrp="1" noChangeArrowheads="1"/>
          </p:cNvSpPr>
          <p:nvPr>
            <p:ph type="body" idx="1"/>
          </p:nvPr>
        </p:nvSpPr>
        <p:spPr>
          <a:xfrm>
            <a:off x="828675" y="2762250"/>
            <a:ext cx="7772400" cy="2190750"/>
          </a:xfrm>
        </p:spPr>
        <p:txBody>
          <a:bodyPr/>
          <a:lstStyle/>
          <a:p>
            <a:pPr marL="0" indent="0" eaLnBrk="1" hangingPunct="1">
              <a:buFontTx/>
              <a:buNone/>
            </a:pPr>
            <a:r>
              <a:rPr lang="en-US" altLang="zh-TW" i="1">
                <a:solidFill>
                  <a:schemeClr val="accent2"/>
                </a:solidFill>
              </a:rPr>
              <a:t>Running a web crawler is a challenging task…. Crawling is the most fragile application since it involves interacting with hundreds of thousands of web servers and various name servers which are all beyond the control of the system.</a:t>
            </a:r>
          </a:p>
          <a:p>
            <a:pPr marL="0" indent="0" eaLnBrk="1" hangingPunct="1">
              <a:buFontTx/>
              <a:buNone/>
            </a:pPr>
            <a:endParaRPr lang="en-US" altLang="zh-TW" sz="1800">
              <a:solidFill>
                <a:schemeClr val="accent2"/>
              </a:solidFill>
            </a:endParaRPr>
          </a:p>
          <a:p>
            <a:pPr marL="0" indent="0" algn="r" eaLnBrk="1" hangingPunct="1">
              <a:buFontTx/>
              <a:buNone/>
            </a:pPr>
            <a:r>
              <a:rPr lang="en-US" altLang="zh-TW" sz="1800" i="1">
                <a:solidFill>
                  <a:schemeClr val="accent2"/>
                </a:solidFill>
              </a:rPr>
              <a:t>Sergey Brin and Lawrence Page, Google Designers</a:t>
            </a:r>
            <a:endParaRPr lang="en-US" altLang="zh-TW" sz="1600" i="1">
              <a:solidFill>
                <a:schemeClr val="accent2"/>
              </a:solidFill>
            </a:endParaRPr>
          </a:p>
        </p:txBody>
      </p:sp>
      <p:sp>
        <p:nvSpPr>
          <p:cNvPr id="83974" name="Text Box 5">
            <a:extLst>
              <a:ext uri="{FF2B5EF4-FFF2-40B4-BE49-F238E27FC236}">
                <a16:creationId xmlns:a16="http://schemas.microsoft.com/office/drawing/2014/main" xmlns="" id="{CC98781C-F803-46BF-9739-D7EB3A16F612}"/>
              </a:ext>
            </a:extLst>
          </p:cNvPr>
          <p:cNvSpPr txBox="1">
            <a:spLocks noChangeArrowheads="1"/>
          </p:cNvSpPr>
          <p:nvPr/>
        </p:nvSpPr>
        <p:spPr bwMode="auto">
          <a:xfrm>
            <a:off x="838200" y="1743075"/>
            <a:ext cx="76803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dirty="0">
                <a:latin typeface="Times New Roman" panose="02020603050405020304" pitchFamily="18" charset="0"/>
              </a:rPr>
              <a:t>The spider determines the </a:t>
            </a:r>
            <a:r>
              <a:rPr lang="en-US" altLang="zh-TW" sz="2400" i="1" dirty="0">
                <a:latin typeface="Times New Roman" panose="02020603050405020304" pitchFamily="18" charset="0"/>
              </a:rPr>
              <a:t>quality</a:t>
            </a:r>
            <a:r>
              <a:rPr lang="en-US" altLang="zh-TW" sz="2400" dirty="0">
                <a:latin typeface="Times New Roman" panose="02020603050405020304" pitchFamily="18" charset="0"/>
              </a:rPr>
              <a:t> of your information source</a:t>
            </a:r>
          </a:p>
          <a:p>
            <a:pPr eaLnBrk="1" hangingPunct="1">
              <a:spcBef>
                <a:spcPct val="0"/>
              </a:spcBef>
              <a:buFontTx/>
              <a:buNone/>
            </a:pPr>
            <a:r>
              <a:rPr lang="en-US" altLang="zh-TW" sz="2400" dirty="0">
                <a:latin typeface="Times New Roman" panose="02020603050405020304" pitchFamily="18" charset="0"/>
              </a:rPr>
              <a:t>and it is difficult to do </a:t>
            </a:r>
            <a:r>
              <a:rPr lang="en-US" altLang="zh-TW" sz="2400" dirty="0" smtClean="0">
                <a:latin typeface="Times New Roman" panose="02020603050405020304" pitchFamily="18" charset="0"/>
              </a:rPr>
              <a:t>well </a:t>
            </a:r>
            <a:r>
              <a:rPr lang="en-US" altLang="zh-TW" sz="2400" dirty="0">
                <a:latin typeface="Times New Roman" panose="02020603050405020304" pitchFamily="18" charset="0"/>
              </a:rPr>
              <a:t>...</a:t>
            </a:r>
          </a:p>
        </p:txBody>
      </p:sp>
      <p:sp>
        <p:nvSpPr>
          <p:cNvPr id="83975" name="Text Box 7">
            <a:extLst>
              <a:ext uri="{FF2B5EF4-FFF2-40B4-BE49-F238E27FC236}">
                <a16:creationId xmlns:a16="http://schemas.microsoft.com/office/drawing/2014/main" xmlns="" id="{52846D00-1883-459F-BC4D-1818E5E270AD}"/>
              </a:ext>
            </a:extLst>
          </p:cNvPr>
          <p:cNvSpPr txBox="1">
            <a:spLocks noChangeArrowheads="1"/>
          </p:cNvSpPr>
          <p:nvPr/>
        </p:nvSpPr>
        <p:spPr bwMode="auto">
          <a:xfrm>
            <a:off x="890588" y="4873625"/>
            <a:ext cx="6359525" cy="3667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Google won Webby Awards, 2000: http://www.webbyawards.com/</a:t>
            </a:r>
            <a:endParaRPr lang="en-US" altLang="zh-TW" sz="2400">
              <a:latin typeface="Times New Roman" panose="02020603050405020304" pitchFamily="18" charset="0"/>
            </a:endParaRPr>
          </a:p>
        </p:txBody>
      </p:sp>
      <p:sp>
        <p:nvSpPr>
          <p:cNvPr id="83976" name="Text Box 8">
            <a:extLst>
              <a:ext uri="{FF2B5EF4-FFF2-40B4-BE49-F238E27FC236}">
                <a16:creationId xmlns:a16="http://schemas.microsoft.com/office/drawing/2014/main" xmlns="" id="{221851CE-376C-4DE6-A4DB-0FD997D06A6E}"/>
              </a:ext>
            </a:extLst>
          </p:cNvPr>
          <p:cNvSpPr txBox="1">
            <a:spLocks noChangeArrowheads="1"/>
          </p:cNvSpPr>
          <p:nvPr/>
        </p:nvSpPr>
        <p:spPr bwMode="auto">
          <a:xfrm>
            <a:off x="850900" y="5394325"/>
            <a:ext cx="7734300" cy="373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800">
                <a:latin typeface="Times New Roman" panose="02020603050405020304" pitchFamily="18" charset="0"/>
              </a:rPr>
              <a:t>Try some queries: ibm, white house, Dik Lee, etc., and compare results with Bing</a:t>
            </a:r>
            <a:endParaRPr lang="en-US" altLang="zh-TW" sz="2400">
              <a:latin typeface="Times New Roman" panose="02020603050405020304" pitchFamily="18" charset="0"/>
            </a:endParaRPr>
          </a:p>
        </p:txBody>
      </p:sp>
    </p:spTree>
  </p:cSld>
  <p:clrMapOvr>
    <a:masterClrMapping/>
  </p:clrMapOvr>
  <p:transition>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a:extLst>
              <a:ext uri="{FF2B5EF4-FFF2-40B4-BE49-F238E27FC236}">
                <a16:creationId xmlns:a16="http://schemas.microsoft.com/office/drawing/2014/main" xmlns="" id="{CE6405F3-7EB7-418F-AD1C-3DC3C451A2E8}"/>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80F399E-0365-4277-AEA8-E15F4E2B5BC8}" type="slidenum">
              <a:rPr lang="en-US" altLang="zh-TW" sz="1400" smtClean="0">
                <a:solidFill>
                  <a:schemeClr val="accent2"/>
                </a:solidFill>
                <a:latin typeface="Times New Roman" panose="02020603050405020304" pitchFamily="18" charset="0"/>
              </a:rPr>
              <a:pPr>
                <a:spcBef>
                  <a:spcPct val="0"/>
                </a:spcBef>
                <a:buFontTx/>
                <a:buNone/>
              </a:pPr>
              <a:t>41</a:t>
            </a:fld>
            <a:endParaRPr lang="en-US" altLang="zh-TW" sz="1400" b="0">
              <a:latin typeface="Times New Roman" panose="02020603050405020304" pitchFamily="18" charset="0"/>
            </a:endParaRPr>
          </a:p>
        </p:txBody>
      </p:sp>
      <p:sp>
        <p:nvSpPr>
          <p:cNvPr id="83971" name="Rectangle 2">
            <a:extLst>
              <a:ext uri="{FF2B5EF4-FFF2-40B4-BE49-F238E27FC236}">
                <a16:creationId xmlns:a16="http://schemas.microsoft.com/office/drawing/2014/main" xmlns="" id="{95EC3F7B-1814-49B9-A119-895660B01EE2}"/>
              </a:ext>
            </a:extLst>
          </p:cNvPr>
          <p:cNvSpPr>
            <a:spLocks noGrp="1" noChangeArrowheads="1"/>
          </p:cNvSpPr>
          <p:nvPr>
            <p:ph type="title"/>
          </p:nvPr>
        </p:nvSpPr>
        <p:spPr/>
        <p:txBody>
          <a:bodyPr/>
          <a:lstStyle/>
          <a:p>
            <a:pPr eaLnBrk="1" hangingPunct="1"/>
            <a:r>
              <a:rPr lang="en-US" altLang="zh-TW" dirty="0" smtClean="0"/>
              <a:t>Some Engineering Issues with Spider</a:t>
            </a:r>
            <a:endParaRPr lang="en-US" altLang="zh-TW" dirty="0"/>
          </a:p>
        </p:txBody>
      </p:sp>
      <p:sp>
        <p:nvSpPr>
          <p:cNvPr id="2" name="Content Placeholder 1"/>
          <p:cNvSpPr>
            <a:spLocks noGrp="1"/>
          </p:cNvSpPr>
          <p:nvPr>
            <p:ph idx="1"/>
          </p:nvPr>
        </p:nvSpPr>
        <p:spPr/>
        <p:txBody>
          <a:bodyPr/>
          <a:lstStyle/>
          <a:p>
            <a:r>
              <a:rPr lang="en-US" dirty="0" smtClean="0"/>
              <a:t>Spider sends out an http request, web server just hangs (never return the page or an error)</a:t>
            </a:r>
          </a:p>
          <a:p>
            <a:r>
              <a:rPr lang="en-US" dirty="0"/>
              <a:t>Spider </a:t>
            </a:r>
            <a:r>
              <a:rPr lang="en-US" dirty="0" smtClean="0"/>
              <a:t>needs last-modify-time to determine if a page has been updated, but web server could return NULL, today's date, or a valid but wrong date (e.g., a future date)</a:t>
            </a:r>
          </a:p>
          <a:p>
            <a:r>
              <a:rPr lang="en-US" dirty="0" smtClean="0"/>
              <a:t>Pages may be password protected</a:t>
            </a:r>
          </a:p>
          <a:p>
            <a:r>
              <a:rPr lang="en-US" dirty="0" smtClean="0"/>
              <a:t>Need to deal with redirects, https, etc.</a:t>
            </a:r>
          </a:p>
          <a:p>
            <a:endParaRPr lang="en-US" sz="1000" dirty="0"/>
          </a:p>
          <a:p>
            <a:r>
              <a:rPr lang="en-US" dirty="0" smtClean="0"/>
              <a:t>More subtle:</a:t>
            </a:r>
          </a:p>
          <a:p>
            <a:pPr lvl="1"/>
            <a:r>
              <a:rPr lang="en-US" dirty="0" smtClean="0"/>
              <a:t>Duplicate pages with different URLs</a:t>
            </a:r>
          </a:p>
          <a:p>
            <a:pPr lvl="1"/>
            <a:r>
              <a:rPr lang="en-US" dirty="0" smtClean="0"/>
              <a:t>Same content but different languages</a:t>
            </a:r>
          </a:p>
          <a:p>
            <a:pPr lvl="1"/>
            <a:r>
              <a:rPr lang="en-US" dirty="0" smtClean="0"/>
              <a:t>Dynamic content generated by JavaScript (AJAX)</a:t>
            </a:r>
          </a:p>
          <a:p>
            <a:pPr lvl="1"/>
            <a:r>
              <a:rPr lang="en-US" dirty="0" smtClean="0"/>
              <a:t>… …</a:t>
            </a:r>
            <a:endParaRPr lang="en-US" dirty="0"/>
          </a:p>
        </p:txBody>
      </p:sp>
    </p:spTree>
    <p:extLst>
      <p:ext uri="{BB962C8B-B14F-4D97-AF65-F5344CB8AC3E}">
        <p14:creationId xmlns:p14="http://schemas.microsoft.com/office/powerpoint/2010/main" val="2029868189"/>
      </p:ext>
    </p:extLst>
  </p:cSld>
  <p:clrMapOvr>
    <a:masterClrMapping/>
  </p:clrMapOvr>
  <p:transition>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a:extLst>
              <a:ext uri="{FF2B5EF4-FFF2-40B4-BE49-F238E27FC236}">
                <a16:creationId xmlns:a16="http://schemas.microsoft.com/office/drawing/2014/main" xmlns="" id="{839B6409-7759-4C6E-BAD6-4C7B4A1B9849}"/>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18F376FF-01DA-4E7B-97F8-B4047B91DBCA}" type="slidenum">
              <a:rPr lang="en-US" altLang="zh-TW" sz="1400" smtClean="0">
                <a:solidFill>
                  <a:schemeClr val="accent2"/>
                </a:solidFill>
                <a:latin typeface="Times New Roman" panose="02020603050405020304" pitchFamily="18" charset="0"/>
              </a:rPr>
              <a:pPr>
                <a:spcBef>
                  <a:spcPct val="0"/>
                </a:spcBef>
                <a:buFontTx/>
                <a:buNone/>
              </a:pPr>
              <a:t>42</a:t>
            </a:fld>
            <a:endParaRPr lang="en-US" altLang="zh-TW" sz="1400" b="0">
              <a:latin typeface="Times New Roman" panose="02020603050405020304" pitchFamily="18" charset="0"/>
            </a:endParaRPr>
          </a:p>
        </p:txBody>
      </p:sp>
      <p:sp>
        <p:nvSpPr>
          <p:cNvPr id="86019" name="Rectangle 2">
            <a:extLst>
              <a:ext uri="{FF2B5EF4-FFF2-40B4-BE49-F238E27FC236}">
                <a16:creationId xmlns:a16="http://schemas.microsoft.com/office/drawing/2014/main" xmlns="" id="{04782D09-8C4B-4301-AACB-0844F6455E2A}"/>
              </a:ext>
            </a:extLst>
          </p:cNvPr>
          <p:cNvSpPr>
            <a:spLocks noGrp="1" noChangeArrowheads="1"/>
          </p:cNvSpPr>
          <p:nvPr>
            <p:ph type="title"/>
          </p:nvPr>
        </p:nvSpPr>
        <p:spPr/>
        <p:txBody>
          <a:bodyPr/>
          <a:lstStyle/>
          <a:p>
            <a:pPr eaLnBrk="1" hangingPunct="1"/>
            <a:r>
              <a:rPr lang="en-US" altLang="zh-TW"/>
              <a:t>Comparisons of Hypursuit, WISE and PageRank</a:t>
            </a:r>
            <a:endParaRPr lang="zh-TW" altLang="en-US"/>
          </a:p>
        </p:txBody>
      </p:sp>
      <p:graphicFrame>
        <p:nvGraphicFramePr>
          <p:cNvPr id="578563" name="Group 3">
            <a:extLst>
              <a:ext uri="{FF2B5EF4-FFF2-40B4-BE49-F238E27FC236}">
                <a16:creationId xmlns:a16="http://schemas.microsoft.com/office/drawing/2014/main" xmlns="" id="{A866C09A-97B5-4E77-8375-13E813592C7A}"/>
              </a:ext>
            </a:extLst>
          </p:cNvPr>
          <p:cNvGraphicFramePr>
            <a:graphicFrameLocks noGrp="1"/>
          </p:cNvGraphicFramePr>
          <p:nvPr>
            <p:ph idx="1"/>
          </p:nvPr>
        </p:nvGraphicFramePr>
        <p:xfrm>
          <a:off x="704850" y="1439863"/>
          <a:ext cx="7772400" cy="4270375"/>
        </p:xfrm>
        <a:graphic>
          <a:graphicData uri="http://schemas.openxmlformats.org/drawingml/2006/table">
            <a:tbl>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gridCol w="2590800">
                  <a:extLst>
                    <a:ext uri="{9D8B030D-6E8A-4147-A177-3AD203B41FA5}">
                      <a16:colId xmlns:a16="http://schemas.microsoft.com/office/drawing/2014/main" xmlns="" val="20002"/>
                    </a:ext>
                  </a:extLst>
                </a:gridCol>
              </a:tblGrid>
              <a:tr h="395325">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Tahoma" pitchFamily="34" charset="0"/>
                          <a:ea typeface="新細明體" charset="-120"/>
                        </a:rPr>
                        <a:t>Hypursuit</a:t>
                      </a:r>
                    </a:p>
                  </a:txBody>
                  <a:tcPr marL="93600" marR="936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Tahoma" pitchFamily="34" charset="0"/>
                          <a:ea typeface="新細明體" charset="-120"/>
                        </a:rPr>
                        <a:t>WISE</a:t>
                      </a:r>
                    </a:p>
                  </a:txBody>
                  <a:tcPr marL="93600" marR="936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Tahoma" pitchFamily="34" charset="0"/>
                          <a:ea typeface="新細明體" charset="-120"/>
                        </a:rPr>
                        <a:t>Google</a:t>
                      </a:r>
                    </a:p>
                  </a:txBody>
                  <a:tcPr marL="93600" marR="936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69080">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interprets a link as an indication on the similarity between the connected pages</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Interprets a link as an indication on the similarity between the connected pages</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Interprets a link as a vote on the authority or quality of the page</a:t>
                      </a:r>
                    </a:p>
                  </a:txBody>
                  <a:tcPr marL="93600" marR="936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69080">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Link-based similarity between pages can be computed offline</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Similarity is computed between a query and the pages and thus must be computed online</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PageRank is dependent only on the Web graph and thus can be computed offline</a:t>
                      </a:r>
                    </a:p>
                  </a:txBody>
                  <a:tcPr marL="93600" marR="936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68445">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Link-based similarity is independent of page content</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Similarity is based on page content</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PR is independent on page content</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68445">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Link-based similarity is between pages and thus is query independent</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Similarity is query dependent</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charset="-120"/>
                        </a:defRPr>
                      </a:lvl1pPr>
                      <a:lvl2pPr marL="742950" indent="-285750">
                        <a:spcBef>
                          <a:spcPct val="20000"/>
                        </a:spcBef>
                        <a:defRPr kumimoji="1" sz="1600">
                          <a:solidFill>
                            <a:schemeClr val="tx1"/>
                          </a:solidFill>
                          <a:latin typeface="Tahoma" pitchFamily="34" charset="0"/>
                          <a:ea typeface="新細明體" charset="-120"/>
                        </a:defRPr>
                      </a:lvl2pPr>
                      <a:lvl3pPr marL="1143000" indent="-228600">
                        <a:spcBef>
                          <a:spcPct val="20000"/>
                        </a:spcBef>
                        <a:defRPr kumimoji="1" sz="1600">
                          <a:solidFill>
                            <a:schemeClr val="tx1"/>
                          </a:solidFill>
                          <a:latin typeface="Tahoma" pitchFamily="34" charset="0"/>
                          <a:ea typeface="新細明體" charset="-120"/>
                        </a:defRPr>
                      </a:lvl3pPr>
                      <a:lvl4pPr marL="1600200" indent="-228600">
                        <a:spcBef>
                          <a:spcPct val="20000"/>
                        </a:spcBef>
                        <a:defRPr kumimoji="1">
                          <a:solidFill>
                            <a:schemeClr val="tx1"/>
                          </a:solidFill>
                          <a:latin typeface="Tahoma" pitchFamily="34" charset="0"/>
                          <a:ea typeface="新細明體" charset="-120"/>
                        </a:defRPr>
                      </a:lvl4pPr>
                      <a:lvl5pPr marL="2057400" indent="-228600">
                        <a:spcBef>
                          <a:spcPct val="20000"/>
                        </a:spcBef>
                        <a:defRPr kumimoji="1">
                          <a:solidFill>
                            <a:schemeClr val="tx1"/>
                          </a:solidFill>
                          <a:latin typeface="Tahoma" pitchFamily="34" charset="0"/>
                          <a:ea typeface="新細明體"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charset="-120"/>
                        </a:rPr>
                        <a:t>PR is query independent</a:t>
                      </a:r>
                      <a:endParaRPr kumimoji="1" lang="zh-TW" altLang="en-US" sz="1600" b="0" i="0" u="none" strike="noStrike" cap="none" normalizeH="0" baseline="0">
                        <a:ln>
                          <a:noFill/>
                        </a:ln>
                        <a:solidFill>
                          <a:schemeClr val="tx1"/>
                        </a:solidFill>
                        <a:effectLst/>
                        <a:latin typeface="Tahoma" pitchFamily="34" charset="0"/>
                        <a:ea typeface="新細明體" charset="-120"/>
                      </a:endParaRPr>
                    </a:p>
                  </a:txBody>
                  <a:tcPr marL="93600" marR="93600" marT="46814" marB="468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a:extLst>
              <a:ext uri="{FF2B5EF4-FFF2-40B4-BE49-F238E27FC236}">
                <a16:creationId xmlns:a16="http://schemas.microsoft.com/office/drawing/2014/main" xmlns="" id="{70C84D74-BB51-4AE2-BEEF-51339D803FBC}"/>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27F57C39-9E64-43CB-8331-486A9B05ABD4}" type="slidenum">
              <a:rPr lang="en-US" altLang="zh-TW" sz="1400" smtClean="0">
                <a:solidFill>
                  <a:schemeClr val="accent2"/>
                </a:solidFill>
                <a:latin typeface="Times New Roman" panose="02020603050405020304" pitchFamily="18" charset="0"/>
              </a:rPr>
              <a:pPr>
                <a:spcBef>
                  <a:spcPct val="0"/>
                </a:spcBef>
                <a:buFontTx/>
                <a:buNone/>
              </a:pPr>
              <a:t>43</a:t>
            </a:fld>
            <a:endParaRPr lang="en-US" altLang="zh-TW" sz="1400" b="0">
              <a:latin typeface="Times New Roman" panose="02020603050405020304" pitchFamily="18" charset="0"/>
            </a:endParaRPr>
          </a:p>
        </p:txBody>
      </p:sp>
      <p:sp>
        <p:nvSpPr>
          <p:cNvPr id="88067" name="Rectangle 2">
            <a:extLst>
              <a:ext uri="{FF2B5EF4-FFF2-40B4-BE49-F238E27FC236}">
                <a16:creationId xmlns:a16="http://schemas.microsoft.com/office/drawing/2014/main" xmlns="" id="{280A7AE7-4BD8-4172-80F4-D03CBB5AA917}"/>
              </a:ext>
            </a:extLst>
          </p:cNvPr>
          <p:cNvSpPr>
            <a:spLocks noGrp="1" noChangeArrowheads="1"/>
          </p:cNvSpPr>
          <p:nvPr>
            <p:ph type="title"/>
          </p:nvPr>
        </p:nvSpPr>
        <p:spPr/>
        <p:txBody>
          <a:bodyPr/>
          <a:lstStyle/>
          <a:p>
            <a:pPr eaLnBrk="1" hangingPunct="1"/>
            <a:r>
              <a:rPr lang="en-US" altLang="zh-TW"/>
              <a:t>Notes about PageRank</a:t>
            </a:r>
          </a:p>
        </p:txBody>
      </p:sp>
      <p:sp>
        <p:nvSpPr>
          <p:cNvPr id="88069" name="Rectangle 4">
            <a:extLst>
              <a:ext uri="{FF2B5EF4-FFF2-40B4-BE49-F238E27FC236}">
                <a16:creationId xmlns:a16="http://schemas.microsoft.com/office/drawing/2014/main" xmlns="" id="{7F46640F-11C4-49BB-85FA-1883B038CD27}"/>
              </a:ext>
            </a:extLst>
          </p:cNvPr>
          <p:cNvSpPr>
            <a:spLocks noGrp="1" noChangeArrowheads="1"/>
          </p:cNvSpPr>
          <p:nvPr>
            <p:ph type="body" idx="1"/>
          </p:nvPr>
        </p:nvSpPr>
        <p:spPr>
          <a:xfrm>
            <a:off x="409575" y="1343025"/>
            <a:ext cx="8305800" cy="3835400"/>
          </a:xfrm>
        </p:spPr>
        <p:txBody>
          <a:bodyPr/>
          <a:lstStyle/>
          <a:p>
            <a:pPr eaLnBrk="1" hangingPunct="1"/>
            <a:r>
              <a:rPr lang="en-AU" altLang="zh-TW" dirty="0"/>
              <a:t>PR is query independent, i.e., whether the query is “music” or “politics”, the PRs of the pages </a:t>
            </a:r>
            <a:r>
              <a:rPr lang="en-AU" altLang="zh-TW" dirty="0" smtClean="0"/>
              <a:t>are the same.</a:t>
            </a:r>
            <a:endParaRPr lang="en-AU" altLang="zh-TW" dirty="0"/>
          </a:p>
          <a:p>
            <a:pPr lvl="1" eaLnBrk="1" hangingPunct="1"/>
            <a:r>
              <a:rPr lang="en-AU" altLang="zh-TW" dirty="0"/>
              <a:t>Results for all kinds of queries appear to be good on Google because the queries filter out the pages containing the query keywords (thus they are relevant to the queries to some degree) and PR does the ordering</a:t>
            </a:r>
          </a:p>
          <a:p>
            <a:pPr lvl="1" eaLnBrk="1" hangingPunct="1"/>
            <a:r>
              <a:rPr lang="en-AU" altLang="zh-TW" dirty="0"/>
              <a:t>It sounds simple, but it works!</a:t>
            </a:r>
          </a:p>
          <a:p>
            <a:pPr eaLnBrk="1" hangingPunct="1"/>
            <a:r>
              <a:rPr lang="en-AU" altLang="zh-TW" dirty="0"/>
              <a:t>Google needs to maintain only ONE table containing the PR values of the 20+ billion pages indexed</a:t>
            </a:r>
          </a:p>
          <a:p>
            <a:pPr eaLnBrk="1" hangingPunct="1"/>
            <a:r>
              <a:rPr lang="en-AU" altLang="zh-TW" dirty="0"/>
              <a:t>Rumour has it that Google updates the PR table once a month, leading to the “Google dance” phenomenon</a:t>
            </a:r>
          </a:p>
          <a:p>
            <a:pPr eaLnBrk="1" hangingPunct="1"/>
            <a:endParaRPr lang="en-GB" altLang="zh-TW"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a:extLst>
              <a:ext uri="{FF2B5EF4-FFF2-40B4-BE49-F238E27FC236}">
                <a16:creationId xmlns:a16="http://schemas.microsoft.com/office/drawing/2014/main" xmlns="" id="{645736C6-8569-491A-90EB-38EA429FFEA0}"/>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8AACC27-65F8-47B5-9389-BB2F9CB439D5}" type="slidenum">
              <a:rPr lang="en-US" altLang="zh-TW" sz="1400" smtClean="0">
                <a:solidFill>
                  <a:schemeClr val="accent2"/>
                </a:solidFill>
                <a:latin typeface="Times New Roman" panose="02020603050405020304" pitchFamily="18" charset="0"/>
              </a:rPr>
              <a:pPr>
                <a:spcBef>
                  <a:spcPct val="0"/>
                </a:spcBef>
                <a:buFontTx/>
                <a:buNone/>
              </a:pPr>
              <a:t>44</a:t>
            </a:fld>
            <a:endParaRPr lang="en-US" altLang="zh-TW" sz="1400" b="0">
              <a:latin typeface="Times New Roman" panose="02020603050405020304" pitchFamily="18" charset="0"/>
            </a:endParaRPr>
          </a:p>
        </p:txBody>
      </p:sp>
      <p:sp>
        <p:nvSpPr>
          <p:cNvPr id="90115" name="Rectangle 2">
            <a:extLst>
              <a:ext uri="{FF2B5EF4-FFF2-40B4-BE49-F238E27FC236}">
                <a16:creationId xmlns:a16="http://schemas.microsoft.com/office/drawing/2014/main" xmlns="" id="{1F2E5D22-BA79-4D33-9F0F-B8A6F025B9C4}"/>
              </a:ext>
            </a:extLst>
          </p:cNvPr>
          <p:cNvSpPr>
            <a:spLocks noGrp="1" noChangeArrowheads="1"/>
          </p:cNvSpPr>
          <p:nvPr>
            <p:ph type="title"/>
          </p:nvPr>
        </p:nvSpPr>
        <p:spPr/>
        <p:txBody>
          <a:bodyPr/>
          <a:lstStyle/>
          <a:p>
            <a:pPr eaLnBrk="1" hangingPunct="1"/>
            <a:r>
              <a:rPr lang="en-US" altLang="zh-TW"/>
              <a:t>Extensions of PageRank</a:t>
            </a:r>
          </a:p>
        </p:txBody>
      </p:sp>
      <p:sp>
        <p:nvSpPr>
          <p:cNvPr id="90117" name="Rectangle 4">
            <a:extLst>
              <a:ext uri="{FF2B5EF4-FFF2-40B4-BE49-F238E27FC236}">
                <a16:creationId xmlns:a16="http://schemas.microsoft.com/office/drawing/2014/main" xmlns="" id="{260E8E7C-B321-4C11-9E44-AEB096D5F0AD}"/>
              </a:ext>
            </a:extLst>
          </p:cNvPr>
          <p:cNvSpPr>
            <a:spLocks noGrp="1" noChangeArrowheads="1"/>
          </p:cNvSpPr>
          <p:nvPr>
            <p:ph type="body" idx="1"/>
          </p:nvPr>
        </p:nvSpPr>
        <p:spPr>
          <a:xfrm>
            <a:off x="409575" y="1343025"/>
            <a:ext cx="8305800" cy="4924425"/>
          </a:xfrm>
        </p:spPr>
        <p:txBody>
          <a:bodyPr/>
          <a:lstStyle/>
          <a:p>
            <a:pPr eaLnBrk="1" hangingPunct="1"/>
            <a:r>
              <a:rPr lang="en-AU" altLang="zh-TW" dirty="0"/>
              <a:t>Topical PageRank: A page may have a high PageRank because it is an authoritative page on investment but it may not be an authoritative page on entertainment, etc.</a:t>
            </a:r>
          </a:p>
          <a:p>
            <a:pPr lvl="1" eaLnBrk="1" hangingPunct="1"/>
            <a:r>
              <a:rPr lang="en-AU" altLang="zh-TW" dirty="0"/>
              <a:t>The Web graph should be segmented by subject, e.g., one sub-graph for entertainment, and then PR values are computed within the sub-graph.</a:t>
            </a:r>
          </a:p>
          <a:p>
            <a:pPr eaLnBrk="1" hangingPunct="1"/>
            <a:r>
              <a:rPr lang="en-AU" altLang="zh-TW" dirty="0"/>
              <a:t>Random surfer: In the PR formula (i.e., random surfer model), every page has equal probability (as defined by d) for direct visit (i.e., not by following links but by direct entering URL or bookmarks), this is not true in real life. To deal with the difference, every page should have its own d value:</a:t>
            </a:r>
            <a:br>
              <a:rPr lang="en-AU" altLang="zh-TW" dirty="0"/>
            </a:br>
            <a:r>
              <a:rPr lang="en-AU" altLang="zh-TW" dirty="0"/>
              <a:t>PR(A) = (1-d(A)) + d(A)(… …)</a:t>
            </a:r>
            <a:br>
              <a:rPr lang="en-AU" altLang="zh-TW" dirty="0"/>
            </a:br>
            <a:r>
              <a:rPr lang="en-AU" altLang="zh-TW" dirty="0"/>
              <a:t>d(A) has to be estimated from bookmarks and web server logs, but unfortunately these things are not available in public</a:t>
            </a:r>
            <a:endParaRPr lang="en-GB" altLang="zh-TW"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xmlns="" id="{2B558849-990F-4579-8718-FAF2C6EA5D38}"/>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BF93CAF9-1733-499B-84CB-3B309FB6FCCD}" type="slidenum">
              <a:rPr lang="en-US" altLang="zh-TW" sz="1400" smtClean="0">
                <a:solidFill>
                  <a:schemeClr val="accent2"/>
                </a:solidFill>
                <a:latin typeface="Times New Roman" panose="02020603050405020304" pitchFamily="18" charset="0"/>
              </a:rPr>
              <a:pPr>
                <a:spcBef>
                  <a:spcPct val="0"/>
                </a:spcBef>
                <a:buFontTx/>
                <a:buNone/>
              </a:pPr>
              <a:t>5</a:t>
            </a:fld>
            <a:endParaRPr lang="en-US" altLang="zh-TW" sz="1400" b="0">
              <a:latin typeface="Times New Roman" panose="02020603050405020304" pitchFamily="18" charset="0"/>
            </a:endParaRPr>
          </a:p>
        </p:txBody>
      </p:sp>
      <p:sp>
        <p:nvSpPr>
          <p:cNvPr id="12291" name="Rectangle 1026">
            <a:extLst>
              <a:ext uri="{FF2B5EF4-FFF2-40B4-BE49-F238E27FC236}">
                <a16:creationId xmlns:a16="http://schemas.microsoft.com/office/drawing/2014/main" xmlns="" id="{2D29B945-BEB5-49D2-8361-AA9857ABB39D}"/>
              </a:ext>
            </a:extLst>
          </p:cNvPr>
          <p:cNvSpPr>
            <a:spLocks noGrp="1" noChangeArrowheads="1"/>
          </p:cNvSpPr>
          <p:nvPr>
            <p:ph type="title"/>
          </p:nvPr>
        </p:nvSpPr>
        <p:spPr>
          <a:xfrm>
            <a:off x="533400" y="533400"/>
            <a:ext cx="8021638" cy="7477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Benefits of Using Links</a:t>
            </a:r>
            <a:endParaRPr lang="en-GB" altLang="zh-TW"/>
          </a:p>
        </p:txBody>
      </p:sp>
      <p:sp>
        <p:nvSpPr>
          <p:cNvPr id="12292" name="Rectangle 1027">
            <a:extLst>
              <a:ext uri="{FF2B5EF4-FFF2-40B4-BE49-F238E27FC236}">
                <a16:creationId xmlns:a16="http://schemas.microsoft.com/office/drawing/2014/main" xmlns="" id="{EA130F14-9BDE-4366-BB54-9B6BC7E65D4E}"/>
              </a:ext>
            </a:extLst>
          </p:cNvPr>
          <p:cNvSpPr>
            <a:spLocks noGrp="1" noChangeArrowheads="1"/>
          </p:cNvSpPr>
          <p:nvPr>
            <p:ph type="body" idx="1"/>
          </p:nvPr>
        </p:nvSpPr>
        <p:spPr>
          <a:xfrm>
            <a:off x="368300" y="1403350"/>
            <a:ext cx="8286750" cy="4787900"/>
          </a:xfrm>
          <a:noFill/>
        </p:spPr>
        <p:txBody>
          <a:bodyPr lIns="92075" tIns="46038" rIns="92075" bIns="46038"/>
          <a:lstStyle/>
          <a:p>
            <a:pPr eaLnBrk="1" hangingPunct="1">
              <a:lnSpc>
                <a:spcPct val="110000"/>
              </a:lnSpc>
              <a:spcBef>
                <a:spcPct val="50000"/>
              </a:spcBef>
            </a:pPr>
            <a:r>
              <a:rPr lang="en-US" altLang="zh-TW" dirty="0"/>
              <a:t>Basic assumption: when two web pages are linked together, there must be </a:t>
            </a:r>
            <a:r>
              <a:rPr lang="en-US" altLang="zh-TW" dirty="0">
                <a:solidFill>
                  <a:srgbClr val="FF0000"/>
                </a:solidFill>
              </a:rPr>
              <a:t>some</a:t>
            </a:r>
            <a:r>
              <a:rPr lang="en-US" altLang="zh-TW" dirty="0"/>
              <a:t> </a:t>
            </a:r>
            <a:r>
              <a:rPr lang="en-US" altLang="zh-TW" dirty="0">
                <a:solidFill>
                  <a:srgbClr val="FF0000"/>
                </a:solidFill>
              </a:rPr>
              <a:t>relationship</a:t>
            </a:r>
            <a:r>
              <a:rPr lang="en-US" altLang="zh-TW" dirty="0"/>
              <a:t> or </a:t>
            </a:r>
            <a:r>
              <a:rPr lang="en-US" altLang="zh-TW" dirty="0">
                <a:solidFill>
                  <a:srgbClr val="FF0000"/>
                </a:solidFill>
              </a:rPr>
              <a:t>similarity</a:t>
            </a:r>
            <a:r>
              <a:rPr lang="en-US" altLang="zh-TW" dirty="0"/>
              <a:t> between them</a:t>
            </a:r>
          </a:p>
          <a:p>
            <a:pPr eaLnBrk="1" hangingPunct="1">
              <a:lnSpc>
                <a:spcPct val="110000"/>
              </a:lnSpc>
              <a:spcBef>
                <a:spcPct val="50000"/>
              </a:spcBef>
            </a:pPr>
            <a:r>
              <a:rPr lang="en-US" altLang="zh-TW" dirty="0"/>
              <a:t>Links may be used </a:t>
            </a:r>
            <a:r>
              <a:rPr lang="en-US" altLang="zh-TW" dirty="0">
                <a:solidFill>
                  <a:srgbClr val="FF0000"/>
                </a:solidFill>
              </a:rPr>
              <a:t>to estimate similarity between web pages</a:t>
            </a:r>
            <a:r>
              <a:rPr lang="en-US" altLang="zh-TW" dirty="0"/>
              <a:t> which are otherwise unrelated according to term-based similarity</a:t>
            </a:r>
          </a:p>
          <a:p>
            <a:pPr marL="819150" lvl="1" eaLnBrk="1" hangingPunct="1">
              <a:lnSpc>
                <a:spcPct val="110000"/>
              </a:lnSpc>
              <a:spcBef>
                <a:spcPct val="50000"/>
              </a:spcBef>
            </a:pPr>
            <a:r>
              <a:rPr lang="en-US" altLang="zh-TW" dirty="0"/>
              <a:t>Links may return pages which don’t contain the query words or don’t contain the query words frequent enough to be retrieved by term-based ranking methods </a:t>
            </a:r>
          </a:p>
        </p:txBody>
      </p:sp>
      <p:grpSp>
        <p:nvGrpSpPr>
          <p:cNvPr id="2" name="Group 1"/>
          <p:cNvGrpSpPr/>
          <p:nvPr/>
        </p:nvGrpSpPr>
        <p:grpSpPr>
          <a:xfrm>
            <a:off x="2774618" y="4256346"/>
            <a:ext cx="2830512" cy="584200"/>
            <a:chOff x="2732088" y="4086225"/>
            <a:chExt cx="2830512" cy="584200"/>
          </a:xfrm>
        </p:grpSpPr>
        <p:sp>
          <p:nvSpPr>
            <p:cNvPr id="12293" name="Text Box 4">
              <a:extLst>
                <a:ext uri="{FF2B5EF4-FFF2-40B4-BE49-F238E27FC236}">
                  <a16:creationId xmlns:a16="http://schemas.microsoft.com/office/drawing/2014/main" xmlns="" id="{4D67FC0F-FB15-4792-A66F-AE5A27EA996E}"/>
                </a:ext>
              </a:extLst>
            </p:cNvPr>
            <p:cNvSpPr txBox="1">
              <a:spLocks noChangeArrowheads="1"/>
            </p:cNvSpPr>
            <p:nvPr/>
          </p:nvSpPr>
          <p:spPr bwMode="auto">
            <a:xfrm>
              <a:off x="2732088" y="4086225"/>
              <a:ext cx="9525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Sport</a:t>
              </a:r>
            </a:p>
          </p:txBody>
        </p:sp>
        <p:sp>
          <p:nvSpPr>
            <p:cNvPr id="12294" name="Text Box 5">
              <a:extLst>
                <a:ext uri="{FF2B5EF4-FFF2-40B4-BE49-F238E27FC236}">
                  <a16:creationId xmlns:a16="http://schemas.microsoft.com/office/drawing/2014/main" xmlns="" id="{0BBB68B6-6368-4654-99DC-4D851B55A11A}"/>
                </a:ext>
              </a:extLst>
            </p:cNvPr>
            <p:cNvSpPr txBox="1">
              <a:spLocks noChangeArrowheads="1"/>
            </p:cNvSpPr>
            <p:nvPr/>
          </p:nvSpPr>
          <p:spPr bwMode="auto">
            <a:xfrm>
              <a:off x="4610100" y="4086225"/>
              <a:ext cx="9525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Cycling</a:t>
              </a:r>
            </a:p>
          </p:txBody>
        </p:sp>
        <p:cxnSp>
          <p:nvCxnSpPr>
            <p:cNvPr id="12295" name="Straight Arrow Connector 8">
              <a:extLst>
                <a:ext uri="{FF2B5EF4-FFF2-40B4-BE49-F238E27FC236}">
                  <a16:creationId xmlns:a16="http://schemas.microsoft.com/office/drawing/2014/main" xmlns="" id="{09A6CE2B-DCC8-47F5-A61B-A25B0E2B7D8E}"/>
                </a:ext>
              </a:extLst>
            </p:cNvPr>
            <p:cNvCxnSpPr>
              <a:cxnSpLocks noChangeShapeType="1"/>
              <a:stCxn id="12293" idx="3"/>
              <a:endCxn id="12294" idx="1"/>
            </p:cNvCxnSpPr>
            <p:nvPr/>
          </p:nvCxnSpPr>
          <p:spPr bwMode="auto">
            <a:xfrm>
              <a:off x="3684588" y="4378325"/>
              <a:ext cx="925512"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extBox 9">
            <a:extLst>
              <a:ext uri="{FF2B5EF4-FFF2-40B4-BE49-F238E27FC236}">
                <a16:creationId xmlns:a16="http://schemas.microsoft.com/office/drawing/2014/main" xmlns="" id="{359EC308-8B2A-4ED6-8424-EABD7CE558F1}"/>
              </a:ext>
            </a:extLst>
          </p:cNvPr>
          <p:cNvSpPr txBox="1"/>
          <p:nvPr/>
        </p:nvSpPr>
        <p:spPr>
          <a:xfrm>
            <a:off x="1414133" y="5103922"/>
            <a:ext cx="6645346" cy="646331"/>
          </a:xfrm>
          <a:prstGeom prst="rect">
            <a:avLst/>
          </a:prstGeom>
          <a:solidFill>
            <a:srgbClr val="FFFF00"/>
          </a:solidFill>
        </p:spPr>
        <p:txBody>
          <a:bodyPr wrap="square">
            <a:spAutoFit/>
          </a:bodyPr>
          <a:lstStyle/>
          <a:p>
            <a:pPr>
              <a:defRPr/>
            </a:pPr>
            <a:r>
              <a:rPr lang="en-US" sz="1800" dirty="0">
                <a:latin typeface="+mn-lt"/>
                <a:ea typeface="+mn-ea"/>
              </a:rPr>
              <a:t>Searching for “sport” or searching for “cycling” will return both pages </a:t>
            </a:r>
            <a:r>
              <a:rPr lang="en-US" sz="1800" dirty="0" smtClean="0">
                <a:latin typeface="+mn-lt"/>
                <a:ea typeface="+mn-ea"/>
              </a:rPr>
              <a:t>with </a:t>
            </a:r>
            <a:r>
              <a:rPr lang="en-US" sz="1800" dirty="0">
                <a:latin typeface="+mn-lt"/>
                <a:ea typeface="+mn-ea"/>
              </a:rPr>
              <a:t>the exact-matching page will rank much higher</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xmlns="" id="{F12041EA-9B71-49D6-8570-EB1C9F7893A8}"/>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AFFDAEF-6649-4EBD-BEEA-4E4CD3AFBF13}" type="slidenum">
              <a:rPr lang="en-US" altLang="zh-TW" sz="1400" smtClean="0">
                <a:solidFill>
                  <a:schemeClr val="accent2"/>
                </a:solidFill>
                <a:latin typeface="Times New Roman" panose="02020603050405020304" pitchFamily="18" charset="0"/>
              </a:rPr>
              <a:pPr>
                <a:spcBef>
                  <a:spcPct val="0"/>
                </a:spcBef>
                <a:buFontTx/>
                <a:buNone/>
              </a:pPr>
              <a:t>6</a:t>
            </a:fld>
            <a:endParaRPr lang="en-US" altLang="zh-TW" sz="1400" b="0">
              <a:latin typeface="Times New Roman" panose="02020603050405020304" pitchFamily="18" charset="0"/>
            </a:endParaRPr>
          </a:p>
        </p:txBody>
      </p:sp>
      <p:sp>
        <p:nvSpPr>
          <p:cNvPr id="14339" name="Rectangle 2">
            <a:extLst>
              <a:ext uri="{FF2B5EF4-FFF2-40B4-BE49-F238E27FC236}">
                <a16:creationId xmlns:a16="http://schemas.microsoft.com/office/drawing/2014/main" xmlns="" id="{7D30D08E-08A0-4A56-8E9D-8EE8E320D6DA}"/>
              </a:ext>
            </a:extLst>
          </p:cNvPr>
          <p:cNvSpPr>
            <a:spLocks noGrp="1" noChangeArrowheads="1"/>
          </p:cNvSpPr>
          <p:nvPr>
            <p:ph type="title"/>
          </p:nvPr>
        </p:nvSpPr>
        <p:spPr>
          <a:xfrm>
            <a:off x="533400" y="609600"/>
            <a:ext cx="8421688" cy="9001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HyPursuit at MIT (1996)</a:t>
            </a:r>
            <a:endParaRPr lang="en-GB" altLang="zh-TW"/>
          </a:p>
        </p:txBody>
      </p:sp>
      <p:graphicFrame>
        <p:nvGraphicFramePr>
          <p:cNvPr id="14340" name="Object 3">
            <a:extLst>
              <a:ext uri="{FF2B5EF4-FFF2-40B4-BE49-F238E27FC236}">
                <a16:creationId xmlns:a16="http://schemas.microsoft.com/office/drawing/2014/main" xmlns="" id="{198CF9BF-9C3E-4CF8-AC3D-A3198282D7DF}"/>
              </a:ext>
            </a:extLst>
          </p:cNvPr>
          <p:cNvGraphicFramePr>
            <a:graphicFrameLocks noChangeAspect="1"/>
          </p:cNvGraphicFramePr>
          <p:nvPr/>
        </p:nvGraphicFramePr>
        <p:xfrm>
          <a:off x="1476375" y="3133725"/>
          <a:ext cx="2425700" cy="722313"/>
        </p:xfrm>
        <a:graphic>
          <a:graphicData uri="http://schemas.openxmlformats.org/presentationml/2006/ole">
            <mc:AlternateContent xmlns:mc="http://schemas.openxmlformats.org/markup-compatibility/2006">
              <mc:Choice xmlns:v="urn:schemas-microsoft-com:vml" Requires="v">
                <p:oleObj spid="_x0000_s14386" name="方程式" r:id="rId4" imgW="2425700" imgH="723900" progId="Equation.3">
                  <p:embed/>
                </p:oleObj>
              </mc:Choice>
              <mc:Fallback>
                <p:oleObj name="方程式" r:id="rId4" imgW="2425700" imgH="723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133725"/>
                        <a:ext cx="2425700" cy="7223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Text Box 4">
            <a:extLst>
              <a:ext uri="{FF2B5EF4-FFF2-40B4-BE49-F238E27FC236}">
                <a16:creationId xmlns:a16="http://schemas.microsoft.com/office/drawing/2014/main" xmlns="" id="{7986BEFF-629F-4A22-B10E-CDA7CA3EE34A}"/>
              </a:ext>
            </a:extLst>
          </p:cNvPr>
          <p:cNvSpPr txBox="1">
            <a:spLocks noChangeArrowheads="1"/>
          </p:cNvSpPr>
          <p:nvPr/>
        </p:nvSpPr>
        <p:spPr bwMode="auto">
          <a:xfrm>
            <a:off x="5219700" y="3371850"/>
            <a:ext cx="609600" cy="3095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x</a:t>
            </a:r>
          </a:p>
        </p:txBody>
      </p:sp>
      <p:sp>
        <p:nvSpPr>
          <p:cNvPr id="14342" name="Text Box 5">
            <a:extLst>
              <a:ext uri="{FF2B5EF4-FFF2-40B4-BE49-F238E27FC236}">
                <a16:creationId xmlns:a16="http://schemas.microsoft.com/office/drawing/2014/main" xmlns="" id="{D09D7522-2C12-4FA4-A39D-21D00E17ED84}"/>
              </a:ext>
            </a:extLst>
          </p:cNvPr>
          <p:cNvSpPr txBox="1">
            <a:spLocks noChangeArrowheads="1"/>
          </p:cNvSpPr>
          <p:nvPr/>
        </p:nvSpPr>
        <p:spPr bwMode="auto">
          <a:xfrm>
            <a:off x="6667500" y="3371850"/>
            <a:ext cx="609600" cy="3095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j</a:t>
            </a:r>
          </a:p>
        </p:txBody>
      </p:sp>
      <p:sp>
        <p:nvSpPr>
          <p:cNvPr id="14343" name="Freeform 6">
            <a:extLst>
              <a:ext uri="{FF2B5EF4-FFF2-40B4-BE49-F238E27FC236}">
                <a16:creationId xmlns:a16="http://schemas.microsoft.com/office/drawing/2014/main" xmlns="" id="{32C3876E-081B-44E1-A6C5-BA06BD8E8D1C}"/>
              </a:ext>
            </a:extLst>
          </p:cNvPr>
          <p:cNvSpPr>
            <a:spLocks/>
          </p:cNvSpPr>
          <p:nvPr/>
        </p:nvSpPr>
        <p:spPr bwMode="auto">
          <a:xfrm>
            <a:off x="5829300" y="3295650"/>
            <a:ext cx="838200" cy="533400"/>
          </a:xfrm>
          <a:custGeom>
            <a:avLst/>
            <a:gdLst>
              <a:gd name="T0" fmla="*/ 0 w 528"/>
              <a:gd name="T1" fmla="*/ 2147483646 h 336"/>
              <a:gd name="T2" fmla="*/ 2147483646 w 528"/>
              <a:gd name="T3" fmla="*/ 2147483646 h 336"/>
              <a:gd name="T4" fmla="*/ 2147483646 w 528"/>
              <a:gd name="T5" fmla="*/ 2147483646 h 336"/>
              <a:gd name="T6" fmla="*/ 2147483646 w 528"/>
              <a:gd name="T7" fmla="*/ 214748364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336">
                <a:moveTo>
                  <a:pt x="0" y="168"/>
                </a:moveTo>
                <a:cubicBezTo>
                  <a:pt x="88" y="84"/>
                  <a:pt x="176" y="0"/>
                  <a:pt x="240" y="24"/>
                </a:cubicBezTo>
                <a:cubicBezTo>
                  <a:pt x="304" y="48"/>
                  <a:pt x="336" y="288"/>
                  <a:pt x="384" y="312"/>
                </a:cubicBezTo>
                <a:cubicBezTo>
                  <a:pt x="432" y="336"/>
                  <a:pt x="480" y="252"/>
                  <a:pt x="528" y="168"/>
                </a:cubicBezTo>
              </a:path>
            </a:pathLst>
          </a:custGeom>
          <a:noFill/>
          <a:ln w="63500" cap="rnd" cmpd="sng">
            <a:solidFill>
              <a:schemeClr val="tx1"/>
            </a:solidFill>
            <a:prstDash val="sysDot"/>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4344" name="Freeform 7">
            <a:extLst>
              <a:ext uri="{FF2B5EF4-FFF2-40B4-BE49-F238E27FC236}">
                <a16:creationId xmlns:a16="http://schemas.microsoft.com/office/drawing/2014/main" xmlns="" id="{F7598D95-5751-4B60-AB38-675A1C7E5FEB}"/>
              </a:ext>
            </a:extLst>
          </p:cNvPr>
          <p:cNvSpPr>
            <a:spLocks/>
          </p:cNvSpPr>
          <p:nvPr/>
        </p:nvSpPr>
        <p:spPr bwMode="auto">
          <a:xfrm>
            <a:off x="5829300" y="3295650"/>
            <a:ext cx="838200" cy="533400"/>
          </a:xfrm>
          <a:custGeom>
            <a:avLst/>
            <a:gdLst>
              <a:gd name="T0" fmla="*/ 0 w 528"/>
              <a:gd name="T1" fmla="*/ 2147483646 h 336"/>
              <a:gd name="T2" fmla="*/ 2147483646 w 528"/>
              <a:gd name="T3" fmla="*/ 2147483646 h 336"/>
              <a:gd name="T4" fmla="*/ 2147483646 w 528"/>
              <a:gd name="T5" fmla="*/ 2147483646 h 336"/>
              <a:gd name="T6" fmla="*/ 2147483646 w 528"/>
              <a:gd name="T7" fmla="*/ 214748364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336">
                <a:moveTo>
                  <a:pt x="0" y="168"/>
                </a:moveTo>
                <a:cubicBezTo>
                  <a:pt x="88" y="84"/>
                  <a:pt x="176" y="0"/>
                  <a:pt x="240" y="24"/>
                </a:cubicBezTo>
                <a:cubicBezTo>
                  <a:pt x="304" y="48"/>
                  <a:pt x="336" y="288"/>
                  <a:pt x="384" y="312"/>
                </a:cubicBezTo>
                <a:cubicBezTo>
                  <a:pt x="432" y="336"/>
                  <a:pt x="480" y="252"/>
                  <a:pt x="528" y="168"/>
                </a:cubicBezTo>
              </a:path>
            </a:pathLst>
          </a:custGeom>
          <a:noFill/>
          <a:ln w="9525" cap="flat" cmpd="sng">
            <a:solidFill>
              <a:schemeClr val="tx1"/>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4345" name="Rectangle 8">
            <a:extLst>
              <a:ext uri="{FF2B5EF4-FFF2-40B4-BE49-F238E27FC236}">
                <a16:creationId xmlns:a16="http://schemas.microsoft.com/office/drawing/2014/main" xmlns="" id="{32CE5AF2-F4A1-4C18-ABE5-56B5A696BD8D}"/>
              </a:ext>
            </a:extLst>
          </p:cNvPr>
          <p:cNvSpPr>
            <a:spLocks noChangeArrowheads="1"/>
          </p:cNvSpPr>
          <p:nvPr/>
        </p:nvSpPr>
        <p:spPr bwMode="auto">
          <a:xfrm>
            <a:off x="638175" y="1722474"/>
            <a:ext cx="7772400" cy="111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90000"/>
              </a:lnSpc>
            </a:pPr>
            <a:r>
              <a:rPr lang="en-US" altLang="zh-TW" sz="2400" dirty="0"/>
              <a:t>Direct Path: Similarity between two documents varies inversely with the </a:t>
            </a:r>
            <a:r>
              <a:rPr lang="en-US" altLang="zh-TW" sz="2400" b="1" u="sng" dirty="0">
                <a:solidFill>
                  <a:schemeClr val="accent2"/>
                </a:solidFill>
              </a:rPr>
              <a:t>s</a:t>
            </a:r>
            <a:r>
              <a:rPr lang="en-US" altLang="zh-TW" sz="2400" dirty="0">
                <a:solidFill>
                  <a:schemeClr val="accent2"/>
                </a:solidFill>
              </a:rPr>
              <a:t>hortest </a:t>
            </a:r>
            <a:r>
              <a:rPr lang="en-US" altLang="zh-TW" sz="2400" b="1" u="sng" dirty="0">
                <a:solidFill>
                  <a:schemeClr val="accent2"/>
                </a:solidFill>
              </a:rPr>
              <a:t>p</a:t>
            </a:r>
            <a:r>
              <a:rPr lang="en-US" altLang="zh-TW" sz="2400" dirty="0">
                <a:solidFill>
                  <a:schemeClr val="accent2"/>
                </a:solidFill>
              </a:rPr>
              <a:t>ath </a:t>
            </a:r>
            <a:r>
              <a:rPr lang="en-US" altLang="zh-TW" sz="2400" u="sng" dirty="0">
                <a:solidFill>
                  <a:schemeClr val="accent2"/>
                </a:solidFill>
              </a:rPr>
              <a:t>l</a:t>
            </a:r>
            <a:r>
              <a:rPr lang="en-US" altLang="zh-TW" sz="2400" dirty="0">
                <a:solidFill>
                  <a:schemeClr val="accent2"/>
                </a:solidFill>
              </a:rPr>
              <a:t>ength</a:t>
            </a:r>
            <a:r>
              <a:rPr lang="en-US" altLang="zh-TW" sz="2400" dirty="0"/>
              <a:t> (</a:t>
            </a:r>
            <a:r>
              <a:rPr lang="en-US" altLang="zh-TW" sz="2400" dirty="0" err="1" smtClean="0"/>
              <a:t>spl</a:t>
            </a:r>
            <a:r>
              <a:rPr lang="en-US" altLang="zh-TW" sz="2400" dirty="0" smtClean="0"/>
              <a:t>) </a:t>
            </a:r>
            <a:r>
              <a:rPr lang="en-US" altLang="zh-TW" sz="2400" dirty="0"/>
              <a:t>between the two documents.</a:t>
            </a:r>
          </a:p>
        </p:txBody>
      </p:sp>
      <p:sp>
        <p:nvSpPr>
          <p:cNvPr id="14346" name="AutoShape 9">
            <a:extLst>
              <a:ext uri="{FF2B5EF4-FFF2-40B4-BE49-F238E27FC236}">
                <a16:creationId xmlns:a16="http://schemas.microsoft.com/office/drawing/2014/main" xmlns="" id="{14B63DC1-D444-4EF3-B294-27BB02599C5A}"/>
              </a:ext>
            </a:extLst>
          </p:cNvPr>
          <p:cNvSpPr>
            <a:spLocks/>
          </p:cNvSpPr>
          <p:nvPr/>
        </p:nvSpPr>
        <p:spPr bwMode="auto">
          <a:xfrm>
            <a:off x="4859338" y="4043363"/>
            <a:ext cx="3016250" cy="371475"/>
          </a:xfrm>
          <a:prstGeom prst="borderCallout2">
            <a:avLst>
              <a:gd name="adj1" fmla="val 30125"/>
              <a:gd name="adj2" fmla="val -3213"/>
              <a:gd name="adj3" fmla="val 30125"/>
              <a:gd name="adj4" fmla="val -12718"/>
              <a:gd name="adj5" fmla="val -89319"/>
              <a:gd name="adj6" fmla="val -42292"/>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Shortest path length from </a:t>
            </a:r>
            <a:r>
              <a:rPr lang="en-US" altLang="zh-TW" sz="1800" i="1">
                <a:latin typeface="Times New Roman" panose="02020603050405020304" pitchFamily="18" charset="0"/>
              </a:rPr>
              <a:t>j</a:t>
            </a:r>
            <a:r>
              <a:rPr lang="en-US" altLang="zh-TW" sz="1800">
                <a:latin typeface="Times New Roman" panose="02020603050405020304" pitchFamily="18" charset="0"/>
              </a:rPr>
              <a:t> to </a:t>
            </a:r>
            <a:r>
              <a:rPr lang="en-US" altLang="zh-TW" sz="1800" i="1">
                <a:latin typeface="Times New Roman" panose="02020603050405020304" pitchFamily="18" charset="0"/>
              </a:rPr>
              <a:t>i</a:t>
            </a:r>
            <a:endParaRPr lang="en-GB" altLang="en-US" sz="1800">
              <a:latin typeface="Times New Roman" panose="02020603050405020304" pitchFamily="18" charset="0"/>
            </a:endParaRPr>
          </a:p>
        </p:txBody>
      </p:sp>
      <p:sp>
        <p:nvSpPr>
          <p:cNvPr id="14347" name="AutoShape 10">
            <a:extLst>
              <a:ext uri="{FF2B5EF4-FFF2-40B4-BE49-F238E27FC236}">
                <a16:creationId xmlns:a16="http://schemas.microsoft.com/office/drawing/2014/main" xmlns="" id="{B3F7ED85-B4A4-4E7B-AD41-99E0DAF2953F}"/>
              </a:ext>
            </a:extLst>
          </p:cNvPr>
          <p:cNvSpPr>
            <a:spLocks/>
          </p:cNvSpPr>
          <p:nvPr/>
        </p:nvSpPr>
        <p:spPr bwMode="auto">
          <a:xfrm>
            <a:off x="3101975" y="4548188"/>
            <a:ext cx="3016250" cy="371475"/>
          </a:xfrm>
          <a:prstGeom prst="borderCallout2">
            <a:avLst>
              <a:gd name="adj1" fmla="val 30125"/>
              <a:gd name="adj2" fmla="val -3213"/>
              <a:gd name="adj3" fmla="val 30125"/>
              <a:gd name="adj4" fmla="val -14389"/>
              <a:gd name="adj5" fmla="val -202509"/>
              <a:gd name="adj6" fmla="val -14727"/>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Shortest path length from </a:t>
            </a:r>
            <a:r>
              <a:rPr lang="en-US" altLang="zh-TW" sz="1800" i="1">
                <a:latin typeface="Times New Roman" panose="02020603050405020304" pitchFamily="18" charset="0"/>
              </a:rPr>
              <a:t>i</a:t>
            </a:r>
            <a:r>
              <a:rPr lang="en-US" altLang="zh-TW" sz="1800">
                <a:latin typeface="Times New Roman" panose="02020603050405020304" pitchFamily="18" charset="0"/>
              </a:rPr>
              <a:t> to </a:t>
            </a:r>
            <a:r>
              <a:rPr lang="en-US" altLang="zh-TW" sz="1800" i="1">
                <a:latin typeface="Times New Roman" panose="02020603050405020304" pitchFamily="18" charset="0"/>
              </a:rPr>
              <a:t>j</a:t>
            </a:r>
            <a:endParaRPr lang="en-GB" altLang="en-US" sz="1800">
              <a:latin typeface="Times New Roman" panose="02020603050405020304" pitchFamily="18" charset="0"/>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xmlns="" id="{815FF26C-D0A5-4BDC-932B-B5CFCC5178E6}"/>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264EE02-030D-4829-92DB-C8A78CCFD788}" type="slidenum">
              <a:rPr lang="en-US" altLang="zh-TW" sz="1400" smtClean="0">
                <a:solidFill>
                  <a:schemeClr val="accent2"/>
                </a:solidFill>
                <a:latin typeface="Times New Roman" panose="02020603050405020304" pitchFamily="18" charset="0"/>
              </a:rPr>
              <a:pPr>
                <a:spcBef>
                  <a:spcPct val="0"/>
                </a:spcBef>
                <a:buFontTx/>
                <a:buNone/>
              </a:pPr>
              <a:t>7</a:t>
            </a:fld>
            <a:endParaRPr lang="en-US" altLang="zh-TW" sz="1400" b="0">
              <a:latin typeface="Times New Roman" panose="02020603050405020304" pitchFamily="18" charset="0"/>
            </a:endParaRPr>
          </a:p>
        </p:txBody>
      </p:sp>
      <p:sp>
        <p:nvSpPr>
          <p:cNvPr id="16387" name="Rectangle 2">
            <a:extLst>
              <a:ext uri="{FF2B5EF4-FFF2-40B4-BE49-F238E27FC236}">
                <a16:creationId xmlns:a16="http://schemas.microsoft.com/office/drawing/2014/main" xmlns="" id="{D1D0087F-420C-4E25-9B57-E0E4B5CA0D81}"/>
              </a:ext>
            </a:extLst>
          </p:cNvPr>
          <p:cNvSpPr>
            <a:spLocks noGrp="1" noChangeArrowheads="1"/>
          </p:cNvSpPr>
          <p:nvPr>
            <p:ph type="title"/>
          </p:nvPr>
        </p:nvSpPr>
        <p:spPr>
          <a:xfrm>
            <a:off x="609600" y="609600"/>
            <a:ext cx="8183526" cy="900113"/>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HyPursuit at MIT (1996)</a:t>
            </a:r>
            <a:endParaRPr lang="en-GB" altLang="zh-TW"/>
          </a:p>
        </p:txBody>
      </p:sp>
      <p:sp>
        <p:nvSpPr>
          <p:cNvPr id="16388" name="Rectangle 3">
            <a:extLst>
              <a:ext uri="{FF2B5EF4-FFF2-40B4-BE49-F238E27FC236}">
                <a16:creationId xmlns:a16="http://schemas.microsoft.com/office/drawing/2014/main" xmlns="" id="{185892ED-AA50-4426-B2BF-226744EB9102}"/>
              </a:ext>
            </a:extLst>
          </p:cNvPr>
          <p:cNvSpPr>
            <a:spLocks noGrp="1" noChangeArrowheads="1"/>
          </p:cNvSpPr>
          <p:nvPr>
            <p:ph type="body" idx="1"/>
          </p:nvPr>
        </p:nvSpPr>
        <p:spPr>
          <a:xfrm>
            <a:off x="685800" y="1600200"/>
            <a:ext cx="7682023" cy="1143000"/>
          </a:xfrm>
          <a:noFill/>
        </p:spPr>
        <p:txBody>
          <a:bodyPr lIns="92075" tIns="46038" rIns="92075" bIns="46038"/>
          <a:lstStyle/>
          <a:p>
            <a:pPr eaLnBrk="1" hangingPunct="1">
              <a:lnSpc>
                <a:spcPct val="90000"/>
              </a:lnSpc>
            </a:pPr>
            <a:r>
              <a:rPr lang="en-US" altLang="zh-TW" sz="2400" dirty="0"/>
              <a:t>Common Ancestor: Similarity between two documents is proportional to the number of common ancestors of the two documents.</a:t>
            </a:r>
            <a:endParaRPr lang="en-GB" altLang="zh-TW" sz="2400" dirty="0"/>
          </a:p>
        </p:txBody>
      </p:sp>
      <p:graphicFrame>
        <p:nvGraphicFramePr>
          <p:cNvPr id="16389" name="Object 4">
            <a:extLst>
              <a:ext uri="{FF2B5EF4-FFF2-40B4-BE49-F238E27FC236}">
                <a16:creationId xmlns:a16="http://schemas.microsoft.com/office/drawing/2014/main" xmlns="" id="{BBD979A7-2E84-402D-AC54-62F3ABBE3DAE}"/>
              </a:ext>
            </a:extLst>
          </p:cNvPr>
          <p:cNvGraphicFramePr>
            <a:graphicFrameLocks noChangeAspect="1"/>
          </p:cNvGraphicFramePr>
          <p:nvPr/>
        </p:nvGraphicFramePr>
        <p:xfrm>
          <a:off x="1527175" y="3136900"/>
          <a:ext cx="2778125" cy="989013"/>
        </p:xfrm>
        <a:graphic>
          <a:graphicData uri="http://schemas.openxmlformats.org/presentationml/2006/ole">
            <mc:AlternateContent xmlns:mc="http://schemas.openxmlformats.org/markup-compatibility/2006">
              <mc:Choice xmlns:v="urn:schemas-microsoft-com:vml" Requires="v">
                <p:oleObj spid="_x0000_s16438" name="Equation" r:id="rId4" imgW="1244600" imgH="444500" progId="Equation.3">
                  <p:embed/>
                </p:oleObj>
              </mc:Choice>
              <mc:Fallback>
                <p:oleObj name="Equation" r:id="rId4" imgW="12446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3136900"/>
                        <a:ext cx="2778125" cy="9890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0" name="Group 5">
            <a:extLst>
              <a:ext uri="{FF2B5EF4-FFF2-40B4-BE49-F238E27FC236}">
                <a16:creationId xmlns:a16="http://schemas.microsoft.com/office/drawing/2014/main" xmlns="" id="{E5B7B387-9EBE-44BC-981E-2F71F6810572}"/>
              </a:ext>
            </a:extLst>
          </p:cNvPr>
          <p:cNvGrpSpPr>
            <a:grpSpLocks/>
          </p:cNvGrpSpPr>
          <p:nvPr/>
        </p:nvGrpSpPr>
        <p:grpSpPr bwMode="auto">
          <a:xfrm>
            <a:off x="4876800" y="3124200"/>
            <a:ext cx="1828800" cy="995363"/>
            <a:chOff x="3072" y="2880"/>
            <a:chExt cx="1152" cy="627"/>
          </a:xfrm>
        </p:grpSpPr>
        <p:sp>
          <p:nvSpPr>
            <p:cNvPr id="16393" name="Text Box 6">
              <a:extLst>
                <a:ext uri="{FF2B5EF4-FFF2-40B4-BE49-F238E27FC236}">
                  <a16:creationId xmlns:a16="http://schemas.microsoft.com/office/drawing/2014/main" xmlns="" id="{C10B116E-C747-441D-8B80-BA2633DE826F}"/>
                </a:ext>
              </a:extLst>
            </p:cNvPr>
            <p:cNvSpPr txBox="1">
              <a:spLocks noChangeArrowheads="1"/>
            </p:cNvSpPr>
            <p:nvPr/>
          </p:nvSpPr>
          <p:spPr bwMode="auto">
            <a:xfrm>
              <a:off x="3072" y="3072"/>
              <a:ext cx="384" cy="1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x</a:t>
              </a:r>
            </a:p>
          </p:txBody>
        </p:sp>
        <p:sp>
          <p:nvSpPr>
            <p:cNvPr id="16394" name="Text Box 7">
              <a:extLst>
                <a:ext uri="{FF2B5EF4-FFF2-40B4-BE49-F238E27FC236}">
                  <a16:creationId xmlns:a16="http://schemas.microsoft.com/office/drawing/2014/main" xmlns="" id="{40A3404C-5261-48BB-A2D1-6AD9EA8BAB16}"/>
                </a:ext>
              </a:extLst>
            </p:cNvPr>
            <p:cNvSpPr txBox="1">
              <a:spLocks noChangeArrowheads="1"/>
            </p:cNvSpPr>
            <p:nvPr/>
          </p:nvSpPr>
          <p:spPr bwMode="auto">
            <a:xfrm>
              <a:off x="3840" y="2880"/>
              <a:ext cx="384" cy="1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i</a:t>
              </a:r>
            </a:p>
          </p:txBody>
        </p:sp>
        <p:sp>
          <p:nvSpPr>
            <p:cNvPr id="16395" name="Text Box 8">
              <a:extLst>
                <a:ext uri="{FF2B5EF4-FFF2-40B4-BE49-F238E27FC236}">
                  <a16:creationId xmlns:a16="http://schemas.microsoft.com/office/drawing/2014/main" xmlns="" id="{9B9650C3-1D0F-4742-B60C-84863F306DD5}"/>
                </a:ext>
              </a:extLst>
            </p:cNvPr>
            <p:cNvSpPr txBox="1">
              <a:spLocks noChangeArrowheads="1"/>
            </p:cNvSpPr>
            <p:nvPr/>
          </p:nvSpPr>
          <p:spPr bwMode="auto">
            <a:xfrm>
              <a:off x="3840" y="3312"/>
              <a:ext cx="384" cy="1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j</a:t>
              </a:r>
            </a:p>
          </p:txBody>
        </p:sp>
        <p:cxnSp>
          <p:nvCxnSpPr>
            <p:cNvPr id="16396" name="AutoShape 9">
              <a:extLst>
                <a:ext uri="{FF2B5EF4-FFF2-40B4-BE49-F238E27FC236}">
                  <a16:creationId xmlns:a16="http://schemas.microsoft.com/office/drawing/2014/main" xmlns="" id="{15D97008-E6B7-4AA1-B94D-639074A4E6A7}"/>
                </a:ext>
              </a:extLst>
            </p:cNvPr>
            <p:cNvCxnSpPr>
              <a:cxnSpLocks noChangeShapeType="1"/>
              <a:stCxn id="16393" idx="3"/>
              <a:endCxn id="16394" idx="1"/>
            </p:cNvCxnSpPr>
            <p:nvPr/>
          </p:nvCxnSpPr>
          <p:spPr bwMode="auto">
            <a:xfrm flipV="1">
              <a:off x="3456" y="2978"/>
              <a:ext cx="384" cy="192"/>
            </a:xfrm>
            <a:prstGeom prst="curvedConnector3">
              <a:avLst>
                <a:gd name="adj1" fmla="val 50000"/>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7" name="AutoShape 10">
              <a:extLst>
                <a:ext uri="{FF2B5EF4-FFF2-40B4-BE49-F238E27FC236}">
                  <a16:creationId xmlns:a16="http://schemas.microsoft.com/office/drawing/2014/main" xmlns="" id="{205C1913-434F-454E-83C6-3BF71240C763}"/>
                </a:ext>
              </a:extLst>
            </p:cNvPr>
            <p:cNvCxnSpPr>
              <a:cxnSpLocks noChangeShapeType="1"/>
              <a:stCxn id="16393" idx="3"/>
              <a:endCxn id="16395" idx="1"/>
            </p:cNvCxnSpPr>
            <p:nvPr/>
          </p:nvCxnSpPr>
          <p:spPr bwMode="auto">
            <a:xfrm>
              <a:off x="3456" y="3170"/>
              <a:ext cx="384" cy="240"/>
            </a:xfrm>
            <a:prstGeom prst="curvedConnector3">
              <a:avLst>
                <a:gd name="adj1" fmla="val 50000"/>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8" name="AutoShape 11">
              <a:extLst>
                <a:ext uri="{FF2B5EF4-FFF2-40B4-BE49-F238E27FC236}">
                  <a16:creationId xmlns:a16="http://schemas.microsoft.com/office/drawing/2014/main" xmlns="" id="{FB14BE46-CB0F-4546-9C5E-DBB990B96D3E}"/>
                </a:ext>
              </a:extLst>
            </p:cNvPr>
            <p:cNvCxnSpPr>
              <a:cxnSpLocks noChangeShapeType="1"/>
            </p:cNvCxnSpPr>
            <p:nvPr/>
          </p:nvCxnSpPr>
          <p:spPr bwMode="auto">
            <a:xfrm flipV="1">
              <a:off x="3456" y="2976"/>
              <a:ext cx="384" cy="192"/>
            </a:xfrm>
            <a:prstGeom prst="curvedConnector3">
              <a:avLst>
                <a:gd name="adj1" fmla="val 50000"/>
              </a:avLst>
            </a:prstGeom>
            <a:noFill/>
            <a:ln w="635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9" name="AutoShape 12">
              <a:extLst>
                <a:ext uri="{FF2B5EF4-FFF2-40B4-BE49-F238E27FC236}">
                  <a16:creationId xmlns:a16="http://schemas.microsoft.com/office/drawing/2014/main" xmlns="" id="{0530061C-BEB6-43D9-8ABC-67B9DAA3CDB1}"/>
                </a:ext>
              </a:extLst>
            </p:cNvPr>
            <p:cNvCxnSpPr>
              <a:cxnSpLocks noChangeShapeType="1"/>
            </p:cNvCxnSpPr>
            <p:nvPr/>
          </p:nvCxnSpPr>
          <p:spPr bwMode="auto">
            <a:xfrm>
              <a:off x="3456" y="3168"/>
              <a:ext cx="384" cy="240"/>
            </a:xfrm>
            <a:prstGeom prst="curvedConnector3">
              <a:avLst>
                <a:gd name="adj1" fmla="val 50000"/>
              </a:avLst>
            </a:prstGeom>
            <a:noFill/>
            <a:ln w="635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16391" name="AutoShape 13">
            <a:extLst>
              <a:ext uri="{FF2B5EF4-FFF2-40B4-BE49-F238E27FC236}">
                <a16:creationId xmlns:a16="http://schemas.microsoft.com/office/drawing/2014/main" xmlns="" id="{A41B1385-D823-4920-9E76-0D98E04896BF}"/>
              </a:ext>
            </a:extLst>
          </p:cNvPr>
          <p:cNvSpPr>
            <a:spLocks/>
          </p:cNvSpPr>
          <p:nvPr/>
        </p:nvSpPr>
        <p:spPr bwMode="auto">
          <a:xfrm>
            <a:off x="5033963" y="4449763"/>
            <a:ext cx="3059112" cy="649287"/>
          </a:xfrm>
          <a:prstGeom prst="borderCallout2">
            <a:avLst>
              <a:gd name="adj1" fmla="val 17477"/>
              <a:gd name="adj2" fmla="val -2407"/>
              <a:gd name="adj3" fmla="val 17477"/>
              <a:gd name="adj4" fmla="val -9329"/>
              <a:gd name="adj5" fmla="val -77671"/>
              <a:gd name="adj6" fmla="val -34454"/>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Shortest path length from </a:t>
            </a:r>
            <a:r>
              <a:rPr lang="en-US" altLang="zh-TW" sz="1800" i="1">
                <a:latin typeface="Times New Roman" panose="02020603050405020304" pitchFamily="18" charset="0"/>
              </a:rPr>
              <a:t>x</a:t>
            </a:r>
            <a:r>
              <a:rPr lang="en-US" altLang="zh-TW" sz="1800">
                <a:latin typeface="Times New Roman" panose="02020603050405020304" pitchFamily="18" charset="0"/>
              </a:rPr>
              <a:t> to </a:t>
            </a:r>
            <a:r>
              <a:rPr lang="en-US" altLang="zh-TW" sz="1800" i="1">
                <a:latin typeface="Times New Roman" panose="02020603050405020304" pitchFamily="18" charset="0"/>
              </a:rPr>
              <a:t>j</a:t>
            </a:r>
            <a:r>
              <a:rPr lang="en-US" altLang="zh-TW" sz="1800">
                <a:latin typeface="Times New Roman" panose="02020603050405020304" pitchFamily="18" charset="0"/>
              </a:rPr>
              <a:t> without passing through </a:t>
            </a:r>
            <a:r>
              <a:rPr lang="en-US" altLang="zh-TW" sz="1800" i="1">
                <a:latin typeface="Times New Roman" panose="02020603050405020304" pitchFamily="18" charset="0"/>
              </a:rPr>
              <a:t>i</a:t>
            </a:r>
            <a:endParaRPr lang="en-US" altLang="zh-TW" sz="1800">
              <a:latin typeface="Times New Roman" panose="02020603050405020304" pitchFamily="18" charset="0"/>
            </a:endParaRPr>
          </a:p>
        </p:txBody>
      </p:sp>
      <p:sp>
        <p:nvSpPr>
          <p:cNvPr id="16392" name="AutoShape 14">
            <a:extLst>
              <a:ext uri="{FF2B5EF4-FFF2-40B4-BE49-F238E27FC236}">
                <a16:creationId xmlns:a16="http://schemas.microsoft.com/office/drawing/2014/main" xmlns="" id="{2DED852A-393E-4DD7-86FD-BD50DD8EEE5B}"/>
              </a:ext>
            </a:extLst>
          </p:cNvPr>
          <p:cNvSpPr>
            <a:spLocks/>
          </p:cNvSpPr>
          <p:nvPr/>
        </p:nvSpPr>
        <p:spPr bwMode="auto">
          <a:xfrm>
            <a:off x="3652838" y="5240338"/>
            <a:ext cx="3227387" cy="649287"/>
          </a:xfrm>
          <a:prstGeom prst="borderCallout2">
            <a:avLst>
              <a:gd name="adj1" fmla="val 17477"/>
              <a:gd name="adj2" fmla="val -2407"/>
              <a:gd name="adj3" fmla="val 17477"/>
              <a:gd name="adj4" fmla="val -9278"/>
              <a:gd name="adj5" fmla="val -197088"/>
              <a:gd name="adj6" fmla="val -9477"/>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Shortest path length from </a:t>
            </a:r>
            <a:r>
              <a:rPr lang="en-US" altLang="zh-TW" sz="1800" i="1">
                <a:latin typeface="Times New Roman" panose="02020603050405020304" pitchFamily="18" charset="0"/>
              </a:rPr>
              <a:t>x</a:t>
            </a:r>
            <a:r>
              <a:rPr lang="en-US" altLang="zh-TW" sz="1800">
                <a:latin typeface="Times New Roman" panose="02020603050405020304" pitchFamily="18" charset="0"/>
              </a:rPr>
              <a:t> to </a:t>
            </a:r>
            <a:r>
              <a:rPr lang="en-US" altLang="zh-TW" sz="1800" i="1">
                <a:latin typeface="Times New Roman" panose="02020603050405020304" pitchFamily="18" charset="0"/>
              </a:rPr>
              <a:t>i</a:t>
            </a:r>
            <a:r>
              <a:rPr lang="en-US" altLang="zh-TW" sz="1800">
                <a:latin typeface="Times New Roman" panose="02020603050405020304" pitchFamily="18" charset="0"/>
              </a:rPr>
              <a:t> without passing through </a:t>
            </a:r>
            <a:r>
              <a:rPr lang="en-US" altLang="zh-TW" sz="1800" i="1">
                <a:latin typeface="Times New Roman" panose="02020603050405020304" pitchFamily="18" charset="0"/>
              </a:rPr>
              <a:t>j</a:t>
            </a:r>
            <a:endParaRPr lang="en-US" altLang="zh-TW" sz="1800">
              <a:latin typeface="Times New Roman" panose="02020603050405020304" pitchFamily="18" charset="0"/>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xmlns="" id="{202B8DB7-C44D-45A0-B810-1910723B3BC6}"/>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6D55E3F9-15F0-44AD-A6B4-38E0D459189B}" type="slidenum">
              <a:rPr lang="en-US" altLang="zh-TW" sz="1400" smtClean="0">
                <a:solidFill>
                  <a:schemeClr val="accent2"/>
                </a:solidFill>
                <a:latin typeface="Times New Roman" panose="02020603050405020304" pitchFamily="18" charset="0"/>
              </a:rPr>
              <a:pPr>
                <a:spcBef>
                  <a:spcPct val="0"/>
                </a:spcBef>
                <a:buFontTx/>
                <a:buNone/>
              </a:pPr>
              <a:t>8</a:t>
            </a:fld>
            <a:endParaRPr lang="en-US" altLang="zh-TW" sz="1400" b="0">
              <a:latin typeface="Times New Roman" panose="02020603050405020304" pitchFamily="18" charset="0"/>
            </a:endParaRPr>
          </a:p>
        </p:txBody>
      </p:sp>
      <p:sp>
        <p:nvSpPr>
          <p:cNvPr id="18435" name="Rectangle 2">
            <a:extLst>
              <a:ext uri="{FF2B5EF4-FFF2-40B4-BE49-F238E27FC236}">
                <a16:creationId xmlns:a16="http://schemas.microsoft.com/office/drawing/2014/main" xmlns="" id="{D4108FC2-7284-44FC-9C1E-912CEEF77B19}"/>
              </a:ext>
            </a:extLst>
          </p:cNvPr>
          <p:cNvSpPr>
            <a:spLocks noGrp="1" noChangeArrowheads="1"/>
          </p:cNvSpPr>
          <p:nvPr>
            <p:ph type="body" idx="1"/>
          </p:nvPr>
        </p:nvSpPr>
        <p:spPr>
          <a:xfrm>
            <a:off x="419100" y="1422400"/>
            <a:ext cx="8232775" cy="4591538"/>
          </a:xfrm>
          <a:noFill/>
        </p:spPr>
        <p:txBody>
          <a:bodyPr lIns="92075" tIns="46038" rIns="92075" bIns="46038"/>
          <a:lstStyle/>
          <a:p>
            <a:pPr eaLnBrk="1" hangingPunct="1"/>
            <a:r>
              <a:rPr lang="en-US" altLang="zh-TW" dirty="0"/>
              <a:t>Common Descendants: Similarity between two documents is proportional to the number of common descendants of the two documents.</a:t>
            </a:r>
          </a:p>
          <a:p>
            <a:pPr eaLnBrk="1" hangingPunct="1"/>
            <a:endParaRPr lang="en-US" altLang="zh-TW" dirty="0"/>
          </a:p>
          <a:p>
            <a:pPr eaLnBrk="1" hangingPunct="1"/>
            <a:endParaRPr lang="en-US" altLang="zh-TW" dirty="0"/>
          </a:p>
          <a:p>
            <a:pPr eaLnBrk="1" hangingPunct="1">
              <a:buFontTx/>
              <a:buNone/>
            </a:pPr>
            <a:endParaRPr lang="en-US" altLang="zh-TW" dirty="0"/>
          </a:p>
          <a:p>
            <a:pPr eaLnBrk="1" hangingPunct="1"/>
            <a:r>
              <a:rPr lang="en-US" altLang="zh-TW" dirty="0" smtClean="0"/>
              <a:t>The final </a:t>
            </a:r>
            <a:r>
              <a:rPr lang="en-US" altLang="zh-TW" dirty="0" smtClean="0">
                <a:solidFill>
                  <a:srgbClr val="C00000"/>
                </a:solidFill>
              </a:rPr>
              <a:t>link-based similarity</a:t>
            </a:r>
            <a:r>
              <a:rPr lang="en-US" altLang="zh-TW" dirty="0" smtClean="0"/>
              <a:t> is a combination of the shortest path, common parent and common child similarities</a:t>
            </a:r>
          </a:p>
          <a:p>
            <a:pPr eaLnBrk="1" hangingPunct="1"/>
            <a:r>
              <a:rPr lang="en-US" altLang="zh-TW" dirty="0" smtClean="0"/>
              <a:t>The link-based similarity is then combined with </a:t>
            </a:r>
            <a:r>
              <a:rPr lang="en-US" altLang="zh-TW" dirty="0" smtClean="0">
                <a:solidFill>
                  <a:srgbClr val="C00000"/>
                </a:solidFill>
              </a:rPr>
              <a:t>term-based similarity</a:t>
            </a:r>
            <a:r>
              <a:rPr lang="en-US" altLang="zh-TW" dirty="0" smtClean="0"/>
              <a:t>, which is based on the </a:t>
            </a:r>
            <a:r>
              <a:rPr lang="en-US" altLang="zh-TW" dirty="0"/>
              <a:t>vector space model </a:t>
            </a:r>
            <a:r>
              <a:rPr lang="en-US" altLang="zh-TW" dirty="0" smtClean="0"/>
              <a:t>with </a:t>
            </a:r>
            <a:r>
              <a:rPr lang="en-US" altLang="zh-TW" dirty="0" err="1" smtClean="0"/>
              <a:t>tf</a:t>
            </a:r>
            <a:r>
              <a:rPr lang="en-US" altLang="zh-TW" dirty="0" smtClean="0"/>
              <a:t> weighting</a:t>
            </a:r>
          </a:p>
          <a:p>
            <a:pPr eaLnBrk="1" hangingPunct="1"/>
            <a:r>
              <a:rPr lang="en-US" altLang="zh-TW" dirty="0" smtClean="0"/>
              <a:t>The exact combination method is not an important concern for us; it could be summing or averaging the similarities; </a:t>
            </a:r>
            <a:r>
              <a:rPr lang="en-US" altLang="zh-TW" dirty="0" smtClean="0">
                <a:solidFill>
                  <a:srgbClr val="C00000"/>
                </a:solidFill>
              </a:rPr>
              <a:t>our </a:t>
            </a:r>
            <a:r>
              <a:rPr lang="en-US" altLang="zh-TW" dirty="0">
                <a:solidFill>
                  <a:srgbClr val="C00000"/>
                </a:solidFill>
              </a:rPr>
              <a:t>focus here is how to use links to judge similarity</a:t>
            </a:r>
            <a:endParaRPr lang="en-US" altLang="zh-TW" dirty="0" smtClean="0">
              <a:solidFill>
                <a:srgbClr val="C00000"/>
              </a:solidFill>
            </a:endParaRPr>
          </a:p>
          <a:p>
            <a:pPr eaLnBrk="1" hangingPunct="1"/>
            <a:endParaRPr lang="en-US" altLang="zh-TW" dirty="0"/>
          </a:p>
        </p:txBody>
      </p:sp>
      <p:graphicFrame>
        <p:nvGraphicFramePr>
          <p:cNvPr id="18436" name="Object 3">
            <a:extLst>
              <a:ext uri="{FF2B5EF4-FFF2-40B4-BE49-F238E27FC236}">
                <a16:creationId xmlns:a16="http://schemas.microsoft.com/office/drawing/2014/main" xmlns="" id="{D0E2A987-EE12-4EFA-8AA4-0179F60B8B71}"/>
              </a:ext>
            </a:extLst>
          </p:cNvPr>
          <p:cNvGraphicFramePr>
            <a:graphicFrameLocks noChangeAspect="1"/>
          </p:cNvGraphicFramePr>
          <p:nvPr/>
        </p:nvGraphicFramePr>
        <p:xfrm>
          <a:off x="1327150" y="2373313"/>
          <a:ext cx="2400300" cy="811212"/>
        </p:xfrm>
        <a:graphic>
          <a:graphicData uri="http://schemas.openxmlformats.org/presentationml/2006/ole">
            <mc:AlternateContent xmlns:mc="http://schemas.openxmlformats.org/markup-compatibility/2006">
              <mc:Choice xmlns:v="urn:schemas-microsoft-com:vml" Requires="v">
                <p:oleObj spid="_x0000_s18536" name="方程式" r:id="rId4" imgW="2400300" imgH="812800" progId="Equation.3">
                  <p:embed/>
                </p:oleObj>
              </mc:Choice>
              <mc:Fallback>
                <p:oleObj name="方程式" r:id="rId4" imgW="2400300" imgH="812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7150" y="2373313"/>
                        <a:ext cx="2400300" cy="811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Text Box 4">
            <a:extLst>
              <a:ext uri="{FF2B5EF4-FFF2-40B4-BE49-F238E27FC236}">
                <a16:creationId xmlns:a16="http://schemas.microsoft.com/office/drawing/2014/main" xmlns="" id="{4DA7AD1A-ECD0-4A82-B9D3-68A0290D6C69}"/>
              </a:ext>
            </a:extLst>
          </p:cNvPr>
          <p:cNvSpPr txBox="1">
            <a:spLocks noChangeArrowheads="1"/>
          </p:cNvSpPr>
          <p:nvPr/>
        </p:nvSpPr>
        <p:spPr bwMode="auto">
          <a:xfrm>
            <a:off x="3919538" y="2439988"/>
            <a:ext cx="24431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a:latin typeface="Times New Roman" panose="02020603050405020304" pitchFamily="18" charset="0"/>
                <a:ea typeface="標楷體" panose="03000509000000000000" pitchFamily="65" charset="-120"/>
              </a:rPr>
              <a:t>where </a:t>
            </a:r>
            <a:r>
              <a:rPr lang="en-US" altLang="zh-TW" i="1">
                <a:latin typeface="Times New Roman" panose="02020603050405020304" pitchFamily="18" charset="0"/>
                <a:ea typeface="標楷體" panose="03000509000000000000" pitchFamily="65" charset="-120"/>
              </a:rPr>
              <a:t>x</a:t>
            </a:r>
            <a:r>
              <a:rPr lang="en-US" altLang="zh-TW">
                <a:latin typeface="Times New Roman" panose="02020603050405020304" pitchFamily="18" charset="0"/>
                <a:ea typeface="標楷體" panose="03000509000000000000" pitchFamily="65" charset="-120"/>
              </a:rPr>
              <a:t> is a common descendant of </a:t>
            </a:r>
            <a:r>
              <a:rPr lang="en-US" altLang="zh-TW" i="1">
                <a:latin typeface="Times New Roman" panose="02020603050405020304" pitchFamily="18" charset="0"/>
                <a:ea typeface="標楷體" panose="03000509000000000000" pitchFamily="65" charset="-120"/>
              </a:rPr>
              <a:t>i</a:t>
            </a:r>
            <a:r>
              <a:rPr lang="en-US" altLang="zh-TW">
                <a:latin typeface="Times New Roman" panose="02020603050405020304" pitchFamily="18" charset="0"/>
                <a:ea typeface="標楷體" panose="03000509000000000000" pitchFamily="65" charset="-120"/>
              </a:rPr>
              <a:t> and </a:t>
            </a:r>
            <a:r>
              <a:rPr lang="en-US" altLang="zh-TW" i="1">
                <a:latin typeface="Times New Roman" panose="02020603050405020304" pitchFamily="18" charset="0"/>
                <a:ea typeface="標楷體" panose="03000509000000000000" pitchFamily="65" charset="-120"/>
              </a:rPr>
              <a:t>j</a:t>
            </a:r>
            <a:endParaRPr lang="en-US" altLang="zh-TW">
              <a:latin typeface="Times New Roman" panose="02020603050405020304" pitchFamily="18" charset="0"/>
              <a:ea typeface="標楷體" panose="03000509000000000000" pitchFamily="65" charset="-120"/>
            </a:endParaRPr>
          </a:p>
        </p:txBody>
      </p:sp>
      <p:sp>
        <p:nvSpPr>
          <p:cNvPr id="18438" name="Rectangle 5">
            <a:extLst>
              <a:ext uri="{FF2B5EF4-FFF2-40B4-BE49-F238E27FC236}">
                <a16:creationId xmlns:a16="http://schemas.microsoft.com/office/drawing/2014/main" xmlns="" id="{9EE27045-B5CD-42FC-ACFB-0C0A73AEAD5C}"/>
              </a:ext>
            </a:extLst>
          </p:cNvPr>
          <p:cNvSpPr>
            <a:spLocks noChangeArrowheads="1"/>
          </p:cNvSpPr>
          <p:nvPr/>
        </p:nvSpPr>
        <p:spPr bwMode="auto">
          <a:xfrm>
            <a:off x="417513" y="381000"/>
            <a:ext cx="8421687" cy="9001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HyPursuit at MIT (1996)</a:t>
            </a:r>
            <a:endParaRPr lang="en-GB" altLang="zh-TW" sz="2800">
              <a:solidFill>
                <a:schemeClr val="tx2"/>
              </a:solidFill>
            </a:endParaRPr>
          </a:p>
        </p:txBody>
      </p:sp>
      <p:grpSp>
        <p:nvGrpSpPr>
          <p:cNvPr id="18444" name="Group 11">
            <a:extLst>
              <a:ext uri="{FF2B5EF4-FFF2-40B4-BE49-F238E27FC236}">
                <a16:creationId xmlns:a16="http://schemas.microsoft.com/office/drawing/2014/main" xmlns="" id="{B80DDE23-3CD9-44D1-8D1D-517B6F8C36F5}"/>
              </a:ext>
            </a:extLst>
          </p:cNvPr>
          <p:cNvGrpSpPr>
            <a:grpSpLocks/>
          </p:cNvGrpSpPr>
          <p:nvPr/>
        </p:nvGrpSpPr>
        <p:grpSpPr bwMode="auto">
          <a:xfrm>
            <a:off x="6865938" y="2190750"/>
            <a:ext cx="1676400" cy="944563"/>
            <a:chOff x="4296" y="2048"/>
            <a:chExt cx="1056" cy="595"/>
          </a:xfrm>
        </p:grpSpPr>
        <p:sp>
          <p:nvSpPr>
            <p:cNvPr id="18445" name="Text Box 12">
              <a:extLst>
                <a:ext uri="{FF2B5EF4-FFF2-40B4-BE49-F238E27FC236}">
                  <a16:creationId xmlns:a16="http://schemas.microsoft.com/office/drawing/2014/main" xmlns="" id="{AB75DAA4-9553-40C5-8D6A-BE05D5C27C09}"/>
                </a:ext>
              </a:extLst>
            </p:cNvPr>
            <p:cNvSpPr txBox="1">
              <a:spLocks noChangeArrowheads="1"/>
            </p:cNvSpPr>
            <p:nvPr/>
          </p:nvSpPr>
          <p:spPr bwMode="auto">
            <a:xfrm>
              <a:off x="4968" y="2248"/>
              <a:ext cx="384" cy="1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x</a:t>
              </a:r>
            </a:p>
          </p:txBody>
        </p:sp>
        <p:sp>
          <p:nvSpPr>
            <p:cNvPr id="18446" name="Text Box 13">
              <a:extLst>
                <a:ext uri="{FF2B5EF4-FFF2-40B4-BE49-F238E27FC236}">
                  <a16:creationId xmlns:a16="http://schemas.microsoft.com/office/drawing/2014/main" xmlns="" id="{795EA2B8-313B-48AB-A0D9-5DA877AD7E02}"/>
                </a:ext>
              </a:extLst>
            </p:cNvPr>
            <p:cNvSpPr txBox="1">
              <a:spLocks noChangeArrowheads="1"/>
            </p:cNvSpPr>
            <p:nvPr/>
          </p:nvSpPr>
          <p:spPr bwMode="auto">
            <a:xfrm>
              <a:off x="4296" y="2048"/>
              <a:ext cx="384" cy="1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i</a:t>
              </a:r>
            </a:p>
          </p:txBody>
        </p:sp>
        <p:sp>
          <p:nvSpPr>
            <p:cNvPr id="18447" name="Text Box 14">
              <a:extLst>
                <a:ext uri="{FF2B5EF4-FFF2-40B4-BE49-F238E27FC236}">
                  <a16:creationId xmlns:a16="http://schemas.microsoft.com/office/drawing/2014/main" xmlns="" id="{FC4A9C56-6522-47BF-AC3D-27FD250FE8F0}"/>
                </a:ext>
              </a:extLst>
            </p:cNvPr>
            <p:cNvSpPr txBox="1">
              <a:spLocks noChangeArrowheads="1"/>
            </p:cNvSpPr>
            <p:nvPr/>
          </p:nvSpPr>
          <p:spPr bwMode="auto">
            <a:xfrm>
              <a:off x="4296" y="2448"/>
              <a:ext cx="384" cy="1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lnSpc>
                  <a:spcPct val="85000"/>
                </a:lnSpc>
                <a:spcBef>
                  <a:spcPct val="50000"/>
                </a:spcBef>
                <a:buFontTx/>
                <a:buNone/>
              </a:pPr>
              <a:r>
                <a:rPr lang="en-US" altLang="zh-TW" sz="1600" b="1">
                  <a:latin typeface="Times New Roman" panose="02020603050405020304" pitchFamily="18" charset="0"/>
                  <a:ea typeface="標楷體" panose="03000509000000000000" pitchFamily="65" charset="-120"/>
                </a:rPr>
                <a:t>j</a:t>
              </a:r>
            </a:p>
          </p:txBody>
        </p:sp>
        <p:cxnSp>
          <p:nvCxnSpPr>
            <p:cNvPr id="18448" name="AutoShape 15">
              <a:extLst>
                <a:ext uri="{FF2B5EF4-FFF2-40B4-BE49-F238E27FC236}">
                  <a16:creationId xmlns:a16="http://schemas.microsoft.com/office/drawing/2014/main" xmlns="" id="{C482A097-B92E-4F9E-A8E8-A20B20E461C2}"/>
                </a:ext>
              </a:extLst>
            </p:cNvPr>
            <p:cNvCxnSpPr>
              <a:cxnSpLocks noChangeShapeType="1"/>
              <a:endCxn id="18445" idx="1"/>
            </p:cNvCxnSpPr>
            <p:nvPr/>
          </p:nvCxnSpPr>
          <p:spPr bwMode="auto">
            <a:xfrm>
              <a:off x="4688" y="2146"/>
              <a:ext cx="280" cy="200"/>
            </a:xfrm>
            <a:prstGeom prst="curvedConnector3">
              <a:avLst>
                <a:gd name="adj1" fmla="val 50000"/>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49" name="AutoShape 16">
              <a:extLst>
                <a:ext uri="{FF2B5EF4-FFF2-40B4-BE49-F238E27FC236}">
                  <a16:creationId xmlns:a16="http://schemas.microsoft.com/office/drawing/2014/main" xmlns="" id="{0A362214-890F-4BE0-B3FF-B2B1EEC8D876}"/>
                </a:ext>
              </a:extLst>
            </p:cNvPr>
            <p:cNvCxnSpPr>
              <a:cxnSpLocks noChangeShapeType="1"/>
              <a:endCxn id="18445" idx="1"/>
            </p:cNvCxnSpPr>
            <p:nvPr/>
          </p:nvCxnSpPr>
          <p:spPr bwMode="auto">
            <a:xfrm flipV="1">
              <a:off x="4690" y="2346"/>
              <a:ext cx="278" cy="198"/>
            </a:xfrm>
            <a:prstGeom prst="curvedConnector3">
              <a:avLst>
                <a:gd name="adj1" fmla="val 50000"/>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50" name="AutoShape 17">
              <a:extLst>
                <a:ext uri="{FF2B5EF4-FFF2-40B4-BE49-F238E27FC236}">
                  <a16:creationId xmlns:a16="http://schemas.microsoft.com/office/drawing/2014/main" xmlns="" id="{14DA36C9-A49F-445A-B48F-68AA30BCD7AC}"/>
                </a:ext>
              </a:extLst>
            </p:cNvPr>
            <p:cNvCxnSpPr>
              <a:cxnSpLocks noChangeShapeType="1"/>
            </p:cNvCxnSpPr>
            <p:nvPr/>
          </p:nvCxnSpPr>
          <p:spPr bwMode="auto">
            <a:xfrm flipV="1">
              <a:off x="4680" y="2344"/>
              <a:ext cx="240" cy="200"/>
            </a:xfrm>
            <a:prstGeom prst="curvedConnector3">
              <a:avLst>
                <a:gd name="adj1" fmla="val 64167"/>
              </a:avLst>
            </a:prstGeom>
            <a:noFill/>
            <a:ln w="635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51" name="AutoShape 18">
              <a:extLst>
                <a:ext uri="{FF2B5EF4-FFF2-40B4-BE49-F238E27FC236}">
                  <a16:creationId xmlns:a16="http://schemas.microsoft.com/office/drawing/2014/main" xmlns="" id="{45474DF4-3A10-4A29-8A43-131716B7BFD3}"/>
                </a:ext>
              </a:extLst>
            </p:cNvPr>
            <p:cNvCxnSpPr>
              <a:cxnSpLocks noChangeShapeType="1"/>
              <a:endCxn id="18445" idx="1"/>
            </p:cNvCxnSpPr>
            <p:nvPr/>
          </p:nvCxnSpPr>
          <p:spPr bwMode="auto">
            <a:xfrm>
              <a:off x="4674" y="2142"/>
              <a:ext cx="294" cy="204"/>
            </a:xfrm>
            <a:prstGeom prst="curvedConnector3">
              <a:avLst>
                <a:gd name="adj1" fmla="val 50000"/>
              </a:avLst>
            </a:prstGeom>
            <a:noFill/>
            <a:ln w="635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xmlns="" id="{D4332C80-62A3-4ED2-B040-055AD5311DA1}"/>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9DF98D4-D19E-462A-9A4D-88CBE25E712F}" type="slidenum">
              <a:rPr lang="en-US" altLang="zh-TW" sz="1400" smtClean="0">
                <a:solidFill>
                  <a:schemeClr val="accent2"/>
                </a:solidFill>
                <a:latin typeface="Times New Roman" panose="02020603050405020304" pitchFamily="18" charset="0"/>
              </a:rPr>
              <a:pPr>
                <a:spcBef>
                  <a:spcPct val="0"/>
                </a:spcBef>
                <a:buFontTx/>
                <a:buNone/>
              </a:pPr>
              <a:t>9</a:t>
            </a:fld>
            <a:endParaRPr lang="en-US" altLang="zh-TW" sz="1400" b="0">
              <a:latin typeface="Times New Roman" panose="02020603050405020304" pitchFamily="18" charset="0"/>
            </a:endParaRPr>
          </a:p>
        </p:txBody>
      </p:sp>
      <p:sp>
        <p:nvSpPr>
          <p:cNvPr id="20483" name="Rectangle 2">
            <a:extLst>
              <a:ext uri="{FF2B5EF4-FFF2-40B4-BE49-F238E27FC236}">
                <a16:creationId xmlns:a16="http://schemas.microsoft.com/office/drawing/2014/main" xmlns="" id="{CA74E184-02F7-4778-AEC4-2CAEC5809A4B}"/>
              </a:ext>
            </a:extLst>
          </p:cNvPr>
          <p:cNvSpPr>
            <a:spLocks noGrp="1" noChangeArrowheads="1"/>
          </p:cNvSpPr>
          <p:nvPr>
            <p:ph type="title"/>
          </p:nvPr>
        </p:nvSpPr>
        <p:spPr>
          <a:xfrm>
            <a:off x="533400" y="533400"/>
            <a:ext cx="8421688" cy="742950"/>
          </a:xfrm>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dirty="0" err="1"/>
              <a:t>HyPursuit</a:t>
            </a:r>
            <a:r>
              <a:rPr lang="en-US" altLang="zh-TW" dirty="0"/>
              <a:t> Summary</a:t>
            </a:r>
            <a:endParaRPr lang="en-GB" altLang="zh-TW" dirty="0"/>
          </a:p>
        </p:txBody>
      </p:sp>
      <p:sp>
        <p:nvSpPr>
          <p:cNvPr id="20484" name="Rectangle 3">
            <a:extLst>
              <a:ext uri="{FF2B5EF4-FFF2-40B4-BE49-F238E27FC236}">
                <a16:creationId xmlns:a16="http://schemas.microsoft.com/office/drawing/2014/main" xmlns="" id="{2446AA44-5E6C-4C57-ABB5-5E4E18EF5892}"/>
              </a:ext>
            </a:extLst>
          </p:cNvPr>
          <p:cNvSpPr>
            <a:spLocks noGrp="1" noChangeArrowheads="1"/>
          </p:cNvSpPr>
          <p:nvPr>
            <p:ph type="body" idx="1"/>
          </p:nvPr>
        </p:nvSpPr>
        <p:spPr>
          <a:xfrm>
            <a:off x="379413" y="1385888"/>
            <a:ext cx="8486775" cy="4185572"/>
          </a:xfrm>
          <a:noFill/>
        </p:spPr>
        <p:txBody>
          <a:bodyPr lIns="92075" tIns="46038" rIns="92075" bIns="46038"/>
          <a:lstStyle/>
          <a:p>
            <a:pPr eaLnBrk="1" hangingPunct="1">
              <a:lnSpc>
                <a:spcPct val="110000"/>
              </a:lnSpc>
            </a:pPr>
            <a:r>
              <a:rPr lang="en-US" altLang="zh-TW" sz="2400" dirty="0" err="1"/>
              <a:t>HyPursuit</a:t>
            </a:r>
            <a:r>
              <a:rPr lang="en-US" altLang="zh-TW" sz="2400" dirty="0"/>
              <a:t> measures the similarity between pages </a:t>
            </a:r>
          </a:p>
          <a:p>
            <a:pPr lvl="1" eaLnBrk="1" hangingPunct="1">
              <a:lnSpc>
                <a:spcPct val="110000"/>
              </a:lnSpc>
            </a:pPr>
            <a:r>
              <a:rPr lang="en-US" altLang="zh-TW" sz="2000" dirty="0"/>
              <a:t>3 </a:t>
            </a:r>
            <a:r>
              <a:rPr lang="en-US" altLang="zh-TW" sz="2000" dirty="0" smtClean="0"/>
              <a:t>link-based </a:t>
            </a:r>
            <a:r>
              <a:rPr lang="en-US" altLang="zh-TW" sz="2000" dirty="0"/>
              <a:t>and 1 </a:t>
            </a:r>
            <a:r>
              <a:rPr lang="en-US" altLang="zh-TW" sz="2000" dirty="0" smtClean="0"/>
              <a:t>content-based similarity, </a:t>
            </a:r>
            <a:r>
              <a:rPr lang="en-US" altLang="zh-TW" sz="2000" dirty="0"/>
              <a:t>combined in some ad hoc way</a:t>
            </a:r>
          </a:p>
          <a:p>
            <a:pPr eaLnBrk="1" hangingPunct="1">
              <a:lnSpc>
                <a:spcPct val="110000"/>
              </a:lnSpc>
            </a:pPr>
            <a:r>
              <a:rPr lang="en-US" altLang="zh-TW" sz="2400" dirty="0"/>
              <a:t>The link formulas are rather ad hoc</a:t>
            </a:r>
          </a:p>
          <a:p>
            <a:pPr eaLnBrk="1" hangingPunct="1">
              <a:lnSpc>
                <a:spcPct val="110000"/>
              </a:lnSpc>
            </a:pPr>
            <a:r>
              <a:rPr lang="en-US" altLang="zh-TW" sz="2400" dirty="0"/>
              <a:t>Links are not used to measure similarity between </a:t>
            </a:r>
            <a:r>
              <a:rPr lang="en-US" altLang="zh-TW" sz="2400" dirty="0" smtClean="0"/>
              <a:t>query </a:t>
            </a:r>
            <a:r>
              <a:rPr lang="en-US" altLang="zh-TW" sz="2400" dirty="0"/>
              <a:t>and pages, so it is </a:t>
            </a:r>
            <a:r>
              <a:rPr lang="en-US" altLang="zh-TW" sz="2400" dirty="0" smtClean="0">
                <a:solidFill>
                  <a:srgbClr val="C00000"/>
                </a:solidFill>
              </a:rPr>
              <a:t>not directly </a:t>
            </a:r>
            <a:r>
              <a:rPr lang="en-US" altLang="zh-TW" sz="2400" dirty="0" smtClean="0"/>
              <a:t>usable </a:t>
            </a:r>
            <a:r>
              <a:rPr lang="en-US" altLang="zh-TW" sz="2400" dirty="0"/>
              <a:t>in ranking algorithms</a:t>
            </a:r>
          </a:p>
          <a:p>
            <a:pPr lvl="1" eaLnBrk="1" hangingPunct="1">
              <a:lnSpc>
                <a:spcPct val="110000"/>
              </a:lnSpc>
            </a:pPr>
            <a:r>
              <a:rPr lang="en-US" altLang="zh-TW" sz="2000" dirty="0" err="1"/>
              <a:t>HyPursuit</a:t>
            </a:r>
            <a:r>
              <a:rPr lang="en-US" altLang="zh-TW" sz="2000" dirty="0"/>
              <a:t> is used for clustering similar pages together</a:t>
            </a:r>
          </a:p>
          <a:p>
            <a:pPr lvl="1" eaLnBrk="1" hangingPunct="1">
              <a:lnSpc>
                <a:spcPct val="110000"/>
              </a:lnSpc>
            </a:pPr>
            <a:r>
              <a:rPr lang="en-US" altLang="zh-TW" sz="2000" dirty="0"/>
              <a:t>Good clustering can be used to enhance retrieval speed and quality</a:t>
            </a: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fontScheme name="預設簡報設計">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3600" tIns="46800" rIns="936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GB"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3600" tIns="46800" rIns="936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GB"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預設簡報設計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9180</TotalTime>
  <Words>4174</Words>
  <Application>Microsoft Office PowerPoint</Application>
  <PresentationFormat>On-screen Show (4:3)</PresentationFormat>
  <Paragraphs>498</Paragraphs>
  <Slides>44</Slides>
  <Notes>44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7" baseType="lpstr">
      <vt:lpstr>標楷體</vt:lpstr>
      <vt:lpstr>GungsuhChe</vt:lpstr>
      <vt:lpstr>細明體</vt:lpstr>
      <vt:lpstr>新細明體</vt:lpstr>
      <vt:lpstr>Arial</vt:lpstr>
      <vt:lpstr>Calibri</vt:lpstr>
      <vt:lpstr>Cambria Math</vt:lpstr>
      <vt:lpstr>Symbol</vt:lpstr>
      <vt:lpstr>Tahoma</vt:lpstr>
      <vt:lpstr>Times New Roman</vt:lpstr>
      <vt:lpstr>預設簡報設計</vt:lpstr>
      <vt:lpstr>方程式</vt:lpstr>
      <vt:lpstr>Equation</vt:lpstr>
      <vt:lpstr>Search Engines for the Web  - Making use of Links and HTML Tags -</vt:lpstr>
      <vt:lpstr>Historical Review of Link-Based Ranking Methods</vt:lpstr>
      <vt:lpstr>Problems with Term-Based Ranking</vt:lpstr>
      <vt:lpstr>Going Beyond Document Content</vt:lpstr>
      <vt:lpstr>Benefits of Using Links</vt:lpstr>
      <vt:lpstr>HyPursuit at MIT (1996)</vt:lpstr>
      <vt:lpstr>HyPursuit at MIT (1996)</vt:lpstr>
      <vt:lpstr>PowerPoint Presentation</vt:lpstr>
      <vt:lpstr>HyPursuit Summary</vt:lpstr>
      <vt:lpstr>HyPursuit’s Clustering Performance Evaluation</vt:lpstr>
      <vt:lpstr>WWW Index and Search Engine (WISE)</vt:lpstr>
      <vt:lpstr>Spreading Activation in WISE</vt:lpstr>
      <vt:lpstr>Most-Cited in WISE</vt:lpstr>
      <vt:lpstr>Retrieval Effectiveness of WISE</vt:lpstr>
      <vt:lpstr>Problems with HyPursuit and WISE</vt:lpstr>
      <vt:lpstr>Problems with HyPursuit and WISE</vt:lpstr>
      <vt:lpstr>Google PageRank</vt:lpstr>
      <vt:lpstr>Google (http://google.com)</vt:lpstr>
      <vt:lpstr>Google’s PageRank</vt:lpstr>
      <vt:lpstr>Google’s PageRank Calculation </vt:lpstr>
      <vt:lpstr>Example </vt:lpstr>
      <vt:lpstr>Example </vt:lpstr>
      <vt:lpstr>Synchronous vs Asynchronous Iteration</vt:lpstr>
      <vt:lpstr>Synchronous vs Asynchronous Iteration</vt:lpstr>
      <vt:lpstr>Ranking based on Anchor Text </vt:lpstr>
      <vt:lpstr>Ranking based on Hit Properties (Hit List)</vt:lpstr>
      <vt:lpstr>Google’s Performance</vt:lpstr>
      <vt:lpstr>Problems with Google’s PageRank</vt:lpstr>
      <vt:lpstr>Other Aspects / Applications of PageRank</vt:lpstr>
      <vt:lpstr>The Rank Sink Problem</vt:lpstr>
      <vt:lpstr>The Random Surfer Model</vt:lpstr>
      <vt:lpstr>Google Bomb – Link/Content Spamming</vt:lpstr>
      <vt:lpstr>Google Bomb – Link Spamming</vt:lpstr>
      <vt:lpstr>PowerPoint Presentation</vt:lpstr>
      <vt:lpstr>Search Engine Optimization (SEO): Link Boosting</vt:lpstr>
      <vt:lpstr>SEO: Link Boosting (Cont.)</vt:lpstr>
      <vt:lpstr>SEO: Link Boosting (Cont.)</vt:lpstr>
      <vt:lpstr>PageRank: Standing on the Shoulders of Giants</vt:lpstr>
      <vt:lpstr>Other “Signals”</vt:lpstr>
      <vt:lpstr>Why is the Spider Important?</vt:lpstr>
      <vt:lpstr>Some Engineering Issues with Spider</vt:lpstr>
      <vt:lpstr>Comparisons of Hypursuit, WISE and PageRank</vt:lpstr>
      <vt:lpstr>Notes about PageRank</vt:lpstr>
      <vt:lpstr>Extensions of PageRank</vt:lpstr>
    </vt:vector>
  </TitlesOfParts>
  <Company>GOGO ORGANISATION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GOGO</dc:creator>
  <cp:lastModifiedBy>Dik Lee</cp:lastModifiedBy>
  <cp:revision>664</cp:revision>
  <cp:lastPrinted>2000-02-18T04:20:58Z</cp:lastPrinted>
  <dcterms:created xsi:type="dcterms:W3CDTF">2000-01-08T09:24:32Z</dcterms:created>
  <dcterms:modified xsi:type="dcterms:W3CDTF">2019-10-12T01:34:29Z</dcterms:modified>
</cp:coreProperties>
</file>