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1" r:id="rId4"/>
    <p:sldId id="289" r:id="rId5"/>
    <p:sldId id="257" r:id="rId6"/>
    <p:sldId id="258" r:id="rId7"/>
    <p:sldId id="259" r:id="rId8"/>
    <p:sldId id="260" r:id="rId9"/>
    <p:sldId id="290" r:id="rId10"/>
    <p:sldId id="267" r:id="rId11"/>
    <p:sldId id="269" r:id="rId12"/>
    <p:sldId id="270" r:id="rId14"/>
    <p:sldId id="271" r:id="rId15"/>
    <p:sldId id="272" r:id="rId16"/>
    <p:sldId id="273" r:id="rId17"/>
    <p:sldId id="274" r:id="rId18"/>
    <p:sldId id="275" r:id="rId19"/>
    <p:sldId id="276" r:id="rId20"/>
    <p:sldId id="282" r:id="rId21"/>
    <p:sldId id="283" r:id="rId22"/>
    <p:sldId id="284" r:id="rId23"/>
    <p:sldId id="285" r:id="rId24"/>
    <p:sldId id="286" r:id="rId25"/>
    <p:sldId id="287" r:id="rId26"/>
    <p:sldId id="288" r:id="rId27"/>
    <p:sldId id="291" r:id="rId28"/>
    <p:sldId id="293" r:id="rId29"/>
    <p:sldId id="294" r:id="rId30"/>
    <p:sldId id="295" r:id="rId31"/>
    <p:sldId id="296" r:id="rId32"/>
    <p:sldId id="297" r:id="rId33"/>
    <p:sldId id="298" r:id="rId34"/>
    <p:sldId id="292" r:id="rId35"/>
    <p:sldId id="266" r:id="rId36"/>
    <p:sldId id="264" r:id="rId37"/>
    <p:sldId id="262" r:id="rId38"/>
    <p:sldId id="263" r:id="rId39"/>
    <p:sldId id="265"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71"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4F31986C-E3D9-4648-9198-9A4C6A7C52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685D93C-8200-4168-9C69-2ED0063D2B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So with the dataset,  when we want to</a:t>
            </a:r>
            <a:r>
              <a:rPr lang="zh-CN" altLang="en-US">
                <a:sym typeface="+mn-ea"/>
              </a:rPr>
              <a:t> find the significant symptoms </a:t>
            </a:r>
            <a:r>
              <a:rPr lang="en-US" altLang="zh-CN">
                <a:sym typeface="+mn-ea"/>
              </a:rPr>
              <a:t>that cause hospitalization</a:t>
            </a:r>
            <a:r>
              <a:rPr lang="zh-CN" altLang="en-US">
                <a:sym typeface="+mn-ea"/>
              </a:rPr>
              <a:t>. </a:t>
            </a:r>
            <a:r>
              <a:rPr lang="en-US" altLang="zh-CN">
                <a:sym typeface="+mn-ea"/>
              </a:rPr>
              <a:t>Here coms two difficulties.</a:t>
            </a:r>
            <a:endParaRPr lang="en-US" altLang="zh-CN">
              <a:sym typeface="+mn-ea"/>
            </a:endParaRPr>
          </a:p>
          <a:p>
            <a:endParaRPr lang="en-US" altLang="zh-CN">
              <a:sym typeface="+mn-ea"/>
            </a:endParaRPr>
          </a:p>
          <a:p>
            <a:r>
              <a:rPr lang="en-US" altLang="zh-CN">
                <a:sym typeface="+mn-ea"/>
              </a:rPr>
              <a:t>In the experient, we use the sensitivity and specificity to value our method, because these two metrics are common evaluation criteria in a clinical setting.</a:t>
            </a:r>
            <a:endParaRPr lang="en-US" altLang="zh-CN">
              <a:sym typeface="+mn-ea"/>
            </a:endParaRPr>
          </a:p>
          <a:p>
            <a:endParaRPr lang="en-US" altLang="zh-CN">
              <a:sym typeface="+mn-ea"/>
            </a:endParaRPr>
          </a:p>
          <a:p>
            <a:r>
              <a:rPr lang="en-US" altLang="zh-CN">
                <a:sym typeface="+mn-ea"/>
              </a:rPr>
              <a:t>what we called zero probability problem</a:t>
            </a:r>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we</a:t>
            </a:r>
            <a:r>
              <a:rPr lang="zh-CN" altLang="en-US"/>
              <a:t> focus </a:t>
            </a:r>
            <a:r>
              <a:rPr lang="en-US" altLang="zh-CN"/>
              <a:t>on</a:t>
            </a:r>
            <a:r>
              <a:rPr lang="zh-CN" altLang="en-US"/>
              <a:t> the significant symptoms that would lead to patients' needs for hospitalization, we only used the symptoms reported by patients with the need for hospitalization to obtain the principal components. </a:t>
            </a:r>
            <a:endParaRPr lang="zh-CN" altLang="en-US"/>
          </a:p>
          <a:p>
            <a:endParaRPr lang="zh-CN" altLang="en-US"/>
          </a:p>
          <a:p>
            <a:r>
              <a:rPr lang="zh-CN" altLang="en-US"/>
              <a:t>we used the transformation to obtain the low dimensional features of all training set samples, and logistic regression with balanced class weights to compute the risk of hospitalization.</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This is the true figure. It seems that Naive Bayes model get a better specificity with 98% than Sparse PCA. however specificity is used to measure the probability that hospitalization did not occur in the result.  Our aim is to extract the important features that lead to hospitalisation. So we should facous on sensitivity.</a:t>
            </a:r>
            <a:endParaRPr lang="en-US" altLang="zh-CN"/>
          </a:p>
          <a:p>
            <a:endParaRPr lang="zh-CN" altLang="en-US"/>
          </a:p>
          <a:p>
            <a:r>
              <a:rPr lang="en-US" altLang="zh-CN"/>
              <a:t>For AUC, we compared our model with other baselines and found that our sparse PCA approach still gave good results</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And here are top 20 symptoms extracted from two models;</a:t>
            </a:r>
            <a:endParaRPr lang="en-US" altLang="zh-CN"/>
          </a:p>
          <a:p>
            <a:r>
              <a:rPr lang="en-US" altLang="zh-CN"/>
              <a:t>The symptoms with yellow masks are the overlapped symptoms. When we compared symptoms extracted from Naive Bayes with the most common symptoms, we can find the the symptoms are exactly the most common symptoms. Remember that our tast is to extract the most significant symptoms, so that's the reason why naive bayes model does not do well in sensitivity.</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In this study, for onset time prediction, neural network slightly outperformed other algorithms in predicting the event onset time and this may due to the hidden layer exploited the interactions between predictors and improve the prediction performance.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For hospital prediction, when selecting features that require hospitalization, sparse PCA get higher score in Sensitivity and AUC than SVM and naïve Bayes.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effectLst/>
                <a:latin typeface="Calibri" panose="020F0502020204030204" pitchFamily="34" charset="0"/>
                <a:ea typeface="等线" panose="02010600030101010101" pitchFamily="2" charset="-122"/>
              </a:rPr>
              <a:t>Machine learning with high dimensional sparse features with highly imbalanced labels is always a challenging problem. In future work, we will keep exploring methods that can handle this problem effectively. </a:t>
            </a:r>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Nowadays, the epidemic is not getting better around the world, and even in such a serious situation, many people still choose not to get vaccinated. Experts say there are various reasons for this, including a lack of availability to the vaccine, an unwillingness to consider Covid-19 as a threat, fear of side effects, a lack of faith in the vaccination or the agency that developed it and so 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By accomplishing the onset time prediction and hospitalization prediction in this study, we can improve our understanding of safety issues and rationalize medical resources.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Later, by optimizing the neural network and expanding the database, we can: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Better predict the different kinds of adverse reactions of different types of vaccines received by the prepared vaccine recipient through his information, and then recommend the most suitable vaccine to him.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Even if symptoms develop after the vaccination, we can predict whether the vaccinated person needs to be hospitalized by describing the symptoms.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We may not be able to increase vaccine production or change people’s minds about the Covid-19, but we can help those who are afraid of the side effects that come with vaccination by helping to alleviate those fears and thereby expand vaccination coverage to protect themselves and others.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In this part, our main task is to</a:t>
            </a:r>
            <a:r>
              <a:rPr lang="zh-CN" altLang="en-US"/>
              <a:t> use machine learning approaches to classify the patients with needs for hospitalization for treatment after COVID-19 vaccination and find the significant symptoms. </a:t>
            </a:r>
            <a:r>
              <a:rPr lang="en-US" altLang="zh-CN"/>
              <a:t>Firstly Let's look at the dataset. </a:t>
            </a:r>
            <a:r>
              <a:rPr lang="en-US" altLang="zh-CN">
                <a:cs typeface="+mn-lt"/>
                <a:sym typeface="+mn-ea"/>
              </a:rPr>
              <a:t>In our dataset, f</a:t>
            </a:r>
            <a:r>
              <a:rPr lang="en-US" altLang="zh-CN">
                <a:cs typeface="+mn-lt"/>
                <a:sym typeface="+mn-ea"/>
              </a:rPr>
              <a:t>rom January 1, 2021, to April 20, 2021, about two hundred and forty-five thousands people reported adverse events in the VAERS system producing over three hundred and thirty-six thousands adverse events. </a:t>
            </a:r>
            <a:endParaRPr lang="en-US" altLang="zh-CN">
              <a:latin typeface="+mn-lt"/>
              <a:cs typeface="+mn-lt"/>
            </a:endParaRP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microsoft.com/office/2007/relationships/hdphoto" Target="../media/image12.wdp"/><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Predicting Adverse Events after COVID‐19 Vaccination</a:t>
            </a:r>
            <a:endParaRPr lang="zh-CN" altLang="en-US" dirty="0"/>
          </a:p>
        </p:txBody>
      </p:sp>
      <p:sp>
        <p:nvSpPr>
          <p:cNvPr id="3" name="副标题 2"/>
          <p:cNvSpPr>
            <a:spLocks noGrp="1"/>
          </p:cNvSpPr>
          <p:nvPr>
            <p:ph type="subTitle" idx="1"/>
          </p:nvPr>
        </p:nvSpPr>
        <p:spPr>
          <a:xfrm>
            <a:off x="1524000" y="3602038"/>
            <a:ext cx="9144000" cy="2644526"/>
          </a:xfrm>
        </p:spPr>
        <p:txBody>
          <a:bodyPr>
            <a:normAutofit/>
          </a:bodyPr>
          <a:lstStyle/>
          <a:p>
            <a:r>
              <a:rPr lang="en-US" altLang="zh-CN" b="1" dirty="0"/>
              <a:t>GROUP 4</a:t>
            </a:r>
            <a:endParaRPr lang="en-US" altLang="zh-CN" b="1" dirty="0"/>
          </a:p>
          <a:p>
            <a:r>
              <a:rPr lang="en-US" altLang="zh-CN" sz="2000" dirty="0"/>
              <a:t>LIN </a:t>
            </a:r>
            <a:r>
              <a:rPr lang="en-US" altLang="zh-CN" sz="2000" dirty="0" err="1"/>
              <a:t>Lirong</a:t>
            </a:r>
            <a:endParaRPr lang="en-US" altLang="zh-CN" sz="2000" dirty="0"/>
          </a:p>
          <a:p>
            <a:r>
              <a:rPr lang="en-US" altLang="zh-CN" sz="2000" dirty="0"/>
              <a:t>GUO Yuchen </a:t>
            </a:r>
            <a:endParaRPr lang="en-US" altLang="zh-CN" sz="2000" dirty="0"/>
          </a:p>
          <a:p>
            <a:r>
              <a:rPr lang="en-US" altLang="zh-CN" sz="2000" dirty="0"/>
              <a:t>YUAN </a:t>
            </a:r>
            <a:r>
              <a:rPr lang="en-US" altLang="zh-CN" sz="2000" dirty="0" err="1"/>
              <a:t>Fangxu</a:t>
            </a:r>
            <a:endParaRPr lang="en-US" altLang="zh-CN" sz="2000" dirty="0"/>
          </a:p>
          <a:p>
            <a:r>
              <a:rPr lang="en-US" altLang="zh-CN" sz="2000" dirty="0"/>
              <a:t>LONG </a:t>
            </a:r>
            <a:r>
              <a:rPr lang="en-US" altLang="zh-CN" sz="2000" dirty="0" err="1"/>
              <a:t>Yuepeng</a:t>
            </a:r>
            <a:endParaRPr lang="en-US" altLang="zh-CN" sz="2000" dirty="0"/>
          </a:p>
          <a:p>
            <a:r>
              <a:rPr lang="en-US" altLang="zh-CN" sz="2000" dirty="0"/>
              <a:t>LEI Lijun </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 extraction and interpretation</a:t>
            </a:r>
            <a:endParaRPr lang="en-US" altLang="zh-CN" dirty="0"/>
          </a:p>
        </p:txBody>
      </p:sp>
      <p:pic>
        <p:nvPicPr>
          <p:cNvPr id="5" name="内容占位符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155279" y="1620266"/>
            <a:ext cx="4892897" cy="2792174"/>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2152650" y="4577544"/>
            <a:ext cx="4953000" cy="307777"/>
          </a:xfrm>
          <a:prstGeom prst="rect">
            <a:avLst/>
          </a:prstGeom>
        </p:spPr>
        <p:txBody>
          <a:bodyPr wrap="square">
            <a:spAutoFit/>
          </a:bodyPr>
          <a:lstStyle/>
          <a:p>
            <a:r>
              <a:rPr lang="en-US" altLang="zh-CN" sz="1400" dirty="0">
                <a:latin typeface="Calibri" panose="020F0502020204030204" pitchFamily="34" charset="0"/>
                <a:ea typeface="等线" panose="02010600030101010101" pitchFamily="2" charset="-122"/>
                <a:cs typeface="Calibri" panose="020F0502020204030204" pitchFamily="34" charset="0"/>
              </a:rPr>
              <a:t>A dataset provided by VAERS for the period 2021/1/1 - 2021/9/10</a:t>
            </a:r>
            <a:endParaRPr lang="zh-CN" altLang="en-US" sz="1400" dirty="0">
              <a:latin typeface="Calibri" panose="020F0502020204030204" pitchFamily="34" charset="0"/>
              <a:cs typeface="Calibri" panose="020F0502020204030204" pitchFamily="34" charset="0"/>
            </a:endParaRPr>
          </a:p>
        </p:txBody>
      </p:sp>
      <p:sp>
        <p:nvSpPr>
          <p:cNvPr id="7" name="矩形 6"/>
          <p:cNvSpPr/>
          <p:nvPr/>
        </p:nvSpPr>
        <p:spPr>
          <a:xfrm>
            <a:off x="7879896" y="1656356"/>
            <a:ext cx="1331390" cy="400110"/>
          </a:xfrm>
          <a:prstGeom prst="rect">
            <a:avLst/>
          </a:prstGeom>
        </p:spPr>
        <p:txBody>
          <a:bodyPr wrap="none">
            <a:spAutoFit/>
          </a:bodyPr>
          <a:lstStyle/>
          <a:p>
            <a:r>
              <a:rPr lang="en-US" altLang="zh-CN" sz="2000" dirty="0">
                <a:ea typeface="等线" panose="02010600030101010101" pitchFamily="2" charset="-122"/>
              </a:rPr>
              <a:t>"VAERS ID"</a:t>
            </a:r>
            <a:endParaRPr lang="zh-CN" altLang="en-US" sz="2000" dirty="0"/>
          </a:p>
        </p:txBody>
      </p:sp>
      <p:sp>
        <p:nvSpPr>
          <p:cNvPr id="8" name="矩形 7"/>
          <p:cNvSpPr/>
          <p:nvPr/>
        </p:nvSpPr>
        <p:spPr>
          <a:xfrm>
            <a:off x="7821691" y="2636094"/>
            <a:ext cx="1447800" cy="400110"/>
          </a:xfrm>
          <a:prstGeom prst="rect">
            <a:avLst/>
          </a:prstGeom>
        </p:spPr>
        <p:txBody>
          <a:bodyPr wrap="square">
            <a:spAutoFit/>
          </a:bodyPr>
          <a:lstStyle/>
          <a:p>
            <a:r>
              <a:rPr lang="en-US" altLang="zh-CN" sz="2000" dirty="0">
                <a:ea typeface="等线" panose="02010600030101010101" pitchFamily="2" charset="-122"/>
              </a:rPr>
              <a:t>a dictionary</a:t>
            </a:r>
            <a:endParaRPr lang="zh-CN" altLang="en-US" sz="2000" dirty="0"/>
          </a:p>
        </p:txBody>
      </p:sp>
      <p:sp>
        <p:nvSpPr>
          <p:cNvPr id="9" name="矩形 8"/>
          <p:cNvSpPr/>
          <p:nvPr/>
        </p:nvSpPr>
        <p:spPr>
          <a:xfrm>
            <a:off x="7173991" y="3797978"/>
            <a:ext cx="2743200" cy="400110"/>
          </a:xfrm>
          <a:prstGeom prst="rect">
            <a:avLst/>
          </a:prstGeom>
        </p:spPr>
        <p:txBody>
          <a:bodyPr wrap="square">
            <a:spAutoFit/>
          </a:bodyPr>
          <a:lstStyle/>
          <a:p>
            <a:r>
              <a:rPr lang="en-US" altLang="zh-CN" sz="2000" dirty="0">
                <a:ea typeface="等线" panose="02010600030101010101" pitchFamily="2" charset="-122"/>
              </a:rPr>
              <a:t>assigned each individual</a:t>
            </a:r>
            <a:endParaRPr lang="zh-CN" altLang="en-US" sz="2000" dirty="0">
              <a:ea typeface="等线" panose="02010600030101010101" pitchFamily="2" charset="-122"/>
            </a:endParaRPr>
          </a:p>
        </p:txBody>
      </p:sp>
      <p:cxnSp>
        <p:nvCxnSpPr>
          <p:cNvPr id="11" name="直接箭头连接符 10"/>
          <p:cNvCxnSpPr>
            <a:stCxn id="7" idx="2"/>
            <a:endCxn id="8" idx="0"/>
          </p:cNvCxnSpPr>
          <p:nvPr/>
        </p:nvCxnSpPr>
        <p:spPr>
          <a:xfrm>
            <a:off x="8545591" y="2056466"/>
            <a:ext cx="0" cy="579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矩形 11"/>
          <p:cNvSpPr/>
          <p:nvPr/>
        </p:nvSpPr>
        <p:spPr>
          <a:xfrm>
            <a:off x="8507165" y="2135188"/>
            <a:ext cx="1975862" cy="307777"/>
          </a:xfrm>
          <a:prstGeom prst="rect">
            <a:avLst/>
          </a:prstGeom>
        </p:spPr>
        <p:txBody>
          <a:bodyPr wrap="none">
            <a:spAutoFit/>
          </a:bodyPr>
          <a:lstStyle/>
          <a:p>
            <a:r>
              <a:rPr lang="en-US" altLang="zh-CN" sz="1400" dirty="0">
                <a:ea typeface="等线" panose="02010600030101010101" pitchFamily="2" charset="-122"/>
              </a:rPr>
              <a:t>names of the symptoms </a:t>
            </a:r>
            <a:endParaRPr lang="zh-CN" altLang="en-US" sz="1400" dirty="0"/>
          </a:p>
        </p:txBody>
      </p:sp>
      <p:cxnSp>
        <p:nvCxnSpPr>
          <p:cNvPr id="13" name="直接箭头连接符 12"/>
          <p:cNvCxnSpPr>
            <a:stCxn id="8" idx="2"/>
            <a:endCxn id="9" idx="0"/>
          </p:cNvCxnSpPr>
          <p:nvPr/>
        </p:nvCxnSpPr>
        <p:spPr>
          <a:xfrm>
            <a:off x="8545591" y="3036204"/>
            <a:ext cx="0" cy="7617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矩形 13"/>
          <p:cNvSpPr/>
          <p:nvPr/>
        </p:nvSpPr>
        <p:spPr>
          <a:xfrm>
            <a:off x="8526695" y="3013916"/>
            <a:ext cx="1428596" cy="738664"/>
          </a:xfrm>
          <a:prstGeom prst="rect">
            <a:avLst/>
          </a:prstGeom>
        </p:spPr>
        <p:txBody>
          <a:bodyPr wrap="none">
            <a:spAutoFit/>
          </a:bodyPr>
          <a:lstStyle/>
          <a:p>
            <a:r>
              <a:rPr lang="en-US" altLang="zh-CN" sz="1400" dirty="0">
                <a:ea typeface="等线" panose="02010600030101010101" pitchFamily="2" charset="-122"/>
              </a:rPr>
              <a:t>an array of </a:t>
            </a:r>
            <a:endParaRPr lang="en-US" altLang="zh-CN" sz="1400" dirty="0">
              <a:ea typeface="等线" panose="02010600030101010101" pitchFamily="2" charset="-122"/>
            </a:endParaRPr>
          </a:p>
          <a:p>
            <a:r>
              <a:rPr lang="en-US" altLang="zh-CN" sz="1400" dirty="0">
                <a:ea typeface="等线" panose="02010600030101010101" pitchFamily="2" charset="-122"/>
              </a:rPr>
              <a:t>0 (did not occur) </a:t>
            </a:r>
            <a:endParaRPr lang="en-US" altLang="zh-CN" sz="1400" dirty="0">
              <a:ea typeface="等线" panose="02010600030101010101" pitchFamily="2" charset="-122"/>
            </a:endParaRPr>
          </a:p>
          <a:p>
            <a:r>
              <a:rPr lang="en-US" altLang="zh-CN" sz="1400" dirty="0">
                <a:ea typeface="等线" panose="02010600030101010101" pitchFamily="2" charset="-122"/>
              </a:rPr>
              <a:t>1 (occurred) </a:t>
            </a:r>
            <a:endParaRPr lang="zh-CN" altLang="en-US" sz="1400" dirty="0">
              <a:ea typeface="等线" panose="02010600030101010101" pitchFamily="2" charset="-122"/>
            </a:endParaRPr>
          </a:p>
        </p:txBody>
      </p:sp>
      <p:sp>
        <p:nvSpPr>
          <p:cNvPr id="18" name="矩形 17"/>
          <p:cNvSpPr/>
          <p:nvPr/>
        </p:nvSpPr>
        <p:spPr>
          <a:xfrm>
            <a:off x="7705008" y="4781490"/>
            <a:ext cx="1681166" cy="400110"/>
          </a:xfrm>
          <a:prstGeom prst="rect">
            <a:avLst/>
          </a:prstGeom>
        </p:spPr>
        <p:txBody>
          <a:bodyPr wrap="square">
            <a:spAutoFit/>
          </a:bodyPr>
          <a:lstStyle/>
          <a:p>
            <a:r>
              <a:rPr lang="en-US" altLang="zh-CN" sz="2000" dirty="0">
                <a:ea typeface="等线" panose="02010600030101010101" pitchFamily="2" charset="-122"/>
              </a:rPr>
              <a:t>an indexed list</a:t>
            </a:r>
            <a:endParaRPr lang="zh-CN" altLang="en-US" sz="2000" dirty="0">
              <a:ea typeface="等线" panose="02010600030101010101" pitchFamily="2" charset="-122"/>
            </a:endParaRPr>
          </a:p>
        </p:txBody>
      </p:sp>
      <p:cxnSp>
        <p:nvCxnSpPr>
          <p:cNvPr id="21" name="直接箭头连接符 20"/>
          <p:cNvCxnSpPr>
            <a:stCxn id="9" idx="2"/>
            <a:endCxn id="18" idx="0"/>
          </p:cNvCxnSpPr>
          <p:nvPr/>
        </p:nvCxnSpPr>
        <p:spPr>
          <a:xfrm>
            <a:off x="8545591" y="4198088"/>
            <a:ext cx="0" cy="583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p:cNvSpPr/>
          <p:nvPr/>
        </p:nvSpPr>
        <p:spPr>
          <a:xfrm>
            <a:off x="8507166" y="4326161"/>
            <a:ext cx="2008435" cy="307777"/>
          </a:xfrm>
          <a:prstGeom prst="rect">
            <a:avLst/>
          </a:prstGeom>
        </p:spPr>
        <p:txBody>
          <a:bodyPr wrap="none">
            <a:spAutoFit/>
          </a:bodyPr>
          <a:lstStyle/>
          <a:p>
            <a:r>
              <a:rPr lang="en-US" altLang="zh-CN" sz="1400" dirty="0">
                <a:ea typeface="等线" panose="02010600030101010101" pitchFamily="2" charset="-122"/>
              </a:rPr>
              <a:t>each reported symptoms</a:t>
            </a:r>
            <a:endParaRPr lang="zh-CN" altLang="en-US" sz="1400" dirty="0">
              <a:ea typeface="等线" panose="02010600030101010101" pitchFamily="2" charset="-122"/>
            </a:endParaRPr>
          </a:p>
        </p:txBody>
      </p:sp>
      <mc:AlternateContent xmlns:mc="http://schemas.openxmlformats.org/markup-compatibility/2006">
        <mc:Choice xmlns:a14="http://schemas.microsoft.com/office/drawing/2010/main" Requires="a14">
          <p:sp>
            <p:nvSpPr>
              <p:cNvPr id="3" name="矩形 2"/>
              <p:cNvSpPr/>
              <p:nvPr/>
            </p:nvSpPr>
            <p:spPr>
              <a:xfrm>
                <a:off x="2152651" y="5341932"/>
                <a:ext cx="8034315" cy="1220206"/>
              </a:xfrm>
              <a:prstGeom prst="rect">
                <a:avLst/>
              </a:prstGeom>
            </p:spPr>
            <p:txBody>
              <a:bodyPr wrap="none">
                <a:spAutoFit/>
              </a:bodyPr>
              <a:lstStyle/>
              <a:p>
                <a:r>
                  <a:rPr lang="en-US" altLang="zh-CN" dirty="0">
                    <a:ea typeface="等线" panose="02010600030101010101" pitchFamily="2" charset="-122"/>
                  </a:rPr>
                  <a:t>The incidence (rate)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ea typeface="等线" panose="02010600030101010101" pitchFamily="2" charset="-122"/>
                  </a:rPr>
                  <a:t> </a:t>
                </a:r>
                <a:endParaRPr lang="en-US" altLang="zh-CN" dirty="0">
                  <a:ea typeface="等线" panose="02010600030101010101" pitchFamily="2" charset="-122"/>
                </a:endParaRPr>
              </a:p>
              <a:p>
                <a:endParaRPr lang="en-US" altLang="zh-CN" dirty="0">
                  <a:ea typeface="等线" panose="02010600030101010101" pitchFamily="2" charset="-122"/>
                </a:endParaRPr>
              </a:p>
              <a:p>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𝑇ℎ𝑒</m:t>
                          </m:r>
                          <m:r>
                            <a:rPr lang="en-US" altLang="zh-CN" i="1" dirty="0">
                              <a:latin typeface="Cambria Math" panose="02040503050406030204" pitchFamily="18" charset="0"/>
                            </a:rPr>
                            <m:t> </m:t>
                          </m:r>
                          <m:r>
                            <a:rPr lang="en-US" altLang="zh-CN" i="1" dirty="0">
                              <a:latin typeface="Cambria Math" panose="02040503050406030204" pitchFamily="18" charset="0"/>
                            </a:rPr>
                            <m:t>𝑡𝑜𝑡𝑎𝑙</m:t>
                          </m:r>
                          <m:r>
                            <a:rPr lang="en-US" altLang="zh-CN" i="1" dirty="0">
                              <a:latin typeface="Cambria Math" panose="02040503050406030204" pitchFamily="18" charset="0"/>
                            </a:rPr>
                            <m:t> </m:t>
                          </m:r>
                          <m:r>
                            <a:rPr lang="en-US" altLang="zh-CN" i="1" dirty="0">
                              <a:latin typeface="Cambria Math" panose="02040503050406030204" pitchFamily="18" charset="0"/>
                            </a:rPr>
                            <m:t>𝑛𝑢𝑚𝑏𝑒𝑟</m:t>
                          </m:r>
                          <m:r>
                            <a:rPr lang="en-US" altLang="zh-CN" i="1" dirty="0">
                              <a:latin typeface="Cambria Math" panose="02040503050406030204" pitchFamily="18" charset="0"/>
                            </a:rPr>
                            <m:t> </m:t>
                          </m:r>
                          <m:r>
                            <a:rPr lang="en-US" altLang="zh-CN" i="1" dirty="0">
                              <a:latin typeface="Cambria Math" panose="02040503050406030204" pitchFamily="18" charset="0"/>
                            </a:rPr>
                            <m:t>𝑜𝑓</m:t>
                          </m:r>
                          <m:r>
                            <a:rPr lang="en-US" altLang="zh-CN" i="1" dirty="0">
                              <a:latin typeface="Cambria Math" panose="02040503050406030204" pitchFamily="18" charset="0"/>
                            </a:rPr>
                            <m:t> </m:t>
                          </m:r>
                          <m:r>
                            <a:rPr lang="en-US" altLang="zh-CN" i="1" dirty="0">
                              <a:latin typeface="Cambria Math" panose="02040503050406030204" pitchFamily="18" charset="0"/>
                            </a:rPr>
                            <m:t>𝑝𝑒𝑟𝑠𝑜𝑛𝑠</m:t>
                          </m:r>
                          <m:r>
                            <a:rPr lang="en-US" altLang="zh-CN" i="1" dirty="0">
                              <a:latin typeface="Cambria Math" panose="02040503050406030204" pitchFamily="18" charset="0"/>
                            </a:rPr>
                            <m:t> </m:t>
                          </m:r>
                          <m:r>
                            <a:rPr lang="en-US" altLang="zh-CN" i="1" dirty="0">
                              <a:latin typeface="Cambria Math" panose="02040503050406030204" pitchFamily="18" charset="0"/>
                            </a:rPr>
                            <m:t>𝑣𝑎𝑐𝑐𝑖𝑛𝑎𝑡𝑒𝑑</m:t>
                          </m:r>
                          <m:r>
                            <a:rPr lang="en-US" altLang="zh-CN" i="1" dirty="0">
                              <a:latin typeface="Cambria Math" panose="02040503050406030204" pitchFamily="18" charset="0"/>
                            </a:rPr>
                            <m:t> </m:t>
                          </m:r>
                          <m:r>
                            <a:rPr lang="en-US" altLang="zh-CN" i="1" dirty="0">
                              <a:latin typeface="Cambria Math" panose="02040503050406030204" pitchFamily="18" charset="0"/>
                            </a:rPr>
                            <m:t>𝑜𝑛</m:t>
                          </m:r>
                          <m:r>
                            <a:rPr lang="en-US" altLang="zh-CN" i="1" dirty="0">
                              <a:latin typeface="Cambria Math" panose="02040503050406030204" pitchFamily="18" charset="0"/>
                            </a:rPr>
                            <m:t> </m:t>
                          </m:r>
                          <m:r>
                            <a:rPr lang="en-US" altLang="zh-CN" i="1" dirty="0">
                              <a:latin typeface="Cambria Math" panose="02040503050406030204" pitchFamily="18" charset="0"/>
                            </a:rPr>
                            <m:t>𝑡ℎ𝑒</m:t>
                          </m:r>
                          <m:r>
                            <a:rPr lang="en-US" altLang="zh-CN" i="1" dirty="0">
                              <a:latin typeface="Cambria Math" panose="02040503050406030204" pitchFamily="18" charset="0"/>
                            </a:rPr>
                            <m:t> </m:t>
                          </m:r>
                          <m:r>
                            <a:rPr lang="en-US" altLang="zh-CN" i="1" dirty="0">
                              <a:latin typeface="Cambria Math" panose="02040503050406030204" pitchFamily="18" charset="0"/>
                            </a:rPr>
                            <m:t>𝑠𝑎𝑚𝑒</m:t>
                          </m:r>
                          <m:r>
                            <a:rPr lang="en-US" altLang="zh-CN" i="1" dirty="0">
                              <a:latin typeface="Cambria Math" panose="02040503050406030204" pitchFamily="18" charset="0"/>
                            </a:rPr>
                            <m:t> </m:t>
                          </m:r>
                          <m:r>
                            <a:rPr lang="en-US" altLang="zh-CN" i="1" dirty="0">
                              <a:latin typeface="Cambria Math" panose="02040503050406030204" pitchFamily="18" charset="0"/>
                            </a:rPr>
                            <m:t>𝑑𝑎𝑦</m:t>
                          </m:r>
                          <m:r>
                            <a:rPr lang="en-US" altLang="zh-CN" i="1" dirty="0">
                              <a:latin typeface="Cambria Math" panose="02040503050406030204" pitchFamily="18" charset="0"/>
                            </a:rPr>
                            <m:t> </m:t>
                          </m:r>
                          <m:r>
                            <a:rPr lang="en-US" altLang="zh-CN" i="1" dirty="0">
                              <a:latin typeface="Cambria Math" panose="02040503050406030204" pitchFamily="18" charset="0"/>
                            </a:rPr>
                            <m:t>𝑖𝑛</m:t>
                          </m:r>
                          <m:r>
                            <a:rPr lang="en-US" altLang="zh-CN" i="1" dirty="0">
                              <a:latin typeface="Cambria Math" panose="02040503050406030204" pitchFamily="18" charset="0"/>
                            </a:rPr>
                            <m:t> </m:t>
                          </m:r>
                          <m:r>
                            <a:rPr lang="en-US" altLang="zh-CN" i="1" dirty="0">
                              <a:latin typeface="Cambria Math" panose="02040503050406030204" pitchFamily="18" charset="0"/>
                            </a:rPr>
                            <m:t>𝑉𝐸𝐴𝑅𝑆</m:t>
                          </m:r>
                          <m:r>
                            <a:rPr lang="en-US" altLang="zh-CN" i="1" dirty="0">
                              <a:latin typeface="Cambria Math" panose="02040503050406030204" pitchFamily="18" charset="0"/>
                            </a:rPr>
                            <m:t> </m:t>
                          </m:r>
                          <m:r>
                            <a:rPr lang="en-US" altLang="zh-CN" i="1" dirty="0">
                              <a:latin typeface="Cambria Math" panose="02040503050406030204" pitchFamily="18" charset="0"/>
                            </a:rPr>
                            <m:t>𝑟𝑒𝑝𝑜𝑟𝑡</m:t>
                          </m:r>
                        </m:num>
                        <m:den>
                          <m:r>
                            <a:rPr lang="en-US" altLang="zh-CN" i="1" dirty="0">
                              <a:latin typeface="Cambria Math" panose="02040503050406030204" pitchFamily="18" charset="0"/>
                            </a:rPr>
                            <m:t>𝑡ℎ𝑒</m:t>
                          </m:r>
                          <m:r>
                            <a:rPr lang="en-US" altLang="zh-CN" i="1" dirty="0">
                              <a:latin typeface="Cambria Math" panose="02040503050406030204" pitchFamily="18" charset="0"/>
                            </a:rPr>
                            <m:t> </m:t>
                          </m:r>
                          <m:r>
                            <a:rPr lang="en-US" altLang="zh-CN" i="1" dirty="0">
                              <a:latin typeface="Cambria Math" panose="02040503050406030204" pitchFamily="18" charset="0"/>
                            </a:rPr>
                            <m:t>𝑡𝑜𝑡𝑎𝑙</m:t>
                          </m:r>
                          <m:r>
                            <a:rPr lang="en-US" altLang="zh-CN" i="1" dirty="0">
                              <a:latin typeface="Cambria Math" panose="02040503050406030204" pitchFamily="18" charset="0"/>
                            </a:rPr>
                            <m:t> </m:t>
                          </m:r>
                          <m:r>
                            <a:rPr lang="en-US" altLang="zh-CN" i="1" dirty="0">
                              <a:latin typeface="Cambria Math" panose="02040503050406030204" pitchFamily="18" charset="0"/>
                            </a:rPr>
                            <m:t>𝑣𝑎𝑐𝑐𝑖𝑛𝑎𝑡𝑖𝑜𝑛</m:t>
                          </m:r>
                          <m:r>
                            <a:rPr lang="en-US" altLang="zh-CN" i="1" dirty="0">
                              <a:latin typeface="Cambria Math" panose="02040503050406030204" pitchFamily="18" charset="0"/>
                            </a:rPr>
                            <m:t> </m:t>
                          </m:r>
                          <m:r>
                            <a:rPr lang="en-US" altLang="zh-CN" i="1" dirty="0">
                              <a:latin typeface="Cambria Math" panose="02040503050406030204" pitchFamily="18" charset="0"/>
                            </a:rPr>
                            <m:t>𝑜𝑛</m:t>
                          </m:r>
                          <m:r>
                            <a:rPr lang="en-US" altLang="zh-CN" i="1" dirty="0">
                              <a:latin typeface="Cambria Math" panose="02040503050406030204" pitchFamily="18" charset="0"/>
                            </a:rPr>
                            <m:t> </m:t>
                          </m:r>
                          <m:r>
                            <a:rPr lang="en-US" altLang="zh-CN" i="1" dirty="0">
                              <a:latin typeface="Cambria Math" panose="02040503050406030204" pitchFamily="18" charset="0"/>
                            </a:rPr>
                            <m:t>𝑡ℎ𝑎𝑡</m:t>
                          </m:r>
                          <m:r>
                            <a:rPr lang="en-US" altLang="zh-CN" i="1" dirty="0">
                              <a:latin typeface="Cambria Math" panose="02040503050406030204" pitchFamily="18" charset="0"/>
                            </a:rPr>
                            <m:t> </m:t>
                          </m:r>
                          <m:r>
                            <a:rPr lang="en-US" altLang="zh-CN" i="1" dirty="0">
                              <a:latin typeface="Cambria Math" panose="02040503050406030204" pitchFamily="18" charset="0"/>
                            </a:rPr>
                            <m:t>𝑑𝑎𝑦</m:t>
                          </m:r>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2152651" y="5341932"/>
                <a:ext cx="8034315" cy="1220206"/>
              </a:xfrm>
              <a:prstGeom prst="rect">
                <a:avLst/>
              </a:prstGeom>
              <a:blipFill rotWithShape="1">
                <a:blip r:embed="rId2"/>
                <a:stretch>
                  <a:fillRect t="-26" r="4" b="4"/>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Principal component analysis </a:t>
            </a:r>
            <a:endParaRPr lang="en-US" altLang="zh-CN" dirty="0"/>
          </a:p>
        </p:txBody>
      </p:sp>
      <p:sp>
        <p:nvSpPr>
          <p:cNvPr id="10" name="矩形 9"/>
          <p:cNvSpPr/>
          <p:nvPr/>
        </p:nvSpPr>
        <p:spPr>
          <a:xfrm>
            <a:off x="2173670" y="1981200"/>
            <a:ext cx="7808530" cy="1754326"/>
          </a:xfrm>
          <a:prstGeom prst="rect">
            <a:avLst/>
          </a:prstGeom>
        </p:spPr>
        <p:txBody>
          <a:bodyPr wrap="square">
            <a:spAutoFit/>
          </a:bodyPr>
          <a:lstStyle/>
          <a:p>
            <a:pPr marL="285750" indent="-285750">
              <a:buFont typeface="Arial" panose="020B0604020202090204" pitchFamily="34" charset="0"/>
              <a:buChar char="•"/>
            </a:pPr>
            <a:r>
              <a:rPr lang="zh-CN" altLang="en-US" dirty="0"/>
              <a:t>PCA is an unsupervised learning method for multivariate statistical analysis.</a:t>
            </a:r>
            <a:endParaRPr lang="zh-CN" altLang="en-US" dirty="0"/>
          </a:p>
          <a:p>
            <a:pPr marL="285750" indent="-285750">
              <a:buFont typeface="Arial" panose="020B0604020202090204" pitchFamily="34" charset="0"/>
              <a:buChar char="•"/>
            </a:pPr>
            <a:r>
              <a:rPr lang="zh-CN" altLang="en-US" dirty="0"/>
              <a:t>The main principle is to project high-dimensional data into a lower dimensional space to extract the main factors of multivariate things and reveal their essential features.</a:t>
            </a:r>
            <a:endParaRPr lang="zh-CN" altLang="en-US" dirty="0"/>
          </a:p>
          <a:p>
            <a:pPr marL="285750" indent="-285750">
              <a:buFont typeface="Arial" panose="020B0604020202090204" pitchFamily="34" charset="0"/>
              <a:buChar char="•"/>
            </a:pPr>
            <a:r>
              <a:rPr lang="zh-CN" altLang="en-US" dirty="0"/>
              <a:t>It can efficiently identify the main parts of the data and reduce the dimensionality of the original complex data.</a:t>
            </a:r>
            <a:endParaRPr lang="zh-CN" altLang="en-US" dirty="0"/>
          </a:p>
        </p:txBody>
      </p:sp>
      <p:pic>
        <p:nvPicPr>
          <p:cNvPr id="6148" name="Picture 4" descr="https://img-blog.csdnimg.cn/img_convert/4b82430765dc56c68e977db0e5701047.png"/>
          <p:cNvPicPr>
            <a:picLocks noChangeAspect="1" noChangeArrowheads="1"/>
          </p:cNvPicPr>
          <p:nvPr/>
        </p:nvPicPr>
        <p:blipFill rotWithShape="1">
          <a:blip r:embed="rId1">
            <a:extLst>
              <a:ext uri="{28A0092B-C50C-407E-A947-70E740481C1C}">
                <a14:useLocalDpi xmlns:a14="http://schemas.microsoft.com/office/drawing/2010/main" val="0"/>
              </a:ext>
            </a:extLst>
          </a:blip>
          <a:srcRect t="3844"/>
          <a:stretch>
            <a:fillRect/>
          </a:stretch>
        </p:blipFill>
        <p:spPr bwMode="auto">
          <a:xfrm>
            <a:off x="2895600" y="4026037"/>
            <a:ext cx="6268214"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Principal component analysis </a:t>
            </a:r>
            <a:endParaRPr lang="en-US" altLang="zh-CN" dirty="0"/>
          </a:p>
        </p:txBody>
      </p:sp>
      <p:pic>
        <p:nvPicPr>
          <p:cNvPr id="6146" name="Picture 2" descr="https://img-blog.csdnimg.cn/img_convert/8beedf314465a48ca99f4693c8b232ac.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81200" y="2057400"/>
            <a:ext cx="3014248" cy="4351338"/>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2362200" y="1749624"/>
            <a:ext cx="2150332" cy="307777"/>
          </a:xfrm>
          <a:prstGeom prst="rect">
            <a:avLst/>
          </a:prstGeom>
        </p:spPr>
        <p:txBody>
          <a:bodyPr wrap="none">
            <a:spAutoFit/>
          </a:bodyPr>
          <a:lstStyle/>
          <a:p>
            <a:r>
              <a:rPr lang="en-US" altLang="zh-CN" sz="1400" dirty="0">
                <a:solidFill>
                  <a:srgbClr val="2E3033"/>
                </a:solidFill>
              </a:rPr>
              <a:t>The steps of PCA algorithm</a:t>
            </a:r>
            <a:endParaRPr lang="zh-CN" altLang="en-US" sz="1400" dirty="0"/>
          </a:p>
        </p:txBody>
      </p:sp>
      <p:sp>
        <p:nvSpPr>
          <p:cNvPr id="3" name="矩形 2"/>
          <p:cNvSpPr/>
          <p:nvPr/>
        </p:nvSpPr>
        <p:spPr>
          <a:xfrm>
            <a:off x="5257800" y="2895600"/>
            <a:ext cx="5105400" cy="1477328"/>
          </a:xfrm>
          <a:prstGeom prst="rect">
            <a:avLst/>
          </a:prstGeom>
        </p:spPr>
        <p:txBody>
          <a:bodyPr wrap="square">
            <a:spAutoFit/>
          </a:bodyPr>
          <a:lstStyle/>
          <a:p>
            <a:pPr algn="just"/>
            <a:r>
              <a:rPr lang="en-US" altLang="zh-CN" kern="100" dirty="0">
                <a:solidFill>
                  <a:srgbClr val="202124"/>
                </a:solidFill>
                <a:ea typeface="等线" panose="02010600030101010101" pitchFamily="2" charset="-122"/>
              </a:rPr>
              <a:t>The PCA method is computationally simple and easy to implement.</a:t>
            </a:r>
            <a:endParaRPr lang="en-US" altLang="zh-CN" kern="100" dirty="0">
              <a:solidFill>
                <a:srgbClr val="202124"/>
              </a:solidFill>
              <a:ea typeface="等线" panose="02010600030101010101" pitchFamily="2" charset="-122"/>
            </a:endParaRPr>
          </a:p>
          <a:p>
            <a:pPr algn="just"/>
            <a:r>
              <a:rPr lang="en-US" altLang="zh-CN" kern="100" dirty="0">
                <a:solidFill>
                  <a:srgbClr val="202124"/>
                </a:solidFill>
                <a:ea typeface="等线" panose="02010600030101010101" pitchFamily="2" charset="-122"/>
              </a:rPr>
              <a:t>The </a:t>
            </a:r>
            <a:r>
              <a:rPr lang="en-US" altLang="zh-CN" b="1" kern="100" dirty="0">
                <a:solidFill>
                  <a:schemeClr val="accent5"/>
                </a:solidFill>
                <a:ea typeface="等线" panose="02010600030101010101" pitchFamily="2" charset="-122"/>
              </a:rPr>
              <a:t>weakness</a:t>
            </a:r>
            <a:r>
              <a:rPr lang="en-US" altLang="zh-CN" kern="100" dirty="0">
                <a:solidFill>
                  <a:srgbClr val="202124"/>
                </a:solidFill>
                <a:ea typeface="等线" panose="02010600030101010101" pitchFamily="2" charset="-122"/>
              </a:rPr>
              <a:t> is that it is less interpretative, as the new principal components are combinations of the original features and do not correspond one-to-one.</a:t>
            </a:r>
            <a:endParaRPr lang="en-US" altLang="zh-CN" kern="100" dirty="0">
              <a:solidFill>
                <a:srgbClr val="202124"/>
              </a:solidFill>
              <a:ea typeface="等线"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Ordinary least squares</a:t>
            </a:r>
            <a:endParaRPr lang="en-US" altLang="zh-CN" dirty="0"/>
          </a:p>
        </p:txBody>
      </p:sp>
      <p:sp>
        <p:nvSpPr>
          <p:cNvPr id="4" name="内容占位符 3"/>
          <p:cNvSpPr>
            <a:spLocks noGrp="1"/>
          </p:cNvSpPr>
          <p:nvPr>
            <p:ph idx="1"/>
          </p:nvPr>
        </p:nvSpPr>
        <p:spPr>
          <a:xfrm>
            <a:off x="2152650" y="1825625"/>
            <a:ext cx="4400550" cy="4370223"/>
          </a:xfrm>
        </p:spPr>
        <p:txBody>
          <a:bodyPr>
            <a:normAutofit fontScale="85000" lnSpcReduction="10000"/>
          </a:bodyPr>
          <a:lstStyle/>
          <a:p>
            <a:r>
              <a:rPr lang="en-US" altLang="zh-CN" dirty="0"/>
              <a:t>OLS is a linear least squares method used to estimate unknown parameters in linear regression models.</a:t>
            </a:r>
            <a:endParaRPr lang="zh-CN" altLang="zh-CN" dirty="0"/>
          </a:p>
          <a:p>
            <a:r>
              <a:rPr lang="en-US" altLang="zh-CN" dirty="0"/>
              <a:t>It selects the parameters of a linear function of a set of explanatory variables by means of the principle of least squares, which minimizing the sum of squares of the residuals between the value of the predicted variable and the predictor variable observed in a given data set.</a:t>
            </a:r>
            <a:endParaRPr lang="zh-CN" altLang="en-US" dirty="0"/>
          </a:p>
        </p:txBody>
      </p:sp>
      <p:pic>
        <p:nvPicPr>
          <p:cNvPr id="4100" name="Picture 4" descr="https://i.stack.imgur.com/hNoh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400" y="1981200"/>
            <a:ext cx="3691102" cy="3132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Regularized regression</a:t>
            </a:r>
            <a:endParaRPr lang="en-US" altLang="zh-CN" dirty="0"/>
          </a:p>
        </p:txBody>
      </p:sp>
      <p:pic>
        <p:nvPicPr>
          <p:cNvPr id="3" name="内容占位符 2"/>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b="8889"/>
          <a:stretch>
            <a:fillRect/>
          </a:stretch>
        </p:blipFill>
        <p:spPr>
          <a:xfrm>
            <a:off x="1750881" y="2970498"/>
            <a:ext cx="4310960" cy="2666999"/>
          </a:xfrm>
        </p:spPr>
      </p:pic>
      <p:sp>
        <p:nvSpPr>
          <p:cNvPr id="5" name="矩形 4"/>
          <p:cNvSpPr/>
          <p:nvPr/>
        </p:nvSpPr>
        <p:spPr>
          <a:xfrm>
            <a:off x="6019800" y="843241"/>
            <a:ext cx="3871316" cy="369332"/>
          </a:xfrm>
          <a:prstGeom prst="rect">
            <a:avLst/>
          </a:prstGeom>
        </p:spPr>
        <p:txBody>
          <a:bodyPr wrap="none">
            <a:spAutoFit/>
          </a:bodyPr>
          <a:lstStyle/>
          <a:p>
            <a:r>
              <a:rPr lang="en-US" altLang="zh-CN" dirty="0">
                <a:latin typeface="Calibri" panose="020F0502020204030204" pitchFamily="34" charset="0"/>
              </a:rPr>
              <a:t>(including Lasso, Ridge, and Elastic Net)</a:t>
            </a:r>
            <a:endParaRPr lang="zh-CN" altLang="en-US" dirty="0"/>
          </a:p>
        </p:txBody>
      </p:sp>
      <p:pic>
        <p:nvPicPr>
          <p:cNvPr id="6" name="内容占位符 2"/>
          <p:cNvPicPr>
            <a:picLocks noChangeAspect="1"/>
          </p:cNvPicPr>
          <p:nvPr/>
        </p:nvPicPr>
        <p:blipFill rotWithShape="1">
          <a:blip r:embed="rId2" cstate="print">
            <a:extLst>
              <a:ext uri="{28A0092B-C50C-407E-A947-70E740481C1C}">
                <a14:useLocalDpi xmlns:a14="http://schemas.microsoft.com/office/drawing/2010/main" val="0"/>
              </a:ext>
            </a:extLst>
          </a:blip>
          <a:srcRect l="37437" t="93459" r="29082"/>
          <a:stretch>
            <a:fillRect/>
          </a:stretch>
        </p:blipFill>
        <p:spPr>
          <a:xfrm>
            <a:off x="2514600" y="5637497"/>
            <a:ext cx="3200400" cy="424545"/>
          </a:xfrm>
          <a:prstGeom prst="rect">
            <a:avLst/>
          </a:prstGeom>
        </p:spPr>
      </p:pic>
      <p:sp>
        <p:nvSpPr>
          <p:cNvPr id="7" name="矩形 6"/>
          <p:cNvSpPr/>
          <p:nvPr/>
        </p:nvSpPr>
        <p:spPr>
          <a:xfrm>
            <a:off x="6103884" y="2826669"/>
            <a:ext cx="4487917" cy="1477328"/>
          </a:xfrm>
          <a:prstGeom prst="rect">
            <a:avLst/>
          </a:prstGeom>
        </p:spPr>
        <p:txBody>
          <a:bodyPr wrap="square">
            <a:spAutoFit/>
          </a:bodyPr>
          <a:lstStyle/>
          <a:p>
            <a:r>
              <a:rPr lang="en-US" altLang="zh-CN" dirty="0"/>
              <a:t>T</a:t>
            </a:r>
            <a:r>
              <a:rPr lang="zh-CN" altLang="en-US" dirty="0"/>
              <a:t>wo different types of regularisation terms</a:t>
            </a:r>
            <a:r>
              <a:rPr lang="en-US" altLang="zh-CN" dirty="0"/>
              <a:t>:</a:t>
            </a:r>
            <a:endParaRPr lang="zh-CN" altLang="en-US" dirty="0"/>
          </a:p>
          <a:p>
            <a:endParaRPr lang="zh-CN" altLang="en-US" dirty="0"/>
          </a:p>
          <a:p>
            <a:r>
              <a:rPr lang="zh-CN" altLang="en-US" dirty="0"/>
              <a:t>1. the sum of the absolute values of all parameters (L1 norm), called Lasso regression</a:t>
            </a:r>
            <a:endParaRPr lang="zh-CN" altLang="en-US" dirty="0"/>
          </a:p>
          <a:p>
            <a:endParaRPr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3205" y="5725455"/>
            <a:ext cx="3581400" cy="978872"/>
          </a:xfrm>
          <a:prstGeom prst="rect">
            <a:avLst/>
          </a:prstGeom>
        </p:spPr>
      </p:pic>
      <p:sp>
        <p:nvSpPr>
          <p:cNvPr id="10" name="矩形 9"/>
          <p:cNvSpPr/>
          <p:nvPr/>
        </p:nvSpPr>
        <p:spPr>
          <a:xfrm>
            <a:off x="6098628" y="5105401"/>
            <a:ext cx="4416972" cy="646331"/>
          </a:xfrm>
          <a:prstGeom prst="rect">
            <a:avLst/>
          </a:prstGeom>
        </p:spPr>
        <p:txBody>
          <a:bodyPr wrap="square">
            <a:spAutoFit/>
          </a:bodyPr>
          <a:lstStyle/>
          <a:p>
            <a:r>
              <a:rPr lang="zh-CN" altLang="en-US" dirty="0"/>
              <a:t>2. the sum of the squares of all parameters (L2 norm), </a:t>
            </a:r>
            <a:r>
              <a:rPr lang="en-US" altLang="zh-CN" dirty="0"/>
              <a:t>called </a:t>
            </a:r>
            <a:r>
              <a:rPr lang="zh-CN" altLang="en-US" dirty="0"/>
              <a:t>Ridge regression</a:t>
            </a:r>
            <a:endParaRPr lang="zh-CN" altLang="en-US" dirty="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0926" y="4038600"/>
            <a:ext cx="3525958" cy="966638"/>
          </a:xfrm>
          <a:prstGeom prst="rect">
            <a:avLst/>
          </a:prstGeom>
        </p:spPr>
      </p:pic>
      <p:sp>
        <p:nvSpPr>
          <p:cNvPr id="12" name="矩形 11"/>
          <p:cNvSpPr/>
          <p:nvPr/>
        </p:nvSpPr>
        <p:spPr>
          <a:xfrm>
            <a:off x="2152650" y="1765846"/>
            <a:ext cx="7873562" cy="646331"/>
          </a:xfrm>
          <a:prstGeom prst="rect">
            <a:avLst/>
          </a:prstGeom>
        </p:spPr>
        <p:txBody>
          <a:bodyPr wrap="square">
            <a:spAutoFit/>
          </a:bodyPr>
          <a:lstStyle/>
          <a:p>
            <a:r>
              <a:rPr lang="zh-CN" altLang="en-US" dirty="0"/>
              <a:t>Regularisation is a common way of dealing with overfitting and refers to the addition of a constraint term after the regression model cost function.</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Regularized regression</a:t>
            </a:r>
            <a:endParaRPr lang="en-US" altLang="zh-CN" dirty="0"/>
          </a:p>
        </p:txBody>
      </p:sp>
      <p:sp>
        <p:nvSpPr>
          <p:cNvPr id="5" name="矩形 4"/>
          <p:cNvSpPr/>
          <p:nvPr/>
        </p:nvSpPr>
        <p:spPr>
          <a:xfrm>
            <a:off x="6019800" y="843241"/>
            <a:ext cx="3871316" cy="369332"/>
          </a:xfrm>
          <a:prstGeom prst="rect">
            <a:avLst/>
          </a:prstGeom>
        </p:spPr>
        <p:txBody>
          <a:bodyPr wrap="none">
            <a:spAutoFit/>
          </a:bodyPr>
          <a:lstStyle/>
          <a:p>
            <a:r>
              <a:rPr lang="en-US" altLang="zh-CN" dirty="0">
                <a:latin typeface="Calibri" panose="020F0502020204030204" pitchFamily="34" charset="0"/>
              </a:rPr>
              <a:t>(including Lasso, Ridge, and Elastic Net)</a:t>
            </a:r>
            <a:endParaRPr lang="zh-CN" altLang="en-US" dirty="0"/>
          </a:p>
        </p:txBody>
      </p:sp>
      <p:pic>
        <p:nvPicPr>
          <p:cNvPr id="10242" name="Picture 2" descr="Elastic Net - Overview, Geometry, and Regularization"/>
          <p:cNvPicPr>
            <a:picLocks noChangeAspect="1" noChangeArrowheads="1"/>
          </p:cNvPicPr>
          <p:nvPr/>
        </p:nvPicPr>
        <p:blipFill rotWithShape="1">
          <a:blip r:embed="rId1">
            <a:extLst>
              <a:ext uri="{28A0092B-C50C-407E-A947-70E740481C1C}">
                <a14:useLocalDpi xmlns:a14="http://schemas.microsoft.com/office/drawing/2010/main" val="0"/>
              </a:ext>
            </a:extLst>
          </a:blip>
          <a:srcRect l="13249" r="9408"/>
          <a:stretch>
            <a:fillRect/>
          </a:stretch>
        </p:blipFill>
        <p:spPr bwMode="auto">
          <a:xfrm>
            <a:off x="2152651" y="2057400"/>
            <a:ext cx="4230169"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437341" y="2971800"/>
            <a:ext cx="4114800" cy="1477328"/>
          </a:xfrm>
          <a:prstGeom prst="rect">
            <a:avLst/>
          </a:prstGeom>
        </p:spPr>
        <p:txBody>
          <a:bodyPr wrap="square">
            <a:spAutoFit/>
          </a:bodyPr>
          <a:lstStyle/>
          <a:p>
            <a:pPr algn="just"/>
            <a:r>
              <a:rPr lang="en-US" altLang="zh-CN" kern="100" dirty="0">
                <a:ea typeface="等线" panose="02010600030101010101" pitchFamily="2" charset="-122"/>
              </a:rPr>
              <a:t>Elastic Net is a hybrid of </a:t>
            </a:r>
            <a:r>
              <a:rPr lang="en-US" altLang="zh-CN" b="1" kern="100" dirty="0">
                <a:solidFill>
                  <a:schemeClr val="accent5"/>
                </a:solidFill>
                <a:ea typeface="等线" panose="02010600030101010101" pitchFamily="2" charset="-122"/>
              </a:rPr>
              <a:t>Lasso regression </a:t>
            </a:r>
            <a:r>
              <a:rPr lang="en-US" altLang="zh-CN" kern="100" dirty="0">
                <a:ea typeface="等线" panose="02010600030101010101" pitchFamily="2" charset="-122"/>
              </a:rPr>
              <a:t>and </a:t>
            </a:r>
            <a:r>
              <a:rPr lang="en-US" altLang="zh-CN" b="1" kern="100" dirty="0">
                <a:solidFill>
                  <a:schemeClr val="accent5"/>
                </a:solidFill>
                <a:ea typeface="等线" panose="02010600030101010101" pitchFamily="2" charset="-122"/>
              </a:rPr>
              <a:t>Ridge regression </a:t>
            </a:r>
            <a:r>
              <a:rPr lang="en-US" altLang="zh-CN" kern="100" dirty="0">
                <a:ea typeface="等线" panose="02010600030101010101" pitchFamily="2" charset="-122"/>
              </a:rPr>
              <a:t>techniques. </a:t>
            </a:r>
            <a:endParaRPr lang="en-US" altLang="zh-CN" kern="100" dirty="0">
              <a:ea typeface="等线" panose="02010600030101010101" pitchFamily="2" charset="-122"/>
            </a:endParaRPr>
          </a:p>
          <a:p>
            <a:pPr algn="just"/>
            <a:endParaRPr lang="en-US" altLang="zh-CN" kern="100" dirty="0">
              <a:ea typeface="等线" panose="02010600030101010101" pitchFamily="2" charset="-122"/>
            </a:endParaRPr>
          </a:p>
          <a:p>
            <a:pPr algn="just"/>
            <a:r>
              <a:rPr lang="en-US" altLang="zh-CN" kern="100" dirty="0">
                <a:ea typeface="等线" panose="02010600030101010101" pitchFamily="2" charset="-122"/>
              </a:rPr>
              <a:t>It uses L1 and L2 regularization and also achieves the effects of both techniques.</a:t>
            </a:r>
            <a:endParaRPr lang="zh-CN" altLang="zh-CN" kern="100" dirty="0">
              <a:ea typeface="等线"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Random forest</a:t>
            </a:r>
            <a:endParaRPr lang="en-US" altLang="zh-CN" dirty="0"/>
          </a:p>
        </p:txBody>
      </p:sp>
      <p:pic>
        <p:nvPicPr>
          <p:cNvPr id="2050" name="Picture 2" descr="https://pic1.zhimg.com/v2-9e361a84e20e8617bd68c2c3725150b9_1440w.jpg?source=172ae18b"/>
          <p:cNvPicPr>
            <a:picLocks noGrp="1" noChangeAspect="1" noChangeArrowheads="1"/>
          </p:cNvPicPr>
          <p:nvPr>
            <p:ph idx="1"/>
          </p:nvPr>
        </p:nvPicPr>
        <p:blipFill rotWithShape="1">
          <a:blip r:embed="rId1">
            <a:extLst>
              <a:ext uri="{BEBA8EAE-BF5A-486C-A8C5-ECC9F3942E4B}">
                <a14:imgProps xmlns:a14="http://schemas.microsoft.com/office/drawing/2010/main">
                  <a14:imgLayer r:embed="rId2">
                    <a14:imgEffect>
                      <a14:sharpenSoften amount="25000"/>
                    </a14:imgEffect>
                  </a14:imgLayer>
                </a14:imgProps>
              </a:ext>
              <a:ext uri="{28A0092B-C50C-407E-A947-70E740481C1C}">
                <a14:useLocalDpi xmlns:a14="http://schemas.microsoft.com/office/drawing/2010/main" val="0"/>
              </a:ext>
            </a:extLst>
          </a:blip>
          <a:srcRect r="5387"/>
          <a:stretch>
            <a:fillRect/>
          </a:stretch>
        </p:blipFill>
        <p:spPr bwMode="auto">
          <a:xfrm>
            <a:off x="6477001" y="1752601"/>
            <a:ext cx="4014787" cy="333648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152651" y="2057400"/>
            <a:ext cx="4500563" cy="2862322"/>
          </a:xfrm>
          <a:prstGeom prst="rect">
            <a:avLst/>
          </a:prstGeom>
        </p:spPr>
        <p:txBody>
          <a:bodyPr wrap="square">
            <a:spAutoFit/>
          </a:bodyPr>
          <a:lstStyle/>
          <a:p>
            <a:r>
              <a:rPr lang="zh-CN" altLang="en-US" dirty="0"/>
              <a:t>Random forests are integrated learning methods for </a:t>
            </a:r>
            <a:r>
              <a:rPr lang="zh-CN" altLang="en-US" u="sng" dirty="0"/>
              <a:t>classification</a:t>
            </a:r>
            <a:r>
              <a:rPr lang="zh-CN" altLang="en-US" dirty="0"/>
              <a:t>, </a:t>
            </a:r>
            <a:r>
              <a:rPr lang="zh-CN" altLang="en-US" u="sng" dirty="0"/>
              <a:t>regression</a:t>
            </a:r>
            <a:r>
              <a:rPr lang="zh-CN" altLang="en-US" dirty="0"/>
              <a:t> that operate by constructing multiple decision trees at training time.</a:t>
            </a:r>
            <a:endParaRPr lang="zh-CN" altLang="en-US" dirty="0"/>
          </a:p>
          <a:p>
            <a:endParaRPr lang="zh-CN" altLang="en-US" dirty="0"/>
          </a:p>
          <a:p>
            <a:pPr marL="285750" indent="-285750">
              <a:buFont typeface="Arial" panose="020B0604020202090204" pitchFamily="34" charset="0"/>
              <a:buChar char="•"/>
            </a:pPr>
            <a:r>
              <a:rPr lang="zh-CN" altLang="en-US" dirty="0"/>
              <a:t>For classification tasks, the output of Random Forest is the class selected by most trees. </a:t>
            </a:r>
            <a:endParaRPr lang="en-US" altLang="zh-CN" dirty="0"/>
          </a:p>
          <a:p>
            <a:pPr marL="285750" indent="-285750">
              <a:buFont typeface="Arial" panose="020B0604020202090204" pitchFamily="34" charset="0"/>
              <a:buChar char="•"/>
            </a:pPr>
            <a:r>
              <a:rPr lang="zh-CN" altLang="en-US" dirty="0"/>
              <a:t>For regression tasks, the average or mean prediction of individual trees is returned.</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Artificial neural network</a:t>
            </a:r>
            <a:endParaRPr lang="en-US" altLang="zh-CN" dirty="0"/>
          </a:p>
        </p:txBody>
      </p:sp>
      <p:pic>
        <p:nvPicPr>
          <p:cNvPr id="1026" name="Picture 2" descr="https://miro.medium.com/max/1174/1*Dd5JHauRBU_horvnuX402Q.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477001" y="1524001"/>
            <a:ext cx="3836355" cy="2999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何謂Artificial Neural Network?. 介紹ANN 基本元素名詞，激勵函數/損失函數等，以及ANN 延伸應用| by 許恆修|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0534" y="1659159"/>
            <a:ext cx="3859267" cy="252404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152650" y="4724400"/>
            <a:ext cx="7162800" cy="1754326"/>
          </a:xfrm>
          <a:prstGeom prst="rect">
            <a:avLst/>
          </a:prstGeom>
        </p:spPr>
        <p:txBody>
          <a:bodyPr wrap="square">
            <a:spAutoFit/>
          </a:bodyPr>
          <a:lstStyle/>
          <a:p>
            <a:r>
              <a:rPr lang="en-US" altLang="zh-CN" dirty="0">
                <a:solidFill>
                  <a:srgbClr val="333333"/>
                </a:solidFill>
                <a:latin typeface="tahoma" panose="020B0804030504040204" pitchFamily="34" charset="0"/>
              </a:rPr>
              <a:t>ANN is a complex network structure formed by a large number of interconnected processing units (neurons). </a:t>
            </a:r>
            <a:endParaRPr lang="en-US" altLang="zh-CN" dirty="0">
              <a:solidFill>
                <a:srgbClr val="333333"/>
              </a:solidFill>
              <a:latin typeface="tahoma" panose="020B0804030504040204" pitchFamily="34" charset="0"/>
            </a:endParaRPr>
          </a:p>
          <a:p>
            <a:endParaRPr lang="en-US" altLang="zh-CN" dirty="0">
              <a:solidFill>
                <a:srgbClr val="333333"/>
              </a:solidFill>
              <a:latin typeface="tahoma" panose="020B0804030504040204" pitchFamily="34" charset="0"/>
            </a:endParaRPr>
          </a:p>
          <a:p>
            <a:r>
              <a:rPr lang="en-US" altLang="zh-CN" dirty="0">
                <a:solidFill>
                  <a:srgbClr val="333333"/>
                </a:solidFill>
                <a:latin typeface="tahoma" panose="020B0804030504040204" pitchFamily="34" charset="0"/>
              </a:rPr>
              <a:t>It is an information processing system based on a mathematical model that simulates the activity of neurons and is built to mimic the structure and function of neural networks in the brain.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Hospitalization Prediction</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365" y="329565"/>
            <a:ext cx="9200515" cy="1010285"/>
          </a:xfrm>
        </p:spPr>
        <p:txBody>
          <a:bodyPr>
            <a:noAutofit/>
          </a:bodyPr>
          <a:lstStyle/>
          <a:p>
            <a:pPr algn="l"/>
            <a:r>
              <a:rPr lang="en-US" altLang="zh-CN" sz="2000">
                <a:latin typeface="+mn-lt"/>
                <a:cs typeface="+mn-lt"/>
                <a:sym typeface="+mn-ea"/>
              </a:rPr>
              <a:t>In our dataset, f</a:t>
            </a:r>
            <a:r>
              <a:rPr lang="en-US" altLang="zh-CN" sz="2000">
                <a:latin typeface="+mn-lt"/>
                <a:cs typeface="+mn-lt"/>
              </a:rPr>
              <a:t>rom January 1, 2021, to April 20, 2021, a total of 245,908 persons reported adverse events in the VAERS system producing 336,486 adverse events. </a:t>
            </a:r>
            <a:endParaRPr lang="en-US" altLang="zh-CN" sz="2000">
              <a:latin typeface="+mn-lt"/>
              <a:cs typeface="+mn-lt"/>
            </a:endParaRPr>
          </a:p>
        </p:txBody>
      </p:sp>
      <p:pic>
        <p:nvPicPr>
          <p:cNvPr id="5" name="图片 4"/>
          <p:cNvPicPr>
            <a:picLocks noChangeAspect="1"/>
          </p:cNvPicPr>
          <p:nvPr/>
        </p:nvPicPr>
        <p:blipFill>
          <a:blip r:embed="rId1"/>
          <a:srcRect r="26625"/>
          <a:stretch>
            <a:fillRect/>
          </a:stretch>
        </p:blipFill>
        <p:spPr>
          <a:xfrm>
            <a:off x="1524000" y="1504950"/>
            <a:ext cx="8945880" cy="5154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420009" y="1825625"/>
            <a:ext cx="9434458" cy="3122893"/>
          </a:xfrm>
        </p:spPr>
        <p:txBody>
          <a:bodyPr/>
          <a:lstStyle/>
          <a:p>
            <a:pPr>
              <a:spcBef>
                <a:spcPts val="1200"/>
              </a:spcBef>
            </a:pPr>
            <a:r>
              <a:rPr lang="en-US" altLang="zh-CN" dirty="0"/>
              <a:t>Introduction</a:t>
            </a:r>
            <a:endParaRPr lang="en-US" altLang="zh-CN" dirty="0"/>
          </a:p>
          <a:p>
            <a:pPr>
              <a:spcBef>
                <a:spcPts val="1200"/>
              </a:spcBef>
            </a:pPr>
            <a:r>
              <a:rPr lang="en-US" altLang="zh-CN" dirty="0"/>
              <a:t>Methodology</a:t>
            </a:r>
            <a:endParaRPr lang="en-US" altLang="zh-CN" dirty="0"/>
          </a:p>
          <a:p>
            <a:pPr>
              <a:spcBef>
                <a:spcPts val="1200"/>
              </a:spcBef>
            </a:pPr>
            <a:r>
              <a:rPr lang="en-US" altLang="zh-CN" dirty="0"/>
              <a:t>Hospitalization Prediction</a:t>
            </a:r>
            <a:endParaRPr lang="en-US" altLang="zh-CN" dirty="0"/>
          </a:p>
          <a:p>
            <a:pPr>
              <a:spcBef>
                <a:spcPts val="1200"/>
              </a:spcBef>
            </a:pPr>
            <a:r>
              <a:rPr lang="en-US" altLang="zh-CN" dirty="0"/>
              <a:t>Onset Time Prediction</a:t>
            </a:r>
            <a:endParaRPr lang="en-US" altLang="zh-CN" dirty="0"/>
          </a:p>
          <a:p>
            <a:pPr>
              <a:spcBef>
                <a:spcPts val="1200"/>
              </a:spcBef>
            </a:pPr>
            <a:r>
              <a:rPr lang="en-US" altLang="zh-CN" dirty="0"/>
              <a:t>Conclusion and Discussion</a:t>
            </a:r>
            <a:endParaRPr lang="zh-CN" altLang="en-US" dirty="0"/>
          </a:p>
        </p:txBody>
      </p:sp>
      <p:sp>
        <p:nvSpPr>
          <p:cNvPr id="8"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Content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04825" y="1811020"/>
            <a:ext cx="6282055" cy="901065"/>
          </a:xfrm>
        </p:spPr>
        <p:txBody>
          <a:bodyPr>
            <a:normAutofit/>
          </a:bodyPr>
          <a:lstStyle/>
          <a:p>
            <a:pPr algn="l"/>
            <a:r>
              <a:rPr lang="en-US" altLang="zh-CN" sz="1780">
                <a:latin typeface="+mn-lt"/>
                <a:cs typeface="+mn-lt"/>
              </a:rPr>
              <a:t>Firstly, there are 6725 unique symptoms. However, on average each patient only self-reported 5 symptoms resulting in a high dimensional and highly sparse input feature matrix.</a:t>
            </a:r>
            <a:endParaRPr lang="en-US" altLang="zh-CN" sz="1780">
              <a:latin typeface="+mn-lt"/>
              <a:cs typeface="+mn-lt"/>
            </a:endParaRPr>
          </a:p>
        </p:txBody>
      </p:sp>
      <p:sp>
        <p:nvSpPr>
          <p:cNvPr id="5" name="标题 2"/>
          <p:cNvSpPr/>
          <p:nvPr/>
        </p:nvSpPr>
        <p:spPr>
          <a:xfrm>
            <a:off x="504825" y="3135630"/>
            <a:ext cx="6282055" cy="90106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780">
                <a:latin typeface="+mn-lt"/>
                <a:cs typeface="+mn-lt"/>
              </a:rPr>
              <a:t>Secondly, since most patients with self-reported adverse effects do not need hospitalization, the output labels are highly imbalanced. Even if we predicted all the outcomes as no need for hospitalization, the accuracy can still be up to 95%. </a:t>
            </a:r>
            <a:endParaRPr lang="en-US" altLang="zh-CN" sz="1780">
              <a:latin typeface="+mn-lt"/>
              <a:cs typeface="+mn-lt"/>
            </a:endParaRPr>
          </a:p>
        </p:txBody>
      </p:sp>
      <p:pic>
        <p:nvPicPr>
          <p:cNvPr id="6" name="图片 5"/>
          <p:cNvPicPr>
            <a:picLocks noChangeAspect="1"/>
          </p:cNvPicPr>
          <p:nvPr/>
        </p:nvPicPr>
        <p:blipFill>
          <a:blip r:embed="rId1"/>
          <a:stretch>
            <a:fillRect/>
          </a:stretch>
        </p:blipFill>
        <p:spPr>
          <a:xfrm>
            <a:off x="7691120" y="218440"/>
            <a:ext cx="3333750" cy="6062980"/>
          </a:xfrm>
          <a:prstGeom prst="rect">
            <a:avLst/>
          </a:prstGeom>
        </p:spPr>
      </p:pic>
      <p:sp>
        <p:nvSpPr>
          <p:cNvPr id="8" name="标题 2"/>
          <p:cNvSpPr/>
          <p:nvPr/>
        </p:nvSpPr>
        <p:spPr>
          <a:xfrm>
            <a:off x="504825" y="4460240"/>
            <a:ext cx="3509645" cy="551180"/>
          </a:xfrm>
          <a:prstGeom prst="rect">
            <a:avLst/>
          </a:prstGeom>
        </p:spPr>
        <p:txBody>
          <a:bodyPr vert="horz" lIns="91440" tIns="45720" rIns="91440" bIns="45720" rtlCol="0" anchor="b">
            <a:normAutofit fontScale="8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780">
                <a:latin typeface="+mn-lt"/>
                <a:cs typeface="+mn-lt"/>
              </a:rPr>
              <a:t>Sensitivity = Recall = TP/P = TP/(TP+FN)</a:t>
            </a:r>
            <a:endParaRPr lang="en-US" altLang="zh-CN" sz="1780">
              <a:latin typeface="+mn-lt"/>
              <a:cs typeface="+mn-lt"/>
            </a:endParaRPr>
          </a:p>
          <a:p>
            <a:pPr algn="l"/>
            <a:r>
              <a:rPr lang="en-US" altLang="zh-CN" sz="1780">
                <a:latin typeface="+mn-lt"/>
                <a:cs typeface="+mn-lt"/>
              </a:rPr>
              <a:t>Specificity = TN/N = TN/(</a:t>
            </a:r>
            <a:r>
              <a:rPr lang="en-US" altLang="zh-CN" sz="2000">
                <a:latin typeface="+mn-lt"/>
                <a:cs typeface="+mn-lt"/>
              </a:rPr>
              <a:t>TN</a:t>
            </a:r>
            <a:r>
              <a:rPr lang="en-US" altLang="zh-CN" sz="1780">
                <a:latin typeface="+mn-lt"/>
                <a:cs typeface="+mn-lt"/>
              </a:rPr>
              <a:t>+FP)</a:t>
            </a:r>
            <a:endParaRPr lang="en-US" altLang="zh-CN" sz="1780">
              <a:latin typeface="+mn-lt"/>
              <a:cs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1475" y="1379855"/>
            <a:ext cx="2552065" cy="457835"/>
          </a:xfrm>
        </p:spPr>
        <p:txBody>
          <a:bodyPr>
            <a:noAutofit/>
          </a:bodyPr>
          <a:lstStyle/>
          <a:p>
            <a:r>
              <a:rPr lang="en-US" altLang="zh-CN" sz="2000"/>
              <a:t>Sparse PCA</a:t>
            </a:r>
            <a:endParaRPr lang="en-US" altLang="zh-CN" sz="2000"/>
          </a:p>
        </p:txBody>
      </p:sp>
      <p:sp>
        <p:nvSpPr>
          <p:cNvPr id="3" name="标题 1"/>
          <p:cNvSpPr>
            <a:spLocks noGrp="1"/>
          </p:cNvSpPr>
          <p:nvPr/>
        </p:nvSpPr>
        <p:spPr>
          <a:xfrm>
            <a:off x="8063230" y="1379855"/>
            <a:ext cx="2552065" cy="4578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000"/>
              <a:t>Naive Bayes</a:t>
            </a:r>
            <a:endParaRPr lang="en-US" altLang="zh-CN" sz="2000"/>
          </a:p>
        </p:txBody>
      </p:sp>
      <p:sp>
        <p:nvSpPr>
          <p:cNvPr id="4" name="文本框 3"/>
          <p:cNvSpPr txBox="1"/>
          <p:nvPr/>
        </p:nvSpPr>
        <p:spPr>
          <a:xfrm>
            <a:off x="940435" y="2131695"/>
            <a:ext cx="4805045" cy="2861310"/>
          </a:xfrm>
          <a:prstGeom prst="rect">
            <a:avLst/>
          </a:prstGeom>
          <a:noFill/>
        </p:spPr>
        <p:txBody>
          <a:bodyPr wrap="square" rtlCol="0">
            <a:spAutoFit/>
          </a:bodyPr>
          <a:lstStyle/>
          <a:p>
            <a:pPr algn="l"/>
            <a:r>
              <a:rPr lang="zh-CN" altLang="en-US"/>
              <a:t>To solve the problem of high dimensional sparse features, we used sparse PCA to reduce the dimensionality of features from 6725 to 5 or 10. </a:t>
            </a:r>
            <a:endParaRPr lang="zh-CN" altLang="en-US"/>
          </a:p>
          <a:p>
            <a:pPr algn="l"/>
            <a:endParaRPr lang="zh-CN" altLang="en-US"/>
          </a:p>
          <a:p>
            <a:pPr algn="l"/>
            <a:r>
              <a:rPr lang="en-US" altLang="zh-CN"/>
              <a:t>Then </a:t>
            </a:r>
            <a:r>
              <a:rPr lang="zh-CN" altLang="en-US">
                <a:sym typeface="+mn-ea"/>
              </a:rPr>
              <a:t>we used the transformation to obtain the low dimensional features of all training set samples, and logistic regressio</a:t>
            </a:r>
            <a:r>
              <a:rPr lang="en-US" altLang="zh-CN">
                <a:sym typeface="+mn-ea"/>
              </a:rPr>
              <a:t>n</a:t>
            </a:r>
            <a:r>
              <a:rPr lang="zh-CN" altLang="en-US">
                <a:sym typeface="+mn-ea"/>
              </a:rPr>
              <a:t> with balanced class weights to compute the risk of hospitalization.</a:t>
            </a:r>
            <a:endParaRPr lang="en-US" altLang="zh-CN"/>
          </a:p>
        </p:txBody>
      </p:sp>
      <p:sp>
        <p:nvSpPr>
          <p:cNvPr id="6" name="文本框 5"/>
          <p:cNvSpPr txBox="1"/>
          <p:nvPr/>
        </p:nvSpPr>
        <p:spPr>
          <a:xfrm>
            <a:off x="6936740" y="2131695"/>
            <a:ext cx="4805045" cy="2306955"/>
          </a:xfrm>
          <a:prstGeom prst="rect">
            <a:avLst/>
          </a:prstGeom>
          <a:noFill/>
        </p:spPr>
        <p:txBody>
          <a:bodyPr wrap="square" rtlCol="0">
            <a:spAutoFit/>
          </a:bodyPr>
          <a:lstStyle/>
          <a:p>
            <a:pPr algn="l"/>
            <a:r>
              <a:rPr lang="en-US" altLang="zh-CN">
                <a:sym typeface="+mn-ea"/>
              </a:rPr>
              <a:t>T</a:t>
            </a:r>
            <a:r>
              <a:rPr lang="zh-CN" altLang="en-US">
                <a:sym typeface="+mn-ea"/>
              </a:rPr>
              <a:t>o tackle the zero-probability problem</a:t>
            </a:r>
            <a:r>
              <a:rPr lang="en-US" altLang="zh-CN">
                <a:sym typeface="+mn-ea"/>
              </a:rPr>
              <a:t>, w</a:t>
            </a:r>
            <a:r>
              <a:rPr lang="zh-CN" altLang="en-US"/>
              <a:t>e used Naïve Bayes classifier with sparse constraint for the Bernoulli distribution model and Laplace smoothing</a:t>
            </a:r>
            <a:r>
              <a:rPr lang="en-US" altLang="zh-CN"/>
              <a:t>.</a:t>
            </a:r>
            <a:endParaRPr lang="zh-CN" altLang="en-US"/>
          </a:p>
          <a:p>
            <a:pPr algn="l"/>
            <a:endParaRPr lang="zh-CN" altLang="en-US"/>
          </a:p>
          <a:p>
            <a:pPr algn="l"/>
            <a:r>
              <a:rPr lang="zh-CN" altLang="en-US"/>
              <a:t>The risk of hospitalization is then computed. And the significant symptoms are selected according to the posterior probabilities.</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3665"/>
            <a:ext cx="1178560" cy="457835"/>
          </a:xfrm>
        </p:spPr>
        <p:txBody>
          <a:bodyPr>
            <a:noAutofit/>
          </a:bodyPr>
          <a:lstStyle/>
          <a:p>
            <a:r>
              <a:rPr lang="en-US" altLang="zh-CN" sz="2000"/>
              <a:t>Results</a:t>
            </a:r>
            <a:endParaRPr lang="en-US" altLang="zh-CN" sz="2000"/>
          </a:p>
        </p:txBody>
      </p:sp>
      <p:pic>
        <p:nvPicPr>
          <p:cNvPr id="11" name="图片 10" descr="WechatIMG207"/>
          <p:cNvPicPr>
            <a:picLocks noChangeAspect="1"/>
          </p:cNvPicPr>
          <p:nvPr/>
        </p:nvPicPr>
        <p:blipFill>
          <a:blip r:embed="rId1"/>
          <a:stretch>
            <a:fillRect/>
          </a:stretch>
        </p:blipFill>
        <p:spPr>
          <a:xfrm>
            <a:off x="3032760" y="118110"/>
            <a:ext cx="5925185" cy="662241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0" fill="hold"/>
                                        <p:tgtEl>
                                          <p:spTgt spid="11"/>
                                        </p:tgtEl>
                                        <p:attrNameLst>
                                          <p:attrName>ppt_x</p:attrName>
                                        </p:attrNameLst>
                                      </p:cBhvr>
                                      <p:tavLst>
                                        <p:tav tm="0">
                                          <p:val>
                                            <p:strVal val="#ppt_x"/>
                                          </p:val>
                                        </p:tav>
                                        <p:tav tm="100000">
                                          <p:val>
                                            <p:strVal val="#ppt_x"/>
                                          </p:val>
                                        </p:tav>
                                      </p:tavLst>
                                    </p:anim>
                                    <p:anim calcmode="lin" valueType="num">
                                      <p:cBhvr additive="base">
                                        <p:cTn id="8"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3665"/>
            <a:ext cx="1181100" cy="457835"/>
          </a:xfrm>
        </p:spPr>
        <p:txBody>
          <a:bodyPr>
            <a:noAutofit/>
          </a:bodyPr>
          <a:lstStyle/>
          <a:p>
            <a:r>
              <a:rPr lang="en-US" altLang="zh-CN" sz="2000"/>
              <a:t>Results</a:t>
            </a:r>
            <a:endParaRPr lang="en-US" altLang="zh-CN" sz="2000"/>
          </a:p>
        </p:txBody>
      </p:sp>
      <p:pic>
        <p:nvPicPr>
          <p:cNvPr id="3" name="图片 2"/>
          <p:cNvPicPr>
            <a:picLocks noChangeAspect="1"/>
          </p:cNvPicPr>
          <p:nvPr/>
        </p:nvPicPr>
        <p:blipFill>
          <a:blip r:embed="rId1"/>
          <a:stretch>
            <a:fillRect/>
          </a:stretch>
        </p:blipFill>
        <p:spPr>
          <a:xfrm>
            <a:off x="647700" y="706755"/>
            <a:ext cx="6223635" cy="1524000"/>
          </a:xfrm>
          <a:prstGeom prst="rect">
            <a:avLst/>
          </a:prstGeom>
        </p:spPr>
      </p:pic>
      <p:sp>
        <p:nvSpPr>
          <p:cNvPr id="4" name="文本框 3"/>
          <p:cNvSpPr txBox="1"/>
          <p:nvPr/>
        </p:nvSpPr>
        <p:spPr>
          <a:xfrm>
            <a:off x="7131685" y="875665"/>
            <a:ext cx="3510280" cy="368300"/>
          </a:xfrm>
          <a:prstGeom prst="rect">
            <a:avLst/>
          </a:prstGeom>
          <a:noFill/>
        </p:spPr>
        <p:txBody>
          <a:bodyPr wrap="none" rtlCol="0" anchor="t">
            <a:spAutoFit/>
          </a:bodyPr>
          <a:lstStyle/>
          <a:p>
            <a:pPr algn="l"/>
            <a:r>
              <a:rPr lang="en-US" altLang="zh-CN">
                <a:cs typeface="+mn-lt"/>
                <a:sym typeface="+mn-ea"/>
              </a:rPr>
              <a:t>Specificity = TN/N = TN/(TN+FP)</a:t>
            </a:r>
            <a:endParaRPr lang="zh-CN" altLang="en-US"/>
          </a:p>
        </p:txBody>
      </p:sp>
      <p:sp>
        <p:nvSpPr>
          <p:cNvPr id="5" name="文本框 4"/>
          <p:cNvSpPr txBox="1"/>
          <p:nvPr/>
        </p:nvSpPr>
        <p:spPr>
          <a:xfrm>
            <a:off x="7131685" y="1461770"/>
            <a:ext cx="3437890" cy="368300"/>
          </a:xfrm>
          <a:prstGeom prst="rect">
            <a:avLst/>
          </a:prstGeom>
          <a:noFill/>
        </p:spPr>
        <p:txBody>
          <a:bodyPr wrap="none" rtlCol="0" anchor="t">
            <a:spAutoFit/>
          </a:bodyPr>
          <a:lstStyle/>
          <a:p>
            <a:pPr algn="l"/>
            <a:r>
              <a:rPr lang="en-US" altLang="zh-CN">
                <a:cs typeface="+mn-lt"/>
                <a:sym typeface="+mn-ea"/>
              </a:rPr>
              <a:t>Sensitivity = TP/P = TP/(TP+FN)</a:t>
            </a:r>
            <a:endParaRPr lang="zh-CN" altLang="en-US"/>
          </a:p>
        </p:txBody>
      </p:sp>
      <p:pic>
        <p:nvPicPr>
          <p:cNvPr id="6" name="图片 5"/>
          <p:cNvPicPr>
            <a:picLocks noChangeAspect="1"/>
          </p:cNvPicPr>
          <p:nvPr/>
        </p:nvPicPr>
        <p:blipFill>
          <a:blip r:embed="rId2"/>
          <a:stretch>
            <a:fillRect/>
          </a:stretch>
        </p:blipFill>
        <p:spPr>
          <a:xfrm>
            <a:off x="647700" y="4025900"/>
            <a:ext cx="2519045" cy="2356485"/>
          </a:xfrm>
          <a:prstGeom prst="rect">
            <a:avLst/>
          </a:prstGeom>
        </p:spPr>
      </p:pic>
      <p:sp>
        <p:nvSpPr>
          <p:cNvPr id="7" name="文本框 6"/>
          <p:cNvSpPr txBox="1"/>
          <p:nvPr/>
        </p:nvSpPr>
        <p:spPr>
          <a:xfrm>
            <a:off x="3739515" y="5460365"/>
            <a:ext cx="8123555" cy="922020"/>
          </a:xfrm>
          <a:prstGeom prst="rect">
            <a:avLst/>
          </a:prstGeom>
          <a:noFill/>
        </p:spPr>
        <p:txBody>
          <a:bodyPr wrap="none" rtlCol="0">
            <a:spAutoFit/>
          </a:bodyPr>
          <a:lstStyle/>
          <a:p>
            <a:pPr algn="l"/>
            <a:r>
              <a:rPr lang="en-US" altLang="zh-CN"/>
              <a:t>*The AUC scores of baselines are condunct from Md Martuza Ahamad et.</a:t>
            </a:r>
            <a:endParaRPr lang="en-US" altLang="zh-CN"/>
          </a:p>
          <a:p>
            <a:pPr algn="l"/>
            <a:r>
              <a:rPr lang="en-US" altLang="zh-CN"/>
              <a:t>They only consider 126 symptoms, the true value of 6725 symptoms must be </a:t>
            </a:r>
            <a:endParaRPr lang="en-US" altLang="zh-CN"/>
          </a:p>
          <a:p>
            <a:pPr algn="l"/>
            <a:r>
              <a:rPr lang="en-US" altLang="zh-CN"/>
              <a:t>a lot less than that.</a:t>
            </a:r>
            <a:endParaRPr lang="zh-CN" altLang="en-US"/>
          </a:p>
        </p:txBody>
      </p:sp>
      <p:pic>
        <p:nvPicPr>
          <p:cNvPr id="8" name="图片 7"/>
          <p:cNvPicPr>
            <a:picLocks noChangeAspect="1"/>
          </p:cNvPicPr>
          <p:nvPr/>
        </p:nvPicPr>
        <p:blipFill>
          <a:blip r:embed="rId3"/>
          <a:stretch>
            <a:fillRect/>
          </a:stretch>
        </p:blipFill>
        <p:spPr>
          <a:xfrm>
            <a:off x="3166745" y="2230755"/>
            <a:ext cx="4637405" cy="2905125"/>
          </a:xfrm>
          <a:prstGeom prst="rect">
            <a:avLst/>
          </a:prstGeom>
        </p:spPr>
      </p:pic>
      <p:sp>
        <p:nvSpPr>
          <p:cNvPr id="10" name="文本框 9"/>
          <p:cNvSpPr txBox="1"/>
          <p:nvPr/>
        </p:nvSpPr>
        <p:spPr>
          <a:xfrm>
            <a:off x="4308475" y="2548890"/>
            <a:ext cx="1426210" cy="368300"/>
          </a:xfrm>
          <a:prstGeom prst="rect">
            <a:avLst/>
          </a:prstGeom>
          <a:noFill/>
        </p:spPr>
        <p:txBody>
          <a:bodyPr wrap="none" rtlCol="0">
            <a:spAutoFit/>
          </a:bodyPr>
          <a:lstStyle/>
          <a:p>
            <a:r>
              <a:rPr lang="en-US" altLang="zh-CN"/>
              <a:t>Sparse PCA</a:t>
            </a:r>
            <a:endParaRPr lang="en-US" altLang="zh-CN"/>
          </a:p>
        </p:txBody>
      </p:sp>
      <p:pic>
        <p:nvPicPr>
          <p:cNvPr id="12" name="图片 11"/>
          <p:cNvPicPr>
            <a:picLocks noChangeAspect="1"/>
          </p:cNvPicPr>
          <p:nvPr/>
        </p:nvPicPr>
        <p:blipFill>
          <a:blip r:embed="rId4"/>
          <a:stretch>
            <a:fillRect/>
          </a:stretch>
        </p:blipFill>
        <p:spPr>
          <a:xfrm>
            <a:off x="7636510" y="2230755"/>
            <a:ext cx="4331335" cy="2905125"/>
          </a:xfrm>
          <a:prstGeom prst="rect">
            <a:avLst/>
          </a:prstGeom>
        </p:spPr>
      </p:pic>
      <p:sp>
        <p:nvSpPr>
          <p:cNvPr id="13" name="文本框 12"/>
          <p:cNvSpPr txBox="1"/>
          <p:nvPr/>
        </p:nvSpPr>
        <p:spPr>
          <a:xfrm>
            <a:off x="8369935" y="2548890"/>
            <a:ext cx="1452245" cy="368300"/>
          </a:xfrm>
          <a:prstGeom prst="rect">
            <a:avLst/>
          </a:prstGeom>
          <a:noFill/>
        </p:spPr>
        <p:txBody>
          <a:bodyPr wrap="none" rtlCol="0">
            <a:spAutoFit/>
          </a:bodyPr>
          <a:lstStyle/>
          <a:p>
            <a:r>
              <a:rPr lang="en-US" altLang="zh-CN"/>
              <a:t>Naive Bayes</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3665"/>
            <a:ext cx="1096010" cy="457835"/>
          </a:xfrm>
        </p:spPr>
        <p:txBody>
          <a:bodyPr>
            <a:noAutofit/>
          </a:bodyPr>
          <a:lstStyle/>
          <a:p>
            <a:r>
              <a:rPr lang="en-US" altLang="zh-CN" sz="2000"/>
              <a:t>Results</a:t>
            </a:r>
            <a:endParaRPr lang="en-US" altLang="zh-CN" sz="2000"/>
          </a:p>
        </p:txBody>
      </p:sp>
      <p:sp>
        <p:nvSpPr>
          <p:cNvPr id="9" name="文本框 8"/>
          <p:cNvSpPr txBox="1"/>
          <p:nvPr/>
        </p:nvSpPr>
        <p:spPr>
          <a:xfrm>
            <a:off x="132080" y="571500"/>
            <a:ext cx="3874135" cy="368300"/>
          </a:xfrm>
          <a:prstGeom prst="rect">
            <a:avLst/>
          </a:prstGeom>
          <a:noFill/>
        </p:spPr>
        <p:txBody>
          <a:bodyPr wrap="none" rtlCol="0">
            <a:spAutoFit/>
          </a:bodyPr>
          <a:lstStyle/>
          <a:p>
            <a:r>
              <a:rPr lang="en-US" altLang="zh-CN"/>
              <a:t>Top 20 symptoms from Sparse PCA</a:t>
            </a:r>
            <a:endParaRPr lang="en-US" altLang="zh-CN"/>
          </a:p>
        </p:txBody>
      </p:sp>
      <p:sp>
        <p:nvSpPr>
          <p:cNvPr id="11" name="文本框 10"/>
          <p:cNvSpPr txBox="1"/>
          <p:nvPr/>
        </p:nvSpPr>
        <p:spPr>
          <a:xfrm>
            <a:off x="4163060" y="571500"/>
            <a:ext cx="3933825" cy="368300"/>
          </a:xfrm>
          <a:prstGeom prst="rect">
            <a:avLst/>
          </a:prstGeom>
          <a:noFill/>
        </p:spPr>
        <p:txBody>
          <a:bodyPr wrap="none" rtlCol="0">
            <a:spAutoFit/>
          </a:bodyPr>
          <a:lstStyle/>
          <a:p>
            <a:r>
              <a:rPr lang="en-US" altLang="zh-CN"/>
              <a:t>Top 20 Symptoms from Naive Bayes</a:t>
            </a:r>
            <a:endParaRPr lang="en-US" altLang="zh-CN"/>
          </a:p>
        </p:txBody>
      </p:sp>
      <p:sp>
        <p:nvSpPr>
          <p:cNvPr id="14" name="文本框 13"/>
          <p:cNvSpPr txBox="1"/>
          <p:nvPr/>
        </p:nvSpPr>
        <p:spPr>
          <a:xfrm>
            <a:off x="132080" y="1011555"/>
            <a:ext cx="4277995" cy="5631180"/>
          </a:xfrm>
          <a:prstGeom prst="rect">
            <a:avLst/>
          </a:prstGeom>
          <a:noFill/>
        </p:spPr>
        <p:txBody>
          <a:bodyPr wrap="square" rtlCol="0" anchor="t">
            <a:spAutoFit/>
          </a:bodyPr>
          <a:lstStyle/>
          <a:p>
            <a:r>
              <a:rPr lang="zh-CN" altLang="en-US">
                <a:highlight>
                  <a:srgbClr val="FFFF00"/>
                </a:highlight>
              </a:rPr>
              <a:t>'Chills', </a:t>
            </a:r>
            <a:endParaRPr lang="zh-CN" altLang="en-US"/>
          </a:p>
          <a:p>
            <a:r>
              <a:rPr lang="zh-CN" altLang="en-US"/>
              <a:t>'Blood test', </a:t>
            </a:r>
            <a:endParaRPr lang="zh-CN" altLang="en-US"/>
          </a:p>
          <a:p>
            <a:r>
              <a:rPr lang="zh-CN" altLang="en-US">
                <a:highlight>
                  <a:srgbClr val="FFFF00"/>
                </a:highlight>
              </a:rPr>
              <a:t>'Pyrexia',</a:t>
            </a:r>
            <a:endParaRPr lang="zh-CN" altLang="en-US"/>
          </a:p>
          <a:p>
            <a:r>
              <a:rPr lang="zh-CN" altLang="en-US"/>
              <a:t> 'Computerised tomogram', 'Unevaluable event', </a:t>
            </a:r>
            <a:endParaRPr lang="zh-CN" altLang="en-US"/>
          </a:p>
          <a:p>
            <a:r>
              <a:rPr lang="zh-CN" altLang="en-US">
                <a:highlight>
                  <a:srgbClr val="FFFF00"/>
                </a:highlight>
              </a:rPr>
              <a:t>'Dyspnoea', </a:t>
            </a:r>
            <a:endParaRPr lang="zh-CN" altLang="en-US"/>
          </a:p>
          <a:p>
            <a:r>
              <a:rPr lang="zh-CN" altLang="en-US">
                <a:highlight>
                  <a:srgbClr val="FFFF00"/>
                </a:highlight>
              </a:rPr>
              <a:t>'Pain',</a:t>
            </a:r>
            <a:endParaRPr lang="zh-CN" altLang="en-US"/>
          </a:p>
          <a:p>
            <a:r>
              <a:rPr lang="zh-CN" altLang="en-US">
                <a:highlight>
                  <a:srgbClr val="FFFF00"/>
                </a:highlight>
              </a:rPr>
              <a:t>'Nausea', </a:t>
            </a:r>
            <a:endParaRPr lang="zh-CN" altLang="en-US"/>
          </a:p>
          <a:p>
            <a:r>
              <a:rPr lang="zh-CN" altLang="en-US">
                <a:highlight>
                  <a:srgbClr val="FFFF00"/>
                </a:highlight>
              </a:rPr>
              <a:t>'Fatigue', </a:t>
            </a:r>
            <a:endParaRPr lang="zh-CN" altLang="en-US"/>
          </a:p>
          <a:p>
            <a:r>
              <a:rPr lang="zh-CN" altLang="en-US">
                <a:highlight>
                  <a:srgbClr val="FFFF00"/>
                </a:highlight>
              </a:rPr>
              <a:t>'Myalgia', </a:t>
            </a:r>
            <a:endParaRPr lang="zh-CN" altLang="en-US"/>
          </a:p>
          <a:p>
            <a:r>
              <a:rPr lang="zh-CN" altLang="en-US"/>
              <a:t>'Vomiting',</a:t>
            </a:r>
            <a:endParaRPr lang="zh-CN" altLang="en-US"/>
          </a:p>
          <a:p>
            <a:r>
              <a:rPr lang="zh-CN" altLang="en-US"/>
              <a:t>'Death', </a:t>
            </a:r>
            <a:endParaRPr lang="zh-CN" altLang="en-US"/>
          </a:p>
          <a:p>
            <a:r>
              <a:rPr lang="zh-CN" altLang="en-US"/>
              <a:t>'SARS-CoV-2 test negative', 'Hyperhidrosis', </a:t>
            </a:r>
            <a:endParaRPr lang="zh-CN" altLang="en-US"/>
          </a:p>
          <a:p>
            <a:r>
              <a:rPr lang="zh-CN" altLang="en-US"/>
              <a:t>'Malaise', </a:t>
            </a:r>
            <a:endParaRPr lang="zh-CN" altLang="en-US"/>
          </a:p>
          <a:p>
            <a:r>
              <a:rPr lang="zh-CN" altLang="en-US"/>
              <a:t>'Diarrhoea', </a:t>
            </a:r>
            <a:endParaRPr lang="zh-CN" altLang="en-US"/>
          </a:p>
          <a:p>
            <a:r>
              <a:rPr lang="zh-CN" altLang="en-US">
                <a:highlight>
                  <a:srgbClr val="FFFF00"/>
                </a:highlight>
              </a:rPr>
              <a:t>'Arthralgia', </a:t>
            </a:r>
            <a:endParaRPr lang="zh-CN" altLang="en-US"/>
          </a:p>
          <a:p>
            <a:r>
              <a:rPr lang="zh-CN" altLang="en-US"/>
              <a:t>'Pain in extremity', </a:t>
            </a:r>
            <a:endParaRPr lang="zh-CN" altLang="en-US"/>
          </a:p>
          <a:p>
            <a:r>
              <a:rPr lang="zh-CN" altLang="en-US"/>
              <a:t>'Abdominal pain', </a:t>
            </a:r>
            <a:endParaRPr lang="zh-CN" altLang="en-US"/>
          </a:p>
          <a:p>
            <a:r>
              <a:rPr lang="zh-CN" altLang="en-US"/>
              <a:t>'White blood cell count increased'</a:t>
            </a:r>
            <a:endParaRPr lang="zh-CN" altLang="en-US"/>
          </a:p>
        </p:txBody>
      </p:sp>
      <p:sp>
        <p:nvSpPr>
          <p:cNvPr id="15" name="文本框 14"/>
          <p:cNvSpPr txBox="1"/>
          <p:nvPr/>
        </p:nvSpPr>
        <p:spPr>
          <a:xfrm>
            <a:off x="4163060" y="1011555"/>
            <a:ext cx="4277995" cy="5631180"/>
          </a:xfrm>
          <a:prstGeom prst="rect">
            <a:avLst/>
          </a:prstGeom>
          <a:noFill/>
        </p:spPr>
        <p:txBody>
          <a:bodyPr wrap="square" rtlCol="0" anchor="t">
            <a:spAutoFit/>
          </a:bodyPr>
          <a:lstStyle/>
          <a:p>
            <a:r>
              <a:rPr lang="zh-CN" altLang="en-US">
                <a:highlight>
                  <a:srgbClr val="FFFF00"/>
                </a:highlight>
              </a:rPr>
              <a:t>'Pyrexia', </a:t>
            </a:r>
            <a:endParaRPr lang="zh-CN" altLang="en-US"/>
          </a:p>
          <a:p>
            <a:r>
              <a:rPr lang="zh-CN" altLang="en-US">
                <a:highlight>
                  <a:srgbClr val="FFFF00"/>
                </a:highlight>
              </a:rPr>
              <a:t>'Pain', </a:t>
            </a:r>
            <a:endParaRPr lang="zh-CN" altLang="en-US"/>
          </a:p>
          <a:p>
            <a:r>
              <a:rPr lang="zh-CN" altLang="en-US">
                <a:highlight>
                  <a:srgbClr val="FFFF00"/>
                </a:highlight>
              </a:rPr>
              <a:t>'Fatigue', </a:t>
            </a:r>
            <a:endParaRPr lang="zh-CN" altLang="en-US"/>
          </a:p>
          <a:p>
            <a:r>
              <a:rPr lang="zh-CN" altLang="en-US">
                <a:highlight>
                  <a:srgbClr val="FFFF00"/>
                </a:highlight>
              </a:rPr>
              <a:t>'Chills', </a:t>
            </a:r>
            <a:endParaRPr lang="zh-CN" altLang="en-US"/>
          </a:p>
          <a:p>
            <a:r>
              <a:rPr lang="zh-CN" altLang="en-US"/>
              <a:t>'Headache', </a:t>
            </a:r>
            <a:endParaRPr lang="zh-CN" altLang="en-US"/>
          </a:p>
          <a:p>
            <a:r>
              <a:rPr lang="zh-CN" altLang="en-US">
                <a:highlight>
                  <a:srgbClr val="FFFF00"/>
                </a:highlight>
              </a:rPr>
              <a:t>'Nausea', </a:t>
            </a:r>
            <a:endParaRPr lang="zh-CN" altLang="en-US"/>
          </a:p>
          <a:p>
            <a:r>
              <a:rPr lang="zh-CN" altLang="en-US"/>
              <a:t>'Injection site pain', </a:t>
            </a:r>
            <a:endParaRPr lang="zh-CN" altLang="en-US"/>
          </a:p>
          <a:p>
            <a:r>
              <a:rPr lang="zh-CN" altLang="en-US"/>
              <a:t>'Injection site erythema', </a:t>
            </a:r>
            <a:endParaRPr lang="zh-CN" altLang="en-US"/>
          </a:p>
          <a:p>
            <a:r>
              <a:rPr lang="zh-CN" altLang="en-US"/>
              <a:t>'Pain in extremity', </a:t>
            </a:r>
            <a:endParaRPr lang="zh-CN" altLang="en-US"/>
          </a:p>
          <a:p>
            <a:r>
              <a:rPr lang="zh-CN" altLang="en-US"/>
              <a:t>'Dizziness',</a:t>
            </a:r>
            <a:endParaRPr lang="zh-CN" altLang="en-US"/>
          </a:p>
          <a:p>
            <a:r>
              <a:rPr lang="zh-CN" altLang="en-US">
                <a:highlight>
                  <a:srgbClr val="FFFF00"/>
                </a:highlight>
              </a:rPr>
              <a:t>'Myalgia', </a:t>
            </a:r>
            <a:endParaRPr lang="zh-CN" altLang="en-US"/>
          </a:p>
          <a:p>
            <a:r>
              <a:rPr lang="zh-CN" altLang="en-US">
                <a:highlight>
                  <a:srgbClr val="FFFF00"/>
                </a:highlight>
              </a:rPr>
              <a:t>'Arthralgia', </a:t>
            </a:r>
            <a:endParaRPr lang="zh-CN" altLang="en-US"/>
          </a:p>
          <a:p>
            <a:r>
              <a:rPr lang="zh-CN" altLang="en-US"/>
              <a:t>'Pruritus', </a:t>
            </a:r>
            <a:endParaRPr lang="zh-CN" altLang="en-US"/>
          </a:p>
          <a:p>
            <a:r>
              <a:rPr lang="zh-CN" altLang="en-US"/>
              <a:t>'Rash', </a:t>
            </a:r>
            <a:endParaRPr lang="zh-CN" altLang="en-US"/>
          </a:p>
          <a:p>
            <a:r>
              <a:rPr lang="zh-CN" altLang="en-US"/>
              <a:t>'Injection site swelling', </a:t>
            </a:r>
            <a:endParaRPr lang="zh-CN" altLang="en-US"/>
          </a:p>
          <a:p>
            <a:r>
              <a:rPr lang="zh-CN" altLang="en-US">
                <a:highlight>
                  <a:srgbClr val="FFFF00"/>
                </a:highlight>
              </a:rPr>
              <a:t>'Dyspnea', </a:t>
            </a:r>
            <a:endParaRPr lang="zh-CN" altLang="en-US"/>
          </a:p>
          <a:p>
            <a:r>
              <a:rPr lang="zh-CN" altLang="en-US"/>
              <a:t>'Injection site pruritus', </a:t>
            </a:r>
            <a:endParaRPr lang="zh-CN" altLang="en-US"/>
          </a:p>
          <a:p>
            <a:r>
              <a:rPr lang="zh-CN" altLang="en-US"/>
              <a:t>'Vomiting', </a:t>
            </a:r>
            <a:endParaRPr lang="zh-CN" altLang="en-US"/>
          </a:p>
          <a:p>
            <a:r>
              <a:rPr lang="zh-CN" altLang="en-US"/>
              <a:t>'Erythema', </a:t>
            </a:r>
            <a:endParaRPr lang="zh-CN" altLang="en-US"/>
          </a:p>
          <a:p>
            <a:r>
              <a:rPr lang="zh-CN" altLang="en-US"/>
              <a:t>'Asthenia'.</a:t>
            </a:r>
            <a:endParaRPr lang="zh-CN" altLang="en-US"/>
          </a:p>
        </p:txBody>
      </p:sp>
      <p:pic>
        <p:nvPicPr>
          <p:cNvPr id="16" name="图片 15"/>
          <p:cNvPicPr>
            <a:picLocks noChangeAspect="1"/>
          </p:cNvPicPr>
          <p:nvPr/>
        </p:nvPicPr>
        <p:blipFill>
          <a:blip r:embed="rId1"/>
          <a:stretch>
            <a:fillRect/>
          </a:stretch>
        </p:blipFill>
        <p:spPr>
          <a:xfrm>
            <a:off x="6769100" y="2194560"/>
            <a:ext cx="5422900" cy="27127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Onset Time Prediction</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Onset Time Prediction</a:t>
            </a:r>
            <a:endParaRPr lang="zh-CN" altLang="en-US" dirty="0"/>
          </a:p>
        </p:txBody>
      </p:sp>
      <p:sp>
        <p:nvSpPr>
          <p:cNvPr id="3" name="内容占位符 2"/>
          <p:cNvSpPr>
            <a:spLocks noGrp="1"/>
          </p:cNvSpPr>
          <p:nvPr>
            <p:ph idx="1"/>
          </p:nvPr>
        </p:nvSpPr>
        <p:spPr>
          <a:xfrm>
            <a:off x="838200" y="1825625"/>
            <a:ext cx="5871072" cy="4351338"/>
          </a:xfrm>
        </p:spPr>
        <p:txBody>
          <a:bodyPr/>
          <a:lstStyle/>
          <a:p>
            <a:r>
              <a:rPr lang="en-US" altLang="zh-CN" dirty="0"/>
              <a:t>Since a person could report multiple adverse events, only the first reported event for every person was used</a:t>
            </a:r>
            <a:endParaRPr lang="en-US" altLang="zh-CN" dirty="0"/>
          </a:p>
          <a:p>
            <a:r>
              <a:rPr lang="en-US" altLang="zh-CN" dirty="0"/>
              <a:t>242719 reports in the onset prediction dataset, nearly 75% of which were reported the onset time within 3 days</a:t>
            </a:r>
            <a:endParaRPr lang="zh-CN" altLang="en-US" dirty="0"/>
          </a:p>
        </p:txBody>
      </p:sp>
      <p:pic>
        <p:nvPicPr>
          <p:cNvPr id="5" name="图片 4" descr="图表, 直方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0619" y="2010578"/>
            <a:ext cx="5230378" cy="33375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Preprocessing Predictors</a:t>
            </a:r>
            <a:endParaRPr lang="zh-CN" altLang="en-US" dirty="0"/>
          </a:p>
        </p:txBody>
      </p:sp>
      <p:sp>
        <p:nvSpPr>
          <p:cNvPr id="3" name="内容占位符 2"/>
          <p:cNvSpPr>
            <a:spLocks noGrp="1"/>
          </p:cNvSpPr>
          <p:nvPr>
            <p:ph idx="1"/>
          </p:nvPr>
        </p:nvSpPr>
        <p:spPr>
          <a:xfrm>
            <a:off x="838200" y="1825625"/>
            <a:ext cx="10515600" cy="4773480"/>
          </a:xfrm>
        </p:spPr>
        <p:txBody>
          <a:bodyPr>
            <a:normAutofit/>
          </a:bodyPr>
          <a:lstStyle/>
          <a:p>
            <a:r>
              <a:rPr lang="en-US" altLang="zh-CN" dirty="0"/>
              <a:t>Age, gender, vaccine manufacturer, current disease, medication usage, allergy history, pre-existing illnesses...</a:t>
            </a:r>
            <a:endParaRPr lang="en-US" altLang="zh-CN" dirty="0"/>
          </a:p>
          <a:p>
            <a:r>
              <a:rPr lang="en-US" altLang="zh-CN" dirty="0"/>
              <a:t>Some of them are </a:t>
            </a:r>
            <a:r>
              <a:rPr lang="en-US" altLang="zh-CN" dirty="0">
                <a:solidFill>
                  <a:schemeClr val="accent1">
                    <a:lumMod val="75000"/>
                  </a:schemeClr>
                </a:solidFill>
              </a:rPr>
              <a:t>binary variables </a:t>
            </a:r>
            <a:r>
              <a:rPr lang="en-US" altLang="zh-CN" dirty="0"/>
              <a:t>(</a:t>
            </a:r>
            <a:r>
              <a:rPr lang="en-US" altLang="zh-CN" dirty="0">
                <a:solidFill>
                  <a:schemeClr val="accent1">
                    <a:lumMod val="75000"/>
                  </a:schemeClr>
                </a:solidFill>
              </a:rPr>
              <a:t>0</a:t>
            </a:r>
            <a:r>
              <a:rPr lang="en-US" altLang="zh-CN" dirty="0"/>
              <a:t> or </a:t>
            </a:r>
            <a:r>
              <a:rPr lang="en-US" altLang="zh-CN" dirty="0">
                <a:solidFill>
                  <a:srgbClr val="FF0000"/>
                </a:solidFill>
              </a:rPr>
              <a:t>1</a:t>
            </a:r>
            <a:r>
              <a:rPr lang="en-US" altLang="zh-CN" dirty="0"/>
              <a:t>)</a:t>
            </a:r>
            <a:endParaRPr lang="en-US" altLang="zh-CN" dirty="0"/>
          </a:p>
          <a:p>
            <a:r>
              <a:rPr lang="en-US" altLang="zh-CN" dirty="0"/>
              <a:t>“Age” must be a </a:t>
            </a:r>
            <a:r>
              <a:rPr lang="en-US" altLang="zh-CN" dirty="0">
                <a:solidFill>
                  <a:schemeClr val="accent1">
                    <a:lumMod val="75000"/>
                  </a:schemeClr>
                </a:solidFill>
              </a:rPr>
              <a:t>continuous variable </a:t>
            </a:r>
            <a:r>
              <a:rPr lang="en-US" altLang="zh-CN" dirty="0"/>
              <a:t>(needs normalization)</a:t>
            </a:r>
            <a:endParaRPr lang="en-US" altLang="zh-CN" dirty="0"/>
          </a:p>
          <a:p>
            <a:pPr lvl="1"/>
            <a:r>
              <a:rPr lang="en-US" altLang="zh-CN" dirty="0"/>
              <a:t>Min-max normalization was applied</a:t>
            </a:r>
            <a:endParaRPr lang="en-US" altLang="zh-CN" dirty="0"/>
          </a:p>
          <a:p>
            <a:r>
              <a:rPr lang="en-US" altLang="zh-CN" dirty="0"/>
              <a:t>How to encode allergy history? What symptoms should we care?</a:t>
            </a:r>
            <a:endParaRPr lang="en-US" altLang="zh-CN" dirty="0"/>
          </a:p>
          <a:p>
            <a:pPr lvl="1"/>
            <a:r>
              <a:rPr lang="en-US" altLang="zh-CN" dirty="0"/>
              <a:t>17 most-common symptoms were selected and encoded as </a:t>
            </a:r>
            <a:r>
              <a:rPr lang="en-US" altLang="zh-CN" dirty="0">
                <a:solidFill>
                  <a:schemeClr val="accent1">
                    <a:lumMod val="75000"/>
                  </a:schemeClr>
                </a:solidFill>
              </a:rPr>
              <a:t>Boolean variables </a:t>
            </a:r>
            <a:r>
              <a:rPr lang="en-US" altLang="zh-CN" dirty="0"/>
              <a:t>(True or False)</a:t>
            </a:r>
            <a:endParaRPr lang="en-US" altLang="zh-CN" dirty="0"/>
          </a:p>
          <a:p>
            <a:r>
              <a:rPr lang="en-US" altLang="zh-CN" dirty="0"/>
              <a:t>Vaccine manufacturers was encoded as 3 </a:t>
            </a:r>
            <a:r>
              <a:rPr lang="en-US" altLang="zh-CN" dirty="0">
                <a:solidFill>
                  <a:schemeClr val="accent1">
                    <a:lumMod val="75000"/>
                  </a:schemeClr>
                </a:solidFill>
              </a:rPr>
              <a:t>dummy variables</a:t>
            </a:r>
            <a:endParaRPr lang="en-US" altLang="zh-CN" dirty="0">
              <a:solidFill>
                <a:schemeClr val="accent1">
                  <a:lumMod val="75000"/>
                </a:schemeClr>
              </a:solidFill>
            </a:endParaRPr>
          </a:p>
          <a:p>
            <a:pPr lvl="1"/>
            <a:r>
              <a:rPr lang="en-US" altLang="zh-CN" dirty="0"/>
              <a:t>One Boolean variable for each manufacturer</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Predictor Importance</a:t>
            </a:r>
            <a:endParaRPr lang="zh-CN" altLang="en-US" dirty="0"/>
          </a:p>
        </p:txBody>
      </p:sp>
      <p:sp>
        <p:nvSpPr>
          <p:cNvPr id="3" name="内容占位符 2"/>
          <p:cNvSpPr>
            <a:spLocks noGrp="1"/>
          </p:cNvSpPr>
          <p:nvPr>
            <p:ph idx="1"/>
          </p:nvPr>
        </p:nvSpPr>
        <p:spPr/>
        <p:txBody>
          <a:bodyPr/>
          <a:lstStyle/>
          <a:p>
            <a:r>
              <a:rPr lang="en-US" altLang="zh-CN" dirty="0"/>
              <a:t>27 predictors in total, some of which were not important</a:t>
            </a:r>
            <a:endParaRPr lang="en-US" altLang="zh-CN" dirty="0"/>
          </a:p>
          <a:p>
            <a:r>
              <a:rPr lang="en-US" altLang="zh-CN" dirty="0"/>
              <a:t>Different metrics were used in different models:</a:t>
            </a:r>
            <a:endParaRPr lang="en-US" altLang="zh-CN" dirty="0"/>
          </a:p>
          <a:p>
            <a:pPr lvl="1"/>
            <a:r>
              <a:rPr lang="en-US" altLang="zh-CN" dirty="0">
                <a:solidFill>
                  <a:srgbClr val="0070C0"/>
                </a:solidFill>
              </a:rPr>
              <a:t>P values (from T-test) </a:t>
            </a:r>
            <a:r>
              <a:rPr lang="en-US" altLang="zh-CN" dirty="0"/>
              <a:t>for OLS</a:t>
            </a:r>
            <a:endParaRPr lang="en-US" altLang="zh-CN" dirty="0"/>
          </a:p>
          <a:p>
            <a:pPr lvl="1"/>
            <a:r>
              <a:rPr lang="en-US" altLang="zh-CN" dirty="0">
                <a:solidFill>
                  <a:srgbClr val="0070C0"/>
                </a:solidFill>
              </a:rPr>
              <a:t>Standardized coefficients </a:t>
            </a:r>
            <a:r>
              <a:rPr lang="en-US" altLang="zh-CN" dirty="0"/>
              <a:t>for regularized regressions</a:t>
            </a:r>
            <a:endParaRPr lang="en-US" altLang="zh-CN" dirty="0"/>
          </a:p>
          <a:p>
            <a:pPr lvl="1"/>
            <a:r>
              <a:rPr lang="en-US" altLang="zh-CN" dirty="0">
                <a:solidFill>
                  <a:srgbClr val="0070C0"/>
                </a:solidFill>
              </a:rPr>
              <a:t>Mean of decrease in accuracy</a:t>
            </a:r>
            <a:r>
              <a:rPr lang="en-US" altLang="zh-CN" dirty="0"/>
              <a:t> for Random Forest</a:t>
            </a:r>
            <a:endParaRPr lang="en-US" altLang="zh-CN" dirty="0"/>
          </a:p>
          <a:p>
            <a:pPr lvl="1"/>
            <a:r>
              <a:rPr lang="en-US" altLang="zh-CN" dirty="0">
                <a:solidFill>
                  <a:srgbClr val="0070C0"/>
                </a:solidFill>
              </a:rPr>
              <a:t>Sum of coefficients </a:t>
            </a:r>
            <a:r>
              <a:rPr lang="en-US" altLang="zh-CN" dirty="0"/>
              <a:t>for ANN</a:t>
            </a:r>
            <a:endParaRPr lang="en-US" altLang="zh-CN" dirty="0"/>
          </a:p>
          <a:p>
            <a:r>
              <a:rPr lang="en-US" altLang="zh-CN" dirty="0"/>
              <a:t>Predictor importance were likely to differ when predicting different durations of onset time</a:t>
            </a:r>
            <a:endParaRPr lang="en-US" altLang="zh-CN" dirty="0"/>
          </a:p>
          <a:p>
            <a:pPr lvl="1"/>
            <a:r>
              <a:rPr lang="en-US" altLang="zh-CN" dirty="0"/>
              <a:t>Onset time &lt;= 3 days	– “Shorter” dataset</a:t>
            </a:r>
            <a:endParaRPr lang="en-US" altLang="zh-CN" dirty="0"/>
          </a:p>
          <a:p>
            <a:pPr lvl="1"/>
            <a:r>
              <a:rPr lang="en-US" altLang="zh-CN" dirty="0"/>
              <a:t>Onset time &gt; 3 days	– “Longer” dataset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Dataset Splitting &amp; Model Arguments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Ratio of training set and test set – 8:2</a:t>
                </a:r>
                <a:endParaRPr lang="en-US" altLang="zh-CN" dirty="0"/>
              </a:p>
              <a:p>
                <a:r>
                  <a:rPr lang="en-US" altLang="zh-CN" dirty="0"/>
                  <a:t>Detailed arguments for the prediction models:</a:t>
                </a:r>
                <a:endParaRPr lang="en-US" altLang="zh-CN" dirty="0"/>
              </a:p>
              <a:p>
                <a:pPr lvl="1"/>
                <a:r>
                  <a:rPr lang="en-US" altLang="zh-CN" dirty="0">
                    <a:solidFill>
                      <a:srgbClr val="0070C0"/>
                    </a:solidFill>
                  </a:rPr>
                  <a:t>Elastic Net</a:t>
                </a:r>
                <a:r>
                  <a:rPr lang="en-US" altLang="zh-CN" dirty="0"/>
                  <a:t>: ratio of L1 penalty and L2 penalty – 1:1</a:t>
                </a:r>
                <a:endParaRPr lang="en-US" altLang="zh-CN" dirty="0"/>
              </a:p>
              <a:p>
                <a:pPr lvl="1"/>
                <a:r>
                  <a:rPr lang="en-US" altLang="zh-CN" dirty="0"/>
                  <a:t>Random Forest</a:t>
                </a:r>
                <a:endParaRPr lang="en-US" altLang="zh-CN" dirty="0"/>
              </a:p>
              <a:p>
                <a:pPr lvl="2"/>
                <a:r>
                  <a:rPr lang="en-US" altLang="zh-CN" dirty="0"/>
                  <a:t>Number of predictors considered in each split: 5 (</a:t>
                </a:r>
                <a14:m>
                  <m:oMath xmlns:m="http://schemas.openxmlformats.org/officeDocument/2006/math">
                    <m:d>
                      <m:dPr>
                        <m:begChr m:val="⌊"/>
                        <m:endChr m:val="⌋"/>
                        <m:ctrlPr>
                          <a:rPr lang="en-US" altLang="zh-CN" i="1" smtClean="0">
                            <a:latin typeface="Cambria Math" panose="02040503050406030204" pitchFamily="18" charset="0"/>
                          </a:rPr>
                        </m:ctrlPr>
                      </m:dPr>
                      <m:e>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27</m:t>
                            </m:r>
                          </m:e>
                        </m:rad>
                      </m:e>
                    </m:d>
                  </m:oMath>
                </a14:m>
                <a:r>
                  <a:rPr lang="en-US" altLang="zh-CN" dirty="0"/>
                  <a:t>)</a:t>
                </a:r>
                <a:endParaRPr lang="en-US" altLang="zh-CN" dirty="0"/>
              </a:p>
              <a:p>
                <a:pPr lvl="2"/>
                <a:r>
                  <a:rPr lang="en-US" altLang="zh-CN" dirty="0"/>
                  <a:t>Minimum samples required to split a node: 2</a:t>
                </a:r>
                <a:endParaRPr lang="en-US" altLang="zh-CN" dirty="0"/>
              </a:p>
              <a:p>
                <a:pPr lvl="1"/>
                <a:r>
                  <a:rPr lang="en-US" altLang="zh-CN" dirty="0"/>
                  <a:t>ANN:</a:t>
                </a:r>
                <a:endParaRPr lang="en-US" altLang="zh-CN" dirty="0"/>
              </a:p>
              <a:p>
                <a:pPr lvl="2"/>
                <a:r>
                  <a:rPr lang="en-US" altLang="zh-CN" dirty="0"/>
                  <a:t>Architecture: MLP with 2 hidden layers, with 5 neurons in each layer</a:t>
                </a:r>
                <a:endParaRPr lang="en-US" altLang="zh-CN" dirty="0"/>
              </a:p>
              <a:p>
                <a:pPr lvl="2"/>
                <a:r>
                  <a:rPr lang="en-US" altLang="zh-CN" dirty="0"/>
                  <a:t>Activation function: </a:t>
                </a:r>
                <a:r>
                  <a:rPr lang="en-US" altLang="zh-CN" dirty="0" err="1"/>
                  <a:t>ReLU</a:t>
                </a:r>
                <a:endParaRPr lang="en-US" altLang="zh-CN" dirty="0"/>
              </a:p>
              <a:p>
                <a:r>
                  <a:rPr lang="en-US" altLang="zh-CN" dirty="0"/>
                  <a:t>Performance metric for all models: Root Mean Square Error (RMSE)</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1729"/>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Introduction</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 Performance</a:t>
            </a:r>
            <a:endParaRPr lang="zh-CN" altLang="en-US" dirty="0"/>
          </a:p>
        </p:txBody>
      </p:sp>
      <p:sp>
        <p:nvSpPr>
          <p:cNvPr id="3" name="内容占位符 2"/>
          <p:cNvSpPr>
            <a:spLocks noGrp="1"/>
          </p:cNvSpPr>
          <p:nvPr>
            <p:ph idx="1"/>
          </p:nvPr>
        </p:nvSpPr>
        <p:spPr>
          <a:xfrm>
            <a:off x="838200" y="4401017"/>
            <a:ext cx="10068499" cy="2155807"/>
          </a:xfrm>
        </p:spPr>
        <p:txBody>
          <a:bodyPr/>
          <a:lstStyle/>
          <a:p>
            <a:r>
              <a:rPr lang="en-US" altLang="zh-CN" dirty="0"/>
              <a:t>RMSE all around 5 days</a:t>
            </a:r>
            <a:endParaRPr lang="en-US" altLang="zh-CN" dirty="0"/>
          </a:p>
          <a:p>
            <a:r>
              <a:rPr lang="en-US" altLang="zh-CN" dirty="0"/>
              <a:t>ANN was slightly better (highly due to non-linear model)</a:t>
            </a:r>
            <a:endParaRPr lang="en-US" altLang="zh-CN" dirty="0"/>
          </a:p>
          <a:p>
            <a:r>
              <a:rPr lang="en-US" altLang="zh-CN" dirty="0"/>
              <a:t>Still not good enough for application in real scenarios</a:t>
            </a:r>
            <a:endParaRPr lang="en-US" altLang="zh-CN" dirty="0"/>
          </a:p>
          <a:p>
            <a:pPr lvl="1"/>
            <a:r>
              <a:rPr lang="en-US" altLang="zh-CN" dirty="0"/>
              <a:t>More predictors may be needed</a:t>
            </a:r>
            <a:endParaRPr lang="zh-CN" altLang="en-US" dirty="0"/>
          </a:p>
        </p:txBody>
      </p:sp>
      <p:graphicFrame>
        <p:nvGraphicFramePr>
          <p:cNvPr id="4" name="表格 3"/>
          <p:cNvGraphicFramePr>
            <a:graphicFrameLocks noGrp="1"/>
          </p:cNvGraphicFramePr>
          <p:nvPr/>
        </p:nvGraphicFramePr>
        <p:xfrm>
          <a:off x="2103747" y="1595026"/>
          <a:ext cx="7984506" cy="2569350"/>
        </p:xfrm>
        <a:graphic>
          <a:graphicData uri="http://schemas.openxmlformats.org/drawingml/2006/table">
            <a:tbl>
              <a:tblPr firstRow="1" firstCol="1" bandRow="1">
                <a:tableStyleId>{5C22544A-7EE6-4342-B048-85BDC9FD1C3A}</a:tableStyleId>
              </a:tblPr>
              <a:tblGrid>
                <a:gridCol w="2661181"/>
                <a:gridCol w="2661181"/>
                <a:gridCol w="2662144"/>
              </a:tblGrid>
              <a:tr h="367050">
                <a:tc>
                  <a:txBody>
                    <a:bodyPr/>
                    <a:lstStyle/>
                    <a:p>
                      <a:r>
                        <a:rPr lang="en-US" sz="1800">
                          <a:effectLst/>
                        </a:rPr>
                        <a:t> </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Training RMSE</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Test RMSE</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OLS</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5.37476826</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5.34608356</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Lasso</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5.37477033</a:t>
                      </a:r>
                      <a:endParaRPr lang="zh-CN" sz="1800" dirty="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5.34600854</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Ridge</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5.37476781</a:t>
                      </a:r>
                      <a:endParaRPr lang="zh-CN" sz="1800" dirty="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5.34606870</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Elastic Net</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5.37477033</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5.34600854</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Random Forest</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4.85620750</a:t>
                      </a:r>
                      <a:endParaRPr lang="zh-CN" sz="1800" dirty="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5.55952327</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Neural Network</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5.36143203</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5.33521479</a:t>
                      </a:r>
                      <a:endParaRPr lang="zh-CN" sz="18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 Key Predictors</a:t>
            </a:r>
            <a:endParaRPr lang="zh-CN" altLang="en-US" dirty="0"/>
          </a:p>
        </p:txBody>
      </p:sp>
      <p:graphicFrame>
        <p:nvGraphicFramePr>
          <p:cNvPr id="7" name="内容占位符 6"/>
          <p:cNvGraphicFramePr>
            <a:graphicFrameLocks noGrp="1"/>
          </p:cNvGraphicFramePr>
          <p:nvPr>
            <p:ph idx="1"/>
          </p:nvPr>
        </p:nvGraphicFramePr>
        <p:xfrm>
          <a:off x="6776976" y="1360181"/>
          <a:ext cx="5066157" cy="5271972"/>
        </p:xfrm>
        <a:graphic>
          <a:graphicData uri="http://schemas.openxmlformats.org/drawingml/2006/table">
            <a:tbl>
              <a:tblPr firstRow="1" firstCol="1" bandRow="1">
                <a:tableStyleId>{5C22544A-7EE6-4342-B048-85BDC9FD1C3A}</a:tableStyleId>
              </a:tblPr>
              <a:tblGrid>
                <a:gridCol w="1122420"/>
                <a:gridCol w="1990799"/>
                <a:gridCol w="1952938"/>
              </a:tblGrid>
              <a:tr h="170064">
                <a:tc>
                  <a:txBody>
                    <a:bodyPr/>
                    <a:lstStyle/>
                    <a:p>
                      <a:r>
                        <a:rPr lang="en-US" sz="1050">
                          <a:effectLst/>
                        </a:rPr>
                        <a:t> </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Key predictors (shorter onset)</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Key predictors (longer onset)</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OLS</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Other medication</a:t>
                      </a:r>
                      <a:br>
                        <a:rPr lang="en-US" sz="1050">
                          <a:effectLst/>
                        </a:rPr>
                      </a:br>
                      <a:r>
                        <a:rPr lang="en-US" sz="1050">
                          <a:effectLst/>
                        </a:rPr>
                        <a:t>Disability</a:t>
                      </a:r>
                      <a:br>
                        <a:rPr lang="en-US" sz="1050">
                          <a:effectLst/>
                        </a:rPr>
                      </a:br>
                      <a:r>
                        <a:rPr lang="en-US" sz="1050">
                          <a:effectLst/>
                        </a:rPr>
                        <a:t>Gender</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Disability</a:t>
                      </a:r>
                      <a:br>
                        <a:rPr lang="en-US" sz="1050">
                          <a:effectLst/>
                        </a:rPr>
                      </a:br>
                      <a:r>
                        <a:rPr lang="en-US" sz="1050">
                          <a:effectLst/>
                        </a:rPr>
                        <a:t>Allergic history</a:t>
                      </a:r>
                      <a:br>
                        <a:rPr lang="en-US" sz="1050">
                          <a:effectLst/>
                        </a:rPr>
                      </a:br>
                      <a:r>
                        <a:rPr lang="en-US" sz="1050">
                          <a:effectLst/>
                        </a:rPr>
                        <a:t>Other medication</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Lasso</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Other medication</a:t>
                      </a:r>
                      <a:br>
                        <a:rPr lang="en-US" sz="1050">
                          <a:effectLst/>
                        </a:rPr>
                      </a:br>
                      <a:r>
                        <a:rPr lang="en-US" sz="1050">
                          <a:effectLst/>
                        </a:rPr>
                        <a:t>Age</a:t>
                      </a:r>
                      <a:br>
                        <a:rPr lang="en-US" sz="1050">
                          <a:effectLst/>
                        </a:rPr>
                      </a:br>
                      <a:r>
                        <a:rPr lang="en-US" sz="1050">
                          <a:effectLst/>
                        </a:rPr>
                        <a:t>Disability</a:t>
                      </a:r>
                      <a:br>
                        <a:rPr lang="en-US" sz="1050">
                          <a:effectLst/>
                        </a:rPr>
                      </a:br>
                      <a:r>
                        <a:rPr lang="en-US" sz="1050">
                          <a:effectLst/>
                        </a:rPr>
                        <a:t>Gender</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Allergic history</a:t>
                      </a:r>
                      <a:br>
                        <a:rPr lang="en-US" sz="1050">
                          <a:effectLst/>
                        </a:rPr>
                      </a:br>
                      <a:r>
                        <a:rPr lang="en-US" sz="1050">
                          <a:effectLst/>
                        </a:rPr>
                        <a:t>Other medication</a:t>
                      </a:r>
                      <a:br>
                        <a:rPr lang="en-US" sz="1050">
                          <a:effectLst/>
                        </a:rPr>
                      </a:br>
                      <a:r>
                        <a:rPr lang="en-US" sz="1050">
                          <a:effectLst/>
                        </a:rPr>
                        <a:t>Disability</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Ridge</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dirty="0">
                          <a:effectLst/>
                        </a:rPr>
                        <a:t>Other medication</a:t>
                      </a:r>
                      <a:br>
                        <a:rPr lang="en-US" sz="1050" dirty="0">
                          <a:effectLst/>
                        </a:rPr>
                      </a:br>
                      <a:r>
                        <a:rPr lang="en-US" sz="1050" dirty="0">
                          <a:effectLst/>
                        </a:rPr>
                        <a:t>Age</a:t>
                      </a:r>
                      <a:br>
                        <a:rPr lang="en-US" sz="1050" dirty="0">
                          <a:effectLst/>
                        </a:rPr>
                      </a:br>
                      <a:r>
                        <a:rPr lang="en-US" sz="1050" dirty="0">
                          <a:effectLst/>
                        </a:rPr>
                        <a:t>Disability</a:t>
                      </a:r>
                      <a:br>
                        <a:rPr lang="en-US" sz="1050" dirty="0">
                          <a:effectLst/>
                        </a:rPr>
                      </a:br>
                      <a:r>
                        <a:rPr lang="en-US" sz="1050" dirty="0">
                          <a:effectLst/>
                        </a:rPr>
                        <a:t>Gender</a:t>
                      </a:r>
                      <a:br>
                        <a:rPr lang="en-US" sz="1050" dirty="0">
                          <a:effectLst/>
                        </a:rPr>
                      </a:br>
                      <a:r>
                        <a:rPr lang="en-US" sz="1050" dirty="0">
                          <a:effectLst/>
                        </a:rPr>
                        <a:t>Hypertension</a:t>
                      </a:r>
                      <a:endParaRPr lang="zh-CN" sz="1000" dirty="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Allergic history</a:t>
                      </a:r>
                      <a:br>
                        <a:rPr lang="en-US" sz="1050">
                          <a:effectLst/>
                        </a:rPr>
                      </a:br>
                      <a:r>
                        <a:rPr lang="en-US" sz="1050">
                          <a:effectLst/>
                        </a:rPr>
                        <a:t>Other medication</a:t>
                      </a:r>
                      <a:br>
                        <a:rPr lang="en-US" sz="1050">
                          <a:effectLst/>
                        </a:rPr>
                      </a:br>
                      <a:r>
                        <a:rPr lang="en-US" sz="1050">
                          <a:effectLst/>
                        </a:rPr>
                        <a:t>Disability</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Elastic Net</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Other medication</a:t>
                      </a:r>
                      <a:br>
                        <a:rPr lang="en-US" sz="1050">
                          <a:effectLst/>
                        </a:rPr>
                      </a:br>
                      <a:r>
                        <a:rPr lang="en-US" sz="1050">
                          <a:effectLst/>
                        </a:rPr>
                        <a:t>Age</a:t>
                      </a:r>
                      <a:br>
                        <a:rPr lang="en-US" sz="1050">
                          <a:effectLst/>
                        </a:rPr>
                      </a:br>
                      <a:r>
                        <a:rPr lang="en-US" sz="1050">
                          <a:effectLst/>
                        </a:rPr>
                        <a:t>Disability</a:t>
                      </a:r>
                      <a:br>
                        <a:rPr lang="en-US" sz="1050">
                          <a:effectLst/>
                        </a:rPr>
                      </a:br>
                      <a:r>
                        <a:rPr lang="en-US" sz="1050">
                          <a:effectLst/>
                        </a:rPr>
                        <a:t>Gender</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Allergic history</a:t>
                      </a:r>
                      <a:br>
                        <a:rPr lang="en-US" sz="1050">
                          <a:effectLst/>
                        </a:rPr>
                      </a:br>
                      <a:r>
                        <a:rPr lang="en-US" sz="1050">
                          <a:effectLst/>
                        </a:rPr>
                        <a:t>Other medication</a:t>
                      </a:r>
                      <a:br>
                        <a:rPr lang="en-US" sz="1050">
                          <a:effectLst/>
                        </a:rPr>
                      </a:br>
                      <a:r>
                        <a:rPr lang="en-US" sz="1050">
                          <a:effectLst/>
                        </a:rPr>
                        <a:t>Disability</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Random Forest</a:t>
                      </a:r>
                      <a:endParaRPr lang="zh-CN" sz="1000">
                        <a:effectLst/>
                        <a:latin typeface="Times New Roman" panose="02020603050405020304" pitchFamily="18" charset="0"/>
                        <a:ea typeface="SimSun" panose="02010600030101010101" pitchFamily="2" charset="-122"/>
                      </a:endParaRPr>
                    </a:p>
                  </a:txBody>
                  <a:tcPr marL="57422" marR="57422" marT="0" marB="0"/>
                </a:tc>
                <a:tc gridSpan="2">
                  <a:txBody>
                    <a:bodyPr/>
                    <a:lstStyle/>
                    <a:p>
                      <a:r>
                        <a:rPr lang="en-US" sz="1050">
                          <a:effectLst/>
                        </a:rPr>
                        <a:t>Age</a:t>
                      </a:r>
                      <a:br>
                        <a:rPr lang="en-US" sz="1050">
                          <a:effectLst/>
                        </a:rPr>
                      </a:br>
                      <a:r>
                        <a:rPr lang="en-US" sz="1050">
                          <a:effectLst/>
                        </a:rPr>
                        <a:t>Current illness</a:t>
                      </a:r>
                      <a:br>
                        <a:rPr lang="en-US" sz="1050">
                          <a:effectLst/>
                        </a:rPr>
                      </a:br>
                      <a:r>
                        <a:rPr lang="en-US" sz="1050">
                          <a:effectLst/>
                        </a:rPr>
                        <a:t>Allergic history</a:t>
                      </a:r>
                      <a:br>
                        <a:rPr lang="en-US" sz="1050">
                          <a:effectLst/>
                        </a:rPr>
                      </a:br>
                      <a:r>
                        <a:rPr lang="en-US" sz="1050">
                          <a:effectLst/>
                        </a:rPr>
                        <a:t>Thyroid</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hMerge="1">
                  <a:tcPr/>
                </a:tc>
              </a:tr>
              <a:tr h="850318">
                <a:tc>
                  <a:txBody>
                    <a:bodyPr/>
                    <a:lstStyle/>
                    <a:p>
                      <a:r>
                        <a:rPr lang="en-US" sz="1050">
                          <a:effectLst/>
                        </a:rPr>
                        <a:t>Neural Network</a:t>
                      </a:r>
                      <a:endParaRPr lang="zh-CN" sz="1000">
                        <a:effectLst/>
                        <a:latin typeface="Times New Roman" panose="02020603050405020304" pitchFamily="18" charset="0"/>
                        <a:ea typeface="SimSun" panose="02010600030101010101" pitchFamily="2" charset="-122"/>
                      </a:endParaRPr>
                    </a:p>
                  </a:txBody>
                  <a:tcPr marL="57422" marR="57422" marT="0" marB="0"/>
                </a:tc>
                <a:tc gridSpan="2">
                  <a:txBody>
                    <a:bodyPr/>
                    <a:lstStyle/>
                    <a:p>
                      <a:r>
                        <a:rPr lang="en-US" sz="1050" dirty="0">
                          <a:effectLst/>
                        </a:rPr>
                        <a:t>Hyperlipidemia</a:t>
                      </a:r>
                      <a:br>
                        <a:rPr lang="en-US" sz="1050" dirty="0">
                          <a:effectLst/>
                        </a:rPr>
                      </a:br>
                      <a:r>
                        <a:rPr lang="en-US" sz="1050" dirty="0">
                          <a:effectLst/>
                        </a:rPr>
                        <a:t>Allergic history</a:t>
                      </a:r>
                      <a:br>
                        <a:rPr lang="en-US" sz="1050" dirty="0">
                          <a:effectLst/>
                        </a:rPr>
                      </a:br>
                      <a:r>
                        <a:rPr lang="en-US" sz="1050" dirty="0">
                          <a:effectLst/>
                        </a:rPr>
                        <a:t>Age</a:t>
                      </a:r>
                      <a:br>
                        <a:rPr lang="en-US" sz="1050" dirty="0">
                          <a:effectLst/>
                        </a:rPr>
                      </a:br>
                      <a:r>
                        <a:rPr lang="en-US" sz="1050" dirty="0">
                          <a:effectLst/>
                        </a:rPr>
                        <a:t>Dementia</a:t>
                      </a:r>
                      <a:br>
                        <a:rPr lang="en-US" sz="1050" dirty="0">
                          <a:effectLst/>
                        </a:rPr>
                      </a:br>
                      <a:r>
                        <a:rPr lang="en-US" sz="1050" dirty="0">
                          <a:effectLst/>
                        </a:rPr>
                        <a:t>Migraine</a:t>
                      </a:r>
                      <a:endParaRPr lang="zh-CN" sz="1000" dirty="0">
                        <a:effectLst/>
                        <a:latin typeface="Times New Roman" panose="02020603050405020304" pitchFamily="18" charset="0"/>
                        <a:ea typeface="SimSun" panose="02010600030101010101" pitchFamily="2" charset="-122"/>
                      </a:endParaRPr>
                    </a:p>
                  </a:txBody>
                  <a:tcPr marL="57422" marR="57422" marT="0" marB="0"/>
                </a:tc>
                <a:tc hMerge="1">
                  <a:tcPr/>
                </a:tc>
              </a:tr>
            </a:tbl>
          </a:graphicData>
        </a:graphic>
      </p:graphicFrame>
      <p:sp>
        <p:nvSpPr>
          <p:cNvPr id="8" name="内容占位符 2"/>
          <p:cNvSpPr txBox="1"/>
          <p:nvPr/>
        </p:nvSpPr>
        <p:spPr>
          <a:xfrm>
            <a:off x="838200" y="1825625"/>
            <a:ext cx="54854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dirty="0"/>
              <a:t>Most</a:t>
            </a:r>
            <a:r>
              <a:rPr lang="zh-CN" altLang="en-US" dirty="0"/>
              <a:t> </a:t>
            </a:r>
            <a:r>
              <a:rPr lang="en-US" altLang="zh-CN" dirty="0"/>
              <a:t>key predictors were common agreements among all models</a:t>
            </a:r>
            <a:endParaRPr lang="en-US" altLang="zh-CN" dirty="0"/>
          </a:p>
          <a:p>
            <a:r>
              <a:rPr lang="en-US" altLang="zh-CN" dirty="0"/>
              <a:t>Key predictors for predicting longer onset time were slightly different from those for predicting shorter onset time</a:t>
            </a:r>
            <a:endParaRPr lang="en-US" altLang="zh-CN" dirty="0"/>
          </a:p>
          <a:p>
            <a:r>
              <a:rPr lang="en-US" altLang="zh-CN" dirty="0"/>
              <a:t>RF and ANN highlighted some other predictors that were not key predictors for linear regressions</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Conclusion and Discussion</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dirty="0"/>
              <a:t>For onset time prediction:</a:t>
            </a:r>
            <a:endParaRPr lang="en-US" altLang="zh-CN" dirty="0"/>
          </a:p>
          <a:p>
            <a:pPr marL="0" indent="0">
              <a:buNone/>
            </a:pPr>
            <a:r>
              <a:rPr lang="en-US" altLang="zh-CN" dirty="0"/>
              <a:t>Neural network slightly outperformed other algorithms in predicting the event onset time</a:t>
            </a:r>
            <a:endParaRPr lang="en-US" altLang="zh-CN" dirty="0"/>
          </a:p>
          <a:p>
            <a:pPr marL="0" indent="0">
              <a:buNone/>
            </a:pPr>
            <a:endParaRPr lang="en-US" altLang="zh-CN"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5751" y="3330761"/>
            <a:ext cx="5980498" cy="172047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dirty="0"/>
              <a:t>For hospital prediction:</a:t>
            </a:r>
            <a:endParaRPr lang="en-US" altLang="zh-CN" dirty="0"/>
          </a:p>
          <a:p>
            <a:pPr marL="0" indent="0">
              <a:buNone/>
            </a:pPr>
            <a:r>
              <a:rPr lang="en-US" altLang="zh-CN" dirty="0"/>
              <a:t>When selecting features that require hospitalization, sparse PCA get higher scores in Sensitivity and AUC than SVM and naïve Bayes</a:t>
            </a:r>
            <a:endParaRPr lang="en-US" altLang="zh-CN" dirty="0"/>
          </a:p>
        </p:txBody>
      </p:sp>
      <p:graphicFrame>
        <p:nvGraphicFramePr>
          <p:cNvPr id="6" name="表格 6"/>
          <p:cNvGraphicFramePr>
            <a:graphicFrameLocks noGrp="1"/>
          </p:cNvGraphicFramePr>
          <p:nvPr/>
        </p:nvGraphicFramePr>
        <p:xfrm>
          <a:off x="2032000" y="3625887"/>
          <a:ext cx="8128000" cy="1112520"/>
        </p:xfrm>
        <a:graphic>
          <a:graphicData uri="http://schemas.openxmlformats.org/drawingml/2006/table">
            <a:tbl>
              <a:tblPr firstRow="1" bandRow="1">
                <a:tableStyleId>{8799B23B-EC83-4686-B30A-512413B5E67A}</a:tableStyleId>
              </a:tblPr>
              <a:tblGrid>
                <a:gridCol w="2032000"/>
                <a:gridCol w="2032000"/>
                <a:gridCol w="2032000"/>
                <a:gridCol w="2032000"/>
              </a:tblGrid>
              <a:tr h="370840">
                <a:tc>
                  <a:txBody>
                    <a:bodyPr/>
                    <a:lstStyle/>
                    <a:p>
                      <a:endParaRPr lang="zh-CN" altLang="en-US"/>
                    </a:p>
                  </a:txBody>
                  <a:tcPr/>
                </a:tc>
                <a:tc>
                  <a:txBody>
                    <a:bodyPr/>
                    <a:lstStyle/>
                    <a:p>
                      <a:r>
                        <a:rPr lang="en-US" altLang="zh-CN" dirty="0"/>
                        <a:t>SVM</a:t>
                      </a:r>
                      <a:endParaRPr lang="zh-CN" altLang="en-US" dirty="0"/>
                    </a:p>
                  </a:txBody>
                  <a:tcPr/>
                </a:tc>
                <a:tc>
                  <a:txBody>
                    <a:bodyPr/>
                    <a:lstStyle/>
                    <a:p>
                      <a:r>
                        <a:rPr lang="en-US" altLang="zh-CN" dirty="0"/>
                        <a:t>Sparse PCA</a:t>
                      </a:r>
                      <a:endParaRPr lang="zh-CN" altLang="en-US" dirty="0"/>
                    </a:p>
                  </a:txBody>
                  <a:tcPr/>
                </a:tc>
                <a:tc>
                  <a:txBody>
                    <a:bodyPr/>
                    <a:lstStyle/>
                    <a:p>
                      <a:r>
                        <a:rPr lang="en-US" altLang="zh-CN" dirty="0"/>
                        <a:t>Sparse Naïve Bayes</a:t>
                      </a:r>
                      <a:endParaRPr lang="zh-CN" altLang="en-US" dirty="0"/>
                    </a:p>
                  </a:txBody>
                  <a:tcPr/>
                </a:tc>
              </a:tr>
              <a:tr h="370840">
                <a:tc>
                  <a:txBody>
                    <a:bodyPr/>
                    <a:lstStyle/>
                    <a:p>
                      <a:r>
                        <a:rPr lang="en-US" altLang="zh-CN" dirty="0"/>
                        <a:t>Sensitivity</a:t>
                      </a:r>
                      <a:endParaRPr lang="zh-CN" altLang="en-US" dirty="0"/>
                    </a:p>
                  </a:txBody>
                  <a:tcPr/>
                </a:tc>
                <a:tc>
                  <a:txBody>
                    <a:bodyPr/>
                    <a:lstStyle/>
                    <a:p>
                      <a:r>
                        <a:rPr lang="en-US" altLang="zh-CN" dirty="0"/>
                        <a:t>0.42</a:t>
                      </a:r>
                      <a:endParaRPr lang="zh-CN" altLang="en-US" dirty="0"/>
                    </a:p>
                  </a:txBody>
                  <a:tcPr/>
                </a:tc>
                <a:tc>
                  <a:txBody>
                    <a:bodyPr/>
                    <a:lstStyle/>
                    <a:p>
                      <a:r>
                        <a:rPr lang="en-US" altLang="zh-CN" dirty="0"/>
                        <a:t>0.56</a:t>
                      </a:r>
                      <a:endParaRPr lang="zh-CN" altLang="en-US" dirty="0"/>
                    </a:p>
                  </a:txBody>
                  <a:tcPr/>
                </a:tc>
                <a:tc>
                  <a:txBody>
                    <a:bodyPr/>
                    <a:lstStyle/>
                    <a:p>
                      <a:r>
                        <a:rPr lang="en-US" altLang="zh-CN" dirty="0"/>
                        <a:t>0.45</a:t>
                      </a:r>
                      <a:endParaRPr lang="zh-CN" altLang="en-US" dirty="0"/>
                    </a:p>
                  </a:txBody>
                  <a:tcPr/>
                </a:tc>
              </a:tr>
              <a:tr h="370840">
                <a:tc>
                  <a:txBody>
                    <a:bodyPr/>
                    <a:lstStyle/>
                    <a:p>
                      <a:r>
                        <a:rPr lang="en-US" altLang="zh-CN" dirty="0"/>
                        <a:t>AUC</a:t>
                      </a:r>
                      <a:endParaRPr lang="zh-CN" altLang="en-US" dirty="0"/>
                    </a:p>
                  </a:txBody>
                  <a:tcPr/>
                </a:tc>
                <a:tc>
                  <a:txBody>
                    <a:bodyPr/>
                    <a:lstStyle/>
                    <a:p>
                      <a:r>
                        <a:rPr lang="en-US" altLang="zh-CN" dirty="0"/>
                        <a:t>0.6</a:t>
                      </a:r>
                      <a:endParaRPr lang="zh-CN" altLang="en-US" dirty="0"/>
                    </a:p>
                  </a:txBody>
                  <a:tcPr/>
                </a:tc>
                <a:tc>
                  <a:txBody>
                    <a:bodyPr/>
                    <a:lstStyle/>
                    <a:p>
                      <a:r>
                        <a:rPr lang="en-US" altLang="zh-CN" dirty="0"/>
                        <a:t>0.72</a:t>
                      </a:r>
                      <a:endParaRPr lang="zh-CN" altLang="en-US" dirty="0"/>
                    </a:p>
                  </a:txBody>
                  <a:tcPr/>
                </a:tc>
                <a:tc>
                  <a:txBody>
                    <a:bodyPr/>
                    <a:lstStyle/>
                    <a:p>
                      <a:r>
                        <a:rPr lang="en-US" altLang="zh-CN" dirty="0"/>
                        <a:t>0.52</a:t>
                      </a:r>
                      <a:endParaRPr lang="zh-CN" alt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a:t>
            </a:r>
            <a:endParaRPr lang="en-US" altLang="zh-CN" dirty="0"/>
          </a:p>
        </p:txBody>
      </p:sp>
      <p:sp>
        <p:nvSpPr>
          <p:cNvPr id="3" name="内容占位符 2"/>
          <p:cNvSpPr>
            <a:spLocks noGrp="1"/>
          </p:cNvSpPr>
          <p:nvPr>
            <p:ph idx="1"/>
          </p:nvPr>
        </p:nvSpPr>
        <p:spPr>
          <a:xfrm>
            <a:off x="838200" y="1498247"/>
            <a:ext cx="10515600" cy="4994628"/>
          </a:xfrm>
        </p:spPr>
        <p:txBody>
          <a:bodyPr>
            <a:noAutofit/>
          </a:bodyPr>
          <a:lstStyle/>
          <a:p>
            <a:pPr marL="0" indent="0">
              <a:buNone/>
            </a:pPr>
            <a:r>
              <a:rPr lang="en-US" altLang="zh-CN" sz="2600" dirty="0"/>
              <a:t>People are reluctant to get vaccinated for the various reasons:</a:t>
            </a:r>
            <a:endParaRPr lang="en-US" altLang="zh-CN" sz="2600" dirty="0"/>
          </a:p>
          <a:p>
            <a:r>
              <a:rPr lang="en-US" altLang="zh-CN" sz="2600" dirty="0"/>
              <a:t>A lack of availability to the vaccine</a:t>
            </a:r>
            <a:endParaRPr lang="en-US" altLang="zh-CN" sz="2600" dirty="0"/>
          </a:p>
          <a:p>
            <a:r>
              <a:rPr lang="en-US" altLang="zh-CN" sz="2600" dirty="0"/>
              <a:t>An unwillingness to consider Covid-19 as a threat</a:t>
            </a:r>
            <a:endParaRPr lang="en-US" altLang="zh-CN" sz="2600" dirty="0"/>
          </a:p>
          <a:p>
            <a:r>
              <a:rPr lang="en-US" altLang="zh-CN" sz="2600" dirty="0"/>
              <a:t>Fear of side effects</a:t>
            </a:r>
            <a:endParaRPr lang="en-US" altLang="zh-CN" sz="2600" dirty="0"/>
          </a:p>
          <a:p>
            <a:r>
              <a:rPr lang="en-US" altLang="zh-CN" sz="2600" dirty="0"/>
              <a:t>A lack of faith in the vaccination or the agency that developed it</a:t>
            </a:r>
            <a:endParaRPr lang="en-US" altLang="zh-CN" sz="2600" dirty="0"/>
          </a:p>
          <a:p>
            <a:pPr marL="0" indent="0">
              <a:buNone/>
            </a:pPr>
            <a:endParaRPr lang="en-US" altLang="zh-CN" sz="2600" dirty="0"/>
          </a:p>
          <a:p>
            <a:pPr marL="0" indent="0">
              <a:buNone/>
            </a:pPr>
            <a:r>
              <a:rPr lang="en-US" altLang="zh-CN" sz="2600" dirty="0"/>
              <a:t>By accomplishing the onset time prediction and hospitalization prediction, we can:</a:t>
            </a:r>
            <a:endParaRPr lang="en-US" altLang="zh-CN" sz="2600" dirty="0"/>
          </a:p>
          <a:p>
            <a:r>
              <a:rPr lang="en-US" altLang="zh-CN" sz="2600" dirty="0"/>
              <a:t>Improving our understanding of safety issues</a:t>
            </a:r>
            <a:endParaRPr lang="en-US" altLang="zh-CN" sz="2600" dirty="0"/>
          </a:p>
          <a:p>
            <a:r>
              <a:rPr lang="en-US" altLang="zh-CN" sz="2600" dirty="0"/>
              <a:t>Rationalize medical resources</a:t>
            </a:r>
            <a:endParaRPr lang="en-US" altLang="zh-CN"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dirty="0"/>
              <a:t>Later, by optimizing the neural network and expanding the database, we can:</a:t>
            </a:r>
            <a:endParaRPr lang="en-US" altLang="zh-CN" dirty="0"/>
          </a:p>
          <a:p>
            <a:r>
              <a:rPr lang="en-US" altLang="zh-CN" dirty="0"/>
              <a:t>Recommend the most suitable vaccine based on the information of the vaccinated person</a:t>
            </a:r>
            <a:endParaRPr lang="en-US" altLang="zh-CN" dirty="0"/>
          </a:p>
          <a:p>
            <a:r>
              <a:rPr lang="en-US" altLang="zh-CN" dirty="0"/>
              <a:t>Predict the need for hospitalization based on side effects after vaccination</a:t>
            </a:r>
            <a:endParaRPr lang="en-US" altLang="zh-CN" dirty="0"/>
          </a:p>
          <a:p>
            <a:pPr marL="0" indent="0">
              <a:buNone/>
            </a:pPr>
            <a:endParaRPr lang="en-US" altLang="zh-CN" dirty="0"/>
          </a:p>
          <a:p>
            <a:pPr marL="0" indent="0">
              <a:buNone/>
            </a:pPr>
            <a:r>
              <a:rPr lang="en-US" altLang="zh-CN" dirty="0"/>
              <a:t>We can help those people who are worried about adverse effects following immunization to some level.</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49741"/>
            <a:ext cx="9144000" cy="2387600"/>
          </a:xfrm>
        </p:spPr>
        <p:txBody>
          <a:bodyPr/>
          <a:lstStyle/>
          <a:p>
            <a:r>
              <a:rPr lang="en-US" altLang="zh-CN" dirty="0"/>
              <a:t>Thanks!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en-US" altLang="zh-CN" dirty="0"/>
          </a:p>
        </p:txBody>
      </p:sp>
      <p:sp>
        <p:nvSpPr>
          <p:cNvPr id="3" name="内容占位符 2"/>
          <p:cNvSpPr>
            <a:spLocks noGrp="1"/>
          </p:cNvSpPr>
          <p:nvPr>
            <p:ph idx="1"/>
          </p:nvPr>
        </p:nvSpPr>
        <p:spPr/>
        <p:txBody>
          <a:bodyPr/>
          <a:lstStyle/>
          <a:p>
            <a:pPr marL="0" indent="0">
              <a:buNone/>
            </a:pPr>
            <a:r>
              <a:rPr lang="en-US" altLang="zh-CN" dirty="0"/>
              <a:t>COVID-19 virus </a:t>
            </a:r>
            <a:r>
              <a:rPr lang="zh-CN" altLang="en-US" dirty="0"/>
              <a:t>——</a:t>
            </a:r>
            <a:r>
              <a:rPr lang="en-US" altLang="zh-CN" dirty="0"/>
              <a:t> a global epidemic</a:t>
            </a:r>
            <a:endParaRPr lang="en-US" altLang="zh-CN" dirty="0"/>
          </a:p>
          <a:p>
            <a:pPr marL="0" indent="0">
              <a:buNone/>
            </a:pPr>
            <a:endParaRPr lang="en-US" altLang="zh-CN" dirty="0"/>
          </a:p>
          <a:p>
            <a:pPr marL="0" indent="0">
              <a:buNone/>
            </a:pPr>
            <a:r>
              <a:rPr lang="en-US" altLang="zh-CN" dirty="0"/>
              <a:t>To prevent virus outbreak, vaccination is the most effective and cost-efficient strategy </a:t>
            </a:r>
            <a:endParaRPr lang="en-US" altLang="zh-CN" dirty="0"/>
          </a:p>
          <a:p>
            <a:pPr marL="0" indent="0">
              <a:buNone/>
            </a:pPr>
            <a:endParaRPr lang="en-US" altLang="zh-CN" dirty="0"/>
          </a:p>
          <a:p>
            <a:pPr marL="0" indent="0">
              <a:buNone/>
            </a:pPr>
            <a:r>
              <a:rPr lang="en-US" altLang="zh-CN" dirty="0"/>
              <a:t>Vaccine:</a:t>
            </a:r>
            <a:endParaRPr lang="en-US" altLang="zh-CN" dirty="0"/>
          </a:p>
          <a:p>
            <a:r>
              <a:rPr lang="en-US" altLang="zh-CN" dirty="0"/>
              <a:t>Pfizer/BioNTech, Moderna (mRNA vaccines requiring two doses)</a:t>
            </a:r>
            <a:endParaRPr lang="en-US" altLang="zh-CN" dirty="0"/>
          </a:p>
          <a:p>
            <a:r>
              <a:rPr lang="en-US" altLang="zh-CN" dirty="0"/>
              <a:t>J&amp;J/Janssen (Viral vector vaccine requiring only one dose)</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38816"/>
            <a:ext cx="10515600" cy="4351338"/>
          </a:xfrm>
        </p:spPr>
        <p:txBody>
          <a:bodyPr>
            <a:normAutofit lnSpcReduction="10000"/>
          </a:bodyPr>
          <a:lstStyle/>
          <a:p>
            <a:pPr marL="0" indent="0">
              <a:buNone/>
            </a:pPr>
            <a:r>
              <a:rPr lang="en-US" altLang="zh-CN" dirty="0"/>
              <a:t>Vaccine's efficacy and post-vaccination adverse events have become a global issue. </a:t>
            </a:r>
            <a:endParaRPr lang="en-US" altLang="zh-CN" dirty="0"/>
          </a:p>
          <a:p>
            <a:pPr marL="0" indent="0">
              <a:buNone/>
            </a:pPr>
            <a:endParaRPr lang="en-US" altLang="zh-CN" dirty="0"/>
          </a:p>
          <a:p>
            <a:pPr marL="0" indent="0">
              <a:buNone/>
            </a:pPr>
            <a:r>
              <a:rPr lang="en-US" altLang="zh-CN" dirty="0"/>
              <a:t>Cases of adverse reactions are collected by Vaccine Adverse Event Reporting System.</a:t>
            </a:r>
            <a:endParaRPr lang="en-US" altLang="zh-CN" dirty="0"/>
          </a:p>
          <a:p>
            <a:pPr marL="0" indent="0">
              <a:buNone/>
            </a:pPr>
            <a:endParaRPr lang="en-US" altLang="zh-CN" dirty="0"/>
          </a:p>
          <a:p>
            <a:pPr marL="0" indent="0">
              <a:buNone/>
            </a:pPr>
            <a:r>
              <a:rPr lang="en-US" altLang="zh-CN" dirty="0"/>
              <a:t>Potential side effects:</a:t>
            </a:r>
            <a:endParaRPr lang="en-US" altLang="zh-CN" dirty="0"/>
          </a:p>
          <a:p>
            <a:r>
              <a:rPr lang="en-US" altLang="zh-CN" dirty="0"/>
              <a:t>Arm: pain, redness, swelling, etc.</a:t>
            </a:r>
            <a:endParaRPr lang="en-US" altLang="zh-CN" dirty="0"/>
          </a:p>
          <a:p>
            <a:r>
              <a:rPr lang="en-US" altLang="zh-CN" dirty="0"/>
              <a:t>Rest of body: fatigue, headache, muscle pain, fear of cold, fever, nausea, etc. </a:t>
            </a:r>
            <a:endParaRPr lang="en-US" altLang="zh-CN" dirty="0"/>
          </a:p>
        </p:txBody>
      </p:sp>
      <p:sp>
        <p:nvSpPr>
          <p:cNvPr id="4" name="标题 1"/>
          <p:cNvSpPr>
            <a:spLocks noGrp="1"/>
          </p:cNvSpPr>
          <p:nvPr>
            <p:ph type="title"/>
          </p:nvPr>
        </p:nvSpPr>
        <p:spPr>
          <a:xfrm>
            <a:off x="838200" y="365125"/>
            <a:ext cx="10515600" cy="1325563"/>
          </a:xfrm>
        </p:spPr>
        <p:txBody>
          <a:bodyPr/>
          <a:lstStyle/>
          <a:p>
            <a:r>
              <a:rPr lang="en-US" altLang="zh-CN" dirty="0"/>
              <a:t>Introduction</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76564"/>
            <a:ext cx="10515600" cy="4351338"/>
          </a:xfrm>
        </p:spPr>
        <p:txBody>
          <a:bodyPr>
            <a:normAutofit/>
          </a:bodyPr>
          <a:lstStyle/>
          <a:p>
            <a:pPr marL="0" indent="0">
              <a:buNone/>
            </a:pPr>
            <a:r>
              <a:rPr lang="en-US" altLang="zh-CN" dirty="0"/>
              <a:t>The goal of our study:</a:t>
            </a:r>
            <a:endParaRPr lang="en-US" altLang="zh-CN" dirty="0"/>
          </a:p>
          <a:p>
            <a:pPr marL="514350" indent="-514350">
              <a:buAutoNum type="arabicPeriod"/>
            </a:pPr>
            <a:r>
              <a:rPr lang="en-US" altLang="zh-CN" dirty="0"/>
              <a:t>Predict when adverse events will occur in the body of the vaccine recipient following types of vaccine, and identify triggers and people at risk.</a:t>
            </a:r>
            <a:endParaRPr lang="en-US" altLang="zh-CN" dirty="0"/>
          </a:p>
          <a:p>
            <a:pPr marL="514350" indent="-514350">
              <a:buAutoNum type="arabicPeriod"/>
            </a:pPr>
            <a:r>
              <a:rPr lang="en-US" altLang="zh-CN" dirty="0"/>
              <a:t>Determine the severity of symptoms and predict the vaccinees most likely to require </a:t>
            </a:r>
            <a:r>
              <a:rPr lang="en-US" altLang="zh-CN" dirty="0" err="1"/>
              <a:t>hospitalisation</a:t>
            </a:r>
            <a:r>
              <a:rPr lang="en-US" altLang="zh-CN" dirty="0"/>
              <a:t>.</a:t>
            </a:r>
            <a:endParaRPr lang="en-US" altLang="zh-CN" dirty="0"/>
          </a:p>
          <a:p>
            <a:pPr marL="514350" indent="-514350">
              <a:buAutoNum type="arabicPeriod"/>
            </a:pPr>
            <a:endParaRPr lang="en-US" altLang="zh-CN" dirty="0"/>
          </a:p>
          <a:p>
            <a:pPr marL="0" indent="0">
              <a:buNone/>
            </a:pPr>
            <a:r>
              <a:rPr lang="en-US" altLang="zh-CN" dirty="0"/>
              <a:t>These may help develop a better safety concerns and allocate medical resources.</a:t>
            </a:r>
            <a:endParaRPr lang="en-US" altLang="zh-CN" dirty="0"/>
          </a:p>
        </p:txBody>
      </p:sp>
      <p:sp>
        <p:nvSpPr>
          <p:cNvPr id="4" name="标题 1"/>
          <p:cNvSpPr>
            <a:spLocks noGrp="1"/>
          </p:cNvSpPr>
          <p:nvPr>
            <p:ph type="title"/>
          </p:nvPr>
        </p:nvSpPr>
        <p:spPr>
          <a:xfrm>
            <a:off x="838200" y="365125"/>
            <a:ext cx="10515600" cy="1325563"/>
          </a:xfrm>
        </p:spPr>
        <p:txBody>
          <a:bodyPr/>
          <a:lstStyle/>
          <a:p>
            <a:r>
              <a:rPr lang="en-US" altLang="zh-CN" dirty="0"/>
              <a:t>Introduction</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86958"/>
            <a:ext cx="10928985" cy="4620331"/>
          </a:xfrm>
        </p:spPr>
        <p:txBody>
          <a:bodyPr>
            <a:normAutofit/>
          </a:bodyPr>
          <a:lstStyle/>
          <a:p>
            <a:pPr marL="0" indent="0">
              <a:buNone/>
            </a:pPr>
            <a:r>
              <a:rPr lang="en-US" altLang="zh-CN" sz="2600" dirty="0"/>
              <a:t>To achieve the goal, we need to do:</a:t>
            </a:r>
            <a:endParaRPr lang="en-US" altLang="zh-CN" sz="2600" dirty="0"/>
          </a:p>
          <a:p>
            <a:pPr marL="0" indent="0">
              <a:buNone/>
            </a:pPr>
            <a:endParaRPr lang="en-US" altLang="zh-CN" sz="2600" dirty="0"/>
          </a:p>
          <a:p>
            <a:pPr marL="0" indent="0">
              <a:buNone/>
            </a:pPr>
            <a:r>
              <a:rPr lang="en-US" altLang="zh-CN" sz="2600" dirty="0"/>
              <a:t>For onset time prediction:</a:t>
            </a:r>
            <a:endParaRPr lang="en-US" altLang="zh-CN" sz="2600" dirty="0"/>
          </a:p>
          <a:p>
            <a:pPr marL="0" indent="0">
              <a:buNone/>
            </a:pPr>
            <a:r>
              <a:rPr lang="en-US" altLang="zh-CN" sz="2600" dirty="0"/>
              <a:t>Employ baseline patient variables such as gender, age, and medication history as input features and multiple algorithms, including linear regression models, random forest, and neural network.</a:t>
            </a:r>
            <a:endParaRPr lang="en-US" altLang="zh-CN" sz="2600" dirty="0"/>
          </a:p>
          <a:p>
            <a:pPr marL="0" indent="0">
              <a:buNone/>
            </a:pPr>
            <a:endParaRPr lang="en-US" altLang="zh-CN" sz="2600" dirty="0"/>
          </a:p>
          <a:p>
            <a:pPr marL="0" indent="0">
              <a:buNone/>
            </a:pPr>
            <a:r>
              <a:rPr lang="en-US" altLang="zh-CN" sz="2600" dirty="0"/>
              <a:t>For </a:t>
            </a:r>
            <a:r>
              <a:rPr lang="en-US" altLang="zh-CN" sz="2600" dirty="0" err="1"/>
              <a:t>hospitalisation</a:t>
            </a:r>
            <a:r>
              <a:rPr lang="en-US" altLang="zh-CN" sz="2600" dirty="0"/>
              <a:t>:</a:t>
            </a:r>
            <a:endParaRPr lang="en-US" altLang="zh-CN" sz="2600" dirty="0"/>
          </a:p>
          <a:p>
            <a:pPr marL="0" indent="0">
              <a:buNone/>
            </a:pPr>
            <a:r>
              <a:rPr lang="en-US" altLang="zh-CN" sz="2600" dirty="0"/>
              <a:t>Apply dimensionality reduction methods including Principal Component Analysis (PCA) and Nave Bayes to lower the dimensionality of the original data</a:t>
            </a:r>
            <a:endParaRPr lang="en-US" altLang="zh-CN" sz="2600" dirty="0"/>
          </a:p>
        </p:txBody>
      </p:sp>
      <p:sp>
        <p:nvSpPr>
          <p:cNvPr id="4" name="标题 1"/>
          <p:cNvSpPr>
            <a:spLocks noGrp="1"/>
          </p:cNvSpPr>
          <p:nvPr>
            <p:ph type="title"/>
          </p:nvPr>
        </p:nvSpPr>
        <p:spPr>
          <a:xfrm>
            <a:off x="838200" y="365125"/>
            <a:ext cx="10515600" cy="1325563"/>
          </a:xfrm>
        </p:spPr>
        <p:txBody>
          <a:bodyPr/>
          <a:lstStyle/>
          <a:p>
            <a:r>
              <a:rPr lang="en-US" altLang="zh-CN" dirty="0"/>
              <a:t>Introduction</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Methodology</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838200" y="1690688"/>
            <a:ext cx="3612274"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sz="3000" dirty="0"/>
              <a:t>Dataset</a:t>
            </a:r>
            <a:endParaRPr lang="en-US" altLang="zh-CN" sz="3000" dirty="0"/>
          </a:p>
          <a:p>
            <a:pPr>
              <a:buFontTx/>
              <a:buChar char="-"/>
            </a:pPr>
            <a:r>
              <a:rPr lang="en-US" altLang="zh-CN" dirty="0"/>
              <a:t>Extraction </a:t>
            </a:r>
            <a:endParaRPr lang="en-US" altLang="zh-CN" dirty="0"/>
          </a:p>
          <a:p>
            <a:pPr>
              <a:buFontTx/>
              <a:buChar char="-"/>
            </a:pPr>
            <a:r>
              <a:rPr lang="en-US" altLang="zh-CN" dirty="0"/>
              <a:t>Interpretation</a:t>
            </a:r>
            <a:endParaRPr lang="zh-CN" altLang="en-US" dirty="0"/>
          </a:p>
          <a:p>
            <a:endParaRPr lang="en-US" altLang="zh-CN" dirty="0"/>
          </a:p>
          <a:p>
            <a:r>
              <a:rPr lang="en-US" altLang="zh-CN" sz="3000" dirty="0"/>
              <a:t>Hospital Prediction</a:t>
            </a:r>
            <a:endParaRPr lang="en-US" altLang="zh-CN" sz="3000" dirty="0"/>
          </a:p>
          <a:p>
            <a:pPr>
              <a:buFontTx/>
              <a:buChar char="-"/>
            </a:pPr>
            <a:r>
              <a:rPr lang="en-US" altLang="zh-CN" dirty="0"/>
              <a:t>Principal component analysis </a:t>
            </a:r>
            <a:endParaRPr lang="en-US" altLang="zh-CN" dirty="0"/>
          </a:p>
          <a:p>
            <a:endParaRPr lang="en-US" altLang="zh-CN" dirty="0"/>
          </a:p>
          <a:p>
            <a:r>
              <a:rPr lang="en-US" altLang="zh-CN" sz="3000" dirty="0"/>
              <a:t>Onset Time Prediction </a:t>
            </a:r>
            <a:endParaRPr lang="en-US" altLang="zh-CN" sz="3000" dirty="0"/>
          </a:p>
          <a:p>
            <a:pPr>
              <a:buFontTx/>
              <a:buChar char="-"/>
            </a:pPr>
            <a:r>
              <a:rPr lang="en-US" altLang="zh-CN" dirty="0"/>
              <a:t>Ordinary least squares</a:t>
            </a:r>
            <a:endParaRPr lang="en-US" altLang="zh-CN" dirty="0"/>
          </a:p>
          <a:p>
            <a:pPr>
              <a:buFontTx/>
              <a:buChar char="-"/>
            </a:pPr>
            <a:r>
              <a:rPr lang="en-US" altLang="zh-CN" dirty="0"/>
              <a:t>Regularized regression</a:t>
            </a:r>
            <a:endParaRPr lang="en-US" altLang="zh-CN" dirty="0"/>
          </a:p>
          <a:p>
            <a:pPr>
              <a:buFontTx/>
              <a:buChar char="-"/>
            </a:pPr>
            <a:r>
              <a:rPr lang="en-US" altLang="zh-CN" dirty="0"/>
              <a:t>Random forest</a:t>
            </a:r>
            <a:endParaRPr lang="en-US" altLang="zh-CN" dirty="0"/>
          </a:p>
          <a:p>
            <a:pPr>
              <a:buFontTx/>
              <a:buChar char="-"/>
            </a:pPr>
            <a:r>
              <a:rPr lang="en-US" altLang="zh-CN" dirty="0"/>
              <a:t>ANN</a:t>
            </a:r>
            <a:endParaRPr lang="en-US" altLang="zh-CN" dirty="0"/>
          </a:p>
        </p:txBody>
      </p:sp>
      <p:sp>
        <p:nvSpPr>
          <p:cNvPr id="7" name="标题 1"/>
          <p:cNvSpPr txBox="1"/>
          <p:nvPr/>
        </p:nvSpPr>
        <p:spPr>
          <a:xfrm>
            <a:off x="838200" y="711200"/>
            <a:ext cx="10515600" cy="7958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Methodology</a:t>
            </a: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11065</Words>
  <Application>WPS 文字</Application>
  <PresentationFormat>宽屏</PresentationFormat>
  <Paragraphs>432</Paragraphs>
  <Slides>37</Slides>
  <Notes>18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37</vt:i4>
      </vt:variant>
    </vt:vector>
  </HeadingPairs>
  <TitlesOfParts>
    <vt:vector size="57" baseType="lpstr">
      <vt:lpstr>Arial</vt:lpstr>
      <vt:lpstr>方正书宋_GBK</vt:lpstr>
      <vt:lpstr>Wingdings</vt:lpstr>
      <vt:lpstr>Calibri</vt:lpstr>
      <vt:lpstr>Helvetica Neue</vt:lpstr>
      <vt:lpstr>等线</vt:lpstr>
      <vt:lpstr>Cambria Math</vt:lpstr>
      <vt:lpstr>汉仪中等线KW</vt:lpstr>
      <vt:lpstr>tahoma</vt:lpstr>
      <vt:lpstr>Kingsoft Math</vt:lpstr>
      <vt:lpstr>Times New Roman</vt:lpstr>
      <vt:lpstr>SimSun</vt:lpstr>
      <vt:lpstr>汉仪书宋二KW</vt:lpstr>
      <vt:lpstr>Calibri Light</vt:lpstr>
      <vt:lpstr>微软雅黑</vt:lpstr>
      <vt:lpstr>汉仪旗黑</vt:lpstr>
      <vt:lpstr>SimSun</vt:lpstr>
      <vt:lpstr>Arial Unicode MS</vt:lpstr>
      <vt:lpstr>等线</vt:lpstr>
      <vt:lpstr>Office 主题</vt:lpstr>
      <vt:lpstr>Predicting Adverse Events after COVID‐19 Vaccination</vt:lpstr>
      <vt:lpstr>PowerPoint 演示文稿</vt:lpstr>
      <vt:lpstr>Introduction</vt:lpstr>
      <vt:lpstr>Introduction</vt:lpstr>
      <vt:lpstr>Introduction</vt:lpstr>
      <vt:lpstr>Introduction</vt:lpstr>
      <vt:lpstr>Introduction</vt:lpstr>
      <vt:lpstr>Methodology</vt:lpstr>
      <vt:lpstr>PowerPoint 演示文稿</vt:lpstr>
      <vt:lpstr>Data extraction and interpretation</vt:lpstr>
      <vt:lpstr>Principal component analysis </vt:lpstr>
      <vt:lpstr>Principal component analysis </vt:lpstr>
      <vt:lpstr>Ordinary least squares</vt:lpstr>
      <vt:lpstr>Regularized regression</vt:lpstr>
      <vt:lpstr>Regularized regression</vt:lpstr>
      <vt:lpstr>Random forest</vt:lpstr>
      <vt:lpstr>Artificial neural network</vt:lpstr>
      <vt:lpstr>Hospitalization Prediction</vt:lpstr>
      <vt:lpstr>In our dataset, from January 1, 2021, to April 20, 2021, a total of 245,908 persons reported adverse events in the VAERS system producing 336,486 adverse events. </vt:lpstr>
      <vt:lpstr>Firstly, there are 6725 unique symptoms. However, on average each patient only self-reported 5 symptoms resulting in a high dimensional and highly sparse input feature matrix.</vt:lpstr>
      <vt:lpstr>Sparse PCA</vt:lpstr>
      <vt:lpstr>Results</vt:lpstr>
      <vt:lpstr>Results</vt:lpstr>
      <vt:lpstr>Results</vt:lpstr>
      <vt:lpstr>Onset Time Prediction</vt:lpstr>
      <vt:lpstr>Onset Time Prediction</vt:lpstr>
      <vt:lpstr>Preprocessing Predictors</vt:lpstr>
      <vt:lpstr>Predictor Importance</vt:lpstr>
      <vt:lpstr>Dataset Splitting &amp; Model Arguments</vt:lpstr>
      <vt:lpstr>Results - Performance</vt:lpstr>
      <vt:lpstr>Results - Key Predictors</vt:lpstr>
      <vt:lpstr>Conclusion and Discussion</vt:lpstr>
      <vt:lpstr>Conclusion</vt:lpstr>
      <vt:lpstr>Conclusion</vt:lpstr>
      <vt:lpstr>Discussion</vt:lpstr>
      <vt:lpstr>Discussion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linlirong</dc:creator>
  <cp:lastModifiedBy>yuanfangxu</cp:lastModifiedBy>
  <cp:revision>44</cp:revision>
  <dcterms:created xsi:type="dcterms:W3CDTF">2021-11-22T14:48:52Z</dcterms:created>
  <dcterms:modified xsi:type="dcterms:W3CDTF">2021-11-22T14:48:52Z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