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 id="263" r:id="rId9"/>
    <p:sldId id="264"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In this part, our main task is to</a:t>
            </a:r>
            <a:r>
              <a:rPr lang="zh-CN" altLang="en-US"/>
              <a:t> use machine learning approaches to classify the patients with needs for hospitalization for treatment after COVID-19 vaccination and find the significant symptoms. </a:t>
            </a:r>
            <a:r>
              <a:rPr lang="en-US" altLang="zh-CN"/>
              <a:t>Firstly Let's look at the dataset.</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So with the dataset,  when we want to</a:t>
            </a:r>
            <a:r>
              <a:rPr lang="zh-CN" altLang="en-US">
                <a:sym typeface="+mn-ea"/>
              </a:rPr>
              <a:t> find the significant symptoms </a:t>
            </a:r>
            <a:r>
              <a:rPr lang="en-US" altLang="zh-CN">
                <a:sym typeface="+mn-ea"/>
              </a:rPr>
              <a:t>that cause hospitalization</a:t>
            </a:r>
            <a:r>
              <a:rPr lang="zh-CN" altLang="en-US">
                <a:sym typeface="+mn-ea"/>
              </a:rPr>
              <a:t>. </a:t>
            </a:r>
            <a:r>
              <a:rPr lang="en-US" altLang="zh-CN">
                <a:sym typeface="+mn-ea"/>
              </a:rPr>
              <a:t>Here coms two difficulties.</a:t>
            </a:r>
            <a:endParaRPr lang="en-US" altLang="zh-CN">
              <a:sym typeface="+mn-ea"/>
            </a:endParaRPr>
          </a:p>
          <a:p>
            <a:r>
              <a:rPr lang="en-US" altLang="zh-CN">
                <a:sym typeface="+mn-ea"/>
              </a:rPr>
              <a:t>In the experient, we use the sensitivity and specificity to value our method, because these two metrics are common evaluation criteria in a clinical setting.</a:t>
            </a:r>
            <a:endParaRPr lang="en-US" altLang="zh-CN">
              <a:sym typeface="+mn-ea"/>
            </a:endParaRPr>
          </a:p>
          <a:p>
            <a:endParaRPr lang="en-US" altLang="zh-CN">
              <a:sym typeface="+mn-ea"/>
            </a:endParaRPr>
          </a:p>
          <a:p>
            <a:r>
              <a:rPr lang="en-US" altLang="zh-CN">
                <a:sym typeface="+mn-ea"/>
              </a:rPr>
              <a:t>what we called zero probability problem</a:t>
            </a:r>
            <a:endParaRPr lang="en-US" altLang="zh-CN">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our focus was the significant symptoms that would lead to patients' needs for hospitalization, we only used the symptoms reported by patients with the need for hospitalization to obtain the principal components. </a:t>
            </a:r>
            <a:endParaRPr lang="zh-CN" altLang="en-US"/>
          </a:p>
          <a:p>
            <a:endParaRPr lang="zh-CN" altLang="en-US"/>
          </a:p>
          <a:p>
            <a:r>
              <a:rPr lang="zh-CN" altLang="en-US"/>
              <a:t>we used the transformation to obtain the low dimensional features of all training set samples, and logistic regression with balanced class weights to compute the risk of hospitalization.</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This is the true figure. It seem that Naive Bayes model get a better specificity with 98% than Sparse PCA. however specificity is used to measure the probability that hospitalization did not occur in the result.  Our aim is to extract the important features that lead to hospitalisation. So we should facous on sensitivity.</a:t>
            </a:r>
            <a:endParaRPr lang="en-US" altLang="zh-CN"/>
          </a:p>
          <a:p>
            <a:endParaRPr lang="zh-CN" altLang="en-US"/>
          </a:p>
          <a:p>
            <a:r>
              <a:rPr lang="en-US" altLang="zh-CN"/>
              <a:t>For AUC, we compared our model with other baselines and found that our sparse PCA approach still gave good results</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And here are top 20 symptoms extracted from two models;</a:t>
            </a:r>
            <a:endParaRPr lang="en-US" altLang="zh-CN"/>
          </a:p>
          <a:p>
            <a:r>
              <a:rPr lang="en-US" altLang="zh-CN"/>
              <a:t>The symptoms with yellow masks are the overlapped symptoms. When we compared symptoms extracted from Naive Bayes with the most common symptoms, we can find the the symptoms are exactly the most common symptoms. Remember that our tast is to extract the most significant symptoms, so that's the reason why naive bayes model does not do well in sensitivity.</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2546350"/>
            <a:ext cx="9144000" cy="1066800"/>
          </a:xfrm>
        </p:spPr>
        <p:txBody>
          <a:bodyPr/>
          <a:p>
            <a:r>
              <a:rPr lang="en-US" altLang="zh-CN"/>
              <a:t>Hospitalization Prediction</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396365" y="329565"/>
            <a:ext cx="9200515" cy="1010285"/>
          </a:xfrm>
        </p:spPr>
        <p:txBody>
          <a:bodyPr>
            <a:noAutofit/>
          </a:bodyPr>
          <a:p>
            <a:pPr algn="l"/>
            <a:r>
              <a:rPr lang="en-US" altLang="zh-CN" sz="2000">
                <a:latin typeface="+mn-lt"/>
                <a:cs typeface="+mn-lt"/>
                <a:sym typeface="+mn-ea"/>
              </a:rPr>
              <a:t>In our dataset, f</a:t>
            </a:r>
            <a:r>
              <a:rPr lang="en-US" altLang="zh-CN" sz="2000">
                <a:latin typeface="+mn-lt"/>
                <a:cs typeface="+mn-lt"/>
              </a:rPr>
              <a:t>rom January 1, 2021, to April 20, 2021, a total of 245,908 persons reported adverse events in the VAERS system producing 336,486 adverse events. </a:t>
            </a:r>
            <a:endParaRPr lang="en-US" altLang="zh-CN" sz="2000">
              <a:latin typeface="+mn-lt"/>
              <a:cs typeface="+mn-lt"/>
            </a:endParaRPr>
          </a:p>
        </p:txBody>
      </p:sp>
      <p:pic>
        <p:nvPicPr>
          <p:cNvPr id="5" name="图片 4"/>
          <p:cNvPicPr>
            <a:picLocks noChangeAspect="1"/>
          </p:cNvPicPr>
          <p:nvPr/>
        </p:nvPicPr>
        <p:blipFill>
          <a:blip r:embed="rId1"/>
          <a:srcRect r="26625"/>
          <a:stretch>
            <a:fillRect/>
          </a:stretch>
        </p:blipFill>
        <p:spPr>
          <a:xfrm>
            <a:off x="1524000" y="1504950"/>
            <a:ext cx="8945880" cy="51542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ctrTitle"/>
          </p:nvPr>
        </p:nvSpPr>
        <p:spPr>
          <a:xfrm>
            <a:off x="504825" y="1811020"/>
            <a:ext cx="6282055" cy="901065"/>
          </a:xfrm>
        </p:spPr>
        <p:txBody>
          <a:bodyPr>
            <a:normAutofit fontScale="90000"/>
          </a:bodyPr>
          <a:p>
            <a:pPr algn="l"/>
            <a:r>
              <a:rPr lang="en-US" altLang="zh-CN" sz="1780">
                <a:latin typeface="+mn-lt"/>
                <a:cs typeface="+mn-lt"/>
              </a:rPr>
              <a:t>Firstly, there are 6725 unique symptoms. However, on average each patient only self-reported 5 symptoms resulting in a high dimensional and highly sparse input feature matrix.</a:t>
            </a:r>
            <a:endParaRPr lang="en-US" altLang="zh-CN" sz="1780">
              <a:latin typeface="+mn-lt"/>
              <a:cs typeface="+mn-lt"/>
            </a:endParaRPr>
          </a:p>
        </p:txBody>
      </p:sp>
      <p:sp>
        <p:nvSpPr>
          <p:cNvPr id="5" name="标题 2"/>
          <p:cNvSpPr/>
          <p:nvPr/>
        </p:nvSpPr>
        <p:spPr>
          <a:xfrm>
            <a:off x="504825" y="3135630"/>
            <a:ext cx="6282055" cy="901065"/>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1780">
                <a:latin typeface="+mn-lt"/>
                <a:cs typeface="+mn-lt"/>
              </a:rPr>
              <a:t>Secondly, since most patients with self-reported adverse effects do not need hospitalization, the output labels are highly imbalanced. Even if we predicted all the outcomes as no need for hospitalization, the accuracy can still be up to 95%. </a:t>
            </a:r>
            <a:endParaRPr lang="en-US" altLang="zh-CN" sz="1780">
              <a:latin typeface="+mn-lt"/>
              <a:cs typeface="+mn-lt"/>
            </a:endParaRPr>
          </a:p>
        </p:txBody>
      </p:sp>
      <p:pic>
        <p:nvPicPr>
          <p:cNvPr id="6" name="图片 5"/>
          <p:cNvPicPr>
            <a:picLocks noChangeAspect="1"/>
          </p:cNvPicPr>
          <p:nvPr/>
        </p:nvPicPr>
        <p:blipFill>
          <a:blip r:embed="rId1"/>
          <a:stretch>
            <a:fillRect/>
          </a:stretch>
        </p:blipFill>
        <p:spPr>
          <a:xfrm>
            <a:off x="7691120" y="218440"/>
            <a:ext cx="3333750" cy="6062980"/>
          </a:xfrm>
          <a:prstGeom prst="rect">
            <a:avLst/>
          </a:prstGeom>
        </p:spPr>
      </p:pic>
      <p:sp>
        <p:nvSpPr>
          <p:cNvPr id="8" name="标题 2"/>
          <p:cNvSpPr/>
          <p:nvPr/>
        </p:nvSpPr>
        <p:spPr>
          <a:xfrm>
            <a:off x="504825" y="4460240"/>
            <a:ext cx="3509645" cy="551180"/>
          </a:xfrm>
          <a:prstGeom prst="rect">
            <a:avLst/>
          </a:prstGeom>
        </p:spPr>
        <p:txBody>
          <a:bodyPr vert="horz" lIns="91440" tIns="45720" rIns="91440" bIns="45720" rtlCol="0" anchor="b">
            <a:normAutofit fontScale="8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1780">
                <a:latin typeface="+mn-lt"/>
                <a:cs typeface="+mn-lt"/>
              </a:rPr>
              <a:t>Sensitivity = Recall = TP/P = TP/(TP+FN)</a:t>
            </a:r>
            <a:endParaRPr lang="en-US" altLang="zh-CN" sz="1780">
              <a:latin typeface="+mn-lt"/>
              <a:cs typeface="+mn-lt"/>
            </a:endParaRPr>
          </a:p>
          <a:p>
            <a:pPr algn="l"/>
            <a:r>
              <a:rPr lang="en-US" altLang="zh-CN" sz="1780">
                <a:latin typeface="+mn-lt"/>
                <a:cs typeface="+mn-lt"/>
              </a:rPr>
              <a:t>Specificity = TN/N = TN/(</a:t>
            </a:r>
            <a:r>
              <a:rPr lang="en-US" altLang="zh-CN" sz="2000">
                <a:latin typeface="+mn-lt"/>
                <a:cs typeface="+mn-lt"/>
              </a:rPr>
              <a:t>TN</a:t>
            </a:r>
            <a:r>
              <a:rPr lang="en-US" altLang="zh-CN" sz="1780">
                <a:latin typeface="+mn-lt"/>
                <a:cs typeface="+mn-lt"/>
              </a:rPr>
              <a:t>+FP)</a:t>
            </a:r>
            <a:endParaRPr lang="en-US" altLang="zh-CN" sz="1780">
              <a:latin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641475" y="1379855"/>
            <a:ext cx="2552065" cy="457835"/>
          </a:xfrm>
        </p:spPr>
        <p:txBody>
          <a:bodyPr>
            <a:noAutofit/>
          </a:bodyPr>
          <a:p>
            <a:r>
              <a:rPr lang="en-US" altLang="zh-CN" sz="2000"/>
              <a:t>Sparse PCA</a:t>
            </a:r>
            <a:endParaRPr lang="en-US" altLang="zh-CN" sz="2000"/>
          </a:p>
        </p:txBody>
      </p:sp>
      <p:sp>
        <p:nvSpPr>
          <p:cNvPr id="3" name="标题 1"/>
          <p:cNvSpPr>
            <a:spLocks noGrp="1"/>
          </p:cNvSpPr>
          <p:nvPr/>
        </p:nvSpPr>
        <p:spPr>
          <a:xfrm>
            <a:off x="8063230" y="1379855"/>
            <a:ext cx="2552065" cy="45783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000"/>
              <a:t>Naive Bayes</a:t>
            </a:r>
            <a:endParaRPr lang="en-US" altLang="zh-CN" sz="2000"/>
          </a:p>
        </p:txBody>
      </p:sp>
      <p:sp>
        <p:nvSpPr>
          <p:cNvPr id="4" name="文本框 3"/>
          <p:cNvSpPr txBox="1"/>
          <p:nvPr/>
        </p:nvSpPr>
        <p:spPr>
          <a:xfrm>
            <a:off x="940435" y="2131695"/>
            <a:ext cx="4805045" cy="2861310"/>
          </a:xfrm>
          <a:prstGeom prst="rect">
            <a:avLst/>
          </a:prstGeom>
          <a:noFill/>
        </p:spPr>
        <p:txBody>
          <a:bodyPr wrap="square" rtlCol="0">
            <a:spAutoFit/>
          </a:bodyPr>
          <a:p>
            <a:pPr algn="l"/>
            <a:r>
              <a:rPr lang="zh-CN" altLang="en-US"/>
              <a:t>To solve the problem of high dimensional sparse features, we used sparse PCA to reduce the dimensionality of features from 6725 to 5 or 10. </a:t>
            </a:r>
            <a:endParaRPr lang="zh-CN" altLang="en-US"/>
          </a:p>
          <a:p>
            <a:pPr algn="l"/>
            <a:endParaRPr lang="zh-CN" altLang="en-US"/>
          </a:p>
          <a:p>
            <a:pPr algn="l"/>
            <a:r>
              <a:rPr lang="en-US" altLang="zh-CN"/>
              <a:t>Then </a:t>
            </a:r>
            <a:r>
              <a:rPr lang="zh-CN" altLang="en-US">
                <a:sym typeface="+mn-ea"/>
              </a:rPr>
              <a:t>we used the transformation to obtain the low dimensional features of all training set samples, and logistic regressio</a:t>
            </a:r>
            <a:r>
              <a:rPr lang="en-US" altLang="zh-CN">
                <a:sym typeface="+mn-ea"/>
              </a:rPr>
              <a:t>n</a:t>
            </a:r>
            <a:r>
              <a:rPr lang="zh-CN" altLang="en-US">
                <a:sym typeface="+mn-ea"/>
              </a:rPr>
              <a:t> with balanced class weights to compute the risk of hospitalization.</a:t>
            </a:r>
            <a:endParaRPr lang="en-US" altLang="zh-CN"/>
          </a:p>
        </p:txBody>
      </p:sp>
      <p:sp>
        <p:nvSpPr>
          <p:cNvPr id="6" name="文本框 5"/>
          <p:cNvSpPr txBox="1"/>
          <p:nvPr/>
        </p:nvSpPr>
        <p:spPr>
          <a:xfrm>
            <a:off x="6936740" y="2131695"/>
            <a:ext cx="4805045" cy="2306955"/>
          </a:xfrm>
          <a:prstGeom prst="rect">
            <a:avLst/>
          </a:prstGeom>
          <a:noFill/>
        </p:spPr>
        <p:txBody>
          <a:bodyPr wrap="square" rtlCol="0">
            <a:spAutoFit/>
          </a:bodyPr>
          <a:p>
            <a:pPr algn="l"/>
            <a:r>
              <a:rPr lang="en-US" altLang="zh-CN">
                <a:sym typeface="+mn-ea"/>
              </a:rPr>
              <a:t>T</a:t>
            </a:r>
            <a:r>
              <a:rPr lang="zh-CN" altLang="en-US">
                <a:sym typeface="+mn-ea"/>
              </a:rPr>
              <a:t>o tackle the zero-probability problem</a:t>
            </a:r>
            <a:r>
              <a:rPr lang="en-US" altLang="zh-CN">
                <a:sym typeface="+mn-ea"/>
              </a:rPr>
              <a:t>, w</a:t>
            </a:r>
            <a:r>
              <a:rPr lang="zh-CN" altLang="en-US"/>
              <a:t>e used Naïve Bayes classifier with sparse constraint for the Bernoulli distribution model and Laplace smoothing</a:t>
            </a:r>
            <a:r>
              <a:rPr lang="en-US" altLang="zh-CN"/>
              <a:t>.</a:t>
            </a:r>
            <a:endParaRPr lang="zh-CN" altLang="en-US"/>
          </a:p>
          <a:p>
            <a:pPr algn="l"/>
            <a:endParaRPr lang="zh-CN" altLang="en-US"/>
          </a:p>
          <a:p>
            <a:pPr algn="l"/>
            <a:r>
              <a:rPr lang="zh-CN" altLang="en-US"/>
              <a:t>The risk of hospitalization is then computed. And the significant symptoms are selected according to the posterior probabilities.</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0" y="113665"/>
            <a:ext cx="2552065" cy="457835"/>
          </a:xfrm>
        </p:spPr>
        <p:txBody>
          <a:bodyPr>
            <a:noAutofit/>
          </a:bodyPr>
          <a:p>
            <a:r>
              <a:rPr lang="en-US" altLang="zh-CN" sz="2000"/>
              <a:t>Results</a:t>
            </a:r>
            <a:endParaRPr lang="en-US" altLang="zh-CN" sz="2000"/>
          </a:p>
        </p:txBody>
      </p:sp>
      <p:pic>
        <p:nvPicPr>
          <p:cNvPr id="11" name="图片 10" descr="WechatIMG207"/>
          <p:cNvPicPr>
            <a:picLocks noChangeAspect="1"/>
          </p:cNvPicPr>
          <p:nvPr/>
        </p:nvPicPr>
        <p:blipFill>
          <a:blip r:embed="rId1"/>
          <a:stretch>
            <a:fillRect/>
          </a:stretch>
        </p:blipFill>
        <p:spPr>
          <a:xfrm>
            <a:off x="3032760" y="118110"/>
            <a:ext cx="5925185" cy="662241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0" fill="hold"/>
                                        <p:tgtEl>
                                          <p:spTgt spid="11"/>
                                        </p:tgtEl>
                                        <p:attrNameLst>
                                          <p:attrName>ppt_x</p:attrName>
                                        </p:attrNameLst>
                                      </p:cBhvr>
                                      <p:tavLst>
                                        <p:tav tm="0">
                                          <p:val>
                                            <p:strVal val="#ppt_x"/>
                                          </p:val>
                                        </p:tav>
                                        <p:tav tm="100000">
                                          <p:val>
                                            <p:strVal val="#ppt_x"/>
                                          </p:val>
                                        </p:tav>
                                      </p:tavLst>
                                    </p:anim>
                                    <p:anim calcmode="lin" valueType="num">
                                      <p:cBhvr additive="base">
                                        <p:cTn id="8" dur="5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0" y="113665"/>
            <a:ext cx="2552065" cy="457835"/>
          </a:xfrm>
        </p:spPr>
        <p:txBody>
          <a:bodyPr>
            <a:noAutofit/>
          </a:bodyPr>
          <a:p>
            <a:r>
              <a:rPr lang="en-US" altLang="zh-CN" sz="2000"/>
              <a:t>Results</a:t>
            </a:r>
            <a:endParaRPr lang="en-US" altLang="zh-CN" sz="2000"/>
          </a:p>
        </p:txBody>
      </p:sp>
      <p:pic>
        <p:nvPicPr>
          <p:cNvPr id="3" name="图片 2"/>
          <p:cNvPicPr>
            <a:picLocks noChangeAspect="1"/>
          </p:cNvPicPr>
          <p:nvPr/>
        </p:nvPicPr>
        <p:blipFill>
          <a:blip r:embed="rId1"/>
          <a:stretch>
            <a:fillRect/>
          </a:stretch>
        </p:blipFill>
        <p:spPr>
          <a:xfrm>
            <a:off x="647700" y="706755"/>
            <a:ext cx="6223635" cy="1524000"/>
          </a:xfrm>
          <a:prstGeom prst="rect">
            <a:avLst/>
          </a:prstGeom>
        </p:spPr>
      </p:pic>
      <p:sp>
        <p:nvSpPr>
          <p:cNvPr id="4" name="文本框 3"/>
          <p:cNvSpPr txBox="1"/>
          <p:nvPr/>
        </p:nvSpPr>
        <p:spPr>
          <a:xfrm>
            <a:off x="7131685" y="875665"/>
            <a:ext cx="3510280" cy="368300"/>
          </a:xfrm>
          <a:prstGeom prst="rect">
            <a:avLst/>
          </a:prstGeom>
          <a:noFill/>
        </p:spPr>
        <p:txBody>
          <a:bodyPr wrap="none" rtlCol="0" anchor="t">
            <a:spAutoFit/>
          </a:bodyPr>
          <a:p>
            <a:pPr algn="l"/>
            <a:r>
              <a:rPr lang="en-US" altLang="zh-CN">
                <a:cs typeface="+mn-lt"/>
                <a:sym typeface="+mn-ea"/>
              </a:rPr>
              <a:t>Specificity = TN/N = TN/(TN+FP)</a:t>
            </a:r>
            <a:endParaRPr lang="zh-CN" altLang="en-US"/>
          </a:p>
        </p:txBody>
      </p:sp>
      <p:sp>
        <p:nvSpPr>
          <p:cNvPr id="5" name="文本框 4"/>
          <p:cNvSpPr txBox="1"/>
          <p:nvPr/>
        </p:nvSpPr>
        <p:spPr>
          <a:xfrm>
            <a:off x="7131685" y="1461770"/>
            <a:ext cx="3437890" cy="368300"/>
          </a:xfrm>
          <a:prstGeom prst="rect">
            <a:avLst/>
          </a:prstGeom>
          <a:noFill/>
        </p:spPr>
        <p:txBody>
          <a:bodyPr wrap="none" rtlCol="0" anchor="t">
            <a:spAutoFit/>
          </a:bodyPr>
          <a:p>
            <a:pPr algn="l"/>
            <a:r>
              <a:rPr lang="en-US" altLang="zh-CN">
                <a:cs typeface="+mn-lt"/>
                <a:sym typeface="+mn-ea"/>
              </a:rPr>
              <a:t>Sensitivity = TP/P = TP/(TP+FN)</a:t>
            </a:r>
            <a:endParaRPr lang="zh-CN" altLang="en-US"/>
          </a:p>
        </p:txBody>
      </p:sp>
      <p:pic>
        <p:nvPicPr>
          <p:cNvPr id="6" name="图片 5"/>
          <p:cNvPicPr>
            <a:picLocks noChangeAspect="1"/>
          </p:cNvPicPr>
          <p:nvPr/>
        </p:nvPicPr>
        <p:blipFill>
          <a:blip r:embed="rId2"/>
          <a:stretch>
            <a:fillRect/>
          </a:stretch>
        </p:blipFill>
        <p:spPr>
          <a:xfrm>
            <a:off x="647700" y="4025900"/>
            <a:ext cx="2519045" cy="2356485"/>
          </a:xfrm>
          <a:prstGeom prst="rect">
            <a:avLst/>
          </a:prstGeom>
        </p:spPr>
      </p:pic>
      <p:sp>
        <p:nvSpPr>
          <p:cNvPr id="7" name="文本框 6"/>
          <p:cNvSpPr txBox="1"/>
          <p:nvPr/>
        </p:nvSpPr>
        <p:spPr>
          <a:xfrm>
            <a:off x="3739515" y="5460365"/>
            <a:ext cx="8123555" cy="922020"/>
          </a:xfrm>
          <a:prstGeom prst="rect">
            <a:avLst/>
          </a:prstGeom>
          <a:noFill/>
        </p:spPr>
        <p:txBody>
          <a:bodyPr wrap="none" rtlCol="0">
            <a:spAutoFit/>
          </a:bodyPr>
          <a:p>
            <a:pPr algn="l"/>
            <a:r>
              <a:rPr lang="en-US" altLang="zh-CN"/>
              <a:t>*The AUC scores of baselines are condunct from Md Martuza Ahamad et.</a:t>
            </a:r>
            <a:endParaRPr lang="en-US" altLang="zh-CN"/>
          </a:p>
          <a:p>
            <a:pPr algn="l"/>
            <a:r>
              <a:rPr lang="en-US" altLang="zh-CN"/>
              <a:t>They only consider 126 symptoms, the true value of 6725 symptoms must be </a:t>
            </a:r>
            <a:endParaRPr lang="en-US" altLang="zh-CN"/>
          </a:p>
          <a:p>
            <a:pPr algn="l"/>
            <a:r>
              <a:rPr lang="en-US" altLang="zh-CN"/>
              <a:t>a lot less than that.</a:t>
            </a:r>
            <a:endParaRPr lang="zh-CN" altLang="en-US"/>
          </a:p>
        </p:txBody>
      </p:sp>
      <p:pic>
        <p:nvPicPr>
          <p:cNvPr id="8" name="图片 7"/>
          <p:cNvPicPr>
            <a:picLocks noChangeAspect="1"/>
          </p:cNvPicPr>
          <p:nvPr/>
        </p:nvPicPr>
        <p:blipFill>
          <a:blip r:embed="rId3"/>
          <a:stretch>
            <a:fillRect/>
          </a:stretch>
        </p:blipFill>
        <p:spPr>
          <a:xfrm>
            <a:off x="3166745" y="2230755"/>
            <a:ext cx="4637405" cy="2905125"/>
          </a:xfrm>
          <a:prstGeom prst="rect">
            <a:avLst/>
          </a:prstGeom>
        </p:spPr>
      </p:pic>
      <p:sp>
        <p:nvSpPr>
          <p:cNvPr id="10" name="文本框 9"/>
          <p:cNvSpPr txBox="1"/>
          <p:nvPr/>
        </p:nvSpPr>
        <p:spPr>
          <a:xfrm>
            <a:off x="4308475" y="2548890"/>
            <a:ext cx="1426210" cy="368300"/>
          </a:xfrm>
          <a:prstGeom prst="rect">
            <a:avLst/>
          </a:prstGeom>
          <a:noFill/>
        </p:spPr>
        <p:txBody>
          <a:bodyPr wrap="none" rtlCol="0">
            <a:spAutoFit/>
          </a:bodyPr>
          <a:p>
            <a:r>
              <a:rPr lang="en-US" altLang="zh-CN"/>
              <a:t>Sparse PCA</a:t>
            </a:r>
            <a:endParaRPr lang="en-US" altLang="zh-CN"/>
          </a:p>
        </p:txBody>
      </p:sp>
      <p:pic>
        <p:nvPicPr>
          <p:cNvPr id="12" name="图片 11"/>
          <p:cNvPicPr>
            <a:picLocks noChangeAspect="1"/>
          </p:cNvPicPr>
          <p:nvPr/>
        </p:nvPicPr>
        <p:blipFill>
          <a:blip r:embed="rId4"/>
          <a:stretch>
            <a:fillRect/>
          </a:stretch>
        </p:blipFill>
        <p:spPr>
          <a:xfrm>
            <a:off x="7636510" y="2230755"/>
            <a:ext cx="4331335" cy="2905125"/>
          </a:xfrm>
          <a:prstGeom prst="rect">
            <a:avLst/>
          </a:prstGeom>
        </p:spPr>
      </p:pic>
      <p:sp>
        <p:nvSpPr>
          <p:cNvPr id="13" name="文本框 12"/>
          <p:cNvSpPr txBox="1"/>
          <p:nvPr/>
        </p:nvSpPr>
        <p:spPr>
          <a:xfrm>
            <a:off x="8369935" y="2548890"/>
            <a:ext cx="1452245" cy="368300"/>
          </a:xfrm>
          <a:prstGeom prst="rect">
            <a:avLst/>
          </a:prstGeom>
          <a:noFill/>
        </p:spPr>
        <p:txBody>
          <a:bodyPr wrap="none" rtlCol="0">
            <a:spAutoFit/>
          </a:bodyPr>
          <a:p>
            <a:r>
              <a:rPr lang="en-US" altLang="zh-CN"/>
              <a:t>Naive Bayes</a:t>
            </a:r>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0" y="113665"/>
            <a:ext cx="2552065" cy="457835"/>
          </a:xfrm>
        </p:spPr>
        <p:txBody>
          <a:bodyPr>
            <a:noAutofit/>
          </a:bodyPr>
          <a:p>
            <a:r>
              <a:rPr lang="en-US" altLang="zh-CN" sz="2000"/>
              <a:t>Results</a:t>
            </a:r>
            <a:endParaRPr lang="en-US" altLang="zh-CN" sz="2000"/>
          </a:p>
        </p:txBody>
      </p:sp>
      <p:sp>
        <p:nvSpPr>
          <p:cNvPr id="9" name="文本框 8"/>
          <p:cNvSpPr txBox="1"/>
          <p:nvPr/>
        </p:nvSpPr>
        <p:spPr>
          <a:xfrm>
            <a:off x="132080" y="571500"/>
            <a:ext cx="3874135" cy="368300"/>
          </a:xfrm>
          <a:prstGeom prst="rect">
            <a:avLst/>
          </a:prstGeom>
          <a:noFill/>
        </p:spPr>
        <p:txBody>
          <a:bodyPr wrap="none" rtlCol="0">
            <a:spAutoFit/>
          </a:bodyPr>
          <a:p>
            <a:r>
              <a:rPr lang="en-US" altLang="zh-CN"/>
              <a:t>Top 20 symptoms from Sparse PCA</a:t>
            </a:r>
            <a:endParaRPr lang="en-US" altLang="zh-CN"/>
          </a:p>
        </p:txBody>
      </p:sp>
      <p:sp>
        <p:nvSpPr>
          <p:cNvPr id="11" name="文本框 10"/>
          <p:cNvSpPr txBox="1"/>
          <p:nvPr/>
        </p:nvSpPr>
        <p:spPr>
          <a:xfrm>
            <a:off x="4163060" y="571500"/>
            <a:ext cx="3933825" cy="368300"/>
          </a:xfrm>
          <a:prstGeom prst="rect">
            <a:avLst/>
          </a:prstGeom>
          <a:noFill/>
        </p:spPr>
        <p:txBody>
          <a:bodyPr wrap="none" rtlCol="0">
            <a:spAutoFit/>
          </a:bodyPr>
          <a:p>
            <a:r>
              <a:rPr lang="en-US" altLang="zh-CN"/>
              <a:t>Top 20 Symptoms from Naive Bayes</a:t>
            </a:r>
            <a:endParaRPr lang="en-US" altLang="zh-CN"/>
          </a:p>
        </p:txBody>
      </p:sp>
      <p:sp>
        <p:nvSpPr>
          <p:cNvPr id="14" name="文本框 13"/>
          <p:cNvSpPr txBox="1"/>
          <p:nvPr/>
        </p:nvSpPr>
        <p:spPr>
          <a:xfrm>
            <a:off x="132080" y="1011555"/>
            <a:ext cx="4277995" cy="5631180"/>
          </a:xfrm>
          <a:prstGeom prst="rect">
            <a:avLst/>
          </a:prstGeom>
          <a:noFill/>
        </p:spPr>
        <p:txBody>
          <a:bodyPr wrap="square" rtlCol="0" anchor="t">
            <a:spAutoFit/>
          </a:bodyPr>
          <a:p>
            <a:r>
              <a:rPr lang="zh-CN" altLang="en-US">
                <a:highlight>
                  <a:srgbClr val="FFFF00"/>
                </a:highlight>
              </a:rPr>
              <a:t>'Chills', </a:t>
            </a:r>
            <a:endParaRPr lang="zh-CN" altLang="en-US"/>
          </a:p>
          <a:p>
            <a:r>
              <a:rPr lang="zh-CN" altLang="en-US"/>
              <a:t>'Blood test', </a:t>
            </a:r>
            <a:endParaRPr lang="zh-CN" altLang="en-US"/>
          </a:p>
          <a:p>
            <a:r>
              <a:rPr lang="zh-CN" altLang="en-US">
                <a:highlight>
                  <a:srgbClr val="FFFF00"/>
                </a:highlight>
              </a:rPr>
              <a:t>'Pyrexia',</a:t>
            </a:r>
            <a:endParaRPr lang="zh-CN" altLang="en-US"/>
          </a:p>
          <a:p>
            <a:r>
              <a:rPr lang="zh-CN" altLang="en-US"/>
              <a:t> 'Computerised tomogram', 'Unevaluable event', </a:t>
            </a:r>
            <a:endParaRPr lang="zh-CN" altLang="en-US"/>
          </a:p>
          <a:p>
            <a:r>
              <a:rPr lang="zh-CN" altLang="en-US">
                <a:highlight>
                  <a:srgbClr val="FFFF00"/>
                </a:highlight>
              </a:rPr>
              <a:t>'Dyspnoea', </a:t>
            </a:r>
            <a:endParaRPr lang="zh-CN" altLang="en-US"/>
          </a:p>
          <a:p>
            <a:r>
              <a:rPr lang="zh-CN" altLang="en-US">
                <a:highlight>
                  <a:srgbClr val="FFFF00"/>
                </a:highlight>
              </a:rPr>
              <a:t>'Pain',</a:t>
            </a:r>
            <a:endParaRPr lang="zh-CN" altLang="en-US"/>
          </a:p>
          <a:p>
            <a:r>
              <a:rPr lang="zh-CN" altLang="en-US">
                <a:highlight>
                  <a:srgbClr val="FFFF00"/>
                </a:highlight>
              </a:rPr>
              <a:t>'Nausea', </a:t>
            </a:r>
            <a:endParaRPr lang="zh-CN" altLang="en-US"/>
          </a:p>
          <a:p>
            <a:r>
              <a:rPr lang="zh-CN" altLang="en-US">
                <a:highlight>
                  <a:srgbClr val="FFFF00"/>
                </a:highlight>
              </a:rPr>
              <a:t>'Fatigue', </a:t>
            </a:r>
            <a:endParaRPr lang="zh-CN" altLang="en-US"/>
          </a:p>
          <a:p>
            <a:r>
              <a:rPr lang="zh-CN" altLang="en-US">
                <a:highlight>
                  <a:srgbClr val="FFFF00"/>
                </a:highlight>
              </a:rPr>
              <a:t>'Myalgia', </a:t>
            </a:r>
            <a:endParaRPr lang="zh-CN" altLang="en-US"/>
          </a:p>
          <a:p>
            <a:r>
              <a:rPr lang="zh-CN" altLang="en-US"/>
              <a:t>'Vomiting',</a:t>
            </a:r>
            <a:endParaRPr lang="zh-CN" altLang="en-US"/>
          </a:p>
          <a:p>
            <a:r>
              <a:rPr lang="zh-CN" altLang="en-US"/>
              <a:t>'Death', </a:t>
            </a:r>
            <a:endParaRPr lang="zh-CN" altLang="en-US"/>
          </a:p>
          <a:p>
            <a:r>
              <a:rPr lang="zh-CN" altLang="en-US"/>
              <a:t>'SARS-CoV-2 test negative', 'Hyperhidrosis', </a:t>
            </a:r>
            <a:endParaRPr lang="zh-CN" altLang="en-US"/>
          </a:p>
          <a:p>
            <a:r>
              <a:rPr lang="zh-CN" altLang="en-US"/>
              <a:t>'Malaise', </a:t>
            </a:r>
            <a:endParaRPr lang="zh-CN" altLang="en-US"/>
          </a:p>
          <a:p>
            <a:r>
              <a:rPr lang="zh-CN" altLang="en-US"/>
              <a:t>'Diarrhoea', </a:t>
            </a:r>
            <a:endParaRPr lang="zh-CN" altLang="en-US"/>
          </a:p>
          <a:p>
            <a:r>
              <a:rPr lang="zh-CN" altLang="en-US">
                <a:highlight>
                  <a:srgbClr val="FFFF00"/>
                </a:highlight>
              </a:rPr>
              <a:t>'Arthralgia', </a:t>
            </a:r>
            <a:endParaRPr lang="zh-CN" altLang="en-US"/>
          </a:p>
          <a:p>
            <a:r>
              <a:rPr lang="zh-CN" altLang="en-US"/>
              <a:t>'Pain in extremity', </a:t>
            </a:r>
            <a:endParaRPr lang="zh-CN" altLang="en-US"/>
          </a:p>
          <a:p>
            <a:r>
              <a:rPr lang="zh-CN" altLang="en-US"/>
              <a:t>'Abdominal pain', </a:t>
            </a:r>
            <a:endParaRPr lang="zh-CN" altLang="en-US"/>
          </a:p>
          <a:p>
            <a:r>
              <a:rPr lang="zh-CN" altLang="en-US"/>
              <a:t>'White blood cell count increased'</a:t>
            </a:r>
            <a:endParaRPr lang="zh-CN" altLang="en-US"/>
          </a:p>
        </p:txBody>
      </p:sp>
      <p:sp>
        <p:nvSpPr>
          <p:cNvPr id="15" name="文本框 14"/>
          <p:cNvSpPr txBox="1"/>
          <p:nvPr/>
        </p:nvSpPr>
        <p:spPr>
          <a:xfrm>
            <a:off x="4163060" y="1011555"/>
            <a:ext cx="4277995" cy="5631180"/>
          </a:xfrm>
          <a:prstGeom prst="rect">
            <a:avLst/>
          </a:prstGeom>
          <a:noFill/>
        </p:spPr>
        <p:txBody>
          <a:bodyPr wrap="square" rtlCol="0" anchor="t">
            <a:spAutoFit/>
          </a:bodyPr>
          <a:p>
            <a:r>
              <a:rPr lang="zh-CN" altLang="en-US">
                <a:highlight>
                  <a:srgbClr val="FFFF00"/>
                </a:highlight>
              </a:rPr>
              <a:t>'Pyrexia', </a:t>
            </a:r>
            <a:endParaRPr lang="zh-CN" altLang="en-US"/>
          </a:p>
          <a:p>
            <a:r>
              <a:rPr lang="zh-CN" altLang="en-US">
                <a:highlight>
                  <a:srgbClr val="FFFF00"/>
                </a:highlight>
              </a:rPr>
              <a:t>'Pain', </a:t>
            </a:r>
            <a:endParaRPr lang="zh-CN" altLang="en-US"/>
          </a:p>
          <a:p>
            <a:r>
              <a:rPr lang="zh-CN" altLang="en-US">
                <a:highlight>
                  <a:srgbClr val="FFFF00"/>
                </a:highlight>
              </a:rPr>
              <a:t>'Fatigue', </a:t>
            </a:r>
            <a:endParaRPr lang="zh-CN" altLang="en-US"/>
          </a:p>
          <a:p>
            <a:r>
              <a:rPr lang="zh-CN" altLang="en-US">
                <a:highlight>
                  <a:srgbClr val="FFFF00"/>
                </a:highlight>
              </a:rPr>
              <a:t>'Chills', </a:t>
            </a:r>
            <a:endParaRPr lang="zh-CN" altLang="en-US"/>
          </a:p>
          <a:p>
            <a:r>
              <a:rPr lang="zh-CN" altLang="en-US"/>
              <a:t>'Headache', </a:t>
            </a:r>
            <a:endParaRPr lang="zh-CN" altLang="en-US"/>
          </a:p>
          <a:p>
            <a:r>
              <a:rPr lang="zh-CN" altLang="en-US">
                <a:highlight>
                  <a:srgbClr val="FFFF00"/>
                </a:highlight>
              </a:rPr>
              <a:t>'Nausea', </a:t>
            </a:r>
            <a:endParaRPr lang="zh-CN" altLang="en-US"/>
          </a:p>
          <a:p>
            <a:r>
              <a:rPr lang="zh-CN" altLang="en-US"/>
              <a:t>'Injection site pain', </a:t>
            </a:r>
            <a:endParaRPr lang="zh-CN" altLang="en-US"/>
          </a:p>
          <a:p>
            <a:r>
              <a:rPr lang="zh-CN" altLang="en-US"/>
              <a:t>'Injection site erythema', </a:t>
            </a:r>
            <a:endParaRPr lang="zh-CN" altLang="en-US"/>
          </a:p>
          <a:p>
            <a:r>
              <a:rPr lang="zh-CN" altLang="en-US"/>
              <a:t>'Pain in extremity', </a:t>
            </a:r>
            <a:endParaRPr lang="zh-CN" altLang="en-US"/>
          </a:p>
          <a:p>
            <a:r>
              <a:rPr lang="zh-CN" altLang="en-US"/>
              <a:t>'Dizziness',</a:t>
            </a:r>
            <a:endParaRPr lang="zh-CN" altLang="en-US"/>
          </a:p>
          <a:p>
            <a:r>
              <a:rPr lang="zh-CN" altLang="en-US">
                <a:highlight>
                  <a:srgbClr val="FFFF00"/>
                </a:highlight>
              </a:rPr>
              <a:t>'Myalgia', </a:t>
            </a:r>
            <a:endParaRPr lang="zh-CN" altLang="en-US"/>
          </a:p>
          <a:p>
            <a:r>
              <a:rPr lang="zh-CN" altLang="en-US">
                <a:highlight>
                  <a:srgbClr val="FFFF00"/>
                </a:highlight>
              </a:rPr>
              <a:t>'Arthralgia', </a:t>
            </a:r>
            <a:endParaRPr lang="zh-CN" altLang="en-US"/>
          </a:p>
          <a:p>
            <a:r>
              <a:rPr lang="zh-CN" altLang="en-US"/>
              <a:t>'Pruritus', </a:t>
            </a:r>
            <a:endParaRPr lang="zh-CN" altLang="en-US"/>
          </a:p>
          <a:p>
            <a:r>
              <a:rPr lang="zh-CN" altLang="en-US"/>
              <a:t>'Rash', </a:t>
            </a:r>
            <a:endParaRPr lang="zh-CN" altLang="en-US"/>
          </a:p>
          <a:p>
            <a:r>
              <a:rPr lang="zh-CN" altLang="en-US"/>
              <a:t>'Injection site swelling', </a:t>
            </a:r>
            <a:endParaRPr lang="zh-CN" altLang="en-US"/>
          </a:p>
          <a:p>
            <a:r>
              <a:rPr lang="zh-CN" altLang="en-US">
                <a:highlight>
                  <a:srgbClr val="FFFF00"/>
                </a:highlight>
              </a:rPr>
              <a:t>'Dyspnea', </a:t>
            </a:r>
            <a:endParaRPr lang="zh-CN" altLang="en-US"/>
          </a:p>
          <a:p>
            <a:r>
              <a:rPr lang="zh-CN" altLang="en-US"/>
              <a:t>'Injection site pruritus', </a:t>
            </a:r>
            <a:endParaRPr lang="zh-CN" altLang="en-US"/>
          </a:p>
          <a:p>
            <a:r>
              <a:rPr lang="zh-CN" altLang="en-US"/>
              <a:t>'Vomiting', </a:t>
            </a:r>
            <a:endParaRPr lang="zh-CN" altLang="en-US"/>
          </a:p>
          <a:p>
            <a:r>
              <a:rPr lang="zh-CN" altLang="en-US"/>
              <a:t>'Erythema', </a:t>
            </a:r>
            <a:endParaRPr lang="zh-CN" altLang="en-US"/>
          </a:p>
          <a:p>
            <a:r>
              <a:rPr lang="zh-CN" altLang="en-US"/>
              <a:t>'Asthenia'.</a:t>
            </a:r>
            <a:endParaRPr lang="zh-CN" altLang="en-US"/>
          </a:p>
        </p:txBody>
      </p:sp>
      <p:pic>
        <p:nvPicPr>
          <p:cNvPr id="16" name="图片 15"/>
          <p:cNvPicPr>
            <a:picLocks noChangeAspect="1"/>
          </p:cNvPicPr>
          <p:nvPr/>
        </p:nvPicPr>
        <p:blipFill>
          <a:blip r:embed="rId1"/>
          <a:stretch>
            <a:fillRect/>
          </a:stretch>
        </p:blipFill>
        <p:spPr>
          <a:xfrm>
            <a:off x="6769100" y="2194560"/>
            <a:ext cx="5422900" cy="271272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2237</Words>
  <Application>WPS 文字</Application>
  <PresentationFormat>宽屏</PresentationFormat>
  <Paragraphs>85</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方正书宋_GBK</vt:lpstr>
      <vt:lpstr>Wingdings</vt:lpstr>
      <vt:lpstr>SimSun</vt:lpstr>
      <vt:lpstr>Arial Unicode MS</vt:lpstr>
      <vt:lpstr>Calibri Light</vt:lpstr>
      <vt:lpstr>Helvetica Neue</vt:lpstr>
      <vt:lpstr>汉仪书宋二KW</vt:lpstr>
      <vt:lpstr>Calibri</vt:lpstr>
      <vt:lpstr>微软雅黑</vt:lpstr>
      <vt:lpstr>汉仪旗黑</vt:lpstr>
      <vt:lpstr>Office 主题</vt:lpstr>
      <vt:lpstr>PowerPoint 演示文稿</vt:lpstr>
      <vt:lpstr>Hospital Prediction</vt:lpstr>
      <vt:lpstr>The first difficulty is that in our dataset, there are 6725 unique symptoms. However, on average each patient only self-reported 5 symptoms resulting in a high dimensional and highly sparse input feature matrix.</vt:lpstr>
      <vt:lpstr>sparse PCA</vt:lpstr>
      <vt:lpstr>Sparse PCA</vt:lpstr>
      <vt:lpstr>Results</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yuanfangxu</dc:creator>
  <cp:lastModifiedBy>yuanfangxu</cp:lastModifiedBy>
  <cp:revision>2</cp:revision>
  <dcterms:created xsi:type="dcterms:W3CDTF">2021-11-22T09:26:12Z</dcterms:created>
  <dcterms:modified xsi:type="dcterms:W3CDTF">2021-11-22T09:26:12Z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2052-3.9.0.6159</vt:lpwstr>
  </property>
</Properties>
</file>