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73" r:id="rId10"/>
    <p:sldId id="265" r:id="rId11"/>
    <p:sldId id="264" r:id="rId12"/>
    <p:sldId id="266" r:id="rId13"/>
    <p:sldId id="269" r:id="rId14"/>
    <p:sldId id="268" r:id="rId15"/>
    <p:sldId id="283" r:id="rId16"/>
    <p:sldId id="284" r:id="rId17"/>
    <p:sldId id="285" r:id="rId18"/>
    <p:sldId id="282" r:id="rId19"/>
    <p:sldId id="286" r:id="rId20"/>
    <p:sldId id="27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第十九课  Application，协同程序，</a:t>
            </a:r>
            <a:r>
              <a:rPr lang="en-US" altLang="zh-CN"/>
              <a:t>UnityWebRequest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Application</a:t>
            </a:r>
            <a:r>
              <a:rPr lang="en-US" altLang="zh-CN">
                <a:sym typeface="+mn-ea"/>
              </a:rPr>
              <a:t>,   </a:t>
            </a:r>
            <a:r>
              <a:rPr lang="zh-CN" altLang="en-US">
                <a:sym typeface="+mn-ea"/>
              </a:rPr>
              <a:t>协程</a:t>
            </a:r>
            <a:r>
              <a:rPr lang="en-US" altLang="zh-CN">
                <a:sym typeface="+mn-ea"/>
              </a:rPr>
              <a:t>, </a:t>
            </a:r>
            <a:r>
              <a:rPr lang="en-US" altLang="zh-CN">
                <a:sym typeface="+mn-ea"/>
              </a:rPr>
              <a:t>UnityWebRequest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</a:t>
            </a:r>
            <a:r>
              <a:rPr lang="en-US" altLang="zh-CN"/>
              <a:t>.UnityWebRequest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UnityWebRequest类（原</a:t>
            </a:r>
            <a:r>
              <a:rPr lang="zh-CN" altLang="en-US">
                <a:solidFill>
                  <a:schemeClr val="accent1"/>
                </a:solidFill>
              </a:rPr>
              <a:t>WWW</a:t>
            </a:r>
            <a:r>
              <a:rPr lang="zh-CN" altLang="en-US"/>
              <a:t>类，</a:t>
            </a:r>
            <a:r>
              <a:rPr lang="zh-CN" altLang="en-US">
                <a:solidFill>
                  <a:schemeClr val="accent1"/>
                </a:solidFill>
              </a:rPr>
              <a:t>WWW</a:t>
            </a:r>
            <a:r>
              <a:rPr lang="zh-CN" altLang="en-US"/>
              <a:t>类虽然现在还可以使用，但已经被标记为遗弃），主要用于读取文件和发送</a:t>
            </a:r>
            <a:r>
              <a:rPr lang="zh-CN" altLang="en-US"/>
              <a:t>网络请求。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UnityWebRequest封装了网络请求，支持</a:t>
            </a:r>
            <a:r>
              <a:rPr lang="zh-CN" altLang="en-US">
                <a:solidFill>
                  <a:srgbClr val="FF0000"/>
                </a:solidFill>
              </a:rPr>
              <a:t>http、https、file、和匿名ftp协议</a:t>
            </a:r>
            <a:r>
              <a:rPr lang="zh-CN" altLang="en-US"/>
              <a:t>的请求以及处理。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需要引入命名空间：</a:t>
            </a:r>
            <a:r>
              <a:rPr lang="zh-CN" altLang="en-US">
                <a:solidFill>
                  <a:srgbClr val="FF0000"/>
                </a:solidFill>
              </a:rPr>
              <a:t>UnityEngine.Networking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0340"/>
            <a:ext cx="10515600" cy="647827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协议的概念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协议，网络协议的简称，网络协议是通信计算机双方必须共同遵从的一组约定。如怎么样建立连接、怎么样互相识别等。只有遵守这个约定，计算机之间才能相互通信交流。它的三要素是：语法、语义、时序。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Http协议： http://www.baidu.com/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Https协议： https://www.baidu.com/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file协议：file:///</a:t>
            </a:r>
            <a:r>
              <a:rPr lang="en-US" altLang="zh-CN" sz="2000"/>
              <a:t>XXXXXXXXXXXXXX</a:t>
            </a:r>
            <a:r>
              <a:rPr lang="zh-CN" altLang="en-US" sz="2000"/>
              <a:t>文件</a:t>
            </a:r>
            <a:r>
              <a:rPr lang="zh-CN" altLang="en-US" sz="2000"/>
              <a:t>路径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ftp协议：ftp://test:test@192.168.0.1:21/profile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anonymous FTP（匿名FTP）：ftp://192.168.0.1:21/profile</a:t>
            </a:r>
            <a:endParaRPr lang="zh-CN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9070"/>
            <a:ext cx="10515600" cy="667829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altLang="zh-CN" sz="3200" b="1"/>
              <a:t>Uri</a:t>
            </a:r>
            <a:r>
              <a:rPr lang="zh-CN" altLang="en-US" sz="3200" b="1"/>
              <a:t>类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Uri</a:t>
            </a:r>
            <a:r>
              <a:rPr lang="zh-CN" altLang="en-US" sz="2000"/>
              <a:t>：统一资源标识符（</a:t>
            </a:r>
            <a:r>
              <a:rPr lang="zh-CN" altLang="en-US" sz="2000">
                <a:solidFill>
                  <a:srgbClr val="FF0000"/>
                </a:solidFill>
              </a:rPr>
              <a:t>Uniform Resource Identifier</a:t>
            </a:r>
            <a:r>
              <a:rPr lang="zh-CN" altLang="en-US" sz="2000"/>
              <a:t>，或URI)是一个用于标识某一互联网资源名称的字符串。 该种标识允许用户对任何（包括本地和互联网）的资源通过特定的协议进行交互操作。URI由包括确定语法和相关协议的方案所定义。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olidFill>
                  <a:srgbClr val="FF0000"/>
                </a:solidFill>
              </a:rPr>
              <a:t>需要System命名空间</a:t>
            </a:r>
            <a:r>
              <a:rPr lang="zh-CN" altLang="en-US" sz="2220"/>
              <a:t>，用于</a:t>
            </a:r>
            <a:r>
              <a:rPr lang="zh-CN" altLang="en-US" sz="2220"/>
              <a:t>构造uri，在请求本地文件时，不同的平台使用的Uri略有不同。</a:t>
            </a:r>
            <a:endParaRPr lang="zh-CN" altLang="en-US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/>
              <a:t>如果不使用Uri类，各个平台所需要的Uri的字符串示例如下：</a:t>
            </a:r>
            <a:endParaRPr lang="zh-CN" altLang="en-US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olidFill>
                  <a:srgbClr val="FF0000"/>
                </a:solidFill>
              </a:rPr>
              <a:t>Windows</a:t>
            </a:r>
            <a:r>
              <a:rPr lang="zh-CN" altLang="en-US" sz="2220"/>
              <a:t>平台 file:///D:/DATA/StreamingAssets/data.json</a:t>
            </a:r>
            <a:endParaRPr lang="zh-CN" altLang="en-US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olidFill>
                  <a:srgbClr val="FF0000"/>
                </a:solidFill>
              </a:rPr>
              <a:t>WebGl</a:t>
            </a:r>
            <a:r>
              <a:rPr lang="zh-CN" altLang="en-US" sz="2220"/>
              <a:t>平台 http://localhost/StreamingAssets/data.json</a:t>
            </a:r>
            <a:endParaRPr lang="zh-CN" altLang="en-US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olidFill>
                  <a:srgbClr val="FF0000"/>
                </a:solidFill>
              </a:rPr>
              <a:t>Android</a:t>
            </a:r>
            <a:r>
              <a:rPr lang="zh-CN" altLang="en-US" sz="2220"/>
              <a:t>平台 jar:file:///data/app/xxx!/assets/data.json</a:t>
            </a:r>
            <a:endParaRPr lang="zh-CN" altLang="en-US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/>
              <a:t>用法：</a:t>
            </a:r>
            <a:endParaRPr lang="zh-CN" altLang="en-US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olidFill>
                  <a:srgbClr val="FF0000"/>
                </a:solidFill>
              </a:rPr>
              <a:t>var </a:t>
            </a:r>
            <a:r>
              <a:rPr lang="zh-CN" altLang="en-US" sz="2220">
                <a:solidFill>
                  <a:schemeClr val="tx1"/>
                </a:solidFill>
              </a:rPr>
              <a:t>uri </a:t>
            </a:r>
            <a:r>
              <a:rPr lang="zh-CN" altLang="en-US" sz="2220">
                <a:solidFill>
                  <a:srgbClr val="FF0000"/>
                </a:solidFill>
              </a:rPr>
              <a:t>= new System.Uri</a:t>
            </a:r>
            <a:r>
              <a:rPr lang="zh-CN" altLang="en-US" sz="2220"/>
              <a:t>(Path.Combine(Application.streamingAssetsPath, "data.json"));</a:t>
            </a:r>
            <a:endParaRPr lang="zh-CN" altLang="en-US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olidFill>
                  <a:schemeClr val="tx1"/>
                </a:solidFill>
              </a:rPr>
              <a:t>uri</a:t>
            </a:r>
            <a:r>
              <a:rPr lang="zh-CN" altLang="en-US" sz="2220">
                <a:solidFill>
                  <a:srgbClr val="FF0000"/>
                </a:solidFill>
              </a:rPr>
              <a:t>.AbsoluteUri</a:t>
            </a:r>
            <a:r>
              <a:rPr lang="en-US" altLang="zh-CN" sz="2220">
                <a:solidFill>
                  <a:srgbClr val="FF0000"/>
                </a:solidFill>
              </a:rPr>
              <a:t>//</a:t>
            </a:r>
            <a:r>
              <a:rPr lang="zh-CN" altLang="en-US" sz="2220">
                <a:solidFill>
                  <a:srgbClr val="FF0000"/>
                </a:solidFill>
              </a:rPr>
              <a:t>访问协议的字符串</a:t>
            </a:r>
            <a:endParaRPr lang="zh-CN" altLang="en-US" sz="222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160"/>
            <a:ext cx="10515600" cy="6583680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UnityWebRequest</a:t>
            </a:r>
            <a:r>
              <a:rPr lang="zh-CN" altLang="en-US" sz="3200" b="1"/>
              <a:t>类</a:t>
            </a:r>
            <a:endParaRPr lang="zh-CN" altLang="en-US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Get</a:t>
            </a:r>
            <a:r>
              <a:rPr lang="zh-CN" altLang="en-US" sz="2000"/>
              <a:t>(url) </a:t>
            </a:r>
            <a:r>
              <a:rPr lang="en-US" altLang="zh-CN" sz="2000"/>
              <a:t>//Get获取数据</a:t>
            </a:r>
            <a:r>
              <a:rPr lang="zh-CN" altLang="en-US" sz="2000"/>
              <a:t>，</a:t>
            </a:r>
            <a:r>
              <a:rPr lang="zh-CN" altLang="en-US" sz="2000"/>
              <a:t>返回一个</a:t>
            </a:r>
            <a:r>
              <a:rPr lang="zh-CN" altLang="en-US" sz="2000"/>
              <a:t>UnityWebRequest 对象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Post</a:t>
            </a:r>
            <a:r>
              <a:rPr lang="zh-CN" altLang="en-US" sz="2000"/>
              <a:t>（url)</a:t>
            </a:r>
            <a:r>
              <a:rPr lang="en-US" altLang="zh-CN" sz="2000"/>
              <a:t>//</a:t>
            </a:r>
            <a:r>
              <a:rPr lang="zh-CN" altLang="en-US" sz="2000"/>
              <a:t> 向Web服务器发送表单信息</a:t>
            </a:r>
            <a:r>
              <a:rPr lang="zh-CN" altLang="en-US" sz="2000">
                <a:sym typeface="+mn-ea"/>
              </a:rPr>
              <a:t>，返回一个UnityWebRequest 对象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Put</a:t>
            </a:r>
            <a:r>
              <a:rPr lang="zh-CN" altLang="en-US" sz="2000"/>
              <a:t>(url)</a:t>
            </a:r>
            <a:r>
              <a:rPr lang="en-US" altLang="zh-CN" sz="2000"/>
              <a:t>//</a:t>
            </a:r>
            <a:r>
              <a:rPr lang="zh-CN" altLang="en-US" sz="2000"/>
              <a:t> 将数据上传到 Web 服务器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  <a:sym typeface="+mn-ea"/>
              </a:rPr>
              <a:t>Abort</a:t>
            </a:r>
            <a:r>
              <a:rPr lang="zh-CN" altLang="en-US" sz="2000">
                <a:sym typeface="+mn-ea"/>
              </a:rPr>
              <a:t>() </a:t>
            </a:r>
            <a:r>
              <a:rPr lang="en-US" altLang="zh-CN" sz="2000">
                <a:sym typeface="+mn-ea"/>
              </a:rPr>
              <a:t>//</a:t>
            </a:r>
            <a:r>
              <a:rPr lang="zh-CN" altLang="en-US" sz="2000">
                <a:sym typeface="+mn-ea"/>
              </a:rPr>
              <a:t>如果正在通信，则直接结束联网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  <a:sym typeface="+mn-ea"/>
              </a:rPr>
              <a:t>Head</a:t>
            </a:r>
            <a:r>
              <a:rPr lang="zh-CN" altLang="en-US" sz="2000">
                <a:sym typeface="+mn-ea"/>
              </a:rPr>
              <a:t>() </a:t>
            </a:r>
            <a:r>
              <a:rPr lang="en-US" altLang="zh-CN" sz="2000">
                <a:sym typeface="+mn-ea"/>
              </a:rPr>
              <a:t>//</a:t>
            </a:r>
            <a:r>
              <a:rPr lang="zh-CN" altLang="en-US" sz="2000">
                <a:sym typeface="+mn-ea"/>
              </a:rPr>
              <a:t>类似于get请求，只不过返回的响应中没有具体的内容，用于获取报头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FF0000"/>
                </a:solidFill>
              </a:rPr>
              <a:t>request</a:t>
            </a:r>
            <a:r>
              <a:rPr lang="zh-CN" altLang="en-US" sz="2000">
                <a:solidFill>
                  <a:srgbClr val="FF0000"/>
                </a:solidFill>
              </a:rPr>
              <a:t>对象</a:t>
            </a:r>
            <a:r>
              <a:rPr lang="en-US" altLang="zh-CN" sz="2000">
                <a:solidFill>
                  <a:srgbClr val="FF0000"/>
                </a:solidFill>
              </a:rPr>
              <a:t>.</a:t>
            </a:r>
            <a:r>
              <a:rPr lang="zh-CN" altLang="en-US" sz="2000">
                <a:solidFill>
                  <a:srgbClr val="FF0000"/>
                </a:solidFill>
              </a:rPr>
              <a:t>SendWebRequest</a:t>
            </a:r>
            <a:r>
              <a:rPr lang="zh-CN" altLang="en-US" sz="2000"/>
              <a:t>() </a:t>
            </a:r>
            <a:r>
              <a:rPr lang="en-US" altLang="zh-CN" sz="2000"/>
              <a:t>//</a:t>
            </a:r>
            <a:r>
              <a:rPr lang="zh-CN" altLang="en-US" sz="2000"/>
              <a:t>开始请求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FF0000"/>
                </a:solidFill>
                <a:sym typeface="+mn-ea"/>
              </a:rPr>
              <a:t>request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对象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.</a:t>
            </a:r>
            <a:r>
              <a:rPr lang="zh-CN" altLang="en-US" sz="2000">
                <a:solidFill>
                  <a:srgbClr val="FF0000"/>
                </a:solidFill>
              </a:rPr>
              <a:t>downloadHandler</a:t>
            </a:r>
            <a:r>
              <a:rPr lang="en-US" altLang="zh-CN" sz="2000"/>
              <a:t>//</a:t>
            </a:r>
            <a:r>
              <a:rPr lang="zh-CN" altLang="en-US" sz="2000">
                <a:sym typeface="+mn-ea"/>
              </a:rPr>
              <a:t>从服务器接收数据的对象被封装成</a:t>
            </a:r>
            <a:r>
              <a:rPr lang="zh-CN" altLang="en-US" sz="2000">
                <a:solidFill>
                  <a:srgbClr val="FF0000"/>
                </a:solidFill>
              </a:rPr>
              <a:t>DownloadHandler </a:t>
            </a:r>
            <a:r>
              <a:rPr lang="zh-CN" altLang="en-US" sz="2000"/>
              <a:t>类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FF0000"/>
                </a:solidFill>
                <a:sym typeface="+mn-ea"/>
              </a:rPr>
              <a:t>request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对象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.</a:t>
            </a:r>
            <a:r>
              <a:rPr lang="zh-CN" altLang="en-US" sz="2000">
                <a:solidFill>
                  <a:srgbClr val="FF0000"/>
                </a:solidFill>
              </a:rPr>
              <a:t>uploadHandler</a:t>
            </a:r>
            <a:r>
              <a:rPr lang="en-US" altLang="zh-CN" sz="2000"/>
              <a:t>//</a:t>
            </a:r>
            <a:r>
              <a:rPr lang="zh-CN" altLang="en-US" sz="2000"/>
              <a:t>处理数据，将数据发送到服务器的对象（</a:t>
            </a:r>
            <a:r>
              <a:rPr lang="en-US" altLang="zh-CN" sz="2000">
                <a:solidFill>
                  <a:srgbClr val="FF0000"/>
                </a:solidFill>
              </a:rPr>
              <a:t>U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ploadHandler</a:t>
            </a:r>
            <a:r>
              <a:rPr lang="zh-CN" altLang="en-US" sz="2000">
                <a:sym typeface="+mn-ea"/>
              </a:rPr>
              <a:t>类</a:t>
            </a:r>
            <a:r>
              <a:rPr lang="zh-CN" altLang="en-US" sz="2000"/>
              <a:t>）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99415"/>
            <a:ext cx="10515600" cy="5777865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Get</a:t>
            </a:r>
            <a:endParaRPr lang="en-US" altLang="zh-CN" sz="3200" b="1"/>
          </a:p>
          <a:p>
            <a:pPr marL="0" indent="0" algn="l">
              <a:buNone/>
            </a:pPr>
            <a:r>
              <a:rPr lang="en-US" altLang="zh-CN" sz="2000" b="1">
                <a:solidFill>
                  <a:schemeClr val="accent5"/>
                </a:solidFill>
              </a:rPr>
              <a:t>var </a:t>
            </a:r>
            <a:r>
              <a:rPr lang="en-US" altLang="zh-CN" sz="2000" b="1"/>
              <a:t>text =  request.downloadHandler.text; // </a:t>
            </a:r>
            <a:r>
              <a:rPr lang="en-US" altLang="zh-CN" sz="2000" b="1">
                <a:solidFill>
                  <a:srgbClr val="FF0000"/>
                </a:solidFill>
              </a:rPr>
              <a:t>文本信息，使用UTF8编码解析</a:t>
            </a:r>
            <a:endParaRPr lang="en-US" altLang="zh-CN" sz="20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>
                <a:solidFill>
                  <a:schemeClr val="accent5"/>
                </a:solidFill>
              </a:rPr>
              <a:t>var </a:t>
            </a:r>
            <a:r>
              <a:rPr lang="en-US" altLang="zh-CN" sz="2000" b="1"/>
              <a:t>bytes = </a:t>
            </a:r>
            <a:r>
              <a:rPr lang="en-US" altLang="zh-CN" sz="2000" b="1">
                <a:sym typeface="+mn-ea"/>
              </a:rPr>
              <a:t>request</a:t>
            </a:r>
            <a:r>
              <a:rPr lang="en-US" altLang="zh-CN" sz="2000" b="1"/>
              <a:t>.downloadHandler.data; // </a:t>
            </a:r>
            <a:r>
              <a:rPr lang="en-US" altLang="zh-CN" sz="2000" b="1">
                <a:solidFill>
                  <a:srgbClr val="FF0000"/>
                </a:solidFill>
              </a:rPr>
              <a:t>字节数组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4015" y="1793240"/>
            <a:ext cx="6363970" cy="49307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4310"/>
            <a:ext cx="10515600" cy="642683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200" b="1"/>
              <a:t>Post</a:t>
            </a:r>
            <a:endParaRPr lang="en-US" altLang="zh-CN" sz="3200" b="1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3200" b="1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/>
              <a:t>Header</a:t>
            </a:r>
            <a:r>
              <a:rPr lang="zh-CN" altLang="en-US" b="1"/>
              <a:t>：</a:t>
            </a:r>
            <a:r>
              <a:rPr lang="zh-CN" altLang="en-US">
                <a:sym typeface="+mn-ea"/>
              </a:rPr>
              <a:t>请求头</a:t>
            </a:r>
            <a:endParaRPr lang="zh-CN" altLang="en-US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请求头就是消息体的其中一部分，消息体包括 头和包体，头里面会含有许多可以设置的参数，服务器收到消息后，可以根据头里面的设置进行一些逻辑处理和判断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例如：当我们需求服务器返回给我们</a:t>
            </a:r>
            <a:r>
              <a:rPr lang="en-US" altLang="zh-CN" sz="2000"/>
              <a:t>json</a:t>
            </a:r>
            <a:r>
              <a:rPr lang="zh-CN" altLang="en-US" sz="2000"/>
              <a:t>数据时，应当作如下设置</a:t>
            </a:r>
            <a:endParaRPr lang="zh-CN" altLang="en-US" sz="200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4560" y="902335"/>
            <a:ext cx="8178800" cy="12642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60" y="2319655"/>
            <a:ext cx="8558530" cy="5626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60" y="5494655"/>
            <a:ext cx="7611745" cy="9690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25955" y="356235"/>
            <a:ext cx="8340090" cy="59124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</a:t>
            </a:r>
            <a:r>
              <a:rPr lang="zh-CN" altLang="en-US"/>
              <a:t>的响应码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3825"/>
            <a:ext cx="10515600" cy="5463540"/>
          </a:xfrm>
        </p:spPr>
        <p:txBody>
          <a:bodyPr>
            <a:normAutofit fontScale="65000"/>
          </a:bodyPr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响应码：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/>
              <a:t>1xx：指示信息--表示请求已接收，继续处理</a:t>
            </a:r>
            <a:endParaRPr lang="zh-CN" altLang="en-US"/>
          </a:p>
          <a:p>
            <a:r>
              <a:rPr lang="zh-CN" altLang="en-US"/>
              <a:t>2xx：成功--表示请求已被成功接收、理解、接受</a:t>
            </a:r>
            <a:endParaRPr lang="zh-CN" altLang="en-US"/>
          </a:p>
          <a:p>
            <a:r>
              <a:rPr lang="zh-CN" altLang="en-US"/>
              <a:t>3xx：重定向--要完成请求必须进行更进一步的操作</a:t>
            </a:r>
            <a:endParaRPr lang="zh-CN" altLang="en-US"/>
          </a:p>
          <a:p>
            <a:r>
              <a:rPr lang="zh-CN" altLang="en-US"/>
              <a:t>4xx：客户端错误--请求有语法错误或请求无法实现</a:t>
            </a:r>
            <a:endParaRPr lang="zh-CN" altLang="en-US"/>
          </a:p>
          <a:p>
            <a:r>
              <a:rPr lang="zh-CN" altLang="en-US"/>
              <a:t>5xx：服务器端错误--服务器未能实现合法的请求</a:t>
            </a:r>
            <a:endParaRPr lang="zh-CN" altLang="en-US"/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常见状态码：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/>
              <a:t>200 OK //客户端请求成功</a:t>
            </a:r>
            <a:endParaRPr lang="zh-CN" altLang="en-US"/>
          </a:p>
          <a:p>
            <a:r>
              <a:rPr lang="zh-CN" altLang="en-US"/>
              <a:t>400 Bad Request //客户端请求有语法错误，不能被服务器所理解</a:t>
            </a:r>
            <a:endParaRPr lang="zh-CN" altLang="en-US"/>
          </a:p>
          <a:p>
            <a:r>
              <a:rPr lang="zh-CN" altLang="en-US"/>
              <a:t>401 Unauthorized //请求未经授权，这个状态代码必须和WWW-Authenticate报头域一起使用</a:t>
            </a:r>
            <a:endParaRPr lang="zh-CN" altLang="en-US"/>
          </a:p>
          <a:p>
            <a:r>
              <a:rPr lang="zh-CN" altLang="en-US"/>
              <a:t>403 Forbidden //服务器收到请求，但是拒绝提供服务</a:t>
            </a:r>
            <a:endParaRPr lang="zh-CN" altLang="en-US"/>
          </a:p>
          <a:p>
            <a:r>
              <a:rPr lang="zh-CN" altLang="en-US"/>
              <a:t>404 Not Found //请求资源不存在，eg：输入了错误的URL</a:t>
            </a:r>
            <a:endParaRPr lang="zh-CN" altLang="en-US"/>
          </a:p>
          <a:p>
            <a:r>
              <a:rPr lang="zh-CN" altLang="en-US"/>
              <a:t>500 Internal Server Error //服务器发生不可预期的错误</a:t>
            </a:r>
            <a:endParaRPr lang="zh-CN" altLang="en-US"/>
          </a:p>
          <a:p>
            <a:r>
              <a:rPr lang="zh-CN" altLang="en-US"/>
              <a:t>503 Server Unavailable //服务器当前不能处理客户端的请求，一段时间后可能恢复正常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36855" y="751840"/>
            <a:ext cx="9585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Unity</a:t>
            </a:r>
            <a:r>
              <a:rPr lang="zh-CN" altLang="en-US"/>
              <a:t>还为常用的资源封装了专用的类， 如：UnityWebRequestTexture，DownloadHandlerTexture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39720" y="1459230"/>
            <a:ext cx="6512560" cy="51650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r>
              <a:rPr lang="en-US" altLang="zh-CN"/>
              <a:t>/</a:t>
            </a:r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利用今天所学知识读取并打印一个</a:t>
            </a:r>
            <a:r>
              <a:rPr lang="en-US" altLang="zh-CN"/>
              <a:t>text</a:t>
            </a:r>
            <a:r>
              <a:rPr lang="zh-CN" altLang="en-US"/>
              <a:t>文件内容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Application</a:t>
            </a:r>
            <a:r>
              <a:rPr lang="en-US" altLang="zh-CN"/>
              <a:t>(</a:t>
            </a:r>
            <a:r>
              <a:rPr lang="zh-CN" altLang="en-US"/>
              <a:t> 应用程序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8660" y="181102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 sz="3200" b="1">
                <a:sym typeface="+mn-ea"/>
              </a:rPr>
              <a:t>Application类</a:t>
            </a:r>
            <a:endParaRPr lang="zh-CN" altLang="en-US" sz="3200" b="1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需要引入命名空间: 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UnityEngine；</a:t>
            </a:r>
            <a:endParaRPr lang="zh-CN" altLang="en-US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描述访问应用程序的运行时数据，这个类包含查找信息和控制运行时数据的静态方法。</a:t>
            </a:r>
            <a:endParaRPr lang="zh-CN" altLang="en-US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通常我们用这个类进行游戏的退出，资源路径的获取，与外部程序的协作等。</a:t>
            </a:r>
            <a:endParaRPr lang="zh-CN" altLang="en-US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0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000"/>
            <a:ext cx="10515600" cy="655637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 sz="3200" b="1"/>
              <a:t>常用属性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Application.</a:t>
            </a:r>
            <a:r>
              <a:rPr lang="zh-CN" altLang="en-US" sz="2000">
                <a:solidFill>
                  <a:srgbClr val="FF0000"/>
                </a:solidFill>
              </a:rPr>
              <a:t>platform</a:t>
            </a:r>
            <a:r>
              <a:rPr lang="zh-CN" altLang="en-US" sz="2000"/>
              <a:t>;//平台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Application.</a:t>
            </a:r>
            <a:r>
              <a:rPr lang="zh-CN" altLang="en-US" sz="2000">
                <a:solidFill>
                  <a:srgbClr val="FF0000"/>
                </a:solidFill>
              </a:rPr>
              <a:t>dataPath</a:t>
            </a:r>
            <a:r>
              <a:rPr lang="zh-CN" altLang="en-US" sz="2000"/>
              <a:t>;//数据目录，即当前程序的资源目录，</a:t>
            </a:r>
            <a:r>
              <a:rPr lang="en-US" altLang="zh-CN" sz="2000"/>
              <a:t>Editor</a:t>
            </a:r>
            <a:r>
              <a:rPr lang="zh-CN" altLang="en-US" sz="2000"/>
              <a:t>时是Assets文件夹，运行时是 _Data文件夹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Application.</a:t>
            </a:r>
            <a:r>
              <a:rPr lang="zh-CN" altLang="en-US" sz="2000">
                <a:solidFill>
                  <a:srgbClr val="FF0000"/>
                </a:solidFill>
              </a:rPr>
              <a:t>persistentDataPath</a:t>
            </a:r>
            <a:r>
              <a:rPr lang="zh-CN" altLang="en-US" sz="2000"/>
              <a:t>;//沙盒目录下的数据目录，可读可写，但不可预读预写，仅能在安装程序后生成，且在程序运行时可用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Application.</a:t>
            </a:r>
            <a:r>
              <a:rPr lang="zh-CN" altLang="en-US" sz="2000">
                <a:solidFill>
                  <a:srgbClr val="FF0000"/>
                </a:solidFill>
              </a:rPr>
              <a:t>streamingAssetsPath</a:t>
            </a:r>
            <a:r>
              <a:rPr lang="zh-CN" altLang="en-US" sz="2000"/>
              <a:t>;//和</a:t>
            </a:r>
            <a:r>
              <a:rPr lang="en-US" altLang="zh-CN" sz="2000"/>
              <a:t>Resources</a:t>
            </a:r>
            <a:r>
              <a:rPr lang="zh-CN" altLang="en-US" sz="2000"/>
              <a:t>文件夹类似，只读，但是其中的内容均不会进行压缩，且该文件夹必须在</a:t>
            </a:r>
            <a:r>
              <a:rPr lang="en-US" altLang="zh-CN" sz="2000"/>
              <a:t>Assets</a:t>
            </a:r>
            <a:r>
              <a:rPr lang="zh-CN" altLang="en-US" sz="2000"/>
              <a:t>的下一级目录，有且仅有一个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Application.</a:t>
            </a:r>
            <a:r>
              <a:rPr lang="zh-CN" altLang="en-US" sz="2000">
                <a:solidFill>
                  <a:srgbClr val="FF0000"/>
                </a:solidFill>
              </a:rPr>
              <a:t>targetFrameRate；</a:t>
            </a:r>
            <a:r>
              <a:rPr lang="en-US" altLang="zh-CN" sz="2000">
                <a:solidFill>
                  <a:schemeClr val="tx1"/>
                </a:solidFill>
              </a:rPr>
              <a:t>//</a:t>
            </a:r>
            <a:r>
              <a:rPr lang="zh-CN" altLang="en-US" sz="2000">
                <a:solidFill>
                  <a:schemeClr val="tx1"/>
                </a:solidFill>
              </a:rPr>
              <a:t>可用于设置目标帧率，和渲染，优化有关，暂时不管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Application.</a:t>
            </a:r>
            <a:r>
              <a:rPr lang="zh-CN" altLang="en-US" sz="2000">
                <a:solidFill>
                  <a:srgbClr val="FF0000"/>
                </a:solidFill>
              </a:rPr>
              <a:t>runInBackground</a:t>
            </a:r>
            <a:r>
              <a:rPr lang="zh-CN" altLang="en-US" sz="2000">
                <a:solidFill>
                  <a:schemeClr val="tx1"/>
                </a:solidFill>
              </a:rPr>
              <a:t>；</a:t>
            </a:r>
            <a:r>
              <a:rPr lang="en-US" altLang="zh-CN" sz="2000">
                <a:solidFill>
                  <a:schemeClr val="tx1"/>
                </a:solidFill>
              </a:rPr>
              <a:t>//</a:t>
            </a:r>
            <a:r>
              <a:rPr lang="zh-CN" altLang="en-US" sz="2000">
                <a:solidFill>
                  <a:schemeClr val="tx1"/>
                </a:solidFill>
              </a:rPr>
              <a:t>程序</a:t>
            </a:r>
            <a:r>
              <a:rPr lang="zh-CN" altLang="en-US" sz="2000">
                <a:solidFill>
                  <a:schemeClr val="tx1"/>
                </a:solidFill>
              </a:rPr>
              <a:t>是否可以在后台运行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Application.</a:t>
            </a:r>
            <a:r>
              <a:rPr lang="zh-CN" altLang="en-US" sz="2000">
                <a:solidFill>
                  <a:srgbClr val="FF0000"/>
                </a:solidFill>
              </a:rPr>
              <a:t>unityVersion</a:t>
            </a:r>
            <a:r>
              <a:rPr lang="zh-CN" altLang="en-US" sz="2000">
                <a:solidFill>
                  <a:schemeClr val="tx1"/>
                </a:solidFill>
              </a:rPr>
              <a:t>；</a:t>
            </a:r>
            <a:r>
              <a:rPr lang="en-US" altLang="zh-CN" sz="2000">
                <a:solidFill>
                  <a:schemeClr val="tx1"/>
                </a:solidFill>
              </a:rPr>
              <a:t>//</a:t>
            </a:r>
            <a:r>
              <a:rPr lang="zh-CN" altLang="en-US" sz="2000">
                <a:solidFill>
                  <a:schemeClr val="tx1"/>
                </a:solidFill>
              </a:rPr>
              <a:t>当前程序的</a:t>
            </a:r>
            <a:r>
              <a:rPr lang="en-US" altLang="zh-CN" sz="2000">
                <a:solidFill>
                  <a:schemeClr val="tx1"/>
                </a:solidFill>
              </a:rPr>
              <a:t>Unity</a:t>
            </a:r>
            <a:r>
              <a:rPr lang="zh-CN" altLang="en-US" sz="2000">
                <a:solidFill>
                  <a:schemeClr val="tx1"/>
                </a:solidFill>
              </a:rPr>
              <a:t>版本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Application.</a:t>
            </a:r>
            <a:r>
              <a:rPr lang="zh-CN" altLang="en-US" sz="2000">
                <a:solidFill>
                  <a:srgbClr val="FF0000"/>
                </a:solidFill>
              </a:rPr>
              <a:t>isPlaying</a:t>
            </a:r>
            <a:r>
              <a:rPr lang="zh-CN" altLang="en-US" sz="2000">
                <a:solidFill>
                  <a:schemeClr val="tx1"/>
                </a:solidFill>
              </a:rPr>
              <a:t>；</a:t>
            </a:r>
            <a:r>
              <a:rPr lang="en-US" altLang="zh-CN" sz="2000">
                <a:solidFill>
                  <a:schemeClr val="tx1"/>
                </a:solidFill>
              </a:rPr>
              <a:t>//</a:t>
            </a:r>
            <a:r>
              <a:rPr lang="zh-CN" altLang="en-US" sz="2000">
                <a:solidFill>
                  <a:schemeClr val="tx1"/>
                </a:solidFill>
              </a:rPr>
              <a:t>当前程序是否在运行，若在运行，返回</a:t>
            </a:r>
            <a:r>
              <a:rPr lang="en-US" altLang="zh-CN" sz="2000">
                <a:solidFill>
                  <a:schemeClr val="tx1"/>
                </a:solidFill>
              </a:rPr>
              <a:t>true;[ExecuteInEditMode]</a:t>
            </a:r>
            <a:r>
              <a:rPr lang="zh-CN" altLang="en-US" sz="2000">
                <a:solidFill>
                  <a:schemeClr val="tx1"/>
                </a:solidFill>
              </a:rPr>
              <a:t>作用于类，且仅调用一次，或聚焦时调用一次。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olidFill>
                  <a:schemeClr val="tx1"/>
                </a:solidFill>
              </a:rPr>
              <a:t>Application.</a:t>
            </a:r>
            <a:r>
              <a:rPr lang="en-US" altLang="zh-CN" sz="2000">
                <a:solidFill>
                  <a:srgbClr val="FF0000"/>
                </a:solidFill>
              </a:rPr>
              <a:t>systemLanguage</a:t>
            </a:r>
            <a:r>
              <a:rPr lang="en-US" altLang="zh-CN" sz="2000">
                <a:solidFill>
                  <a:schemeClr val="tx1"/>
                </a:solidFill>
              </a:rPr>
              <a:t>;//</a:t>
            </a:r>
            <a:r>
              <a:rPr lang="zh-CN" altLang="en-US" sz="2000">
                <a:solidFill>
                  <a:schemeClr val="tx1"/>
                </a:solidFill>
              </a:rPr>
              <a:t>当前系统的操作语言， 中国就是中文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315"/>
            <a:ext cx="10515600" cy="666115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常用静态方法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Application.</a:t>
            </a:r>
            <a:r>
              <a:rPr lang="zh-CN" altLang="en-US">
                <a:solidFill>
                  <a:srgbClr val="FF0000"/>
                </a:solidFill>
              </a:rPr>
              <a:t>Quit</a:t>
            </a:r>
            <a:r>
              <a:rPr lang="zh-CN" altLang="en-US"/>
              <a:t>();//退出游戏只在运行时有效 Application.</a:t>
            </a:r>
            <a:r>
              <a:rPr lang="zh-CN" altLang="en-US">
                <a:solidFill>
                  <a:srgbClr val="FF0000"/>
                </a:solidFill>
              </a:rPr>
              <a:t>OpenURL</a:t>
            </a:r>
            <a:r>
              <a:rPr lang="zh-CN" altLang="en-US"/>
              <a:t>();//打开网页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Application.</a:t>
            </a:r>
            <a:r>
              <a:rPr lang="en-US" altLang="zh-CN">
                <a:solidFill>
                  <a:srgbClr val="FF0000"/>
                </a:solidFill>
              </a:rPr>
              <a:t>wantsToQuit</a:t>
            </a:r>
            <a:r>
              <a:rPr lang="en-US" altLang="zh-CN"/>
              <a:t>;//</a:t>
            </a:r>
            <a:r>
              <a:rPr lang="zh-CN" altLang="en-US"/>
              <a:t>注册一个事件，用于退出游戏时调用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Application.</a:t>
            </a:r>
            <a:r>
              <a:rPr lang="en-US" altLang="zh-CN">
                <a:solidFill>
                  <a:srgbClr val="FF0000"/>
                </a:solidFill>
              </a:rPr>
              <a:t>CaptureScreenshot</a:t>
            </a:r>
            <a:r>
              <a:rPr lang="en-US" altLang="zh-CN"/>
              <a:t>();//</a:t>
            </a:r>
            <a:r>
              <a:rPr lang="zh-CN" altLang="en-US"/>
              <a:t>截图</a:t>
            </a:r>
            <a:r>
              <a:rPr lang="en-US" altLang="zh-CN"/>
              <a:t>(</a:t>
            </a:r>
            <a:r>
              <a:rPr lang="zh-CN" altLang="en-US"/>
              <a:t>已经过时</a:t>
            </a:r>
            <a:r>
              <a:rPr lang="en-US" altLang="zh-CN"/>
              <a:t>)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</a:rPr>
              <a:t>ScreenCapture.CaptureScreenshot</a:t>
            </a:r>
            <a:r>
              <a:rPr lang="en-US" altLang="zh-CN" sz="2400"/>
              <a:t>(Path.Combine(Application.dataPath, "tex.png"));//Unity</a:t>
            </a:r>
            <a:r>
              <a:rPr lang="zh-CN" altLang="en-US" sz="2400"/>
              <a:t>现在支持的截图方式</a:t>
            </a: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</a:t>
            </a:r>
            <a:r>
              <a:rPr lang="zh-CN" altLang="en-US"/>
              <a:t>协程Coroutine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有时候我们需要代码不要立即执行，或者需要代码运行到一半时暂停一下，过去我们可以在</a:t>
            </a:r>
            <a:r>
              <a:rPr lang="en-US" altLang="zh-CN"/>
              <a:t>Update</a:t>
            </a:r>
            <a:r>
              <a:rPr lang="zh-CN" altLang="en-US"/>
              <a:t>中添加一个计时器，但这样并不能完全满足我们的需求，甚至会导致代码变得混乱，因此便有了协同程序，简称</a:t>
            </a:r>
            <a:r>
              <a:rPr lang="zh-CN" altLang="en-US">
                <a:solidFill>
                  <a:srgbClr val="FF0000"/>
                </a:solidFill>
              </a:rPr>
              <a:t>协程</a:t>
            </a:r>
            <a:r>
              <a:rPr lang="zh-CN" altLang="en-US"/>
              <a:t>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在</a:t>
            </a:r>
            <a:r>
              <a:rPr lang="en-US" altLang="zh-CN"/>
              <a:t>C#</a:t>
            </a:r>
            <a:r>
              <a:rPr lang="zh-CN" altLang="en-US"/>
              <a:t>中，协程类为</a:t>
            </a:r>
            <a:r>
              <a:rPr lang="zh-CN" altLang="en-US">
                <a:solidFill>
                  <a:srgbClr val="FF0000"/>
                </a:solidFill>
              </a:rPr>
              <a:t>Coroutine</a:t>
            </a:r>
            <a:r>
              <a:rPr lang="zh-CN" altLang="en-US"/>
              <a:t>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需求命名空间</a:t>
            </a:r>
            <a:r>
              <a:rPr lang="en-US" altLang="zh-CN"/>
              <a:t>:</a:t>
            </a:r>
            <a:r>
              <a:rPr lang="en-US" altLang="zh-CN">
                <a:solidFill>
                  <a:srgbClr val="FF0000"/>
                </a:solidFill>
              </a:rPr>
              <a:t>using System.Collections;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50621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3200" b="1"/>
              <a:t>语法：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/>
              <a:t>    </a:t>
            </a:r>
            <a:r>
              <a:rPr lang="zh-CN" altLang="en-US">
                <a:solidFill>
                  <a:srgbClr val="FF0000"/>
                </a:solidFill>
              </a:rPr>
              <a:t>IEnumerator  </a:t>
            </a:r>
            <a:r>
              <a:rPr lang="zh-CN" altLang="en-US"/>
              <a:t>Test(参数列表</a:t>
            </a:r>
            <a:r>
              <a:rPr lang="zh-CN" altLang="en-US"/>
              <a:t>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Debug.Log("开始执行代码");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</a:t>
            </a:r>
            <a:r>
              <a:rPr lang="zh-CN" altLang="en-US">
                <a:solidFill>
                  <a:srgbClr val="FF0000"/>
                </a:solidFill>
              </a:rPr>
              <a:t>yield return new WaitForSeconds(</a:t>
            </a:r>
            <a:r>
              <a:rPr lang="zh-CN" altLang="en-US">
                <a:solidFill>
                  <a:schemeClr val="tx1"/>
                </a:solidFill>
              </a:rPr>
              <a:t>1f</a:t>
            </a:r>
            <a:r>
              <a:rPr lang="zh-CN" altLang="en-US">
                <a:solidFill>
                  <a:srgbClr val="FF0000"/>
                </a:solidFill>
              </a:rPr>
              <a:t>);</a:t>
            </a:r>
            <a:r>
              <a:rPr lang="en-US" altLang="zh-CN">
                <a:solidFill>
                  <a:srgbClr val="FF0000"/>
                </a:solidFill>
              </a:rPr>
              <a:t>//</a:t>
            </a:r>
            <a:r>
              <a:rPr lang="zh-CN" altLang="en-US">
                <a:solidFill>
                  <a:srgbClr val="FF0000"/>
                </a:solidFill>
              </a:rPr>
              <a:t>暂停一秒后继续执行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/>
              <a:t>        Debug.Log("继续执行代码");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</a:t>
            </a:r>
            <a:endParaRPr lang="zh-CN" altLang="en-US"/>
          </a:p>
          <a:p>
            <a:pPr marL="0" indent="0">
              <a:buNone/>
            </a:pPr>
            <a:r>
              <a:rPr lang="zh-CN" altLang="en-US" sz="3200" b="1"/>
              <a:t>调用：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StartCoroutine( 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协程名称</a:t>
            </a:r>
            <a:r>
              <a:rPr lang="zh-CN" altLang="en-US">
                <a:solidFill>
                  <a:srgbClr val="FF0000"/>
                </a:solidFill>
              </a:rPr>
              <a:t>(这里可以填参数)    );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solidFill>
                  <a:srgbClr val="FF0000"/>
                </a:solidFill>
              </a:rPr>
              <a:t>注意：</a:t>
            </a:r>
            <a:endParaRPr lang="zh-CN" altLang="en-US" b="1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</a:rPr>
              <a:t>只有在继承MonoBehaviour的类中才能调用</a:t>
            </a:r>
            <a:r>
              <a:rPr lang="zh-CN" altLang="en-US">
                <a:solidFill>
                  <a:srgbClr val="FF0000"/>
                </a:solidFill>
              </a:rPr>
              <a:t>StartCoroutine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715"/>
            <a:ext cx="10515600" cy="664083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zh-CN" altLang="en-US" sz="3200" b="1"/>
              <a:t>解释：</a:t>
            </a:r>
            <a:endParaRPr lang="zh-CN" altLang="en-US" sz="3200" b="1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协程</a:t>
            </a:r>
            <a:r>
              <a:rPr lang="zh-CN" altLang="en-US">
                <a:sym typeface="+mn-ea"/>
              </a:rPr>
              <a:t>它本质上是一个返回类型为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IEnumerator</a:t>
            </a:r>
            <a:r>
              <a:rPr lang="zh-CN" altLang="en-US">
                <a:sym typeface="+mn-ea"/>
              </a:rPr>
              <a:t>类型的方法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2.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IEnumerator即迭代器类型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3.yield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表示创建一个迭代器类型，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yield return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表示在此处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挂起协程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sym typeface="+mn-ea"/>
              </a:rPr>
              <a:t>yield return可以返回的类型包括：</a:t>
            </a:r>
            <a:endParaRPr lang="zh-CN" altLang="en-US" sz="2400" b="1">
              <a:solidFill>
                <a:schemeClr val="tx1"/>
              </a:solidFill>
              <a:uFillTx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780">
                <a:solidFill>
                  <a:srgbClr val="FF0000"/>
                </a:solidFill>
                <a:uFillTx/>
                <a:sym typeface="+mn-ea"/>
              </a:rPr>
              <a:t>null</a:t>
            </a:r>
            <a:r>
              <a:rPr lang="zh-CN" altLang="en-US" sz="1780">
                <a:solidFill>
                  <a:schemeClr val="tx1"/>
                </a:solidFill>
                <a:uFillTx/>
                <a:sym typeface="+mn-ea"/>
              </a:rPr>
              <a:t>，等待一帧，到下一帧再继续执行</a:t>
            </a:r>
            <a:endParaRPr lang="zh-CN" altLang="en-US" sz="1780">
              <a:solidFill>
                <a:schemeClr val="tx1"/>
              </a:solidFill>
              <a:uFillTx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780">
                <a:solidFill>
                  <a:srgbClr val="FF0000"/>
                </a:solidFill>
                <a:uFillTx/>
                <a:sym typeface="+mn-ea"/>
              </a:rPr>
              <a:t>WaitForSecond</a:t>
            </a:r>
            <a:r>
              <a:rPr lang="en-US" altLang="zh-CN" sz="1780">
                <a:solidFill>
                  <a:srgbClr val="FF0000"/>
                </a:solidFill>
                <a:uFillTx/>
                <a:sym typeface="+mn-ea"/>
              </a:rPr>
              <a:t>s</a:t>
            </a:r>
            <a:r>
              <a:rPr lang="zh-CN" altLang="en-US" sz="1780">
                <a:solidFill>
                  <a:schemeClr val="tx1"/>
                </a:solidFill>
                <a:uFillTx/>
                <a:sym typeface="+mn-ea"/>
              </a:rPr>
              <a:t>(second)，等待一定的时间，float类型，单位是秒。注意这个会受timeScale的影响。</a:t>
            </a:r>
            <a:endParaRPr lang="zh-CN" altLang="en-US" sz="1780">
              <a:solidFill>
                <a:schemeClr val="tx1"/>
              </a:solidFill>
              <a:uFillTx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775">
                <a:solidFill>
                  <a:srgbClr val="FF0000"/>
                </a:solidFill>
                <a:uFillTx/>
                <a:sym typeface="+mn-ea"/>
              </a:rPr>
              <a:t>WaitForSecondsRealtime</a:t>
            </a:r>
            <a:r>
              <a:rPr lang="zh-CN" altLang="en-US" sz="1775">
                <a:uFillTx/>
                <a:sym typeface="+mn-ea"/>
              </a:rPr>
              <a:t>(second)，等待一定的真实时间再执行，这个不受timeScale的影响。</a:t>
            </a:r>
            <a:endParaRPr lang="zh-CN" altLang="en-US" sz="1780">
              <a:solidFill>
                <a:schemeClr val="tx1"/>
              </a:solidFill>
              <a:uFillTx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780">
                <a:solidFill>
                  <a:srgbClr val="FF0000"/>
                </a:solidFill>
                <a:uFillTx/>
                <a:sym typeface="+mn-ea"/>
              </a:rPr>
              <a:t>WaitForEndOfFrame</a:t>
            </a:r>
            <a:r>
              <a:rPr lang="zh-CN" altLang="en-US" sz="1780">
                <a:solidFill>
                  <a:schemeClr val="tx1"/>
                </a:solidFill>
                <a:uFillTx/>
                <a:sym typeface="+mn-ea"/>
              </a:rPr>
              <a:t>()，等待当前帧的结尾再执行，通常用于实现截图功能（此时所有的渲染已经完成，可以读到屏幕所有的像素信息）</a:t>
            </a:r>
            <a:endParaRPr lang="zh-CN" altLang="en-US" sz="1780">
              <a:solidFill>
                <a:schemeClr val="tx1"/>
              </a:solidFill>
              <a:uFillTx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780">
                <a:solidFill>
                  <a:srgbClr val="FF0000"/>
                </a:solidFill>
                <a:uFillTx/>
                <a:sym typeface="+mn-ea"/>
              </a:rPr>
              <a:t>WaitForFixedUpdate</a:t>
            </a:r>
            <a:r>
              <a:rPr lang="zh-CN" altLang="en-US" sz="1780">
                <a:solidFill>
                  <a:schemeClr val="tx1"/>
                </a:solidFill>
                <a:uFillTx/>
                <a:sym typeface="+mn-ea"/>
              </a:rPr>
              <a:t>()，等待下一次fixed update调用再执行</a:t>
            </a:r>
            <a:endParaRPr lang="zh-CN" altLang="en-US" sz="1780">
              <a:solidFill>
                <a:schemeClr val="tx1"/>
              </a:solidFill>
              <a:uFillTx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780">
                <a:solidFill>
                  <a:srgbClr val="FF0000"/>
                </a:solidFill>
                <a:uFillTx/>
                <a:sym typeface="+mn-ea"/>
              </a:rPr>
              <a:t>WaitUntil （</a:t>
            </a:r>
            <a:r>
              <a:rPr lang="zh-CN" altLang="en-US" sz="1775">
                <a:solidFill>
                  <a:srgbClr val="FF0000"/>
                </a:solidFill>
                <a:uFillTx/>
                <a:sym typeface="+mn-ea"/>
              </a:rPr>
              <a:t>传入返回</a:t>
            </a:r>
            <a:r>
              <a:rPr lang="en-US" altLang="zh-CN" sz="1775">
                <a:solidFill>
                  <a:srgbClr val="FF0000"/>
                </a:solidFill>
                <a:uFillTx/>
                <a:sym typeface="+mn-ea"/>
              </a:rPr>
              <a:t>bool</a:t>
            </a:r>
            <a:r>
              <a:rPr lang="zh-CN" altLang="en-US" sz="1775">
                <a:solidFill>
                  <a:srgbClr val="FF0000"/>
                </a:solidFill>
                <a:uFillTx/>
                <a:sym typeface="+mn-ea"/>
              </a:rPr>
              <a:t>的</a:t>
            </a:r>
            <a:r>
              <a:rPr lang="zh-CN" altLang="en-US" sz="1775">
                <a:solidFill>
                  <a:srgbClr val="FF0000"/>
                </a:solidFill>
                <a:uFillTx/>
                <a:sym typeface="+mn-ea"/>
              </a:rPr>
              <a:t>方法</a:t>
            </a:r>
            <a:r>
              <a:rPr lang="zh-CN" altLang="en-US" sz="1780">
                <a:solidFill>
                  <a:srgbClr val="FF0000"/>
                </a:solidFill>
                <a:uFillTx/>
                <a:sym typeface="+mn-ea"/>
              </a:rPr>
              <a:t>）</a:t>
            </a:r>
            <a:r>
              <a:rPr lang="zh-CN" altLang="en-US" sz="1780">
                <a:solidFill>
                  <a:schemeClr val="tx1"/>
                </a:solidFill>
                <a:uFillTx/>
                <a:sym typeface="+mn-ea"/>
              </a:rPr>
              <a:t>等待直到委托的返回值结果为true。</a:t>
            </a:r>
            <a:endParaRPr lang="zh-CN" altLang="en-US" sz="1780">
              <a:solidFill>
                <a:schemeClr val="tx1"/>
              </a:solidFill>
              <a:uFillTx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780">
                <a:solidFill>
                  <a:srgbClr val="FF0000"/>
                </a:solidFill>
                <a:uFillTx/>
                <a:sym typeface="+mn-ea"/>
              </a:rPr>
              <a:t>WaitWhile（传入</a:t>
            </a:r>
            <a:r>
              <a:rPr lang="zh-CN" altLang="en-US" sz="1775">
                <a:solidFill>
                  <a:srgbClr val="FF0000"/>
                </a:solidFill>
                <a:uFillTx/>
                <a:sym typeface="+mn-ea"/>
              </a:rPr>
              <a:t>返回</a:t>
            </a:r>
            <a:r>
              <a:rPr lang="en-US" altLang="zh-CN" sz="1775">
                <a:solidFill>
                  <a:srgbClr val="FF0000"/>
                </a:solidFill>
                <a:uFillTx/>
                <a:sym typeface="+mn-ea"/>
              </a:rPr>
              <a:t>bool</a:t>
            </a:r>
            <a:r>
              <a:rPr lang="zh-CN" altLang="en-US" sz="1775">
                <a:solidFill>
                  <a:srgbClr val="FF0000"/>
                </a:solidFill>
                <a:uFillTx/>
                <a:sym typeface="+mn-ea"/>
              </a:rPr>
              <a:t>的</a:t>
            </a:r>
            <a:r>
              <a:rPr lang="zh-CN" altLang="en-US" sz="1780">
                <a:solidFill>
                  <a:srgbClr val="FF0000"/>
                </a:solidFill>
                <a:uFillTx/>
                <a:sym typeface="+mn-ea"/>
              </a:rPr>
              <a:t>方法</a:t>
            </a:r>
            <a:r>
              <a:rPr lang="zh-CN" altLang="en-US" sz="1780">
                <a:solidFill>
                  <a:srgbClr val="FF0000"/>
                </a:solidFill>
                <a:uFillTx/>
                <a:sym typeface="+mn-ea"/>
              </a:rPr>
              <a:t>） </a:t>
            </a:r>
            <a:r>
              <a:rPr lang="zh-CN" altLang="en-US" sz="1780">
                <a:solidFill>
                  <a:schemeClr val="tx1"/>
                </a:solidFill>
                <a:uFillTx/>
                <a:sym typeface="+mn-ea"/>
              </a:rPr>
              <a:t>暂停协程的运行，直到委托返回值为false。</a:t>
            </a:r>
            <a:endParaRPr lang="zh-CN" altLang="en-US" sz="1780">
              <a:solidFill>
                <a:schemeClr val="tx1"/>
              </a:solidFill>
              <a:uFillTx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780">
                <a:solidFill>
                  <a:srgbClr val="FF0000"/>
                </a:solidFill>
                <a:uFillTx/>
                <a:sym typeface="+mn-ea"/>
              </a:rPr>
              <a:t>yield break；</a:t>
            </a:r>
            <a:r>
              <a:rPr lang="zh-CN" altLang="en-US" sz="1780">
                <a:solidFill>
                  <a:schemeClr val="tx1"/>
                </a:solidFill>
                <a:uFillTx/>
                <a:sym typeface="+mn-ea"/>
              </a:rPr>
              <a:t>用于在协程未执行完成时，终止协程</a:t>
            </a:r>
            <a:endParaRPr lang="zh-CN" altLang="en-US" sz="1780">
              <a:solidFill>
                <a:schemeClr val="tx1"/>
              </a:solidFill>
              <a:uFillTx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5"/>
            <a:ext cx="10515600" cy="685736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StopCoroutine</a:t>
            </a:r>
            <a:r>
              <a:rPr lang="zh-CN" altLang="en-US"/>
              <a:t>(co);</a:t>
            </a:r>
            <a:r>
              <a:rPr lang="en-US" altLang="zh-CN"/>
              <a:t>//</a:t>
            </a:r>
            <a:r>
              <a:rPr lang="zh-CN" altLang="en-US"/>
              <a:t>停止协程</a:t>
            </a:r>
            <a:r>
              <a:rPr lang="en-US" altLang="zh-CN"/>
              <a:t>, co</a:t>
            </a:r>
            <a:r>
              <a:rPr lang="zh-CN" altLang="en-US"/>
              <a:t>表示对应协程的实例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StopCoroutine</a:t>
            </a:r>
            <a:r>
              <a:rPr lang="zh-CN" altLang="en-US"/>
              <a:t>("协程的名称</a:t>
            </a:r>
            <a:r>
              <a:rPr lang="zh-CN" altLang="en-US"/>
              <a:t>");</a:t>
            </a:r>
            <a:r>
              <a:rPr lang="en-US" altLang="zh-CN">
                <a:sym typeface="+mn-ea"/>
              </a:rPr>
              <a:t>//</a:t>
            </a:r>
            <a:r>
              <a:rPr lang="zh-CN" altLang="en-US">
                <a:sym typeface="+mn-ea"/>
              </a:rPr>
              <a:t>停止协程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只有StartCoroutine使用一个字符串方法名时才能用StopCoroutine(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string </a:t>
            </a:r>
            <a:r>
              <a:rPr lang="zh-CN" altLang="en-US">
                <a:sym typeface="+mn-ea"/>
              </a:rPr>
              <a:t>CoroutineName)停用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StopAllCoroutines</a:t>
            </a:r>
            <a:r>
              <a:rPr lang="zh-CN" altLang="en-US"/>
              <a:t>();</a:t>
            </a:r>
            <a:r>
              <a:rPr lang="en-US" altLang="zh-CN">
                <a:sym typeface="+mn-ea"/>
              </a:rPr>
              <a:t>//</a:t>
            </a:r>
            <a:r>
              <a:rPr lang="zh-CN" altLang="en-US">
                <a:sym typeface="+mn-ea"/>
              </a:rPr>
              <a:t>停止</a:t>
            </a:r>
            <a:r>
              <a:rPr lang="zh-CN" altLang="en-US" b="1">
                <a:sym typeface="+mn-ea"/>
              </a:rPr>
              <a:t>当前</a:t>
            </a:r>
            <a:r>
              <a:rPr lang="zh-CN" altLang="en-US">
                <a:sym typeface="+mn-ea"/>
              </a:rPr>
              <a:t>脚本所有</a:t>
            </a:r>
            <a:r>
              <a:rPr lang="zh-CN" altLang="en-US">
                <a:sym typeface="+mn-ea"/>
              </a:rPr>
              <a:t>协程</a:t>
            </a:r>
            <a:endParaRPr lang="zh-CN" altLang="en-US"/>
          </a:p>
          <a:p>
            <a:pPr fontAlgn="auto">
              <a:lnSpc>
                <a:spcPct val="15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0600" y="116205"/>
            <a:ext cx="10515600" cy="634682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协程和线程的区别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sz="2400">
                <a:latin typeface="+mn-ea"/>
                <a:cs typeface="+mn-ea"/>
              </a:rPr>
              <a:t>一个应用程序一般对应一个进程，一个进程一般有一个主线程，还有若干个辅助线程，线程之间是平行运行的，在线程里面可以开启协程，让程序在特定的时间内运行</a:t>
            </a:r>
            <a:r>
              <a:rPr lang="zh-CN" sz="2400">
                <a:latin typeface="+mn-ea"/>
                <a:cs typeface="+mn-ea"/>
              </a:rPr>
              <a:t>。</a:t>
            </a:r>
            <a:endParaRPr sz="2400"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+mn-ea"/>
                <a:cs typeface="+mn-ea"/>
              </a:rPr>
              <a:t>1.</a:t>
            </a:r>
            <a:r>
              <a:rPr lang="zh-CN" altLang="en-US" sz="2400">
                <a:solidFill>
                  <a:srgbClr val="FF0000"/>
                </a:solidFill>
                <a:latin typeface="+mn-ea"/>
                <a:cs typeface="+mn-ea"/>
              </a:rPr>
              <a:t>线程是运行在</a:t>
            </a:r>
            <a:r>
              <a:rPr lang="en-US" altLang="zh-CN" sz="2400">
                <a:solidFill>
                  <a:srgbClr val="FF0000"/>
                </a:solidFill>
                <a:latin typeface="+mn-ea"/>
                <a:cs typeface="+mn-ea"/>
              </a:rPr>
              <a:t>CPU</a:t>
            </a:r>
            <a:r>
              <a:rPr lang="zh-CN" altLang="en-US" sz="2400">
                <a:solidFill>
                  <a:srgbClr val="FF0000"/>
                </a:solidFill>
                <a:latin typeface="+mn-ea"/>
                <a:cs typeface="+mn-ea"/>
              </a:rPr>
              <a:t>上的，而协程运行在线程内，一个线程可以开启多个协程。</a:t>
            </a:r>
            <a:endParaRPr lang="zh-CN" altLang="en-US" sz="2400">
              <a:solidFill>
                <a:srgbClr val="FF0000"/>
              </a:solidFill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+mn-ea"/>
                <a:cs typeface="+mn-ea"/>
              </a:rPr>
              <a:t>2.</a:t>
            </a:r>
            <a:r>
              <a:rPr lang="zh-CN" altLang="en-US" sz="2400">
                <a:solidFill>
                  <a:srgbClr val="FF0000"/>
                </a:solidFill>
                <a:latin typeface="+mn-ea"/>
                <a:cs typeface="+mn-ea"/>
              </a:rPr>
              <a:t>协程本质上是通过迭代器实现的一个特殊方法，协程并不是线程。</a:t>
            </a:r>
            <a:endParaRPr lang="zh-CN" altLang="en-US" sz="2400">
              <a:solidFill>
                <a:srgbClr val="FF0000"/>
              </a:solidFill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+mn-ea"/>
                <a:cs typeface="+mn-ea"/>
              </a:rPr>
              <a:t>3.</a:t>
            </a:r>
            <a:r>
              <a:rPr lang="zh-CN" altLang="en-US" sz="2400">
                <a:solidFill>
                  <a:srgbClr val="FF0000"/>
                </a:solidFill>
                <a:latin typeface="+mn-ea"/>
                <a:cs typeface="+mn-ea"/>
              </a:rPr>
              <a:t>协程在未挂起时，</a:t>
            </a:r>
            <a:r>
              <a:rPr lang="en-US" altLang="zh-CN" sz="2400">
                <a:solidFill>
                  <a:srgbClr val="FF0000"/>
                </a:solidFill>
                <a:latin typeface="+mn-ea"/>
                <a:cs typeface="+mn-ea"/>
              </a:rPr>
              <a:t>unity</a:t>
            </a:r>
            <a:r>
              <a:rPr lang="zh-CN" altLang="en-US" sz="2400">
                <a:solidFill>
                  <a:srgbClr val="FF0000"/>
                </a:solidFill>
                <a:latin typeface="+mn-ea"/>
                <a:cs typeface="+mn-ea"/>
              </a:rPr>
              <a:t>会每帧调用；挂起后，会在等待时间结束后继续执行代码至下一个 </a:t>
            </a:r>
            <a:r>
              <a:rPr lang="en-US" altLang="zh-CN" sz="2400">
                <a:solidFill>
                  <a:srgbClr val="FF0000"/>
                </a:solidFill>
                <a:latin typeface="+mn-ea"/>
                <a:cs typeface="+mn-ea"/>
              </a:rPr>
              <a:t>yield return</a:t>
            </a:r>
            <a:r>
              <a:rPr lang="zh-CN" altLang="en-US" sz="2400">
                <a:solidFill>
                  <a:srgbClr val="FF0000"/>
                </a:solidFill>
                <a:latin typeface="+mn-ea"/>
                <a:cs typeface="+mn-ea"/>
              </a:rPr>
              <a:t>（挂起）</a:t>
            </a:r>
            <a:r>
              <a:rPr lang="en-US" altLang="zh-CN" sz="2400">
                <a:solidFill>
                  <a:srgbClr val="FF0000"/>
                </a:solidFill>
                <a:latin typeface="+mn-ea"/>
                <a:cs typeface="+mn-ea"/>
              </a:rPr>
              <a:t>.</a:t>
            </a:r>
            <a:endParaRPr lang="zh-CN" altLang="en-US" sz="2400">
              <a:solidFill>
                <a:srgbClr val="FF0000"/>
              </a:solidFill>
              <a:latin typeface="+mn-ea"/>
              <a:cs typeface="+mn-ea"/>
            </a:endParaRPr>
          </a:p>
          <a:p>
            <a:pPr marL="0" indent="0">
              <a:buNone/>
            </a:pPr>
            <a:endParaRPr lang="zh-CN" altLang="en-US" sz="2400">
              <a:solidFill>
                <a:srgbClr val="FF0000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4250</Words>
  <Application>WPS 演示</Application>
  <PresentationFormat>宽屏</PresentationFormat>
  <Paragraphs>148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第十九课  Application，协同程序，UnityWebRequest</vt:lpstr>
      <vt:lpstr>一.Application( 应用程序)</vt:lpstr>
      <vt:lpstr>PowerPoint 演示文稿</vt:lpstr>
      <vt:lpstr>PowerPoint 演示文稿</vt:lpstr>
      <vt:lpstr>二.协程Coroutine</vt:lpstr>
      <vt:lpstr>PowerPoint 演示文稿</vt:lpstr>
      <vt:lpstr>PowerPoint 演示文稿</vt:lpstr>
      <vt:lpstr>PowerPoint 演示文稿</vt:lpstr>
      <vt:lpstr>PowerPoint 演示文稿</vt:lpstr>
      <vt:lpstr>三.UnityWebRequest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Http的响应码</vt:lpstr>
      <vt:lpstr>PowerPoint 演示文稿</vt:lpstr>
      <vt:lpstr>作业/练习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落日归山海</dc:creator>
  <cp:lastModifiedBy>Fang.R</cp:lastModifiedBy>
  <cp:revision>115</cp:revision>
  <dcterms:created xsi:type="dcterms:W3CDTF">2020-09-27T08:10:00Z</dcterms:created>
  <dcterms:modified xsi:type="dcterms:W3CDTF">2021-01-25T06:37:46Z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