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3"/>
    <p:sldId id="266" r:id="rId14"/>
    <p:sldId id="267" r:id="rId15"/>
    <p:sldId id="270" r:id="rId16"/>
    <p:sldId id="271" r:id="rId17"/>
    <p:sldId id="269" r:id="rId18"/>
    <p:sldId id="268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第十课  编码和文件读取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280"/>
            <a:ext cx="10515600" cy="63982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Directory类 </a:t>
            </a:r>
            <a:r>
              <a:rPr lang="en-US" altLang="zh-CN"/>
              <a:t>: </a:t>
            </a:r>
            <a:r>
              <a:rPr lang="zh-CN" altLang="en-US"/>
              <a:t>主要用于操作目录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常用</a:t>
            </a:r>
            <a:r>
              <a:rPr lang="en-US" altLang="zh-CN"/>
              <a:t>API: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CreateDirectory</a:t>
            </a:r>
            <a:r>
              <a:rPr lang="zh-CN" altLang="en-US"/>
              <a:t>(); //创建目录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Delete</a:t>
            </a:r>
            <a:r>
              <a:rPr lang="zh-CN" altLang="en-US"/>
              <a:t>(); //删除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Exists</a:t>
            </a:r>
            <a:r>
              <a:rPr lang="zh-CN" altLang="en-US"/>
              <a:t>(); //目录是否存在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GetFiles</a:t>
            </a:r>
            <a:r>
              <a:rPr lang="zh-CN" altLang="en-US"/>
              <a:t>(); //获取所有文件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GetDirectories</a:t>
            </a:r>
            <a:r>
              <a:rPr lang="zh-CN" altLang="en-US"/>
              <a:t>(); //获取所有子目录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GetCurrentDirectory</a:t>
            </a:r>
            <a:r>
              <a:rPr lang="zh-CN" altLang="en-US"/>
              <a:t>(); //获取当前程序的工作目录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Move</a:t>
            </a:r>
            <a:r>
              <a:rPr lang="zh-CN" altLang="en-US"/>
              <a:t>(); //移动目录和目录中的内容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GetLogicalDrives</a:t>
            </a:r>
            <a:r>
              <a:rPr lang="zh-CN" altLang="en-US"/>
              <a:t>(); //获取电脑上的硬盘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45"/>
            <a:ext cx="10515600" cy="605853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Path类</a:t>
            </a:r>
            <a:r>
              <a:rPr lang="zh-CN" altLang="en-US"/>
              <a:t> </a:t>
            </a:r>
            <a:r>
              <a:rPr lang="en-US" altLang="zh-CN"/>
              <a:t>: </a:t>
            </a:r>
            <a:r>
              <a:rPr lang="zh-CN" altLang="en-US"/>
              <a:t>对文件路径的相关操作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Combine</a:t>
            </a:r>
            <a:r>
              <a:rPr lang="en-US" altLang="zh-CN"/>
              <a:t>(); //连接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GetExtension</a:t>
            </a:r>
            <a:r>
              <a:rPr lang="en-US" altLang="zh-CN"/>
              <a:t>(); //获取扩展名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GetFileName</a:t>
            </a:r>
            <a:r>
              <a:rPr lang="en-US" altLang="zh-CN"/>
              <a:t>(); //获取文件名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GetFileNameWithoutExtension</a:t>
            </a:r>
            <a:r>
              <a:rPr lang="en-US" altLang="zh-CN"/>
              <a:t>(); //获取没有扩展名的文件名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GetFullPath</a:t>
            </a:r>
            <a:r>
              <a:rPr lang="en-US" altLang="zh-CN"/>
              <a:t>(); //获取完整路径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235" y="350520"/>
            <a:ext cx="10515600" cy="58388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FileStream文件流操作</a:t>
            </a:r>
            <a:endParaRPr lang="zh-CN" altLang="en-US" sz="3200" b="1"/>
          </a:p>
          <a:p>
            <a:pPr marL="0" indent="0">
              <a:buNone/>
            </a:pP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为什么要使用文件流?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1.超大文件不能一次性载入内存,内存装不下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2.一次性读取超大数据需要耗费较长时间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常见的流: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1文件流 硬盘到内存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2内存流 内存到内存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3网络流 一台机器到另外一台机器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955"/>
            <a:ext cx="10515600" cy="6447790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创建文件流的两种方式</a:t>
            </a:r>
            <a:r>
              <a:rPr lang="zh-CN" altLang="en-US"/>
              <a:t>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olidFill>
                  <a:schemeClr val="tx2"/>
                </a:solidFill>
              </a:rPr>
              <a:t>FileStream </a:t>
            </a:r>
            <a:r>
              <a:rPr lang="zh-CN" altLang="en-US"/>
              <a:t>fs = new </a:t>
            </a:r>
            <a:r>
              <a:rPr lang="zh-CN" altLang="en-US" b="1">
                <a:solidFill>
                  <a:schemeClr val="tx2"/>
                </a:solidFill>
              </a:rPr>
              <a:t>FileStream</a:t>
            </a:r>
            <a:r>
              <a:rPr lang="zh-CN" altLang="en-US"/>
              <a:t>(路径, 文件模式, 文件流权限, 共享);  </a:t>
            </a:r>
            <a:r>
              <a:rPr lang="zh-CN" altLang="en-US" b="1">
                <a:solidFill>
                  <a:schemeClr val="tx2"/>
                </a:solidFill>
              </a:rPr>
              <a:t>File</a:t>
            </a:r>
            <a:r>
              <a:rPr lang="zh-CN" altLang="en-US"/>
              <a:t>.Open(); 或 </a:t>
            </a:r>
            <a:r>
              <a:rPr lang="zh-CN" altLang="en-US" b="1">
                <a:solidFill>
                  <a:schemeClr val="tx2"/>
                </a:solidFill>
              </a:rPr>
              <a:t>File</a:t>
            </a:r>
            <a:r>
              <a:rPr lang="zh-CN" altLang="en-US"/>
              <a:t>.Creat();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Tips:</a:t>
            </a:r>
            <a:r>
              <a:rPr lang="zh-CN" altLang="en-US"/>
              <a:t>参数描述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FileMode</a:t>
            </a:r>
            <a:r>
              <a:rPr lang="zh-CN" altLang="en-US" sz="2400"/>
              <a:t>(打开文件后指针放哪里里,如果文件已经存在怎么处理)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FileAccess</a:t>
            </a:r>
            <a:r>
              <a:rPr lang="zh-CN" altLang="en-US" sz="2400"/>
              <a:t>(想对文件进行什么样的操作,是读还是写)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FileShare</a:t>
            </a:r>
            <a:r>
              <a:rPr lang="zh-CN" altLang="en-US" sz="2400"/>
              <a:t>(别的应用程序还能怎样操作这个文件) 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48779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文件流的常用</a:t>
            </a:r>
            <a:r>
              <a:rPr lang="en-US" altLang="zh-CN" sz="3200" b="1"/>
              <a:t>API</a:t>
            </a:r>
            <a:endParaRPr lang="en-US" altLang="zh-CN" sz="3200" b="1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Read</a:t>
            </a:r>
            <a:r>
              <a:rPr lang="en-US" altLang="zh-CN"/>
              <a:t>(); //读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Write</a:t>
            </a:r>
            <a:r>
              <a:rPr lang="en-US" altLang="zh-CN"/>
              <a:t>(); //写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WriteByte</a:t>
            </a:r>
            <a:r>
              <a:rPr lang="en-US" altLang="zh-CN"/>
              <a:t>(); //写一个字节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Flush</a:t>
            </a:r>
            <a:r>
              <a:rPr lang="en-US" altLang="zh-CN"/>
              <a:t>(); //清除缓冲区,使缓冲区内容全部写到文件中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Seek</a:t>
            </a:r>
            <a:r>
              <a:rPr lang="en-US" altLang="zh-CN"/>
              <a:t>(); //</a:t>
            </a:r>
            <a:r>
              <a:rPr lang="zh-CN" altLang="en-US"/>
              <a:t>设置流当前的位置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Position</a:t>
            </a:r>
            <a:r>
              <a:rPr lang="en-US" altLang="zh-CN"/>
              <a:t>; //</a:t>
            </a:r>
            <a:r>
              <a:rPr lang="zh-CN" altLang="en-US"/>
              <a:t>获取流当前</a:t>
            </a:r>
            <a:r>
              <a:rPr lang="en-US" altLang="zh-CN"/>
              <a:t>位置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Close</a:t>
            </a:r>
            <a:r>
              <a:rPr lang="en-US" altLang="zh-CN"/>
              <a:t>(); //关闭文件流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Dispose</a:t>
            </a:r>
            <a:r>
              <a:rPr lang="en-US" altLang="zh-CN"/>
              <a:t>(); //释放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8760"/>
            <a:ext cx="10515600" cy="593852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StreamReader读取器</a:t>
            </a:r>
            <a:r>
              <a:rPr lang="en-US" altLang="zh-CN" sz="3200" b="1">
                <a:sym typeface="+mn-ea"/>
              </a:rPr>
              <a:t>:</a:t>
            </a:r>
            <a:r>
              <a:rPr lang="zh-CN" altLang="en-US" sz="3200" b="1">
                <a:sym typeface="+mn-ea"/>
              </a:rPr>
              <a:t>使用某种编码读取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</a:t>
            </a:r>
            <a:r>
              <a:rPr lang="en-US" altLang="zh-CN" b="1">
                <a:sym typeface="+mn-ea"/>
              </a:rPr>
              <a:t>API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CurrentEncoding();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Read();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ReadLine();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ReadToEnd();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EndOfStream();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435"/>
            <a:ext cx="10515600" cy="599884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StreamWriter写入器：用某种编码写入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常用</a:t>
            </a:r>
            <a:r>
              <a:rPr lang="en-US" altLang="zh-CN" b="1"/>
              <a:t>API</a:t>
            </a:r>
            <a:r>
              <a:rPr lang="zh-CN" altLang="en-US" b="1"/>
              <a:t> 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Write();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WriteLine();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Flush();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Close();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Dispose();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封装一个静态类</a:t>
            </a:r>
            <a:r>
              <a:rPr lang="en-US" altLang="zh-CN"/>
              <a:t>, </a:t>
            </a:r>
            <a:r>
              <a:rPr lang="zh-CN" altLang="en-US"/>
              <a:t>用于文本的读取</a:t>
            </a:r>
            <a:r>
              <a:rPr lang="en-US" altLang="zh-CN"/>
              <a:t>/</a:t>
            </a:r>
            <a:r>
              <a:rPr lang="zh-CN" altLang="en-US"/>
              <a:t>写入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要求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</a:t>
            </a:r>
            <a:r>
              <a:rPr lang="zh-CN" altLang="en-US"/>
              <a:t>用方法</a:t>
            </a:r>
            <a:r>
              <a:rPr lang="zh-CN" altLang="en-US">
                <a:sym typeface="+mn-ea"/>
              </a:rPr>
              <a:t>重载的方式封装你的方法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要求</a:t>
            </a:r>
            <a:r>
              <a:rPr lang="zh-CN" altLang="en-US"/>
              <a:t>用到</a:t>
            </a:r>
            <a:r>
              <a:rPr lang="en-US" altLang="zh-CN"/>
              <a:t>File</a:t>
            </a:r>
            <a:r>
              <a:rPr lang="zh-CN" altLang="en-US"/>
              <a:t>和</a:t>
            </a:r>
            <a:r>
              <a:rPr lang="en-US" altLang="zh-CN"/>
              <a:t>FileStream</a:t>
            </a:r>
            <a:r>
              <a:rPr lang="zh-CN" altLang="en-US"/>
              <a:t>两个类</a:t>
            </a:r>
            <a:r>
              <a:rPr lang="en-US" altLang="zh-CN"/>
              <a:t>.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编码Encoding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为什么会有编码这种东西呢？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因为计算机底层都是使用二进制表示的，那对于文本字符如何用二进制表示呢？这就是编码存在的原因。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65"/>
            <a:ext cx="10515600" cy="602551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字符</a:t>
            </a:r>
            <a:r>
              <a:rPr lang="zh-CN" altLang="en-US" sz="2000"/>
              <a:t>（就是character，常简称char）是文本的最小组成单位。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注意：不是一定文字才叫字符，一些注音字符、数学符号、某些文字里的修饰符号、特殊符号、表格符号、甚至Emoji</a:t>
            </a:r>
            <a:r>
              <a:rPr lang="en-US" altLang="zh-CN" sz="2000"/>
              <a:t>(</a:t>
            </a:r>
            <a:r>
              <a:rPr lang="zh-CN" altLang="en-US" sz="2000"/>
              <a:t>表情</a:t>
            </a:r>
            <a:r>
              <a:rPr lang="en-US" altLang="zh-CN" sz="2000"/>
              <a:t>)</a:t>
            </a:r>
            <a:r>
              <a:rPr lang="zh-CN" altLang="en-US" sz="2000"/>
              <a:t>等等，其实都是字符</a:t>
            </a:r>
            <a:r>
              <a:rPr lang="en-US" altLang="zh-CN" sz="2000"/>
              <a:t>.v1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/>
              <a:t>字符集 :</a:t>
            </a:r>
            <a:r>
              <a:rPr lang="en-US" altLang="zh-CN" sz="2000"/>
              <a:t>字符要成套才有用，比如“英文字母”就是一个字符集。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/>
              <a:t>一般我们所说的字符集（Character Set）是一个规范，它收录若干字符，并且给这些字符逐一分配了一个编号当作索引.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825"/>
            <a:ext cx="10515600" cy="592645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>
                <a:sym typeface="+mn-ea"/>
              </a:rPr>
              <a:t>常见的字符集：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>
                <a:sym typeface="+mn-ea"/>
              </a:rPr>
              <a:t>ASCII</a:t>
            </a:r>
            <a:r>
              <a:rPr lang="en-US" altLang="zh-CN" sz="2400">
                <a:sym typeface="+mn-ea"/>
              </a:rPr>
              <a:t>是当今计算机世界最经典的字符集，它收录了英文字母和若干标点，还有一些专门供计算机使用（不是给人看）的控制字符。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GB2312</a:t>
            </a:r>
            <a:r>
              <a:rPr lang="zh-CN" altLang="en-US" sz="2400"/>
              <a:t>是一个常见的中文字符集，其中“GB”就是“国标”（我们国家很多不同行业的标准代号都是这样命名的）。它收录了大概几千个汉字，以及几百个英</a:t>
            </a:r>
            <a:r>
              <a:rPr lang="zh-CN" altLang="en-US" sz="2400"/>
              <a:t>文字符。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1305"/>
            <a:ext cx="10515600" cy="589597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字符编码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字符编码（Character Encoding）就是按照一定的技术要求（比如以8bit为单位）</a:t>
            </a:r>
            <a:r>
              <a:rPr lang="zh-CN" altLang="en-US" sz="2400">
                <a:solidFill>
                  <a:srgbClr val="FF0000"/>
                </a:solidFill>
              </a:rPr>
              <a:t>对字符集中的每一个字符进行编码</a:t>
            </a:r>
            <a:r>
              <a:rPr lang="zh-CN" altLang="en-US" sz="2400"/>
              <a:t>，以便文本能够在计算机和网络传输上使用。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简单的说，就是把字符集里面的每个字符的编号，给弄成计算机能懂的格式。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因此</a:t>
            </a:r>
            <a:r>
              <a:rPr lang="en-US" altLang="zh-CN" sz="2400"/>
              <a:t>,</a:t>
            </a:r>
            <a:r>
              <a:rPr lang="zh-CN" altLang="en-US" sz="2400"/>
              <a:t>不同的编码</a:t>
            </a:r>
            <a:r>
              <a:rPr lang="en-US" altLang="zh-CN" sz="2400"/>
              <a:t>,</a:t>
            </a:r>
            <a:r>
              <a:rPr lang="zh-CN" altLang="en-US" sz="2400"/>
              <a:t>在解读时也需要根据编码方式进行解码</a:t>
            </a:r>
            <a:r>
              <a:rPr lang="en-US" altLang="zh-CN" sz="2400"/>
              <a:t>, </a:t>
            </a:r>
            <a:r>
              <a:rPr lang="zh-CN" altLang="en-US" sz="2400"/>
              <a:t>否则就会出现乱码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参考破解密码的密码本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有时候我们打开文档看见乱码</a:t>
            </a:r>
            <a:r>
              <a:rPr lang="en-US" altLang="zh-CN" sz="2400"/>
              <a:t>, </a:t>
            </a:r>
            <a:r>
              <a:rPr lang="zh-CN" altLang="en-US" sz="2400"/>
              <a:t>就有可能是解码失败</a:t>
            </a:r>
            <a:r>
              <a:rPr lang="en-US" altLang="zh-CN" sz="2400"/>
              <a:t>, </a:t>
            </a:r>
            <a:r>
              <a:rPr lang="zh-CN" altLang="en-US" sz="2400"/>
              <a:t>导致失败的原因有可能是系统没有对应的字符集</a:t>
            </a:r>
            <a:r>
              <a:rPr lang="en-US" altLang="zh-CN" sz="2400"/>
              <a:t>,</a:t>
            </a:r>
            <a:r>
              <a:rPr lang="zh-CN" altLang="en-US" sz="2400"/>
              <a:t>或用错了字符集</a:t>
            </a:r>
            <a:r>
              <a:rPr lang="en-US" altLang="zh-CN" sz="2400"/>
              <a:t>.</a:t>
            </a:r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59791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常用的字符集的编码方式</a:t>
            </a:r>
            <a:r>
              <a:rPr lang="en-US" altLang="zh-CN" sz="3200" b="1"/>
              <a:t>(</a:t>
            </a:r>
            <a:r>
              <a:rPr lang="zh-CN" altLang="en-US" sz="3200" b="1"/>
              <a:t>了解</a:t>
            </a:r>
            <a:r>
              <a:rPr lang="en-US" altLang="zh-CN" sz="3200" b="1"/>
              <a:t>)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ASCII </a:t>
            </a:r>
            <a:r>
              <a:rPr lang="en-US" altLang="zh-CN" sz="2000" b="1"/>
              <a:t>: </a:t>
            </a:r>
            <a:r>
              <a:rPr lang="en-US" altLang="zh-CN" sz="2000"/>
              <a:t>1字节可以完美编码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GB2312 </a:t>
            </a:r>
            <a:r>
              <a:rPr lang="en-US" altLang="zh-CN" sz="2000" b="1"/>
              <a:t>:</a:t>
            </a:r>
            <a:r>
              <a:rPr lang="en-US" altLang="zh-CN" sz="2000"/>
              <a:t>使用1/2字节变长编码，单字节部分是兼容ASCII，其他几千个字符都是用双字节编码</a:t>
            </a:r>
            <a:r>
              <a:rPr lang="en-US" altLang="zh-CN" sz="2000" b="1"/>
              <a:t>。</a:t>
            </a:r>
            <a:endParaRPr lang="en-US" altLang="zh-CN" sz="20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GBK</a:t>
            </a:r>
            <a:r>
              <a:rPr lang="en-US" altLang="zh-CN" sz="2000" b="1"/>
              <a:t>:</a:t>
            </a:r>
            <a:r>
              <a:rPr lang="zh-CN" altLang="en-US" sz="2000"/>
              <a:t>类似</a:t>
            </a:r>
            <a:r>
              <a:rPr lang="en-US" altLang="zh-CN" sz="2000"/>
              <a:t>GB2312,</a:t>
            </a:r>
            <a:r>
              <a:rPr lang="zh-CN" altLang="en-US" sz="2000"/>
              <a:t>并</a:t>
            </a:r>
            <a:r>
              <a:rPr lang="en-US" altLang="zh-CN" sz="2000"/>
              <a:t>完全兼容GB2312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Big5</a:t>
            </a:r>
            <a:r>
              <a:rPr lang="en-US" altLang="zh-CN" sz="2000" b="1"/>
              <a:t>:</a:t>
            </a:r>
            <a:r>
              <a:rPr lang="en-US" altLang="zh-CN" sz="2000"/>
              <a:t>固定两字节编码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Unicode</a:t>
            </a:r>
            <a:r>
              <a:rPr lang="en-US" altLang="zh-CN" sz="2000" b="1"/>
              <a:t>: </a:t>
            </a:r>
            <a:r>
              <a:rPr lang="en-US" altLang="zh-CN" sz="2000"/>
              <a:t>定长编码，根据版本不同，它有2字节（对应UCS-2）、4字节（对应UCS-4）的版本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UTF-32:定长4字节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UTF-16:使用2/4字节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UTF-8:</a:t>
            </a:r>
            <a:r>
              <a:rPr lang="zh-CN" altLang="en-US" sz="2000">
                <a:solidFill>
                  <a:srgbClr val="FF0000"/>
                </a:solidFill>
              </a:rPr>
              <a:t>最常用</a:t>
            </a:r>
            <a:r>
              <a:rPr lang="en-US" altLang="zh-CN" sz="2000">
                <a:solidFill>
                  <a:srgbClr val="FF0000"/>
                </a:solidFill>
              </a:rPr>
              <a:t>!1-4字节变长编码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605"/>
            <a:ext cx="10515600" cy="590867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使用编码的类，需要引入命名空间：</a:t>
            </a:r>
            <a:r>
              <a:rPr lang="en-US" altLang="zh-CN" sz="3200" b="1"/>
              <a:t>System.Text;</a:t>
            </a:r>
            <a:endParaRPr lang="en-US" altLang="zh-CN" sz="3200" b="1"/>
          </a:p>
          <a:p>
            <a:pPr marL="0" indent="0">
              <a:buNone/>
            </a:pPr>
            <a:endParaRPr lang="en-US" altLang="zh-CN" sz="3200" b="1"/>
          </a:p>
          <a:p>
            <a:pPr marL="0" indent="0">
              <a:buNone/>
            </a:pPr>
            <a:r>
              <a:rPr lang="en-US" altLang="zh-CN"/>
              <a:t>获取编码格式: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Encoding </a:t>
            </a:r>
            <a:r>
              <a:rPr lang="en-US" altLang="zh-CN"/>
              <a:t>encoding_utf8= </a:t>
            </a:r>
            <a:r>
              <a:rPr lang="en-US" altLang="zh-CN">
                <a:solidFill>
                  <a:srgbClr val="FF0000"/>
                </a:solidFill>
              </a:rPr>
              <a:t>Encoding</a:t>
            </a:r>
            <a:r>
              <a:rPr lang="en-US" altLang="zh-CN"/>
              <a:t>.</a:t>
            </a:r>
            <a:r>
              <a:rPr lang="en-US" altLang="zh-CN">
                <a:solidFill>
                  <a:srgbClr val="FF0000"/>
                </a:solidFill>
              </a:rPr>
              <a:t>GetEncoding</a:t>
            </a:r>
            <a:r>
              <a:rPr lang="en-US" altLang="zh-CN"/>
              <a:t>("Utf‐8");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编码: 文本&gt;&gt;字节数组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</a:rPr>
              <a:t>Byte[] </a:t>
            </a:r>
            <a:r>
              <a:rPr lang="en-US" altLang="zh-CN"/>
              <a:t> bytes = encoding_utf8.GetBytes("文本");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解码:字节数组&gt;&gt;文本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</a:rPr>
              <a:t>string  </a:t>
            </a:r>
            <a:r>
              <a:rPr lang="en-US" altLang="zh-CN"/>
              <a:t>str = encoding_utf8.GetString(bytes);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文件的读写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542280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C#</a:t>
            </a:r>
            <a:r>
              <a:rPr lang="zh-CN" altLang="en-US"/>
              <a:t>中文件读写主要用到命名空间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System.IO</a:t>
            </a:r>
            <a:r>
              <a:rPr lang="zh-CN" altLang="en-US"/>
              <a:t>下的各个类</a:t>
            </a:r>
            <a:r>
              <a:rPr lang="en-US" altLang="zh-CN"/>
              <a:t>.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 sz="2285" b="1">
                <a:solidFill>
                  <a:srgbClr val="FF0000"/>
                </a:solidFill>
                <a:sym typeface="+mn-ea"/>
              </a:rPr>
              <a:t>Directory </a:t>
            </a:r>
            <a:r>
              <a:rPr lang="en-US" altLang="zh-CN" sz="2285">
                <a:solidFill>
                  <a:srgbClr val="FF0000"/>
                </a:solidFill>
                <a:sym typeface="+mn-ea"/>
              </a:rPr>
              <a:t>		</a:t>
            </a:r>
            <a:r>
              <a:rPr lang="en-US" altLang="zh-CN" sz="2285">
                <a:sym typeface="+mn-ea"/>
              </a:rPr>
              <a:t>操作目录结构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>
                <a:solidFill>
                  <a:srgbClr val="FF0000"/>
                </a:solidFill>
                <a:sym typeface="+mn-ea"/>
              </a:rPr>
              <a:t>DirectoryInfo 		</a:t>
            </a:r>
            <a:r>
              <a:rPr lang="en-US" altLang="zh-CN" sz="2285">
                <a:sym typeface="+mn-ea"/>
              </a:rPr>
              <a:t>用于对目录执行操作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 b="1">
                <a:solidFill>
                  <a:srgbClr val="FF0000"/>
                </a:solidFill>
                <a:sym typeface="+mn-ea"/>
              </a:rPr>
              <a:t>File </a:t>
            </a:r>
            <a:r>
              <a:rPr lang="en-US" altLang="zh-CN" sz="2285">
                <a:solidFill>
                  <a:srgbClr val="FF0000"/>
                </a:solidFill>
                <a:sym typeface="+mn-ea"/>
              </a:rPr>
              <a:t>			</a:t>
            </a:r>
            <a:r>
              <a:rPr lang="en-US" altLang="zh-CN" sz="2285">
                <a:sym typeface="+mn-ea"/>
              </a:rPr>
              <a:t>处理文件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>
                <a:solidFill>
                  <a:srgbClr val="FF0000"/>
                </a:solidFill>
                <a:sym typeface="+mn-ea"/>
              </a:rPr>
              <a:t>FileInfo 		</a:t>
            </a:r>
            <a:r>
              <a:rPr lang="en-US" altLang="zh-CN" sz="2285">
                <a:sym typeface="+mn-ea"/>
              </a:rPr>
              <a:t>用于对文件执行操作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 b="1">
                <a:solidFill>
                  <a:srgbClr val="FF0000"/>
                </a:solidFill>
                <a:sym typeface="+mn-ea"/>
              </a:rPr>
              <a:t>FileStream</a:t>
            </a:r>
            <a:r>
              <a:rPr lang="en-US" altLang="zh-CN" sz="2285">
                <a:solidFill>
                  <a:srgbClr val="FF0000"/>
                </a:solidFill>
                <a:sym typeface="+mn-ea"/>
              </a:rPr>
              <a:t>		</a:t>
            </a:r>
            <a:r>
              <a:rPr lang="en-US" altLang="zh-CN" sz="2285">
                <a:sym typeface="+mn-ea"/>
              </a:rPr>
              <a:t>用于文件中任何位置的读写 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 b="1">
                <a:solidFill>
                  <a:srgbClr val="FF0000"/>
                </a:solidFill>
                <a:sym typeface="+mn-ea"/>
              </a:rPr>
              <a:t>Path </a:t>
            </a:r>
            <a:r>
              <a:rPr lang="en-US" altLang="zh-CN" sz="2285">
                <a:solidFill>
                  <a:srgbClr val="FF0000"/>
                </a:solidFill>
                <a:sym typeface="+mn-ea"/>
              </a:rPr>
              <a:t>			</a:t>
            </a:r>
            <a:r>
              <a:rPr lang="en-US" altLang="zh-CN" sz="2285">
                <a:sym typeface="+mn-ea"/>
              </a:rPr>
              <a:t>对路径信息执行操作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>
                <a:solidFill>
                  <a:srgbClr val="FF0000"/>
                </a:solidFill>
                <a:sym typeface="+mn-ea"/>
              </a:rPr>
              <a:t>StreamReader	</a:t>
            </a:r>
            <a:r>
              <a:rPr lang="en-US" altLang="zh-CN" sz="2285">
                <a:sym typeface="+mn-ea"/>
              </a:rPr>
              <a:t>用于从字节流中读取字符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>
                <a:solidFill>
                  <a:srgbClr val="FF0000"/>
                </a:solidFill>
                <a:sym typeface="+mn-ea"/>
              </a:rPr>
              <a:t>StreamWriter 	</a:t>
            </a:r>
            <a:r>
              <a:rPr lang="en-US" altLang="zh-CN" sz="2285">
                <a:sym typeface="+mn-ea"/>
              </a:rPr>
              <a:t>用于向一个流中写入字符 </a:t>
            </a:r>
            <a:endParaRPr lang="en-US" altLang="zh-CN" sz="2285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28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065"/>
            <a:ext cx="10515600" cy="6038215"/>
          </a:xfrm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300" b="1">
                <a:latin typeface="+mn-ea"/>
                <a:cs typeface="+mn-ea"/>
              </a:rPr>
              <a:t>File</a:t>
            </a:r>
            <a:r>
              <a:rPr lang="zh-CN" altLang="en-US" sz="2300" b="1">
                <a:latin typeface="+mn-ea"/>
                <a:cs typeface="+mn-ea"/>
              </a:rPr>
              <a:t>类</a:t>
            </a:r>
            <a:r>
              <a:rPr lang="en-US" altLang="zh-CN" sz="2300">
                <a:latin typeface="+mn-ea"/>
                <a:cs typeface="+mn-ea"/>
              </a:rPr>
              <a:t>: </a:t>
            </a:r>
            <a:r>
              <a:rPr lang="zh-CN" altLang="en-US" sz="2300">
                <a:latin typeface="+mn-ea"/>
                <a:cs typeface="+mn-ea"/>
              </a:rPr>
              <a:t>主要用于处理文件</a:t>
            </a:r>
            <a:endParaRPr lang="zh-CN" altLang="en-US" sz="230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30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300">
                <a:latin typeface="+mn-ea"/>
                <a:cs typeface="+mn-ea"/>
              </a:rPr>
              <a:t>常用</a:t>
            </a:r>
            <a:r>
              <a:rPr lang="en-US" altLang="zh-CN" sz="2300">
                <a:latin typeface="+mn-ea"/>
                <a:cs typeface="+mn-ea"/>
              </a:rPr>
              <a:t>API:</a:t>
            </a:r>
            <a:endParaRPr lang="en-US" altLang="zh-CN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2300">
                <a:latin typeface="+mn-ea"/>
                <a:cs typeface="+mn-ea"/>
                <a:sym typeface="+mn-ea"/>
              </a:rPr>
              <a:t>File.</a:t>
            </a:r>
            <a:r>
              <a:rPr lang="en-US" altLang="zh-CN" sz="23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Create</a:t>
            </a:r>
            <a:r>
              <a:rPr lang="en-US" altLang="zh-CN" sz="2300">
                <a:latin typeface="+mn-ea"/>
                <a:cs typeface="+mn-ea"/>
                <a:sym typeface="+mn-ea"/>
              </a:rPr>
              <a:t>(string path);//</a:t>
            </a:r>
            <a:r>
              <a:rPr lang="zh-CN" altLang="en-US" sz="2300">
                <a:latin typeface="+mn-ea"/>
                <a:cs typeface="+mn-ea"/>
                <a:sym typeface="+mn-ea"/>
              </a:rPr>
              <a:t>指定路径创建一个文件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Exists</a:t>
            </a:r>
            <a:r>
              <a:rPr lang="zh-CN" altLang="en-US" sz="2300">
                <a:latin typeface="+mn-ea"/>
                <a:cs typeface="+mn-ea"/>
              </a:rPr>
              <a:t>(</a:t>
            </a:r>
            <a:r>
              <a:rPr lang="en-US" altLang="zh-CN" sz="2300">
                <a:latin typeface="+mn-ea"/>
                <a:cs typeface="+mn-ea"/>
              </a:rPr>
              <a:t>string  path</a:t>
            </a:r>
            <a:r>
              <a:rPr lang="zh-CN" altLang="en-US" sz="2300">
                <a:latin typeface="+mn-ea"/>
                <a:cs typeface="+mn-ea"/>
              </a:rPr>
              <a:t>); //判断文件是否存在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ReadAllText</a:t>
            </a:r>
            <a:r>
              <a:rPr lang="zh-CN" altLang="en-US" sz="2300">
                <a:latin typeface="+mn-ea"/>
                <a:cs typeface="+mn-ea"/>
              </a:rPr>
              <a:t>(</a:t>
            </a:r>
            <a:r>
              <a:rPr lang="en-US" altLang="zh-CN" sz="2300">
                <a:latin typeface="+mn-ea"/>
                <a:cs typeface="+mn-ea"/>
              </a:rPr>
              <a:t>string path</a:t>
            </a:r>
            <a:r>
              <a:rPr lang="zh-CN" altLang="en-US" sz="2300">
                <a:latin typeface="+mn-ea"/>
                <a:cs typeface="+mn-ea"/>
              </a:rPr>
              <a:t>); //读取所有文本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WriteAllText</a:t>
            </a:r>
            <a:r>
              <a:rPr lang="zh-CN" altLang="en-US" sz="2300">
                <a:latin typeface="+mn-ea"/>
                <a:cs typeface="+mn-ea"/>
              </a:rPr>
              <a:t>(); //写入所有文本 </a:t>
            </a:r>
            <a:r>
              <a:rPr lang="en-US" altLang="zh-CN" sz="2300">
                <a:latin typeface="+mn-ea"/>
                <a:cs typeface="+mn-ea"/>
              </a:rPr>
              <a:t>,</a:t>
            </a:r>
            <a:r>
              <a:rPr lang="zh-CN" altLang="en-US" sz="2300">
                <a:latin typeface="+mn-ea"/>
                <a:cs typeface="+mn-ea"/>
              </a:rPr>
              <a:t>覆盖原来的文本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AppendAllText</a:t>
            </a:r>
            <a:r>
              <a:rPr lang="zh-CN" altLang="en-US" sz="2300">
                <a:latin typeface="+mn-ea"/>
                <a:cs typeface="+mn-ea"/>
              </a:rPr>
              <a:t>(); //追加所有文本 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ReadAllLines</a:t>
            </a:r>
            <a:r>
              <a:rPr lang="zh-CN" altLang="en-US" sz="2300">
                <a:latin typeface="+mn-ea"/>
                <a:cs typeface="+mn-ea"/>
              </a:rPr>
              <a:t>(); //读取所有行返回字符串数组 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WriteAllLines</a:t>
            </a:r>
            <a:r>
              <a:rPr lang="zh-CN" altLang="en-US" sz="2300">
                <a:latin typeface="+mn-ea"/>
                <a:cs typeface="+mn-ea"/>
              </a:rPr>
              <a:t>() //写入所有行 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ReadAllBytes</a:t>
            </a:r>
            <a:r>
              <a:rPr lang="zh-CN" altLang="en-US" sz="2300">
                <a:latin typeface="+mn-ea"/>
                <a:cs typeface="+mn-ea"/>
              </a:rPr>
              <a:t>(); //读取所有字节 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WriteAllBytes</a:t>
            </a:r>
            <a:r>
              <a:rPr lang="zh-CN" altLang="en-US" sz="2300">
                <a:latin typeface="+mn-ea"/>
                <a:cs typeface="+mn-ea"/>
              </a:rPr>
              <a:t>(); //写入所有字节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Delete</a:t>
            </a:r>
            <a:r>
              <a:rPr lang="zh-CN" altLang="en-US" sz="2300">
                <a:latin typeface="+mn-ea"/>
                <a:cs typeface="+mn-ea"/>
              </a:rPr>
              <a:t>(); //删除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2300">
                <a:latin typeface="+mn-ea"/>
                <a:cs typeface="+mn-ea"/>
              </a:rPr>
              <a:t>File.</a:t>
            </a:r>
            <a:r>
              <a:rPr lang="en-US" altLang="zh-CN" sz="2300">
                <a:solidFill>
                  <a:srgbClr val="FF0000"/>
                </a:solidFill>
                <a:latin typeface="+mn-ea"/>
                <a:cs typeface="+mn-ea"/>
              </a:rPr>
              <a:t>Copy</a:t>
            </a:r>
            <a:r>
              <a:rPr lang="en-US" altLang="zh-CN" sz="2300">
                <a:latin typeface="+mn-ea"/>
                <a:cs typeface="+mn-ea"/>
              </a:rPr>
              <a:t>();//</a:t>
            </a:r>
            <a:r>
              <a:rPr lang="zh-CN" altLang="en-US" sz="2300">
                <a:latin typeface="+mn-ea"/>
                <a:cs typeface="+mn-ea"/>
              </a:rPr>
              <a:t>拷贝</a:t>
            </a:r>
            <a:endParaRPr lang="zh-CN" altLang="en-US" sz="23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2829</Words>
  <Application>WPS 演示</Application>
  <PresentationFormat>宽屏</PresentationFormat>
  <Paragraphs>151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第十课  编码和文件读取</vt:lpstr>
      <vt:lpstr>一.编码Encoding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二.文件的读写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70</cp:revision>
  <dcterms:created xsi:type="dcterms:W3CDTF">2020-09-15T08:47:00Z</dcterms:created>
  <dcterms:modified xsi:type="dcterms:W3CDTF">2021-01-07T02:32:55Z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