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83" r:id="rId9"/>
    <p:sldId id="284" r:id="rId11"/>
    <p:sldId id="259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0" r:id="rId21"/>
    <p:sldId id="273" r:id="rId22"/>
    <p:sldId id="269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680"/>
            <a:ext cx="12192000" cy="2387600"/>
          </a:xfrm>
        </p:spPr>
        <p:txBody>
          <a:bodyPr>
            <a:normAutofit/>
          </a:bodyPr>
          <a:p>
            <a:r>
              <a:rPr lang="zh-CN" altLang="en-US"/>
              <a:t>第十二课 </a:t>
            </a:r>
            <a:br>
              <a:rPr lang="zh-CN" altLang="en-US"/>
            </a:br>
            <a:r>
              <a:rPr lang="zh-CN" altLang="en-US"/>
              <a:t>组件和GameObject和生命周期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en-US" altLang="zh-CN">
                <a:sym typeface="+mn-ea"/>
              </a:rPr>
              <a:t>GameObject, </a:t>
            </a:r>
            <a:r>
              <a:rPr lang="zh-CN" altLang="en-US">
                <a:sym typeface="+mn-ea"/>
              </a:rPr>
              <a:t>组件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MonoBehaviour</a:t>
            </a:r>
            <a:r>
              <a:rPr lang="en-US" altLang="zh-CN"/>
              <a:t>, </a:t>
            </a:r>
            <a:r>
              <a:rPr lang="zh-CN" altLang="en-US"/>
              <a:t>生命周期</a:t>
            </a:r>
            <a:r>
              <a:rPr lang="en-US" altLang="zh-CN"/>
              <a:t>,Input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484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添加一个组件到</a:t>
            </a:r>
            <a:r>
              <a:rPr lang="en-US" altLang="zh-CN" sz="3200" b="1"/>
              <a:t>GameObject</a:t>
            </a:r>
            <a:r>
              <a:rPr lang="zh-CN" altLang="en-US" sz="3200" b="1"/>
              <a:t>上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先选中一个</a:t>
            </a:r>
            <a:r>
              <a:rPr lang="en-US" altLang="zh-CN" sz="2400"/>
              <a:t>GameObject, </a:t>
            </a:r>
            <a:r>
              <a:rPr lang="zh-CN" altLang="en-US" sz="2400"/>
              <a:t>然后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通常的操作有两种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1.						2.</a:t>
            </a:r>
            <a:r>
              <a:rPr lang="zh-CN" altLang="en-US" sz="2400"/>
              <a:t>直接把脚本拖到对象的</a:t>
            </a:r>
            <a:r>
              <a:rPr lang="en-US" altLang="zh-CN" sz="2400"/>
              <a:t>Inspector</a:t>
            </a:r>
            <a:r>
              <a:rPr lang="zh-CN" altLang="en-US" sz="2400"/>
              <a:t>面</a:t>
            </a:r>
            <a:r>
              <a:rPr lang="en-US" altLang="zh-CN" sz="2400"/>
              <a:t>						</a:t>
            </a:r>
            <a:r>
              <a:rPr lang="zh-CN" altLang="en-US" sz="2400"/>
              <a:t>板的空白区域</a:t>
            </a:r>
            <a:r>
              <a:rPr lang="en-US" altLang="zh-CN" sz="2400"/>
              <a:t>.</a:t>
            </a:r>
            <a:r>
              <a:rPr lang="zh-CN" altLang="en-US" sz="2400"/>
              <a:t>或</a:t>
            </a:r>
            <a:r>
              <a:rPr lang="en-US" altLang="zh-CN" sz="2400"/>
              <a:t>Hierarchy</a:t>
            </a:r>
            <a:r>
              <a:rPr lang="zh-CN" altLang="en-US" sz="2400"/>
              <a:t>的对象上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1911350"/>
            <a:ext cx="397954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从</a:t>
            </a:r>
            <a:r>
              <a:rPr lang="en-US" altLang="zh-CN" sz="3200" b="1"/>
              <a:t>GameObject</a:t>
            </a:r>
            <a:r>
              <a:rPr lang="zh-CN" altLang="en-US" sz="3200" b="1"/>
              <a:t>上移除一个组件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1.							2.</a:t>
            </a:r>
            <a:r>
              <a:rPr lang="zh-CN" altLang="en-US" sz="3200"/>
              <a:t>从代码中移除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281430"/>
            <a:ext cx="5887085" cy="4474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560" y="5434965"/>
            <a:ext cx="306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Transform</a:t>
            </a:r>
            <a:r>
              <a:rPr lang="zh-CN" altLang="en-US">
                <a:solidFill>
                  <a:srgbClr val="FF0000"/>
                </a:solidFill>
              </a:rPr>
              <a:t>不可移除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不可删除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3969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修改组件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组件添加到GameObject上以后，会在Inspector中显示。可以修改各个属性的值来达到不同的效果。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属性可以大致分为引用类型（指向其他对象和资源的引用框）或值类型（输入框、复选框、下拉框、滑条、颜色选择器等）。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修改组件有两种方式</a:t>
            </a:r>
            <a:r>
              <a:rPr lang="en-US" altLang="zh-CN" sz="2000"/>
              <a:t>: 1.</a:t>
            </a:r>
            <a:r>
              <a:rPr lang="zh-CN" altLang="en-US" sz="2000"/>
              <a:t>通过</a:t>
            </a:r>
            <a:r>
              <a:rPr lang="en-US" altLang="zh-CN" sz="2000"/>
              <a:t>Inspector</a:t>
            </a:r>
            <a:r>
              <a:rPr lang="zh-CN" altLang="en-US" sz="2000"/>
              <a:t>显式的修改</a:t>
            </a:r>
            <a:r>
              <a:rPr lang="en-US" altLang="zh-CN" sz="2000"/>
              <a:t>. 2.</a:t>
            </a:r>
            <a:r>
              <a:rPr lang="zh-CN" altLang="en-US" sz="2000"/>
              <a:t>通过脚本代码修改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tips: </a:t>
            </a:r>
            <a:r>
              <a:rPr lang="zh-CN" altLang="en-US" sz="2000"/>
              <a:t>特别注意</a:t>
            </a:r>
            <a:r>
              <a:rPr lang="en-US" altLang="zh-CN" sz="2000"/>
              <a:t>, </a:t>
            </a:r>
            <a:r>
              <a:rPr lang="zh-CN" altLang="en-US" sz="2000"/>
              <a:t>组件的修改</a:t>
            </a:r>
            <a:r>
              <a:rPr lang="zh-CN" altLang="en-US" sz="2000">
                <a:solidFill>
                  <a:srgbClr val="FF0000"/>
                </a:solidFill>
              </a:rPr>
              <a:t>一定要在编辑模式</a:t>
            </a:r>
            <a:r>
              <a:rPr lang="zh-CN" altLang="en-US" sz="2000"/>
              <a:t>下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若在运行模式下做了修改</a:t>
            </a:r>
            <a:r>
              <a:rPr lang="en-US" altLang="zh-CN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将不起任何作用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785" y="2750185"/>
            <a:ext cx="481901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引用框的修改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会弹出一个列表</a:t>
            </a:r>
            <a:r>
              <a:rPr lang="en-US" altLang="zh-CN" sz="2000"/>
              <a:t>, </a:t>
            </a:r>
            <a:r>
              <a:rPr lang="zh-CN" altLang="en-US" sz="2000"/>
              <a:t>其中有自动匹配可以填入的对象</a:t>
            </a:r>
            <a:r>
              <a:rPr lang="en-US" altLang="zh-CN" sz="2000"/>
              <a:t>, </a:t>
            </a:r>
            <a:r>
              <a:rPr lang="zh-CN" altLang="en-US" sz="2000"/>
              <a:t>也可以手动将对应对象从</a:t>
            </a:r>
            <a:r>
              <a:rPr lang="en-US" altLang="zh-CN" sz="2000"/>
              <a:t>Project</a:t>
            </a:r>
            <a:r>
              <a:rPr lang="zh-CN" altLang="en-US" sz="2000"/>
              <a:t>中拖入</a:t>
            </a:r>
            <a:r>
              <a:rPr lang="en-US" altLang="zh-CN" sz="2000"/>
              <a:t>.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553845"/>
            <a:ext cx="7151370" cy="3750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63480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复制一个组件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97560"/>
            <a:ext cx="7591425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组件的禁用和激活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代码控制或手动点击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318895"/>
            <a:ext cx="56578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 </a:t>
            </a:r>
            <a:r>
              <a:rPr lang="zh-CN" altLang="en-US"/>
              <a:t>脚本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Script</a:t>
            </a:r>
            <a:r>
              <a:rPr lang="en-US" altLang="zh-CN"/>
              <a:t>)</a:t>
            </a:r>
            <a:r>
              <a:rPr lang="zh-CN" altLang="en-US"/>
              <a:t>和组件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Unity中的脚本是指导Unity中虚拟世界运转的底稿。编写Script，你就能给虚拟世界添加运行的规则。Unity支持使用C#语言编写脚本。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Unity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我们通常用</a:t>
            </a:r>
            <a:r>
              <a:rPr lang="en-US" altLang="zh-CN">
                <a:solidFill>
                  <a:srgbClr val="FF0000"/>
                </a:solidFill>
              </a:rPr>
              <a:t>VisualStudio（简称VS)</a:t>
            </a:r>
            <a:r>
              <a:rPr lang="zh-CN" altLang="en-US"/>
              <a:t>编辑器编写脚本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可以通过菜单栏Edit &gt; Preferences中的External Tools来设置其它编辑器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VSCode.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315" y="588010"/>
            <a:ext cx="76581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2680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脚本和组件的关系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凡是继承自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MonoBehaviour类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的脚本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都可以当作组件来使用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Project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空白处右键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Create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创建脚本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或选中对象直接创建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950"/>
            <a:ext cx="4742180" cy="3912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2002790"/>
            <a:ext cx="637222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Unity中作为组件的脚本</a:t>
            </a:r>
            <a:r>
              <a:rPr lang="zh-CN" altLang="en-US">
                <a:solidFill>
                  <a:srgbClr val="FF0000"/>
                </a:solidFill>
              </a:rPr>
              <a:t>脚本文件名和类名</a:t>
            </a:r>
            <a:r>
              <a:rPr lang="zh-CN" altLang="en-US">
                <a:solidFill>
                  <a:schemeClr val="tx1"/>
                </a:solidFill>
              </a:rPr>
              <a:t>必须一样,否则无法附加给游戏物体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5" y="2319020"/>
            <a:ext cx="512445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GameObject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GameObject</a:t>
            </a:r>
            <a:r>
              <a:rPr lang="zh-CN" altLang="en-US"/>
              <a:t>即</a:t>
            </a:r>
            <a:r>
              <a:rPr lang="en-US" altLang="zh-CN"/>
              <a:t>Unity</a:t>
            </a:r>
            <a:r>
              <a:rPr lang="zh-CN" altLang="en-US"/>
              <a:t>中的游戏对象</a:t>
            </a:r>
            <a:r>
              <a:rPr lang="en-US" altLang="zh-CN"/>
              <a:t>.</a:t>
            </a:r>
            <a:r>
              <a:rPr lang="zh-CN" altLang="en-US"/>
              <a:t>可以粗暴的认为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>
                <a:sym typeface="+mn-ea"/>
              </a:rPr>
              <a:t>Hierarchy</a:t>
            </a:r>
            <a:r>
              <a:rPr lang="zh-CN" altLang="en-US">
                <a:sym typeface="+mn-ea"/>
              </a:rPr>
              <a:t>中的所有对象都是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在我们新创建的场景中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会默认被创建</a:t>
            </a:r>
            <a:r>
              <a:rPr lang="zh-CN" altLang="en-US">
                <a:sym typeface="+mn-ea"/>
              </a:rPr>
              <a:t>Main Camera 和Directional Light两个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我们可以通过在</a:t>
            </a:r>
            <a:r>
              <a:rPr lang="en-US" altLang="zh-CN"/>
              <a:t>Hierarchy</a:t>
            </a:r>
            <a:r>
              <a:rPr lang="zh-CN" altLang="en-US"/>
              <a:t>面板的</a:t>
            </a:r>
            <a:r>
              <a:rPr lang="en-US" altLang="zh-CN"/>
              <a:t>Create</a:t>
            </a:r>
            <a:r>
              <a:rPr lang="zh-CN" altLang="en-US"/>
              <a:t>菜单</a:t>
            </a:r>
            <a:r>
              <a:rPr lang="en-US" altLang="zh-CN"/>
              <a:t>-&gt;Create Empty</a:t>
            </a:r>
            <a:r>
              <a:rPr lang="zh-CN" altLang="en-US"/>
              <a:t>创建一个</a:t>
            </a:r>
            <a:r>
              <a:rPr lang="zh-CN" altLang="en-US">
                <a:solidFill>
                  <a:srgbClr val="FF0000"/>
                </a:solidFill>
              </a:rPr>
              <a:t>空的</a:t>
            </a:r>
            <a:r>
              <a:rPr lang="en-US" altLang="zh-CN"/>
              <a:t>GameObject.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脚本</a:t>
            </a:r>
            <a:r>
              <a:rPr lang="zh-CN" altLang="en-US"/>
              <a:t>生命周期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95985" y="1451610"/>
          <a:ext cx="10515600" cy="382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75"/>
                <a:gridCol w="5202555"/>
                <a:gridCol w="24269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调用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通常用途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Awake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被创建时调用一次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OnEnable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每次</a:t>
                      </a:r>
                      <a:r>
                        <a:rPr lang="zh-CN" altLang="en-US"/>
                        <a:t>激活时调用一次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OnEnable</a:t>
                      </a:r>
                      <a:r>
                        <a:rPr lang="zh-CN" altLang="en-US" sz="1800">
                          <a:sym typeface="+mn-ea"/>
                        </a:rPr>
                        <a:t>后</a:t>
                      </a:r>
                      <a:r>
                        <a:rPr lang="en-US" altLang="zh-CN" sz="1800">
                          <a:sym typeface="+mn-ea"/>
                        </a:rPr>
                        <a:t>Update</a:t>
                      </a:r>
                      <a:r>
                        <a:rPr lang="zh-CN" altLang="en-US" sz="1800">
                          <a:sym typeface="+mn-ea"/>
                        </a:rPr>
                        <a:t>前调用一次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FixedUpdate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每个固定物理时间间隔调用一次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每帧调用一次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LateUpdate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r>
                        <a:rPr lang="zh-CN" altLang="en-US"/>
                        <a:t>调用后调用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OnGUI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渲染和处理OnGUI事件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OnDisable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对象被禁用或脚本被禁用时调用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OnDestroy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对象被销毁或脚本被移除</a:t>
                      </a:r>
                      <a:r>
                        <a:rPr lang="zh-CN" altLang="en-US"/>
                        <a:t>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835" y="5814695"/>
            <a:ext cx="1039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调用顺序从上至下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014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b="1"/>
              <a:t>GameObject</a:t>
            </a:r>
            <a:r>
              <a:rPr lang="zh-CN" altLang="en-US" b="1"/>
              <a:t>类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静态方法 </a:t>
            </a:r>
            <a:r>
              <a:rPr lang="en-US" altLang="zh-CN" b="1"/>
              <a:t>: </a:t>
            </a:r>
            <a:r>
              <a:rPr lang="zh-CN" altLang="en-US" b="1"/>
              <a:t>只能找到已经激活了的对象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Instantiate</a:t>
            </a:r>
            <a:r>
              <a:rPr lang="zh-CN" altLang="en-US" sz="2000"/>
              <a:t>(); 实例化 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Destroy</a:t>
            </a:r>
            <a:r>
              <a:rPr lang="zh-CN" altLang="en-US" sz="2000"/>
              <a:t>(); 销毁//此方法继承自UnityEngine.Object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DontDestroyOnLoad</a:t>
            </a:r>
            <a:r>
              <a:rPr lang="zh-CN" altLang="en-US" sz="2000"/>
              <a:t>(); 加载新场景时时不销毁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</a:t>
            </a:r>
            <a:r>
              <a:rPr lang="zh-CN" altLang="en-US" sz="2000"/>
              <a:t>(); 查找游戏物体(根据名称) 无法查找被禁用的物体 GameObject.</a:t>
            </a:r>
            <a:r>
              <a:rPr lang="zh-CN" altLang="en-US" sz="2000">
                <a:solidFill>
                  <a:srgbClr val="FF0000"/>
                </a:solidFill>
              </a:rPr>
              <a:t>FindGameObjectWithTag</a:t>
            </a:r>
            <a:r>
              <a:rPr lang="zh-CN" altLang="en-US" sz="2000"/>
              <a:t>(); 标签查找游戏物体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FindGameObjectsWithTag</a:t>
            </a:r>
            <a:r>
              <a:rPr lang="zh-CN" altLang="en-US" sz="2000"/>
              <a:t>(); 标签查找，返回游戏物体数组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>
                <a:solidFill>
                  <a:srgbClr val="FF0000"/>
                </a:solidFill>
              </a:rPr>
              <a:t>tOfType</a:t>
            </a:r>
            <a:r>
              <a:rPr lang="zh-CN" altLang="en-US" sz="2000"/>
              <a:t>(); 通过类型查找组件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FindObjectsOfType</a:t>
            </a:r>
            <a:r>
              <a:rPr lang="zh-CN" altLang="en-US" sz="2000"/>
              <a:t>(); 通过类型查找组件，返回数组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39850"/>
            <a:ext cx="43910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普通方法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GetComponent</a:t>
            </a:r>
            <a:r>
              <a:rPr lang="zh-CN" altLang="en-US"/>
              <a:t>(); 获取组件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AddComponent</a:t>
            </a:r>
            <a:r>
              <a:rPr lang="zh-CN" altLang="en-US"/>
              <a:t>(); 添加组件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SetActive</a:t>
            </a:r>
            <a:r>
              <a:rPr lang="zh-CN" altLang="en-US"/>
              <a:t>(); 设置激活状态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name</a:t>
            </a:r>
            <a:r>
              <a:rPr lang="zh-CN" altLang="en-US" sz="2000"/>
              <a:t>; 名称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gameObject</a:t>
            </a:r>
            <a:r>
              <a:rPr lang="en-US" altLang="zh-CN" sz="2000"/>
              <a:t>;</a:t>
            </a:r>
            <a:r>
              <a:rPr lang="zh-CN" altLang="en-US" sz="2000"/>
              <a:t>本脚本挂在的游戏对象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tag</a:t>
            </a:r>
            <a:r>
              <a:rPr lang="zh-CN" altLang="en-US" sz="2000"/>
              <a:t>; 标签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transform</a:t>
            </a:r>
            <a:r>
              <a:rPr lang="zh-CN" altLang="en-US" sz="2000"/>
              <a:t>; </a:t>
            </a:r>
            <a:r>
              <a:rPr lang="en-US" altLang="zh-CN" sz="2000"/>
              <a:t>//</a:t>
            </a:r>
            <a:r>
              <a:rPr lang="zh-CN" altLang="en-US" sz="2000"/>
              <a:t>tranform组件 特殊:不需要GetComponent就可以拿到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activeSelf</a:t>
            </a:r>
            <a:r>
              <a:rPr lang="zh-CN" altLang="en-US" sz="2000"/>
              <a:t>; 激活状态(当前是否激活)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activeHierarichy</a:t>
            </a:r>
            <a:r>
              <a:rPr lang="zh-CN" altLang="en-US" sz="2000"/>
              <a:t>;在层级面板中的激活状态</a:t>
            </a:r>
            <a:r>
              <a:rPr lang="en-US" altLang="zh-CN" sz="2000"/>
              <a:t>, </a:t>
            </a:r>
            <a:r>
              <a:rPr lang="zh-CN" altLang="en-US" sz="2000"/>
              <a:t>比如自己是激活的</a:t>
            </a:r>
            <a:r>
              <a:rPr lang="en-US" altLang="zh-CN" sz="2000"/>
              <a:t>,</a:t>
            </a:r>
            <a:r>
              <a:rPr lang="zh-CN" altLang="en-US" sz="2000"/>
              <a:t>但是父物体是未激活</a:t>
            </a:r>
            <a:r>
              <a:rPr lang="en-US" altLang="zh-CN" sz="2000"/>
              <a:t>,</a:t>
            </a:r>
            <a:r>
              <a:rPr lang="zh-CN" altLang="en-US" sz="2000"/>
              <a:t>此时为</a:t>
            </a:r>
            <a:r>
              <a:rPr lang="en-US" altLang="zh-CN" sz="2000"/>
              <a:t>false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6274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Input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鼠标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GetMouseButtonDown</a:t>
            </a:r>
            <a:r>
              <a:rPr lang="zh-CN" altLang="en-US" sz="2000"/>
              <a:t>(); 鼠标按下 参数:0左键 1右键 2中键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Input.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GetMouseButtonUp</a:t>
            </a:r>
            <a:r>
              <a:rPr lang="zh-CN" altLang="en-US" sz="2000">
                <a:sym typeface="+mn-ea"/>
              </a:rPr>
              <a:t>(); 鼠标抬起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</a:t>
            </a:r>
            <a:r>
              <a:rPr lang="zh-CN" altLang="en-US" sz="2000"/>
              <a:t>(); 鼠标按住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MousePostion</a:t>
            </a:r>
            <a:r>
              <a:rPr lang="en-US" altLang="zh-CN" sz="2000"/>
              <a:t>;</a:t>
            </a:r>
            <a:r>
              <a:rPr lang="zh-CN" altLang="en-US" sz="2000"/>
              <a:t>鼠标位置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按键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</a:t>
            </a:r>
            <a:r>
              <a:rPr lang="zh-CN" altLang="en-US" sz="2000"/>
              <a:t>(); 按键按住 参数是KeyCode枚举或按键名称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GetKeyDown</a:t>
            </a:r>
            <a:r>
              <a:rPr lang="zh-CN" altLang="en-US" sz="2000"/>
              <a:t>(); 按键按下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GetKeyUp</a:t>
            </a:r>
            <a:r>
              <a:rPr lang="zh-CN" altLang="en-US" sz="2000"/>
              <a:t>(); 按键抬起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tips:</a:t>
            </a:r>
            <a:r>
              <a:rPr lang="zh-CN" altLang="en-US" sz="2000">
                <a:solidFill>
                  <a:srgbClr val="FF0000"/>
                </a:solidFill>
              </a:rPr>
              <a:t>Down和Up分别代表按下、释放的一瞬间的状态。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6559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虚拟按键和虚拟轴 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设置:Edit &gt; ProjectSetings &gt; Input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Input.GetButton(); 获取虚拟按键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</a:t>
            </a:r>
            <a:r>
              <a:rPr lang="zh-CN" altLang="en-US">
                <a:solidFill>
                  <a:srgbClr val="FF0000"/>
                </a:solidFill>
              </a:rPr>
              <a:t>GetAxis</a:t>
            </a:r>
            <a:r>
              <a:rPr lang="zh-CN" altLang="en-US"/>
              <a:t>(); 获取虚拟轴 值(平滑的</a:t>
            </a:r>
            <a:r>
              <a:rPr lang="zh-CN" altLang="en-US"/>
              <a:t>)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Input.GetAxisRaw(); 获取虚拟轴值（不平滑的</a:t>
            </a:r>
            <a:r>
              <a:rPr lang="zh-CN" altLang="en-US"/>
              <a:t>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Gravity</a:t>
            </a:r>
            <a:r>
              <a:rPr lang="zh-CN" altLang="en-US"/>
              <a:t>：影响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值归零的速度，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Gravity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越大则越快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Sensitivity:</a:t>
            </a:r>
            <a:r>
              <a:rPr lang="zh-CN" altLang="en-US">
                <a:sym typeface="+mn-ea"/>
              </a:rPr>
              <a:t>影响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</a:t>
            </a:r>
            <a:r>
              <a:rPr lang="zh-CN" altLang="en-US">
                <a:sym typeface="+mn-ea"/>
              </a:rPr>
              <a:t>值到达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）的速度，越大则越快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Dead:</a:t>
            </a:r>
            <a:r>
              <a:rPr lang="zh-CN" altLang="en-US">
                <a:solidFill>
                  <a:schemeClr val="tx1"/>
                </a:solidFill>
              </a:rPr>
              <a:t>盲区，针对摇杆，只有当摇杆幅度大于这个值时，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GetAxis才会返回大于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的值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除了虚拟按键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其余都是一个动态变化的值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GetAxis获取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0" y="736600"/>
            <a:ext cx="27908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684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按键名称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74370" y="818515"/>
            <a:ext cx="1096327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字母: “a”, “b”, “c”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数字（非小键盘）: “1”, “2”, “3”, 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方向键: “up”, “down”, “left”, “right”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小键盘: “[1]”, “[2]”, “[3]”, “[+]”, “[equals]”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修饰键: “right shift”, “left shift”, “right ctrl”, “left ctrl”, “right alt”, “left alt”, “right cmd”, “left cmd”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鼠标键: “mouse 0”, “mouse 1”, “mouse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手柄按键(任意手柄): “joystick button 0”, “joystick button 1”, “joystick button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手柄按键(特定手柄): “joystick 1 button 0”, “joystick 1 button 1”, “joystick 2 button 0”,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特殊键: “backspace”, “tab”, “return”, “escape”, “space”, “delete”, “enter”, “insert”, “home”, “end”, “page up”, “page down”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功能键: “f1”, “f2”, “f3”, …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组件脚本中的</a:t>
            </a:r>
            <a:r>
              <a:rPr lang="zh-CN" altLang="en-US" sz="3200" b="1"/>
              <a:t>响应鼠标事件OnMousexxx</a:t>
            </a:r>
            <a:r>
              <a:rPr lang="zh-CN" altLang="en-US"/>
              <a:t>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OnMouseDown</a:t>
            </a:r>
            <a:r>
              <a:rPr lang="zh-CN" altLang="en-US"/>
              <a:t>()//当鼠标按下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</a:t>
            </a:r>
            <a:r>
              <a:rPr lang="zh-CN" altLang="en-US"/>
              <a:t>()//当鼠标抬起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OnMouseUpAsButton</a:t>
            </a:r>
            <a:r>
              <a:rPr lang="zh-CN" altLang="en-US"/>
              <a:t>()//当鼠标在同一个物体按下后抬起 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OnMouseEnter</a:t>
            </a:r>
            <a:r>
              <a:rPr lang="zh-CN" altLang="en-US"/>
              <a:t>()//当鼠标进入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OnMouseOver</a:t>
            </a:r>
            <a:r>
              <a:rPr lang="zh-CN" altLang="en-US"/>
              <a:t>()//当鼠标停留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OnMouseExit</a:t>
            </a:r>
            <a:r>
              <a:rPr lang="zh-CN" altLang="en-US"/>
              <a:t>()//当鼠标退出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OnMouseDrag</a:t>
            </a:r>
            <a:r>
              <a:rPr lang="zh-CN" altLang="en-US"/>
              <a:t>()//当鼠标拖拽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/>
              <a:t>1. </a:t>
            </a:r>
            <a:r>
              <a:rPr lang="zh-CN" altLang="en-US"/>
              <a:t>生产一列</a:t>
            </a:r>
            <a:r>
              <a:rPr lang="en-US" altLang="zh-CN"/>
              <a:t>Cube, </a:t>
            </a:r>
            <a:r>
              <a:rPr lang="zh-CN" altLang="en-US"/>
              <a:t>鼠标点击消失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练习</a:t>
            </a:r>
            <a:r>
              <a:rPr lang="en-US" altLang="zh-CN"/>
              <a:t>Input</a:t>
            </a:r>
            <a:r>
              <a:rPr lang="zh-CN" altLang="en-US"/>
              <a:t>类</a:t>
            </a:r>
            <a:r>
              <a:rPr lang="en-US" altLang="zh-CN"/>
              <a:t>,</a:t>
            </a:r>
            <a:r>
              <a:rPr lang="zh-CN" altLang="en-US"/>
              <a:t>用打</a:t>
            </a:r>
            <a:r>
              <a:rPr lang="en-US" altLang="zh-CN"/>
              <a:t>Log</a:t>
            </a:r>
            <a:r>
              <a:rPr lang="zh-CN" altLang="en-US"/>
              <a:t>的方式输出按键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90"/>
            <a:ext cx="10515600" cy="64211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GameObject</a:t>
            </a:r>
            <a:r>
              <a:rPr lang="zh-CN" altLang="en-US" sz="3200" b="1"/>
              <a:t>只是一个容器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如果我们创建一个空的</a:t>
            </a:r>
            <a:r>
              <a:rPr lang="en-US" altLang="zh-CN" sz="2000"/>
              <a:t>GameObject, </a:t>
            </a:r>
            <a:r>
              <a:rPr lang="zh-CN" altLang="en-US" sz="2000"/>
              <a:t>那凭借它自身并不能实现什么功能</a:t>
            </a:r>
            <a:r>
              <a:rPr lang="en-US" altLang="zh-CN" sz="2000"/>
              <a:t>.</a:t>
            </a:r>
            <a:r>
              <a:rPr lang="zh-CN" altLang="en-US" sz="2000"/>
              <a:t>因此我们需要向它身上添加</a:t>
            </a:r>
            <a:r>
              <a:rPr lang="zh-CN" altLang="en-US" sz="2000">
                <a:solidFill>
                  <a:srgbClr val="FF0000"/>
                </a:solidFill>
              </a:rPr>
              <a:t>组件</a:t>
            </a:r>
            <a:r>
              <a:rPr lang="en-US" altLang="zh-CN" sz="2000">
                <a:solidFill>
                  <a:srgbClr val="FF0000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通过不同的组件赋予它各项能力</a:t>
            </a:r>
            <a:r>
              <a:rPr lang="en-US" altLang="zh-CN" sz="2000">
                <a:solidFill>
                  <a:schemeClr val="tx1"/>
                </a:solidFill>
              </a:rPr>
              <a:t>.Unity</a:t>
            </a:r>
            <a:r>
              <a:rPr lang="zh-CN" altLang="en-US" sz="2000">
                <a:solidFill>
                  <a:schemeClr val="tx1"/>
                </a:solidFill>
              </a:rPr>
              <a:t>内部自带了功能非常多的组件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用于我们构造精彩的游戏世界</a:t>
            </a:r>
            <a:r>
              <a:rPr lang="en-US" altLang="zh-CN" sz="2000">
                <a:solidFill>
                  <a:schemeClr val="tx1"/>
                </a:solidFill>
              </a:rPr>
              <a:t>!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每一个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GameObject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都默认有一个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Transform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用于储存并操控物体的位置、旋转和缩放。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小技巧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空游戏对象可以用来当分割线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"/>
            <a:ext cx="10515600" cy="65100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Prefab</a:t>
            </a:r>
            <a:r>
              <a:rPr lang="zh-CN" altLang="en-US" sz="3200" b="1"/>
              <a:t>预制体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Unity中的Prefab系统可以让你更方便地</a:t>
            </a:r>
            <a:r>
              <a:rPr lang="zh-CN" altLang="en-US" sz="2000">
                <a:solidFill>
                  <a:srgbClr val="FF0000"/>
                </a:solidFill>
              </a:rPr>
              <a:t>创建重复</a:t>
            </a:r>
            <a:r>
              <a:rPr lang="zh-CN" altLang="en-US" sz="2000"/>
              <a:t>的物体，并且这些物体需要修改时，只需要修改一个，就可以应用到所有的实例中。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制作</a:t>
            </a:r>
            <a:r>
              <a:rPr lang="en-US" altLang="zh-CN" sz="2000">
                <a:solidFill>
                  <a:srgbClr val="FF0000"/>
                </a:solidFill>
              </a:rPr>
              <a:t>Prefab</a:t>
            </a:r>
            <a:r>
              <a:rPr lang="zh-CN" altLang="en-US" sz="2000">
                <a:solidFill>
                  <a:srgbClr val="FF0000"/>
                </a:solidFill>
              </a:rPr>
              <a:t>资产</a:t>
            </a:r>
            <a:r>
              <a:rPr lang="zh-CN" altLang="en-US" sz="2000"/>
              <a:t> : 把游戏物体</a:t>
            </a:r>
            <a:r>
              <a:rPr lang="en-US" altLang="zh-CN" sz="2000"/>
              <a:t>(GameObject)</a:t>
            </a:r>
            <a:r>
              <a:rPr lang="zh-CN" altLang="en-US" sz="2000"/>
              <a:t>拖至Poject面板空白处即可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Prefab资产</a:t>
            </a:r>
            <a:r>
              <a:rPr lang="en-US" altLang="zh-CN" sz="2000"/>
              <a:t>：存储在工程的Assets文件夹下，</a:t>
            </a:r>
            <a:r>
              <a:rPr lang="en-US" altLang="zh-CN" sz="2000">
                <a:solidFill>
                  <a:srgbClr val="FF0000"/>
                </a:solidFill>
              </a:rPr>
              <a:t>以文件的形式存储</a:t>
            </a:r>
            <a:r>
              <a:rPr lang="en-US" altLang="zh-CN" sz="2000"/>
              <a:t>，存储了GameObject的各种信息，相当于是一个模具.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Prefab实例</a:t>
            </a:r>
            <a:r>
              <a:rPr lang="en-US" altLang="zh-CN" sz="2000"/>
              <a:t>：通过Prefab资产生成在场景中的物体，相当于是使用模具生产出来的一个实实在在的实例。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1620" y="228600"/>
            <a:ext cx="9127490" cy="5948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65"/>
            <a:ext cx="10515600" cy="65474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修改一个预制体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Project</a:t>
            </a:r>
            <a:r>
              <a:rPr lang="zh-CN" altLang="en-US"/>
              <a:t>中双击预制体或</a:t>
            </a:r>
            <a:r>
              <a:rPr lang="en-US" altLang="zh-CN"/>
              <a:t>Hierarchy</a:t>
            </a:r>
            <a:r>
              <a:rPr lang="zh-CN" altLang="en-US"/>
              <a:t>面板</a:t>
            </a:r>
            <a:r>
              <a:rPr lang="zh-CN" altLang="en-US"/>
              <a:t>进入编辑模式</a:t>
            </a:r>
            <a:r>
              <a:rPr lang="en-US" altLang="zh-CN"/>
              <a:t>, </a:t>
            </a:r>
            <a:r>
              <a:rPr lang="zh-CN" altLang="en-US"/>
              <a:t>然后就可以修改它的各项参数了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0" y="1916430"/>
            <a:ext cx="8191500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210"/>
            <a:ext cx="3845560" cy="2536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719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材质球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材质球决定物体表面看起来像什么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创建材质球: Asset&gt;Creat&gt;</a:t>
            </a:r>
            <a:r>
              <a:rPr lang="zh-CN" altLang="en-US" sz="2400">
                <a:solidFill>
                  <a:srgbClr val="FF0000"/>
                </a:solidFill>
              </a:rPr>
              <a:t>Material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组成: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着色器(shader)+贴图</a:t>
            </a:r>
            <a:r>
              <a:rPr lang="zh-CN" altLang="en-US" sz="2400">
                <a:solidFill>
                  <a:srgbClr val="FF0000"/>
                </a:solidFill>
              </a:rPr>
              <a:t>+数据 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着色器:写给显卡的程序</a:t>
            </a:r>
            <a:r>
              <a:rPr lang="en-US" altLang="zh-CN" sz="2400"/>
              <a:t>, </a:t>
            </a:r>
            <a:r>
              <a:rPr lang="zh-CN" altLang="en-US" sz="2400"/>
              <a:t>告诉显卡如何处理图片和数据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105" y="304800"/>
            <a:ext cx="7718425" cy="624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如果想要给一个GameObject添加功能，就需要给它添加组件。所有的组件都继承自Component类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2827655"/>
            <a:ext cx="4283710" cy="3444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39f9c4b-3ce5-49b2-b46e-9da46b7d87a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3811</Words>
  <Application>WPS 演示</Application>
  <PresentationFormat>宽屏</PresentationFormat>
  <Paragraphs>220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第十二课  组件和GameObject和生命周期</vt:lpstr>
      <vt:lpstr>一.GameObject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脚本(Script)和组件</vt:lpstr>
      <vt:lpstr>PowerPoint 演示文稿</vt:lpstr>
      <vt:lpstr>PowerPoint 演示文稿</vt:lpstr>
      <vt:lpstr>PowerPoint 演示文稿</vt:lpstr>
      <vt:lpstr>三.脚本生命周期</vt:lpstr>
      <vt:lpstr>四.常用API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61</cp:revision>
  <dcterms:created xsi:type="dcterms:W3CDTF">2020-09-16T07:42:00Z</dcterms:created>
  <dcterms:modified xsi:type="dcterms:W3CDTF">2021-01-07T08:22:06Z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