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59" r:id="rId8"/>
    <p:sldId id="275" r:id="rId9"/>
    <p:sldId id="261" r:id="rId10"/>
    <p:sldId id="262" r:id="rId11"/>
    <p:sldId id="276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第七课  结构体和枚举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struct, enum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 = 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 //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GIRLS</a:t>
            </a:r>
            <a:r>
              <a:rPr lang="zh-CN" altLang="en-US">
                <a:sym typeface="+mn-ea"/>
              </a:rPr>
              <a:t>等于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00900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枚举的使用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语法</a:t>
            </a:r>
            <a:r>
              <a:rPr lang="en-US" altLang="zh-CN" sz="3200" b="1"/>
              <a:t>:</a:t>
            </a:r>
            <a:endParaRPr lang="en-US" altLang="zh-CN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枚举名称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常量名称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例子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Student.BOYS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tips: </a:t>
            </a:r>
            <a:r>
              <a:rPr lang="zh-CN" altLang="en-US" sz="2000">
                <a:solidFill>
                  <a:schemeClr val="tx1"/>
                </a:solidFill>
              </a:rPr>
              <a:t>枚举通常用于被比较相等或遍历的相关逻辑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例如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枚举的转换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//枚举项转整数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int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 = (int)</a:t>
            </a:r>
            <a:r>
              <a:rPr lang="en-US" altLang="zh-CN" sz="2000">
                <a:sym typeface="+mn-ea"/>
              </a:rPr>
              <a:t>Student.BOYS</a:t>
            </a:r>
            <a:r>
              <a:rPr lang="zh-CN" altLang="en-US" sz="2000">
                <a:solidFill>
                  <a:schemeClr val="tx1"/>
                </a:solidFill>
              </a:rPr>
              <a:t>; 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//整数转枚举项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Student stu1</a:t>
            </a:r>
            <a:r>
              <a:rPr lang="zh-CN" altLang="en-US" sz="2000">
                <a:solidFill>
                  <a:schemeClr val="tx1"/>
                </a:solidFill>
              </a:rPr>
              <a:t> = (</a:t>
            </a:r>
            <a:r>
              <a:rPr lang="en-US" altLang="zh-CN" sz="2000">
                <a:sym typeface="+mn-ea"/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)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;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41540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常量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const 关键字       ：</a:t>
            </a:r>
            <a:r>
              <a:rPr lang="zh-CN" altLang="en-US" sz="2400">
                <a:solidFill>
                  <a:schemeClr val="tx1"/>
                </a:solidFill>
              </a:rPr>
              <a:t>修饰变量，是编译时常量 ，</a:t>
            </a:r>
            <a:r>
              <a:rPr lang="zh-CN" altLang="en-US" sz="2400"/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定义时候必须赋值</a:t>
            </a:r>
            <a:r>
              <a:rPr lang="zh-CN" altLang="en-US" sz="2400"/>
              <a:t>不能使用静态修饰符</a:t>
            </a:r>
            <a:r>
              <a:rPr lang="en-US" altLang="zh-CN" sz="2400"/>
              <a:t>: </a:t>
            </a:r>
            <a:r>
              <a:rPr lang="zh-CN" altLang="en-US" sz="2400"/>
              <a:t>被赋值后</a:t>
            </a:r>
            <a:r>
              <a:rPr lang="en-US" altLang="zh-CN" sz="2400"/>
              <a:t>,</a:t>
            </a:r>
            <a:r>
              <a:rPr lang="zh-CN" altLang="en-US" sz="2400"/>
              <a:t>就不可修改了。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是一种特殊的静态，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可以用类名访问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readonly 关键字   ：</a:t>
            </a:r>
            <a:r>
              <a:rPr lang="zh-CN" altLang="en-US" sz="2400">
                <a:solidFill>
                  <a:schemeClr val="tx1"/>
                </a:solidFill>
              </a:rPr>
              <a:t>修饰变量，是运行时常量 ，</a:t>
            </a:r>
            <a:r>
              <a:rPr lang="zh-CN" altLang="en-US" sz="2400">
                <a:solidFill>
                  <a:srgbClr val="FF0000"/>
                </a:solidFill>
              </a:rPr>
              <a:t>也称只读常量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只能在</a:t>
            </a:r>
            <a:r>
              <a:rPr lang="zh-CN" altLang="en-US" sz="2400" b="1">
                <a:solidFill>
                  <a:srgbClr val="FF0000"/>
                </a:solidFill>
              </a:rPr>
              <a:t>定义时或者构造函数中赋值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其他任何地方不能修改或赋值。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并不是静态，需要通过对象访问。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字符常量</a:t>
            </a:r>
            <a:r>
              <a:rPr lang="zh-CN" altLang="en-US" sz="2400"/>
              <a:t>：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 </a:t>
            </a:r>
            <a:r>
              <a:rPr lang="en-US" altLang="zh-CN" sz="2400"/>
              <a:t>‘A’</a:t>
            </a:r>
            <a:r>
              <a:rPr lang="zh-CN" altLang="en-US" sz="2400"/>
              <a:t>，</a:t>
            </a:r>
            <a:r>
              <a:rPr lang="en-US" altLang="zh-CN" sz="2400"/>
              <a:t>'$', '&amp;', “asdasdasdas”....</a:t>
            </a:r>
            <a:r>
              <a:rPr lang="zh-CN" altLang="en-US" sz="2400"/>
              <a:t>字符常量无法修改值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tips</a:t>
            </a:r>
            <a:r>
              <a:rPr lang="en-US" altLang="zh-CN" sz="2400"/>
              <a:t>: </a:t>
            </a:r>
            <a:r>
              <a:rPr lang="zh-CN" altLang="en-US" sz="2400"/>
              <a:t>常量通常用全大写的方式命名</a:t>
            </a:r>
            <a:r>
              <a:rPr lang="en-US" altLang="zh-CN" sz="2400"/>
              <a:t>, </a:t>
            </a:r>
            <a:r>
              <a:rPr lang="zh-CN" altLang="en-US" sz="2400"/>
              <a:t>因此枚举内的常量名称我们习惯也用大写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7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1.创建装备结构体，包含名称，攻击⼒，⾎量, </a:t>
            </a:r>
            <a:r>
              <a:rPr lang="zh-CN" altLang="en-US"/>
              <a:t>防御</a:t>
            </a:r>
            <a:r>
              <a:rPr lang="en-US" altLang="zh-CN"/>
              <a:t>. </a:t>
            </a:r>
            <a:r>
              <a:rPr lang="zh-CN" altLang="en-US"/>
              <a:t>创建该</a:t>
            </a:r>
            <a:r>
              <a:rPr lang="zh-CN" altLang="en-US" b="1"/>
              <a:t>结构体类型的</a:t>
            </a:r>
            <a:r>
              <a:rPr lang="zh-CN" altLang="en-US" b="1"/>
              <a:t>数组</a:t>
            </a:r>
            <a:r>
              <a:rPr lang="en-US" altLang="zh-CN"/>
              <a:t>, </a:t>
            </a:r>
            <a:r>
              <a:rPr lang="zh-CN" altLang="en-US"/>
              <a:t>对其进行赋值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设计一个水果的枚举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 b="1"/>
              <a:t>switch</a:t>
            </a:r>
            <a:r>
              <a:rPr lang="zh-CN" altLang="en-US"/>
              <a:t>封装成一个方法</a:t>
            </a:r>
            <a:r>
              <a:rPr lang="en-US" altLang="zh-CN"/>
              <a:t>, </a:t>
            </a:r>
            <a:r>
              <a:rPr lang="zh-CN" altLang="en-US"/>
              <a:t>实现根据不同参数</a:t>
            </a:r>
            <a:r>
              <a:rPr lang="zh-CN" altLang="en-US"/>
              <a:t>打印不同描述语句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33781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角色的数据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至少两种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的枚举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结构体</a:t>
            </a:r>
            <a:r>
              <a:rPr lang="en-US" altLang="zh-CN"/>
              <a:t>A</a:t>
            </a:r>
            <a:r>
              <a:rPr lang="zh-CN" altLang="en-US"/>
              <a:t>内包含该枚举</a:t>
            </a:r>
            <a:r>
              <a:rPr lang="en-US" altLang="zh-CN"/>
              <a:t>B</a:t>
            </a:r>
            <a:r>
              <a:rPr lang="zh-CN" altLang="en-US"/>
              <a:t>用以表示角色</a:t>
            </a:r>
            <a:r>
              <a:rPr lang="zh-CN" altLang="en-US"/>
              <a:t>的类型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内应该有角色的一些基础数据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攻击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血量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创建一个角色类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包含结构体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 </a:t>
            </a:r>
            <a:r>
              <a:rPr lang="zh-CN" altLang="en-US" b="1">
                <a:sym typeface="+mn-ea"/>
              </a:rPr>
              <a:t>练习中的装备结构体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角色类中拥有计算攻击力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防御力的方法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完善这个角色类， 使得其拥有一些攻击和受伤的方法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6.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利用上述内容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优化之前的战斗控制台程序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tips: </a:t>
            </a:r>
            <a:r>
              <a:rPr lang="zh-CN" altLang="en-US">
                <a:sym typeface="+mn-ea"/>
              </a:rPr>
              <a:t>战斗时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可以考虑不同类型的角色克制关系来计算伤害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请自己设计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结构体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516509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在 C# 中，结构体是</a:t>
            </a:r>
            <a:r>
              <a:rPr lang="zh-CN" altLang="en-US" sz="1900">
                <a:solidFill>
                  <a:srgbClr val="FF0000"/>
                </a:solidFill>
              </a:rPr>
              <a:t>值类型</a:t>
            </a:r>
            <a:r>
              <a:rPr lang="zh-CN" altLang="en-US" sz="1900"/>
              <a:t>数据结构。它使得一个单一变量可以存储各种数据类型的相关数据。</a:t>
            </a:r>
            <a:r>
              <a:rPr lang="zh-CN" altLang="en-US" sz="1900">
                <a:solidFill>
                  <a:srgbClr val="FF0000"/>
                </a:solidFill>
              </a:rPr>
              <a:t>struct</a:t>
            </a:r>
            <a:r>
              <a:rPr lang="zh-CN" altLang="en-US" sz="1900"/>
              <a:t> 关键字用于创建结构体。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语法</a:t>
            </a:r>
            <a:r>
              <a:rPr lang="en-US" altLang="zh-CN" sz="1900"/>
              <a:t>: </a:t>
            </a:r>
            <a:r>
              <a:rPr lang="zh-CN" altLang="en-US" sz="1900"/>
              <a:t>和类几乎一样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>
                <a:solidFill>
                  <a:srgbClr val="FF0000"/>
                </a:solidFill>
              </a:rPr>
              <a:t>struct  </a:t>
            </a:r>
            <a:r>
              <a:rPr lang="zh-CN" altLang="en-US" sz="1900"/>
              <a:t>名字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{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int a;//</a:t>
            </a:r>
            <a:r>
              <a:rPr lang="zh-CN" altLang="en-US" sz="1900">
                <a:solidFill>
                  <a:srgbClr val="FF0000"/>
                </a:solidFill>
              </a:rPr>
              <a:t>可以被访问修饰符修饰</a:t>
            </a:r>
            <a:r>
              <a:rPr lang="en-US" altLang="zh-CN" sz="1900">
                <a:solidFill>
                  <a:srgbClr val="FF0000"/>
                </a:solidFill>
              </a:rPr>
              <a:t>, </a:t>
            </a:r>
            <a:r>
              <a:rPr lang="zh-CN" altLang="en-US" sz="1900">
                <a:solidFill>
                  <a:srgbClr val="FF0000"/>
                </a:solidFill>
              </a:rPr>
              <a:t>默认为</a:t>
            </a:r>
            <a:r>
              <a:rPr lang="en-US" altLang="zh-CN" sz="1900">
                <a:solidFill>
                  <a:srgbClr val="FF0000"/>
                </a:solidFill>
              </a:rPr>
              <a:t>private</a:t>
            </a:r>
            <a:endParaRPr lang="en-US" altLang="zh-CN" sz="19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//</a:t>
            </a:r>
            <a:r>
              <a:rPr lang="zh-CN" altLang="en-US" sz="1900"/>
              <a:t>等等数据类型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}</a:t>
            </a:r>
            <a:endParaRPr lang="en-US" altLang="zh-CN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0559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4000" b="1">
                <a:sym typeface="+mn-ea"/>
              </a:rPr>
              <a:t>结构体的使用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结构体名    变量名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struct </a:t>
            </a:r>
            <a:r>
              <a:rPr lang="en-US" altLang="zh-CN">
                <a:sym typeface="+mn-ea"/>
              </a:rPr>
              <a:t>MyStruct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int a;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string b;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 msA;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msA.a = 1;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msA.b = “</a:t>
            </a:r>
            <a:r>
              <a:rPr lang="zh-CN" altLang="en-US">
                <a:sym typeface="+mn-ea"/>
              </a:rPr>
              <a:t>你好</a:t>
            </a:r>
            <a:r>
              <a:rPr lang="en-US" altLang="zh-CN">
                <a:sym typeface="+mn-ea"/>
              </a:rPr>
              <a:t>”;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msA = </a:t>
            </a:r>
            <a:r>
              <a:rPr lang="en-US" altLang="zh-CN" b="1">
                <a:sym typeface="+mn-ea"/>
              </a:rPr>
              <a:t>new </a:t>
            </a:r>
            <a:r>
              <a:rPr lang="en-US" altLang="zh-CN">
                <a:sym typeface="+mn-ea"/>
              </a:rPr>
              <a:t>MyStruct();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此时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值类型的数据会被初始化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但若调用引用类型的数据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仍会报错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6484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555" b="1"/>
              <a:t>结构体的特性</a:t>
            </a:r>
            <a:endParaRPr lang="en-US" altLang="zh-CN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结构体是</a:t>
            </a:r>
            <a:r>
              <a:rPr lang="zh-CN" altLang="en-US" sz="1800">
                <a:solidFill>
                  <a:srgbClr val="FF0000"/>
                </a:solidFill>
              </a:rPr>
              <a:t>值类型</a:t>
            </a:r>
            <a:r>
              <a:rPr lang="en-US" altLang="zh-CN" sz="1800"/>
              <a:t>,</a:t>
            </a:r>
            <a:r>
              <a:rPr lang="zh-CN" altLang="en-US" sz="1800"/>
              <a:t>在栈中分配空间</a:t>
            </a:r>
            <a:r>
              <a:rPr lang="en-US" altLang="zh-CN" sz="1800"/>
              <a:t>: </a:t>
            </a:r>
            <a:r>
              <a:rPr lang="zh-CN" altLang="en-US" sz="1800"/>
              <a:t>栈中</a:t>
            </a:r>
            <a:r>
              <a:rPr lang="en-US" altLang="zh-CN" sz="1800"/>
              <a:t>直接存储成员数据，其</a:t>
            </a:r>
            <a:r>
              <a:rPr lang="zh-CN" altLang="en-US" sz="1800"/>
              <a:t>成员变量中</a:t>
            </a:r>
            <a:r>
              <a:rPr lang="en-US" altLang="zh-CN" sz="1800"/>
              <a:t>的</a:t>
            </a:r>
            <a:r>
              <a:rPr lang="zh-CN" altLang="en-US" sz="1800"/>
              <a:t>引用类型</a:t>
            </a:r>
            <a:r>
              <a:rPr lang="en-US" altLang="zh-CN" sz="1800"/>
              <a:t>数据位于堆中，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位于栈中的</a:t>
            </a:r>
            <a:r>
              <a:rPr lang="zh-CN" altLang="en-US" sz="1800">
                <a:solidFill>
                  <a:srgbClr val="FF0000"/>
                </a:solidFill>
              </a:rPr>
              <a:t>引用类型</a:t>
            </a:r>
            <a:r>
              <a:rPr lang="en-US" altLang="zh-CN" sz="1800">
                <a:solidFill>
                  <a:srgbClr val="FF0000"/>
                </a:solidFill>
              </a:rPr>
              <a:t>变量保存的是指向堆中数据对象的引用</a:t>
            </a:r>
            <a:r>
              <a:rPr lang="zh-CN" altLang="en-US" sz="1800">
                <a:solidFill>
                  <a:srgbClr val="FF0000"/>
                </a:solidFill>
              </a:rPr>
              <a:t>（内存</a:t>
            </a:r>
            <a:r>
              <a:rPr lang="zh-CN" altLang="en-US" sz="1800">
                <a:solidFill>
                  <a:srgbClr val="FF0000"/>
                </a:solidFill>
              </a:rPr>
              <a:t>地址）</a:t>
            </a:r>
            <a:r>
              <a:rPr lang="en-US" altLang="zh-CN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结构体的存储不连续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结构体中的成员</a:t>
            </a:r>
            <a:r>
              <a:rPr lang="zh-CN" altLang="en-US" sz="1800">
                <a:solidFill>
                  <a:srgbClr val="FF0000"/>
                </a:solidFill>
              </a:rPr>
              <a:t>默认是私有的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可带有方法、字段、索引、属性、运算符方法和事件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可定义构造函数</a:t>
            </a:r>
            <a:r>
              <a:rPr lang="en-US" altLang="zh-CN" sz="1800"/>
              <a:t>(</a:t>
            </a:r>
            <a:r>
              <a:rPr lang="zh-CN" altLang="en-US" sz="1800">
                <a:solidFill>
                  <a:srgbClr val="FF0000"/>
                </a:solidFill>
              </a:rPr>
              <a:t>必须对其所有结构体变量赋值</a:t>
            </a:r>
            <a:r>
              <a:rPr lang="en-US" altLang="zh-CN" sz="1800">
                <a:solidFill>
                  <a:srgbClr val="FF0000"/>
                </a:solidFill>
              </a:rPr>
              <a:t>,</a:t>
            </a:r>
            <a:r>
              <a:rPr lang="zh-CN" altLang="en-US" sz="1800">
                <a:solidFill>
                  <a:srgbClr val="FF0000"/>
                </a:solidFill>
              </a:rPr>
              <a:t>必须有参数，参数随意</a:t>
            </a:r>
            <a:r>
              <a:rPr lang="en-US" altLang="zh-CN" sz="1800"/>
              <a:t>)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结构体不能继承其他的结构体</a:t>
            </a:r>
            <a:r>
              <a:rPr lang="en-US" altLang="zh-CN" sz="1800"/>
              <a:t>,</a:t>
            </a:r>
            <a:r>
              <a:rPr lang="zh-CN" altLang="en-US" sz="1800"/>
              <a:t>且</a:t>
            </a:r>
            <a:r>
              <a:rPr lang="zh-CN" altLang="en-US" sz="1800" b="1">
                <a:sym typeface="+mn-ea"/>
              </a:rPr>
              <a:t>结构体不能被继承</a:t>
            </a:r>
            <a:endParaRPr lang="zh-CN" altLang="en-US" sz="1800" b="1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可实现一个或多个接口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不能被</a:t>
            </a:r>
            <a:r>
              <a:rPr lang="en-US" altLang="zh-CN" sz="1800">
                <a:solidFill>
                  <a:srgbClr val="FF0000"/>
                </a:solidFill>
              </a:rPr>
              <a:t>abstract、virtual </a:t>
            </a:r>
            <a:r>
              <a:rPr lang="zh-CN" altLang="en-US" sz="1800">
                <a:solidFill>
                  <a:srgbClr val="FF0000"/>
                </a:solidFill>
              </a:rPr>
              <a:t>修饰</a:t>
            </a:r>
            <a:endParaRPr lang="zh-CN" altLang="en-US" sz="18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可以不使用 New</a:t>
            </a:r>
            <a:r>
              <a:rPr lang="zh-CN" altLang="en-US" sz="1800"/>
              <a:t> 操作符即可被实例化</a:t>
            </a:r>
            <a:r>
              <a:rPr lang="en-US" altLang="zh-CN" sz="1800"/>
              <a:t>: </a:t>
            </a:r>
            <a:r>
              <a:rPr lang="zh-CN" altLang="en-US" sz="1800"/>
              <a:t>和值类型一样 ： </a:t>
            </a:r>
            <a:r>
              <a:rPr lang="zh-CN" altLang="en-US" sz="1800">
                <a:solidFill>
                  <a:schemeClr val="tx2"/>
                </a:solidFill>
              </a:rPr>
              <a:t>结构体类型   名称</a:t>
            </a:r>
            <a:r>
              <a:rPr lang="en-US" altLang="zh-CN" sz="1800"/>
              <a:t>;  </a:t>
            </a:r>
            <a:r>
              <a:rPr lang="zh-CN" altLang="en-US" sz="1800"/>
              <a:t>即实现了实例化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若使用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zh-CN" altLang="en-US" sz="1800"/>
              <a:t>来实例化一个结构体</a:t>
            </a:r>
            <a:r>
              <a:rPr lang="en-US" altLang="zh-CN" sz="1800"/>
              <a:t>,</a:t>
            </a:r>
            <a:r>
              <a:rPr lang="zh-CN" altLang="en-US" sz="1800"/>
              <a:t>并进行传参</a:t>
            </a:r>
            <a:r>
              <a:rPr lang="en-US" altLang="zh-CN" sz="1800"/>
              <a:t>, </a:t>
            </a:r>
            <a:r>
              <a:rPr lang="zh-CN" altLang="en-US" sz="1800"/>
              <a:t>那么其中的构造方法</a:t>
            </a:r>
            <a:r>
              <a:rPr lang="en-US" altLang="zh-CN" sz="1800"/>
              <a:t>(</a:t>
            </a:r>
            <a:r>
              <a:rPr lang="zh-CN" altLang="en-US" sz="1800"/>
              <a:t>需要其是</a:t>
            </a:r>
            <a:r>
              <a:rPr lang="en-US" altLang="zh-CN" sz="1800"/>
              <a:t>public</a:t>
            </a:r>
            <a:r>
              <a:rPr lang="zh-CN" altLang="en-US" sz="1800"/>
              <a:t>的</a:t>
            </a:r>
            <a:r>
              <a:rPr lang="en-US" altLang="zh-CN" sz="1800"/>
              <a:t>)</a:t>
            </a:r>
            <a:r>
              <a:rPr lang="zh-CN" altLang="en-US" sz="1800"/>
              <a:t>将被调用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en-US" altLang="zh-CN" sz="1800"/>
              <a:t>如果不使用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en-US" altLang="zh-CN" sz="1800"/>
              <a:t> 操作符，</a:t>
            </a:r>
            <a:r>
              <a:rPr lang="en-US" altLang="zh-CN" sz="1800">
                <a:solidFill>
                  <a:srgbClr val="FF0000"/>
                </a:solidFill>
              </a:rPr>
              <a:t>只有在字段被初始化(被赋值)以后</a:t>
            </a:r>
            <a:r>
              <a:rPr lang="en-US" altLang="zh-CN" sz="1800"/>
              <a:t>字段才可以使用,</a:t>
            </a:r>
            <a:r>
              <a:rPr lang="zh-CN" altLang="en-US" sz="1800"/>
              <a:t>否则会报错</a:t>
            </a:r>
            <a:r>
              <a:rPr lang="en-US" altLang="zh-CN" sz="1800"/>
              <a:t>;</a:t>
            </a:r>
            <a:endParaRPr lang="en-US" altLang="zh-CN" sz="1800"/>
          </a:p>
          <a:p>
            <a:pPr>
              <a:lnSpc>
                <a:spcPct val="100000"/>
              </a:lnSpc>
              <a:buNone/>
            </a:pPr>
            <a:endParaRPr lang="zh-CN" altLang="en-US" sz="1800"/>
          </a:p>
          <a:p>
            <a:pPr marL="0" indent="0">
              <a:lnSpc>
                <a:spcPct val="10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960" y="288925"/>
            <a:ext cx="571944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838200" y="111125"/>
            <a:ext cx="10515600" cy="6637655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 b="1"/>
              <a:t>类和结构体的区别</a:t>
            </a:r>
            <a:endParaRPr lang="zh-CN" altLang="en-US" sz="32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结构是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 </a:t>
            </a:r>
            <a:r>
              <a:rPr lang="zh-CN" altLang="en-US" sz="2400">
                <a:solidFill>
                  <a:schemeClr val="tx1"/>
                </a:solidFill>
              </a:rPr>
              <a:t>类是引用类型。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不支持继承</a:t>
            </a:r>
            <a:r>
              <a:rPr lang="zh-CN" altLang="en-US" sz="2400">
                <a:solidFill>
                  <a:schemeClr val="tx1"/>
                </a:solidFill>
              </a:rPr>
              <a:t>，类可以实现继承。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不能声明默认的构造方法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其构造方法必须对所有成员字段赋值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r>
              <a:rPr lang="zh-CN" altLang="en-US" sz="2400">
                <a:solidFill>
                  <a:schemeClr val="tx1"/>
                </a:solidFill>
              </a:rPr>
              <a:t>而类可以选择性的赋值。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结构体对声明字段的时候不能赋予其初始值</a:t>
            </a:r>
            <a:r>
              <a:rPr lang="en-US" altLang="zh-CN" sz="2400">
                <a:solidFill>
                  <a:schemeClr val="tx1"/>
                </a:solidFill>
              </a:rPr>
              <a:t>.</a:t>
            </a:r>
            <a:endParaRPr lang="en-US" altLang="zh-CN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结构体的使用更倾向于数据的处理</a:t>
            </a:r>
            <a:r>
              <a:rPr lang="en-US" altLang="zh-CN" sz="2400">
                <a:solidFill>
                  <a:schemeClr val="tx1"/>
                </a:solidFill>
              </a:rPr>
              <a:t>,</a:t>
            </a:r>
            <a:r>
              <a:rPr lang="zh-CN" altLang="en-US" sz="2400">
                <a:solidFill>
                  <a:schemeClr val="tx1"/>
                </a:solidFill>
              </a:rPr>
              <a:t>而类偏向于对象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57943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什么时候用类</a:t>
            </a:r>
            <a:r>
              <a:rPr lang="en-US" altLang="zh-CN" b="1">
                <a:sym typeface="+mn-ea"/>
              </a:rPr>
              <a:t>,</a:t>
            </a:r>
            <a:r>
              <a:rPr lang="zh-CN" altLang="en-US" b="1">
                <a:sym typeface="+mn-ea"/>
              </a:rPr>
              <a:t>什么时候用结构体</a:t>
            </a:r>
            <a:r>
              <a:rPr lang="en-US" altLang="zh-CN" b="1">
                <a:sym typeface="+mn-ea"/>
              </a:rPr>
              <a:t>?</a:t>
            </a:r>
            <a:endParaRPr lang="zh-CN" altLang="en-US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因为结构是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>
                <a:sym typeface="+mn-ea"/>
              </a:rPr>
              <a:t>，因此在为结构分配内存，或者当结构超出了作用域被删除时，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性能会非常好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当把一个结构类型的变量赋值给另一个结构时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或者传参时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，对性能的影响取决于结构的大小，如果结构的数据成员非常多而且复杂，就会比较消耗内存和性能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故而，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当我们描述一个轻量级对象的时候，结构可提高效率，成本更低。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因此结构和类的适用场合分析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当栈的空间很有限，且有大量的逻辑对象时，创建类要比创建结构好一些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对于点、矩形和颜色这样的轻量对象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使用结构体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在表现抽象和多级别的对象层次时，类是最好的选择，因为结构不支持继承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大多数情况下，目标类型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只是含有一些数据</a:t>
            </a:r>
            <a:r>
              <a:rPr lang="zh-CN" altLang="en-US">
                <a:sym typeface="+mn-ea"/>
              </a:rPr>
              <a:t>，或者以数据为主的情况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用结构体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351338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枚举是一组命名整型</a:t>
            </a:r>
            <a:r>
              <a:rPr lang="zh-CN" altLang="en-US" b="1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枚举是</a:t>
            </a:r>
            <a:r>
              <a:rPr lang="en-US" altLang="zh-CN" b="1">
                <a:solidFill>
                  <a:srgbClr val="FF0000"/>
                </a:solidFill>
              </a:rPr>
              <a:t>值类型</a:t>
            </a:r>
            <a:r>
              <a:rPr lang="en-US" altLang="zh-CN"/>
              <a:t>。换句话说，枚举包含自己的值，且不能继承或传递继承。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1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 </a:t>
            </a:r>
            <a:r>
              <a:rPr lang="zh-CN" altLang="en-US"/>
              <a:t>枚举</a:t>
            </a:r>
            <a:r>
              <a:rPr lang="zh-CN" altLang="en-US"/>
              <a:t>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2: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</a:t>
            </a:r>
            <a:r>
              <a:rPr lang="zh-CN" altLang="en-US"/>
              <a:t>枚举名称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 = </a:t>
            </a:r>
            <a:r>
              <a:rPr lang="zh-CN" altLang="en-US"/>
              <a:t>值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2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3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4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b="1"/>
              <a:t>特性</a:t>
            </a:r>
            <a:r>
              <a:rPr lang="en-US" altLang="zh-CN" b="1"/>
              <a:t>: </a:t>
            </a:r>
            <a:endParaRPr lang="en-US" altLang="zh-CN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1.</a:t>
            </a:r>
            <a:r>
              <a:rPr lang="zh-CN" altLang="en-US" sz="2000">
                <a:solidFill>
                  <a:schemeClr val="tx1"/>
                </a:solidFill>
              </a:rPr>
              <a:t>其值都是整型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且都为</a:t>
            </a:r>
            <a:r>
              <a:rPr lang="zh-CN" altLang="en-US" sz="2000">
                <a:solidFill>
                  <a:srgbClr val="FF0000"/>
                </a:solidFill>
              </a:rPr>
              <a:t>常量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下一个名称的值一定是上一个值</a:t>
            </a:r>
            <a:r>
              <a:rPr lang="en-US" altLang="zh-CN" sz="2000">
                <a:solidFill>
                  <a:schemeClr val="tx1"/>
                </a:solidFill>
              </a:rPr>
              <a:t>+1, </a:t>
            </a:r>
            <a:r>
              <a:rPr lang="zh-CN" altLang="en-US" sz="2000">
                <a:solidFill>
                  <a:schemeClr val="tx1"/>
                </a:solidFill>
              </a:rPr>
              <a:t>除非被指定值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若不赋值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则枚举内的值总从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开始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2179</Words>
  <Application>WPS 演示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第七课  结构体和枚举</vt:lpstr>
      <vt:lpstr>一.结构体struct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二.枚举</vt:lpstr>
      <vt:lpstr>PowerPoint 演示文稿</vt:lpstr>
      <vt:lpstr>PowerPoint 演示文稿</vt:lpstr>
      <vt:lpstr>PowerPoint 演示文稿</vt:lpstr>
      <vt:lpstr>PowerPoint 演示文稿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100</cp:revision>
  <dcterms:created xsi:type="dcterms:W3CDTF">2020-09-14T08:41:00Z</dcterms:created>
  <dcterms:modified xsi:type="dcterms:W3CDTF">2020-12-30T06:27:28Z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