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3" r:id="rId7"/>
    <p:sldId id="264" r:id="rId8"/>
    <p:sldId id="261" r:id="rId9"/>
    <p:sldId id="278" r:id="rId10"/>
    <p:sldId id="262" r:id="rId11"/>
    <p:sldId id="293" r:id="rId12"/>
    <p:sldId id="269" r:id="rId13"/>
    <p:sldId id="273" r:id="rId14"/>
    <p:sldId id="274" r:id="rId15"/>
    <p:sldId id="275" r:id="rId16"/>
    <p:sldId id="276" r:id="rId17"/>
    <p:sldId id="265" r:id="rId18"/>
    <p:sldId id="317" r:id="rId19"/>
    <p:sldId id="268" r:id="rId20"/>
    <p:sldId id="270" r:id="rId21"/>
    <p:sldId id="271" r:id="rId22"/>
    <p:sldId id="272" r:id="rId23"/>
    <p:sldId id="282" r:id="rId24"/>
    <p:sldId id="283" r:id="rId25"/>
    <p:sldId id="284" r:id="rId26"/>
    <p:sldId id="285" r:id="rId27"/>
    <p:sldId id="286" r:id="rId28"/>
    <p:sldId id="287" r:id="rId29"/>
    <p:sldId id="281" r:id="rId30"/>
    <p:sldId id="277" r:id="rId31"/>
    <p:sldId id="294" r:id="rId32"/>
    <p:sldId id="295" r:id="rId33"/>
    <p:sldId id="296" r:id="rId34"/>
    <p:sldId id="279" r:id="rId35"/>
    <p:sldId id="280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commentAuthors" Target="commentAuthors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04T10:01:34.360" idx="1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0C24-ABA4-4623-B67B-A59CD2C227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1E8E-E335-4FC5-B727-27DC9C0B229A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0C24-ABA4-4623-B67B-A59CD2C227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1E8E-E335-4FC5-B727-27DC9C0B22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0C24-ABA4-4623-B67B-A59CD2C227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1E8E-E335-4FC5-B727-27DC9C0B22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0C24-ABA4-4623-B67B-A59CD2C227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1E8E-E335-4FC5-B727-27DC9C0B22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0C24-ABA4-4623-B67B-A59CD2C227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1E8E-E335-4FC5-B727-27DC9C0B229A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0C24-ABA4-4623-B67B-A59CD2C227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1E8E-E335-4FC5-B727-27DC9C0B22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0C24-ABA4-4623-B67B-A59CD2C227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1E8E-E335-4FC5-B727-27DC9C0B22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0C24-ABA4-4623-B67B-A59CD2C227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1E8E-E335-4FC5-B727-27DC9C0B22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0C24-ABA4-4623-B67B-A59CD2C227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1E8E-E335-4FC5-B727-27DC9C0B22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0C24-ABA4-4623-B67B-A59CD2C227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1E8E-E335-4FC5-B727-27DC9C0B22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0C24-ABA4-4623-B67B-A59CD2C227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84D1E8E-E335-4FC5-B727-27DC9C0B229A}" type="slidenum">
              <a:rPr lang="zh-CN" altLang="en-US" smtClean="0"/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5AC0C24-ABA4-4623-B67B-A59CD2C227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84D1E8E-E335-4FC5-B727-27DC9C0B229A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第一课</a:t>
            </a:r>
            <a:r>
              <a:rPr lang="en-US" altLang="zh-CN" dirty="0"/>
              <a:t> </a:t>
            </a:r>
            <a:r>
              <a:rPr lang="en-US" altLang="zh-CN" dirty="0" smtClean="0"/>
              <a:t>   hello world</a:t>
            </a:r>
            <a:endParaRPr lang="en-US" altLang="zh-CN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控制台应用程序以及变量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新建一个控制台应用程序，并完成输入和输出</a:t>
            </a:r>
            <a:r>
              <a:rPr lang="en-US" altLang="zh-CN"/>
              <a:t>“hello world</a:t>
            </a:r>
            <a:r>
              <a:rPr lang="en-US" altLang="zh-CN"/>
              <a:t>”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</a:t>
            </a:r>
            <a:r>
              <a:rPr lang="en-US" altLang="zh-CN"/>
              <a:t>.</a:t>
            </a:r>
            <a:r>
              <a:rPr lang="zh-CN" altLang="en-US"/>
              <a:t>数据类型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690" y="1935480"/>
            <a:ext cx="9083675" cy="4799330"/>
          </a:xfrm>
        </p:spPr>
        <p:txBody>
          <a:bodyPr>
            <a:normAutofit fontScale="90000" lnSpcReduction="20000"/>
          </a:bodyPr>
          <a:lstStyle/>
          <a:p>
            <a:pPr indent="0" algn="l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665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665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数据类型可以大致分为</a:t>
            </a:r>
            <a:r>
              <a:rPr lang="zh-CN" altLang="en-US" sz="2665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基本数据类型</a:t>
            </a:r>
            <a:r>
              <a:rPr lang="zh-CN" altLang="en-US" sz="2665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</a:t>
            </a:r>
            <a:r>
              <a:rPr lang="zh-CN" altLang="en-US" sz="2665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自定义（复合）数据类型</a:t>
            </a:r>
            <a:r>
              <a:rPr lang="en-US" altLang="zh-CN" sz="2665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</a:t>
            </a:r>
            <a:endParaRPr lang="zh-CN" altLang="en-US" sz="2665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indent="0" algn="l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665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基本数据类型</a:t>
            </a:r>
            <a:r>
              <a:rPr lang="zh-CN" altLang="en-US" sz="2665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：主要用于存储具体的数值和字符，</a:t>
            </a:r>
            <a:r>
              <a:rPr lang="zh-CN" altLang="en-US" sz="2665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例如</a:t>
            </a:r>
            <a:r>
              <a:rPr lang="en-US" altLang="zh-CN" sz="2665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665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2665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en-US" sz="2665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你的名字</a:t>
            </a:r>
            <a:r>
              <a:rPr lang="en-US" altLang="zh-CN" sz="2665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en-US" sz="2665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2665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3.1415926</a:t>
            </a:r>
            <a:endParaRPr lang="zh-CN" altLang="en-US" sz="2665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665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自定义类型</a:t>
            </a:r>
            <a:r>
              <a:rPr lang="zh-CN" altLang="en-US" sz="2665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：存储复杂的数据，而不是单纯的数值</a:t>
            </a:r>
            <a:endParaRPr lang="zh-CN" altLang="en-US" sz="2665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665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665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为什么要区分各种不同的数据类型？</a:t>
            </a:r>
            <a:endParaRPr lang="zh-CN" altLang="en-US" sz="2665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665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一是因为</a:t>
            </a:r>
            <a:r>
              <a:rPr lang="zh-CN" altLang="en-US" sz="2665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节约内存</a:t>
            </a:r>
            <a:r>
              <a:rPr lang="zh-CN" altLang="en-US" sz="2665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，根据需求声明类型；二是为了</a:t>
            </a:r>
            <a:r>
              <a:rPr lang="zh-CN" altLang="en-US" sz="2665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区分不同的数据</a:t>
            </a:r>
            <a:r>
              <a:rPr lang="zh-CN" altLang="en-US" sz="2665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，用不同的类型可以清楚的表示数据对象间的不同，方便区分。</a:t>
            </a:r>
            <a:endParaRPr lang="zh-CN" altLang="en-US" sz="2665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665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665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665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665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665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665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基本数据类型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" y="1935480"/>
            <a:ext cx="9144000" cy="4921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</a:rPr>
              <a:t>整型</a:t>
            </a:r>
            <a:r>
              <a:rPr lang="zh-CN" altLang="en-US" b="1"/>
              <a:t>：</a:t>
            </a:r>
            <a:r>
              <a:rPr lang="en-US" altLang="zh-CN" b="1"/>
              <a:t>1</a:t>
            </a:r>
            <a:r>
              <a:rPr lang="zh-CN" altLang="en-US" b="1"/>
              <a:t>位就是</a:t>
            </a:r>
            <a:r>
              <a:rPr lang="en-US" altLang="zh-CN" b="1"/>
              <a:t>1</a:t>
            </a:r>
            <a:r>
              <a:rPr lang="zh-CN" altLang="en-US" b="1"/>
              <a:t>个</a:t>
            </a:r>
            <a:r>
              <a:rPr lang="en-US" altLang="zh-CN" b="1"/>
              <a:t>bit</a:t>
            </a:r>
            <a:r>
              <a:rPr lang="zh-CN" altLang="en-US" b="1"/>
              <a:t>， 是计算机中最小的计数单位</a:t>
            </a:r>
            <a:endParaRPr lang="zh-CN" altLang="en-US" b="1"/>
          </a:p>
          <a:p>
            <a:pPr marL="0" indent="0">
              <a:buNone/>
            </a:pPr>
            <a:r>
              <a:rPr lang="zh-CN" altLang="en-US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SByte </a:t>
            </a:r>
            <a:r>
              <a:rPr lang="zh-CN" altLang="en-US" sz="1780">
                <a:latin typeface="Consolas" panose="020B0609020204030204" charset="0"/>
                <a:cs typeface="Consolas" panose="020B0609020204030204" charset="0"/>
              </a:rPr>
              <a:t>8位（</a:t>
            </a:r>
            <a:r>
              <a:rPr lang="en-US" altLang="zh-CN" sz="1780"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zh-CN" altLang="en-US" sz="1780">
                <a:latin typeface="Consolas" panose="020B0609020204030204" charset="0"/>
                <a:cs typeface="Consolas" panose="020B0609020204030204" charset="0"/>
              </a:rPr>
              <a:t>字节</a:t>
            </a:r>
            <a:r>
              <a:rPr lang="zh-CN" altLang="en-US" sz="1780">
                <a:latin typeface="Consolas" panose="020B0609020204030204" charset="0"/>
                <a:cs typeface="Consolas" panose="020B0609020204030204" charset="0"/>
              </a:rPr>
              <a:t>）有符号整数，范围是-128到</a:t>
            </a:r>
            <a:r>
              <a:rPr lang="zh-CN" altLang="en-US" sz="1780">
                <a:latin typeface="Consolas" panose="020B0609020204030204" charset="0"/>
                <a:cs typeface="Consolas" panose="020B0609020204030204" charset="0"/>
              </a:rPr>
              <a:t>127</a:t>
            </a:r>
            <a:endParaRPr lang="zh-CN" altLang="en-US" sz="178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B</a:t>
            </a:r>
            <a:r>
              <a:rPr lang="zh-CN" altLang="en-US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yte </a:t>
            </a:r>
            <a:r>
              <a:rPr lang="zh-CN" altLang="en-US" sz="1780">
                <a:latin typeface="Consolas" panose="020B0609020204030204" charset="0"/>
                <a:cs typeface="Consolas" panose="020B0609020204030204" charset="0"/>
              </a:rPr>
              <a:t>8位无符号整数，范围是0到</a:t>
            </a:r>
            <a:r>
              <a:rPr lang="zh-CN" altLang="en-US" sz="1780">
                <a:latin typeface="Consolas" panose="020B0609020204030204" charset="0"/>
                <a:cs typeface="Consolas" panose="020B0609020204030204" charset="0"/>
              </a:rPr>
              <a:t>255</a:t>
            </a:r>
            <a:endParaRPr lang="zh-CN" altLang="en-US" sz="178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short </a:t>
            </a:r>
            <a:r>
              <a:rPr lang="zh-CN" altLang="en-US" sz="1780">
                <a:latin typeface="Consolas" panose="020B0609020204030204" charset="0"/>
                <a:cs typeface="Consolas" panose="020B0609020204030204" charset="0"/>
              </a:rPr>
              <a:t>16位有符号整数，范围是-32768 到 32767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ushort </a:t>
            </a:r>
            <a:r>
              <a:rPr lang="zh-CN" altLang="en-US" sz="1780">
                <a:latin typeface="Consolas" panose="020B0609020204030204" charset="0"/>
                <a:cs typeface="Consolas" panose="020B0609020204030204" charset="0"/>
              </a:rPr>
              <a:t>16位无符号整数，范围是0 到 65535</a:t>
            </a:r>
            <a:endParaRPr lang="zh-CN" altLang="en-US" sz="178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int </a:t>
            </a:r>
            <a:r>
              <a:rPr lang="zh-CN" altLang="en-US" sz="1780">
                <a:latin typeface="Consolas" panose="020B0609020204030204" charset="0"/>
                <a:cs typeface="Consolas" panose="020B0609020204030204" charset="0"/>
              </a:rPr>
              <a:t>32位有符号整数，范围是-2147483648到 2147483647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uint </a:t>
            </a:r>
            <a:r>
              <a:rPr lang="zh-CN" altLang="en-US" sz="1780">
                <a:latin typeface="Consolas" panose="020B0609020204030204" charset="0"/>
                <a:cs typeface="Consolas" panose="020B0609020204030204" charset="0"/>
              </a:rPr>
              <a:t>32位无符号整数，范围是0 到 4294967295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long </a:t>
            </a:r>
            <a:r>
              <a:rPr lang="zh-CN" altLang="en-US" sz="1780">
                <a:latin typeface="Consolas" panose="020B0609020204030204" charset="0"/>
                <a:cs typeface="Consolas" panose="020B0609020204030204" charset="0"/>
              </a:rPr>
              <a:t>64位有符号整数，范围是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-9223372036854775808</a:t>
            </a:r>
            <a:r>
              <a:rPr lang="zh-CN" altLang="en-US" sz="1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1780">
                <a:latin typeface="Consolas" panose="020B0609020204030204" charset="0"/>
                <a:cs typeface="Consolas" panose="020B0609020204030204" charset="0"/>
              </a:rPr>
              <a:t>到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9223372036854775807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ulong </a:t>
            </a:r>
            <a:r>
              <a:rPr lang="zh-CN" altLang="en-US" sz="1780">
                <a:latin typeface="Consolas" panose="020B0609020204030204" charset="0"/>
                <a:cs typeface="Consolas" panose="020B0609020204030204" charset="0"/>
              </a:rPr>
              <a:t>64位无符号整数，范围是0 到18446744073709551615</a:t>
            </a:r>
            <a:endParaRPr lang="zh-CN" altLang="en-US" sz="178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90575"/>
            <a:ext cx="8229600" cy="5534025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关于</a:t>
            </a:r>
            <a:r>
              <a:rPr lang="en-US" altLang="zh-CN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bit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byte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1个bit（比特）代表计算机内的一个0或1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1个Byte（字节）= 8bit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因此，一个字节（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Byte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）在内存中的表示就是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或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声明整型：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一般我们根据具体需求来选择数据类型，即如果一个值的大小如果能用在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范围内，就不需要用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long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了，因为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long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的范围更大，但是其开销的内存也越大，以此类推。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通常在声明一个整型时，我们都会选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buNone/>
            </a:pP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一个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字节，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32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位（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bit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67410"/>
            <a:ext cx="8229600" cy="5457190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浮点数类型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float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32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位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(4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字节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单精度浮点数类型 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double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64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位（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字节）双精度浮点数类型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decimal 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128 位</a:t>
            </a:r>
            <a:r>
              <a:rPr 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16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字节</a:t>
            </a:r>
            <a:r>
              <a:rPr 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，28-29 有效位数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ps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float </a:t>
            </a:r>
            <a:r>
              <a:rPr lang="en-US" altLang="zh-CN" sz="20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double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decimal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的精度依次递增，通常我们在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Unity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中使用</a:t>
            </a: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float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就能满足需求。如果感觉小数位表示得不够多，就试试后面两种。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精度：计算机表达实数近似值的一种方式，单双的区别是字节数不同，有效位数不同，范围不同，速度不同（单快）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92175"/>
            <a:ext cx="8229600" cy="543242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布尔类型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bool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类型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位（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字节）用于编写程序的逻辑流程，它的值只能是true或false，可以类比为现实世界中的yes或no。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例子：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bool 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isPerson; //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是不是人类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字符类型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char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表示单个字符，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个字节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Byte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16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位），范围是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0到							65535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string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表示一串字符，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理论值是硬盘的内存范围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例子：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char 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myChar; // ‘a’ 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string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myName;// “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我是方野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</a:t>
            </a:r>
            <a:r>
              <a:rPr lang="en-US" altLang="zh-CN"/>
              <a:t>.</a:t>
            </a:r>
            <a:r>
              <a:rPr lang="zh-CN" altLang="en-US"/>
              <a:t>变量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859020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85"/>
              <a:t>在我们日常玩游戏中，我们会接触到各种各样的数值，比如攻击力，生命值，经验等等。这些数值，在编程中我们统一用‘</a:t>
            </a:r>
            <a:r>
              <a:rPr lang="zh-CN" altLang="en-US" sz="2285">
                <a:solidFill>
                  <a:srgbClr val="FF0000"/>
                </a:solidFill>
              </a:rPr>
              <a:t>变量</a:t>
            </a:r>
            <a:r>
              <a:rPr lang="zh-CN" altLang="en-US" sz="2285"/>
              <a:t>’来记录。</a:t>
            </a:r>
            <a:endParaRPr lang="zh-CN" altLang="en-US" sz="2285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85"/>
              <a:t>此处的变量可以理解成一个容器，我们把实际的数据储存在容器中，然后再使用，当然，我们也可以更改容器中的数据。</a:t>
            </a:r>
            <a:endParaRPr lang="zh-CN" altLang="en-US" sz="2285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85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88975"/>
            <a:ext cx="8229600" cy="5635625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>
                <a:sym typeface="+mn-ea"/>
              </a:rPr>
              <a:t>由于我们常常拥有多样的需求以及程序本身的复杂性，我们也需求各种不同的容器来存储各种各样的数据，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变量类型即数据类型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>
                <a:sym typeface="+mn-ea"/>
              </a:rPr>
              <a:t>我们在编程时，使用变量需要遵循一定的语法规则，就如同我们的语言也拥有主谓宾一样，在C#中，我们使用一个变量需要先定义（声明）这个变量，</a:t>
            </a:r>
            <a:r>
              <a:rPr lang="zh-CN" altLang="en-US">
                <a:sym typeface="+mn-ea"/>
              </a:rPr>
              <a:t>定义（声明）</a:t>
            </a:r>
            <a:r>
              <a:rPr lang="zh-CN" altLang="en-US">
                <a:sym typeface="+mn-ea"/>
              </a:rPr>
              <a:t>可以理解成向系统申请某种容器，然后给这个容器取个名字，即‘变量名’。</a:t>
            </a:r>
            <a:endParaRPr lang="zh-CN" altLang="en-US">
              <a:sym typeface="+mn-ea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>
                <a:sym typeface="+mn-ea"/>
              </a:rPr>
              <a:t>并告诉下面的代码，这个变量名已经被使用到某个具体类型的内存上。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79475"/>
            <a:ext cx="8229600" cy="544512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定义一个变量的基本语法：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类型  空格  名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称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例如： 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attack;  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攻击力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string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name;   //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名字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float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health;	   //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生命值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：在C#语法中，一句代码需要以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分号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结尾，用以告诉系统这行代码写完了。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变量的命名规则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lnSpcReduction="20000"/>
          </a:bodyPr>
          <a:lstStyle/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不能以数字开头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不能以关键字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程序中自动标了颜色的词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作为变量名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相同作用域内不能重名（同一个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{}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内）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变量名的第一个字符是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字母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下划线(_)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或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其后的字符可以是字母、下划线或数字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有时候，我们也喜欢用拼音命名，比如 ：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string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bianLiangMing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</a:t>
            </a:r>
            <a:r>
              <a:rPr lang="en-US" altLang="zh-CN" dirty="0" smtClean="0"/>
              <a:t>.</a:t>
            </a:r>
            <a:r>
              <a:rPr lang="zh-CN" altLang="en-US" dirty="0" smtClean="0"/>
              <a:t>安装环境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首先，百度搜索下载</a:t>
            </a:r>
            <a:r>
              <a:rPr lang="en-US" altLang="zh-CN" dirty="0" err="1" smtClean="0"/>
              <a:t>VisualStudio</a:t>
            </a:r>
            <a:r>
              <a:rPr lang="zh-CN" altLang="en-US" dirty="0" smtClean="0"/>
              <a:t>编辑器（</a:t>
            </a:r>
            <a:r>
              <a:rPr lang="en-US" altLang="zh-CN" dirty="0" smtClean="0"/>
              <a:t>IDE,</a:t>
            </a:r>
            <a:r>
              <a:rPr lang="zh-CN" altLang="en-US" dirty="0" smtClean="0"/>
              <a:t>集成开发环境）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9" y="3866525"/>
            <a:ext cx="4572000" cy="28803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907" y="2779662"/>
            <a:ext cx="3335288" cy="40783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右箭头 3"/>
          <p:cNvSpPr/>
          <p:nvPr/>
        </p:nvSpPr>
        <p:spPr>
          <a:xfrm>
            <a:off x="4757926" y="5019035"/>
            <a:ext cx="86409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常用的变量命名方法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6460"/>
          </a:xfrm>
        </p:spPr>
        <p:txBody>
          <a:bodyPr>
            <a:normAutofit fontScale="90000"/>
          </a:bodyPr>
          <a:lstStyle/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/>
              <a:t>我们在开发中对变量取名字都有自己的习惯，如果大家都按照自己的喜好来取，则代码的可读性会变得很差，因此在程序届通常有以下几种大家公认的取名规则。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>
                <a:solidFill>
                  <a:srgbClr val="FF0000"/>
                </a:solidFill>
                <a:sym typeface="+mn-ea"/>
              </a:rPr>
              <a:t>小驼峰命名法</a:t>
            </a:r>
            <a:r>
              <a:rPr lang="zh-CN" altLang="en-US" sz="2400">
                <a:sym typeface="+mn-ea"/>
              </a:rPr>
              <a:t>：第一个单词以小写字母开始；从第二个单词开始以后的每个单词的首字母都采用大写字母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>
                <a:sym typeface="+mn-ea"/>
              </a:rPr>
              <a:t>例子：</a:t>
            </a:r>
            <a:r>
              <a:rPr lang="en-US" altLang="zh-CN" sz="240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int </a:t>
            </a:r>
            <a:r>
              <a:rPr lang="en-US" altLang="zh-CN" sz="2400">
                <a:sym typeface="+mn-ea"/>
              </a:rPr>
              <a:t>  myName;  </a:t>
            </a:r>
            <a:r>
              <a:rPr lang="en-US" altLang="zh-CN" sz="240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string </a:t>
            </a:r>
            <a:r>
              <a:rPr lang="en-US" altLang="zh-CN" sz="2400">
                <a:sym typeface="+mn-ea"/>
              </a:rPr>
              <a:t>myClassName;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>
                <a:solidFill>
                  <a:srgbClr val="FF0000"/>
                </a:solidFill>
                <a:sym typeface="+mn-ea"/>
              </a:rPr>
              <a:t>大驼峰命名法</a:t>
            </a:r>
            <a:r>
              <a:rPr lang="zh-CN" altLang="en-US" sz="2400">
                <a:sym typeface="+mn-ea"/>
              </a:rPr>
              <a:t>：每一个单词的首字母都大写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>
                <a:sym typeface="+mn-ea"/>
              </a:rPr>
              <a:t>例子：</a:t>
            </a:r>
            <a:r>
              <a:rPr lang="en-US" altLang="zh-CN" sz="240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int </a:t>
            </a:r>
            <a:r>
              <a:rPr lang="en-US" altLang="zh-CN" sz="2400">
                <a:sym typeface="+mn-ea"/>
              </a:rPr>
              <a:t>MyName;   </a:t>
            </a:r>
            <a:r>
              <a:rPr lang="en-US" altLang="zh-CN" sz="240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string </a:t>
            </a:r>
            <a:r>
              <a:rPr lang="en-US" altLang="zh-CN" sz="2400">
                <a:sym typeface="+mn-ea"/>
              </a:rPr>
              <a:t>MyClassName;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>
                <a:sym typeface="+mn-ea"/>
              </a:rPr>
              <a:t>ps: </a:t>
            </a:r>
            <a:r>
              <a:rPr lang="zh-CN" altLang="en-US" sz="2400">
                <a:sym typeface="+mn-ea"/>
              </a:rPr>
              <a:t>通常我们用小驼峰命名法。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变量的</a:t>
            </a:r>
            <a:r>
              <a:rPr lang="zh-CN" altLang="en-US">
                <a:solidFill>
                  <a:srgbClr val="FF0000"/>
                </a:solidFill>
              </a:rPr>
              <a:t>使用规则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使用前必须赋值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只能在其作用域内使用有效，超出无效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变量的赋值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598535" cy="4389120"/>
          </a:xfrm>
        </p:spPr>
        <p:txBody>
          <a:bodyPr>
            <a:normAutofit fontScale="67500"/>
          </a:bodyPr>
          <a:lstStyle/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现在我们该给变量这个容器里面添加东西了：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定义一个变量：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（等于）符号赋值  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a = 1;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直接定义并赋值（初始化）   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 = 1;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ps: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char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类型赋值： 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char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 = '$';//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单引号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string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类型赋值：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string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 = “thisis a string”;//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双引号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float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类型赋值：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float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 = 2.1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;//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后面需要加一个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f,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否则会报错，因为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C#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中默认常量浮点数是</a:t>
            </a:r>
            <a:r>
              <a:rPr lang="en-US" altLang="zh-CN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double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类型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类型转换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刚刚我们学习了对变量进行赋值，那如果我们想把一个数据类型变量的值赋值给另一个数据类型呢，还可以直接赋值吗？答案是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有的可以，有的不可以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。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例子：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默认C#中浮点数常量是double类型，比如3.14默认是double类型，当你将3.14赋值给float类型变量时会报错。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9215" y="5252720"/>
            <a:ext cx="5600700" cy="13144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79475"/>
            <a:ext cx="8229600" cy="5445125"/>
          </a:xfrm>
        </p:spPr>
        <p:txBody>
          <a:bodyPr/>
          <a:lstStyle/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b="1"/>
              <a:t>隐式转换</a:t>
            </a:r>
            <a:r>
              <a:rPr lang="zh-CN" altLang="en-US"/>
              <a:t>：系统内部自动进行的转换，不需要用户自行写额外代码</a:t>
            </a:r>
            <a:endParaRPr lang="zh-CN" altLang="en-US"/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b="1"/>
              <a:t>显示转换</a:t>
            </a:r>
            <a:r>
              <a:rPr lang="zh-CN" altLang="en-US"/>
              <a:t>：系统内部无法自动进行转换，需要能够用户自行写代码进行转换</a:t>
            </a:r>
            <a:endParaRPr lang="zh-CN" altLang="en-US"/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隐式转换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4520" y="2453005"/>
            <a:ext cx="7934325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显示（强制）转换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显示转换的语法：(数据类型)变量名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double 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 = 1.2345;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float 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 = (</a:t>
            </a:r>
            <a:r>
              <a:rPr lang="en-US" altLang="zh-CN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float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)a;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ps: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是不是所有的类型都能随意进行强制转换呢？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不是，必须是同一相似类型。比如，数值与数值，父类和子类。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系统提供的两种常用转换方法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Pares</a:t>
            </a:r>
            <a:r>
              <a:rPr lang="en-US" altLang="zh-CN">
                <a:solidFill>
                  <a:schemeClr val="bg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()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转换:字符串转数值类型比如 字符串转成int: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 = </a:t>
            </a:r>
            <a:r>
              <a:rPr lang="zh-CN" altLang="en-US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Parse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("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1000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"); 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ps: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Parse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转换需要转换的字符串必须长得像目标类型 比如：字符串"ab"不能转换成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float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ToString</a:t>
            </a:r>
            <a:r>
              <a:rPr lang="en-US" altLang="zh-CN">
                <a:solidFill>
                  <a:schemeClr val="bg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转换：将任意数值类型，转换为字符串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 = 100;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string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 =  a.ToString();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基本数据类型</a:t>
            </a:r>
            <a:r>
              <a:rPr lang="zh-CN" altLang="en-US"/>
              <a:t>之间的转换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1.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低取值范围转为高取值范围：直接赋值即可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int 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 = 1;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float 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b = a;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2.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高取值范围的，朝低取值范围转换：需要用到强制转换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float 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b = 1.1f;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int 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 = (</a:t>
            </a:r>
            <a:r>
              <a:rPr lang="en-US" altLang="zh-CN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)b;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数据类型的分类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02410" y="1935480"/>
            <a:ext cx="6138545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487888"/>
          </a:xfrm>
        </p:spPr>
        <p:txBody>
          <a:bodyPr/>
          <a:lstStyle/>
          <a:p>
            <a:r>
              <a:rPr lang="zh-CN" altLang="en-US" dirty="0" smtClean="0"/>
              <a:t>双击下载的程序，然后点击继续</a:t>
            </a:r>
            <a:r>
              <a:rPr lang="zh-CN" altLang="en-US" dirty="0"/>
              <a:t>后</a:t>
            </a:r>
            <a:r>
              <a:rPr lang="zh-CN" altLang="en-US" dirty="0" smtClean="0"/>
              <a:t>得到如下界面，勾选红框中的内容，点击安装即可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65" y="1988820"/>
            <a:ext cx="5920105" cy="33039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455" y="3681095"/>
            <a:ext cx="862382" cy="936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右箭头 3"/>
          <p:cNvSpPr/>
          <p:nvPr/>
        </p:nvSpPr>
        <p:spPr>
          <a:xfrm>
            <a:off x="6948170" y="3933190"/>
            <a:ext cx="648335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79805"/>
            <a:ext cx="8229600" cy="867410"/>
          </a:xfrm>
        </p:spPr>
        <p:txBody>
          <a:bodyPr>
            <a:normAutofit/>
          </a:bodyPr>
          <a:p>
            <a:r>
              <a:rPr lang="zh-CN" altLang="en-US" sz="3555"/>
              <a:t>拓展学习：</a:t>
            </a:r>
            <a:r>
              <a:rPr lang="en-US" altLang="zh-CN" sz="3555">
                <a:solidFill>
                  <a:srgbClr val="FF0000"/>
                </a:solidFill>
              </a:rPr>
              <a:t>const</a:t>
            </a:r>
            <a:r>
              <a:rPr lang="zh-CN" altLang="en-US" sz="3555"/>
              <a:t>和</a:t>
            </a:r>
            <a:r>
              <a:rPr lang="en-US" altLang="zh-CN" sz="3555">
                <a:solidFill>
                  <a:srgbClr val="FF0000"/>
                </a:solidFill>
              </a:rPr>
              <a:t>var</a:t>
            </a:r>
            <a:r>
              <a:rPr lang="zh-CN" altLang="en-US" sz="3555"/>
              <a:t>，</a:t>
            </a:r>
            <a:r>
              <a:rPr lang="en-US" altLang="zh-CN" sz="3555">
                <a:solidFill>
                  <a:srgbClr val="FF0000"/>
                </a:solidFill>
              </a:rPr>
              <a:t>static</a:t>
            </a:r>
            <a:r>
              <a:rPr lang="zh-CN" altLang="en-US" sz="3555"/>
              <a:t>修饰变量</a:t>
            </a:r>
            <a:endParaRPr lang="zh-CN" altLang="en-US" sz="3555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/>
              <a:t>用</a:t>
            </a:r>
            <a:r>
              <a:rPr lang="en-US" altLang="zh-CN">
                <a:solidFill>
                  <a:srgbClr val="FF0000"/>
                </a:solidFill>
              </a:rPr>
              <a:t>const</a:t>
            </a:r>
            <a:r>
              <a:rPr lang="zh-CN" altLang="en-US"/>
              <a:t>关键字修饰的变量即为常量：</a:t>
            </a: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1.</a:t>
            </a:r>
            <a:r>
              <a:rPr lang="zh-CN" altLang="en-US"/>
              <a:t>常量必须在声明时即赋值</a:t>
            </a: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2.</a:t>
            </a:r>
            <a:r>
              <a:rPr lang="zh-CN" altLang="en-US"/>
              <a:t>常量一旦赋值，则永远无法修改</a:t>
            </a: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3.</a:t>
            </a:r>
            <a:r>
              <a:rPr lang="zh-CN" altLang="en-US"/>
              <a:t>常量默认是静态的，但静态变量不一定是常量</a:t>
            </a: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var</a:t>
            </a:r>
            <a:r>
              <a:rPr lang="zh-CN" altLang="en-US">
                <a:sym typeface="+mn-ea"/>
              </a:rPr>
              <a:t>关键字用于声明一个变量，表示该变量的类型由等号右侧的表达式推算出来：</a:t>
            </a: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sym typeface="+mn-ea"/>
              </a:rPr>
              <a:t>1.var</a:t>
            </a:r>
            <a:r>
              <a:rPr lang="zh-CN" altLang="en-US">
                <a:sym typeface="+mn-ea"/>
              </a:rPr>
              <a:t>关键字修饰的变量必须声明即赋值</a:t>
            </a: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sym typeface="+mn-ea"/>
              </a:rPr>
              <a:t>2.var</a:t>
            </a:r>
            <a:r>
              <a:rPr lang="zh-CN" altLang="en-US">
                <a:sym typeface="+mn-ea"/>
              </a:rPr>
              <a:t>关键字修饰的变量赋值后就确定了类型，因此在之后也无法修改这个变量的类型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solidFill>
                  <a:srgbClr val="FF0000"/>
                </a:solidFill>
              </a:rPr>
              <a:t>static</a:t>
            </a:r>
            <a:r>
              <a:rPr lang="zh-CN" altLang="en-US"/>
              <a:t>关键字修饰的变量即为静态变量：</a:t>
            </a: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/>
              <a:t>静态变量在程序运行之初即被在内存中赋值，因此调用静态变量时可以不实例化对象</a:t>
            </a: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五</a:t>
            </a:r>
            <a:r>
              <a:rPr lang="en-US" altLang="zh-CN"/>
              <a:t>.</a:t>
            </a:r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charset="0"/>
                <a:cs typeface="Consolas" panose="020B0609020204030204" charset="0"/>
              </a:rPr>
              <a:t>1.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</a:rPr>
              <a:t>练习大小驼峰命名法声明变量</a:t>
            </a:r>
            <a:endParaRPr lang="zh-CN" altLang="en-US" dirty="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charset="0"/>
                <a:cs typeface="Consolas" panose="020B0609020204030204" charset="0"/>
              </a:rPr>
              <a:t>2.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</a:rPr>
              <a:t>练习不同类型之间的转换，用控制台打印出来</a:t>
            </a:r>
            <a:endParaRPr lang="zh-CN" altLang="en-US" dirty="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zh-CN" altLang="en-US" dirty="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六</a:t>
            </a:r>
            <a:r>
              <a:rPr lang="en-US" altLang="zh-CN"/>
              <a:t>.</a:t>
            </a:r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背诵基本数据类型及其大小和范围</a:t>
            </a:r>
            <a:endParaRPr lang="zh-CN" altLang="en-US"/>
          </a:p>
          <a:p>
            <a:r>
              <a:rPr lang="zh-CN" altLang="en-US"/>
              <a:t>复习变量的命名，声明，赋值； 并打印变量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</a:t>
            </a:r>
            <a:r>
              <a:rPr lang="en-US" altLang="zh-CN" dirty="0" smtClean="0"/>
              <a:t>.</a:t>
            </a:r>
            <a:r>
              <a:rPr lang="zh-CN" altLang="en-US" dirty="0" smtClean="0"/>
              <a:t>正式创建一个控制台程序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控制台应用程序：通过字符来表现，这种程序只关注于数据，没有自己的界面。因此常用于测试代码，比如：算法。</a:t>
            </a:r>
            <a:endParaRPr lang="zh-CN" altLang="en-US" sz="1800" dirty="0"/>
          </a:p>
          <a:p>
            <a:pPr marL="0" indent="0">
              <a:buNone/>
            </a:pPr>
            <a:endParaRPr lang="zh-CN" altLang="en-US" sz="1800" dirty="0"/>
          </a:p>
          <a:p>
            <a:endParaRPr lang="zh-CN" altLang="en-US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054350"/>
            <a:ext cx="4025265" cy="26733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右箭头 6"/>
          <p:cNvSpPr/>
          <p:nvPr/>
        </p:nvSpPr>
        <p:spPr>
          <a:xfrm>
            <a:off x="4211955" y="4293235"/>
            <a:ext cx="575945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999740"/>
            <a:ext cx="4191000" cy="278320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6670" y="1151255"/>
            <a:ext cx="9170670" cy="542099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866900"/>
            <a:ext cx="9143365" cy="49911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98120" y="1098550"/>
            <a:ext cx="8808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一个方案下可以有多个项目，比如：建造一栋房子，有水电项目，有材料采购项目，有建造项目等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C#</a:t>
            </a:r>
            <a:r>
              <a:rPr lang="zh-CN" altLang="en-US" dirty="0" smtClean="0"/>
              <a:t>控制台</a:t>
            </a:r>
            <a:r>
              <a:rPr lang="zh-CN" altLang="en-US" dirty="0" smtClean="0"/>
              <a:t>代码的基本结构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sz="1600" b="1" dirty="0" smtClean="0"/>
              <a:t>命名空间</a:t>
            </a:r>
            <a:r>
              <a:rPr lang="zh-CN" altLang="en-US" sz="1600" dirty="0" smtClean="0"/>
              <a:t>：来组织和重用代码</a:t>
            </a:r>
            <a:r>
              <a:rPr lang="en-US" altLang="zh-CN" sz="1600" dirty="0" smtClean="0"/>
              <a:t>.  </a:t>
            </a:r>
            <a:r>
              <a:rPr lang="zh-CN" altLang="en-US" sz="1600" dirty="0" smtClean="0"/>
              <a:t>不同的人在给变量取名时，可能使用相同的名称，使用命名空间避免这种冲突。</a:t>
            </a:r>
            <a:endParaRPr lang="zh-CN" altLang="en-US" sz="1600" dirty="0" smtClean="0"/>
          </a:p>
          <a:p>
            <a:r>
              <a:rPr lang="zh-CN" altLang="en-US" sz="1600" b="1" dirty="0" smtClean="0"/>
              <a:t>类类型</a:t>
            </a:r>
            <a:r>
              <a:rPr lang="zh-CN" altLang="en-US" sz="1600" dirty="0" smtClean="0"/>
              <a:t>：数据类型的一种，可以理解为包含各类数据和功能方法的模板</a:t>
            </a:r>
            <a:endParaRPr lang="zh-CN" altLang="en-US" sz="1600" dirty="0" smtClean="0"/>
          </a:p>
          <a:p>
            <a:r>
              <a:rPr lang="zh-CN" altLang="en-US" sz="1600" b="1" dirty="0" smtClean="0"/>
              <a:t>方法</a:t>
            </a:r>
            <a:r>
              <a:rPr lang="zh-CN" altLang="en-US" sz="1600" dirty="0" smtClean="0"/>
              <a:t>：拥有某种功能的代码块</a:t>
            </a:r>
            <a:endParaRPr lang="zh-CN" altLang="en-US" sz="1600" dirty="0" smtClean="0"/>
          </a:p>
          <a:p>
            <a:r>
              <a:rPr lang="zh-CN" altLang="en-US" sz="1600" b="1" dirty="0" smtClean="0"/>
              <a:t>作用域</a:t>
            </a:r>
            <a:r>
              <a:rPr lang="zh-CN" altLang="en-US" sz="1600" dirty="0" smtClean="0"/>
              <a:t>：程序中的各类名称（方法名，变量名等）使用的有效范围</a:t>
            </a:r>
            <a:endParaRPr lang="zh-CN" altLang="en-US" sz="1600" dirty="0" smtClean="0"/>
          </a:p>
          <a:p>
            <a:r>
              <a:rPr lang="zh-CN" altLang="en-US" sz="1600" b="1" dirty="0" smtClean="0"/>
              <a:t>括号</a:t>
            </a:r>
            <a:r>
              <a:rPr lang="zh-CN" altLang="en-US" sz="1600" dirty="0" smtClean="0"/>
              <a:t>：一对括号表示一个作用域</a:t>
            </a:r>
            <a:endParaRPr lang="zh-CN" altLang="en-US" sz="1600" dirty="0" smtClean="0"/>
          </a:p>
          <a:p>
            <a:r>
              <a:rPr lang="zh-CN" altLang="en-US" sz="1600" b="1" dirty="0" smtClean="0"/>
              <a:t>双斜杠</a:t>
            </a:r>
            <a:r>
              <a:rPr lang="zh-CN" altLang="en-US" sz="1600" dirty="0" smtClean="0"/>
              <a:t>：表示注释，程序在运行时，系统</a:t>
            </a:r>
            <a:r>
              <a:rPr lang="zh-CN" altLang="en-US" sz="1600" dirty="0" smtClean="0"/>
              <a:t>会忽略掉所有</a:t>
            </a:r>
            <a:r>
              <a:rPr lang="en-US" altLang="zh-CN" sz="1600" b="1" dirty="0" smtClean="0"/>
              <a:t>//</a:t>
            </a:r>
            <a:r>
              <a:rPr lang="zh-CN" altLang="en-US" sz="1600" dirty="0" smtClean="0"/>
              <a:t>后面的注释内容</a:t>
            </a:r>
            <a:endParaRPr lang="zh-CN" altLang="en-US" sz="1600" dirty="0" smtClean="0"/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C#代码中的符号一定是英文半角符号</a:t>
            </a:r>
            <a:endParaRPr lang="en-US" altLang="zh-CN" sz="1600" dirty="0" smtClean="0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47215"/>
            <a:ext cx="7891145" cy="22434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控制台常用方法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2382520"/>
            <a:ext cx="4191000" cy="1000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3405" y="4107815"/>
            <a:ext cx="7454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Console.</a:t>
            </a:r>
            <a:r>
              <a:rPr lang="en-US" altLang="zh-CN">
                <a:solidFill>
                  <a:srgbClr val="FF0000"/>
                </a:solidFill>
              </a:rPr>
              <a:t>ReadKey</a:t>
            </a:r>
            <a:r>
              <a:rPr lang="en-US" altLang="zh-CN"/>
              <a:t>()</a:t>
            </a:r>
            <a:r>
              <a:rPr lang="zh-CN" altLang="en-US"/>
              <a:t>方法在此的作用是，等待。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3405" y="4416425"/>
            <a:ext cx="43611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Console.</a:t>
            </a:r>
            <a:r>
              <a:rPr lang="en-US" altLang="zh-CN">
                <a:solidFill>
                  <a:srgbClr val="FF0000"/>
                </a:solidFill>
              </a:rPr>
              <a:t>WriteLine</a:t>
            </a:r>
            <a:r>
              <a:rPr lang="en-US" altLang="zh-CN"/>
              <a:t>();</a:t>
            </a:r>
            <a:r>
              <a:rPr lang="zh-CN" altLang="en-US"/>
              <a:t>控制台输出</a:t>
            </a:r>
            <a:endParaRPr lang="en-US" altLang="zh-CN"/>
          </a:p>
          <a:p>
            <a:r>
              <a:rPr lang="en-US" altLang="zh-CN"/>
              <a:t>Console.</a:t>
            </a:r>
            <a:r>
              <a:rPr lang="en-US" altLang="zh-CN">
                <a:solidFill>
                  <a:srgbClr val="FF0000"/>
                </a:solidFill>
              </a:rPr>
              <a:t>Clear</a:t>
            </a:r>
            <a:r>
              <a:rPr lang="en-US" altLang="zh-CN"/>
              <a:t>();</a:t>
            </a:r>
            <a:r>
              <a:rPr lang="zh-CN" altLang="en-US"/>
              <a:t>控制台清屏</a:t>
            </a:r>
            <a:endParaRPr lang="zh-CN" altLang="en-US"/>
          </a:p>
          <a:p>
            <a:r>
              <a:rPr lang="zh-CN" altLang="en-US"/>
              <a:t>Console.</a:t>
            </a:r>
            <a:r>
              <a:rPr lang="zh-CN" altLang="en-US">
                <a:solidFill>
                  <a:srgbClr val="FF0000"/>
                </a:solidFill>
              </a:rPr>
              <a:t>Beep</a:t>
            </a:r>
            <a:r>
              <a:rPr lang="zh-CN" altLang="en-US"/>
              <a:t>();控制台发出提示音</a:t>
            </a:r>
            <a:endParaRPr lang="zh-CN" altLang="en-US"/>
          </a:p>
          <a:p>
            <a:r>
              <a:rPr lang="zh-CN" altLang="en-US">
                <a:solidFill>
                  <a:srgbClr val="0070C0"/>
                </a:solidFill>
              </a:rPr>
              <a:t>sizeof</a:t>
            </a:r>
            <a:r>
              <a:rPr lang="zh-CN" altLang="en-US"/>
              <a:t>；得到一个基本数据</a:t>
            </a:r>
            <a:r>
              <a:rPr lang="zh-CN" altLang="en-US"/>
              <a:t>类型</a:t>
            </a:r>
            <a:r>
              <a:rPr lang="zh-CN" altLang="en-US"/>
              <a:t>的大小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73405" y="6079490"/>
            <a:ext cx="6865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拓展：</a:t>
            </a:r>
            <a:r>
              <a:rPr lang="zh-CN" altLang="en-US">
                <a:solidFill>
                  <a:srgbClr val="FF0000"/>
                </a:solidFill>
              </a:rPr>
              <a:t>System.Runtime.InteropServices.Marshal.SizeOf</a:t>
            </a:r>
            <a:r>
              <a:rPr lang="zh-CN" altLang="en-US"/>
              <a:t>可以获取一个变量的内存</a:t>
            </a:r>
            <a:r>
              <a:rPr lang="zh-CN" altLang="en-US"/>
              <a:t>大小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控制台输出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+mn-ea"/>
                <a:cs typeface="+mn-ea"/>
              </a:rPr>
              <a:t>Console.</a:t>
            </a:r>
            <a:r>
              <a:rPr lang="zh-CN" altLang="en-US">
                <a:solidFill>
                  <a:srgbClr val="FF0000"/>
                </a:solidFill>
                <a:latin typeface="+mn-ea"/>
                <a:cs typeface="+mn-ea"/>
              </a:rPr>
              <a:t>WriteLine</a:t>
            </a:r>
            <a:r>
              <a:rPr lang="zh-CN" altLang="en-US">
                <a:latin typeface="+mn-ea"/>
                <a:cs typeface="+mn-ea"/>
              </a:rPr>
              <a:t>("Helloworld");</a:t>
            </a:r>
            <a:endParaRPr lang="zh-CN" altLang="en-US">
              <a:latin typeface="+mn-ea"/>
              <a:cs typeface="+mn-ea"/>
            </a:endParaRPr>
          </a:p>
          <a:p>
            <a:endParaRPr lang="zh-CN" altLang="en-US">
              <a:latin typeface="+mn-ea"/>
              <a:cs typeface="+mn-ea"/>
            </a:endParaRPr>
          </a:p>
          <a:p>
            <a:r>
              <a:rPr lang="zh-CN" altLang="en-US">
                <a:latin typeface="+mn-ea"/>
                <a:cs typeface="+mn-ea"/>
              </a:rPr>
              <a:t>解释：</a:t>
            </a:r>
            <a:endParaRPr lang="zh-CN" altLang="en-US"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altLang="en-US" b="1">
                <a:latin typeface="+mn-ea"/>
                <a:cs typeface="+mn-ea"/>
                <a:sym typeface="+mn-ea"/>
              </a:rPr>
              <a:t>Console </a:t>
            </a:r>
            <a:r>
              <a:rPr lang="zh-CN" altLang="en-US">
                <a:latin typeface="+mn-ea"/>
                <a:cs typeface="+mn-ea"/>
                <a:sym typeface="+mn-ea"/>
              </a:rPr>
              <a:t>   </a:t>
            </a:r>
            <a:r>
              <a:rPr lang="en-US" altLang="zh-CN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class</a:t>
            </a:r>
            <a:r>
              <a:rPr lang="zh-CN" altLang="en-US">
                <a:latin typeface="+mn-ea"/>
                <a:cs typeface="+mn-ea"/>
                <a:sym typeface="+mn-ea"/>
              </a:rPr>
              <a:t>类型，也叫类类型</a:t>
            </a:r>
            <a:endParaRPr lang="zh-CN" altLang="en-US"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r>
              <a:rPr lang="zh-CN" altLang="en-US">
                <a:latin typeface="+mn-ea"/>
                <a:cs typeface="+mn-ea"/>
                <a:sym typeface="+mn-ea"/>
              </a:rPr>
              <a:t>点  </a:t>
            </a:r>
            <a:r>
              <a:rPr lang="en-US" altLang="zh-CN" b="1">
                <a:latin typeface="+mn-ea"/>
                <a:cs typeface="+mn-ea"/>
                <a:sym typeface="+mn-ea"/>
              </a:rPr>
              <a:t>.</a:t>
            </a:r>
            <a:r>
              <a:rPr lang="en-US" altLang="zh-CN">
                <a:latin typeface="+mn-ea"/>
                <a:cs typeface="+mn-ea"/>
                <a:sym typeface="+mn-ea"/>
              </a:rPr>
              <a:t>      </a:t>
            </a:r>
            <a:r>
              <a:rPr lang="zh-CN" altLang="en-US">
                <a:latin typeface="+mn-ea"/>
                <a:cs typeface="+mn-ea"/>
                <a:sym typeface="+mn-ea"/>
              </a:rPr>
              <a:t>点运算符</a:t>
            </a:r>
            <a:r>
              <a:rPr lang="en-US" altLang="zh-CN">
                <a:latin typeface="+mn-ea"/>
                <a:cs typeface="+mn-ea"/>
                <a:sym typeface="+mn-ea"/>
              </a:rPr>
              <a:t>,</a:t>
            </a:r>
            <a:r>
              <a:rPr lang="zh-CN" altLang="en-US">
                <a:latin typeface="+mn-ea"/>
                <a:cs typeface="+mn-ea"/>
                <a:sym typeface="+mn-ea"/>
              </a:rPr>
              <a:t>用于访问类里面的成员</a:t>
            </a:r>
            <a:endParaRPr lang="zh-CN" altLang="en-US"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r>
              <a:rPr lang="zh-CN" altLang="en-US" b="1">
                <a:latin typeface="+mn-ea"/>
                <a:cs typeface="+mn-ea"/>
                <a:sym typeface="+mn-ea"/>
              </a:rPr>
              <a:t>WriteLine   </a:t>
            </a:r>
            <a:r>
              <a:rPr lang="zh-CN" altLang="en-US">
                <a:latin typeface="+mn-ea"/>
                <a:cs typeface="+mn-ea"/>
                <a:sym typeface="+mn-ea"/>
              </a:rPr>
              <a:t>成员方法</a:t>
            </a:r>
            <a:endParaRPr lang="zh-CN" altLang="en-US"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"Helloworld"</a:t>
            </a:r>
            <a:r>
              <a:rPr lang="zh-CN" altLang="en-US">
                <a:latin typeface="+mn-ea"/>
                <a:cs typeface="+mn-ea"/>
                <a:sym typeface="+mn-ea"/>
              </a:rPr>
              <a:t>：要输出的内容</a:t>
            </a:r>
            <a:endParaRPr lang="zh-CN" altLang="en-US"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r>
              <a:rPr lang="zh-CN" altLang="en-US">
                <a:latin typeface="+mn-ea"/>
                <a:cs typeface="+mn-ea"/>
                <a:sym typeface="+mn-ea"/>
              </a:rPr>
              <a:t>分号</a:t>
            </a:r>
            <a:r>
              <a:rPr lang="zh-CN" altLang="en-US" b="1">
                <a:latin typeface="+mn-ea"/>
                <a:cs typeface="+mn-ea"/>
                <a:sym typeface="+mn-ea"/>
              </a:rPr>
              <a:t> ；   </a:t>
            </a:r>
            <a:r>
              <a:rPr lang="zh-CN" altLang="en-US">
                <a:latin typeface="+mn-ea"/>
                <a:cs typeface="+mn-ea"/>
                <a:sym typeface="+mn-ea"/>
              </a:rPr>
              <a:t>告诉系统这行代码在此处结束</a:t>
            </a:r>
            <a:endParaRPr lang="zh-CN" altLang="en-US"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912,&quot;width&quot;:9667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3922</Words>
  <Application>WPS 演示</Application>
  <PresentationFormat>全屏显示(4:3)</PresentationFormat>
  <Paragraphs>265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Arial</vt:lpstr>
      <vt:lpstr>宋体</vt:lpstr>
      <vt:lpstr>Wingdings</vt:lpstr>
      <vt:lpstr>Wingdings 2</vt:lpstr>
      <vt:lpstr>Wingdings</vt:lpstr>
      <vt:lpstr>Constantia</vt:lpstr>
      <vt:lpstr>隶书</vt:lpstr>
      <vt:lpstr>微软雅黑</vt:lpstr>
      <vt:lpstr>Calibri</vt:lpstr>
      <vt:lpstr>Arial Unicode MS</vt:lpstr>
      <vt:lpstr>Consolas</vt:lpstr>
      <vt:lpstr>流畅</vt:lpstr>
      <vt:lpstr>第一课    hello world</vt:lpstr>
      <vt:lpstr>一.安装环境</vt:lpstr>
      <vt:lpstr>PowerPoint 演示文稿</vt:lpstr>
      <vt:lpstr>二.正式创建一个控制台程序</vt:lpstr>
      <vt:lpstr>PowerPoint 演示文稿</vt:lpstr>
      <vt:lpstr>PowerPoint 演示文稿</vt:lpstr>
      <vt:lpstr>C#控制台代码的基本结构</vt:lpstr>
      <vt:lpstr>控制台常用方法</vt:lpstr>
      <vt:lpstr>控制台输出</vt:lpstr>
      <vt:lpstr>练习</vt:lpstr>
      <vt:lpstr>三.数据类型</vt:lpstr>
      <vt:lpstr>基本数据类型</vt:lpstr>
      <vt:lpstr>PowerPoint 演示文稿</vt:lpstr>
      <vt:lpstr>PowerPoint 演示文稿</vt:lpstr>
      <vt:lpstr>PowerPoint 演示文稿</vt:lpstr>
      <vt:lpstr>四.变量</vt:lpstr>
      <vt:lpstr>PowerPoint 演示文稿</vt:lpstr>
      <vt:lpstr>PowerPoint 演示文稿</vt:lpstr>
      <vt:lpstr>变量的命名规则</vt:lpstr>
      <vt:lpstr>常用的变量命名方法</vt:lpstr>
      <vt:lpstr>变量的使用规则</vt:lpstr>
      <vt:lpstr>变量的赋值</vt:lpstr>
      <vt:lpstr>类型转换</vt:lpstr>
      <vt:lpstr>PowerPoint 演示文稿</vt:lpstr>
      <vt:lpstr>隐式转换</vt:lpstr>
      <vt:lpstr>显示（强制）转换</vt:lpstr>
      <vt:lpstr>系统提供的两种常用转换方法</vt:lpstr>
      <vt:lpstr>基本数据类型之间的转换</vt:lpstr>
      <vt:lpstr>数据类型的分类</vt:lpstr>
      <vt:lpstr>拓展学习：const和var，static修饰变量</vt:lpstr>
      <vt:lpstr>PowerPoint 演示文稿</vt:lpstr>
      <vt:lpstr>PowerPoint 演示文稿</vt:lpstr>
      <vt:lpstr>五.练习</vt:lpstr>
      <vt:lpstr>六.作业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第一课    认识编程</dc:title>
  <dc:creator>落日归山海</dc:creator>
  <cp:lastModifiedBy>Fang.R</cp:lastModifiedBy>
  <cp:revision>82</cp:revision>
  <dcterms:created xsi:type="dcterms:W3CDTF">2020-09-03T14:13:00Z</dcterms:created>
  <dcterms:modified xsi:type="dcterms:W3CDTF">2020-11-27T01:40:08Z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