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1" r:id="rId8"/>
    <p:sldId id="258" r:id="rId9"/>
    <p:sldId id="265" r:id="rId10"/>
    <p:sldId id="259" r:id="rId11"/>
    <p:sldId id="266" r:id="rId12"/>
    <p:sldId id="260" r:id="rId13"/>
    <p:sldId id="267" r:id="rId14"/>
    <p:sldId id="274" r:id="rId15"/>
    <p:sldId id="275" r:id="rId16"/>
    <p:sldId id="268" r:id="rId17"/>
    <p:sldId id="276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第十三课  </a:t>
            </a:r>
            <a:r>
              <a:rPr lang="en-US" altLang="zh-CN"/>
              <a:t>Transform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Transform, time, camera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8843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时间缩放</a:t>
            </a:r>
            <a:r>
              <a:rPr lang="en-US" altLang="zh-CN" sz="3200" b="1"/>
              <a:t>: </a:t>
            </a:r>
            <a:r>
              <a:rPr lang="zh-CN" altLang="en-US" sz="3200" b="1"/>
              <a:t>游戏中的慢镜头和暂停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我们可以通过</a:t>
            </a:r>
            <a:r>
              <a:rPr lang="en-US" altLang="zh-CN" sz="2000">
                <a:solidFill>
                  <a:srgbClr val="FF0000"/>
                </a:solidFill>
              </a:rPr>
              <a:t>Time.timeScale</a:t>
            </a:r>
            <a:r>
              <a:rPr lang="zh-CN" altLang="en-US" sz="2000"/>
              <a:t>来控制时间的缩放</a:t>
            </a:r>
            <a:r>
              <a:rPr lang="en-US" altLang="zh-CN" sz="2000"/>
              <a:t>,timeScale为1时，和现实时间一致。大于1时，会比现实时间快，</a:t>
            </a:r>
            <a:r>
              <a:rPr lang="en-US" altLang="zh-CN" sz="2000">
                <a:solidFill>
                  <a:srgbClr val="FF0000"/>
                </a:solidFill>
              </a:rPr>
              <a:t>比如timeScale为2，那么现实世界中过1分钟，Unity中会过2分钟</a:t>
            </a:r>
            <a:r>
              <a:rPr lang="en-US" altLang="zh-CN" sz="2000"/>
              <a:t>。如果timeScale小于1，比如为0.5，那么现实世界中过2分钟，Unity中才过1分钟。</a:t>
            </a:r>
            <a:r>
              <a:rPr lang="en-US" altLang="zh-CN" sz="2000">
                <a:solidFill>
                  <a:srgbClr val="FF0000"/>
                </a:solidFill>
              </a:rPr>
              <a:t>当timeScale为0时，游戏就会完全暂停。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特别注意的点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timeScale并不会减缓代码的执行速度，而是改变了调用Update和FixedUpdate的时间间隔。其他的方法并不会被减慢，比如UI还可以保持交互。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515" y="2222500"/>
            <a:ext cx="21145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6567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Time</a:t>
            </a:r>
            <a:r>
              <a:rPr lang="zh-CN" altLang="en-US"/>
              <a:t>属性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</a:t>
            </a:r>
            <a:r>
              <a:rPr lang="zh-CN" altLang="en-US" sz="2400"/>
              <a:t>; 游戏开始到现在的总时间 ，从</a:t>
            </a:r>
            <a:r>
              <a:rPr lang="en-US" altLang="zh-CN" sz="2400"/>
              <a:t>0</a:t>
            </a:r>
            <a:r>
              <a:rPr lang="zh-CN" altLang="en-US" sz="2400"/>
              <a:t>开始递增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deltaTime</a:t>
            </a:r>
            <a:r>
              <a:rPr lang="zh-CN" altLang="en-US" sz="2400"/>
              <a:t>; 每一帧消耗的时间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fixedDeltaTime</a:t>
            </a:r>
            <a:r>
              <a:rPr lang="zh-CN" altLang="en-US" sz="2400"/>
              <a:t>; 固定时间(每次物理检测的间隔时间)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fixedTime</a:t>
            </a:r>
            <a:r>
              <a:rPr lang="zh-CN" altLang="en-US" sz="2400"/>
              <a:t>; 物理更新总时间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timeScale</a:t>
            </a:r>
            <a:r>
              <a:rPr lang="zh-CN" altLang="en-US" sz="2400"/>
              <a:t>; 时间缩放会影响 deltaTime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unscaledDeltaTime</a:t>
            </a:r>
            <a:r>
              <a:rPr lang="zh-CN" altLang="en-US" sz="2400"/>
              <a:t>; 未</a:t>
            </a:r>
            <a:r>
              <a:rPr lang="zh-CN" altLang="en-US" sz="2400">
                <a:sym typeface="+mn-ea"/>
              </a:rPr>
              <a:t>被</a:t>
            </a:r>
            <a:r>
              <a:rPr lang="en-US" altLang="zh-CN" sz="2400"/>
              <a:t>TimeScale</a:t>
            </a:r>
            <a:r>
              <a:rPr lang="zh-CN" altLang="en-US" sz="2400"/>
              <a:t>缩放上一帧所消耗的时间</a:t>
            </a:r>
            <a:r>
              <a:rPr lang="zh-CN" altLang="en-US" sz="2400"/>
              <a:t>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timeSinceLevelLoad</a:t>
            </a:r>
            <a:r>
              <a:rPr lang="zh-CN" altLang="en-US" sz="2400"/>
              <a:t>; 当前场景从加载到现在的时间 T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T</a:t>
            </a:r>
            <a:r>
              <a:rPr lang="zh-CN" altLang="en-US" sz="2400"/>
              <a:t>ime.</a:t>
            </a:r>
            <a:r>
              <a:rPr lang="zh-CN" altLang="en-US" sz="2400">
                <a:solidFill>
                  <a:srgbClr val="FF0000"/>
                </a:solidFill>
              </a:rPr>
              <a:t>frameCount</a:t>
            </a:r>
            <a:r>
              <a:rPr lang="zh-CN" altLang="en-US" sz="2400"/>
              <a:t>; 从游戏开始到现在的总帧数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SmoothDeltaTime</a:t>
            </a:r>
            <a:r>
              <a:rPr lang="en-US" altLang="zh-CN" sz="2400">
                <a:solidFill>
                  <a:srgbClr val="FF0000"/>
                </a:solidFill>
              </a:rPr>
              <a:t>; </a:t>
            </a:r>
            <a:r>
              <a:rPr lang="zh-CN" altLang="en-US" sz="2400"/>
              <a:t>表示一个平稳的deltaTime，根据前N帧的时间加权平均的值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7829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Camera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699770"/>
            <a:ext cx="7286625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366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Clear Flags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Skybox</a:t>
            </a:r>
            <a:r>
              <a:rPr lang="zh-CN" altLang="en-US" sz="2400"/>
              <a:t>：相机的最远处会显示天空。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Solid color</a:t>
            </a:r>
            <a:r>
              <a:rPr lang="zh-CN" altLang="en-US" sz="2400"/>
              <a:t>：相机的最远处会显示下面Background属性中的颜色。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Depth only</a:t>
            </a:r>
            <a:r>
              <a:rPr lang="zh-CN" altLang="en-US" sz="2400"/>
              <a:t>：通常用于多个相机，比如FPS游戏中，一个相机渲染场景，另外一个相机渲染枪。</a:t>
            </a:r>
            <a:r>
              <a:rPr lang="zh-CN" altLang="en-US" sz="2400" b="1"/>
              <a:t>Depth值越大，越后被渲染</a:t>
            </a:r>
            <a:r>
              <a:rPr lang="zh-CN" altLang="en-US" sz="2400"/>
              <a:t>，</a:t>
            </a:r>
            <a:r>
              <a:rPr lang="zh-CN" altLang="en-US" sz="2400" b="1"/>
              <a:t>会覆盖之前画的内容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Don't Clear</a:t>
            </a:r>
            <a:r>
              <a:rPr lang="zh-CN" altLang="en-US" sz="2400"/>
              <a:t>：不常用到，选中这个时不会清除上一帧的画面，可用于一些自定义的特效。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5925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Clipping Planes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Near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Far</a:t>
            </a:r>
            <a:r>
              <a:rPr lang="zh-CN" altLang="en-US"/>
              <a:t>，代表了相机开始渲染的点和结束渲染的点距离相机的距离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设置：Near应该尽可能大，Far应该尽可能小。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6765" y="1684655"/>
            <a:ext cx="8077200" cy="3524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7435" y="302260"/>
            <a:ext cx="2286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了解即可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6860"/>
            <a:ext cx="10515600" cy="644842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拓展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简单介绍一下</a:t>
            </a:r>
            <a:r>
              <a:rPr lang="en-US" altLang="zh-CN"/>
              <a:t>Light</a:t>
            </a:r>
            <a:r>
              <a:rPr lang="zh-CN" altLang="en-US"/>
              <a:t>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Directional Light</a:t>
            </a:r>
            <a:r>
              <a:rPr lang="zh-CN" altLang="en-US"/>
              <a:t>（平行光）：通常用于环境光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Point Light</a:t>
            </a:r>
            <a:r>
              <a:rPr lang="zh-CN" altLang="en-US"/>
              <a:t>（点光源）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Spot Light</a:t>
            </a:r>
            <a:r>
              <a:rPr lang="zh-CN" altLang="en-US"/>
              <a:t>（聚光灯）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Area Light</a:t>
            </a:r>
            <a:r>
              <a:rPr lang="zh-CN" altLang="en-US"/>
              <a:t>（区域灯）：不能用于实时渲染，只能用于烘焙光照贴图，需要被渲染的对象是静态。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一</a:t>
            </a:r>
            <a:r>
              <a:rPr lang="en-US" altLang="zh-CN" b="1"/>
              <a:t>. </a:t>
            </a:r>
            <a:r>
              <a:rPr lang="zh-CN" altLang="en-US" b="1"/>
              <a:t>模拟太阳系各大行星的自转和周转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要求：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可以动态修改时间缩放，使得转速提升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至少某一颗行星应该有卫星存在，构建父子关系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/>
              <a:t>二</a:t>
            </a:r>
            <a:r>
              <a:rPr lang="en-US" altLang="zh-CN" b="1"/>
              <a:t>.</a:t>
            </a:r>
            <a:r>
              <a:rPr lang="zh-CN" altLang="en-US" b="1"/>
              <a:t>模拟选角色的界面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鼠标进入</a:t>
            </a:r>
            <a:r>
              <a:rPr lang="en-US" altLang="zh-CN"/>
              <a:t>/</a:t>
            </a:r>
            <a:r>
              <a:rPr lang="zh-CN" altLang="en-US"/>
              <a:t>点击某个角色，则某个角色被聚光灯</a:t>
            </a:r>
            <a:r>
              <a:rPr lang="zh-CN" altLang="en-US"/>
              <a:t>照亮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未被选中的角色不应该被灯光照到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Transform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1800"/>
              <a:t>Transform组件是Unity中最常用的组件，因为每个GameObject都会有Transform组件。</a:t>
            </a:r>
            <a:r>
              <a:rPr lang="zh-CN" altLang="en-US" sz="1800">
                <a:solidFill>
                  <a:srgbClr val="FF0000"/>
                </a:solidFill>
              </a:rPr>
              <a:t>物体最基本的位置、旋转、缩放都是由这个组件提供的</a:t>
            </a:r>
            <a:r>
              <a:rPr lang="zh-CN" altLang="en-US" sz="1800"/>
              <a:t>。物体的父子关系也是由这个组件提供的。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 b="1"/>
              <a:t>如何修改</a:t>
            </a:r>
            <a:r>
              <a:rPr lang="en-US" altLang="zh-CN" sz="1800" b="1"/>
              <a:t>GameObject</a:t>
            </a:r>
            <a:r>
              <a:rPr lang="zh-CN" altLang="en-US" sz="1800" b="1"/>
              <a:t>的</a:t>
            </a:r>
            <a:r>
              <a:rPr lang="en-US" altLang="zh-CN" sz="1800" b="1"/>
              <a:t>Transform</a:t>
            </a:r>
            <a:r>
              <a:rPr lang="zh-CN" altLang="en-US" sz="1800" b="1"/>
              <a:t>属性</a:t>
            </a:r>
            <a:r>
              <a:rPr lang="en-US" altLang="zh-CN" sz="1800" b="1"/>
              <a:t>?</a:t>
            </a:r>
            <a:endParaRPr lang="en-US" altLang="zh-CN" sz="1800" b="1"/>
          </a:p>
          <a:p>
            <a:pPr marL="0" indent="0">
              <a:buNone/>
            </a:pPr>
            <a:r>
              <a:rPr lang="zh-CN" altLang="en-US" sz="1800"/>
              <a:t>要修改</a:t>
            </a:r>
            <a:r>
              <a:rPr lang="en-US" altLang="zh-CN" sz="1800"/>
              <a:t>,</a:t>
            </a:r>
            <a:r>
              <a:rPr lang="zh-CN" altLang="en-US" sz="1800"/>
              <a:t>首先得获取</a:t>
            </a:r>
            <a:r>
              <a:rPr lang="en-US" altLang="zh-CN" sz="1800"/>
              <a:t>,</a:t>
            </a:r>
            <a:r>
              <a:rPr lang="zh-CN" altLang="en-US" sz="1800"/>
              <a:t>通常游戏中我们获取</a:t>
            </a:r>
            <a:r>
              <a:rPr lang="en-US" altLang="zh-CN" sz="1800"/>
              <a:t>Transform</a:t>
            </a:r>
            <a:r>
              <a:rPr lang="zh-CN" altLang="en-US" sz="1800"/>
              <a:t>有两种方式</a:t>
            </a:r>
            <a:r>
              <a:rPr lang="en-US" altLang="zh-CN" sz="1800"/>
              <a:t>:</a:t>
            </a:r>
            <a:r>
              <a:rPr lang="en-US" altLang="zh-CN" sz="1800">
                <a:solidFill>
                  <a:srgbClr val="FF0000"/>
                </a:solidFill>
              </a:rPr>
              <a:t>GetComponent&lt;T&gt;()</a:t>
            </a:r>
            <a:r>
              <a:rPr lang="zh-CN" altLang="en-US" sz="1800">
                <a:solidFill>
                  <a:srgbClr val="FF0000"/>
                </a:solidFill>
              </a:rPr>
              <a:t>方法</a:t>
            </a:r>
            <a:r>
              <a:rPr lang="en-US" altLang="zh-CN" sz="1800">
                <a:solidFill>
                  <a:srgbClr val="FF0000"/>
                </a:solidFill>
              </a:rPr>
              <a:t>, </a:t>
            </a:r>
            <a:r>
              <a:rPr lang="zh-CN" altLang="en-US" sz="1800">
                <a:solidFill>
                  <a:srgbClr val="FF0000"/>
                </a:solidFill>
              </a:rPr>
              <a:t>或直接访问对象的</a:t>
            </a:r>
            <a:r>
              <a:rPr lang="en-US" altLang="zh-CN" sz="1800">
                <a:solidFill>
                  <a:srgbClr val="FF0000"/>
                </a:solidFill>
              </a:rPr>
              <a:t>transform</a:t>
            </a:r>
            <a:r>
              <a:rPr lang="zh-CN" altLang="en-US" sz="1800">
                <a:solidFill>
                  <a:srgbClr val="FF0000"/>
                </a:solidFill>
              </a:rPr>
              <a:t>成员</a:t>
            </a:r>
            <a:r>
              <a:rPr lang="en-US" altLang="zh-CN" sz="1800">
                <a:solidFill>
                  <a:srgbClr val="FF0000"/>
                </a:solidFill>
              </a:rPr>
              <a:t>;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使用</a:t>
            </a:r>
            <a:r>
              <a:rPr lang="en-US" altLang="zh-CN" sz="1800">
                <a:solidFill>
                  <a:srgbClr val="FF0000"/>
                </a:solidFill>
              </a:rPr>
              <a:t>this.</a:t>
            </a:r>
            <a:r>
              <a:rPr lang="zh-CN" altLang="en-US" sz="1800">
                <a:solidFill>
                  <a:schemeClr val="tx1"/>
                </a:solidFill>
              </a:rPr>
              <a:t>这种方式</a:t>
            </a:r>
            <a:r>
              <a:rPr lang="en-US" altLang="zh-CN" sz="1800">
                <a:solidFill>
                  <a:schemeClr val="tx1"/>
                </a:solidFill>
              </a:rPr>
              <a:t>, 获得</a:t>
            </a:r>
            <a:r>
              <a:rPr lang="zh-CN" altLang="en-US" sz="1800">
                <a:solidFill>
                  <a:schemeClr val="tx1"/>
                </a:solidFill>
              </a:rPr>
              <a:t>的</a:t>
            </a:r>
            <a:r>
              <a:rPr lang="en-US" altLang="zh-CN" sz="1800">
                <a:solidFill>
                  <a:srgbClr val="FF0000"/>
                </a:solidFill>
              </a:rPr>
              <a:t>当前脚本所在物体</a:t>
            </a:r>
            <a:r>
              <a:rPr lang="en-US" altLang="zh-CN" sz="1800">
                <a:solidFill>
                  <a:schemeClr val="tx1"/>
                </a:solidFill>
              </a:rPr>
              <a:t>的Transform组件;(this</a:t>
            </a:r>
            <a:r>
              <a:rPr lang="zh-CN" altLang="en-US" sz="1800">
                <a:solidFill>
                  <a:schemeClr val="tx1"/>
                </a:solidFill>
              </a:rPr>
              <a:t>可以省略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用其</a:t>
            </a:r>
            <a:r>
              <a:rPr lang="zh-CN" altLang="en-US" sz="1800">
                <a:solidFill>
                  <a:srgbClr val="FF0000"/>
                </a:solidFill>
              </a:rPr>
              <a:t>它游戏对象</a:t>
            </a:r>
            <a:r>
              <a:rPr lang="en-US" altLang="zh-CN" sz="1800">
                <a:solidFill>
                  <a:srgbClr val="FF0000"/>
                </a:solidFill>
              </a:rPr>
              <a:t>.transform</a:t>
            </a:r>
            <a:r>
              <a:rPr lang="zh-CN" altLang="en-US" sz="1800">
                <a:solidFill>
                  <a:schemeClr val="tx1"/>
                </a:solidFill>
              </a:rPr>
              <a:t>则获取</a:t>
            </a:r>
            <a:r>
              <a:rPr lang="zh-CN" altLang="en-US" sz="1800">
                <a:solidFill>
                  <a:srgbClr val="FF0000"/>
                </a:solidFill>
              </a:rPr>
              <a:t>其它对象</a:t>
            </a:r>
            <a:r>
              <a:rPr lang="zh-CN" altLang="en-US" sz="1800">
                <a:solidFill>
                  <a:schemeClr val="tx1"/>
                </a:solidFill>
              </a:rPr>
              <a:t>的</a:t>
            </a:r>
            <a:r>
              <a:rPr lang="en-US" altLang="zh-CN" sz="1800">
                <a:solidFill>
                  <a:schemeClr val="tx1"/>
                </a:solidFill>
              </a:rPr>
              <a:t>transform;</a:t>
            </a: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93645"/>
            <a:ext cx="328612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"/>
            <a:ext cx="10515600" cy="65392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>
                <a:sym typeface="+mn-ea"/>
              </a:rPr>
              <a:t>修改</a:t>
            </a:r>
            <a:r>
              <a:rPr lang="en-US" altLang="zh-CN" sz="3200" b="1">
                <a:sym typeface="+mn-ea"/>
              </a:rPr>
              <a:t>: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通常我们会修改一个</a:t>
            </a:r>
            <a:r>
              <a:rPr lang="en-US" altLang="zh-CN" sz="2000">
                <a:sym typeface="+mn-ea"/>
              </a:rPr>
              <a:t>transform</a:t>
            </a:r>
            <a:r>
              <a:rPr lang="zh-CN" altLang="en-US" sz="2000">
                <a:sym typeface="+mn-ea"/>
              </a:rPr>
              <a:t>的三个属性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分别是位置</a:t>
            </a:r>
            <a:r>
              <a:rPr lang="en-US" altLang="zh-CN" sz="2000">
                <a:sym typeface="+mn-ea"/>
              </a:rPr>
              <a:t>(position), 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(rotation), </a:t>
            </a:r>
            <a:r>
              <a:rPr lang="zh-CN" altLang="en-US" sz="2000">
                <a:sym typeface="+mn-ea"/>
              </a:rPr>
              <a:t>缩放</a:t>
            </a:r>
            <a:r>
              <a:rPr lang="en-US" altLang="zh-CN" sz="2000">
                <a:sym typeface="+mn-ea"/>
              </a:rPr>
              <a:t>(scale).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可以细分为以下内容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世界坐标位置：transform.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position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世界坐标旋转：transform.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rotation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自身缩放（缩放不区分世界或本地坐标系）：transform.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localScale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本地坐标位置（相对于父物体，即Inspector中看到的position）：transform.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localPosition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本地坐标旋转：transform.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localRotation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上述内容中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位置全部都是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</a:t>
            </a:r>
            <a:r>
              <a:rPr lang="en-US" altLang="zh-CN" sz="2000">
                <a:sym typeface="+mn-ea"/>
              </a:rPr>
              <a:t>类型;Vector3</a:t>
            </a:r>
            <a:r>
              <a:rPr lang="zh-CN" altLang="en-US" sz="2000">
                <a:sym typeface="+mn-ea"/>
              </a:rPr>
              <a:t>是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结构体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是值类型，</a:t>
            </a:r>
            <a:r>
              <a:rPr lang="zh-CN" altLang="en-US" sz="2000">
                <a:sym typeface="+mn-ea"/>
              </a:rPr>
              <a:t>此处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new </a:t>
            </a:r>
            <a:r>
              <a:rPr lang="en-US" altLang="zh-CN" sz="2000">
                <a:sym typeface="+mn-ea"/>
              </a:rPr>
              <a:t>不是创造一个对象，而是运行它的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默认构造函数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会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为每一个成员字段赋一个默认初值，而不new则不会这么做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rotation类型都是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en-US" altLang="zh-CN" sz="2000"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四元数</a:t>
            </a:r>
            <a:r>
              <a:rPr lang="en-US" altLang="zh-CN" sz="2000">
                <a:sym typeface="+mn-ea"/>
              </a:rPr>
              <a:t>），此外还有两种分别是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eulerAngles</a:t>
            </a:r>
            <a:r>
              <a:rPr lang="en-US" altLang="zh-CN" sz="2000"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localEulerAngles</a:t>
            </a:r>
            <a:r>
              <a:rPr lang="en-US" altLang="zh-CN" sz="2000">
                <a:sym typeface="+mn-ea"/>
              </a:rPr>
              <a:t>分别代表世界坐标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欧拉角</a:t>
            </a:r>
            <a:r>
              <a:rPr lang="en-US" altLang="zh-CN" sz="2000">
                <a:sym typeface="+mn-ea"/>
              </a:rPr>
              <a:t>和本地坐标欧拉角（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</a:t>
            </a:r>
            <a:r>
              <a:rPr lang="en-US" altLang="zh-CN" sz="2000">
                <a:sym typeface="+mn-ea"/>
              </a:rPr>
              <a:t>类型）, </a:t>
            </a:r>
            <a:r>
              <a:rPr lang="zh-CN" altLang="en-US" sz="2000">
                <a:sym typeface="+mn-ea"/>
              </a:rPr>
              <a:t>也可以用来表示旋转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但通常我们用四元数</a:t>
            </a:r>
            <a:r>
              <a:rPr lang="en-US" altLang="zh-CN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46811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修改位置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transform.position = new </a:t>
            </a:r>
            <a:r>
              <a:rPr lang="zh-CN" altLang="en-US" sz="2000">
                <a:solidFill>
                  <a:srgbClr val="FF0000"/>
                </a:solidFill>
              </a:rPr>
              <a:t>Vector3</a:t>
            </a:r>
            <a:r>
              <a:rPr lang="zh-CN" altLang="en-US" sz="2000"/>
              <a:t>(0, 10, 0);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Vector3类型 </a:t>
            </a:r>
            <a:r>
              <a:rPr lang="en-US" altLang="zh-CN" sz="2000"/>
              <a:t>: </a:t>
            </a:r>
            <a:r>
              <a:rPr lang="zh-CN" altLang="en-US" sz="2000"/>
              <a:t>是结构体</a:t>
            </a:r>
            <a:r>
              <a:rPr lang="zh-CN" altLang="en-US" sz="2000"/>
              <a:t>，分别用x、y、z三个float值来代表在x、y、z轴上的值。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3200" b="1"/>
              <a:t>修改旋转角度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this.transform.</a:t>
            </a:r>
            <a:r>
              <a:rPr lang="zh-CN" altLang="en-US" sz="2000">
                <a:solidFill>
                  <a:srgbClr val="FF0000"/>
                </a:solidFill>
              </a:rPr>
              <a:t>Rotate</a:t>
            </a:r>
            <a:r>
              <a:rPr lang="zh-CN" altLang="en-US" sz="2000"/>
              <a:t>(new Vector3(0, 90, 0));</a:t>
            </a:r>
            <a:r>
              <a:rPr lang="en-US" altLang="zh-CN" sz="2000"/>
              <a:t>//</a:t>
            </a:r>
            <a:r>
              <a:rPr lang="zh-CN" altLang="en-US" sz="2000"/>
              <a:t>围绕</a:t>
            </a:r>
            <a:r>
              <a:rPr lang="en-US" altLang="zh-CN" sz="2000"/>
              <a:t>Y</a:t>
            </a:r>
            <a:r>
              <a:rPr lang="zh-CN" altLang="en-US" sz="2000"/>
              <a:t>轴旋转</a:t>
            </a:r>
            <a:r>
              <a:rPr lang="en-US" altLang="zh-CN" sz="2000"/>
              <a:t>90</a:t>
            </a:r>
            <a:r>
              <a:rPr lang="zh-CN" altLang="en-US" sz="2000"/>
              <a:t>度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this.transform.</a:t>
            </a:r>
            <a:r>
              <a:rPr lang="zh-CN" altLang="en-US" sz="2000">
                <a:solidFill>
                  <a:srgbClr val="FF0000"/>
                </a:solidFill>
              </a:rPr>
              <a:t>rotation </a:t>
            </a:r>
            <a:r>
              <a:rPr lang="zh-CN" altLang="en-US" sz="2000"/>
              <a:t>= Quaternion.Euler(0, 90, 0);</a:t>
            </a:r>
            <a:r>
              <a:rPr lang="en-US" altLang="zh-CN" sz="2000"/>
              <a:t>//...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Quaternion类</a:t>
            </a:r>
            <a:r>
              <a:rPr lang="zh-CN" altLang="en-US" sz="2000">
                <a:sym typeface="+mn-ea"/>
              </a:rPr>
              <a:t>中有很多</a:t>
            </a:r>
            <a:r>
              <a:rPr lang="en-US" altLang="zh-CN" sz="2000">
                <a:sym typeface="+mn-ea"/>
              </a:rPr>
              <a:t>API</a:t>
            </a:r>
            <a:r>
              <a:rPr lang="zh-CN" altLang="en-US" sz="2000">
                <a:sym typeface="+mn-ea"/>
              </a:rPr>
              <a:t>可供我们旋转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根据不同需求选择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3200" b="1">
                <a:sym typeface="+mn-ea"/>
              </a:rPr>
              <a:t>缩放</a:t>
            </a:r>
            <a:endParaRPr lang="zh-CN" altLang="en-US" sz="3200" b="1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this.transform.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localScale </a:t>
            </a:r>
            <a:r>
              <a:rPr lang="zh-CN" altLang="en-US" sz="2000">
                <a:sym typeface="+mn-ea"/>
              </a:rPr>
              <a:t>= new Vector3(1, 0.5f, 1);</a:t>
            </a:r>
            <a:r>
              <a:rPr lang="en-US" altLang="zh-CN" sz="2000">
                <a:sym typeface="+mn-ea"/>
              </a:rPr>
              <a:t>//Y</a:t>
            </a:r>
            <a:r>
              <a:rPr lang="zh-CN" altLang="en-US" sz="2000">
                <a:sym typeface="+mn-ea"/>
              </a:rPr>
              <a:t>轴压缩至</a:t>
            </a:r>
            <a:r>
              <a:rPr lang="en-US" altLang="zh-CN" sz="2000">
                <a:sym typeface="+mn-ea"/>
              </a:rPr>
              <a:t>0.5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05"/>
            <a:ext cx="10515600" cy="653732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设置父物体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有时候我们可能会修改一个</a:t>
            </a:r>
            <a:r>
              <a:rPr lang="en-US" altLang="zh-CN" sz="2000"/>
              <a:t>GameObject</a:t>
            </a:r>
            <a:r>
              <a:rPr lang="zh-CN" altLang="en-US" sz="2000"/>
              <a:t>的父物体</a:t>
            </a:r>
            <a:r>
              <a:rPr lang="en-US" altLang="zh-CN" sz="2000"/>
              <a:t>, </a:t>
            </a:r>
            <a:r>
              <a:rPr lang="zh-CN" altLang="en-US" sz="2000"/>
              <a:t>有两种方式</a:t>
            </a:r>
            <a:r>
              <a:rPr lang="en-US" altLang="zh-CN" sz="2000"/>
              <a:t>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parent </a:t>
            </a:r>
            <a:r>
              <a:rPr lang="en-US" altLang="zh-CN" sz="2000"/>
              <a:t>= 别的游戏对象的transform;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SetParent</a:t>
            </a:r>
            <a:r>
              <a:rPr lang="en-US" altLang="zh-CN" sz="2000"/>
              <a:t>(别的游戏对象的transform);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400" b="1"/>
              <a:t>改变</a:t>
            </a:r>
            <a:r>
              <a:rPr lang="en-US" altLang="zh-CN" sz="2400" b="1"/>
              <a:t>GameObject</a:t>
            </a:r>
            <a:r>
              <a:rPr lang="zh-CN" altLang="en-US" sz="2400" b="1"/>
              <a:t>在</a:t>
            </a:r>
            <a:r>
              <a:rPr lang="en-US" altLang="zh-CN" sz="2400" b="1"/>
              <a:t>Hierarchy</a:t>
            </a:r>
            <a:r>
              <a:rPr lang="zh-CN" altLang="en-US" sz="2400" b="1"/>
              <a:t>中的排列顺序</a:t>
            </a:r>
            <a:r>
              <a:rPr lang="en-US" altLang="zh-CN" sz="2400" b="1"/>
              <a:t>(</a:t>
            </a:r>
            <a:r>
              <a:rPr lang="zh-CN" altLang="en-US" sz="2400" b="1"/>
              <a:t>主要是</a:t>
            </a:r>
            <a:r>
              <a:rPr lang="en-US" altLang="zh-CN" sz="2400" b="1"/>
              <a:t>UI</a:t>
            </a:r>
            <a:r>
              <a:rPr lang="zh-CN" altLang="en-US" sz="2400" b="1"/>
              <a:t>对象的遮挡问题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SetAsFirstSibling</a:t>
            </a:r>
            <a:r>
              <a:rPr lang="en-US" altLang="zh-CN" sz="2000"/>
              <a:t>();//排到第一个, 若是子物体, 则排到子同层级的物体的第一个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SetAsLastSibling</a:t>
            </a:r>
            <a:r>
              <a:rPr lang="en-US" altLang="zh-CN" sz="2000"/>
              <a:t>();//排到最后一个,  若是子物体, 则排到同层级的子物体的最后一个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this.transform.</a:t>
            </a:r>
            <a:r>
              <a:rPr lang="en-US" altLang="zh-CN" sz="2000">
                <a:solidFill>
                  <a:srgbClr val="FF0000"/>
                </a:solidFill>
              </a:rPr>
              <a:t>SetSiblingIndex</a:t>
            </a:r>
            <a:r>
              <a:rPr lang="en-US" altLang="zh-CN" sz="2000"/>
              <a:t>(Int index);//排到同层级的指定位置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400" b="1"/>
          </a:p>
          <a:p>
            <a:pPr marL="0" indent="0">
              <a:buNone/>
            </a:pPr>
            <a:endParaRPr lang="zh-CN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265"/>
            <a:ext cx="10515600" cy="66478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b="1">
                <a:sym typeface="+mn-ea"/>
              </a:rPr>
              <a:t>属性</a:t>
            </a:r>
            <a:endParaRPr lang="zh-CN" altLang="en-US" b="1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position</a:t>
            </a:r>
            <a:r>
              <a:rPr lang="zh-CN" altLang="en-US" sz="2000">
                <a:sym typeface="+mn-ea"/>
              </a:rPr>
              <a:t>： 在世界空间坐标transform的位置。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localPosition</a:t>
            </a:r>
            <a:r>
              <a:rPr lang="zh-CN" altLang="en-US" sz="2000">
                <a:sym typeface="+mn-ea"/>
              </a:rPr>
              <a:t>： 相对于父级的变换的位置。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eulerAngles</a:t>
            </a:r>
            <a:r>
              <a:rPr lang="zh-CN" altLang="en-US" sz="2000">
                <a:sym typeface="+mn-ea"/>
              </a:rPr>
              <a:t>： 世界坐标系中的旋转（欧拉角 Vector3）。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localEulerAngles</a:t>
            </a:r>
            <a:r>
              <a:rPr lang="zh-CN" altLang="en-US" sz="2000">
                <a:sym typeface="+mn-ea"/>
              </a:rPr>
              <a:t>：相对于父级的变换旋转角度（欧拉角 Vector3）。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rotation</a:t>
            </a:r>
            <a:r>
              <a:rPr lang="zh-CN" altLang="en-US" sz="2000">
                <a:sym typeface="+mn-ea"/>
              </a:rPr>
              <a:t>： 世界坐标系中的旋转（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zh-CN" altLang="en-US" sz="2000">
                <a:sym typeface="+mn-ea"/>
              </a:rPr>
              <a:t>四元数）。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localRotation</a:t>
            </a:r>
            <a:r>
              <a:rPr lang="zh-CN" altLang="en-US" sz="2000">
                <a:sym typeface="+mn-ea"/>
              </a:rPr>
              <a:t>： 相对于父级的变换旋转（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zh-CN" altLang="en-US" sz="2000">
                <a:sym typeface="+mn-ea"/>
              </a:rPr>
              <a:t>四元数）。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localScale</a:t>
            </a:r>
            <a:r>
              <a:rPr lang="zh-CN" altLang="en-US" sz="2000">
                <a:sym typeface="+mn-ea"/>
              </a:rPr>
              <a:t>： 缩放比例。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right</a:t>
            </a:r>
            <a:r>
              <a:rPr lang="zh-CN" altLang="en-US" sz="2000">
                <a:sym typeface="+mn-ea"/>
              </a:rPr>
              <a:t>：自身右方向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up</a:t>
            </a:r>
            <a:r>
              <a:rPr lang="zh-CN" altLang="en-US" sz="2000">
                <a:sym typeface="+mn-ea"/>
              </a:rPr>
              <a:t>： 自身上方向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forward</a:t>
            </a:r>
            <a:r>
              <a:rPr lang="zh-CN" altLang="en-US" sz="2000">
                <a:sym typeface="+mn-ea"/>
              </a:rPr>
              <a:t>： 自身前方向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parent</a:t>
            </a:r>
            <a:r>
              <a:rPr lang="zh-CN" altLang="en-US" sz="2000">
                <a:sym typeface="+mn-ea"/>
              </a:rPr>
              <a:t>： 父物体的Transform组件。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root</a:t>
            </a:r>
            <a:r>
              <a:rPr lang="zh-CN" altLang="en-US" sz="2000">
                <a:sym typeface="+mn-ea"/>
              </a:rPr>
              <a:t>： 对象层级关系中的根对象的Transform组件。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childCount</a:t>
            </a:r>
            <a:r>
              <a:rPr lang="zh-CN" altLang="en-US" sz="2000">
                <a:sym typeface="+mn-ea"/>
              </a:rPr>
              <a:t>： 子物体数量。</a:t>
            </a:r>
            <a:endParaRPr lang="zh-CN" altLang="en-US" sz="200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3200" b="1"/>
              <a:t>常用</a:t>
            </a:r>
            <a:r>
              <a:rPr lang="zh-CN" altLang="en-US" sz="3200" b="1"/>
              <a:t>方法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Translate</a:t>
            </a:r>
            <a:r>
              <a:rPr lang="zh-CN" altLang="en-US" sz="1800"/>
              <a:t>(); 移动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Rotate</a:t>
            </a:r>
            <a:r>
              <a:rPr lang="zh-CN" altLang="en-US" sz="1800"/>
              <a:t>(); 旋转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RotateAround</a:t>
            </a:r>
            <a:r>
              <a:rPr lang="zh-CN" altLang="en-US" sz="1800"/>
              <a:t>(); 围绕某个点</a:t>
            </a:r>
            <a:r>
              <a:rPr lang="zh-CN" altLang="en-US" sz="1800"/>
              <a:t>旋转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SetParent</a:t>
            </a:r>
            <a:r>
              <a:rPr lang="zh-CN" altLang="en-US" sz="1800"/>
              <a:t>(); 设置父物体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GetChild</a:t>
            </a:r>
            <a:r>
              <a:rPr lang="zh-CN" altLang="en-US" sz="1800"/>
              <a:t>(); 根据索引获取子物体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Find</a:t>
            </a:r>
            <a:r>
              <a:rPr lang="zh-CN" altLang="en-US" sz="1800"/>
              <a:t>(); 根据名字查找子物体,只能查找一层,可以通过路径找子子物体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GetComponentInChildren</a:t>
            </a:r>
            <a:r>
              <a:rPr lang="zh-CN" altLang="en-US" sz="1800"/>
              <a:t>(); 在子物体中获取第一个找到的指定组件</a:t>
            </a:r>
            <a:r>
              <a:rPr lang="en-US" altLang="zh-CN" sz="1800"/>
              <a:t>, </a:t>
            </a:r>
            <a:r>
              <a:rPr lang="zh-CN" altLang="en-US" sz="1800"/>
              <a:t> 包括子子物体 </a:t>
            </a:r>
            <a:r>
              <a:rPr lang="zh-CN" altLang="en-US" sz="1800">
                <a:solidFill>
                  <a:srgbClr val="FF0000"/>
                </a:solidFill>
              </a:rPr>
              <a:t>包括自己</a:t>
            </a:r>
            <a:r>
              <a:rPr lang="zh-CN" altLang="en-US" sz="1800"/>
              <a:t>, 不限层数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GetComponentsInChildren</a:t>
            </a:r>
            <a:r>
              <a:rPr lang="zh-CN" altLang="en-US" sz="1800"/>
              <a:t>(); </a:t>
            </a:r>
            <a:r>
              <a:rPr lang="zh-CN" altLang="en-US" sz="1800">
                <a:sym typeface="+mn-ea"/>
              </a:rPr>
              <a:t>获取</a:t>
            </a:r>
            <a:r>
              <a:rPr lang="zh-CN" altLang="en-US" sz="1800"/>
              <a:t>所有子物体中的组件</a:t>
            </a:r>
            <a:r>
              <a:rPr lang="en-US" altLang="zh-CN" sz="1800"/>
              <a:t>,</a:t>
            </a:r>
            <a:r>
              <a:rPr lang="zh-CN" altLang="en-US" sz="1800"/>
              <a:t>返回对应数组 ,</a:t>
            </a:r>
            <a:r>
              <a:rPr lang="zh-CN" altLang="en-US" sz="1800">
                <a:sym typeface="+mn-ea"/>
              </a:rPr>
              <a:t>包括子子物体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包括自己</a:t>
            </a:r>
            <a:r>
              <a:rPr lang="zh-CN" altLang="en-US" sz="1800">
                <a:sym typeface="+mn-ea"/>
              </a:rPr>
              <a:t>, 不限层数</a:t>
            </a:r>
            <a:r>
              <a:rPr lang="zh-CN" altLang="en-US" sz="1800"/>
              <a:t>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SetSiblingIndex</a:t>
            </a:r>
            <a:r>
              <a:rPr lang="zh-CN" altLang="en-US" sz="1800"/>
              <a:t>(); 设置在父物体中索引位置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SetAsFirstSibling</a:t>
            </a:r>
            <a:r>
              <a:rPr lang="zh-CN" altLang="en-US" sz="1800"/>
              <a:t>(); 设置为首个子物体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SetAsLastSibling</a:t>
            </a:r>
            <a:r>
              <a:rPr lang="zh-CN" altLang="en-US" sz="1800"/>
              <a:t>(); 设置为最后一个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LookAt</a:t>
            </a:r>
            <a:r>
              <a:rPr lang="zh-CN" altLang="en-US" sz="1800"/>
              <a:t>()</a:t>
            </a:r>
            <a:r>
              <a:rPr lang="en-US" altLang="zh-CN" sz="1800"/>
              <a:t>;</a:t>
            </a:r>
            <a:r>
              <a:rPr lang="zh-CN" altLang="en-US" sz="1800"/>
              <a:t>朝向某个物体</a:t>
            </a:r>
            <a:endParaRPr lang="zh-CN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195" y="2007870"/>
            <a:ext cx="6276975" cy="2838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7755" y="772160"/>
            <a:ext cx="4110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查找获得该</a:t>
            </a:r>
            <a:r>
              <a:rPr lang="en-US" altLang="zh-CN" b="1">
                <a:sym typeface="+mn-ea"/>
              </a:rPr>
              <a:t>GameObject</a:t>
            </a:r>
            <a:r>
              <a:rPr lang="zh-CN" altLang="en-US" b="1">
                <a:sym typeface="+mn-ea"/>
              </a:rPr>
              <a:t>下的所有子物体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70687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Time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游戏是一个无限循环，每次循环会更新一些物体并且更新屏幕上的显示图像，叫做一帧。游戏的帧率（每秒钟更新的帧数）是不固定的，比如在性能好的机器上，每秒可能是100帧；但是在性能差的机器上，每秒可能是30帧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游戏中每渲染一帧所花销的时间我们用</a:t>
            </a:r>
            <a:r>
              <a:rPr lang="en-US" altLang="zh-CN" sz="2000">
                <a:solidFill>
                  <a:srgbClr val="FF0000"/>
                </a:solidFill>
              </a:rPr>
              <a:t>Time.deltaTime</a:t>
            </a:r>
            <a:r>
              <a:rPr lang="zh-CN" altLang="en-US" sz="2000"/>
              <a:t>来获取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deltaTime是上一帧渲染所花费的时间</a:t>
            </a:r>
            <a:r>
              <a:rPr lang="en-US" altLang="zh-CN" sz="2000"/>
              <a:t>，单位是秒。可以让你的游戏中的运动不依赖帧速率，而是根据单位时间。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例子</a:t>
            </a:r>
            <a:r>
              <a:rPr lang="en-US" altLang="zh-CN" sz="2000"/>
              <a:t>: </a:t>
            </a:r>
            <a:r>
              <a:rPr lang="zh-CN" altLang="en-US" sz="2000"/>
              <a:t>地球公转问题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比如我们想让地球一分钟公转一周的话，那相当于是每秒转6度（360度/60=6）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46930"/>
            <a:ext cx="10172700" cy="1209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3562</Words>
  <Application>WPS 演示</Application>
  <PresentationFormat>宽屏</PresentationFormat>
  <Paragraphs>153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第十三课 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63</cp:revision>
  <dcterms:created xsi:type="dcterms:W3CDTF">2020-09-17T01:32:00Z</dcterms:created>
  <dcterms:modified xsi:type="dcterms:W3CDTF">2020-11-27T06:52:48Z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