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3" r:id="rId5"/>
    <p:sldId id="258" r:id="rId6"/>
    <p:sldId id="270" r:id="rId7"/>
    <p:sldId id="271" r:id="rId8"/>
    <p:sldId id="272" r:id="rId9"/>
    <p:sldId id="273" r:id="rId10"/>
    <p:sldId id="257" r:id="rId11"/>
    <p:sldId id="259" r:id="rId12"/>
    <p:sldId id="262" r:id="rId13"/>
    <p:sldId id="269" r:id="rId14"/>
    <p:sldId id="260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4035" y="1122680"/>
            <a:ext cx="11044555" cy="2387600"/>
          </a:xfrm>
        </p:spPr>
        <p:txBody>
          <a:bodyPr/>
          <a:p>
            <a:r>
              <a:rPr lang="zh-CN" altLang="en-US"/>
              <a:t>第十五</a:t>
            </a:r>
            <a:r>
              <a:rPr lang="zh-CN" altLang="en-US"/>
              <a:t>课  资源加载及数据保存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Resources, PlayerPrefs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646176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Resources</a:t>
            </a:r>
            <a:r>
              <a:rPr lang="zh-CN" altLang="en-US" sz="3200" b="1"/>
              <a:t>的常用方法</a:t>
            </a:r>
            <a:endParaRPr lang="zh-CN" altLang="en-US" sz="3200" b="1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/>
              <a:t>Resources.</a:t>
            </a:r>
            <a:r>
              <a:rPr lang="zh-CN" altLang="en-US" sz="2400">
                <a:solidFill>
                  <a:srgbClr val="FF0000"/>
                </a:solidFill>
              </a:rPr>
              <a:t>Load</a:t>
            </a:r>
            <a:r>
              <a:rPr lang="zh-CN" altLang="en-US" sz="2400"/>
              <a:t>(资源名</a:t>
            </a:r>
            <a:r>
              <a:rPr lang="zh-CN" altLang="en-US" sz="2400"/>
              <a:t>);//加载 </a:t>
            </a:r>
            <a:endParaRPr lang="zh-CN" altLang="en-US" sz="24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/>
              <a:t>Resources.</a:t>
            </a:r>
            <a:r>
              <a:rPr lang="zh-CN" altLang="en-US" sz="2400">
                <a:solidFill>
                  <a:srgbClr val="FF0000"/>
                </a:solidFill>
              </a:rPr>
              <a:t>LoadAll</a:t>
            </a:r>
            <a:r>
              <a:rPr lang="zh-CN" altLang="en-US" sz="2400"/>
              <a:t>(</a:t>
            </a:r>
            <a:r>
              <a:rPr lang="en-US" altLang="zh-CN" sz="2400"/>
              <a:t>path</a:t>
            </a:r>
            <a:r>
              <a:rPr lang="zh-CN" altLang="en-US" sz="2400"/>
              <a:t>); </a:t>
            </a:r>
            <a:r>
              <a:rPr lang="en-US" altLang="zh-CN" sz="2400"/>
              <a:t>//</a:t>
            </a:r>
            <a:r>
              <a:rPr lang="zh-CN" altLang="en-US" sz="2400">
                <a:solidFill>
                  <a:srgbClr val="FF0000"/>
                </a:solidFill>
              </a:rPr>
              <a:t>若</a:t>
            </a:r>
            <a:r>
              <a:rPr lang="en-US" altLang="zh-CN" sz="2400">
                <a:solidFill>
                  <a:srgbClr val="FF0000"/>
                </a:solidFill>
              </a:rPr>
              <a:t>path</a:t>
            </a:r>
            <a:r>
              <a:rPr lang="zh-CN" altLang="en-US" sz="2400">
                <a:solidFill>
                  <a:srgbClr val="FF0000"/>
                </a:solidFill>
              </a:rPr>
              <a:t>是文件夹路径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则加载该文件夹下所有资源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若</a:t>
            </a:r>
            <a:r>
              <a:rPr lang="en-US" altLang="zh-CN" sz="2400">
                <a:solidFill>
                  <a:srgbClr val="FF0000"/>
                </a:solidFill>
              </a:rPr>
              <a:t>path</a:t>
            </a:r>
            <a:r>
              <a:rPr lang="zh-CN" altLang="en-US" sz="2400">
                <a:solidFill>
                  <a:srgbClr val="FF0000"/>
                </a:solidFill>
              </a:rPr>
              <a:t>是文件名称</a:t>
            </a:r>
            <a:r>
              <a:rPr lang="en-US" altLang="zh-CN" sz="2400">
                <a:solidFill>
                  <a:srgbClr val="FF0000"/>
                </a:solidFill>
              </a:rPr>
              <a:t>, </a:t>
            </a:r>
            <a:r>
              <a:rPr lang="zh-CN" altLang="en-US" sz="2400">
                <a:solidFill>
                  <a:srgbClr val="FF0000"/>
                </a:solidFill>
              </a:rPr>
              <a:t>则加载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Resources目录（不包含子目录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所有同名资源</a:t>
            </a:r>
            <a:endParaRPr lang="zh-CN" altLang="en-US" sz="24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/>
              <a:t>Resources.</a:t>
            </a:r>
            <a:r>
              <a:rPr lang="zh-CN" altLang="en-US" sz="2400">
                <a:solidFill>
                  <a:srgbClr val="FF0000"/>
                </a:solidFill>
              </a:rPr>
              <a:t>LoadAsync</a:t>
            </a:r>
            <a:r>
              <a:rPr lang="en-US" altLang="zh-CN" sz="2400"/>
              <a:t>(path)//</a:t>
            </a:r>
            <a:r>
              <a:rPr lang="zh-CN" altLang="en-US" sz="2400"/>
              <a:t>异步加载</a:t>
            </a:r>
            <a:endParaRPr lang="zh-CN" altLang="en-US" sz="24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/>
              <a:t>Resources.</a:t>
            </a:r>
            <a:r>
              <a:rPr lang="zh-CN" altLang="en-US" sz="2400">
                <a:solidFill>
                  <a:srgbClr val="FF0000"/>
                </a:solidFill>
              </a:rPr>
              <a:t>UnloadAsset</a:t>
            </a:r>
            <a:r>
              <a:rPr lang="zh-CN" altLang="en-US" sz="2400"/>
              <a:t>(); //从内存中卸载资源</a:t>
            </a:r>
            <a:r>
              <a:rPr lang="en-US" altLang="zh-CN" sz="2400"/>
              <a:t>, </a:t>
            </a:r>
            <a:r>
              <a:rPr lang="en-US" altLang="zh-CN" sz="2400">
                <a:solidFill>
                  <a:srgbClr val="FF0000"/>
                </a:solidFill>
              </a:rPr>
              <a:t>不能卸载预制体/</a:t>
            </a:r>
            <a:r>
              <a:rPr lang="zh-CN" altLang="en-US" sz="2400">
                <a:solidFill>
                  <a:srgbClr val="FF0000"/>
                </a:solidFill>
              </a:rPr>
              <a:t>材质</a:t>
            </a:r>
            <a:endParaRPr lang="en-US" altLang="zh-CN" sz="2400"/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/>
              <a:t>Resources.</a:t>
            </a:r>
            <a:r>
              <a:rPr lang="zh-CN" altLang="en-US" sz="2400">
                <a:solidFill>
                  <a:srgbClr val="FF0000"/>
                </a:solidFill>
              </a:rPr>
              <a:t>UnloadUnusedAssets</a:t>
            </a:r>
            <a:r>
              <a:rPr lang="zh-CN" altLang="en-US" sz="2400"/>
              <a:t>();</a:t>
            </a:r>
            <a:r>
              <a:rPr lang="en-US" altLang="zh-CN" sz="2400"/>
              <a:t>//</a:t>
            </a:r>
            <a:r>
              <a:rPr lang="zh-CN" altLang="en-US" sz="2400"/>
              <a:t>卸载所有未使用的资源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简单数据的存储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PlayerPrefs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PlayerPrefs的基本特征如下：</a:t>
            </a:r>
            <a:endParaRPr lang="zh-CN" altLang="en-US" sz="2400"/>
          </a:p>
          <a:p>
            <a:r>
              <a:rPr lang="zh-CN" altLang="en-US" sz="2400"/>
              <a:t>存储方式:以键值对存储，类似于字典 </a:t>
            </a:r>
            <a:endParaRPr lang="zh-CN" altLang="en-US" sz="2400"/>
          </a:p>
          <a:p>
            <a:r>
              <a:rPr lang="zh-CN" altLang="en-US" sz="2400"/>
              <a:t>读取也是以键值对来读取，若无则返回默认值 </a:t>
            </a:r>
            <a:endParaRPr lang="zh-CN" altLang="en-US" sz="2400"/>
          </a:p>
          <a:p>
            <a:r>
              <a:rPr lang="zh-CN" altLang="en-US" sz="2400"/>
              <a:t>PlayerPrefs类可保存三种类型，浮点型</a:t>
            </a:r>
            <a:r>
              <a:rPr lang="en-US" altLang="zh-CN" sz="2400"/>
              <a:t>(float)</a:t>
            </a:r>
            <a:r>
              <a:rPr lang="zh-CN" altLang="en-US" sz="2400"/>
              <a:t>，整型</a:t>
            </a:r>
            <a:r>
              <a:rPr lang="en-US" altLang="zh-CN" sz="2400"/>
              <a:t>(int)</a:t>
            </a:r>
            <a:r>
              <a:rPr lang="zh-CN" altLang="en-US" sz="2400"/>
              <a:t>，字符串型</a:t>
            </a:r>
            <a:r>
              <a:rPr lang="en-US" altLang="zh-CN" sz="2400"/>
              <a:t>(string)</a:t>
            </a:r>
            <a:endParaRPr lang="zh-CN" altLang="en-US" sz="2400"/>
          </a:p>
          <a:p>
            <a:pPr>
              <a:buNone/>
            </a:pPr>
            <a:r>
              <a:rPr lang="zh-CN" altLang="en-US" sz="2400"/>
              <a:t> 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tips:</a:t>
            </a:r>
            <a:endParaRPr lang="en-US" altLang="zh-CN" sz="2400"/>
          </a:p>
          <a:p>
            <a:r>
              <a:rPr lang="zh-CN" altLang="en-US" sz="2400"/>
              <a:t>在Windos平台中PlayerPrefs 存放在注册表中，</a:t>
            </a:r>
            <a:r>
              <a:rPr lang="en-US" altLang="zh-CN" sz="2400"/>
              <a:t>Wind+R </a:t>
            </a:r>
            <a:r>
              <a:rPr lang="zh-CN" altLang="en-US" sz="2400"/>
              <a:t>输入</a:t>
            </a:r>
            <a:r>
              <a:rPr lang="en-US" altLang="zh-CN" sz="2400"/>
              <a:t>regedit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不能使用PlayerPrefs 保存太长的字符串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2135" y="1354455"/>
            <a:ext cx="825563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220" y="330200"/>
            <a:ext cx="2011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保存位置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57987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PlayerPrefs.</a:t>
            </a:r>
            <a:r>
              <a:rPr lang="en-US" altLang="zh-CN" sz="2400">
                <a:solidFill>
                  <a:srgbClr val="FF0000"/>
                </a:solidFill>
              </a:rPr>
              <a:t>SetString</a:t>
            </a:r>
            <a:r>
              <a:rPr lang="en-US" altLang="zh-CN" sz="2400"/>
              <a:t>(string key,  string value)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PlayerPrefs.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SetInt</a:t>
            </a:r>
            <a:r>
              <a:rPr lang="en-US" altLang="zh-CN" sz="2400">
                <a:sym typeface="+mn-ea"/>
              </a:rPr>
              <a:t>(string key, int value)</a:t>
            </a: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PlayerPrefs.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SetFloat</a:t>
            </a:r>
            <a:r>
              <a:rPr lang="en-US" altLang="zh-CN" sz="2400">
                <a:sym typeface="+mn-ea"/>
              </a:rPr>
              <a:t>(string key, int  value)</a:t>
            </a: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//Get</a:t>
            </a:r>
            <a:r>
              <a:rPr lang="zh-CN" altLang="en-US" sz="2400">
                <a:sym typeface="+mn-ea"/>
              </a:rPr>
              <a:t>时需要传入一个默认值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防止报错</a:t>
            </a: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PlayerPrefs.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GetString</a:t>
            </a:r>
            <a:r>
              <a:rPr lang="en-US" altLang="zh-CN" sz="2400">
                <a:sym typeface="+mn-ea"/>
              </a:rPr>
              <a:t>(string key,  string defaultvalue)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PlayerPrefs.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GetInt</a:t>
            </a:r>
            <a:r>
              <a:rPr lang="en-US" altLang="zh-CN" sz="2400">
                <a:sym typeface="+mn-ea"/>
              </a:rPr>
              <a:t>(string key, int defaultvalue)</a:t>
            </a: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PlayerPrefs.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GetFloat</a:t>
            </a:r>
            <a:r>
              <a:rPr lang="en-US" altLang="zh-CN" sz="2400">
                <a:sym typeface="+mn-ea"/>
              </a:rPr>
              <a:t>(string key, int  defaultvalue)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PlayerPrefs.</a:t>
            </a:r>
            <a:r>
              <a:rPr lang="zh-CN" altLang="en-US" sz="2400">
                <a:solidFill>
                  <a:srgbClr val="FF0000"/>
                </a:solidFill>
              </a:rPr>
              <a:t>DeleteAll</a:t>
            </a:r>
            <a:r>
              <a:rPr lang="zh-CN" altLang="en-US" sz="2400"/>
              <a:t>();</a:t>
            </a:r>
            <a:r>
              <a:rPr lang="en-US" altLang="zh-CN" sz="2400"/>
              <a:t>//</a:t>
            </a:r>
            <a:r>
              <a:rPr lang="zh-CN" altLang="en-US" sz="2400"/>
              <a:t>删除所有保存的数据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PlayerPrefs.</a:t>
            </a:r>
            <a:r>
              <a:rPr lang="zh-CN" altLang="en-US" sz="2400">
                <a:solidFill>
                  <a:srgbClr val="FF0000"/>
                </a:solidFill>
              </a:rPr>
              <a:t>DeleteKey</a:t>
            </a:r>
            <a:r>
              <a:rPr lang="zh-CN" altLang="en-US" sz="2400"/>
              <a:t>("key");</a:t>
            </a:r>
            <a:r>
              <a:rPr lang="en-US" altLang="zh-CN" sz="2400"/>
              <a:t>//</a:t>
            </a:r>
            <a:r>
              <a:rPr lang="zh-CN" altLang="en-US" sz="2400"/>
              <a:t>仅删除某个</a:t>
            </a:r>
            <a:r>
              <a:rPr lang="en-US" altLang="zh-CN" sz="2400"/>
              <a:t>key</a:t>
            </a:r>
            <a:r>
              <a:rPr lang="zh-CN" altLang="en-US" sz="2400"/>
              <a:t>的数据</a:t>
            </a:r>
            <a:endParaRPr lang="zh-CN" altLang="en-US" sz="2400"/>
          </a:p>
          <a:p>
            <a:pPr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将塔防游戏作业中的预制全部用</a:t>
            </a:r>
            <a:r>
              <a:rPr lang="en-US" altLang="zh-CN"/>
              <a:t>Resources</a:t>
            </a:r>
            <a:r>
              <a:rPr lang="zh-CN" altLang="en-US"/>
              <a:t>资源加载的方式加载使用。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zh-CN" altLang="en-US">
                <a:sym typeface="+mn-ea"/>
              </a:rPr>
              <a:t>PlayerPrefs记录塔防项目的运行次数， 每次运行之初，打印该次数。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例子：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这是你第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次点击</a:t>
            </a:r>
            <a:r>
              <a:rPr lang="en-US" altLang="zh-CN">
                <a:sym typeface="+mn-ea"/>
              </a:rPr>
              <a:t>Play</a:t>
            </a:r>
            <a:r>
              <a:rPr lang="zh-CN" altLang="en-US">
                <a:sym typeface="+mn-ea"/>
              </a:rPr>
              <a:t>按钮运行塔防项目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.Unity</a:t>
            </a:r>
            <a:r>
              <a:rPr lang="zh-CN" altLang="en-US"/>
              <a:t>中的资产</a:t>
            </a:r>
            <a:r>
              <a:rPr lang="en-US" altLang="zh-CN"/>
              <a:t>(</a:t>
            </a:r>
            <a:r>
              <a:rPr lang="zh-CN" altLang="en-US"/>
              <a:t>资源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Unity工程Assets目录中的文件称为资产（Asset</a:t>
            </a:r>
            <a:r>
              <a:rPr lang="en-US" altLang="zh-CN" sz="2000"/>
              <a:t>).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资产有两种来源：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从外部导入</a:t>
            </a:r>
            <a:r>
              <a:rPr lang="en-US" altLang="zh-CN" sz="2000"/>
              <a:t>，比如3D模型文件、音频文件、图片文件或者其他工程所需要的文件。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在Unity内制作的资产</a:t>
            </a:r>
            <a:r>
              <a:rPr lang="en-US" altLang="zh-CN" sz="2000"/>
              <a:t>，比如Prefab文件、Animator Controller、Animation、Render Texture等等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/>
              <a:t>资产的导入方式</a:t>
            </a:r>
            <a:r>
              <a:rPr lang="en-US" altLang="zh-CN" sz="2000" b="1"/>
              <a:t>:</a:t>
            </a:r>
            <a:endParaRPr lang="en-US" altLang="zh-CN" sz="2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大多数情况</a:t>
            </a:r>
            <a:r>
              <a:rPr lang="en-US" altLang="zh-CN" sz="2000"/>
              <a:t>, </a:t>
            </a:r>
            <a:r>
              <a:rPr lang="zh-CN" altLang="en-US" sz="2000"/>
              <a:t>我们直接将资产拖入</a:t>
            </a:r>
            <a:r>
              <a:rPr lang="en-US" altLang="zh-CN" sz="2000"/>
              <a:t>Project</a:t>
            </a:r>
            <a:r>
              <a:rPr lang="zh-CN" altLang="en-US" sz="2000"/>
              <a:t>窗口的对应文件夹内即可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或者在系统中打开文件夹</a:t>
            </a:r>
            <a:r>
              <a:rPr lang="en-US" altLang="zh-CN" sz="2000"/>
              <a:t>, </a:t>
            </a:r>
            <a:r>
              <a:rPr lang="zh-CN" altLang="en-US" sz="2000"/>
              <a:t>复制粘贴进去</a:t>
            </a:r>
            <a:r>
              <a:rPr lang="en-US" altLang="zh-CN" sz="2000"/>
              <a:t>.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6471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.meta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资产导入后会自动生成同名但是以</a:t>
            </a:r>
            <a:r>
              <a:rPr lang="en-US" altLang="zh-CN" sz="2400"/>
              <a:t>.meta</a:t>
            </a:r>
            <a:r>
              <a:rPr lang="zh-CN" altLang="en-US" sz="2400"/>
              <a:t>结尾的文件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.meta文件在Unity的Project窗口中不可见。Unity为每个资产和文件夹创建这些.meta文件，但默认情况下它们是隐藏的，因此也不会在文件系统中看到它们.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这些meta文件包含有关资产在项目中的使用方式(</a:t>
            </a:r>
            <a:r>
              <a:rPr lang="zh-CN" altLang="en-US" sz="2400">
                <a:solidFill>
                  <a:srgbClr val="FF0000"/>
                </a:solidFill>
              </a:rPr>
              <a:t>相关设置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与其它资产的关联等</a:t>
            </a:r>
            <a:r>
              <a:rPr lang="en-US" altLang="zh-CN" sz="2400">
                <a:solidFill>
                  <a:srgbClr val="FF0000"/>
                </a:solidFill>
              </a:rPr>
              <a:t>)的重要信息</a:t>
            </a:r>
            <a:r>
              <a:rPr lang="en-US" altLang="zh-CN" sz="2400"/>
              <a:t>，并且必须与其相关的资产文件同名同路径，因此，如果在文件系统中移动或重命名资产文件，你还必须同时移动/重命名meta文件。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Unity</a:t>
            </a:r>
            <a:r>
              <a:rPr lang="zh-CN" altLang="en-US" sz="3200" b="1"/>
              <a:t>常用的资源类型</a:t>
            </a:r>
            <a:endParaRPr lang="zh-CN" altLang="en-US" sz="3200" b="1"/>
          </a:p>
          <a:p>
            <a:r>
              <a:rPr lang="zh-CN" altLang="en-US" sz="2400"/>
              <a:t>预制体:GameObject</a:t>
            </a:r>
            <a:endParaRPr lang="zh-CN" altLang="en-US" sz="2400"/>
          </a:p>
          <a:p>
            <a:r>
              <a:rPr lang="zh-CN" altLang="en-US" sz="2400"/>
              <a:t>图片:Texture </a:t>
            </a:r>
            <a:endParaRPr lang="zh-CN" altLang="en-US" sz="2400"/>
          </a:p>
          <a:p>
            <a:r>
              <a:rPr lang="zh-CN" altLang="en-US" sz="2400"/>
              <a:t>精灵:Sprite </a:t>
            </a:r>
            <a:endParaRPr lang="zh-CN" altLang="en-US" sz="2400"/>
          </a:p>
          <a:p>
            <a:r>
              <a:rPr lang="zh-CN" altLang="en-US" sz="2400"/>
              <a:t>声音片段:AudioClip </a:t>
            </a:r>
            <a:endParaRPr lang="zh-CN" altLang="en-US" sz="2400"/>
          </a:p>
          <a:p>
            <a:r>
              <a:rPr lang="zh-CN" altLang="en-US" sz="2400"/>
              <a:t>视频:VideoClip (命名空间:UnityEngine.Video) </a:t>
            </a:r>
            <a:endParaRPr lang="zh-CN" altLang="en-US" sz="2400"/>
          </a:p>
          <a:p>
            <a:r>
              <a:rPr lang="zh-CN" altLang="en-US" sz="2400"/>
              <a:t>txt文本:TextAsset </a:t>
            </a:r>
            <a:endParaRPr lang="zh-CN" altLang="en-US" sz="2400"/>
          </a:p>
          <a:p>
            <a:r>
              <a:rPr lang="zh-CN" altLang="en-US" sz="2400"/>
              <a:t>材质球:Material</a:t>
            </a:r>
            <a:endParaRPr lang="zh-CN" altLang="en-US" sz="2400"/>
          </a:p>
          <a:p>
            <a:r>
              <a:rPr lang="zh-CN" altLang="en-US" sz="2400"/>
              <a:t>模型</a:t>
            </a:r>
            <a:r>
              <a:rPr lang="en-US" altLang="zh-CN" sz="2400"/>
              <a:t>/</a:t>
            </a:r>
            <a:r>
              <a:rPr lang="zh-CN" altLang="en-US" sz="2400"/>
              <a:t>地形</a:t>
            </a:r>
            <a:endParaRPr lang="zh-CN" altLang="en-US" sz="2400"/>
          </a:p>
          <a:p>
            <a:r>
              <a:rPr lang="zh-CN" altLang="en-US" sz="2400"/>
              <a:t>特效（以预制的形式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动画片段：</a:t>
            </a:r>
            <a:r>
              <a:rPr lang="en-US" altLang="zh-CN" sz="2400"/>
              <a:t>Animation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05"/>
            <a:ext cx="10515600" cy="664083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</a:t>
            </a:r>
            <a:r>
              <a:rPr lang="zh-CN" altLang="en-US" sz="3200" b="1"/>
              <a:t>中常见的资源文件夹</a:t>
            </a:r>
            <a:endParaRPr lang="zh-CN" altLang="en-US" sz="3200" b="1"/>
          </a:p>
          <a:p>
            <a:r>
              <a:rPr lang="zh-CN" altLang="en-US"/>
              <a:t>Resources</a:t>
            </a:r>
            <a:endParaRPr lang="zh-CN" altLang="en-US"/>
          </a:p>
          <a:p>
            <a:r>
              <a:rPr lang="zh-CN" altLang="en-US"/>
              <a:t>StreamingAssets</a:t>
            </a:r>
            <a:endParaRPr lang="zh-CN" altLang="en-US"/>
          </a:p>
          <a:p>
            <a:r>
              <a:rPr lang="zh-CN" altLang="en-US"/>
              <a:t>PersistentDataPath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8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200" b="1"/>
              <a:t>Resources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是作为一个Unity的保留文件夹出现的，也就是如果你新建的文件夹的名字叫</a:t>
            </a:r>
            <a:r>
              <a:rPr lang="en-US" altLang="zh-CN">
                <a:solidFill>
                  <a:srgbClr val="FF0000"/>
                </a:solidFill>
              </a:rPr>
              <a:t>Resources</a:t>
            </a:r>
            <a:r>
              <a:rPr lang="en-US" altLang="zh-CN"/>
              <a:t>，那么里面的内容在打包时都会被</a:t>
            </a:r>
            <a:r>
              <a:rPr lang="en-US" altLang="zh-CN">
                <a:solidFill>
                  <a:srgbClr val="FF0000"/>
                </a:solidFill>
              </a:rPr>
              <a:t>无条件</a:t>
            </a:r>
            <a:r>
              <a:rPr lang="en-US" altLang="zh-CN"/>
              <a:t>的打到发布包中.</a:t>
            </a:r>
            <a:r>
              <a:rPr lang="zh-CN" altLang="en-US">
                <a:solidFill>
                  <a:srgbClr val="FF0000"/>
                </a:solidFill>
              </a:rPr>
              <a:t>会加密压缩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特点：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sz="2220"/>
              <a:t>只读，即不能动态修改。所以想要动态更新的资源不要放在这里。</a:t>
            </a:r>
            <a:endParaRPr lang="en-US" altLang="zh-CN" sz="2220"/>
          </a:p>
          <a:p>
            <a:pPr fontAlgn="auto">
              <a:lnSpc>
                <a:spcPct val="150000"/>
              </a:lnSpc>
            </a:pPr>
            <a:r>
              <a:rPr lang="en-US" altLang="zh-CN" sz="2220"/>
              <a:t>会将文件夹内的资源打包集成到.asset文件里面。建议可以放一些</a:t>
            </a:r>
            <a:r>
              <a:rPr lang="en-US" altLang="zh-CN" sz="2220">
                <a:solidFill>
                  <a:srgbClr val="FF0000"/>
                </a:solidFill>
              </a:rPr>
              <a:t>Prefab</a:t>
            </a:r>
            <a:r>
              <a:rPr lang="en-US" altLang="zh-CN" sz="2220"/>
              <a:t>，因为Prefab在打包时会自动过滤掉不需要的资源，有利于减小资源包的大小。</a:t>
            </a:r>
            <a:endParaRPr lang="en-US" altLang="zh-CN" sz="2220"/>
          </a:p>
          <a:p>
            <a:pPr fontAlgn="auto">
              <a:lnSpc>
                <a:spcPct val="150000"/>
              </a:lnSpc>
            </a:pPr>
            <a:r>
              <a:rPr lang="en-US" altLang="zh-CN" sz="2220"/>
              <a:t>资源读取使用</a:t>
            </a:r>
            <a:r>
              <a:rPr lang="en-US" altLang="zh-CN" sz="2220">
                <a:solidFill>
                  <a:srgbClr val="FF0000"/>
                </a:solidFill>
              </a:rPr>
              <a:t>Resources.Load()</a:t>
            </a:r>
            <a:endParaRPr lang="en-US" altLang="zh-CN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7456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200" b="1"/>
              <a:t>StreamingAssets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StreamingAssets和Resources很像。</a:t>
            </a:r>
            <a:r>
              <a:rPr lang="zh-CN" altLang="en-US">
                <a:solidFill>
                  <a:srgbClr val="FF0000"/>
                </a:solidFill>
              </a:rPr>
              <a:t>同样作为一个只读的Unity3D的保留文件夹出现</a:t>
            </a:r>
            <a:r>
              <a:rPr lang="zh-CN" altLang="en-US"/>
              <a:t>。不过两者也有很大的区别，那就是</a:t>
            </a:r>
            <a:r>
              <a:rPr lang="zh-CN" altLang="en-US">
                <a:solidFill>
                  <a:srgbClr val="FF0000"/>
                </a:solidFill>
              </a:rPr>
              <a:t>Resources</a:t>
            </a:r>
            <a:r>
              <a:rPr lang="zh-CN" altLang="en-US"/>
              <a:t>文件夹中的内容在打包时</a:t>
            </a:r>
            <a:r>
              <a:rPr lang="zh-CN" altLang="en-US">
                <a:solidFill>
                  <a:schemeClr val="tx1"/>
                </a:solidFill>
              </a:rPr>
              <a:t>会被压缩和加密</a:t>
            </a:r>
            <a:r>
              <a:rPr lang="zh-CN" altLang="en-US"/>
              <a:t>。而</a:t>
            </a:r>
            <a:r>
              <a:rPr lang="zh-CN" altLang="en-US">
                <a:solidFill>
                  <a:srgbClr val="FF0000"/>
                </a:solidFill>
              </a:rPr>
              <a:t>StreamingAsset</a:t>
            </a:r>
            <a:r>
              <a:rPr lang="zh-CN" altLang="en-US"/>
              <a:t>文件夹中的内容则</a:t>
            </a:r>
            <a:r>
              <a:rPr lang="zh-CN" altLang="en-US">
                <a:solidFill>
                  <a:srgbClr val="FF0000"/>
                </a:solidFill>
              </a:rPr>
              <a:t>不会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压缩和加密</a:t>
            </a:r>
            <a:r>
              <a:rPr lang="zh-CN" altLang="en-US"/>
              <a:t>，因此StreamingAssets主要用来存放一些</a:t>
            </a:r>
            <a:r>
              <a:rPr lang="zh-CN" altLang="en-US">
                <a:solidFill>
                  <a:srgbClr val="FF0000"/>
                </a:solidFill>
              </a:rPr>
              <a:t>二进制文件</a:t>
            </a:r>
            <a:r>
              <a:rPr lang="zh-CN" altLang="en-US"/>
              <a:t>，如配置表。</a:t>
            </a:r>
            <a:r>
              <a:rPr lang="zh-CN" altLang="en-US">
                <a:sym typeface="+mn-ea"/>
              </a:rPr>
              <a:t>StreamingAssets只有一个。且需要放在根目录。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特点：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只读不可写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主要用来存放二进制文件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只能用过</a:t>
            </a:r>
            <a:r>
              <a:rPr lang="zh-CN" altLang="en-US" sz="2000">
                <a:solidFill>
                  <a:srgbClr val="FF0000"/>
                </a:solidFill>
              </a:rPr>
              <a:t>UnityWebRequest</a:t>
            </a:r>
            <a:r>
              <a:rPr lang="zh-CN" altLang="en-US" sz="2000"/>
              <a:t>类来读取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725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200" b="1"/>
              <a:t>PersistentDataPath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这个路径下是</a:t>
            </a:r>
            <a:r>
              <a:rPr lang="zh-CN" altLang="en-US" sz="2665">
                <a:solidFill>
                  <a:srgbClr val="FF0000"/>
                </a:solidFill>
              </a:rPr>
              <a:t>可读可写</a:t>
            </a:r>
            <a:r>
              <a:rPr lang="zh-CN" altLang="en-US" sz="2665"/>
              <a:t>。而且在IOS上就是应用程序的沙盒（文件系统隔离目录），但是在Android可以是程序的沙盒，也可以是sdcard（外接存储卡</a:t>
            </a:r>
            <a:r>
              <a:rPr lang="zh-CN" altLang="en-US" sz="2665"/>
              <a:t>）。</a:t>
            </a:r>
            <a:endParaRPr lang="zh-CN" altLang="en-US" sz="2665"/>
          </a:p>
          <a:p>
            <a:pPr fontAlgn="auto">
              <a:lnSpc>
                <a:spcPct val="150000"/>
              </a:lnSpc>
            </a:pPr>
            <a:r>
              <a:rPr lang="zh-CN" altLang="en-US" sz="2220"/>
              <a:t>内容</a:t>
            </a:r>
            <a:r>
              <a:rPr lang="zh-CN" altLang="en-US" sz="2220">
                <a:solidFill>
                  <a:srgbClr val="FF0000"/>
                </a:solidFill>
              </a:rPr>
              <a:t>可读可写</a:t>
            </a:r>
            <a:r>
              <a:rPr lang="zh-CN" altLang="en-US" sz="2220"/>
              <a:t>，不过</a:t>
            </a:r>
            <a:r>
              <a:rPr lang="zh-CN" altLang="en-US" sz="2220">
                <a:solidFill>
                  <a:srgbClr val="FF0000"/>
                </a:solidFill>
              </a:rPr>
              <a:t>只能运行时才能写入或者读取</a:t>
            </a:r>
            <a:r>
              <a:rPr lang="zh-CN" altLang="en-US" sz="2220"/>
              <a:t>。 提前将数据存入这个路径是不可行的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/>
              <a:t>无内容限制，你可以从 StreamingAsset 中读取二进制文件或者从 AssetBundle 读取文件来写入 PersistentDataPath 中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/>
              <a:t>写下的文件，可以在电脑上查看，同样也可以清掉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/>
              <a:t>需要使用</a:t>
            </a:r>
            <a:r>
              <a:rPr lang="zh-CN" altLang="en-US" sz="2220">
                <a:solidFill>
                  <a:srgbClr val="FF0000"/>
                </a:solidFill>
              </a:rPr>
              <a:t>UnityWebRequest</a:t>
            </a:r>
            <a:r>
              <a:rPr lang="zh-CN" altLang="en-US" sz="2220"/>
              <a:t>类来读取</a:t>
            </a:r>
            <a:endParaRPr lang="zh-CN" altLang="en-US"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.Resources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Resources</a:t>
            </a:r>
            <a:r>
              <a:rPr lang="zh-CN" altLang="en-US"/>
              <a:t>类可以用于资源</a:t>
            </a:r>
            <a:r>
              <a:rPr lang="en-US" altLang="zh-CN"/>
              <a:t>(</a:t>
            </a:r>
            <a:r>
              <a:rPr lang="zh-CN" altLang="en-US"/>
              <a:t>图片</a:t>
            </a:r>
            <a:r>
              <a:rPr lang="en-US" altLang="zh-CN"/>
              <a:t>, </a:t>
            </a:r>
            <a:r>
              <a:rPr lang="zh-CN" altLang="en-US"/>
              <a:t>音频</a:t>
            </a:r>
            <a:r>
              <a:rPr lang="en-US" altLang="zh-CN"/>
              <a:t>, </a:t>
            </a:r>
            <a:r>
              <a:rPr lang="zh-CN" altLang="en-US"/>
              <a:t>预制体等待</a:t>
            </a:r>
            <a:r>
              <a:rPr lang="en-US" altLang="zh-CN"/>
              <a:t>)</a:t>
            </a:r>
            <a:r>
              <a:rPr lang="zh-CN" altLang="en-US"/>
              <a:t>加载</a:t>
            </a:r>
            <a:r>
              <a:rPr lang="en-US" altLang="zh-CN"/>
              <a:t>.</a:t>
            </a:r>
            <a:r>
              <a:rPr lang="zh-CN" altLang="en-US"/>
              <a:t>但是有个条件</a:t>
            </a:r>
            <a:r>
              <a:rPr lang="en-US" altLang="zh-CN"/>
              <a:t>, </a:t>
            </a:r>
            <a:r>
              <a:rPr lang="zh-CN" altLang="en-US"/>
              <a:t>就是如果资源需求通过</a:t>
            </a:r>
            <a:r>
              <a:rPr lang="en-US" altLang="zh-CN"/>
              <a:t>Resources</a:t>
            </a:r>
            <a:r>
              <a:rPr lang="zh-CN" altLang="en-US"/>
              <a:t>类加载的话</a:t>
            </a:r>
            <a:r>
              <a:rPr lang="en-US" altLang="zh-CN"/>
              <a:t>,</a:t>
            </a:r>
            <a:r>
              <a:rPr lang="zh-CN" altLang="en-US"/>
              <a:t>就必须放在命名为</a:t>
            </a:r>
            <a:r>
              <a:rPr lang="en-US" altLang="zh-CN"/>
              <a:t>Resources</a:t>
            </a:r>
            <a:r>
              <a:rPr lang="zh-CN" altLang="en-US"/>
              <a:t>的文件夹下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Resources文件夹可以有很多个.</a:t>
            </a:r>
            <a:r>
              <a:rPr lang="zh-CN" altLang="en-US">
                <a:solidFill>
                  <a:srgbClr val="FF0000"/>
                </a:solidFill>
              </a:rPr>
              <a:t>且必须放在</a:t>
            </a:r>
            <a:r>
              <a:rPr lang="en-US" altLang="zh-CN">
                <a:solidFill>
                  <a:srgbClr val="FF0000"/>
                </a:solidFill>
              </a:rPr>
              <a:t>Assets</a:t>
            </a:r>
            <a:r>
              <a:rPr lang="zh-CN" altLang="en-US">
                <a:solidFill>
                  <a:srgbClr val="FF0000"/>
                </a:solidFill>
              </a:rPr>
              <a:t>文件夹下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WPS 演示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第十五课  资源加载及数据保存</vt:lpstr>
      <vt:lpstr>一.Unity中的资产(资源)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二.Resources类</vt:lpstr>
      <vt:lpstr>PowerPoint 演示文稿</vt:lpstr>
      <vt:lpstr>三.简单数据的存储(PlayerPrefs)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50</cp:revision>
  <dcterms:created xsi:type="dcterms:W3CDTF">2020-09-17T05:45:00Z</dcterms:created>
  <dcterms:modified xsi:type="dcterms:W3CDTF">2020-11-27T06:54:52Z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