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0" r:id="rId8"/>
    <p:sldId id="268" r:id="rId9"/>
    <p:sldId id="292" r:id="rId10"/>
    <p:sldId id="266" r:id="rId11"/>
    <p:sldId id="267" r:id="rId12"/>
    <p:sldId id="262" r:id="rId13"/>
    <p:sldId id="265" r:id="rId14"/>
    <p:sldId id="264" r:id="rId15"/>
    <p:sldId id="270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第二课  </a:t>
            </a:r>
            <a:r>
              <a:rPr lang="zh-CN" altLang="en-US" sz="4800" dirty="0" smtClean="0">
                <a:sym typeface="+mn-ea"/>
              </a:rPr>
              <a:t>运算符和流程控制</a:t>
            </a:r>
            <a:r>
              <a:rPr lang="zh-CN" altLang="en-US" sz="4800" dirty="0" smtClean="0"/>
              <a:t>  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假设如果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60，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且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13，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现在以二进制格式表示：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0011 1100   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左边还有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位全为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0000 1101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-----------------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A&amp;B = 0000 1100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，反之为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A|B = 0011 1101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有一个为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，反之为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A^B = 0011 0001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，不同为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~A  = 1100 0011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按位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取反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A&lt;&lt;2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1111 0000   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左移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位就是乘以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A&gt;&gt;2 =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0000 1111	   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右移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位就是除以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altLang="zh-CN" sz="1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如果移动最后理论上得出的值，超过了该类型能表达的值，此时对高位或低位进行补</a:t>
            </a:r>
            <a:r>
              <a:rPr lang="en-US" altLang="zh-CN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或补</a:t>
            </a:r>
            <a:r>
              <a:rPr lang="en-US" altLang="zh-CN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，根据语言和编辑系统不同而有差别</a:t>
            </a:r>
            <a:endParaRPr lang="en-US" altLang="zh-CN" sz="1300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935163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（赋值运算符）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给变量赋值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+= B  </a:t>
                      </a:r>
                      <a:r>
                        <a:rPr lang="zh-CN" altLang="en-US" baseline="0" dirty="0" smtClean="0"/>
                        <a:t>等同于：</a:t>
                      </a:r>
                      <a:r>
                        <a:rPr lang="en-US" altLang="zh-CN" baseline="0" dirty="0" smtClean="0"/>
                        <a:t>A = A +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-= B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 = A -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*= B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= A *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/= B  </a:t>
                      </a:r>
                      <a:r>
                        <a:rPr lang="zh-CN" altLang="en-US" dirty="0" smtClean="0"/>
                        <a:t>等同于</a:t>
                      </a:r>
                      <a:r>
                        <a:rPr lang="en-US" altLang="zh-CN" dirty="0" smtClean="0"/>
                        <a:t>: A = A /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%=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A%=B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 = A %B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&amp;=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A&amp;=B 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= A &amp;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&lt;&lt;=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A&lt;&lt;=B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 = A &lt;&lt; 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</a:t>
            </a:r>
            <a:r>
              <a:rPr lang="zh-CN" altLang="en-US" dirty="0" smtClean="0"/>
              <a:t>辑运算符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假设有两个条件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7224" y="3143248"/>
          <a:ext cx="742955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（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逻辑与运算符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仅当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为真，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也为真时，整个表达式为真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||</a:t>
                      </a:r>
                      <a:r>
                        <a:rPr lang="zh-CN" altLang="en-US" dirty="0" smtClean="0"/>
                        <a:t>（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逻辑或运算符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其中一个为真时，整个表达式为真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！（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逻辑非运算符）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例：！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，仅当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为假时，！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为真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500034" y="3357562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相等时为真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+mn-ea"/>
                        </a:rPr>
                        <a:t>！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+mn-ea"/>
                        </a:rPr>
                        <a:t>=</a:t>
                      </a:r>
                      <a:endParaRPr lang="zh-CN" altLang="en-US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不等时为真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大于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大于或等于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小于或等于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910" y="228599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两个变量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三元运算符：    ？：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条</a:t>
            </a:r>
            <a:r>
              <a:rPr lang="zh-CN" altLang="en-US" dirty="0" smtClean="0"/>
              <a:t>件表达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条件 </a:t>
            </a:r>
            <a:r>
              <a:rPr lang="en-US" altLang="zh-CN" dirty="0" smtClean="0">
                <a:solidFill>
                  <a:srgbClr val="FF0000"/>
                </a:solidFill>
              </a:rPr>
              <a:t>? </a:t>
            </a:r>
            <a:r>
              <a:rPr lang="zh-CN" altLang="en-US" dirty="0" smtClean="0"/>
              <a:t>条件成立的结果 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/>
              <a:t>条件不成立的结果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运算符优先级</a:t>
            </a:r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776224" y="1790383"/>
            <a:ext cx="559155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57200" y="6179820"/>
            <a:ext cx="7416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PS: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和数学一样，可以用（）改变表达式内的优先级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流程控制</a:t>
            </a:r>
            <a:r>
              <a:rPr lang="en-US" altLang="zh-CN" dirty="0" smtClean="0"/>
              <a:t>if  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  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4000" dirty="0" smtClean="0">
                <a:solidFill>
                  <a:srgbClr val="FF0000"/>
                </a:solidFill>
              </a:rPr>
              <a:t>i</a:t>
            </a:r>
            <a:r>
              <a:rPr lang="en-US" altLang="zh-CN" sz="4000" dirty="0" smtClean="0">
                <a:solidFill>
                  <a:srgbClr val="FF0000"/>
                </a:solidFill>
              </a:rPr>
              <a:t>f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if(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   //</a:t>
            </a:r>
            <a:r>
              <a:rPr lang="zh-CN" altLang="en-US" dirty="0" smtClean="0">
                <a:solidFill>
                  <a:srgbClr val="FF0000"/>
                </a:solidFill>
              </a:rPr>
              <a:t>此处的条件，必须是一个</a:t>
            </a:r>
            <a:r>
              <a:rPr lang="en-US" altLang="zh-CN" dirty="0" err="1" smtClean="0">
                <a:solidFill>
                  <a:srgbClr val="FF0000"/>
                </a:solidFill>
              </a:rPr>
              <a:t>bool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{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条</a:t>
            </a:r>
            <a:r>
              <a:rPr lang="zh-CN" altLang="en-US" dirty="0" smtClean="0"/>
              <a:t>件为真时进入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语法：</a:t>
            </a:r>
            <a:endParaRPr lang="zh-CN" altLang="en-US" dirty="0" smtClean="0"/>
          </a:p>
          <a:p>
            <a:r>
              <a:rPr lang="zh-CN" altLang="en-US" dirty="0" smtClean="0"/>
              <a:t>条件需要写在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中，</a:t>
            </a:r>
            <a:endParaRPr lang="zh-CN" altLang="en-US" dirty="0" smtClean="0"/>
          </a:p>
          <a:p>
            <a:r>
              <a:rPr lang="zh-CN" altLang="en-US" dirty="0" smtClean="0"/>
              <a:t>代码块用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包含，而不需要用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r>
              <a:rPr lang="zh-CN" altLang="en-US" dirty="0" smtClean="0">
                <a:solidFill>
                  <a:schemeClr val="tx1"/>
                </a:solidFill>
              </a:rPr>
              <a:t>表示结束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dirty="0" smtClean="0">
                <a:solidFill>
                  <a:srgbClr val="FF0000"/>
                </a:solidFill>
              </a:rPr>
              <a:t>if else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i</a:t>
            </a:r>
            <a:r>
              <a:rPr lang="en-US" altLang="zh-CN" sz="2400" dirty="0" smtClean="0"/>
              <a:t>f(</a:t>
            </a:r>
            <a:r>
              <a:rPr lang="zh-CN" altLang="en-US" sz="2400" dirty="0" smtClean="0"/>
              <a:t>条件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//</a:t>
            </a:r>
            <a:r>
              <a:rPr lang="zh-CN" altLang="en-US" sz="2400" dirty="0" smtClean="0"/>
              <a:t>条件为真时进入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e</a:t>
            </a:r>
            <a:r>
              <a:rPr lang="en-US" altLang="zh-CN" sz="2400" dirty="0" smtClean="0"/>
              <a:t>lse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//</a:t>
            </a:r>
            <a:r>
              <a:rPr lang="zh-CN" altLang="en-US" sz="2400" dirty="0" smtClean="0"/>
              <a:t>条件为假时进入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4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lang="en-US" altLang="zh-CN" sz="4000" dirty="0" err="1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elseif</a:t>
            </a:r>
            <a:r>
              <a:rPr lang="en-US" altLang="zh-CN" sz="4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else </a:t>
            </a:r>
            <a:endParaRPr lang="en-US" altLang="zh-CN" sz="4000" dirty="0" smtClean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f(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1)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为真时进入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lse if(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为假，但条件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为真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lse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都为假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：代码是从上向下判断的</a:t>
            </a:r>
            <a:endParaRPr lang="zh-CN" altLang="en-US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注意点：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理论上来讲可以有无数个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{ }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但是只能有一个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{ }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..else if..else..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是一组判断逻辑，从上至下，有任意一个条件成立，则之后的都不会进行判断，所以先后顺序很重要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..else if..else..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可以进行嵌套，理论上来讲也可以无限嵌套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在书写代码时，条件最好是同一类型的，而不要是不大相干的判断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35" y="1944370"/>
            <a:ext cx="8938895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n-ea"/>
              </a:rPr>
              <a:t>C#</a:t>
            </a:r>
            <a:r>
              <a:rPr lang="zh-CN" altLang="en-US" sz="2400" dirty="0" smtClean="0">
                <a:latin typeface="+mn-ea"/>
              </a:rPr>
              <a:t>中包含了许多操</a:t>
            </a:r>
            <a:r>
              <a:rPr lang="zh-CN" altLang="en-US" sz="2400" dirty="0" smtClean="0">
                <a:latin typeface="+mn-ea"/>
              </a:rPr>
              <a:t>作变量的</a:t>
            </a:r>
            <a:r>
              <a:rPr lang="zh-CN" altLang="en-US" sz="2400" b="1" dirty="0" smtClean="0">
                <a:latin typeface="+mn-ea"/>
              </a:rPr>
              <a:t>运算符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运算符就是参与运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算的符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号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如数学</a:t>
            </a:r>
            <a:r>
              <a:rPr lang="zh-CN" altLang="en-US" sz="2400" dirty="0" smtClean="0">
                <a:latin typeface="+mn-ea"/>
              </a:rPr>
              <a:t>中的加减乘除。把变量或常量（都称为</a:t>
            </a:r>
            <a:r>
              <a:rPr lang="zh-CN" altLang="en-US" sz="2400" b="1" dirty="0" smtClean="0">
                <a:latin typeface="+mn-ea"/>
              </a:rPr>
              <a:t>操作数</a:t>
            </a:r>
            <a:r>
              <a:rPr lang="zh-CN" altLang="en-US" sz="2400" dirty="0" smtClean="0">
                <a:latin typeface="+mn-ea"/>
              </a:rPr>
              <a:t>）与</a:t>
            </a:r>
            <a:r>
              <a:rPr lang="zh-CN" altLang="en-US" sz="2400" dirty="0" smtClean="0">
                <a:latin typeface="+mn-ea"/>
              </a:rPr>
              <a:t>运算</a:t>
            </a:r>
            <a:r>
              <a:rPr lang="zh-CN" altLang="en-US" sz="2400" dirty="0" smtClean="0">
                <a:latin typeface="+mn-ea"/>
              </a:rPr>
              <a:t>符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结</a:t>
            </a:r>
            <a:r>
              <a:rPr lang="zh-CN" altLang="en-US" sz="2400" dirty="0" smtClean="0">
                <a:latin typeface="+mn-ea"/>
              </a:rPr>
              <a:t>合</a:t>
            </a:r>
            <a:r>
              <a:rPr lang="zh-CN" altLang="en-US" sz="2400" dirty="0" smtClean="0">
                <a:latin typeface="+mn-ea"/>
              </a:rPr>
              <a:t>起来，就可以创建</a:t>
            </a:r>
            <a:r>
              <a:rPr lang="zh-CN" altLang="en-US" sz="2400" b="1" dirty="0" smtClean="0">
                <a:latin typeface="+mn-ea"/>
              </a:rPr>
              <a:t>表达式</a:t>
            </a:r>
            <a:r>
              <a:rPr lang="zh-CN" altLang="en-US" sz="2400" dirty="0" smtClean="0">
                <a:latin typeface="+mn-ea"/>
              </a:rPr>
              <a:t>。表达式是计算的基本语句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表达式的求值顺序是由左至右。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switch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变量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    </a:t>
            </a:r>
            <a:r>
              <a:rPr lang="en-US" sz="2000" dirty="0" smtClean="0">
                <a:solidFill>
                  <a:schemeClr val="tx2"/>
                </a:solidFill>
              </a:rPr>
              <a:t>case </a:t>
            </a:r>
            <a:r>
              <a:rPr lang="zh-CN" altLang="en-US" sz="2000" dirty="0" smtClean="0"/>
              <a:t>变量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  :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执行代码</a:t>
            </a:r>
            <a:r>
              <a:rPr lang="en-US" altLang="zh-CN" sz="2000" dirty="0" smtClean="0"/>
              <a:t>1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/>
              <a:t>; </a:t>
            </a:r>
            <a:endParaRPr lang="en-US" sz="2000" dirty="0" smtClean="0"/>
          </a:p>
          <a:p>
            <a:pPr>
              <a:buNone/>
            </a:pPr>
            <a:br>
              <a:rPr lang="en-US" sz="2000" dirty="0" smtClean="0"/>
            </a:br>
            <a:r>
              <a:rPr lang="en-US" sz="2000" dirty="0" smtClean="0"/>
              <a:t>    </a:t>
            </a:r>
            <a:r>
              <a:rPr lang="en-US" sz="2000" dirty="0" smtClean="0">
                <a:solidFill>
                  <a:schemeClr val="tx2"/>
                </a:solidFill>
              </a:rPr>
              <a:t>case </a:t>
            </a:r>
            <a:r>
              <a:rPr lang="zh-CN" altLang="en-US" sz="2000" dirty="0" smtClean="0"/>
              <a:t>变量</a:t>
            </a:r>
            <a:r>
              <a:rPr lang="en-US" altLang="zh-CN" sz="2000" dirty="0" smtClean="0"/>
              <a:t>2</a:t>
            </a:r>
            <a:r>
              <a:rPr lang="en-US" sz="2000" dirty="0" smtClean="0"/>
              <a:t>  :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执行代码</a:t>
            </a:r>
            <a:r>
              <a:rPr lang="en-US" altLang="zh-CN" sz="2000" dirty="0" smtClean="0"/>
              <a:t>2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/>
              <a:t>; </a:t>
            </a:r>
            <a:endParaRPr lang="en-US" sz="2000" dirty="0" smtClean="0"/>
          </a:p>
          <a:p>
            <a:pPr>
              <a:buNone/>
            </a:pPr>
            <a:br>
              <a:rPr lang="en-US" sz="2000" dirty="0" smtClean="0"/>
            </a:br>
            <a:r>
              <a:rPr lang="en-US" sz="2000" dirty="0" smtClean="0"/>
              <a:t>    /* </a:t>
            </a:r>
            <a:r>
              <a:rPr lang="zh-CN" altLang="en-US" sz="2000" dirty="0" smtClean="0"/>
              <a:t>可</a:t>
            </a:r>
            <a:r>
              <a:rPr lang="zh-CN" altLang="en-US" sz="2000" dirty="0" smtClean="0"/>
              <a:t>以有任意数量的 </a:t>
            </a:r>
            <a:r>
              <a:rPr lang="en-US" sz="2000" dirty="0" smtClean="0"/>
              <a:t>case </a:t>
            </a:r>
            <a:r>
              <a:rPr lang="zh-CN" altLang="en-US" sz="2000" dirty="0" smtClean="0"/>
              <a:t>语句 *</a:t>
            </a:r>
            <a:r>
              <a:rPr lang="en-US" altLang="zh-CN" sz="2000" dirty="0" smtClean="0"/>
              <a:t>/</a:t>
            </a:r>
            <a:endParaRPr lang="en-US" altLang="zh-CN" sz="2000" dirty="0" smtClean="0"/>
          </a:p>
          <a:p>
            <a:pPr>
              <a:buNone/>
            </a:pPr>
            <a:br>
              <a:rPr lang="zh-CN" altLang="en-US" sz="2000" dirty="0" smtClean="0"/>
            </a:br>
            <a:r>
              <a:rPr lang="zh-CN" altLang="en-US" sz="2000" dirty="0" smtClean="0"/>
              <a:t>    </a:t>
            </a:r>
            <a:r>
              <a:rPr lang="en-US" sz="2000" dirty="0" smtClean="0">
                <a:solidFill>
                  <a:schemeClr val="tx2"/>
                </a:solidFill>
              </a:rPr>
              <a:t>default </a:t>
            </a:r>
            <a:r>
              <a:rPr lang="en-US" sz="2000" dirty="0" smtClean="0"/>
              <a:t>: /* </a:t>
            </a:r>
            <a:r>
              <a:rPr lang="zh-CN" altLang="en-US" sz="2000" dirty="0" smtClean="0"/>
              <a:t>可选的 *</a:t>
            </a:r>
            <a:r>
              <a:rPr lang="en-US" altLang="zh-CN" sz="2000" dirty="0" smtClean="0"/>
              <a:t>/</a:t>
            </a:r>
            <a:br>
              <a:rPr lang="zh-CN" altLang="en-US" sz="2000" dirty="0" smtClean="0"/>
            </a:br>
            <a:r>
              <a:rPr lang="zh-CN" altLang="en-US" sz="2000" dirty="0" smtClean="0"/>
              <a:t>      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执行默认代码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/>
              <a:t>;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C#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中的关键字，一般与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配合使用，表示当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后面的变量与传入的变量相匹配时，跳入冒号后面的执行代码。每一个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后面的代码块必须有一个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break,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用以跳出该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switch.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C#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中的关键字， 跳出当前代码块，此处的作用是，当匹配成功后，运行完代码就不再进行匹配，跳出该代码块。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C#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中的关键字， 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配套使用，非必须使用。表示当所有匹配都失败时，执行默认代码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</a:t>
            </a:r>
            <a:r>
              <a:rPr lang="zh-CN" altLang="en-US" dirty="0" smtClean="0"/>
              <a:t>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C#</a:t>
            </a:r>
            <a:r>
              <a:rPr lang="zh-CN" altLang="en-US" dirty="0" smtClean="0"/>
              <a:t>中的循环有四种语法，分别</a:t>
            </a:r>
            <a:r>
              <a:rPr lang="zh-CN" altLang="en-US" dirty="0" smtClean="0"/>
              <a:t>是：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do…while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</a:rPr>
              <a:t>foreach</a:t>
            </a:r>
            <a:r>
              <a:rPr lang="zh-CN" altLang="en-US" dirty="0" smtClean="0"/>
              <a:t>循环（</a:t>
            </a:r>
            <a:r>
              <a:rPr lang="en-US" dirty="0" err="1" smtClean="0">
                <a:solidFill>
                  <a:schemeClr val="tx2"/>
                </a:solidFill>
              </a:rPr>
              <a:t>foreach</a:t>
            </a:r>
            <a:r>
              <a:rPr lang="zh-CN" altLang="en-US" dirty="0" smtClean="0"/>
              <a:t>循环在后面讲解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do..while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endParaRPr lang="en-US" altLang="zh-CN" sz="2000" dirty="0" smtClean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b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具体执行语句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条件表达式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 // 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注意这里要加上一个分号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do…while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循环的含义是：先执行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后大括号中的语句，执行结束后，根据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中的条件表达式结果进行判断，如果条件为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，返回继续执行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中的语句；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如果条件为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，接着执行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下面的其它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zh-CN" altLang="en-US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条件表达式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// 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这里不需要分号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b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具体执行语句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do..while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的区别是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循环是先判断条件，再执行具体语句；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循环是先执行一次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中的语句，再判断条件。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还有一个小区别是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循环最后的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语句后需要有分号结尾，而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循环不需要分号。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zh-CN" altLang="en-US" dirty="0" smtClean="0"/>
              <a:t>初始化语句</a:t>
            </a:r>
            <a:r>
              <a:rPr lang="en-US" altLang="zh-CN" dirty="0" smtClean="0"/>
              <a:t>; 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; </a:t>
            </a:r>
            <a:r>
              <a:rPr lang="zh-CN" altLang="en-US" dirty="0" smtClean="0"/>
              <a:t>更新语句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r>
              <a:rPr lang="en-US" altLang="zh-CN" dirty="0" smtClean="0"/>
              <a:t>//</a:t>
            </a:r>
            <a:r>
              <a:rPr lang="zh-CN" altLang="en-US" dirty="0" smtClean="0"/>
              <a:t>执</a:t>
            </a:r>
            <a:r>
              <a:rPr lang="zh-CN" altLang="en-US" dirty="0" smtClean="0"/>
              <a:t>行语</a:t>
            </a:r>
            <a:r>
              <a:rPr lang="zh-CN" altLang="en-US" dirty="0" smtClean="0"/>
              <a:t>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Tips: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非常适合循环一定次数的情况，代码会更简单，更清晰。而且可以进行随机访问。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</a:t>
            </a:r>
            <a:r>
              <a:rPr lang="zh-CN" altLang="en-US" dirty="0" smtClean="0"/>
              <a:t>环的中断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/>
          <a:lstStyle/>
          <a:p>
            <a:pPr indent="27432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通常情况下我们需要条件表达式为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时才会退出循环，但是很多时候，一个循环需要更精细的控制，比如遇到特殊情况时如何应急退出。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7432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C#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种命令，可以精细化控制循环，适用于所有循环语法：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立即终止最近的循环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continue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结束当前这一次循环，继续执行下一次循环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跳出循环以及包含该循环的方法（会在后面讲解方法时详解）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goto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跳转到指定代码行，不建议使用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43891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利用循环打印如下图形：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A.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★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★★       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★★</a:t>
            </a:r>
            <a:r>
              <a:rPr lang="zh-CN" altLang="en-US" dirty="0" smtClean="0"/>
              <a:t>★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★★★</a:t>
            </a:r>
            <a:r>
              <a:rPr lang="zh-CN" altLang="en-US" dirty="0" smtClean="0"/>
              <a:t>★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★★★★</a:t>
            </a:r>
            <a:r>
              <a:rPr lang="zh-CN" altLang="en-US" dirty="0" smtClean="0"/>
              <a:t>★</a:t>
            </a: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得到一个数字的阶乘的值：比如输入5 ，那么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的阶乘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就是 1 * 2 *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*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* 5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输入3个数得到最大值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以内的偶数和奇数和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>
                <a:latin typeface="+mn-ea"/>
              </a:rPr>
              <a:t>运算符大致分为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类：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一元运算符，只有一个操作数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二元运算符，两个操作数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三元运算符，三个操作数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数学运算符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00034" y="2000240"/>
            <a:ext cx="7904762" cy="25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786322"/>
            <a:ext cx="785818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++, --</a:t>
            </a:r>
            <a:r>
              <a:rPr lang="zh-CN" altLang="en-US" dirty="0" smtClean="0"/>
              <a:t>运算符的特殊性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举例说明：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chemeClr val="tx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= 1;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++a;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等同于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= a + 1  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或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+= 1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--a;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等同于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= a – 1 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或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-= 1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a--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a++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同上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dirty="0" smtClean="0"/>
              <a:t>T</a:t>
            </a:r>
            <a:r>
              <a:rPr lang="en-US" altLang="zh-CN" dirty="0" smtClean="0"/>
              <a:t>ips: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++</a:t>
            </a:r>
            <a:r>
              <a:rPr lang="en-US" altLang="zh-CN" dirty="0" smtClean="0"/>
              <a:t>a</a:t>
            </a:r>
            <a:r>
              <a:rPr lang="en-US" dirty="0" smtClean="0"/>
              <a:t> </a:t>
            </a:r>
            <a:r>
              <a:rPr lang="zh-CN" altLang="en-US" dirty="0" smtClean="0"/>
              <a:t>和 </a:t>
            </a:r>
            <a:r>
              <a:rPr lang="en-US" dirty="0" smtClean="0"/>
              <a:t>a++</a:t>
            </a:r>
            <a:r>
              <a:rPr lang="zh-CN" altLang="en-US" dirty="0" smtClean="0"/>
              <a:t>的区别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++</a:t>
            </a:r>
            <a:r>
              <a:rPr lang="en-US" dirty="0" smtClean="0"/>
              <a:t>a:</a:t>
            </a:r>
            <a:r>
              <a:rPr lang="zh-CN" altLang="en-US" dirty="0" smtClean="0">
                <a:solidFill>
                  <a:srgbClr val="FF0000"/>
                </a:solidFill>
              </a:rPr>
              <a:t>先自加再执执行整条语句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a++;</a:t>
            </a:r>
            <a:r>
              <a:rPr lang="zh-CN" altLang="en-US" dirty="0" smtClean="0">
                <a:solidFill>
                  <a:srgbClr val="FF0000"/>
                </a:solidFill>
              </a:rPr>
              <a:t>先执行整条语句再自加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+mn-ea"/>
              </a:rPr>
              <a:t>注意事项：</a:t>
            </a:r>
            <a:endParaRPr lang="en-US" altLang="zh-CN" b="1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在大多数编程语言中，如果两个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类型的数相除，结果还是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类型，会丢失小数部分。如果想要保留小数部分，需要手动将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类型转为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float</a:t>
            </a:r>
            <a:r>
              <a:rPr lang="zh-CN" altLang="en-US" sz="2000" dirty="0" smtClean="0">
                <a:latin typeface="+mn-ea"/>
              </a:rPr>
              <a:t>或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double</a:t>
            </a:r>
            <a:r>
              <a:rPr lang="zh-CN" altLang="en-US" sz="2000" dirty="0" smtClean="0">
                <a:latin typeface="+mn-ea"/>
              </a:rPr>
              <a:t>类型以保留小数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  不同数据类型之间的运算时，低精度的会自动转为高精度的数据类型。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加号还有另一个功能，就是作为连接运算符，将两个字符串连接起来，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只有加号能作为连接运算符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 smtClean="0">
              <a:solidFill>
                <a:srgbClr val="FF0000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十进制：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十进制的基数为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，数码由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0-9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组成，计数规律逢十进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二进制：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它由两个数码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组成，二进制数运算规律是逢二进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十六进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制：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由十六个数码：数字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加上字母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A-F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组成（它们分别表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示十进制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），十六进制数运算规律是逢十六进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添加前缀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0x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以表示十六进制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数</a:t>
            </a:r>
            <a:endParaRPr lang="zh-CN" altLang="en-US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029970"/>
            <a:ext cx="8229600" cy="5142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位运算符（二进制运算符）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28596" y="2071675"/>
          <a:ext cx="8229600" cy="338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20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&amp;(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按位与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)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同为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则为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，反之为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endParaRPr lang="en-US" altLang="zh-CN" dirty="0" smtClean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|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（按位或）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有一个为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则为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，反之为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endParaRPr lang="en-US" altLang="zh-CN" dirty="0" smtClean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~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（按位取反）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取反，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变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变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（只有一个操作的参数）</a:t>
                      </a:r>
                      <a:endParaRPr lang="zh-CN" altLang="en-US" dirty="0" smtClean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^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（按位异或）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相同为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，不同为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&lt;&lt;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（左移）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>
                          <a:latin typeface="+mn-ea"/>
                          <a:cs typeface="+mn-ea"/>
                        </a:rPr>
                        <a:t>所有位向左移动，左边空出来的补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，该运算相当于将操作数乘以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的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N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次方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&gt;&gt;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（右移）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+mn-ea"/>
                          <a:cs typeface="+mn-ea"/>
                        </a:rPr>
                        <a:t>所有位向右移动，右边空出来的补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0，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该运算相当于操作数除以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的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N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次方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c511438-8cb1-40db-8b28-bf6c747f778d}"/>
</p:tagLst>
</file>

<file path=ppt/tags/tag2.xml><?xml version="1.0" encoding="utf-8"?>
<p:tagLst xmlns:p="http://schemas.openxmlformats.org/presentationml/2006/main">
  <p:tag name="KSO_WM_UNIT_TABLE_BEAUTIFY" val="smartTable{bae60e9c-282f-49a2-b60a-03aef7862d10}"/>
</p:tagLst>
</file>

<file path=ppt/tags/tag3.xml><?xml version="1.0" encoding="utf-8"?>
<p:tagLst xmlns:p="http://schemas.openxmlformats.org/presentationml/2006/main">
  <p:tag name="KSO_WM_UNIT_TABLE_BEAUTIFY" val="smartTable{3fed410b-c849-46d8-8cbd-205ea26841b9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3159</Words>
  <Application>WPS 演示</Application>
  <PresentationFormat>全屏显示(4:3)</PresentationFormat>
  <Paragraphs>326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Wingdings 2</vt:lpstr>
      <vt:lpstr>Wingdings</vt:lpstr>
      <vt:lpstr>新宋体</vt:lpstr>
      <vt:lpstr>Constantia</vt:lpstr>
      <vt:lpstr>隶书</vt:lpstr>
      <vt:lpstr>微软雅黑</vt:lpstr>
      <vt:lpstr>Calibri</vt:lpstr>
      <vt:lpstr>Arial Unicode MS</vt:lpstr>
      <vt:lpstr>Consolas</vt:lpstr>
      <vt:lpstr>流畅</vt:lpstr>
      <vt:lpstr>第二课  运算符和流程控制  </vt:lpstr>
      <vt:lpstr>一.表达式</vt:lpstr>
      <vt:lpstr>二.运算符</vt:lpstr>
      <vt:lpstr>数学运算符</vt:lpstr>
      <vt:lpstr>++, --运算符的特殊性</vt:lpstr>
      <vt:lpstr>PowerPoint 演示文稿</vt:lpstr>
      <vt:lpstr>进制</vt:lpstr>
      <vt:lpstr>PowerPoint 演示文稿</vt:lpstr>
      <vt:lpstr>位运算符（二进制运算符）</vt:lpstr>
      <vt:lpstr>PowerPoint 演示文稿</vt:lpstr>
      <vt:lpstr>赋值运算符</vt:lpstr>
      <vt:lpstr>逻辑运算符</vt:lpstr>
      <vt:lpstr>关系运算符</vt:lpstr>
      <vt:lpstr>三元运算符：    ？：</vt:lpstr>
      <vt:lpstr>运算符优先级</vt:lpstr>
      <vt:lpstr>三.流程控制if  elseif  else</vt:lpstr>
      <vt:lpstr>PowerPoint 演示文稿</vt:lpstr>
      <vt:lpstr>PowerPoint 演示文稿</vt:lpstr>
      <vt:lpstr>PowerPoint 演示文稿</vt:lpstr>
      <vt:lpstr>Switch</vt:lpstr>
      <vt:lpstr>PowerPoint 演示文稿</vt:lpstr>
      <vt:lpstr>循环</vt:lpstr>
      <vt:lpstr>do..while循环</vt:lpstr>
      <vt:lpstr>While循环</vt:lpstr>
      <vt:lpstr>for循环</vt:lpstr>
      <vt:lpstr>循环的中断</vt:lpstr>
      <vt:lpstr>练习1</vt:lpstr>
      <vt:lpstr>练习2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Fang.R</cp:lastModifiedBy>
  <cp:revision>90</cp:revision>
  <dcterms:created xsi:type="dcterms:W3CDTF">2020-09-04T06:23:00Z</dcterms:created>
  <dcterms:modified xsi:type="dcterms:W3CDTF">2020-11-27T01:55:53Z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