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zh-CN" altLang="en-US" dirty="0"/>
              <a:t>值类型和引用类型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2870475"/>
            <a:ext cx="8825658" cy="861420"/>
          </a:xfrm>
        </p:spPr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中的数据类型以及它们的存储方式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改变一个引用类型的数据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		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Int a;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MyClass</a:t>
            </a:r>
            <a:r>
              <a:rPr lang="en-US" altLang="zh-CN" dirty="0"/>
              <a:t> mc = new </a:t>
            </a:r>
            <a:r>
              <a:rPr lang="en-US" altLang="zh-CN" dirty="0" err="1"/>
              <a:t>MyClass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mc.a</a:t>
            </a:r>
            <a:r>
              <a:rPr lang="en-US" altLang="zh-CN" dirty="0"/>
              <a:t> =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mc = new </a:t>
            </a:r>
            <a:r>
              <a:rPr lang="en-US" altLang="zh-CN" dirty="0" err="1"/>
              <a:t>MyClass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mc.a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4715" y="2287503"/>
            <a:ext cx="6361461" cy="35783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两个值类型数据值相同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内存地址不同，但均在栈内存区中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两个引用类型地址相同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均指向同一片堆内存，若其中之一修改了类型中的某一项数值，另外一个也会修改</a:t>
            </a:r>
            <a:endParaRPr lang="en-US" altLang="zh-CN" dirty="0"/>
          </a:p>
          <a:p>
            <a:r>
              <a:rPr lang="zh-CN" altLang="en-US" dirty="0"/>
              <a:t>若其中之一被重新赋值，则</a:t>
            </a:r>
            <a:r>
              <a:rPr lang="zh-CN" altLang="en-US" dirty="0"/>
              <a:t>另外一项不做修改</a:t>
            </a:r>
            <a:endParaRPr lang="en-US" altLang="zh-CN" dirty="0"/>
          </a:p>
          <a:p>
            <a:r>
              <a:rPr lang="zh-CN" altLang="en-US" dirty="0"/>
              <a:t>若均修改了地址，原内存被回收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引用类型中包含值类型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a;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int b;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MyClassA</a:t>
            </a:r>
            <a:r>
              <a:rPr lang="en-US" altLang="zh-CN" dirty="0"/>
              <a:t>  </a:t>
            </a:r>
            <a:r>
              <a:rPr lang="en-US" altLang="zh-CN" dirty="0" err="1"/>
              <a:t>mca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2116455"/>
            <a:ext cx="7345680" cy="4131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1477010"/>
            <a:ext cx="8946515" cy="4771390"/>
          </a:xfrm>
        </p:spPr>
        <p:txBody>
          <a:bodyPr>
            <a:normAutofit fontScale="80000" lnSpcReduction="20000"/>
          </a:bodyPr>
          <a:lstStyle/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	</a:t>
            </a:r>
            <a:r>
              <a:rPr lang="en-US" altLang="zh-CN" dirty="0"/>
              <a:t> (8bit, </a:t>
            </a:r>
            <a:r>
              <a:rPr lang="en-US" altLang="zh-CN" dirty="0"/>
              <a:t>1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en-US" altLang="zh-CN" dirty="0"/>
              <a:t>,    </a:t>
            </a:r>
            <a:r>
              <a:rPr lang="en-US" altLang="zh-CN" dirty="0"/>
              <a:t>(2</a:t>
            </a:r>
            <a:r>
              <a:rPr lang="zh-CN" altLang="en-US" dirty="0" smtClean="0"/>
              <a:t>个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sbyte</a:t>
            </a:r>
            <a:r>
              <a:rPr lang="en-US" altLang="zh-CN" dirty="0" smtClean="0"/>
              <a:t>  </a:t>
            </a:r>
            <a:r>
              <a:rPr lang="en-US" altLang="zh-CN" dirty="0"/>
              <a:t>, byte,    (1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short  </a:t>
            </a:r>
            <a:r>
              <a:rPr lang="en-US" altLang="zh-CN" dirty="0"/>
              <a:t>, </a:t>
            </a:r>
            <a:r>
              <a:rPr lang="en-US" altLang="zh-CN" dirty="0" err="1"/>
              <a:t>ushort</a:t>
            </a:r>
            <a:r>
              <a:rPr lang="en-US" altLang="zh-CN" dirty="0"/>
              <a:t>,  (2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uint</a:t>
            </a:r>
            <a:r>
              <a:rPr lang="en-US" altLang="zh-CN" dirty="0"/>
              <a:t>     (4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long </a:t>
            </a:r>
            <a:r>
              <a:rPr lang="en-US" altLang="zh-CN" dirty="0"/>
              <a:t>, </a:t>
            </a:r>
            <a:r>
              <a:rPr lang="en-US" altLang="zh-CN" dirty="0" err="1"/>
              <a:t>ulong</a:t>
            </a:r>
            <a:r>
              <a:rPr lang="en-US" altLang="zh-CN" dirty="0"/>
              <a:t>,    (8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float(4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 </a:t>
            </a:r>
            <a:r>
              <a:rPr lang="en-US" altLang="zh-CN" dirty="0"/>
              <a:t>, double (8</a:t>
            </a:r>
            <a:r>
              <a:rPr lang="zh-CN" altLang="en-US" dirty="0"/>
              <a:t>字节</a:t>
            </a:r>
            <a:r>
              <a:rPr lang="en-US" altLang="zh-CN" dirty="0"/>
              <a:t>)  (</a:t>
            </a:r>
            <a:r>
              <a:rPr lang="zh-CN" altLang="en-US" dirty="0"/>
              <a:t>浮点数类型，范围巨大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decimal</a:t>
            </a:r>
            <a:r>
              <a:rPr lang="en-US" altLang="zh-CN" dirty="0"/>
              <a:t>(16</a:t>
            </a:r>
            <a:r>
              <a:rPr lang="zh-CN" altLang="en-US" dirty="0"/>
              <a:t>字节，</a:t>
            </a:r>
            <a:r>
              <a:rPr lang="zh-CN" altLang="en-US" dirty="0"/>
              <a:t>高精度小数类型，可以精准的表示分数，常用于货币急速按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（大小不定，根据自定义情况决定）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zh-CN" altLang="en-US" dirty="0"/>
              <a:t>（大小不定，根据自定义情况决定）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1.bit</a:t>
            </a:r>
            <a:r>
              <a:rPr lang="zh-CN" altLang="en-US" b="1" dirty="0">
                <a:solidFill>
                  <a:srgbClr val="FFFF00"/>
                </a:solidFill>
              </a:rPr>
              <a:t>是电脑记忆体中最小的单位，在二进位电脑系统中，每一</a:t>
            </a:r>
            <a:r>
              <a:rPr lang="en-US" altLang="zh-CN" b="1" dirty="0">
                <a:solidFill>
                  <a:srgbClr val="FFFF00"/>
                </a:solidFill>
              </a:rPr>
              <a:t>bit </a:t>
            </a:r>
            <a:r>
              <a:rPr lang="zh-CN" altLang="en-US" b="1" dirty="0">
                <a:solidFill>
                  <a:srgbClr val="FFFF00"/>
                </a:solidFill>
              </a:rPr>
              <a:t>可以代表</a:t>
            </a:r>
            <a:r>
              <a:rPr lang="en-US" altLang="zh-CN" b="1" dirty="0">
                <a:solidFill>
                  <a:srgbClr val="FFFF00"/>
                </a:solidFill>
              </a:rPr>
              <a:t>0 </a:t>
            </a:r>
            <a:r>
              <a:rPr lang="zh-CN" altLang="en-US" b="1" dirty="0">
                <a:solidFill>
                  <a:srgbClr val="FFFF00"/>
                </a:solidFill>
              </a:rPr>
              <a:t>或 </a:t>
            </a:r>
            <a:r>
              <a:rPr lang="en-US" altLang="zh-CN" b="1" dirty="0">
                <a:solidFill>
                  <a:srgbClr val="FFFF00"/>
                </a:solidFill>
              </a:rPr>
              <a:t>1</a:t>
            </a:r>
            <a:endParaRPr lang="en-US" altLang="zh-C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2.</a:t>
            </a:r>
            <a:r>
              <a:rPr lang="zh-CN" altLang="en-US" b="1" dirty="0">
                <a:solidFill>
                  <a:srgbClr val="FFFF00"/>
                </a:solidFill>
              </a:rPr>
              <a:t>字节是计算机信息技术用于计量存储容量的一种计量单位</a:t>
            </a:r>
            <a:r>
              <a:rPr lang="en-US" altLang="zh-CN" b="1" dirty="0">
                <a:solidFill>
                  <a:srgbClr val="FFFF00"/>
                </a:solidFill>
              </a:rPr>
              <a:t>, 1024</a:t>
            </a:r>
            <a:r>
              <a:rPr lang="zh-CN" altLang="en-US" b="1" dirty="0">
                <a:solidFill>
                  <a:srgbClr val="FFFF00"/>
                </a:solidFill>
              </a:rPr>
              <a:t>字节为</a:t>
            </a:r>
            <a:r>
              <a:rPr lang="en-US" altLang="zh-CN" b="1" dirty="0">
                <a:solidFill>
                  <a:srgbClr val="FFFF00"/>
                </a:solidFill>
              </a:rPr>
              <a:t>1kb</a:t>
            </a:r>
            <a:endParaRPr lang="en-US" altLang="zh-CN" b="1" dirty="0">
              <a:solidFill>
                <a:srgbClr val="FFFF00"/>
              </a:solidFill>
            </a:endParaRPr>
          </a:p>
          <a:p>
            <a:endParaRPr lang="en-US" altLang="zh-C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（类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Interface</a:t>
            </a:r>
            <a:r>
              <a:rPr lang="zh-CN" altLang="en-US" dirty="0" smtClean="0"/>
              <a:t>（接口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smtClean="0"/>
              <a:t>delegate</a:t>
            </a:r>
            <a:r>
              <a:rPr lang="zh-CN" altLang="en-US" dirty="0" smtClean="0"/>
              <a:t>（委托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（数组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（对象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（字符串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dynamic</a:t>
            </a:r>
            <a:r>
              <a:rPr lang="zh-CN" altLang="en-US" dirty="0" smtClean="0"/>
              <a:t>（动态类型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栈内存和堆内存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栈内存和堆内存是运行中的程序的两块内存区，即数据类型的存放地</a:t>
            </a:r>
            <a:endParaRPr lang="en-US" altLang="zh-CN" dirty="0"/>
          </a:p>
          <a:p>
            <a:r>
              <a:rPr lang="zh-CN" altLang="en-US" dirty="0"/>
              <a:t>不同的数据类型根据其特性分别存在栈或堆上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数据只能从栈顶推入以及栈顶删除，即</a:t>
            </a:r>
            <a:r>
              <a:rPr lang="zh-CN" altLang="en-US" dirty="0">
                <a:solidFill>
                  <a:srgbClr val="FF0000"/>
                </a:solidFill>
              </a:rPr>
              <a:t>先被推入栈的数据在删除时往往会后</a:t>
            </a:r>
            <a:r>
              <a:rPr lang="zh-CN" altLang="en-US" dirty="0"/>
              <a:t>被删除。因此也缺乏灵活性</a:t>
            </a:r>
            <a:endParaRPr lang="zh-CN" altLang="en-US" dirty="0"/>
          </a:p>
          <a:p>
            <a:r>
              <a:rPr lang="zh-CN" altLang="en-US" dirty="0"/>
              <a:t>存取数据的速度要比堆快</a:t>
            </a:r>
            <a:endParaRPr lang="en-US" altLang="zh-CN" dirty="0"/>
          </a:p>
          <a:p>
            <a:r>
              <a:rPr lang="zh-CN" altLang="en-US" dirty="0"/>
              <a:t>栈内存是可以被设置的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栈内存的开辟以及释放并不需要用户自己管理，系统会帮助我们管理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堆中可以分配大块的内存用于存储数据对象，但内存不能大于硬盘的总内存范围。总的来说，堆内存是远大于栈内存的</a:t>
            </a:r>
            <a:endParaRPr lang="zh-CN" altLang="en-US" dirty="0"/>
          </a:p>
          <a:p>
            <a:r>
              <a:rPr lang="zh-CN" altLang="en-US" dirty="0"/>
              <a:t>在堆中可以任意顺序开辟</a:t>
            </a:r>
            <a:r>
              <a:rPr lang="en-US" altLang="zh-CN" dirty="0"/>
              <a:t>/</a:t>
            </a:r>
            <a:r>
              <a:rPr lang="zh-CN" altLang="en-US" dirty="0"/>
              <a:t>移除内存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PS: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和栈内存一样，堆内存我们也不需要担心它的管理，系统的</a:t>
            </a:r>
            <a:r>
              <a:rPr lang="en-US" altLang="zh-CN" dirty="0"/>
              <a:t>GC(</a:t>
            </a:r>
            <a:r>
              <a:rPr lang="zh-CN" altLang="en-US" dirty="0"/>
              <a:t>垃圾回收</a:t>
            </a:r>
            <a:r>
              <a:rPr lang="en-US" altLang="zh-CN" dirty="0"/>
              <a:t>)</a:t>
            </a:r>
            <a:r>
              <a:rPr lang="zh-CN" altLang="en-US" dirty="0"/>
              <a:t>功能会帮助我们自动管理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</a:t>
            </a:r>
            <a:r>
              <a:rPr lang="zh-CN" altLang="en-US" dirty="0" smtClean="0"/>
              <a:t>类型的存储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非成员变量</a:t>
            </a:r>
            <a:r>
              <a:rPr lang="zh-CN" altLang="en-US" dirty="0"/>
              <a:t>，在栈上开辟一段内存，用于实际数据的存储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  <a:r>
              <a:rPr lang="zh-CN" altLang="en-US" dirty="0" smtClean="0"/>
              <a:t>类型的存储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非成员变量</a:t>
            </a:r>
            <a:r>
              <a:rPr lang="zh-CN" altLang="en-US" dirty="0"/>
              <a:t>，其存储分为两段，第一段在堆中开辟内存，用于实际数据的存储；第二段在栈中开辟内存，用于存放堆中实际数据的地址。即，数据存在堆中，数据地址存在栈中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改变一个值类型数据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a = 1;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a = 2;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3560" y="1121410"/>
            <a:ext cx="7115175" cy="55206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1142</Words>
  <Application>WPS 演示</Application>
  <PresentationFormat>自定义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值类型和引用类型</vt:lpstr>
      <vt:lpstr>值类型</vt:lpstr>
      <vt:lpstr>引用类型</vt:lpstr>
      <vt:lpstr>二.栈内存和堆内存</vt:lpstr>
      <vt:lpstr>栈内存</vt:lpstr>
      <vt:lpstr>堆内存</vt:lpstr>
      <vt:lpstr>值类型的存储</vt:lpstr>
      <vt:lpstr>引用类型的存储</vt:lpstr>
      <vt:lpstr>改变一个值类型数据</vt:lpstr>
      <vt:lpstr>改变一个引用类型的数据</vt:lpstr>
      <vt:lpstr>两个值类型数据值相同</vt:lpstr>
      <vt:lpstr>两个引用类型地址相同</vt:lpstr>
      <vt:lpstr>引用类型中包含值类型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值类型和引用类型</dc:title>
  <dc:creator>方 野</dc:creator>
  <cp:lastModifiedBy>Fang.R</cp:lastModifiedBy>
  <cp:revision>30</cp:revision>
  <dcterms:created xsi:type="dcterms:W3CDTF">2020-08-31T14:14:00Z</dcterms:created>
  <dcterms:modified xsi:type="dcterms:W3CDTF">2020-11-26T09:08:11Z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