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6" r:id="rId10"/>
    <p:sldId id="278" r:id="rId11"/>
    <p:sldId id="267" r:id="rId12"/>
    <p:sldId id="268" r:id="rId13"/>
    <p:sldId id="290" r:id="rId14"/>
    <p:sldId id="279" r:id="rId15"/>
    <p:sldId id="265" r:id="rId16"/>
    <p:sldId id="270" r:id="rId17"/>
    <p:sldId id="271" r:id="rId18"/>
    <p:sldId id="269" r:id="rId19"/>
    <p:sldId id="29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第五课  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 smtClean="0"/>
              <a:t>的理解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成员方法和我们之前学到的方法类似</a:t>
            </a:r>
            <a:r>
              <a:rPr lang="zh-CN" altLang="en-US" dirty="0" smtClean="0"/>
              <a:t>，但是它需要一个访问修饰符</a:t>
            </a:r>
            <a:endParaRPr lang="zh-CN" altLang="en-US" dirty="0"/>
          </a:p>
          <a:p>
            <a:r>
              <a:rPr lang="zh-CN" altLang="en-US" dirty="0" smtClean="0"/>
              <a:t>访问</a:t>
            </a:r>
            <a:r>
              <a:rPr lang="zh-CN" altLang="en-US" dirty="0"/>
              <a:t>修饰符</a:t>
            </a:r>
            <a:r>
              <a:rPr lang="zh-CN" altLang="en-US" dirty="0" smtClean="0"/>
              <a:t>可以不写，</a:t>
            </a:r>
            <a:r>
              <a:rPr lang="zh-CN" altLang="en-US" dirty="0">
                <a:solidFill>
                  <a:srgbClr val="FF0000"/>
                </a:solidFill>
              </a:rPr>
              <a:t>默认是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848860"/>
          </a:xfrm>
        </p:spPr>
        <p:txBody>
          <a:bodyPr>
            <a:normAutofit fontScale="9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</a:rPr>
              <a:t>一般用来初始化成员变量 </a:t>
            </a:r>
            <a:r>
              <a:rPr lang="en-US" altLang="zh-CN" dirty="0"/>
              <a:t>(</a:t>
            </a:r>
            <a:r>
              <a:rPr lang="zh-CN" altLang="en-US" dirty="0"/>
              <a:t>第一次给成员变量赋值</a:t>
            </a:r>
            <a:r>
              <a:rPr lang="en-US" altLang="zh-CN" dirty="0"/>
              <a:t>)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系统默认会提供一个</a:t>
            </a:r>
            <a:r>
              <a:rPr lang="zh-CN" altLang="en-US" dirty="0">
                <a:solidFill>
                  <a:srgbClr val="FF0000"/>
                </a:solidFill>
              </a:rPr>
              <a:t>公共（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）无参</a:t>
            </a:r>
            <a:r>
              <a:rPr lang="zh-CN" altLang="en-US" dirty="0"/>
              <a:t>的构造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/>
              <a:t>,</a:t>
            </a:r>
            <a:r>
              <a:rPr lang="zh-CN" altLang="en-US" dirty="0"/>
              <a:t>但如果我们又自己定义了构造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/>
              <a:t>那</a:t>
            </a:r>
            <a:r>
              <a:rPr lang="zh-CN" altLang="en-US" dirty="0" smtClean="0"/>
              <a:t>么</a:t>
            </a:r>
            <a:r>
              <a:rPr lang="zh-CN" altLang="en-US" dirty="0"/>
              <a:t>系统将</a:t>
            </a:r>
            <a:r>
              <a:rPr lang="zh-CN" altLang="en-US" dirty="0">
                <a:solidFill>
                  <a:srgbClr val="FF0000"/>
                </a:solidFill>
              </a:rPr>
              <a:t>不再</a:t>
            </a:r>
            <a:r>
              <a:rPr lang="zh-CN" altLang="en-US" dirty="0" smtClean="0">
                <a:solidFill>
                  <a:srgbClr val="FF0000"/>
                </a:solidFill>
              </a:rPr>
              <a:t>提供默认构造方法。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110" b="1" dirty="0" smtClean="0"/>
              <a:t>语法：</a:t>
            </a:r>
            <a:endParaRPr lang="en-US" altLang="zh-CN" sz="3110" b="1" dirty="0" smtClean="0"/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 dirty="0">
                <a:solidFill>
                  <a:schemeClr val="tx2"/>
                </a:solidFill>
              </a:rPr>
              <a:t>访问修饰符</a:t>
            </a:r>
            <a:r>
              <a:rPr lang="zh-CN" altLang="en-US" sz="2500" dirty="0">
                <a:solidFill>
                  <a:srgbClr val="FF0000"/>
                </a:solidFill>
              </a:rPr>
              <a:t> </a:t>
            </a:r>
            <a:r>
              <a:rPr lang="zh-CN" altLang="en-US" sz="2500" dirty="0">
                <a:solidFill>
                  <a:schemeClr val="tx1"/>
                </a:solidFill>
              </a:rPr>
              <a:t>方法名</a:t>
            </a:r>
            <a:r>
              <a:rPr lang="en-US" altLang="zh-CN" sz="2500" dirty="0">
                <a:solidFill>
                  <a:schemeClr val="tx1"/>
                </a:solidFill>
              </a:rPr>
              <a:t>(</a:t>
            </a:r>
            <a:r>
              <a:rPr lang="zh-CN" altLang="en-US" sz="2500" dirty="0">
                <a:solidFill>
                  <a:schemeClr val="tx1"/>
                </a:solidFill>
              </a:rPr>
              <a:t>形参</a:t>
            </a:r>
            <a:r>
              <a:rPr lang="en-US" altLang="zh-CN" sz="2500" dirty="0" smtClean="0">
                <a:solidFill>
                  <a:schemeClr val="tx1"/>
                </a:solidFill>
              </a:rPr>
              <a:t>)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{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	//</a:t>
            </a:r>
            <a:r>
              <a:rPr lang="zh-CN" altLang="en-US" sz="2500" dirty="0" smtClean="0">
                <a:solidFill>
                  <a:schemeClr val="tx1"/>
                </a:solidFill>
              </a:rPr>
              <a:t>方法</a:t>
            </a:r>
            <a:r>
              <a:rPr lang="zh-CN" altLang="en-US" sz="2500" dirty="0">
                <a:solidFill>
                  <a:schemeClr val="tx1"/>
                </a:solidFill>
              </a:rPr>
              <a:t>体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} </a:t>
            </a:r>
            <a:endParaRPr lang="en-US" altLang="zh-CN" sz="2500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25675"/>
            <a:ext cx="8229600" cy="4389120"/>
          </a:xfrm>
        </p:spPr>
        <p:txBody>
          <a:bodyPr/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方法的方法名必须和类名一样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不能写返回值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构造方法的访问修饰符可以不写，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private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索引器允许一个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zh-CN" altLang="en-US" sz="2000"/>
              <a:t>可以</a:t>
            </a:r>
            <a:r>
              <a:rPr lang="zh-CN" altLang="en-US" sz="2000">
                <a:solidFill>
                  <a:srgbClr val="FF0000"/>
                </a:solidFill>
              </a:rPr>
              <a:t>像数组一样被索引</a:t>
            </a:r>
            <a:r>
              <a:rPr lang="en-US" altLang="zh-CN" sz="2000"/>
              <a:t>.</a:t>
            </a:r>
            <a:r>
              <a:rPr lang="zh-CN" altLang="en-US" sz="2000"/>
              <a:t>当为类定义一个索引器时，该类的行为就会像一个 虚拟数组 一样</a:t>
            </a:r>
            <a:r>
              <a:rPr lang="en-US" altLang="zh-CN" sz="2000"/>
              <a:t>.</a:t>
            </a:r>
            <a:r>
              <a:rPr lang="zh-CN" altLang="en-US" sz="2000"/>
              <a:t>您可以使用数组访问运算符（[ ]）来访问该类的实例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语法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class </a:t>
            </a:r>
            <a:r>
              <a:rPr lang="en-US" altLang="zh-CN" sz="2000" b="1"/>
              <a:t>MyClass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private int[] myData = new int[10];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public int </a:t>
            </a:r>
            <a:r>
              <a:rPr lang="en-US" altLang="zh-CN" sz="2000">
                <a:solidFill>
                  <a:srgbClr val="00B0F0"/>
                </a:solidFill>
              </a:rPr>
              <a:t>this</a:t>
            </a:r>
            <a:r>
              <a:rPr lang="en-US" altLang="zh-CN" sz="2000">
                <a:solidFill>
                  <a:srgbClr val="FF0000"/>
                </a:solidFill>
              </a:rPr>
              <a:t>[int index]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{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set{myData[index] = </a:t>
            </a:r>
            <a:r>
              <a:rPr lang="en-US" altLang="zh-CN" sz="2000">
                <a:solidFill>
                  <a:srgbClr val="00B0F0"/>
                </a:solidFill>
              </a:rPr>
              <a:t>value</a:t>
            </a:r>
            <a:r>
              <a:rPr lang="en-US" altLang="zh-CN" sz="2000">
                <a:solidFill>
                  <a:srgbClr val="FF0000"/>
                </a:solidFill>
              </a:rPr>
              <a:t>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get{return myData[index];}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51075"/>
            <a:ext cx="8229600" cy="4073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语法：</a:t>
            </a:r>
            <a:endParaRPr lang="zh-CN" altLang="en-US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访问修饰符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chemeClr val="accent2"/>
                </a:solidFill>
              </a:rPr>
              <a:t>class  </a:t>
            </a:r>
            <a:r>
              <a:rPr lang="zh-CN" altLang="en-US" dirty="0"/>
              <a:t>类名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字段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索引器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</a:rPr>
              <a:t>ew 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例子：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class </a:t>
            </a:r>
            <a:r>
              <a:rPr lang="en-US" altLang="zh-CN" dirty="0" smtClean="0"/>
              <a:t>Person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age;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string name;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实例化：此时我们将一个类的模板，实实在在的在内存中</a:t>
            </a:r>
            <a:r>
              <a:rPr lang="zh-CN" altLang="en-US" dirty="0" smtClean="0"/>
              <a:t>创建了对象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Person  a = new Person();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a.name = “???”;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访问类的成员变量和成员方法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在类的内部访问成员和外部有所不同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在类的内部访问时：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/>
              <a:t>针对本类（子类和父类都不算在内）的成员，均可访问，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不受访问修饰符影响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在类的外部访问时：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受访问修饰符影响</a:t>
            </a:r>
            <a:r>
              <a:rPr lang="zh-CN" altLang="en-US" dirty="0" smtClean="0"/>
              <a:t>。仅能访问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的成员。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静态（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5009515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关键字修饰的对象我们称为静态对象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tatic</a:t>
            </a:r>
            <a:r>
              <a:rPr lang="zh-CN" altLang="en-US" sz="2400" dirty="0" smtClean="0"/>
              <a:t>可以修饰类，变量，方法。</a:t>
            </a:r>
            <a:endParaRPr lang="zh-CN" altLang="en-US" sz="2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非静态对象</a:t>
            </a:r>
            <a:r>
              <a:rPr lang="zh-CN" altLang="en-US" sz="2200" dirty="0" smtClean="0"/>
              <a:t>只有</a:t>
            </a:r>
            <a:r>
              <a:rPr lang="zh-CN" altLang="en-US" sz="2200" dirty="0"/>
              <a:t>对象被创建才会存在</a:t>
            </a:r>
            <a:r>
              <a:rPr lang="en-US" altLang="zh-CN" sz="2200" dirty="0"/>
              <a:t>,</a:t>
            </a:r>
            <a:r>
              <a:rPr lang="zh-CN" altLang="en-US" sz="2200" dirty="0">
                <a:solidFill>
                  <a:srgbClr val="FF0000"/>
                </a:solidFill>
              </a:rPr>
              <a:t>每个对象各有一份</a:t>
            </a:r>
            <a:r>
              <a:rPr lang="en-US" altLang="zh-CN" sz="2200" dirty="0" smtClean="0"/>
              <a:t>;</a:t>
            </a:r>
            <a:r>
              <a:rPr lang="zh-CN" altLang="en-US" sz="2200" dirty="0" smtClean="0"/>
              <a:t>而静态对象当</a:t>
            </a:r>
            <a:r>
              <a:rPr lang="zh-CN" altLang="en-US" sz="2200" dirty="0"/>
              <a:t>程序</a:t>
            </a:r>
            <a:r>
              <a:rPr lang="zh-CN" altLang="en-US" sz="2200" dirty="0" smtClean="0"/>
              <a:t>被</a:t>
            </a:r>
            <a:r>
              <a:rPr lang="zh-CN" altLang="en-US" sz="2200" dirty="0"/>
              <a:t>加</a:t>
            </a:r>
            <a:r>
              <a:rPr lang="zh-CN" altLang="en-US" sz="2200" dirty="0" smtClean="0"/>
              <a:t>载</a:t>
            </a:r>
            <a:r>
              <a:rPr lang="zh-CN" altLang="en-US" sz="2200" dirty="0"/>
              <a:t>就存在于内存中</a:t>
            </a:r>
            <a:r>
              <a:rPr lang="en-US" altLang="zh-CN" sz="2200" dirty="0" smtClean="0"/>
              <a:t>,</a:t>
            </a:r>
            <a:r>
              <a:rPr lang="zh-CN" altLang="en-US" sz="2200" dirty="0" smtClean="0">
                <a:solidFill>
                  <a:srgbClr val="FF0000"/>
                </a:solidFill>
              </a:rPr>
              <a:t>有且只有</a:t>
            </a:r>
            <a:r>
              <a:rPr lang="zh-CN" altLang="en-US" sz="2200" dirty="0">
                <a:solidFill>
                  <a:srgbClr val="FF0000"/>
                </a:solidFill>
              </a:rPr>
              <a:t>一份 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r>
              <a:rPr lang="zh-CN" altLang="en-US" sz="2200" dirty="0">
                <a:solidFill>
                  <a:srgbClr val="FF0000"/>
                </a:solidFill>
              </a:rPr>
              <a:t>静态对象无法被实例化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非</a:t>
            </a:r>
            <a:r>
              <a:rPr lang="zh-CN" altLang="en-US" sz="2200" dirty="0"/>
              <a:t>静态成员</a:t>
            </a:r>
            <a:r>
              <a:rPr lang="zh-CN" altLang="en-US" sz="2200" dirty="0">
                <a:solidFill>
                  <a:srgbClr val="FF0000"/>
                </a:solidFill>
              </a:rPr>
              <a:t>通过对象</a:t>
            </a:r>
            <a:r>
              <a:rPr lang="zh-CN" altLang="en-US" sz="2200" dirty="0"/>
              <a:t>调用</a:t>
            </a:r>
            <a:r>
              <a:rPr lang="en-US" altLang="zh-CN" sz="2200" dirty="0"/>
              <a:t>,</a:t>
            </a:r>
            <a:r>
              <a:rPr lang="zh-CN" altLang="en-US" sz="2200" dirty="0"/>
              <a:t>静态成员通过</a:t>
            </a:r>
            <a:r>
              <a:rPr lang="zh-CN" altLang="en-US" sz="2200" dirty="0">
                <a:solidFill>
                  <a:srgbClr val="FF0000"/>
                </a:solidFill>
              </a:rPr>
              <a:t>类名调用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静态</a:t>
            </a:r>
            <a:r>
              <a:rPr lang="zh-CN" altLang="en-US" sz="2200" dirty="0">
                <a:solidFill>
                  <a:srgbClr val="FF0000"/>
                </a:solidFill>
              </a:rPr>
              <a:t>类</a:t>
            </a:r>
            <a:r>
              <a:rPr lang="zh-CN" altLang="en-US" sz="2200" dirty="0"/>
              <a:t>只能包含静态成员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不能</a:t>
            </a:r>
            <a:r>
              <a:rPr lang="zh-CN" altLang="en-US" sz="2200" dirty="0"/>
              <a:t>被</a:t>
            </a:r>
            <a:r>
              <a:rPr lang="zh-CN" altLang="en-US" sz="2200" dirty="0" smtClean="0"/>
              <a:t>继承，</a:t>
            </a:r>
            <a:r>
              <a:rPr lang="zh-CN" altLang="en-US" sz="2200" dirty="0" smtClean="0">
                <a:solidFill>
                  <a:srgbClr val="FF0000"/>
                </a:solidFill>
              </a:rPr>
              <a:t>也</a:t>
            </a:r>
            <a:r>
              <a:rPr lang="zh-CN" altLang="en-US" sz="2200" dirty="0">
                <a:solidFill>
                  <a:srgbClr val="FF0000"/>
                </a:solidFill>
              </a:rPr>
              <a:t>不能被</a:t>
            </a:r>
            <a:r>
              <a:rPr lang="zh-CN" altLang="en-US" sz="2200" dirty="0" smtClean="0">
                <a:solidFill>
                  <a:srgbClr val="FF0000"/>
                </a:solidFill>
              </a:rPr>
              <a:t>实例化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静态对象一旦被创建，只有程序退出时其内存才会被回收</a:t>
            </a:r>
            <a:endParaRPr lang="en-US" altLang="zh-CN" sz="22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在静态方法中，不能直接</a:t>
            </a:r>
            <a:r>
              <a:rPr lang="zh-CN" altLang="en-US" sz="2200" dirty="0" smtClean="0"/>
              <a:t>调用非静态成员</a:t>
            </a:r>
            <a:r>
              <a:rPr lang="zh-CN" altLang="en-US" sz="2200" dirty="0"/>
              <a:t>，因为静态方法被调用的时候，对象还有可能不</a:t>
            </a:r>
            <a:r>
              <a:rPr lang="zh-CN" altLang="en-US" sz="2200" dirty="0" smtClean="0"/>
              <a:t>存在</a:t>
            </a:r>
            <a:endParaRPr lang="en-US" altLang="zh-CN" sz="22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544830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this/base </a:t>
            </a:r>
            <a:r>
              <a:rPr lang="zh-CN" altLang="en-US" dirty="0">
                <a:sym typeface="+mn-ea"/>
              </a:rPr>
              <a:t>关键字在静态方法中不能使用，因为有可能对象还不</a:t>
            </a:r>
            <a:r>
              <a:rPr lang="zh-CN" altLang="en-US" dirty="0" smtClean="0">
                <a:sym typeface="+mn-ea"/>
              </a:rPr>
              <a:t>存在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非静态类可以包含静态的方法、字段、属性或</a:t>
            </a:r>
            <a:r>
              <a:rPr lang="zh-CN" altLang="en-US" dirty="0" smtClean="0">
                <a:sym typeface="+mn-ea"/>
              </a:rPr>
              <a:t>事件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静态方法和属性不能访问其包含类型中的非静态字段和事件，并且不能访问任何对象的实例</a:t>
            </a:r>
            <a:r>
              <a:rPr lang="zh-CN" altLang="en-US" dirty="0" smtClean="0">
                <a:sym typeface="+mn-ea"/>
              </a:rPr>
              <a:t>变量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静态方法只能被重载，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而不能被重写</a:t>
            </a:r>
            <a:r>
              <a:rPr lang="zh-CN" altLang="en-US" dirty="0">
                <a:sym typeface="+mn-ea"/>
              </a:rPr>
              <a:t>，因为静态方法不属于类的实例成员</a:t>
            </a:r>
            <a:endParaRPr lang="zh-CN" altLang="en-US" dirty="0"/>
          </a:p>
          <a:p>
            <a:pPr marL="0" indent="0">
              <a:buNone/>
            </a:pP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总结：静态方法中，只能访问静态成员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85000"/>
          </a:bodyPr>
          <a:lstStyle/>
          <a:p>
            <a:pPr marL="0" indent="0">
              <a:buNone/>
            </a:pPr>
            <a:r>
              <a:rPr lang="zh-CN" altLang="en-US" sz="2825" b="1" dirty="0" smtClean="0"/>
              <a:t>静态构造方法：</a:t>
            </a:r>
            <a:endParaRPr lang="en-US" altLang="zh-CN" sz="2825" b="1" dirty="0" smtClean="0"/>
          </a:p>
          <a:p>
            <a:r>
              <a:rPr lang="zh-CN" altLang="en-US" sz="2000" dirty="0"/>
              <a:t>静态构造函数可以用于静态类，也可用于非静态类；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构造函数无访问修饰符、无参数，只有一个 </a:t>
            </a:r>
            <a:r>
              <a:rPr lang="en-US" altLang="zh-CN" sz="2000" dirty="0"/>
              <a:t>static </a:t>
            </a:r>
            <a:r>
              <a:rPr lang="zh-CN" altLang="en-US" sz="2000" dirty="0"/>
              <a:t>标志；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构造函数不可被直接调用，当创建类实例或引用任何静态成员之前，静态构造函数被自动执行，</a:t>
            </a:r>
            <a:r>
              <a:rPr lang="zh-CN" altLang="en-US" sz="2000" dirty="0" smtClean="0"/>
              <a:t>并且</a:t>
            </a:r>
            <a:r>
              <a:rPr lang="zh-CN" altLang="en-US" sz="2000" dirty="0" smtClean="0">
                <a:solidFill>
                  <a:srgbClr val="FF0000"/>
                </a:solidFill>
              </a:rPr>
              <a:t>永远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执行一次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825" b="1" dirty="0" smtClean="0">
                <a:solidFill>
                  <a:schemeClr val="accent2"/>
                </a:solidFill>
              </a:rPr>
              <a:t>this</a:t>
            </a:r>
            <a:r>
              <a:rPr lang="zh-CN" altLang="en-US" sz="2825" b="1" dirty="0" smtClean="0"/>
              <a:t>关键字：</a:t>
            </a:r>
            <a:endParaRPr lang="en-US" altLang="zh-CN" sz="2825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用于表示当前类的引用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语法：在类内部可以使用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	</a:t>
            </a:r>
            <a:r>
              <a:rPr lang="en-US" altLang="zh-CN" sz="2000" dirty="0" smtClean="0">
                <a:solidFill>
                  <a:srgbClr val="FF0000"/>
                </a:solidFill>
              </a:rPr>
              <a:t>this + </a:t>
            </a:r>
            <a:r>
              <a:rPr lang="zh-CN" altLang="en-US" sz="2000" dirty="0" smtClean="0">
                <a:solidFill>
                  <a:srgbClr val="FF0000"/>
                </a:solidFill>
              </a:rPr>
              <a:t>点点 </a:t>
            </a:r>
            <a:r>
              <a:rPr lang="en-US" altLang="zh-CN" sz="2000" dirty="0" smtClean="0">
                <a:solidFill>
                  <a:srgbClr val="FF0000"/>
                </a:solidFill>
              </a:rPr>
              <a:t>+ </a:t>
            </a:r>
            <a:r>
              <a:rPr lang="zh-CN" altLang="en-US" sz="2000" dirty="0" smtClean="0">
                <a:solidFill>
                  <a:srgbClr val="FF0000"/>
                </a:solidFill>
              </a:rPr>
              <a:t>类成员      </a:t>
            </a:r>
            <a:r>
              <a:rPr lang="zh-CN" altLang="en-US" sz="2000" dirty="0" smtClean="0"/>
              <a:t>访问类成员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class  Person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a;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SetVal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this.a</a:t>
            </a:r>
            <a:r>
              <a:rPr lang="en-US" altLang="zh-CN" sz="2000" dirty="0" smtClean="0"/>
              <a:t> = a;//this </a:t>
            </a:r>
            <a:r>
              <a:rPr lang="zh-CN" altLang="en-US" sz="2000" dirty="0" smtClean="0"/>
              <a:t>在此处用于区分成员变量和参数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  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面向对象与面向过程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135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是两种编程的思维方式</a:t>
            </a:r>
            <a:r>
              <a:rPr lang="zh-CN" altLang="en-US" sz="2000" dirty="0" smtClean="0"/>
              <a:t>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记传体和编年体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面向过程就像是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流水账</a:t>
            </a:r>
            <a:r>
              <a:rPr lang="zh-CN" altLang="en-US" sz="2000" dirty="0" smtClean="0"/>
              <a:t>，针对某个需求</a:t>
            </a:r>
            <a:r>
              <a:rPr lang="zh-CN" altLang="en-US" sz="2000" dirty="0" smtClean="0"/>
              <a:t>从第一步到第十步依次完成。</a:t>
            </a:r>
            <a:endParaRPr lang="zh-CN" altLang="en-US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面向对象就像是具备不同功能的模块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可以适用于不同的应用场景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只要用得上这个模块的地方就可以调用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因此具备一定的复用性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工厂派发一个生产任务：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面向过程</a:t>
            </a:r>
            <a:r>
              <a:rPr lang="zh-CN" altLang="en-US" sz="2000" dirty="0" smtClean="0"/>
              <a:t>：买材料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加工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组装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打包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面向对象</a:t>
            </a:r>
            <a:r>
              <a:rPr lang="zh-CN" altLang="en-US" sz="2000" dirty="0" smtClean="0"/>
              <a:t>：把车间和司机分别看成一个对象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加工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组装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打包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作业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实现一个学生类，要求拥有姓名，性别，班级，个人爱好。</a:t>
            </a:r>
            <a:endParaRPr lang="en-US" altLang="zh-CN" dirty="0" smtClean="0"/>
          </a:p>
          <a:p>
            <a:r>
              <a:rPr lang="zh-CN" altLang="en-US" dirty="0" smtClean="0"/>
              <a:t>实现一个班级类，可以随意添加删除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通过名字删除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学生，通过姓名</a:t>
            </a:r>
            <a:r>
              <a:rPr lang="zh-CN" altLang="en-US" dirty="0" smtClean="0"/>
              <a:t>查找学生的个人信息并输出。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万物皆可为对象：一个手机，一个杯子，一只狗，一个人，一台电脑，一块黑板。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你能想到或看见的任何实体，都是对象。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针对某一个对象，它具有自己的属性和功能。比如杯子可以装水，电脑可以上网打游戏等。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而针对同一类对象，比如两台型号不同的电脑，它们的区别也在属性和功能上。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面向过程是为了解决问题而做一系列流水线操作</a:t>
            </a:r>
            <a:r>
              <a:rPr lang="en-US" altLang="zh-CN" dirty="0"/>
              <a:t>.</a:t>
            </a:r>
            <a:r>
              <a:rPr lang="zh-CN" altLang="en-US" dirty="0" smtClean="0">
                <a:sym typeface="+mn-ea"/>
              </a:rPr>
              <a:t>从代码的角度上讲，代码可能会写两次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面向对象</a:t>
            </a:r>
            <a:r>
              <a:rPr lang="zh-CN" altLang="en-US" dirty="0"/>
              <a:t>是将解决问题的一些逻辑</a:t>
            </a:r>
            <a:r>
              <a:rPr lang="zh-CN" altLang="en-US" dirty="0"/>
              <a:t>代码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  <a:r>
              <a:rPr lang="zh-CN" altLang="en-US" dirty="0"/>
              <a:t>起来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可以用于不同的地方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代码仅需要写一次即可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总结：</a:t>
            </a:r>
            <a:r>
              <a:rPr lang="zh-CN" altLang="en-US" sz="2000" dirty="0"/>
              <a:t>面向过程是一种比较直观的思想，是按照逻辑流程，一步一步实现最终达到目的。 面向对象是将模块看成一个个独立的整体，有独立的功能。最后将这些模块组装起来达到目的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因此，面向对象需要</a:t>
            </a:r>
            <a:r>
              <a:rPr lang="zh-CN" altLang="en-US" sz="2000" dirty="0" smtClean="0">
                <a:solidFill>
                  <a:srgbClr val="FF0000"/>
                </a:solidFill>
              </a:rPr>
              <a:t>一定的设计，程序员需要抽象的思考问题。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生活中的类：</a:t>
            </a:r>
            <a:r>
              <a:rPr lang="zh-CN" altLang="en-US" dirty="0"/>
              <a:t>我们把具有相似功能（行为</a:t>
            </a:r>
            <a:r>
              <a:rPr lang="en-US" altLang="zh-CN" dirty="0"/>
              <a:t>/</a:t>
            </a:r>
            <a:r>
              <a:rPr lang="zh-CN" altLang="en-US" dirty="0"/>
              <a:t>用途）和相似特征的对象划分为一个类，比如说猫、狗、手机等。这些都是</a:t>
            </a:r>
            <a:r>
              <a:rPr lang="zh-CN" altLang="en-US" dirty="0" smtClean="0"/>
              <a:t>抽象的</a:t>
            </a:r>
            <a:r>
              <a:rPr lang="zh-CN" altLang="en-US" dirty="0"/>
              <a:t>分类，并没有具体到某一个对象上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程序中的类：</a:t>
            </a:r>
            <a:r>
              <a:rPr lang="zh-CN" altLang="en-US" dirty="0">
                <a:solidFill>
                  <a:srgbClr val="FF0000"/>
                </a:solidFill>
              </a:rPr>
              <a:t>程序中的类是</a:t>
            </a:r>
            <a:r>
              <a:rPr lang="zh-CN" altLang="en-US" dirty="0" smtClean="0">
                <a:solidFill>
                  <a:srgbClr val="FF0000"/>
                </a:solidFill>
              </a:rPr>
              <a:t>根据编程中的对象的</a:t>
            </a:r>
            <a:r>
              <a:rPr lang="zh-CN" altLang="en-US" dirty="0">
                <a:solidFill>
                  <a:srgbClr val="FF0000"/>
                </a:solidFill>
              </a:rPr>
              <a:t>特征和行为进行的抽象定义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：是一个抽象概念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可以理解成具备某种特征和功能的模板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：抽象的实体化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用模板造出来的具体的实物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程序中的类根据两个部分组成：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成员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：根据数据类型</a:t>
            </a:r>
            <a:r>
              <a:rPr lang="zh-CN" altLang="en-US" dirty="0" smtClean="0"/>
              <a:t>进行</a:t>
            </a:r>
            <a:r>
              <a:rPr lang="zh-CN" altLang="en-US" dirty="0"/>
              <a:t>定义的</a:t>
            </a:r>
            <a:endParaRPr lang="zh-CN" alt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成员方法</a:t>
            </a:r>
            <a:r>
              <a:rPr lang="zh-CN" altLang="en-US" dirty="0" smtClean="0"/>
              <a:t>：封装具备某种功能的逻辑代码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Tips</a:t>
            </a:r>
            <a:r>
              <a:rPr lang="zh-CN" altLang="en-US" dirty="0" smtClean="0"/>
              <a:t>：方法里面有一个特殊的方法：我们习惯称为</a:t>
            </a:r>
            <a:r>
              <a:rPr lang="zh-CN" altLang="en-US" dirty="0" smtClean="0">
                <a:solidFill>
                  <a:srgbClr val="FF0000"/>
                </a:solidFill>
              </a:rPr>
              <a:t>构造方法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字段是隶属于类的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字段</a:t>
            </a:r>
            <a:r>
              <a:rPr lang="zh-CN" altLang="en-US" dirty="0" smtClean="0"/>
              <a:t>可以</a:t>
            </a:r>
            <a:r>
              <a:rPr lang="zh-CN" altLang="en-US" dirty="0"/>
              <a:t>使任何类型</a:t>
            </a:r>
            <a:endParaRPr lang="zh-CN" altLang="en-US" dirty="0"/>
          </a:p>
          <a:p>
            <a:r>
              <a:rPr lang="zh-CN" altLang="en-US" dirty="0"/>
              <a:t>字段用来保存数据</a:t>
            </a:r>
            <a:endParaRPr lang="zh-CN" altLang="en-US" dirty="0"/>
          </a:p>
          <a:p>
            <a:r>
              <a:rPr lang="zh-CN" altLang="en-US" dirty="0"/>
              <a:t>和之前我们学过的变量类似，不同之处有：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成员变量有一个访问</a:t>
            </a:r>
            <a:r>
              <a:rPr lang="zh-CN" altLang="en-US" dirty="0" smtClean="0"/>
              <a:t>修饰符，若不写则</a:t>
            </a:r>
            <a:r>
              <a:rPr lang="zh-CN" altLang="en-US" dirty="0" smtClean="0">
                <a:solidFill>
                  <a:srgbClr val="FF0000"/>
                </a:solidFill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字段可以被封装成</a:t>
            </a:r>
            <a:r>
              <a:rPr lang="zh-CN" altLang="en-US" dirty="0" smtClean="0">
                <a:solidFill>
                  <a:srgbClr val="FF0000"/>
                </a:solidFill>
              </a:rPr>
              <a:t>属性，或者说可以用属性来装饰字段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属性最重要的功能就是通过</a:t>
            </a:r>
            <a:r>
              <a:rPr lang="en-US" altLang="zh-CN"/>
              <a:t>set, get</a:t>
            </a:r>
            <a:r>
              <a:rPr lang="zh-CN" altLang="en-US"/>
              <a:t>访问器</a:t>
            </a:r>
            <a:r>
              <a:rPr lang="zh-CN" altLang="en-US"/>
              <a:t>使得类中的私有成员可以被外部访问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chemeClr val="tx2"/>
                </a:solidFill>
              </a:rPr>
              <a:t>class   </a:t>
            </a:r>
            <a:r>
              <a:rPr lang="en-US" altLang="zh-CN"/>
              <a:t>MyClass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private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public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set</a:t>
            </a:r>
            <a:r>
              <a:rPr lang="en-US" altLang="zh-CN"/>
              <a:t>{valA = value;}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get</a:t>
            </a:r>
            <a:r>
              <a:rPr lang="en-US" altLang="zh-CN"/>
              <a:t>{return valA;}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Tips: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可以被访问修饰符修饰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默认为</a:t>
            </a:r>
            <a:r>
              <a:rPr lang="en-US" altLang="zh-CN">
                <a:solidFill>
                  <a:srgbClr val="FF0000"/>
                </a:solidFill>
              </a:rPr>
              <a:t>public. 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set,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后面的</a:t>
            </a:r>
            <a:r>
              <a:rPr lang="en-US" altLang="zh-CN">
                <a:solidFill>
                  <a:srgbClr val="FF0000"/>
                </a:solidFill>
              </a:rPr>
              <a:t>{}</a:t>
            </a:r>
            <a:r>
              <a:rPr lang="zh-CN" altLang="en-US">
                <a:solidFill>
                  <a:srgbClr val="FF0000"/>
                </a:solidFill>
              </a:rPr>
              <a:t>中可以用来写一些特殊需求的逻辑代码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2608</Words>
  <Application>WPS 演示</Application>
  <PresentationFormat>全屏显示(4:3)</PresentationFormat>
  <Paragraphs>207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流畅</vt:lpstr>
      <vt:lpstr>第五课  类</vt:lpstr>
      <vt:lpstr>一.面向对象与面向过程</vt:lpstr>
      <vt:lpstr>对象</vt:lpstr>
      <vt:lpstr>对比</vt:lpstr>
      <vt:lpstr>二.类（Class）</vt:lpstr>
      <vt:lpstr>类和对象的关系</vt:lpstr>
      <vt:lpstr>程序中的类</vt:lpstr>
      <vt:lpstr>字段</vt:lpstr>
      <vt:lpstr>属性</vt:lpstr>
      <vt:lpstr>成员方法</vt:lpstr>
      <vt:lpstr>构造方法</vt:lpstr>
      <vt:lpstr>PowerPoint 演示文稿</vt:lpstr>
      <vt:lpstr>索引器</vt:lpstr>
      <vt:lpstr>创建一个类</vt:lpstr>
      <vt:lpstr>实例化一个类</vt:lpstr>
      <vt:lpstr>访问类的成员变量和成员方法</vt:lpstr>
      <vt:lpstr>三.静态（static）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第五课  类和静态</dc:title>
  <dc:creator>落日归山海</dc:creator>
  <cp:lastModifiedBy>Fang.R</cp:lastModifiedBy>
  <cp:revision>62</cp:revision>
  <dcterms:created xsi:type="dcterms:W3CDTF">2020-09-12T01:07:00Z</dcterms:created>
  <dcterms:modified xsi:type="dcterms:W3CDTF">2020-12-23T03:04:53Z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