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81" r:id="rId15"/>
    <p:sldId id="274" r:id="rId16"/>
    <p:sldId id="267" r:id="rId17"/>
    <p:sldId id="268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第十六课  物理系统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RigidBody </a:t>
            </a:r>
            <a:r>
              <a:rPr lang="en-US" altLang="zh-CN"/>
              <a:t>, </a:t>
            </a:r>
            <a:r>
              <a:rPr lang="zh-CN" altLang="en-US"/>
              <a:t>Collider</a:t>
            </a:r>
            <a:r>
              <a:rPr lang="en-US" altLang="zh-CN"/>
              <a:t>,  </a:t>
            </a:r>
            <a:r>
              <a:rPr lang="zh-CN" altLang="en-US"/>
              <a:t>碰撞检测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779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Rigidboy刚体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简单来讲</a:t>
            </a:r>
            <a:r>
              <a:rPr lang="en-US" altLang="zh-CN" sz="2400"/>
              <a:t>,Rigidbody组件可以让一个物体受到物理影响, </a:t>
            </a:r>
            <a:r>
              <a:rPr lang="zh-CN" altLang="en-US" sz="2400"/>
              <a:t>比如重力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如果一个物体只有</a:t>
            </a:r>
            <a:r>
              <a:rPr lang="en-US" altLang="zh-CN" sz="2400">
                <a:sym typeface="+mn-ea"/>
              </a:rPr>
              <a:t>Rigidbody</a:t>
            </a:r>
            <a:r>
              <a:rPr lang="zh-CN" altLang="en-US" sz="2400">
                <a:sym typeface="+mn-ea"/>
              </a:rPr>
              <a:t>而没有</a:t>
            </a:r>
            <a:r>
              <a:rPr lang="en-US" altLang="zh-CN" sz="2400">
                <a:sym typeface="+mn-ea"/>
              </a:rPr>
              <a:t>Collider, </a:t>
            </a:r>
            <a:r>
              <a:rPr lang="zh-CN" altLang="en-US" sz="2400">
                <a:sym typeface="+mn-ea"/>
              </a:rPr>
              <a:t>那它只会受到力的影响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但是无法和任何物体产生碰撞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相反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如果一个物体只有</a:t>
            </a:r>
            <a:r>
              <a:rPr lang="en-US" altLang="zh-CN" sz="2400">
                <a:sym typeface="+mn-ea"/>
              </a:rPr>
              <a:t>Coliider, </a:t>
            </a:r>
            <a:r>
              <a:rPr lang="zh-CN" altLang="en-US" sz="2400">
                <a:sym typeface="+mn-ea"/>
              </a:rPr>
              <a:t>则它可以产生碰撞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但是并不会被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撞飞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只有同时拥有了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zh-CN" altLang="en-US" sz="2400">
                <a:sym typeface="+mn-ea"/>
              </a:rPr>
              <a:t>才会产生碰撞并产生真实的碰撞效果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3750" y="1188085"/>
            <a:ext cx="5048250" cy="2114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535" y="92710"/>
            <a:ext cx="893889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Mass </a:t>
            </a:r>
            <a:r>
              <a:rPr lang="zh-CN" altLang="en-US" sz="1200"/>
              <a:t>刚体的质量，单位是千克(kg)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Drag </a:t>
            </a:r>
            <a:r>
              <a:rPr lang="zh-CN" altLang="en-US" sz="1200"/>
              <a:t>空气阻力，0代表没有空气阻力，无限大的值代表物体会立即停下来（惯性消失）。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Angular Drag</a:t>
            </a:r>
            <a:r>
              <a:rPr lang="zh-CN" altLang="en-US" sz="1200"/>
              <a:t> 物体受到一个扭力旋转时的阻力，0代表没有阻力，但是需要注意的是无限大的值并不能让物体立即停止旋转。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Use Gravity</a:t>
            </a:r>
            <a:r>
              <a:rPr lang="zh-CN" altLang="en-US" sz="1200"/>
              <a:t> 是否受重力影响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Is Kinematic</a:t>
            </a:r>
            <a:r>
              <a:rPr lang="zh-CN" altLang="en-US" sz="1200"/>
              <a:t> </a:t>
            </a:r>
            <a:r>
              <a:rPr lang="zh-CN" altLang="en-US" sz="1200">
                <a:solidFill>
                  <a:srgbClr val="FF0000"/>
                </a:solidFill>
              </a:rPr>
              <a:t>选中时，物体不会受到物理物理引擎的影响</a:t>
            </a:r>
            <a:r>
              <a:rPr lang="en-US" altLang="zh-CN" sz="1200">
                <a:solidFill>
                  <a:srgbClr val="FF0000"/>
                </a:solidFill>
              </a:rPr>
              <a:t>(</a:t>
            </a:r>
            <a:r>
              <a:rPr lang="zh-CN" altLang="en-US" sz="1200">
                <a:solidFill>
                  <a:srgbClr val="FF0000"/>
                </a:solidFill>
              </a:rPr>
              <a:t>受力或不受力</a:t>
            </a:r>
            <a:r>
              <a:rPr lang="en-US" altLang="zh-CN" sz="1200">
                <a:solidFill>
                  <a:srgbClr val="FF0000"/>
                </a:solidFill>
              </a:rPr>
              <a:t>)</a:t>
            </a:r>
            <a:endParaRPr lang="en-US" altLang="zh-CN" sz="12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sym typeface="+mn-ea"/>
              </a:rPr>
              <a:t>Constraints </a:t>
            </a:r>
            <a:r>
              <a:rPr lang="zh-CN" altLang="en-US" sz="1200">
                <a:sym typeface="+mn-ea"/>
              </a:rPr>
              <a:t>约束刚体的运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Position 选中后刚体不会在对应的轴上移动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Rotation 选中后刚体不会在对应的轴上旋转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下面的保持默认即可</a:t>
            </a:r>
            <a:r>
              <a:rPr lang="en-US" altLang="zh-CN" sz="1400" b="1">
                <a:solidFill>
                  <a:srgbClr val="FF0000"/>
                </a:solidFill>
              </a:rPr>
              <a:t>:</a:t>
            </a:r>
            <a:endParaRPr lang="zh-CN" altLang="en-US" sz="14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Interpolate </a:t>
            </a:r>
            <a:r>
              <a:rPr lang="zh-CN" altLang="en-US" sz="1400"/>
              <a:t>插值，如果发现刚体移动有卡顿，可以尝试选择此选项。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None </a:t>
            </a:r>
            <a:r>
              <a:rPr lang="zh-CN" altLang="en-US" sz="1400"/>
              <a:t>不使用插值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Interpolate </a:t>
            </a:r>
            <a:r>
              <a:rPr lang="zh-CN" altLang="en-US" sz="1400"/>
              <a:t>根据上一帧的Transform进行平滑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Extrapolate </a:t>
            </a:r>
            <a:r>
              <a:rPr lang="zh-CN" altLang="en-US" sz="1400"/>
              <a:t>根据估算的下一帧的Transform进行平滑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Collision Detection</a:t>
            </a:r>
            <a:r>
              <a:rPr lang="zh-CN" altLang="en-US" sz="1400"/>
              <a:t> 碰撞检测的方式，当你的刚体快速运动时，可能会出现穿透的现象，可以设置这个选项。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Discrete </a:t>
            </a:r>
            <a:r>
              <a:rPr lang="zh-CN" altLang="en-US" sz="1400"/>
              <a:t>离散检测，性能较高，默认值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Continuous </a:t>
            </a:r>
            <a:r>
              <a:rPr lang="zh-CN" altLang="en-US" sz="1400"/>
              <a:t>连续检测。使用此选项时，物体与其他动态Collider（刚体）使用离散检测；与其他静态Collider使用连续检测。如果其他刚体设置为了Continuous Dynamic，会使用连续检测和这个刚体进行碰撞检测。这个选项非常影响性能，如果没有快速运动物体的碰撞检测问题，保持Discrete设置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Continuous Dynamic </a:t>
            </a:r>
            <a:r>
              <a:rPr lang="zh-CN" altLang="en-US" sz="1400"/>
              <a:t>动态连续检测。如果其他物体是Continuous或Continuous Dynamic，与这个物体碰撞时会使用连续检测。也会和静态Collider使用连续检测。对于其他的collider（标记为Discrete的Rigidbody）使用离散检测。。用于快速移动的物体。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5"/>
            <a:ext cx="10515600" cy="597344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4000" b="1">
                <a:sym typeface="+mn-ea"/>
              </a:rPr>
              <a:t>属性</a:t>
            </a:r>
            <a:endParaRPr lang="en-US" altLang="zh-CN" sz="4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velocity </a:t>
            </a:r>
            <a:r>
              <a:rPr lang="en-US" altLang="zh-CN">
                <a:sym typeface="+mn-ea"/>
              </a:rPr>
              <a:t>//移动速度(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速率</a:t>
            </a:r>
            <a:r>
              <a:rPr lang="en-US" altLang="zh-CN">
                <a:sym typeface="+mn-ea"/>
              </a:rPr>
              <a:t>),可设置速度使刚体移动 ,</a:t>
            </a:r>
            <a:r>
              <a:rPr lang="zh-CN" altLang="en-US">
                <a:sym typeface="+mn-ea"/>
              </a:rPr>
              <a:t>对于在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空中</a:t>
            </a:r>
            <a:r>
              <a:rPr lang="zh-CN" altLang="en-US">
                <a:sym typeface="+mn-ea"/>
              </a:rPr>
              <a:t>的物体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我们通常修改速率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angularVelocity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角速度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drag</a:t>
            </a:r>
            <a:r>
              <a:rPr lang="en-US" altLang="zh-CN"/>
              <a:t>// 物体的阻力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angularDrag </a:t>
            </a:r>
            <a:r>
              <a:rPr lang="en-US" altLang="zh-CN"/>
              <a:t>// 物体的角阻力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mass</a:t>
            </a:r>
            <a:r>
              <a:rPr lang="en-US" altLang="zh-CN"/>
              <a:t>//刚体的质量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useGravity </a:t>
            </a:r>
            <a:r>
              <a:rPr lang="en-US" altLang="zh-CN"/>
              <a:t>// 是否受重力影响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isKinematic </a:t>
            </a:r>
            <a:r>
              <a:rPr lang="en-US" altLang="zh-CN"/>
              <a:t>//</a:t>
            </a:r>
            <a:r>
              <a:rPr lang="zh-CN" altLang="en-US"/>
              <a:t>是否受力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4650"/>
            <a:ext cx="10515600" cy="58026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常用方法：</a:t>
            </a:r>
            <a:endParaRPr lang="zh-CN" altLang="en-US" sz="3200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sz="2000" b="1"/>
              <a:t>控制刚体移动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MoverPosition</a:t>
            </a:r>
            <a:r>
              <a:rPr lang="en-US" altLang="zh-CN" sz="2000"/>
              <a:t>(position)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控制刚体转向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MoveRotation</a:t>
            </a:r>
            <a:r>
              <a:rPr lang="en-US" altLang="zh-CN" sz="2000"/>
              <a:t>(rotation)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唤醒刚体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WakeUp</a:t>
            </a:r>
            <a:r>
              <a:rPr lang="en-US" altLang="zh-CN" sz="2000"/>
              <a:t>()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判断睡眠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IsSleeping</a:t>
            </a:r>
            <a:r>
              <a:rPr lang="en-US" altLang="zh-CN" sz="2000"/>
              <a:t>()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05" y="78105"/>
            <a:ext cx="11895455" cy="65887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/>
              <a:t>给刚体施加力</a:t>
            </a:r>
            <a:endParaRPr lang="zh-CN" altLang="en-US" sz="4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AddForce(Vector3 force, ForceMode mode = ForceMode.Force)</a:t>
            </a:r>
            <a:r>
              <a:rPr lang="en-US" altLang="zh-CN" sz="2000">
                <a:sym typeface="+mn-ea"/>
              </a:rPr>
              <a:t>// 给刚体</a:t>
            </a:r>
            <a:r>
              <a:rPr lang="zh-CN" altLang="en-US" sz="2000">
                <a:sym typeface="+mn-ea"/>
              </a:rPr>
              <a:t>添加一个方向</a:t>
            </a:r>
            <a:r>
              <a:rPr lang="en-US" altLang="zh-CN" sz="2000">
                <a:sym typeface="+mn-ea"/>
              </a:rPr>
              <a:t>力使刚体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AddRelativeForce(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 torque, ForceMode mode = ForceMode.Force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000">
                <a:sym typeface="+mn-ea"/>
              </a:rPr>
              <a:t>// 给刚体加</a:t>
            </a:r>
            <a:r>
              <a:rPr lang="zh-CN" altLang="en-US" sz="2000">
                <a:sym typeface="+mn-ea"/>
              </a:rPr>
              <a:t>方向力</a:t>
            </a:r>
            <a:r>
              <a:rPr lang="en-US" altLang="zh-CN" sz="2000">
                <a:sym typeface="+mn-ea"/>
              </a:rPr>
              <a:t>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本地坐标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AddTorque(Vector3 torque, ForceMode mode = ForceMode.Force)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olidFill>
                  <a:srgbClr val="FF0000"/>
                </a:solidFill>
              </a:rPr>
              <a:t>.AddRelativeTorque(Vector3, ForceMode)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本地坐标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rigidbody.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AddForceAtPosition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Vector3 force, Vector3 pos, ForceMode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//</a:t>
            </a:r>
            <a:r>
              <a:rPr lang="zh-CN" altLang="en-US" sz="2000" b="1">
                <a:sym typeface="+mn-ea"/>
              </a:rPr>
              <a:t>在对象的指定位置，施加力</a:t>
            </a:r>
            <a:endParaRPr lang="zh-CN" altLang="en-US" sz="2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ForceMode(</a:t>
            </a:r>
            <a:r>
              <a:rPr lang="zh-CN" altLang="en-US" sz="4000" b="1">
                <a:solidFill>
                  <a:schemeClr val="tx1"/>
                </a:solidFill>
              </a:rPr>
              <a:t>枚举</a:t>
            </a:r>
            <a:r>
              <a:rPr lang="en-US" altLang="zh-CN" sz="4000" b="1">
                <a:solidFill>
                  <a:schemeClr val="tx1"/>
                </a:solidFill>
              </a:rPr>
              <a:t>)</a:t>
            </a:r>
            <a:r>
              <a:rPr lang="en-US" altLang="zh-CN" sz="2400"/>
              <a:t>的类型有：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Force </a:t>
            </a:r>
            <a:r>
              <a:rPr lang="zh-CN" altLang="en-US" sz="2400">
                <a:solidFill>
                  <a:schemeClr val="tx1"/>
                </a:solidFill>
              </a:rPr>
              <a:t>持续的恒定</a:t>
            </a:r>
            <a:r>
              <a:rPr lang="en-US" altLang="zh-CN" sz="2400"/>
              <a:t>的力</a:t>
            </a:r>
            <a:r>
              <a:rPr lang="zh-CN" altLang="en-US" sz="2400"/>
              <a:t>（添加一次即可</a:t>
            </a:r>
            <a:r>
              <a:rPr lang="zh-CN" altLang="en-US" sz="2400"/>
              <a:t>）</a:t>
            </a:r>
            <a:r>
              <a:rPr lang="en-US" altLang="zh-CN" sz="2400"/>
              <a:t>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Accleration </a:t>
            </a:r>
            <a:r>
              <a:rPr lang="en-US" altLang="zh-CN" sz="2400"/>
              <a:t>加速度</a:t>
            </a:r>
            <a:r>
              <a:rPr lang="zh-CN" altLang="en-US" sz="2400"/>
              <a:t>（需要一直添加才有效</a:t>
            </a:r>
            <a:r>
              <a:rPr lang="zh-CN" altLang="en-US" sz="2400"/>
              <a:t>）</a:t>
            </a:r>
            <a:r>
              <a:rPr lang="en-US" altLang="zh-CN" sz="2400"/>
              <a:t>，忽略刚体的质量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Impulse </a:t>
            </a:r>
            <a:r>
              <a:rPr lang="en-US" altLang="zh-CN" sz="2400"/>
              <a:t>给刚体添加一个瞬间的力，会考虑刚体的质量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VelocityChange </a:t>
            </a:r>
            <a:r>
              <a:rPr lang="en-US" altLang="zh-CN" sz="2400"/>
              <a:t>在刚体原来的速度基础上，添加一个速度变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化，忽略刚体的质量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80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碰撞检测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碰撞的条件是：参与碰撞的物体中有至少一个物体有Rigidbody组件且均具有</a:t>
            </a:r>
            <a:r>
              <a:rPr lang="en-US" altLang="zh-CN" sz="2400"/>
              <a:t>Collider</a:t>
            </a:r>
            <a:r>
              <a:rPr lang="zh-CN" altLang="en-US" sz="2400"/>
              <a:t>，并且组件的isKinematic属性为false。如果两个物体都是kinematic Rigidboy，则无法发生碰撞</a:t>
            </a:r>
            <a:r>
              <a:rPr lang="en-US" altLang="zh-CN" sz="2400"/>
              <a:t>, </a:t>
            </a:r>
            <a:r>
              <a:rPr lang="zh-CN" altLang="en-US" sz="2400"/>
              <a:t>也不会发生检测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碰撞检测中的消息方法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OnCollisionEnter</a:t>
            </a:r>
            <a:r>
              <a:rPr lang="en-US" altLang="zh-CN"/>
              <a:t>() 当碰撞进入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OnCollisionStay</a:t>
            </a:r>
            <a:r>
              <a:rPr lang="en-US" altLang="zh-CN"/>
              <a:t>() 当碰撞停留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OnCollisionExit</a:t>
            </a:r>
            <a:r>
              <a:rPr lang="en-US" altLang="zh-CN"/>
              <a:t>() 当碰撞退出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36841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触发检测Triggers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Collider上面有IsTrigger的属性，当这个属性选中时，其他物体</a:t>
            </a:r>
            <a:r>
              <a:rPr lang="zh-CN" altLang="en-US" sz="2400">
                <a:solidFill>
                  <a:srgbClr val="FF0000"/>
                </a:solidFill>
              </a:rPr>
              <a:t>不会与这个物体发生碰撞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而是</a:t>
            </a:r>
            <a:r>
              <a:rPr lang="zh-CN" altLang="en-US" sz="2400">
                <a:solidFill>
                  <a:srgbClr val="FF0000"/>
                </a:solidFill>
              </a:rPr>
              <a:t>穿过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，但是物理引擎会检测到他们的接触，也会触发回调方法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ym typeface="+mn-ea"/>
              </a:rPr>
              <a:t>触发检测中消息方法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OnTriggerEnter</a:t>
            </a:r>
            <a:r>
              <a:rPr lang="en-US" altLang="zh-CN" sz="2400">
                <a:sym typeface="+mn-ea"/>
              </a:rPr>
              <a:t>() 当触发进入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OnTriggerStay</a:t>
            </a:r>
            <a:r>
              <a:rPr lang="en-US" altLang="zh-CN" sz="2400">
                <a:sym typeface="+mn-ea"/>
              </a:rPr>
              <a:t>() 当触发停留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OnTriggerExit</a:t>
            </a:r>
            <a:r>
              <a:rPr lang="en-US" altLang="zh-CN" sz="2400">
                <a:sym typeface="+mn-ea"/>
              </a:rPr>
              <a:t>() 当触发离开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915" y="2793365"/>
            <a:ext cx="50863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碰撞信息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2423795"/>
            <a:ext cx="8524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"/>
            <a:ext cx="10515600" cy="660844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设置某些层即使满足碰撞条件</a:t>
            </a:r>
            <a:r>
              <a:rPr lang="en-US" altLang="zh-CN" sz="3200" b="1"/>
              <a:t>, </a:t>
            </a:r>
            <a:r>
              <a:rPr lang="zh-CN" altLang="en-US" sz="3200" b="1"/>
              <a:t>也可以不发生碰撞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20" y="979805"/>
            <a:ext cx="7426325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205" y="86995"/>
            <a:ext cx="8680450" cy="6771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物理系统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现实世界中的物体会受到摩擦力</a:t>
            </a:r>
            <a:r>
              <a:rPr lang="en-US" altLang="zh-CN" sz="2665"/>
              <a:t>, </a:t>
            </a:r>
            <a:r>
              <a:rPr lang="zh-CN" altLang="en-US" sz="2665"/>
              <a:t>重力</a:t>
            </a:r>
            <a:r>
              <a:rPr lang="en-US" altLang="zh-CN" sz="2665"/>
              <a:t>, </a:t>
            </a:r>
            <a:r>
              <a:rPr lang="zh-CN" altLang="en-US" sz="2665"/>
              <a:t>外力的影响</a:t>
            </a:r>
            <a:r>
              <a:rPr lang="en-US" altLang="zh-CN" sz="2665"/>
              <a:t>, </a:t>
            </a:r>
            <a:r>
              <a:rPr lang="zh-CN" altLang="en-US" sz="2665"/>
              <a:t>在游戏世界中</a:t>
            </a:r>
            <a:r>
              <a:rPr lang="en-US" altLang="zh-CN" sz="2665"/>
              <a:t>, </a:t>
            </a:r>
            <a:r>
              <a:rPr lang="zh-CN" altLang="en-US" sz="2665"/>
              <a:t>我们通过</a:t>
            </a:r>
            <a:r>
              <a:rPr lang="en-US" altLang="zh-CN" sz="2665"/>
              <a:t>U3D</a:t>
            </a:r>
            <a:r>
              <a:rPr lang="zh-CN" altLang="en-US" sz="2665"/>
              <a:t>内置的物理系统实现类似效果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通过脚本或组件的协同工作</a:t>
            </a:r>
            <a:r>
              <a:rPr lang="en-US" altLang="zh-CN" sz="2665"/>
              <a:t>, </a:t>
            </a:r>
            <a:r>
              <a:rPr lang="zh-CN" altLang="en-US" sz="2665"/>
              <a:t>已到达真实的物理表现</a:t>
            </a:r>
            <a:r>
              <a:rPr lang="en-US" altLang="zh-CN" sz="2665"/>
              <a:t>.</a:t>
            </a:r>
            <a:r>
              <a:rPr lang="zh-CN" altLang="en-US" sz="2665"/>
              <a:t>比如一个物体将另一个物体撞飞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>
                <a:solidFill>
                  <a:srgbClr val="FF0000"/>
                </a:solidFill>
              </a:rPr>
              <a:t>tips</a:t>
            </a:r>
            <a:r>
              <a:rPr lang="en-US" altLang="zh-CN" sz="2665"/>
              <a:t>: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/>
              <a:t>Unity中实际上有两个独立的物理引擎：一个用于</a:t>
            </a:r>
            <a:r>
              <a:rPr lang="en-US" altLang="zh-CN" sz="2665">
                <a:solidFill>
                  <a:srgbClr val="FF0000"/>
                </a:solidFill>
              </a:rPr>
              <a:t>3D物理</a:t>
            </a:r>
            <a:r>
              <a:rPr lang="en-US" altLang="zh-CN" sz="2665"/>
              <a:t>，一个用于</a:t>
            </a:r>
            <a:r>
              <a:rPr lang="en-US" altLang="zh-CN" sz="2665">
                <a:solidFill>
                  <a:srgbClr val="FF0000"/>
                </a:solidFill>
              </a:rPr>
              <a:t>2D物理</a:t>
            </a:r>
            <a:r>
              <a:rPr lang="en-US" altLang="zh-CN" sz="2665"/>
              <a:t>。两个引擎的主要概念是相同的（除了3D中的多出来的Z轴），但它们是使用不同的组件实现的。例如，</a:t>
            </a:r>
            <a:r>
              <a:rPr lang="en-US" altLang="zh-CN" sz="2665">
                <a:solidFill>
                  <a:srgbClr val="FF0000"/>
                </a:solidFill>
              </a:rPr>
              <a:t>Rigidbody(</a:t>
            </a:r>
            <a:r>
              <a:rPr lang="zh-CN" altLang="en-US" sz="2665">
                <a:solidFill>
                  <a:srgbClr val="FF0000"/>
                </a:solidFill>
              </a:rPr>
              <a:t>刚体</a:t>
            </a:r>
            <a:r>
              <a:rPr lang="en-US" altLang="zh-CN" sz="2665">
                <a:solidFill>
                  <a:srgbClr val="FF0000"/>
                </a:solidFill>
              </a:rPr>
              <a:t>)</a:t>
            </a:r>
            <a:r>
              <a:rPr lang="en-US" altLang="zh-CN" sz="2665"/>
              <a:t>组件用于3D物理，而</a:t>
            </a:r>
            <a:r>
              <a:rPr lang="en-US" altLang="zh-CN" sz="2665">
                <a:solidFill>
                  <a:srgbClr val="FF0000"/>
                </a:solidFill>
              </a:rPr>
              <a:t>Rigidbody2D</a:t>
            </a:r>
            <a:r>
              <a:rPr lang="en-US" altLang="zh-CN" sz="2665"/>
              <a:t>用于2D物理。</a:t>
            </a:r>
            <a:endParaRPr lang="en-US" altLang="zh-CN" sz="26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/>
              <a:t> </a:t>
            </a:r>
            <a:r>
              <a:rPr lang="zh-CN" altLang="en-US"/>
              <a:t>完善塔防游戏的战斗触发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用物理系统优化之前用</a:t>
            </a:r>
            <a:r>
              <a:rPr lang="en-US" altLang="zh-CN"/>
              <a:t>Vector3.Distance</a:t>
            </a:r>
            <a:r>
              <a:rPr lang="zh-CN" altLang="en-US"/>
              <a:t>判断的</a:t>
            </a:r>
            <a:r>
              <a:rPr lang="en-US" altLang="zh-CN"/>
              <a:t>“</a:t>
            </a:r>
            <a:r>
              <a:rPr lang="zh-CN" altLang="en-US"/>
              <a:t>吃掉</a:t>
            </a:r>
            <a:r>
              <a:rPr lang="en-US" altLang="zh-CN"/>
              <a:t>Cube</a:t>
            </a:r>
            <a:r>
              <a:rPr lang="en-US" altLang="zh-CN"/>
              <a:t>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用</a:t>
            </a:r>
            <a:r>
              <a:rPr lang="en-US" altLang="zh-CN"/>
              <a:t>Cube</a:t>
            </a:r>
            <a:r>
              <a:rPr lang="zh-CN" altLang="en-US"/>
              <a:t>创建一堵墙，在鼠标处朝墙</a:t>
            </a:r>
            <a:r>
              <a:rPr lang="zh-CN" altLang="en-US"/>
              <a:t>发射一颗</a:t>
            </a:r>
            <a:r>
              <a:rPr lang="en-US" altLang="zh-CN"/>
              <a:t>“</a:t>
            </a:r>
            <a:r>
              <a:rPr lang="zh-CN" altLang="en-US"/>
              <a:t>子弹</a:t>
            </a:r>
            <a:r>
              <a:rPr lang="en-US" altLang="zh-CN"/>
              <a:t>”</a:t>
            </a:r>
            <a:r>
              <a:rPr lang="zh-CN" altLang="en-US"/>
              <a:t>击垮这堵墙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64109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Collider 碰撞体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Collider组件定义了一个物体用于物理碰撞时的形状</a:t>
            </a:r>
            <a:r>
              <a:rPr lang="en-US" altLang="zh-CN" sz="2400"/>
              <a:t>.</a:t>
            </a:r>
            <a:r>
              <a:rPr lang="zh-CN" altLang="en-US" sz="2400"/>
              <a:t>在</a:t>
            </a:r>
            <a:r>
              <a:rPr lang="en-US" altLang="zh-CN" sz="2400"/>
              <a:t>Game</a:t>
            </a:r>
            <a:r>
              <a:rPr lang="zh-CN" altLang="en-US" sz="2400"/>
              <a:t>场景中是不可见的</a:t>
            </a:r>
            <a:r>
              <a:rPr lang="en-US" altLang="zh-CN" sz="2400"/>
              <a:t>, </a:t>
            </a:r>
            <a:r>
              <a:rPr lang="zh-CN" altLang="en-US" sz="2400"/>
              <a:t>但是可以在</a:t>
            </a:r>
            <a:r>
              <a:rPr lang="en-US" altLang="zh-CN" sz="2400"/>
              <a:t>Scene</a:t>
            </a:r>
            <a:r>
              <a:rPr lang="zh-CN" altLang="en-US" sz="2400"/>
              <a:t>场景中编辑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当模型是规则的时</a:t>
            </a:r>
            <a:r>
              <a:rPr lang="en-US" altLang="zh-CN" sz="2400"/>
              <a:t>, </a:t>
            </a: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/>
              <a:t>我们使用碰撞体是Unity内置的原生Collider，包括</a:t>
            </a:r>
            <a:r>
              <a:rPr lang="zh-CN" altLang="en-US" sz="2400">
                <a:solidFill>
                  <a:srgbClr val="FF0000"/>
                </a:solidFill>
              </a:rPr>
              <a:t>Box Collider、Sphere Collider、Capsule Collider</a:t>
            </a:r>
            <a:r>
              <a:rPr lang="zh-CN" altLang="en-US" sz="2400"/>
              <a:t>，这些Collider也是效率最高的三种碰撞体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当模型不规则时</a:t>
            </a:r>
            <a:r>
              <a:rPr lang="en-US" altLang="zh-CN" sz="2400"/>
              <a:t>, </a:t>
            </a:r>
            <a:r>
              <a:rPr lang="zh-CN" altLang="en-US" sz="2400"/>
              <a:t>比如角色</a:t>
            </a:r>
            <a:r>
              <a:rPr lang="en-US" altLang="zh-CN" sz="2400"/>
              <a:t>, </a:t>
            </a:r>
            <a:r>
              <a:rPr lang="zh-CN" altLang="en-US" sz="2400"/>
              <a:t>怪兽或不规则的图片等情况</a:t>
            </a:r>
            <a:r>
              <a:rPr lang="en-US" altLang="zh-CN" sz="2400"/>
              <a:t>,</a:t>
            </a:r>
            <a:r>
              <a:rPr lang="zh-CN" altLang="en-US" sz="2400"/>
              <a:t>我们在3D中可以使用</a:t>
            </a:r>
            <a:r>
              <a:rPr lang="zh-CN" altLang="en-US" sz="2400">
                <a:solidFill>
                  <a:srgbClr val="FF0000"/>
                </a:solidFill>
              </a:rPr>
              <a:t>Mesh Collider</a:t>
            </a:r>
            <a:r>
              <a:rPr lang="zh-CN" altLang="en-US" sz="2400"/>
              <a:t>，可以精确贴合物体的mesh形状。在2D中可以使用</a:t>
            </a:r>
            <a:r>
              <a:rPr lang="zh-CN" altLang="en-US" sz="2400">
                <a:solidFill>
                  <a:srgbClr val="FF0000"/>
                </a:solidFill>
              </a:rPr>
              <a:t>PolygonCollider2D</a:t>
            </a:r>
            <a:r>
              <a:rPr lang="en-US" altLang="zh-CN" sz="2400"/>
              <a:t> 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0515600" cy="65493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规则的碰撞体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Cube,Sphere,Capsule,Cylinder</a:t>
            </a:r>
            <a:r>
              <a:rPr lang="zh-CN" altLang="en-US" sz="3200"/>
              <a:t>是规则碰撞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0490" y="1743710"/>
            <a:ext cx="58102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887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不规则碰撞体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Plane</a:t>
            </a:r>
            <a:r>
              <a:rPr lang="zh-CN" altLang="en-US" sz="3200"/>
              <a:t>就是</a:t>
            </a:r>
            <a:r>
              <a:rPr lang="en-US" altLang="zh-CN" sz="3200"/>
              <a:t>MeshCollider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5795" y="1857375"/>
            <a:ext cx="58197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636778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静态碰撞体Static Collider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Collider经常用于给地面、墙壁等不移动的物体添加碰撞</a:t>
            </a:r>
            <a:r>
              <a:rPr lang="en-US" altLang="zh-CN" sz="2400"/>
              <a:t>.</a:t>
            </a:r>
            <a:r>
              <a:rPr lang="zh-CN" altLang="en-US" sz="2400"/>
              <a:t>这种</a:t>
            </a:r>
            <a:r>
              <a:rPr lang="zh-CN" altLang="en-US" sz="2400">
                <a:solidFill>
                  <a:srgbClr val="FF0000"/>
                </a:solidFill>
              </a:rPr>
              <a:t>不会移动的碰撞体就称为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静态碰撞体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所谓静态碰撞体是一个概念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并不是一个组件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而是我们对组件的设置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我们通常将这种不移动的碰撞体勾选上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Static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并且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不会给它添加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刚体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通常情况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静态碰撞体不应该被移动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动态碰撞体Dynamic Collider</a:t>
            </a:r>
            <a:endParaRPr lang="en-US" altLang="zh-CN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物体上同时有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Rididbody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组件时叫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动态碰撞体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Dynamic Collider.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静态碰撞体会阻挡动态碰撞体，但是由于他们没有Rigidbody组件，它们不会因为碰撞而移动.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440"/>
            <a:ext cx="10515600" cy="651764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Collider</a:t>
            </a:r>
            <a:r>
              <a:rPr lang="zh-CN" altLang="en-US" sz="3200" b="1"/>
              <a:t>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219325"/>
            <a:ext cx="8953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Physics Material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当碰撞体接触时，物体的表面应该模拟它们的材质的物理属性。比如冰面会很光滑；一个橡胶球表面的摩擦力会很大，但是会反弹。虽然Collider在碰撞时不会发生形变，但是它的摩擦力和弹性可以通过</a:t>
            </a:r>
            <a:r>
              <a:rPr lang="zh-CN" altLang="en-US" sz="2400">
                <a:solidFill>
                  <a:srgbClr val="FF0000"/>
                </a:solidFill>
              </a:rPr>
              <a:t>Physics Materials</a:t>
            </a:r>
            <a:r>
              <a:rPr lang="zh-CN" altLang="en-US" sz="2400"/>
              <a:t>设置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2513330"/>
            <a:ext cx="5025390" cy="379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75" y="2391410"/>
            <a:ext cx="462026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48120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属性设置</a:t>
            </a:r>
            <a:endParaRPr lang="zh-CN" altLang="en-US" sz="3200" b="1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Dynamic Friction</a:t>
            </a:r>
            <a:r>
              <a:rPr lang="zh-CN" altLang="en-US" sz="2000"/>
              <a:t>：动态摩擦力</a:t>
            </a:r>
            <a:r>
              <a:rPr lang="en-US" altLang="zh-CN" sz="2000"/>
              <a:t>(0-1f</a:t>
            </a:r>
            <a:r>
              <a:rPr lang="en-US" altLang="zh-CN" sz="2000"/>
              <a:t>)</a:t>
            </a:r>
            <a:r>
              <a:rPr lang="zh-CN" altLang="en-US" sz="2000"/>
              <a:t>，用于运动状态时的摩擦力。值为0时感觉像是冰面，值为1时摩擦力会很大，运动的物体会很快停下来。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Static Friction</a:t>
            </a:r>
            <a:r>
              <a:rPr lang="zh-CN" altLang="en-US" sz="2000"/>
              <a:t>：静态摩擦力</a:t>
            </a:r>
            <a:r>
              <a:rPr lang="en-US" altLang="zh-CN" sz="2000"/>
              <a:t>(0-1f)</a:t>
            </a:r>
            <a:r>
              <a:rPr lang="zh-CN" altLang="en-US" sz="2000"/>
              <a:t>，用于处于静止状态的物体的摩擦力。摩擦力越大物体越难被推动。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Bounciness</a:t>
            </a:r>
            <a:r>
              <a:rPr lang="zh-CN" altLang="en-US" sz="2000"/>
              <a:t>：反弹力</a:t>
            </a:r>
            <a:r>
              <a:rPr lang="en-US" altLang="zh-CN" sz="2000"/>
              <a:t>. </a:t>
            </a:r>
            <a:r>
              <a:rPr lang="zh-CN" altLang="en-US" sz="2000"/>
              <a:t>0代表物体不</a:t>
            </a:r>
            <a:r>
              <a:rPr lang="zh-CN" altLang="en-US" sz="2000"/>
              <a:t>会反弹，1代表反弹时不会损失能量。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Friction Combine</a:t>
            </a:r>
            <a:r>
              <a:rPr lang="zh-CN" altLang="en-US" sz="2000"/>
              <a:t>：两个碰撞物体的摩擦力如何结合：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1.</a:t>
            </a:r>
            <a:r>
              <a:rPr lang="zh-CN" altLang="en-US" sz="1710"/>
              <a:t>Average：平均值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2.</a:t>
            </a:r>
            <a:r>
              <a:rPr lang="zh-CN" altLang="en-US" sz="1710"/>
              <a:t>Minimum：使用最小值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3.</a:t>
            </a:r>
            <a:r>
              <a:rPr lang="zh-CN" altLang="en-US" sz="1710"/>
              <a:t>Maximum：使用最大值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4.</a:t>
            </a:r>
            <a:r>
              <a:rPr lang="zh-CN" altLang="en-US" sz="1710"/>
              <a:t>Multiply：相乘</a:t>
            </a:r>
            <a:endParaRPr lang="zh-CN" altLang="en-US" sz="171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Bounce Combine</a:t>
            </a:r>
            <a:r>
              <a:rPr lang="zh-CN" altLang="en-US" sz="2000"/>
              <a:t>：两个碰撞体的弹力如何结合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Average：平均值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Minimum：使用最小值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Maximum：使用最大值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Multiply：相乘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0" y="3303270"/>
            <a:ext cx="4800600" cy="2647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45,&quot;width&quot;:9150}"/>
</p:tagLst>
</file>

<file path=ppt/tags/tag2.xml><?xml version="1.0" encoding="utf-8"?>
<p:tagLst xmlns:p="http://schemas.openxmlformats.org/presentationml/2006/main">
  <p:tag name="KSO_WM_UNIT_PLACING_PICTURE_USER_VIEWPORT" val="{&quot;height&quot;:4950,&quot;width&quot;:91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3797</Words>
  <Application>WPS 演示</Application>
  <PresentationFormat>宽屏</PresentationFormat>
  <Paragraphs>144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第十六课  物理系统</vt:lpstr>
      <vt:lpstr>一.物理系统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66</cp:revision>
  <dcterms:created xsi:type="dcterms:W3CDTF">2020-09-18T01:29:00Z</dcterms:created>
  <dcterms:modified xsi:type="dcterms:W3CDTF">2021-01-25T06:50:01Z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